
<file path=[Content_Types].xml><?xml version="1.0" encoding="utf-8"?>
<Types xmlns="http://schemas.openxmlformats.org/package/2006/content-types"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309" r:id="rId3"/>
    <p:sldId id="310" r:id="rId4"/>
    <p:sldId id="311" r:id="rId5"/>
    <p:sldId id="312" r:id="rId6"/>
    <p:sldId id="313" r:id="rId7"/>
    <p:sldId id="314" r:id="rId8"/>
    <p:sldId id="315" r:id="rId9"/>
    <p:sldId id="317" r:id="rId10"/>
    <p:sldId id="298" r:id="rId11"/>
    <p:sldId id="318" r:id="rId12"/>
    <p:sldId id="319" r:id="rId13"/>
    <p:sldId id="320" r:id="rId14"/>
    <p:sldId id="321" r:id="rId15"/>
    <p:sldId id="322" r:id="rId16"/>
  </p:sldIdLst>
  <p:sldSz cx="9144000" cy="6858000" type="screen4x3"/>
  <p:notesSz cx="6735763" cy="9866313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ate Kenyon" initials="KK" lastIdx="6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8384"/>
    <a:srgbClr val="54B948"/>
    <a:srgbClr val="1A511F"/>
    <a:srgbClr val="656966"/>
    <a:srgbClr val="63AF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94" autoAdjust="0"/>
    <p:restoredTop sz="94674"/>
  </p:normalViewPr>
  <p:slideViewPr>
    <p:cSldViewPr snapToGrid="0" snapToObjects="1">
      <p:cViewPr varScale="1">
        <p:scale>
          <a:sx n="108" d="100"/>
          <a:sy n="108" d="100"/>
        </p:scale>
        <p:origin x="-2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D1B992D-8DA5-4096-A641-1B5AF9D6763B}" type="datetimeFigureOut">
              <a:rPr lang="en-US"/>
              <a:pPr>
                <a:defRPr/>
              </a:pPr>
              <a:t>6/18/2018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81510C4-43E6-4C40-801B-B6C52E463A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76071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CA792D4-2558-42F8-9EA9-A87C98B01C1E}" type="datetimeFigureOut">
              <a:rPr lang="en-US"/>
              <a:pPr>
                <a:defRPr/>
              </a:pPr>
              <a:t>6/18/2018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B3FF714-1E7A-401B-A485-38EE42B6C2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48617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w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="" xmlns:a16="http://schemas.microsoft.com/office/drawing/2014/main" id="{30B4026F-4D34-1A4F-AD53-A978EFDA327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018032"/>
            <a:ext cx="9144000" cy="5839968"/>
          </a:xfrm>
          <a:prstGeom prst="rect">
            <a:avLst/>
          </a:prstGeom>
        </p:spPr>
      </p:pic>
      <p:pic>
        <p:nvPicPr>
          <p:cNvPr id="6" name="Picture 5" descr="UCLB logo RGB_Use_Small.emf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793" y="200281"/>
            <a:ext cx="1081087" cy="635179"/>
          </a:xfrm>
          <a:prstGeom prst="rect">
            <a:avLst/>
          </a:prstGeom>
        </p:spPr>
      </p:pic>
      <p:sp>
        <p:nvSpPr>
          <p:cNvPr id="7" name="Rectangle 6"/>
          <p:cNvSpPr/>
          <p:nvPr userDrawn="1"/>
        </p:nvSpPr>
        <p:spPr>
          <a:xfrm>
            <a:off x="2204186" y="0"/>
            <a:ext cx="6939814" cy="101803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 userDrawn="1"/>
        </p:nvSpPr>
        <p:spPr>
          <a:xfrm>
            <a:off x="602079" y="1574533"/>
            <a:ext cx="597734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200" b="1" i="0" dirty="0">
                <a:solidFill>
                  <a:schemeClr val="bg1"/>
                </a:solidFill>
                <a:latin typeface="Arial Black"/>
                <a:cs typeface="Arial Black"/>
              </a:rPr>
              <a:t>UCL BUSINESS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647290" y="2392514"/>
            <a:ext cx="31463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solidFill>
                  <a:schemeClr val="bg1"/>
                </a:solidFill>
                <a:latin typeface="Arial"/>
                <a:cs typeface="Arial"/>
              </a:rPr>
              <a:t>BRINGING INNOVATION TO LIFE</a:t>
            </a:r>
            <a:endParaRPr lang="en-US" sz="14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10" name="Picture 9" descr="25yearsRGB.wmf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1606" y="317518"/>
            <a:ext cx="1692614" cy="428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0500445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803400"/>
            <a:ext cx="8229600" cy="3757613"/>
          </a:xfrm>
        </p:spPr>
        <p:txBody>
          <a:bodyPr/>
          <a:lstStyle>
            <a:lvl1pPr>
              <a:defRPr sz="1800">
                <a:solidFill>
                  <a:srgbClr val="808384"/>
                </a:solidFill>
              </a:defRPr>
            </a:lvl1pPr>
          </a:lstStyle>
          <a:p>
            <a:pPr lvl="0"/>
            <a:endParaRPr lang="en-GB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179513"/>
            <a:ext cx="8229600" cy="5496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512762"/>
            <a:ext cx="8229600" cy="666752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/>
          <a:p>
            <a:pPr lvl="0"/>
            <a:r>
              <a:rPr lang="en-GB" dirty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5524653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142038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The Realisation of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49FD1F5-EA74-5347-807F-FF3D31E88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402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Wingdings" pitchFamily="2" charset="2"/>
              <a:buChar char="v"/>
              <a:defRPr/>
            </a:lvl1pPr>
            <a:lvl2pPr>
              <a:buFont typeface="Wingdings" pitchFamily="2" charset="2"/>
              <a:buChar char="v"/>
              <a:defRPr/>
            </a:lvl2pPr>
            <a:lvl3pPr>
              <a:buFont typeface="Wingdings" pitchFamily="2" charset="2"/>
              <a:buChar char="v"/>
              <a:defRPr/>
            </a:lvl3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F880DB23-8FA5-3E43-8D0B-D8C248FC361F}"/>
              </a:ext>
            </a:extLst>
          </p:cNvPr>
          <p:cNvSpPr txBox="1"/>
          <p:nvPr userDrawn="1"/>
        </p:nvSpPr>
        <p:spPr>
          <a:xfrm>
            <a:off x="261257" y="623751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8053180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960813"/>
          </a:xfrm>
        </p:spPr>
        <p:txBody>
          <a:bodyPr/>
          <a:lstStyle>
            <a:lvl1pPr marL="457200" indent="-457200">
              <a:buClr>
                <a:srgbClr val="54B948"/>
              </a:buClr>
              <a:buFont typeface="Wingdings" charset="2"/>
              <a:buChar char="§"/>
              <a:defRPr>
                <a:solidFill>
                  <a:srgbClr val="808384"/>
                </a:solidFill>
              </a:defRPr>
            </a:lvl1pPr>
            <a:lvl2pPr>
              <a:buClr>
                <a:srgbClr val="54B948"/>
              </a:buClr>
              <a:defRPr>
                <a:solidFill>
                  <a:srgbClr val="808384"/>
                </a:solidFill>
              </a:defRPr>
            </a:lvl2pPr>
            <a:lvl3pPr>
              <a:buClr>
                <a:srgbClr val="54B948"/>
              </a:buClr>
              <a:defRPr>
                <a:solidFill>
                  <a:srgbClr val="808384"/>
                </a:solidFill>
              </a:defRPr>
            </a:lvl3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564597019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808384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3960813"/>
          </a:xfrm>
        </p:spPr>
        <p:txBody>
          <a:bodyPr/>
          <a:lstStyle>
            <a:lvl1pPr>
              <a:buClr>
                <a:srgbClr val="54B948"/>
              </a:buClr>
              <a:defRPr sz="1600"/>
            </a:lvl1pPr>
            <a:lvl2pPr>
              <a:buClr>
                <a:srgbClr val="54B948"/>
              </a:buClr>
              <a:defRPr sz="1600"/>
            </a:lvl2pPr>
            <a:lvl3pPr>
              <a:buClr>
                <a:srgbClr val="54B948"/>
              </a:buClr>
              <a:defRPr sz="14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3960813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4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441423443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ullet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3960813"/>
          </a:xfrm>
        </p:spPr>
        <p:txBody>
          <a:bodyPr/>
          <a:lstStyle>
            <a:lvl1pPr marL="457200" indent="-457200">
              <a:buClr>
                <a:srgbClr val="54B948"/>
              </a:buClr>
              <a:buFont typeface="Wingdings" charset="2"/>
              <a:buChar char="§"/>
              <a:defRPr sz="1600"/>
            </a:lvl1pPr>
            <a:lvl2pPr>
              <a:buClr>
                <a:srgbClr val="54B948"/>
              </a:buClr>
              <a:defRPr sz="1600"/>
            </a:lvl2pPr>
            <a:lvl3pPr>
              <a:buClr>
                <a:srgbClr val="54B948"/>
              </a:buClr>
              <a:defRPr sz="14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3960813"/>
          </a:xfrm>
        </p:spPr>
        <p:txBody>
          <a:bodyPr/>
          <a:lstStyle>
            <a:lvl1pPr marL="457200" indent="-457200">
              <a:buFont typeface="Wingdings" charset="2"/>
              <a:buChar char="§"/>
              <a:defRPr sz="1600"/>
            </a:lvl1pPr>
            <a:lvl2pPr>
              <a:defRPr sz="1600"/>
            </a:lvl2pPr>
            <a:lvl3pPr>
              <a:defRPr sz="14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584902731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808384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>
                <a:solidFill>
                  <a:srgbClr val="808384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386138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4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386138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4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408664619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ullet Content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386138"/>
          </a:xfrm>
        </p:spPr>
        <p:txBody>
          <a:bodyPr/>
          <a:lstStyle>
            <a:lvl1pPr marL="457200" indent="-457200">
              <a:buFont typeface="Wingdings" charset="2"/>
              <a:buChar char="§"/>
              <a:defRPr sz="1600">
                <a:solidFill>
                  <a:srgbClr val="808384"/>
                </a:solidFill>
              </a:defRPr>
            </a:lvl1pPr>
            <a:lvl2pPr>
              <a:defRPr sz="1600">
                <a:solidFill>
                  <a:srgbClr val="808384"/>
                </a:solidFill>
              </a:defRPr>
            </a:lvl2pPr>
            <a:lvl3pPr>
              <a:defRPr sz="1400">
                <a:solidFill>
                  <a:srgbClr val="808384"/>
                </a:solidFill>
              </a:defRPr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386138"/>
          </a:xfrm>
        </p:spPr>
        <p:txBody>
          <a:bodyPr/>
          <a:lstStyle>
            <a:lvl1pPr marL="457200" indent="-457200">
              <a:buFont typeface="Wingdings" charset="2"/>
              <a:buChar char="§"/>
              <a:defRPr sz="1600"/>
            </a:lvl1pPr>
            <a:lvl2pPr>
              <a:defRPr sz="1600"/>
            </a:lvl2pPr>
            <a:lvl3pPr>
              <a:defRPr sz="14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25570377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Caption with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1" y="1805452"/>
            <a:ext cx="4140200" cy="3755562"/>
          </a:xfrm>
          <a:noFill/>
        </p:spPr>
        <p:txBody>
          <a:bodyPr rtlCol="0">
            <a:normAutofit/>
          </a:bodyPr>
          <a:lstStyle>
            <a:lvl1pPr marL="0" indent="0">
              <a:buNone/>
              <a:defRPr sz="1800">
                <a:solidFill>
                  <a:srgbClr val="808384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179514"/>
            <a:ext cx="8229600" cy="5496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sz="half" idx="11"/>
          </p:nvPr>
        </p:nvSpPr>
        <p:spPr>
          <a:xfrm>
            <a:off x="4682067" y="1805452"/>
            <a:ext cx="4004733" cy="3755562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4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512762"/>
            <a:ext cx="8229600" cy="666752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/>
          <a:p>
            <a:pPr lvl="0"/>
            <a:r>
              <a:rPr lang="en-GB" dirty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5635328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Caption with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1" y="1805452"/>
            <a:ext cx="4140200" cy="3755562"/>
          </a:xfrm>
          <a:noFill/>
        </p:spPr>
        <p:txBody>
          <a:bodyPr rtlCol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179513"/>
            <a:ext cx="8229600" cy="5496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sz="half" idx="11"/>
          </p:nvPr>
        </p:nvSpPr>
        <p:spPr>
          <a:xfrm>
            <a:off x="4682067" y="1805452"/>
            <a:ext cx="4004733" cy="3755562"/>
          </a:xfrm>
        </p:spPr>
        <p:txBody>
          <a:bodyPr/>
          <a:lstStyle>
            <a:lvl1pPr marL="457200" indent="-457200">
              <a:buFont typeface="Wingdings" charset="2"/>
              <a:buChar char="§"/>
              <a:defRPr sz="1600"/>
            </a:lvl1pPr>
            <a:lvl2pPr>
              <a:defRPr sz="1600"/>
            </a:lvl2pPr>
            <a:lvl3pPr>
              <a:defRPr sz="14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512762"/>
            <a:ext cx="8229600" cy="666752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/>
          <a:p>
            <a:pPr lvl="0"/>
            <a:r>
              <a:rPr lang="en-GB" dirty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6467668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eader_Image1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3748" y="-1"/>
            <a:ext cx="5970252" cy="1138903"/>
          </a:xfrm>
          <a:prstGeom prst="rect">
            <a:avLst/>
          </a:prstGeom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  <a:endParaRPr lang="en-US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3960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</p:txBody>
      </p:sp>
      <p:pic>
        <p:nvPicPr>
          <p:cNvPr id="8" name="Picture 7" descr="UCLB+25yearsRGB.wmf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1105" y="6048722"/>
            <a:ext cx="2852943" cy="54107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C9BDE870-DD35-794E-819F-4534ED7D3AE0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457200" y="5975350"/>
            <a:ext cx="853849" cy="52914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95" r:id="rId1"/>
    <p:sldLayoutId id="2147484196" r:id="rId2"/>
    <p:sldLayoutId id="2147484197" r:id="rId3"/>
    <p:sldLayoutId id="2147484198" r:id="rId4"/>
    <p:sldLayoutId id="2147484199" r:id="rId5"/>
    <p:sldLayoutId id="2147484200" r:id="rId6"/>
    <p:sldLayoutId id="2147484201" r:id="rId7"/>
    <p:sldLayoutId id="2147484202" r:id="rId8"/>
    <p:sldLayoutId id="2147484203" r:id="rId9"/>
    <p:sldLayoutId id="2147484204" r:id="rId10"/>
    <p:sldLayoutId id="2147484216" r:id="rId11"/>
  </p:sldLayoutIdLst>
  <p:transition>
    <p:fade/>
  </p:transition>
  <p:hf sldNum="0"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800" b="1" kern="1200">
          <a:solidFill>
            <a:srgbClr val="808384"/>
          </a:solidFill>
          <a:latin typeface="Arial"/>
          <a:ea typeface="ＭＳ Ｐゴシック" charset="0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808384"/>
          </a:solidFill>
          <a:latin typeface="Arial" charset="0"/>
          <a:ea typeface="ＭＳ Ｐゴシック" charset="0"/>
          <a:cs typeface="Arial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808384"/>
          </a:solidFill>
          <a:latin typeface="Arial" charset="0"/>
          <a:ea typeface="ＭＳ Ｐゴシック" charset="0"/>
          <a:cs typeface="Arial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808384"/>
          </a:solidFill>
          <a:latin typeface="Arial" charset="0"/>
          <a:ea typeface="ＭＳ Ｐゴシック" charset="0"/>
          <a:cs typeface="Arial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808384"/>
          </a:solidFill>
          <a:latin typeface="Arial" charset="0"/>
          <a:ea typeface="ＭＳ Ｐゴシック" charset="0"/>
          <a:cs typeface="Arial" pitchFamily="34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</a:defRPr>
      </a:lvl9pPr>
    </p:titleStyle>
    <p:bodyStyle>
      <a:lvl1pPr marL="358775" indent="-358775" algn="l" defTabSz="457200" rtl="0" eaLnBrk="0" fontAlgn="base" hangingPunct="0">
        <a:spcBef>
          <a:spcPts val="500"/>
        </a:spcBef>
        <a:spcAft>
          <a:spcPct val="0"/>
        </a:spcAft>
        <a:buClr>
          <a:srgbClr val="54B948"/>
        </a:buClr>
        <a:buFont typeface="Wingdings" pitchFamily="2" charset="2"/>
        <a:buChar char="•"/>
        <a:defRPr sz="1600" kern="1200">
          <a:solidFill>
            <a:srgbClr val="808384"/>
          </a:solidFill>
          <a:latin typeface="Arial"/>
          <a:ea typeface="ＭＳ Ｐゴシック" charset="0"/>
          <a:cs typeface="Arial"/>
        </a:defRPr>
      </a:lvl1pPr>
      <a:lvl2pPr marL="935038" indent="-457200" algn="l" defTabSz="457200" rtl="0" eaLnBrk="0" fontAlgn="base" hangingPunct="0">
        <a:spcBef>
          <a:spcPts val="500"/>
        </a:spcBef>
        <a:spcAft>
          <a:spcPct val="0"/>
        </a:spcAft>
        <a:buClr>
          <a:srgbClr val="54B948"/>
        </a:buClr>
        <a:buFont typeface="Wingdings" pitchFamily="2" charset="2"/>
        <a:buChar char="§"/>
        <a:defRPr sz="1600" kern="1200">
          <a:solidFill>
            <a:srgbClr val="808384"/>
          </a:solidFill>
          <a:latin typeface="Arial"/>
          <a:ea typeface="ＭＳ Ｐゴシック" charset="0"/>
          <a:cs typeface="Arial"/>
        </a:defRPr>
      </a:lvl2pPr>
      <a:lvl3pPr marL="1403350" indent="-457200" algn="l" defTabSz="457200" rtl="0" eaLnBrk="0" fontAlgn="base" hangingPunct="0">
        <a:spcBef>
          <a:spcPts val="500"/>
        </a:spcBef>
        <a:spcAft>
          <a:spcPct val="0"/>
        </a:spcAft>
        <a:buClr>
          <a:srgbClr val="54B948"/>
        </a:buClr>
        <a:buFont typeface="Wingdings" pitchFamily="2" charset="2"/>
        <a:buChar char="§"/>
        <a:defRPr sz="1400" kern="1200">
          <a:solidFill>
            <a:srgbClr val="808384"/>
          </a:solidFill>
          <a:latin typeface="Arial"/>
          <a:ea typeface="ＭＳ Ｐゴシック" charset="0"/>
          <a:cs typeface="Arial"/>
        </a:defRPr>
      </a:lvl3pPr>
      <a:lvl4pPr marL="1714500" indent="-342900" algn="l" defTabSz="457200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 kern="1200">
          <a:solidFill>
            <a:schemeClr val="tx1"/>
          </a:solidFill>
          <a:latin typeface="Arial"/>
          <a:ea typeface="ＭＳ Ｐゴシック" charset="0"/>
          <a:cs typeface="Arial"/>
        </a:defRPr>
      </a:lvl4pPr>
      <a:lvl5pPr marL="2171700" indent="-342900" algn="l" defTabSz="457200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 kern="1200">
          <a:solidFill>
            <a:schemeClr val="tx1"/>
          </a:solidFill>
          <a:latin typeface="Arial"/>
          <a:ea typeface="ＭＳ Ｐゴシック" charset="0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410966" y="1773301"/>
            <a:ext cx="8291245" cy="3219939"/>
            <a:chOff x="174660" y="1742478"/>
            <a:chExt cx="8047164" cy="2930363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4660" y="1742478"/>
              <a:ext cx="4122488" cy="1463782"/>
            </a:xfrm>
            <a:prstGeom prst="rect">
              <a:avLst/>
            </a:prstGeom>
          </p:spPr>
        </p:pic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61035" y="1844070"/>
              <a:ext cx="4060789" cy="1197081"/>
            </a:xfrm>
            <a:prstGeom prst="rect">
              <a:avLst/>
            </a:prstGeom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0423" y="3206260"/>
              <a:ext cx="3590961" cy="1228625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19525" y="3142743"/>
              <a:ext cx="3902299" cy="153009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851338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391886"/>
            <a:ext cx="8229600" cy="732657"/>
          </a:xfrm>
        </p:spPr>
        <p:txBody>
          <a:bodyPr/>
          <a:lstStyle/>
          <a:p>
            <a:r>
              <a:rPr lang="en-GB" altLang="en-US" dirty="0" smtClean="0">
                <a:latin typeface="Arial" charset="0"/>
                <a:ea typeface="ＭＳ Ｐゴシック" pitchFamily="34" charset="-128"/>
                <a:cs typeface="Arial" charset="0"/>
              </a:rPr>
              <a:t>UCL &amp; Top 6 HEIs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543"/>
            <a:ext cx="8229600" cy="4913550"/>
          </a:xfrm>
        </p:spPr>
        <p:txBody>
          <a:bodyPr/>
          <a:lstStyle/>
          <a:p>
            <a:r>
              <a:rPr lang="en-GB" dirty="0" smtClean="0"/>
              <a:t>Annual patent spend (filing, prosecution &amp; maintenance) ~ £1.5 m</a:t>
            </a:r>
          </a:p>
          <a:p>
            <a:endParaRPr lang="en-GB" dirty="0" smtClean="0"/>
          </a:p>
          <a:p>
            <a:r>
              <a:rPr lang="en-GB" dirty="0" smtClean="0"/>
              <a:t>5 </a:t>
            </a:r>
            <a:r>
              <a:rPr lang="en-GB" dirty="0"/>
              <a:t>year annual average 40 PCT applications</a:t>
            </a:r>
          </a:p>
          <a:p>
            <a:endParaRPr lang="en-GB" dirty="0" smtClean="0"/>
          </a:p>
          <a:p>
            <a:r>
              <a:rPr lang="en-GB" dirty="0" smtClean="0"/>
              <a:t>Annual PCT spend ~ £220k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25% reduction on filing fees for 5 applications ~ £6,875 saving*</a:t>
            </a:r>
            <a:endParaRPr lang="en-GB" dirty="0"/>
          </a:p>
          <a:p>
            <a:endParaRPr lang="en-GB" dirty="0" smtClean="0"/>
          </a:p>
          <a:p>
            <a:r>
              <a:rPr lang="en-GB" dirty="0"/>
              <a:t>3</a:t>
            </a:r>
            <a:r>
              <a:rPr lang="en-GB" dirty="0" smtClean="0"/>
              <a:t>% overall saving on PCT spend, 0.4% overall patent spend saving</a:t>
            </a:r>
          </a:p>
          <a:p>
            <a:endParaRPr lang="en-GB" dirty="0" smtClean="0"/>
          </a:p>
          <a:p>
            <a:r>
              <a:rPr lang="en-GB" dirty="0" smtClean="0"/>
              <a:t>Average patent applications for top 6 HEIs 127</a:t>
            </a:r>
          </a:p>
          <a:p>
            <a:endParaRPr lang="en-GB" dirty="0"/>
          </a:p>
          <a:p>
            <a:r>
              <a:rPr lang="en-GB" dirty="0" smtClean="0"/>
              <a:t>0.9% overall saving PCT spend (assuming all applications are PCT)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* </a:t>
            </a:r>
            <a:r>
              <a:rPr lang="en-GB" dirty="0" smtClean="0"/>
              <a:t>assuming </a:t>
            </a:r>
            <a:r>
              <a:rPr lang="en-GB" dirty="0"/>
              <a:t>£</a:t>
            </a:r>
            <a:r>
              <a:rPr lang="en-GB" dirty="0" smtClean="0"/>
              <a:t>5500/PCT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869500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74644"/>
            <a:ext cx="8229600" cy="4686370"/>
          </a:xfrm>
        </p:spPr>
        <p:txBody>
          <a:bodyPr/>
          <a:lstStyle/>
          <a:p>
            <a:r>
              <a:rPr lang="en-GB" dirty="0" smtClean="0"/>
              <a:t>HE-BCI Data – Average HEI</a:t>
            </a:r>
          </a:p>
          <a:p>
            <a:endParaRPr lang="en-GB" dirty="0"/>
          </a:p>
          <a:p>
            <a:r>
              <a:rPr lang="en-GB" b="1" dirty="0" smtClean="0"/>
              <a:t>2011-2012</a:t>
            </a:r>
            <a:r>
              <a:rPr lang="en-GB" dirty="0" smtClean="0"/>
              <a:t> </a:t>
            </a:r>
          </a:p>
          <a:p>
            <a:r>
              <a:rPr lang="en-GB" dirty="0" smtClean="0"/>
              <a:t>Invention disclosures 27</a:t>
            </a:r>
            <a:endParaRPr lang="en-GB" dirty="0"/>
          </a:p>
          <a:p>
            <a:r>
              <a:rPr lang="en-GB" dirty="0"/>
              <a:t>P</a:t>
            </a:r>
            <a:r>
              <a:rPr lang="en-GB" dirty="0" smtClean="0"/>
              <a:t>atent applications 	14</a:t>
            </a:r>
          </a:p>
          <a:p>
            <a:r>
              <a:rPr lang="en-GB" dirty="0" smtClean="0"/>
              <a:t>Average PCT spend </a:t>
            </a:r>
            <a:r>
              <a:rPr lang="en-GB" dirty="0"/>
              <a:t>(assume 10 PCT) </a:t>
            </a:r>
            <a:r>
              <a:rPr lang="en-GB" dirty="0" smtClean="0"/>
              <a:t>£55,000</a:t>
            </a:r>
          </a:p>
          <a:p>
            <a:r>
              <a:rPr lang="en-GB" dirty="0" smtClean="0"/>
              <a:t>Average saving 12.5% </a:t>
            </a:r>
          </a:p>
          <a:p>
            <a:r>
              <a:rPr lang="en-GB" dirty="0" smtClean="0"/>
              <a:t>Total patent spend saving 8%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b="1" dirty="0" smtClean="0"/>
              <a:t>2015-2016</a:t>
            </a:r>
          </a:p>
          <a:p>
            <a:r>
              <a:rPr lang="en-GB" dirty="0" smtClean="0"/>
              <a:t>Invention disclosures 34</a:t>
            </a:r>
          </a:p>
          <a:p>
            <a:r>
              <a:rPr lang="en-GB" dirty="0" smtClean="0"/>
              <a:t>Patent applications 16</a:t>
            </a:r>
          </a:p>
          <a:p>
            <a:r>
              <a:rPr lang="en-GB" dirty="0" smtClean="0"/>
              <a:t>Average PCT spend (assume 12 PCT)</a:t>
            </a:r>
          </a:p>
          <a:p>
            <a:r>
              <a:rPr lang="en-GB" dirty="0" smtClean="0"/>
              <a:t>Average saving 10%</a:t>
            </a:r>
          </a:p>
          <a:p>
            <a:r>
              <a:rPr lang="en-GB" dirty="0" smtClean="0"/>
              <a:t>Total patent spend saving 7%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765809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38336"/>
            <a:ext cx="8229600" cy="4822678"/>
          </a:xfrm>
        </p:spPr>
        <p:txBody>
          <a:bodyPr/>
          <a:lstStyle/>
          <a:p>
            <a:r>
              <a:rPr lang="en-GB" dirty="0"/>
              <a:t>Universities in the UK have increased their income from </a:t>
            </a:r>
            <a:r>
              <a:rPr lang="en-GB" dirty="0" smtClean="0"/>
              <a:t>IP </a:t>
            </a:r>
            <a:r>
              <a:rPr lang="en-GB" dirty="0"/>
              <a:t>by </a:t>
            </a:r>
            <a:r>
              <a:rPr lang="en-GB" dirty="0" smtClean="0"/>
              <a:t>18.5% </a:t>
            </a:r>
            <a:r>
              <a:rPr lang="en-GB" dirty="0"/>
              <a:t>year on </a:t>
            </a:r>
            <a:r>
              <a:rPr lang="en-GB" dirty="0" smtClean="0"/>
              <a:t>year, generating </a:t>
            </a:r>
            <a:r>
              <a:rPr lang="en-GB" dirty="0"/>
              <a:t>£155 million during </a:t>
            </a:r>
            <a:r>
              <a:rPr lang="en-GB" dirty="0" smtClean="0"/>
              <a:t>2014-15 (Higher Education </a:t>
            </a:r>
            <a:r>
              <a:rPr lang="en-GB" dirty="0"/>
              <a:t>Funding Council for </a:t>
            </a:r>
            <a:r>
              <a:rPr lang="en-GB" dirty="0" smtClean="0"/>
              <a:t>England).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Universities in the UK are increasingly judged on income generated from IP rather than patent number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UK applicants filing abroad is negligible</a:t>
            </a:r>
          </a:p>
          <a:p>
            <a:endParaRPr lang="en-GB" dirty="0"/>
          </a:p>
          <a:p>
            <a:r>
              <a:rPr lang="en-GB" dirty="0" smtClean="0"/>
              <a:t>Market size drives patenting strategy</a:t>
            </a:r>
          </a:p>
          <a:p>
            <a:endParaRPr lang="en-GB" dirty="0"/>
          </a:p>
          <a:p>
            <a:r>
              <a:rPr lang="en-GB" dirty="0" smtClean="0"/>
              <a:t>UK government wants increased innovation from universities – R&amp;D tax credits, Patent Box</a:t>
            </a:r>
            <a:endParaRPr lang="en-GB" dirty="0"/>
          </a:p>
          <a:p>
            <a:endParaRPr lang="en-GB" dirty="0"/>
          </a:p>
          <a:p>
            <a:r>
              <a:rPr lang="en-GB" dirty="0" smtClean="0"/>
              <a:t>Increasing number of other types of IPR being used by universities</a:t>
            </a:r>
          </a:p>
          <a:p>
            <a:pPr marL="0" indent="0">
              <a:buNone/>
            </a:pPr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645688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9554"/>
            <a:ext cx="8229600" cy="5021460"/>
          </a:xfrm>
        </p:spPr>
        <p:txBody>
          <a:bodyPr/>
          <a:lstStyle/>
          <a:p>
            <a:r>
              <a:rPr lang="en-GB" dirty="0" smtClean="0"/>
              <a:t>2014 EC report almost 80% of UK universities viewed patent costs as a barrier to filing</a:t>
            </a:r>
          </a:p>
          <a:p>
            <a:endParaRPr lang="en-GB" dirty="0" smtClean="0"/>
          </a:p>
          <a:p>
            <a:r>
              <a:rPr lang="en-GB" dirty="0" smtClean="0"/>
              <a:t>Fee </a:t>
            </a:r>
            <a:r>
              <a:rPr lang="en-GB" dirty="0"/>
              <a:t>reductions at the EPO resulted in ~20% increase in patent applications in the mid-1990s (de </a:t>
            </a:r>
            <a:r>
              <a:rPr lang="en-GB" dirty="0" err="1"/>
              <a:t>Rassenfosse</a:t>
            </a:r>
            <a:r>
              <a:rPr lang="en-GB" dirty="0"/>
              <a:t> &amp; van </a:t>
            </a:r>
            <a:r>
              <a:rPr lang="en-GB" dirty="0" err="1"/>
              <a:t>Pottelsberghe</a:t>
            </a:r>
            <a:r>
              <a:rPr lang="en-GB" dirty="0"/>
              <a:t> de la </a:t>
            </a:r>
            <a:r>
              <a:rPr lang="en-GB" dirty="0" err="1"/>
              <a:t>Potterie</a:t>
            </a:r>
            <a:r>
              <a:rPr lang="en-GB" dirty="0"/>
              <a:t> 2012) </a:t>
            </a:r>
          </a:p>
          <a:p>
            <a:endParaRPr lang="en-GB" dirty="0" smtClean="0"/>
          </a:p>
          <a:p>
            <a:r>
              <a:rPr lang="en-GB" dirty="0" smtClean="0"/>
              <a:t>Reducing patent fees increases number of patent applications but not levels of innovation (Nicholas 2011)</a:t>
            </a:r>
          </a:p>
          <a:p>
            <a:endParaRPr lang="en-GB" dirty="0"/>
          </a:p>
          <a:p>
            <a:r>
              <a:rPr lang="en-GB" dirty="0"/>
              <a:t>There is mixed evidence of a positive link between patenting and innovation (Hall &amp; </a:t>
            </a:r>
            <a:r>
              <a:rPr lang="en-GB" dirty="0" err="1"/>
              <a:t>Harhoff</a:t>
            </a:r>
            <a:r>
              <a:rPr lang="en-GB" dirty="0"/>
              <a:t>, </a:t>
            </a:r>
            <a:r>
              <a:rPr lang="en-GB" dirty="0" err="1"/>
              <a:t>Baldrin</a:t>
            </a:r>
            <a:r>
              <a:rPr lang="en-GB" dirty="0"/>
              <a:t> &amp; Levine</a:t>
            </a:r>
            <a:r>
              <a:rPr lang="en-GB" dirty="0" smtClean="0"/>
              <a:t>)</a:t>
            </a:r>
          </a:p>
          <a:p>
            <a:endParaRPr lang="en-GB" dirty="0"/>
          </a:p>
          <a:p>
            <a:r>
              <a:rPr lang="en-GB" dirty="0" smtClean="0"/>
              <a:t>PCT fee reductions would result in significant cost savings for the average UK HEI</a:t>
            </a:r>
          </a:p>
          <a:p>
            <a:endParaRPr lang="en-GB" dirty="0"/>
          </a:p>
          <a:p>
            <a:r>
              <a:rPr lang="en-GB" dirty="0" smtClean="0"/>
              <a:t>However not clear if this would significantly increase ability to access to the patent system</a:t>
            </a:r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638836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GB" altLang="en-US" b="1" dirty="0" smtClean="0">
                <a:latin typeface="Arial" charset="0"/>
                <a:ea typeface="ＭＳ Ｐゴシック" pitchFamily="34" charset="-128"/>
                <a:cs typeface="Arial" charset="0"/>
              </a:rPr>
              <a:t>Anne Lane </a:t>
            </a:r>
          </a:p>
          <a:p>
            <a:pPr>
              <a:buFont typeface="Wingdings" pitchFamily="2" charset="2"/>
              <a:buNone/>
            </a:pPr>
            <a:r>
              <a:rPr lang="en-GB" altLang="en-US" dirty="0" smtClean="0">
                <a:latin typeface="Arial" charset="0"/>
                <a:ea typeface="ＭＳ Ｐゴシック" pitchFamily="34" charset="-128"/>
                <a:cs typeface="Arial" charset="0"/>
              </a:rPr>
              <a:t>Executive Director</a:t>
            </a:r>
          </a:p>
          <a:p>
            <a:pPr eaLnBrk="1" hangingPunct="1">
              <a:lnSpc>
                <a:spcPct val="90000"/>
              </a:lnSpc>
              <a:buFont typeface="Times" pitchFamily="18" charset="0"/>
              <a:buNone/>
            </a:pPr>
            <a:endParaRPr lang="en-GB" altLang="en-US" dirty="0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 eaLnBrk="1" hangingPunct="1">
              <a:lnSpc>
                <a:spcPct val="90000"/>
              </a:lnSpc>
              <a:buFont typeface="Times" pitchFamily="18" charset="0"/>
              <a:buNone/>
            </a:pPr>
            <a:endParaRPr lang="en-GB" altLang="en-US" sz="1400" b="1" dirty="0" smtClean="0">
              <a:solidFill>
                <a:srgbClr val="63AF34"/>
              </a:solidFill>
              <a:latin typeface="Arial" charset="0"/>
              <a:ea typeface="ＭＳ Ｐゴシック" pitchFamily="34" charset="-128"/>
              <a:cs typeface="Arial" charset="0"/>
            </a:endParaRPr>
          </a:p>
          <a:p>
            <a:pPr eaLnBrk="1" hangingPunct="1">
              <a:lnSpc>
                <a:spcPct val="90000"/>
              </a:lnSpc>
              <a:buFont typeface="Times" pitchFamily="18" charset="0"/>
              <a:buNone/>
            </a:pPr>
            <a:r>
              <a:rPr lang="en-GB" altLang="en-US" sz="1400" b="1" dirty="0" smtClean="0">
                <a:solidFill>
                  <a:srgbClr val="54B948"/>
                </a:solidFill>
                <a:latin typeface="Arial" charset="0"/>
                <a:ea typeface="ＭＳ Ｐゴシック" pitchFamily="34" charset="-128"/>
                <a:cs typeface="Arial" charset="0"/>
              </a:rPr>
              <a:t>UCL Business PLC</a:t>
            </a:r>
          </a:p>
          <a:p>
            <a:pPr eaLnBrk="1" hangingPunct="1">
              <a:lnSpc>
                <a:spcPct val="90000"/>
              </a:lnSpc>
              <a:buFont typeface="Times" pitchFamily="18" charset="0"/>
              <a:buNone/>
            </a:pPr>
            <a:r>
              <a:rPr lang="en-GB" altLang="en-US" sz="1400" dirty="0" smtClean="0">
                <a:latin typeface="Arial" charset="0"/>
                <a:ea typeface="ＭＳ Ｐゴシック" pitchFamily="34" charset="-128"/>
                <a:cs typeface="Arial" charset="0"/>
              </a:rPr>
              <a:t>The Network Building</a:t>
            </a:r>
          </a:p>
          <a:p>
            <a:pPr eaLnBrk="1" hangingPunct="1">
              <a:lnSpc>
                <a:spcPct val="90000"/>
              </a:lnSpc>
              <a:buFont typeface="Times" pitchFamily="18" charset="0"/>
              <a:buNone/>
            </a:pPr>
            <a:r>
              <a:rPr lang="en-GB" altLang="en-US" sz="1400" dirty="0" smtClean="0">
                <a:latin typeface="Arial" charset="0"/>
                <a:ea typeface="ＭＳ Ｐゴシック" pitchFamily="34" charset="-128"/>
                <a:cs typeface="Arial" charset="0"/>
              </a:rPr>
              <a:t>97 Tottenham Court Road</a:t>
            </a:r>
          </a:p>
          <a:p>
            <a:pPr eaLnBrk="1" hangingPunct="1">
              <a:lnSpc>
                <a:spcPct val="90000"/>
              </a:lnSpc>
              <a:buFont typeface="Times" pitchFamily="18" charset="0"/>
              <a:buNone/>
            </a:pPr>
            <a:r>
              <a:rPr lang="en-GB" altLang="en-US" sz="1400" dirty="0" smtClean="0">
                <a:latin typeface="Arial" charset="0"/>
                <a:ea typeface="ＭＳ Ｐゴシック" pitchFamily="34" charset="-128"/>
                <a:cs typeface="Arial" charset="0"/>
              </a:rPr>
              <a:t>London W1T 4TP</a:t>
            </a:r>
          </a:p>
          <a:p>
            <a:pPr eaLnBrk="1" hangingPunct="1">
              <a:lnSpc>
                <a:spcPct val="90000"/>
              </a:lnSpc>
              <a:buFont typeface="Times" pitchFamily="18" charset="0"/>
              <a:buNone/>
            </a:pPr>
            <a:endParaRPr lang="en-GB" altLang="en-US" sz="1400" dirty="0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 eaLnBrk="1" hangingPunct="1">
              <a:lnSpc>
                <a:spcPct val="90000"/>
              </a:lnSpc>
              <a:buFont typeface="Times" pitchFamily="18" charset="0"/>
              <a:buNone/>
            </a:pPr>
            <a:r>
              <a:rPr lang="en-GB" altLang="en-US" sz="1400" dirty="0" smtClean="0">
                <a:latin typeface="Arial" charset="0"/>
                <a:ea typeface="ＭＳ Ｐゴシック" pitchFamily="34" charset="-128"/>
                <a:cs typeface="Arial" charset="0"/>
              </a:rPr>
              <a:t>Tel: 020 7679 9000</a:t>
            </a:r>
          </a:p>
          <a:p>
            <a:pPr eaLnBrk="1" hangingPunct="1">
              <a:lnSpc>
                <a:spcPct val="90000"/>
              </a:lnSpc>
              <a:buFont typeface="Times" pitchFamily="18" charset="0"/>
              <a:buNone/>
            </a:pPr>
            <a:r>
              <a:rPr lang="en-GB" altLang="en-US" sz="1400" dirty="0" smtClean="0">
                <a:latin typeface="Arial" charset="0"/>
                <a:ea typeface="ＭＳ Ｐゴシック" pitchFamily="34" charset="-128"/>
                <a:cs typeface="Arial" charset="0"/>
              </a:rPr>
              <a:t>Fax: 020 7679 9838</a:t>
            </a:r>
          </a:p>
          <a:p>
            <a:pPr eaLnBrk="1" hangingPunct="1">
              <a:lnSpc>
                <a:spcPct val="90000"/>
              </a:lnSpc>
              <a:buFont typeface="Times" pitchFamily="18" charset="0"/>
              <a:buNone/>
            </a:pPr>
            <a:r>
              <a:rPr lang="en-GB" altLang="en-US" sz="1400" dirty="0" smtClean="0">
                <a:latin typeface="Arial" charset="0"/>
                <a:ea typeface="ＭＳ Ｐゴシック" pitchFamily="34" charset="-128"/>
                <a:cs typeface="Arial" charset="0"/>
              </a:rPr>
              <a:t>Web: www.uclb.com</a:t>
            </a:r>
          </a:p>
          <a:p>
            <a:pPr eaLnBrk="1" hangingPunct="1">
              <a:lnSpc>
                <a:spcPct val="90000"/>
              </a:lnSpc>
              <a:buFont typeface="Times" pitchFamily="18" charset="0"/>
              <a:buNone/>
            </a:pPr>
            <a:r>
              <a:rPr lang="en-GB" altLang="en-US" sz="1400" dirty="0" smtClean="0">
                <a:latin typeface="Arial" charset="0"/>
                <a:ea typeface="ＭＳ Ｐゴシック" pitchFamily="34" charset="-128"/>
                <a:cs typeface="Arial" charset="0"/>
              </a:rPr>
              <a:t>Email: info@uclb.com </a:t>
            </a:r>
          </a:p>
          <a:p>
            <a:pPr>
              <a:buFont typeface="Wingdings" pitchFamily="2" charset="2"/>
              <a:buNone/>
            </a:pPr>
            <a:endParaRPr lang="en-US" altLang="en-US" dirty="0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>
              <a:buFont typeface="Wingdings" pitchFamily="2" charset="2"/>
              <a:buNone/>
            </a:pPr>
            <a:endParaRPr lang="en-US" altLang="en-US" dirty="0" smtClean="0">
              <a:latin typeface="Arial" charset="0"/>
              <a:ea typeface="ＭＳ Ｐゴシック" pitchFamily="34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863408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457200" y="1833258"/>
            <a:ext cx="8229600" cy="3960812"/>
          </a:xfrm>
        </p:spPr>
        <p:txBody>
          <a:bodyPr/>
          <a:lstStyle/>
          <a:p>
            <a:pPr algn="ctr">
              <a:spcBef>
                <a:spcPts val="1000"/>
              </a:spcBef>
              <a:buFont typeface="Wingdings" pitchFamily="2" charset="2"/>
              <a:buNone/>
            </a:pPr>
            <a:r>
              <a:rPr lang="en-US" altLang="en-US" sz="1700" b="1" dirty="0" smtClean="0">
                <a:latin typeface="Arial" charset="0"/>
                <a:ea typeface="ＭＳ Ｐゴシック" pitchFamily="34" charset="-128"/>
                <a:cs typeface="Arial" charset="0"/>
              </a:rPr>
              <a:t>Impact of Fee Reductions on Ability of Universities to Access the Patent System – Developed Country Experience</a:t>
            </a:r>
          </a:p>
          <a:p>
            <a:pPr algn="ctr">
              <a:spcBef>
                <a:spcPts val="1000"/>
              </a:spcBef>
              <a:buFont typeface="Wingdings" pitchFamily="2" charset="2"/>
              <a:buNone/>
            </a:pPr>
            <a:endParaRPr lang="en-US" altLang="en-US" dirty="0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 algn="ctr">
              <a:spcBef>
                <a:spcPts val="1000"/>
              </a:spcBef>
              <a:buFont typeface="Wingdings" pitchFamily="2" charset="2"/>
              <a:buNone/>
            </a:pPr>
            <a:endParaRPr lang="en-US" altLang="en-US" dirty="0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 algn="ctr">
              <a:spcBef>
                <a:spcPts val="1000"/>
              </a:spcBef>
              <a:buFont typeface="Wingdings" pitchFamily="2" charset="2"/>
              <a:buNone/>
            </a:pPr>
            <a:r>
              <a:rPr lang="en-US" altLang="en-US" dirty="0" smtClean="0">
                <a:latin typeface="Arial" charset="0"/>
                <a:ea typeface="ＭＳ Ｐゴシック" pitchFamily="34" charset="-128"/>
                <a:cs typeface="Arial" charset="0"/>
              </a:rPr>
              <a:t>Anne Lane</a:t>
            </a:r>
          </a:p>
          <a:p>
            <a:pPr algn="ctr">
              <a:spcBef>
                <a:spcPts val="1000"/>
              </a:spcBef>
              <a:buFont typeface="Wingdings" pitchFamily="2" charset="2"/>
              <a:buNone/>
            </a:pPr>
            <a:r>
              <a:rPr lang="en-US" altLang="en-US" dirty="0" smtClean="0">
                <a:latin typeface="Arial" charset="0"/>
                <a:ea typeface="ＭＳ Ｐゴシック" pitchFamily="34" charset="-128"/>
                <a:cs typeface="Arial" charset="0"/>
              </a:rPr>
              <a:t>Executive  Director</a:t>
            </a:r>
          </a:p>
          <a:p>
            <a:pPr algn="ctr">
              <a:spcBef>
                <a:spcPts val="1000"/>
              </a:spcBef>
              <a:buFont typeface="Wingdings" pitchFamily="2" charset="2"/>
              <a:buNone/>
            </a:pPr>
            <a:r>
              <a:rPr lang="en-US" altLang="en-US" sz="2000" b="1" dirty="0" smtClean="0">
                <a:solidFill>
                  <a:srgbClr val="54B948"/>
                </a:solidFill>
                <a:latin typeface="Arial" charset="0"/>
                <a:ea typeface="ＭＳ Ｐゴシック" pitchFamily="34" charset="-128"/>
                <a:cs typeface="Arial" charset="0"/>
              </a:rPr>
              <a:t>UCL Business PLC</a:t>
            </a:r>
          </a:p>
          <a:p>
            <a:pPr algn="ctr">
              <a:spcBef>
                <a:spcPts val="1000"/>
              </a:spcBef>
              <a:buFont typeface="Wingdings" pitchFamily="2" charset="2"/>
              <a:buNone/>
            </a:pPr>
            <a:r>
              <a:rPr lang="en-US" altLang="en-US" dirty="0" smtClean="0">
                <a:latin typeface="Arial" charset="0"/>
                <a:ea typeface="ＭＳ Ｐゴシック" pitchFamily="34" charset="-128"/>
                <a:cs typeface="Arial" charset="0"/>
              </a:rPr>
              <a:t>18</a:t>
            </a:r>
            <a:r>
              <a:rPr lang="en-US" altLang="en-US" baseline="30000" dirty="0" smtClean="0">
                <a:latin typeface="Arial" charset="0"/>
                <a:ea typeface="ＭＳ Ｐゴシック" pitchFamily="34" charset="-128"/>
                <a:cs typeface="Arial" charset="0"/>
              </a:rPr>
              <a:t>th</a:t>
            </a:r>
            <a:r>
              <a:rPr lang="en-US" altLang="en-US" dirty="0" smtClean="0">
                <a:latin typeface="Arial" charset="0"/>
                <a:ea typeface="ＭＳ Ｐゴシック" pitchFamily="34" charset="-128"/>
                <a:cs typeface="Arial" charset="0"/>
              </a:rPr>
              <a:t> June, 2018</a:t>
            </a:r>
          </a:p>
          <a:p>
            <a:pPr>
              <a:spcBef>
                <a:spcPts val="1000"/>
              </a:spcBef>
              <a:buFont typeface="Wingdings" pitchFamily="2" charset="2"/>
              <a:buNone/>
            </a:pPr>
            <a:endParaRPr lang="en-US" altLang="en-US" b="1" dirty="0" smtClean="0">
              <a:solidFill>
                <a:srgbClr val="54B948"/>
              </a:solidFill>
              <a:latin typeface="Arial" charset="0"/>
              <a:ea typeface="ＭＳ Ｐゴシック" pitchFamily="34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942306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457200" y="41778"/>
            <a:ext cx="8229600" cy="1143000"/>
          </a:xfrm>
        </p:spPr>
        <p:txBody>
          <a:bodyPr/>
          <a:lstStyle/>
          <a:p>
            <a:r>
              <a:rPr lang="en-US" altLang="en-US" dirty="0" smtClean="0">
                <a:latin typeface="Arial" charset="0"/>
                <a:ea typeface="ＭＳ Ｐゴシック" pitchFamily="34" charset="-128"/>
                <a:cs typeface="Arial" charset="0"/>
              </a:rPr>
              <a:t>Overview</a:t>
            </a:r>
            <a:endParaRPr lang="en-GB" altLang="en-US" dirty="0" smtClean="0"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502636" y="1400816"/>
            <a:ext cx="8229600" cy="3960812"/>
          </a:xfrm>
        </p:spPr>
        <p:txBody>
          <a:bodyPr/>
          <a:lstStyle/>
          <a:p>
            <a:pPr marL="712788" indent="-712788">
              <a:buFont typeface="Wingdings" pitchFamily="2" charset="2"/>
              <a:buChar char="q"/>
              <a:defRPr/>
            </a:pPr>
            <a:endParaRPr lang="en-US" sz="2000" dirty="0" smtClean="0"/>
          </a:p>
          <a:p>
            <a:pPr marL="712788" indent="-712788">
              <a:buFont typeface="Wingdings" pitchFamily="2" charset="2"/>
              <a:buChar char="q"/>
              <a:defRPr/>
            </a:pPr>
            <a:endParaRPr lang="en-US" sz="2000" dirty="0" smtClean="0"/>
          </a:p>
          <a:p>
            <a:pPr marL="712788" indent="-712788">
              <a:buFont typeface="Wingdings" pitchFamily="2" charset="2"/>
              <a:buChar char="q"/>
              <a:defRPr/>
            </a:pPr>
            <a:r>
              <a:rPr lang="en-US" sz="2000" dirty="0" smtClean="0"/>
              <a:t>Technology </a:t>
            </a:r>
            <a:r>
              <a:rPr lang="en-US" sz="2000" dirty="0"/>
              <a:t>transfer in the UK</a:t>
            </a:r>
          </a:p>
          <a:p>
            <a:pPr marL="712788" indent="-712788">
              <a:buFont typeface="Wingdings" pitchFamily="2" charset="2"/>
              <a:buChar char="q"/>
              <a:defRPr/>
            </a:pPr>
            <a:endParaRPr lang="en-US" sz="2000" dirty="0" smtClean="0"/>
          </a:p>
          <a:p>
            <a:pPr marL="712788" indent="-712788">
              <a:buFont typeface="Wingdings" pitchFamily="2" charset="2"/>
              <a:buChar char="q"/>
              <a:defRPr/>
            </a:pPr>
            <a:r>
              <a:rPr lang="en-US" sz="2000" dirty="0" smtClean="0"/>
              <a:t>UCL </a:t>
            </a:r>
            <a:r>
              <a:rPr lang="en-US" sz="2000" dirty="0"/>
              <a:t>Business (</a:t>
            </a:r>
            <a:r>
              <a:rPr lang="en-US" sz="2000" dirty="0" smtClean="0"/>
              <a:t>UCLB) - what </a:t>
            </a:r>
            <a:r>
              <a:rPr lang="en-US" sz="2000" dirty="0"/>
              <a:t>we do, how and </a:t>
            </a:r>
            <a:r>
              <a:rPr lang="en-US" sz="2000" dirty="0" smtClean="0"/>
              <a:t>why</a:t>
            </a:r>
          </a:p>
          <a:p>
            <a:pPr marL="712788" indent="-712788">
              <a:buFont typeface="Wingdings" pitchFamily="2" charset="2"/>
              <a:buChar char="q"/>
              <a:defRPr/>
            </a:pPr>
            <a:endParaRPr lang="en-US" sz="2000" dirty="0"/>
          </a:p>
          <a:p>
            <a:pPr marL="712788" indent="-712788">
              <a:buFont typeface="Wingdings" pitchFamily="2" charset="2"/>
              <a:buChar char="q"/>
              <a:defRPr/>
            </a:pPr>
            <a:r>
              <a:rPr lang="en-US" sz="2000" dirty="0" smtClean="0"/>
              <a:t>Patenting activity in UK universities</a:t>
            </a:r>
          </a:p>
          <a:p>
            <a:pPr marL="712788" indent="-712788">
              <a:buFont typeface="Wingdings" pitchFamily="2" charset="2"/>
              <a:buChar char="q"/>
              <a:defRPr/>
            </a:pPr>
            <a:endParaRPr lang="en-US" sz="2000" dirty="0" smtClean="0"/>
          </a:p>
          <a:p>
            <a:pPr marL="0" indent="0">
              <a:buNone/>
              <a:defRPr/>
            </a:pPr>
            <a:endParaRPr lang="en-US" sz="2000" dirty="0" smtClean="0"/>
          </a:p>
          <a:p>
            <a:pPr marL="712788" indent="-712788">
              <a:buFont typeface="Wingdings" pitchFamily="2" charset="2"/>
              <a:buChar char="q"/>
              <a:defRPr/>
            </a:pPr>
            <a:endParaRPr lang="en-US" sz="2000" dirty="0" smtClean="0"/>
          </a:p>
          <a:p>
            <a:pPr marL="477838" lvl="1" indent="0">
              <a:buNone/>
              <a:defRPr/>
            </a:pPr>
            <a:endParaRPr lang="en-US" sz="2000" dirty="0"/>
          </a:p>
          <a:p>
            <a:pPr>
              <a:defRPr/>
            </a:pPr>
            <a:endParaRPr lang="en-GB" altLang="en-US" sz="2000" dirty="0" smtClean="0">
              <a:latin typeface="Arial" charset="0"/>
              <a:ea typeface="ＭＳ Ｐゴシック" pitchFamily="34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167550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latin typeface="Arial" charset="0"/>
                <a:ea typeface="ＭＳ Ｐゴシック" pitchFamily="34" charset="-128"/>
                <a:cs typeface="Arial" charset="0"/>
              </a:rPr>
              <a:t/>
            </a:r>
            <a:br>
              <a:rPr lang="en-US" altLang="en-US" dirty="0" smtClean="0">
                <a:latin typeface="Arial" charset="0"/>
                <a:ea typeface="ＭＳ Ｐゴシック" pitchFamily="34" charset="-128"/>
                <a:cs typeface="Arial" charset="0"/>
              </a:rPr>
            </a:br>
            <a:r>
              <a:rPr lang="en-US" altLang="en-US" dirty="0" smtClean="0">
                <a:latin typeface="Arial" charset="0"/>
                <a:ea typeface="ＭＳ Ｐゴシック" pitchFamily="34" charset="-128"/>
                <a:cs typeface="Arial" charset="0"/>
              </a:rPr>
              <a:t>Technology Transfer </a:t>
            </a:r>
            <a:r>
              <a:rPr lang="en-US" altLang="en-US" dirty="0" err="1" smtClean="0">
                <a:latin typeface="Arial" charset="0"/>
                <a:ea typeface="ＭＳ Ｐゴシック" pitchFamily="34" charset="-128"/>
                <a:cs typeface="Arial" charset="0"/>
              </a:rPr>
              <a:t>Organisations</a:t>
            </a:r>
            <a:r>
              <a:rPr lang="en-US" altLang="en-US" dirty="0" smtClean="0">
                <a:latin typeface="Arial" charset="0"/>
                <a:ea typeface="ＭＳ Ｐゴシック" pitchFamily="34" charset="-128"/>
                <a:cs typeface="Arial" charset="0"/>
              </a:rPr>
              <a:t> in the UK</a:t>
            </a:r>
            <a:br>
              <a:rPr lang="en-US" altLang="en-US" dirty="0" smtClean="0">
                <a:latin typeface="Arial" charset="0"/>
                <a:ea typeface="ＭＳ Ｐゴシック" pitchFamily="34" charset="-128"/>
                <a:cs typeface="Arial" charset="0"/>
              </a:rPr>
            </a:br>
            <a:endParaRPr lang="en-GB" altLang="en-US" dirty="0" smtClean="0"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7200" y="1891275"/>
            <a:ext cx="842554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McMillan report (Sept 2016) definition of technology transfer (TT)</a:t>
            </a:r>
          </a:p>
          <a:p>
            <a:endParaRPr lang="en-GB" sz="2400" dirty="0"/>
          </a:p>
          <a:p>
            <a:r>
              <a:rPr lang="en-GB" sz="2400" dirty="0" smtClean="0"/>
              <a:t>“The commercialisation of university-owned research outputs through the licensing of IPRs (patents, copyrights, know-how, databases and design rights) to existing companies and setting up new spin-out companies. These are ‘technology push’ rather than ‘market pull’ mechanisms”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08268780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Comparison of UK University </a:t>
            </a:r>
            <a:r>
              <a:rPr lang="en-GB" dirty="0"/>
              <a:t>S</a:t>
            </a:r>
            <a:r>
              <a:rPr lang="en-GB" dirty="0" smtClean="0"/>
              <a:t>tructures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59426"/>
            <a:ext cx="8229600" cy="3960813"/>
          </a:xfrm>
        </p:spPr>
        <p:txBody>
          <a:bodyPr/>
          <a:lstStyle/>
          <a:p>
            <a:pPr marL="0" indent="0">
              <a:buNone/>
            </a:pPr>
            <a:r>
              <a:rPr lang="en-GB" sz="2000" dirty="0" smtClean="0"/>
              <a:t>All TT entities provide:</a:t>
            </a:r>
          </a:p>
          <a:p>
            <a:pPr>
              <a:buFont typeface="Wingdings" panose="05000000000000000000" pitchFamily="2" charset="2"/>
              <a:buChar char="q"/>
            </a:pPr>
            <a:endParaRPr lang="en-GB" sz="20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GB" sz="2000" dirty="0" smtClean="0"/>
              <a:t>Identification &amp; assessment of invention disclosures from university research</a:t>
            </a:r>
          </a:p>
          <a:p>
            <a:pPr>
              <a:buFont typeface="Wingdings" panose="05000000000000000000" pitchFamily="2" charset="2"/>
              <a:buChar char="q"/>
            </a:pPr>
            <a:endParaRPr lang="en-GB" sz="20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GB" sz="2000" dirty="0" smtClean="0"/>
              <a:t>Protection of IP</a:t>
            </a:r>
          </a:p>
          <a:p>
            <a:pPr>
              <a:buFont typeface="Wingdings" panose="05000000000000000000" pitchFamily="2" charset="2"/>
              <a:buChar char="q"/>
            </a:pPr>
            <a:endParaRPr lang="en-GB" sz="20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GB" sz="2000" dirty="0" smtClean="0"/>
              <a:t>Investigation of commercial landscape</a:t>
            </a:r>
          </a:p>
          <a:p>
            <a:pPr>
              <a:buFont typeface="Wingdings" panose="05000000000000000000" pitchFamily="2" charset="2"/>
              <a:buChar char="q"/>
            </a:pPr>
            <a:endParaRPr lang="en-GB" sz="20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GB" sz="2000" dirty="0" smtClean="0"/>
              <a:t>Licensing</a:t>
            </a:r>
          </a:p>
          <a:p>
            <a:pPr>
              <a:buFont typeface="Wingdings" panose="05000000000000000000" pitchFamily="2" charset="2"/>
              <a:buChar char="q"/>
            </a:pPr>
            <a:endParaRPr lang="en-GB" sz="20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GB" sz="2000" dirty="0" smtClean="0"/>
              <a:t>Set-up of spin-out companies and management of portfolio of investments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27841562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Models of Technology </a:t>
            </a:r>
            <a:r>
              <a:rPr lang="en-GB" dirty="0"/>
              <a:t>T</a:t>
            </a:r>
            <a:r>
              <a:rPr lang="en-GB" dirty="0" smtClean="0"/>
              <a:t>ransfer </a:t>
            </a:r>
            <a:r>
              <a:rPr lang="en-GB" dirty="0"/>
              <a:t>S</a:t>
            </a:r>
            <a:r>
              <a:rPr lang="en-GB" dirty="0" smtClean="0"/>
              <a:t>upport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GB" sz="2000" dirty="0" smtClean="0"/>
              <a:t>Internal TTO</a:t>
            </a:r>
          </a:p>
          <a:p>
            <a:pPr>
              <a:buFont typeface="Wingdings" panose="05000000000000000000" pitchFamily="2" charset="2"/>
              <a:buChar char="q"/>
            </a:pPr>
            <a:endParaRPr lang="en-GB" sz="20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GB" sz="2000" dirty="0" smtClean="0"/>
              <a:t>Internal TTO with external spin-out support</a:t>
            </a:r>
          </a:p>
          <a:p>
            <a:pPr>
              <a:buFont typeface="Wingdings" panose="05000000000000000000" pitchFamily="2" charset="2"/>
              <a:buChar char="q"/>
            </a:pPr>
            <a:endParaRPr lang="en-GB" sz="20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GB" sz="2000" dirty="0" smtClean="0"/>
              <a:t>Wholly-owned subsidiary TTB</a:t>
            </a:r>
          </a:p>
          <a:p>
            <a:pPr>
              <a:buFont typeface="Wingdings" panose="05000000000000000000" pitchFamily="2" charset="2"/>
              <a:buChar char="q"/>
            </a:pPr>
            <a:endParaRPr lang="en-GB" sz="20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GB" sz="2000" dirty="0" smtClean="0"/>
              <a:t>Part-owned subsidiary TTB</a:t>
            </a:r>
          </a:p>
          <a:p>
            <a:pPr>
              <a:buFont typeface="Wingdings" panose="05000000000000000000" pitchFamily="2" charset="2"/>
              <a:buChar char="q"/>
            </a:pPr>
            <a:endParaRPr lang="en-GB" sz="20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GB" sz="2000" dirty="0" smtClean="0"/>
              <a:t>Contracted out</a:t>
            </a:r>
          </a:p>
          <a:p>
            <a:pPr>
              <a:buFont typeface="Wingdings" panose="05000000000000000000" pitchFamily="2" charset="2"/>
              <a:buChar char="q"/>
            </a:pPr>
            <a:endParaRPr lang="en-GB" sz="20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GB" sz="2000" dirty="0" smtClean="0"/>
              <a:t>Shared TTO/TTB</a:t>
            </a:r>
          </a:p>
          <a:p>
            <a:pPr>
              <a:buFont typeface="Wingdings" panose="05000000000000000000" pitchFamily="2" charset="2"/>
              <a:buChar char="q"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1967761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Comparison of Key UK University </a:t>
            </a:r>
            <a:r>
              <a:rPr lang="en-GB" dirty="0"/>
              <a:t>S</a:t>
            </a:r>
            <a:r>
              <a:rPr lang="en-GB" dirty="0" smtClean="0"/>
              <a:t>tructures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1600200"/>
          <a:ext cx="8229600" cy="41304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912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12048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05269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HEI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Model</a:t>
                      </a:r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05269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UCL*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Wholly-owned subsidiary UCL Business PLC</a:t>
                      </a:r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05269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Cambridge*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Wholly-owned subsidiary Cambridge Enterprise LTD</a:t>
                      </a:r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66268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Oxford*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Wholly-owned subsidiary</a:t>
                      </a:r>
                      <a:r>
                        <a:rPr lang="en-GB" sz="1400" baseline="0" dirty="0" smtClean="0"/>
                        <a:t> Oxford University Innovations Ltd</a:t>
                      </a:r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66268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Manchester*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Wholly-owned subsidiary</a:t>
                      </a:r>
                      <a:r>
                        <a:rPr lang="en-GB" sz="1400" baseline="0" dirty="0" smtClean="0"/>
                        <a:t> with external spin-out support UMI Ltd</a:t>
                      </a:r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66268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Imperial College*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Part-owned</a:t>
                      </a:r>
                      <a:r>
                        <a:rPr lang="en-GB" sz="1400" baseline="0" dirty="0" smtClean="0"/>
                        <a:t> subsidiary (with separate spin-out support IP Group Ltd)</a:t>
                      </a:r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05269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Nottingham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Internal TTO</a:t>
                      </a:r>
                      <a:r>
                        <a:rPr lang="en-GB" sz="1400" baseline="0" dirty="0" smtClean="0"/>
                        <a:t> with external spin-out support</a:t>
                      </a:r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05269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Leeds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Internal</a:t>
                      </a:r>
                      <a:r>
                        <a:rPr lang="en-GB" sz="1400" baseline="0" dirty="0" smtClean="0"/>
                        <a:t> TTO with external spin-out support</a:t>
                      </a:r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05269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King’s College*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Internal TTO with external spin-out support</a:t>
                      </a:r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57200" y="5744308"/>
            <a:ext cx="219002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 smtClean="0"/>
              <a:t>* Top 6 by research grants &amp; contracts</a:t>
            </a:r>
            <a:endParaRPr lang="en-GB" sz="1000" dirty="0"/>
          </a:p>
        </p:txBody>
      </p:sp>
    </p:spTree>
    <p:extLst>
      <p:ext uri="{BB962C8B-B14F-4D97-AF65-F5344CB8AC3E}">
        <p14:creationId xmlns:p14="http://schemas.microsoft.com/office/powerpoint/2010/main" val="90468886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UCL – UCLB Commercialisation Environment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GB" dirty="0" smtClean="0"/>
              <a:t>UCL owns employees’ intellectual property</a:t>
            </a:r>
          </a:p>
          <a:p>
            <a:pPr>
              <a:buFont typeface="Wingdings" panose="05000000000000000000" pitchFamily="2" charset="2"/>
              <a:buChar char="q"/>
            </a:pPr>
            <a:endParaRPr lang="en-GB" dirty="0" smtClean="0"/>
          </a:p>
          <a:p>
            <a:pPr>
              <a:buFont typeface="Wingdings" panose="05000000000000000000" pitchFamily="2" charset="2"/>
              <a:buChar char="q"/>
            </a:pPr>
            <a:endParaRPr lang="en-GB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GB" dirty="0" smtClean="0"/>
              <a:t>UCL shares any revenue with employees</a:t>
            </a:r>
          </a:p>
          <a:p>
            <a:pPr>
              <a:buFont typeface="Wingdings" panose="05000000000000000000" pitchFamily="2" charset="2"/>
              <a:buChar char="q"/>
            </a:pPr>
            <a:endParaRPr lang="en-GB" dirty="0"/>
          </a:p>
          <a:p>
            <a:pPr>
              <a:buFont typeface="Wingdings" panose="05000000000000000000" pitchFamily="2" charset="2"/>
              <a:buChar char="q"/>
            </a:pPr>
            <a:endParaRPr lang="en-GB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GB" dirty="0" smtClean="0"/>
              <a:t>UCL assigns IP to UCLB if requested to by UCLB</a:t>
            </a:r>
          </a:p>
          <a:p>
            <a:pPr>
              <a:buFont typeface="Wingdings" panose="05000000000000000000" pitchFamily="2" charset="2"/>
              <a:buChar char="q"/>
            </a:pPr>
            <a:endParaRPr lang="en-GB" dirty="0"/>
          </a:p>
          <a:p>
            <a:pPr>
              <a:buFont typeface="Wingdings" panose="05000000000000000000" pitchFamily="2" charset="2"/>
              <a:buChar char="q"/>
            </a:pPr>
            <a:endParaRPr lang="en-GB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GB" dirty="0" smtClean="0"/>
              <a:t>UCLB commercialises IP </a:t>
            </a:r>
          </a:p>
          <a:p>
            <a:pPr>
              <a:buFont typeface="Wingdings" panose="05000000000000000000" pitchFamily="2" charset="2"/>
              <a:buChar char="q"/>
            </a:pPr>
            <a:endParaRPr lang="en-GB" dirty="0"/>
          </a:p>
          <a:p>
            <a:pPr>
              <a:buFont typeface="Wingdings" panose="05000000000000000000" pitchFamily="2" charset="2"/>
              <a:buChar char="q"/>
            </a:pPr>
            <a:endParaRPr lang="en-GB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GB" dirty="0" smtClean="0"/>
              <a:t>Revenue from commercialisation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553284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>
                <a:latin typeface="Arial" charset="0"/>
                <a:ea typeface="ＭＳ Ｐゴシック" pitchFamily="34" charset="-128"/>
                <a:cs typeface="Arial" charset="0"/>
              </a:rPr>
              <a:t>Developing New IP from Basic </a:t>
            </a:r>
            <a:r>
              <a:rPr lang="en-GB" altLang="en-US" dirty="0">
                <a:latin typeface="Arial" charset="0"/>
                <a:ea typeface="ＭＳ Ｐゴシック" pitchFamily="34" charset="-128"/>
                <a:cs typeface="Arial" charset="0"/>
              </a:rPr>
              <a:t>R</a:t>
            </a:r>
            <a:r>
              <a:rPr lang="en-GB" altLang="en-US" dirty="0" smtClean="0">
                <a:latin typeface="Arial" charset="0"/>
                <a:ea typeface="ＭＳ Ｐゴシック" pitchFamily="34" charset="-128"/>
                <a:cs typeface="Arial" charset="0"/>
              </a:rPr>
              <a:t>esearch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  <a:defRPr/>
            </a:pPr>
            <a:r>
              <a:rPr lang="en-GB" dirty="0" smtClean="0"/>
              <a:t>UCLB has 16 Business Managers and Directors covering the range of faculties and embedded into the Institutes and Departments.</a:t>
            </a:r>
          </a:p>
          <a:p>
            <a:pPr>
              <a:buFont typeface="Arial" pitchFamily="34" charset="0"/>
              <a:buChar char="•"/>
              <a:defRPr/>
            </a:pPr>
            <a:endParaRPr lang="en-GB" dirty="0" smtClean="0"/>
          </a:p>
          <a:p>
            <a:pPr>
              <a:buFont typeface="Arial" pitchFamily="34" charset="0"/>
              <a:buChar char="•"/>
              <a:defRPr/>
            </a:pPr>
            <a:r>
              <a:rPr lang="en-GB" dirty="0" smtClean="0"/>
              <a:t>The Business Managers work with academics and clinicians to identify new technologies developed at UCL.</a:t>
            </a:r>
          </a:p>
          <a:p>
            <a:pPr>
              <a:buFont typeface="Arial" pitchFamily="34" charset="0"/>
              <a:buChar char="•"/>
              <a:defRPr/>
            </a:pPr>
            <a:endParaRPr lang="en-GB" dirty="0" smtClean="0"/>
          </a:p>
          <a:p>
            <a:pPr>
              <a:buFont typeface="Arial" pitchFamily="34" charset="0"/>
              <a:buChar char="•"/>
              <a:defRPr/>
            </a:pPr>
            <a:r>
              <a:rPr lang="en-GB" dirty="0" smtClean="0"/>
              <a:t>These are evaluated for commercial potential and then patent protected or registered designs filed where appropriate.</a:t>
            </a:r>
          </a:p>
          <a:p>
            <a:pPr>
              <a:buFont typeface="Arial" pitchFamily="34" charset="0"/>
              <a:buChar char="•"/>
              <a:defRPr/>
            </a:pPr>
            <a:endParaRPr lang="en-GB" dirty="0" smtClean="0"/>
          </a:p>
          <a:p>
            <a:pPr>
              <a:buFont typeface="Arial" pitchFamily="34" charset="0"/>
              <a:buChar char="•"/>
              <a:defRPr/>
            </a:pPr>
            <a:r>
              <a:rPr lang="en-GB" dirty="0" smtClean="0"/>
              <a:t>Develop a technology to add value and make it more market ready.</a:t>
            </a:r>
          </a:p>
          <a:p>
            <a:pPr>
              <a:buFont typeface="Arial" pitchFamily="34" charset="0"/>
              <a:buChar char="•"/>
              <a:defRPr/>
            </a:pPr>
            <a:endParaRPr lang="en-GB" dirty="0" smtClean="0"/>
          </a:p>
          <a:p>
            <a:pPr>
              <a:buFont typeface="Arial" pitchFamily="34" charset="0"/>
              <a:buChar char="•"/>
              <a:defRPr/>
            </a:pPr>
            <a:r>
              <a:rPr lang="en-GB" dirty="0" smtClean="0"/>
              <a:t>UCLB invests strategically into new technologies to develop them to a stage where they can leverage larger external funding.</a:t>
            </a:r>
          </a:p>
          <a:p>
            <a:pPr>
              <a:buFont typeface="Arial" pitchFamily="34" charset="0"/>
              <a:buChar char="•"/>
              <a:defRPr/>
            </a:pPr>
            <a:endParaRPr lang="en-GB" dirty="0"/>
          </a:p>
          <a:p>
            <a:pPr>
              <a:buFont typeface="Arial" pitchFamily="34" charset="0"/>
              <a:buChar char="•"/>
              <a:defRPr/>
            </a:pPr>
            <a:endParaRPr lang="en-GB" dirty="0"/>
          </a:p>
          <a:p>
            <a:pPr>
              <a:buFont typeface="Arial" pitchFamily="34" charset="0"/>
              <a:buChar char="•"/>
              <a:defRPr/>
            </a:pPr>
            <a:endParaRPr lang="en-GB" dirty="0" smtClean="0"/>
          </a:p>
          <a:p>
            <a:pPr>
              <a:buFont typeface="Arial" pitchFamily="34" charset="0"/>
              <a:buChar char="•"/>
              <a:defRPr/>
            </a:pPr>
            <a:endParaRPr lang="en-GB" dirty="0"/>
          </a:p>
          <a:p>
            <a:pPr>
              <a:buFont typeface="Arial" pitchFamily="34" charset="0"/>
              <a:buChar char="•"/>
              <a:defRPr/>
            </a:pPr>
            <a:endParaRPr lang="en-GB" dirty="0" smtClean="0"/>
          </a:p>
          <a:p>
            <a:pPr>
              <a:buFont typeface="Arial" pitchFamily="34" charset="0"/>
              <a:buChar char="•"/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092784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CLB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2583</TotalTime>
  <Words>708</Words>
  <Application>Microsoft Office PowerPoint</Application>
  <PresentationFormat>On-screen Show (4:3)</PresentationFormat>
  <Paragraphs>161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UCLB Theme</vt:lpstr>
      <vt:lpstr>PowerPoint Presentation</vt:lpstr>
      <vt:lpstr>PowerPoint Presentation</vt:lpstr>
      <vt:lpstr>Overview</vt:lpstr>
      <vt:lpstr> Technology Transfer Organisations in the UK </vt:lpstr>
      <vt:lpstr>Comparison of UK University Structures</vt:lpstr>
      <vt:lpstr>Models of Technology Transfer Support</vt:lpstr>
      <vt:lpstr>Comparison of Key UK University Structures</vt:lpstr>
      <vt:lpstr>UCL – UCLB Commercialisation Environment</vt:lpstr>
      <vt:lpstr>Developing New IP from Basic Research</vt:lpstr>
      <vt:lpstr>PowerPoint Presentation</vt:lpstr>
      <vt:lpstr>UCL &amp; Top 6 HEIs</vt:lpstr>
      <vt:lpstr>PowerPoint Presentation</vt:lpstr>
      <vt:lpstr>PowerPoint Presentation</vt:lpstr>
      <vt:lpstr>PowerPoint Presentation</vt:lpstr>
      <vt:lpstr>PowerPoint Presentation</vt:lpstr>
    </vt:vector>
  </TitlesOfParts>
  <Company>Immprint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Ankur Patel</dc:creator>
  <cp:lastModifiedBy>Marlow</cp:lastModifiedBy>
  <cp:revision>234</cp:revision>
  <dcterms:created xsi:type="dcterms:W3CDTF">2011-02-08T13:05:29Z</dcterms:created>
  <dcterms:modified xsi:type="dcterms:W3CDTF">2018-06-18T16:19:32Z</dcterms:modified>
</cp:coreProperties>
</file>