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75" r:id="rId2"/>
    <p:sldId id="297" r:id="rId3"/>
    <p:sldId id="299" r:id="rId4"/>
    <p:sldId id="309" r:id="rId5"/>
    <p:sldId id="312" r:id="rId6"/>
    <p:sldId id="298" r:id="rId7"/>
    <p:sldId id="308" r:id="rId8"/>
    <p:sldId id="310" r:id="rId9"/>
    <p:sldId id="305" r:id="rId10"/>
    <p:sldId id="306" r:id="rId11"/>
    <p:sldId id="307" r:id="rId12"/>
    <p:sldId id="302" r:id="rId13"/>
    <p:sldId id="313" r:id="rId14"/>
    <p:sldId id="31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0D0CE"/>
    <a:srgbClr val="EE3424"/>
    <a:srgbClr val="622567"/>
    <a:srgbClr val="53565A"/>
    <a:srgbClr val="017A87"/>
    <a:srgbClr val="A7A8AA"/>
    <a:srgbClr val="0065BD"/>
    <a:srgbClr val="003478"/>
    <a:srgbClr val="D55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3520" autoAdjust="0"/>
  </p:normalViewPr>
  <p:slideViewPr>
    <p:cSldViewPr snapToGrid="0" snapToObjects="1">
      <p:cViewPr varScale="1">
        <p:scale>
          <a:sx n="71" d="100"/>
          <a:sy n="71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3C64A-58B5-4E2E-B929-C8499CA85482}" type="datetimeFigureOut">
              <a:rPr lang="en-GB" smtClean="0"/>
              <a:t>18/06/2018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6F0BF-C28A-4A89-AF3F-9DCF90CEB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34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6F0BF-C28A-4A89-AF3F-9DCF90CEB6D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563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6F0BF-C28A-4A89-AF3F-9DCF90CEB6D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166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F4F8F-BFD4-4F37-8AEC-E71421C092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3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6F0BF-C28A-4A89-AF3F-9DCF90CEB6D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9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11795" y="600500"/>
            <a:ext cx="8372897" cy="6032311"/>
          </a:xfrm>
          <a:prstGeom prst="rect">
            <a:avLst/>
          </a:prstGeom>
          <a:solidFill>
            <a:srgbClr val="D0D0CE"/>
          </a:solidFill>
          <a:ln w="72009" cap="sq">
            <a:solidFill>
              <a:srgbClr val="D0D0C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32012" y="255567"/>
            <a:ext cx="8352429" cy="6100549"/>
          </a:xfrm>
          <a:prstGeom prst="rect">
            <a:avLst/>
          </a:prstGeom>
          <a:noFill/>
          <a:ln w="152400" cap="sq">
            <a:gradFill flip="none" rotWithShape="1">
              <a:gsLst>
                <a:gs pos="0">
                  <a:srgbClr val="622567"/>
                </a:gs>
                <a:gs pos="100000">
                  <a:srgbClr val="FF0000"/>
                </a:gs>
              </a:gsLst>
              <a:lin ang="0" scaled="1"/>
              <a:tileRect/>
            </a:gra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8011" y="2417199"/>
            <a:ext cx="7772400" cy="861347"/>
          </a:xfrm>
        </p:spPr>
        <p:txBody>
          <a:bodyPr>
            <a:noAutofit/>
          </a:bodyPr>
          <a:lstStyle>
            <a:lvl1pPr algn="ctr">
              <a:defRPr sz="13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8011" y="3417977"/>
            <a:ext cx="7772400" cy="866261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subtitle</a:t>
            </a:r>
            <a:endParaRPr lang="en-US" dirty="0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0731" y="5636395"/>
            <a:ext cx="1478182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597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82312" y="288000"/>
            <a:ext cx="8568000" cy="6282000"/>
          </a:xfrm>
          <a:prstGeom prst="rect">
            <a:avLst/>
          </a:prstGeom>
          <a:noFill/>
          <a:ln w="152400" cap="sq">
            <a:gradFill flip="none" rotWithShape="1">
              <a:gsLst>
                <a:gs pos="0">
                  <a:srgbClr val="622567"/>
                </a:gs>
                <a:gs pos="100000">
                  <a:srgbClr val="FF0000"/>
                </a:gs>
              </a:gsLst>
              <a:lin ang="0" scaled="1"/>
              <a:tileRect/>
            </a:gra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8011" y="2417199"/>
            <a:ext cx="7772400" cy="861347"/>
          </a:xfrm>
        </p:spPr>
        <p:txBody>
          <a:bodyPr>
            <a:noAutofit/>
          </a:bodyPr>
          <a:lstStyle>
            <a:lvl1pPr algn="ctr">
              <a:defRPr sz="13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8011" y="3417977"/>
            <a:ext cx="7772400" cy="866261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subtitle</a:t>
            </a:r>
            <a:endParaRPr lang="en-US" dirty="0"/>
          </a:p>
        </p:txBody>
      </p:sp>
      <p:pic>
        <p:nvPicPr>
          <p:cNvPr id="8" name="Picture 7" descr="essex logo white unbled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091" y="434319"/>
            <a:ext cx="1977259" cy="720000"/>
          </a:xfrm>
          <a:prstGeom prst="rect">
            <a:avLst/>
          </a:prstGeom>
        </p:spPr>
      </p:pic>
      <p:pic>
        <p:nvPicPr>
          <p:cNvPr id="7" name="Picture 6" descr="Essex logo black U:BL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9568" y="5849361"/>
            <a:ext cx="1478182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236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large 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152400" cap="sq">
            <a:gradFill flip="none" rotWithShape="1">
              <a:gsLst>
                <a:gs pos="0">
                  <a:srgbClr val="622567"/>
                </a:gs>
                <a:gs pos="100000">
                  <a:srgbClr val="EE3424"/>
                </a:gs>
              </a:gsLst>
              <a:lin ang="0" scaled="1"/>
              <a:tileRect/>
            </a:gra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299" y="531090"/>
            <a:ext cx="8162925" cy="886547"/>
          </a:xfrm>
        </p:spPr>
        <p:txBody>
          <a:bodyPr anchor="t">
            <a:noAutofit/>
          </a:bodyPr>
          <a:lstStyle>
            <a:lvl1pPr algn="l">
              <a:defRPr sz="5400" baseline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638300"/>
            <a:ext cx="8162925" cy="4126346"/>
          </a:xfrm>
        </p:spPr>
        <p:txBody>
          <a:bodyPr>
            <a:norm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2400"/>
              </a:spcAft>
              <a:buClr>
                <a:schemeClr val="accent3"/>
              </a:buClr>
              <a:buFont typeface="Wingdings" charset="2"/>
              <a:buNone/>
              <a:defRPr sz="3600" baseline="0">
                <a:solidFill>
                  <a:schemeClr val="bg2"/>
                </a:solidFill>
                <a:latin typeface="Arial"/>
                <a:cs typeface="Arial"/>
              </a:defRPr>
            </a:lvl1pPr>
            <a:lvl2pPr marL="457200" indent="0">
              <a:buClr>
                <a:schemeClr val="accent3"/>
              </a:buClr>
              <a:buFont typeface="Wingdings" charset="2"/>
              <a:buNone/>
              <a:defRPr>
                <a:solidFill>
                  <a:schemeClr val="accent1"/>
                </a:solidFill>
                <a:latin typeface="Arial"/>
                <a:cs typeface="Arial"/>
              </a:defRPr>
            </a:lvl2pPr>
            <a:lvl3pPr marL="914400" indent="0">
              <a:buClr>
                <a:schemeClr val="accent3"/>
              </a:buClr>
              <a:buFont typeface="Wingdings" charset="2"/>
              <a:buNone/>
              <a:defRPr>
                <a:solidFill>
                  <a:schemeClr val="accent1"/>
                </a:solidFill>
                <a:latin typeface="Arial"/>
                <a:cs typeface="Arial"/>
              </a:defRPr>
            </a:lvl3pPr>
            <a:lvl4pPr marL="1371600" indent="0">
              <a:buClr>
                <a:schemeClr val="accent3"/>
              </a:buClr>
              <a:buFont typeface="Wingdings" charset="2"/>
              <a:buNone/>
              <a:defRPr>
                <a:solidFill>
                  <a:schemeClr val="accent1"/>
                </a:solidFill>
                <a:latin typeface="Arial"/>
                <a:cs typeface="Arial"/>
              </a:defRPr>
            </a:lvl4pPr>
            <a:lvl5pPr marL="1828800" indent="0">
              <a:buClr>
                <a:schemeClr val="accent3"/>
              </a:buClr>
              <a:buFont typeface="Wingdings" charset="2"/>
              <a:buNone/>
              <a:defRPr>
                <a:solidFill>
                  <a:schemeClr val="accent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9093" y="5858886"/>
            <a:ext cx="1478182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576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152400" cap="sq">
            <a:gradFill flip="none" rotWithShape="1">
              <a:gsLst>
                <a:gs pos="0">
                  <a:srgbClr val="622567"/>
                </a:gs>
                <a:gs pos="100000">
                  <a:srgbClr val="EE3424"/>
                </a:gs>
              </a:gsLst>
              <a:lin ang="0" scaled="1"/>
              <a:tileRect/>
            </a:gra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531090"/>
            <a:ext cx="8153400" cy="886547"/>
          </a:xfrm>
        </p:spPr>
        <p:txBody>
          <a:bodyPr anchor="t">
            <a:noAutofit/>
          </a:bodyPr>
          <a:lstStyle>
            <a:lvl1pPr algn="l">
              <a:defRPr sz="5400" baseline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Click to edit master title</a:t>
            </a:r>
            <a:endParaRPr lang="en-US" dirty="0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9093" y="5858886"/>
            <a:ext cx="1478182" cy="540000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95300" y="1619250"/>
            <a:ext cx="8153400" cy="4095750"/>
          </a:xfrm>
        </p:spPr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6043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152400" cap="sq">
            <a:gradFill flip="none" rotWithShape="1">
              <a:gsLst>
                <a:gs pos="0">
                  <a:srgbClr val="622567"/>
                </a:gs>
                <a:gs pos="100000">
                  <a:srgbClr val="EE3424"/>
                </a:gs>
              </a:gsLst>
              <a:lin ang="0" scaled="1"/>
              <a:tileRect/>
            </a:gra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5775" y="464415"/>
            <a:ext cx="8162925" cy="886547"/>
          </a:xfrm>
        </p:spPr>
        <p:txBody>
          <a:bodyPr anchor="t">
            <a:normAutofit/>
          </a:bodyPr>
          <a:lstStyle>
            <a:lvl1pPr algn="l">
              <a:defRPr sz="54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437699"/>
            <a:ext cx="8162925" cy="4296351"/>
          </a:xfr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1200"/>
              </a:spcBef>
              <a:spcAft>
                <a:spcPts val="1200"/>
              </a:spcAft>
              <a:buClr>
                <a:srgbClr val="EE3424"/>
              </a:buClr>
              <a:buFont typeface="Wingdings" charset="2"/>
              <a:buChar char="§"/>
              <a:defRPr baseline="0">
                <a:solidFill>
                  <a:srgbClr val="000000"/>
                </a:solidFill>
                <a:latin typeface="Arial"/>
                <a:cs typeface="Arial"/>
              </a:defRPr>
            </a:lvl1pPr>
            <a:lvl2pPr marL="742950" indent="-285750">
              <a:lnSpc>
                <a:spcPts val="3000"/>
              </a:lnSpc>
              <a:spcBef>
                <a:spcPts val="1200"/>
              </a:spcBef>
              <a:spcAft>
                <a:spcPts val="1200"/>
              </a:spcAft>
              <a:buClr>
                <a:srgbClr val="EE3424"/>
              </a:buClr>
              <a:buFont typeface="Wingdings" charset="2"/>
              <a:buChar char="§"/>
              <a:defRPr baseline="0">
                <a:solidFill>
                  <a:srgbClr val="000000"/>
                </a:solidFill>
                <a:latin typeface="Arial"/>
                <a:cs typeface="Arial"/>
              </a:defRPr>
            </a:lvl2pPr>
            <a:lvl3pPr marL="1143000" indent="-228600">
              <a:lnSpc>
                <a:spcPts val="3000"/>
              </a:lnSpc>
              <a:spcBef>
                <a:spcPts val="1200"/>
              </a:spcBef>
              <a:spcAft>
                <a:spcPts val="1200"/>
              </a:spcAft>
              <a:buClr>
                <a:srgbClr val="EE3424"/>
              </a:buClr>
              <a:buFont typeface="Wingdings" charset="2"/>
              <a:buChar char="§"/>
              <a:defRPr baseline="0">
                <a:solidFill>
                  <a:srgbClr val="000000"/>
                </a:solidFill>
                <a:latin typeface="Arial"/>
                <a:cs typeface="Arial"/>
              </a:defRPr>
            </a:lvl3pPr>
            <a:lvl4pPr marL="1600200" indent="-228600">
              <a:lnSpc>
                <a:spcPts val="3000"/>
              </a:lnSpc>
              <a:spcBef>
                <a:spcPts val="1200"/>
              </a:spcBef>
              <a:spcAft>
                <a:spcPts val="1200"/>
              </a:spcAft>
              <a:buClr>
                <a:srgbClr val="EE3424"/>
              </a:buClr>
              <a:buFont typeface="Wingdings" charset="2"/>
              <a:buChar char="§"/>
              <a:defRPr baseline="0">
                <a:solidFill>
                  <a:srgbClr val="000000"/>
                </a:solidFill>
                <a:latin typeface="Arial"/>
                <a:cs typeface="Arial"/>
              </a:defRPr>
            </a:lvl4pPr>
            <a:lvl5pPr marL="2057400" indent="-228600">
              <a:lnSpc>
                <a:spcPts val="3000"/>
              </a:lnSpc>
              <a:spcBef>
                <a:spcPts val="1200"/>
              </a:spcBef>
              <a:spcAft>
                <a:spcPts val="1200"/>
              </a:spcAft>
              <a:buClr>
                <a:srgbClr val="EE3424"/>
              </a:buClr>
              <a:buFont typeface="Wingdings" charset="2"/>
              <a:buChar char="§"/>
              <a:defRPr baseline="0">
                <a:solidFill>
                  <a:srgbClr val="000000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8" y="5849361"/>
            <a:ext cx="1478182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249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152400" cap="sq">
            <a:gradFill flip="none" rotWithShape="1">
              <a:gsLst>
                <a:gs pos="0">
                  <a:srgbClr val="622567"/>
                </a:gs>
                <a:gs pos="100000">
                  <a:srgbClr val="EE3424"/>
                </a:gs>
              </a:gsLst>
              <a:lin ang="0" scaled="1"/>
              <a:tileRect/>
            </a:gra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5774" y="531090"/>
            <a:ext cx="8143875" cy="886547"/>
          </a:xfrm>
        </p:spPr>
        <p:txBody>
          <a:bodyPr anchor="t">
            <a:noAutofit/>
          </a:bodyPr>
          <a:lstStyle>
            <a:lvl1pPr algn="l">
              <a:lnSpc>
                <a:spcPts val="4500"/>
              </a:lnSpc>
              <a:defRPr sz="54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428750"/>
            <a:ext cx="4686300" cy="4914900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spcAft>
                <a:spcPts val="2400"/>
              </a:spcAft>
              <a:buClr>
                <a:schemeClr val="accent3"/>
              </a:buClr>
              <a:buFont typeface="Wingdings" charset="2"/>
              <a:buNone/>
              <a:defRPr sz="3000" baseline="0">
                <a:solidFill>
                  <a:schemeClr val="bg2"/>
                </a:solidFill>
                <a:latin typeface="Arial"/>
                <a:cs typeface="Arial"/>
              </a:defRPr>
            </a:lvl1pPr>
            <a:lvl2pPr marL="457200" indent="0">
              <a:buClr>
                <a:schemeClr val="accent3"/>
              </a:buClr>
              <a:buFont typeface="Wingdings" charset="2"/>
              <a:buNone/>
              <a:defRPr>
                <a:solidFill>
                  <a:schemeClr val="accent1"/>
                </a:solidFill>
                <a:latin typeface="Arial"/>
                <a:cs typeface="Arial"/>
              </a:defRPr>
            </a:lvl2pPr>
            <a:lvl3pPr marL="914400" indent="0">
              <a:buClr>
                <a:schemeClr val="accent3"/>
              </a:buClr>
              <a:buFont typeface="Wingdings" charset="2"/>
              <a:buNone/>
              <a:defRPr>
                <a:solidFill>
                  <a:schemeClr val="accent1"/>
                </a:solidFill>
                <a:latin typeface="Arial"/>
                <a:cs typeface="Arial"/>
              </a:defRPr>
            </a:lvl3pPr>
            <a:lvl4pPr marL="1371600" indent="0">
              <a:buClr>
                <a:schemeClr val="accent3"/>
              </a:buClr>
              <a:buFont typeface="Wingdings" charset="2"/>
              <a:buNone/>
              <a:defRPr>
                <a:solidFill>
                  <a:schemeClr val="accent1"/>
                </a:solidFill>
                <a:latin typeface="Arial"/>
                <a:cs typeface="Arial"/>
              </a:defRPr>
            </a:lvl4pPr>
            <a:lvl5pPr marL="1828800" indent="0">
              <a:buClr>
                <a:schemeClr val="accent3"/>
              </a:buClr>
              <a:buFont typeface="Wingdings" charset="2"/>
              <a:buNone/>
              <a:defRPr>
                <a:solidFill>
                  <a:schemeClr val="accent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8" y="5849361"/>
            <a:ext cx="1478182" cy="540000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286375" y="1417637"/>
            <a:ext cx="3343275" cy="4297363"/>
          </a:xfrm>
        </p:spPr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895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bullet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152400" cap="sq">
            <a:gradFill flip="none" rotWithShape="1">
              <a:gsLst>
                <a:gs pos="0">
                  <a:srgbClr val="622567"/>
                </a:gs>
                <a:gs pos="100000">
                  <a:srgbClr val="EE3424"/>
                </a:gs>
              </a:gsLst>
              <a:lin ang="0" scaled="1"/>
              <a:tileRect/>
            </a:gra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52875" y="531090"/>
            <a:ext cx="4686300" cy="886547"/>
          </a:xfrm>
        </p:spPr>
        <p:txBody>
          <a:bodyPr anchor="t">
            <a:normAutofit/>
          </a:bodyPr>
          <a:lstStyle>
            <a:lvl1pPr algn="l">
              <a:lnSpc>
                <a:spcPts val="4500"/>
              </a:lnSpc>
              <a:defRPr sz="5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Click to edit master title</a:t>
            </a:r>
            <a:endParaRPr lang="en-US" dirty="0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8" y="5849361"/>
            <a:ext cx="1478182" cy="540000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14350" y="531090"/>
            <a:ext cx="3286126" cy="2793135"/>
          </a:xfrm>
        </p:spPr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514350" y="3524250"/>
            <a:ext cx="3286126" cy="2771775"/>
          </a:xfrm>
        </p:spPr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952875" y="1351974"/>
            <a:ext cx="4686300" cy="4374572"/>
          </a:xfrm>
        </p:spPr>
        <p:txBody>
          <a:bodyPr>
            <a:normAutofit/>
          </a:bodyPr>
          <a:lstStyle>
            <a:lvl1pPr marL="342900" indent="-34290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2800" baseline="0">
                <a:solidFill>
                  <a:schemeClr val="bg2"/>
                </a:solidFill>
                <a:latin typeface="Arial"/>
                <a:cs typeface="Arial"/>
              </a:defRPr>
            </a:lvl1pPr>
            <a:lvl2pPr marL="742950" indent="-28575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2400" baseline="0">
                <a:solidFill>
                  <a:schemeClr val="bg2"/>
                </a:solidFill>
                <a:latin typeface="Arial"/>
                <a:cs typeface="Arial"/>
              </a:defRPr>
            </a:lvl2pPr>
            <a:lvl3pPr marL="1143000" indent="-22860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2000" baseline="0">
                <a:solidFill>
                  <a:schemeClr val="bg2"/>
                </a:solidFill>
                <a:latin typeface="Arial"/>
                <a:cs typeface="Arial"/>
              </a:defRPr>
            </a:lvl3pPr>
            <a:lvl4pPr marL="1600200" indent="-22860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1800" baseline="0">
                <a:solidFill>
                  <a:schemeClr val="bg2"/>
                </a:solidFill>
                <a:latin typeface="Arial"/>
                <a:cs typeface="Arial"/>
              </a:defRPr>
            </a:lvl4pPr>
            <a:lvl5pPr marL="2057400" indent="-22860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1800" baseline="0">
                <a:solidFill>
                  <a:schemeClr val="bg2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34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bullets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152400" cap="sq">
            <a:gradFill flip="none" rotWithShape="1">
              <a:gsLst>
                <a:gs pos="2000">
                  <a:srgbClr val="622567"/>
                </a:gs>
                <a:gs pos="100000">
                  <a:srgbClr val="EE3424"/>
                </a:gs>
              </a:gsLst>
              <a:lin ang="0" scaled="1"/>
              <a:tileRect/>
            </a:gra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8" y="5849361"/>
            <a:ext cx="1478182" cy="540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504825" y="3098707"/>
            <a:ext cx="4683344" cy="660585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44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 smtClean="0"/>
              <a:t>Click to edit title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04825" y="498769"/>
            <a:ext cx="4675800" cy="2511131"/>
          </a:xfrm>
        </p:spPr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380497" y="481338"/>
            <a:ext cx="3258678" cy="5252712"/>
          </a:xfrm>
        </p:spPr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504824" y="3800099"/>
            <a:ext cx="4683345" cy="2505452"/>
          </a:xfrm>
        </p:spPr>
        <p:txBody>
          <a:bodyPr>
            <a:normAutofit/>
          </a:bodyPr>
          <a:lstStyle>
            <a:lvl1pPr marL="342900" indent="-34290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2800" baseline="0">
                <a:solidFill>
                  <a:schemeClr val="bg2"/>
                </a:solidFill>
                <a:latin typeface="Arial"/>
                <a:cs typeface="Arial"/>
              </a:defRPr>
            </a:lvl1pPr>
            <a:lvl2pPr marL="742950" indent="-28575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2400" baseline="0">
                <a:solidFill>
                  <a:schemeClr val="bg2"/>
                </a:solidFill>
                <a:latin typeface="Arial"/>
                <a:cs typeface="Arial"/>
              </a:defRPr>
            </a:lvl2pPr>
            <a:lvl3pPr marL="1143000" indent="-22860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2000" baseline="0">
                <a:solidFill>
                  <a:schemeClr val="bg2"/>
                </a:solidFill>
                <a:latin typeface="Arial"/>
                <a:cs typeface="Arial"/>
              </a:defRPr>
            </a:lvl3pPr>
            <a:lvl4pPr marL="1600200" indent="-22860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1800" baseline="0">
                <a:solidFill>
                  <a:schemeClr val="bg2"/>
                </a:solidFill>
                <a:latin typeface="Arial"/>
                <a:cs typeface="Arial"/>
              </a:defRPr>
            </a:lvl4pPr>
            <a:lvl5pPr marL="2057400" indent="-228600">
              <a:lnSpc>
                <a:spcPts val="3000"/>
              </a:lnSpc>
              <a:buClr>
                <a:srgbClr val="EE3424"/>
              </a:buClr>
              <a:buFont typeface="Wingdings" charset="2"/>
              <a:buChar char="§"/>
              <a:defRPr sz="1800" baseline="0">
                <a:solidFill>
                  <a:schemeClr val="bg2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4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36C9-A1B9-4349-BC95-AD7AE0F2E3DA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BB92-F69C-4E1A-B21A-18BBD891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5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36EA6-6F1D-A848-9813-5EB3ED77BB1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FD882-663F-AD4E-8FE9-9737BC963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6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49" r:id="rId2"/>
    <p:sldLayoutId id="2147483651" r:id="rId3"/>
    <p:sldLayoutId id="2147483655" r:id="rId4"/>
    <p:sldLayoutId id="2147483650" r:id="rId5"/>
    <p:sldLayoutId id="2147483652" r:id="rId6"/>
    <p:sldLayoutId id="2147483653" r:id="rId7"/>
    <p:sldLayoutId id="2147483654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011" y="734291"/>
            <a:ext cx="7772400" cy="2809009"/>
          </a:xfrm>
        </p:spPr>
        <p:txBody>
          <a:bodyPr/>
          <a:lstStyle/>
          <a:p>
            <a:r>
              <a:rPr lang="en-GB" sz="5400" dirty="0" smtClean="0">
                <a:solidFill>
                  <a:srgbClr val="000000"/>
                </a:solidFill>
              </a:rPr>
              <a:t> University patenting and possible measures to increase patenting</a:t>
            </a:r>
            <a:endParaRPr lang="en-GB" sz="5400" dirty="0">
              <a:solidFill>
                <a:srgbClr val="0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011" y="4414987"/>
            <a:ext cx="7772400" cy="866261"/>
          </a:xfrm>
        </p:spPr>
        <p:txBody>
          <a:bodyPr/>
          <a:lstStyle/>
          <a:p>
            <a:r>
              <a:rPr lang="en-GB" sz="4400" dirty="0" smtClean="0">
                <a:solidFill>
                  <a:srgbClr val="000000"/>
                </a:solidFill>
              </a:rPr>
              <a:t>Suma </a:t>
            </a:r>
            <a:r>
              <a:rPr lang="en-GB" sz="4400" dirty="0" err="1" smtClean="0">
                <a:solidFill>
                  <a:srgbClr val="000000"/>
                </a:solidFill>
              </a:rPr>
              <a:t>Athreye</a:t>
            </a:r>
            <a:endParaRPr lang="en-GB" sz="4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744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70765"/>
              </p:ext>
            </p:extLst>
          </p:nvPr>
        </p:nvGraphicFramePr>
        <p:xfrm>
          <a:off x="581891" y="429491"/>
          <a:ext cx="8118764" cy="588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4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998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45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049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75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Leading edge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Culture of consultancy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Culture of entrepreneurship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30261">
                <a:tc>
                  <a:txBody>
                    <a:bodyPr/>
                    <a:lstStyle/>
                    <a:p>
                      <a:r>
                        <a:rPr lang="en-US" sz="2000" dirty="0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</a:t>
                      </a:r>
                      <a:r>
                        <a:rPr lang="en-US" baseline="0" dirty="0"/>
                        <a:t> core of 107 research intensive universities with strong policy support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</a:t>
                      </a:r>
                      <a:r>
                        <a:rPr lang="en-US" baseline="0" dirty="0"/>
                        <a:t> consultancy services major source of revenue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History</a:t>
                      </a:r>
                      <a:r>
                        <a:rPr lang="en-US" baseline="0" dirty="0"/>
                        <a:t> of establishing university-owned businesses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68014">
                <a:tc>
                  <a:txBody>
                    <a:bodyPr/>
                    <a:lstStyle/>
                    <a:p>
                      <a:r>
                        <a:rPr lang="en-US" sz="20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Patenting has increased, but serves</a:t>
                      </a:r>
                      <a:r>
                        <a:rPr lang="en-US" baseline="0" dirty="0"/>
                        <a:t> only a small share of Brazilian firms.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participation</a:t>
                      </a:r>
                      <a:r>
                        <a:rPr lang="en-US" baseline="0" dirty="0"/>
                        <a:t> in R&amp;D agreements in 2014. Informal consulting could be common.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 in the Southeast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7590">
                <a:tc>
                  <a:txBody>
                    <a:bodyPr/>
                    <a:lstStyle/>
                    <a:p>
                      <a:r>
                        <a:rPr lang="en-US" sz="2000" dirty="0"/>
                        <a:t>South</a:t>
                      </a:r>
                      <a:r>
                        <a:rPr lang="en-US" sz="2000" baseline="0" dirty="0"/>
                        <a:t> Africa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 small</a:t>
                      </a:r>
                      <a:r>
                        <a:rPr lang="en-US" baseline="0" dirty="0"/>
                        <a:t> number of public universities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 well established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2509">
                <a:tc>
                  <a:txBody>
                    <a:bodyPr/>
                    <a:lstStyle/>
                    <a:p>
                      <a:r>
                        <a:rPr lang="en-US" sz="2000" dirty="0"/>
                        <a:t>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 25 leading universities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 by</a:t>
                      </a:r>
                      <a:r>
                        <a:rPr lang="en-US" baseline="0" dirty="0"/>
                        <a:t> regional universities as well as teaching universities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2509">
                <a:tc>
                  <a:txBody>
                    <a:bodyPr/>
                    <a:lstStyle/>
                    <a:p>
                      <a:r>
                        <a:rPr lang="en-US" sz="2000" dirty="0"/>
                        <a:t>Korea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Some</a:t>
                      </a:r>
                      <a:r>
                        <a:rPr lang="en-US" baseline="0" dirty="0"/>
                        <a:t> leading universities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Strong</a:t>
                      </a:r>
                      <a:r>
                        <a:rPr lang="en-US" baseline="0" dirty="0"/>
                        <a:t> on collaborative R&amp;D due to gov’t support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 no.</a:t>
                      </a:r>
                      <a:r>
                        <a:rPr lang="en-US" baseline="0" dirty="0"/>
                        <a:t> of start-ups per university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220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48208"/>
              </p:ext>
            </p:extLst>
          </p:nvPr>
        </p:nvGraphicFramePr>
        <p:xfrm>
          <a:off x="495299" y="1105676"/>
          <a:ext cx="8288482" cy="54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89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348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348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348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348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937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Academic</a:t>
                      </a:r>
                      <a:r>
                        <a:rPr lang="en-US" sz="2400" baseline="0" dirty="0"/>
                        <a:t> interest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Legal </a:t>
                      </a:r>
                      <a:r>
                        <a:rPr lang="en-US" sz="2000" dirty="0"/>
                        <a:t>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KTO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Firm</a:t>
                      </a:r>
                      <a:r>
                        <a:rPr lang="en-US" sz="2400" baseline="0" dirty="0"/>
                        <a:t> interest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1911">
                <a:tc>
                  <a:txBody>
                    <a:bodyPr/>
                    <a:lstStyle/>
                    <a:p>
                      <a:r>
                        <a:rPr lang="en-US" sz="2000" dirty="0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 – rapid increase in patents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Many very young.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SMEs</a:t>
                      </a:r>
                      <a:r>
                        <a:rPr lang="en-US" baseline="0" dirty="0"/>
                        <a:t> main contractors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6485">
                <a:tc>
                  <a:txBody>
                    <a:bodyPr/>
                    <a:lstStyle/>
                    <a:p>
                      <a:r>
                        <a:rPr lang="en-US" sz="20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Good, but </a:t>
                      </a:r>
                      <a:r>
                        <a:rPr lang="en-US" baseline="0" dirty="0"/>
                        <a:t>very recent: updated in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Poor, difficult</a:t>
                      </a:r>
                      <a:r>
                        <a:rPr lang="en-US" baseline="0" dirty="0"/>
                        <a:t> legal framework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81911">
                <a:tc>
                  <a:txBody>
                    <a:bodyPr/>
                    <a:lstStyle/>
                    <a:p>
                      <a:r>
                        <a:rPr lang="en-US" sz="2000" dirty="0"/>
                        <a:t>South</a:t>
                      </a:r>
                      <a:r>
                        <a:rPr lang="en-US" sz="2000" baseline="0" dirty="0"/>
                        <a:t> Africa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Too</a:t>
                      </a:r>
                      <a:r>
                        <a:rPr lang="en-US" baseline="0" dirty="0"/>
                        <a:t> focused on own research?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Highly</a:t>
                      </a:r>
                      <a:r>
                        <a:rPr lang="en-US" baseline="0" dirty="0"/>
                        <a:t> developed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Variable, better in PROs than Universities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Some strong user groups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17528">
                <a:tc>
                  <a:txBody>
                    <a:bodyPr/>
                    <a:lstStyle/>
                    <a:p>
                      <a:r>
                        <a:rPr lang="en-US" sz="2000" dirty="0"/>
                        <a:t>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81911">
                <a:tc>
                  <a:txBody>
                    <a:bodyPr/>
                    <a:lstStyle/>
                    <a:p>
                      <a:r>
                        <a:rPr lang="en-US" sz="2000" dirty="0"/>
                        <a:t>Korea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 –rapid increase in patents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Good, since 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Poor, lack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Target SMEs</a:t>
                      </a:r>
                      <a:r>
                        <a:rPr lang="en-US" baseline="0" dirty="0"/>
                        <a:t> lack funds for licensing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95300" y="219129"/>
            <a:ext cx="8153400" cy="886547"/>
          </a:xfrm>
        </p:spPr>
        <p:txBody>
          <a:bodyPr/>
          <a:lstStyle/>
          <a:p>
            <a:r>
              <a:rPr lang="en-GB" dirty="0" smtClean="0"/>
              <a:t>Framework conditions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7475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 smtClean="0">
                <a:solidFill>
                  <a:schemeClr val="tx1"/>
                </a:solidFill>
              </a:rPr>
              <a:t>Re-examine the US success</a:t>
            </a:r>
            <a:endParaRPr lang="en-GB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5" y="1338983"/>
            <a:ext cx="8162925" cy="4739640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Unique System of innovation</a:t>
            </a:r>
          </a:p>
          <a:p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sz="2800" dirty="0" smtClean="0">
                <a:solidFill>
                  <a:srgbClr val="000000"/>
                </a:solidFill>
              </a:rPr>
              <a:t>Nelson and Rosenberg (1994),  Research Policy</a:t>
            </a:r>
            <a:endParaRPr lang="en-GB" dirty="0" smtClean="0">
              <a:solidFill>
                <a:srgbClr val="00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Novel legislation –  </a:t>
            </a:r>
            <a:r>
              <a:rPr lang="en-GB" dirty="0" err="1" smtClean="0">
                <a:solidFill>
                  <a:srgbClr val="000000"/>
                </a:solidFill>
              </a:rPr>
              <a:t>Bayh</a:t>
            </a:r>
            <a:r>
              <a:rPr lang="en-GB" dirty="0" smtClean="0">
                <a:solidFill>
                  <a:srgbClr val="000000"/>
                </a:solidFill>
              </a:rPr>
              <a:t> Dole Act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sz="2800" dirty="0" smtClean="0">
                <a:solidFill>
                  <a:srgbClr val="000000"/>
                </a:solidFill>
              </a:rPr>
              <a:t>Mowery and </a:t>
            </a:r>
            <a:r>
              <a:rPr lang="en-GB" sz="2800" dirty="0" err="1" smtClean="0">
                <a:solidFill>
                  <a:srgbClr val="000000"/>
                </a:solidFill>
              </a:rPr>
              <a:t>Sampat</a:t>
            </a:r>
            <a:r>
              <a:rPr lang="en-GB" sz="2800" dirty="0" smtClean="0">
                <a:solidFill>
                  <a:srgbClr val="000000"/>
                </a:solidFill>
              </a:rPr>
              <a:t>  (2005), </a:t>
            </a:r>
            <a:r>
              <a:rPr lang="en-GB" sz="2800" dirty="0" err="1" smtClean="0">
                <a:solidFill>
                  <a:srgbClr val="000000"/>
                </a:solidFill>
              </a:rPr>
              <a:t>Jrnl</a:t>
            </a:r>
            <a:r>
              <a:rPr lang="en-GB" sz="2800" dirty="0" smtClean="0">
                <a:solidFill>
                  <a:srgbClr val="000000"/>
                </a:solidFill>
              </a:rPr>
              <a:t> of Technology Transfer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“Star” scientists and scientific leaders</a:t>
            </a:r>
          </a:p>
          <a:p>
            <a:r>
              <a:rPr lang="en-GB" sz="2800" dirty="0" err="1">
                <a:solidFill>
                  <a:srgbClr val="000000"/>
                </a:solidFill>
              </a:rPr>
              <a:t>Zucker</a:t>
            </a:r>
            <a:r>
              <a:rPr lang="en-GB" sz="2800" dirty="0">
                <a:solidFill>
                  <a:srgbClr val="000000"/>
                </a:solidFill>
              </a:rPr>
              <a:t> and Darby (2007) </a:t>
            </a:r>
            <a:r>
              <a:rPr lang="en-GB" sz="2800" dirty="0" smtClean="0">
                <a:solidFill>
                  <a:srgbClr val="000000"/>
                </a:solidFill>
              </a:rPr>
              <a:t>NBER working papers</a:t>
            </a:r>
            <a:endParaRPr lang="en-GB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01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>
                <a:solidFill>
                  <a:schemeClr val="tx1"/>
                </a:solidFill>
              </a:rPr>
              <a:t>Re-examine the US success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417637"/>
            <a:ext cx="8162925" cy="4997018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Search for “star scientists” part of the ERC agenda 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Issue of individual incentives hidden in search for stars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Individuals can and do search for applications of their research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>
                <a:solidFill>
                  <a:srgbClr val="000000"/>
                </a:solidFill>
              </a:rPr>
              <a:t>Emerging economies more sensitive to issue of individual </a:t>
            </a:r>
            <a:r>
              <a:rPr lang="en-GB" dirty="0" smtClean="0">
                <a:solidFill>
                  <a:srgbClr val="000000"/>
                </a:solidFill>
              </a:rPr>
              <a:t>incentives</a:t>
            </a:r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970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34836"/>
            <a:ext cx="8162924" cy="508461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000000"/>
                </a:solidFill>
              </a:rPr>
              <a:t>Patenting is a very small part of university activities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000000"/>
                </a:solidFill>
              </a:rPr>
              <a:t>Very variable across countries and technology fields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000000"/>
                </a:solidFill>
              </a:rPr>
              <a:t>Encouraging patenting and uptake requires more input on valuation and potential applications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000000"/>
                </a:solidFill>
              </a:rPr>
              <a:t>Inventors and firms with advanced capabilities can help with this and these inputs need to be catalysed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375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Knowledge transfer from university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417637"/>
            <a:ext cx="8162925" cy="5024727"/>
          </a:xfrm>
        </p:spPr>
        <p:txBody>
          <a:bodyPr>
            <a:normAutofit fontScale="47500" lnSpcReduction="20000"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5100" dirty="0">
                <a:solidFill>
                  <a:srgbClr val="000000"/>
                </a:solidFill>
              </a:rPr>
              <a:t> </a:t>
            </a:r>
            <a:r>
              <a:rPr lang="en-GB" sz="5100" dirty="0" smtClean="0">
                <a:solidFill>
                  <a:srgbClr val="000000"/>
                </a:solidFill>
              </a:rPr>
              <a:t>Universities are </a:t>
            </a:r>
            <a:r>
              <a:rPr lang="en-GB" sz="5100" dirty="0">
                <a:solidFill>
                  <a:srgbClr val="000000"/>
                </a:solidFill>
              </a:rPr>
              <a:t>primarily set up </a:t>
            </a:r>
            <a:r>
              <a:rPr lang="en-GB" sz="5100" dirty="0" smtClean="0">
                <a:solidFill>
                  <a:srgbClr val="000000"/>
                </a:solidFill>
              </a:rPr>
              <a:t>to institutionalise training </a:t>
            </a:r>
            <a:r>
              <a:rPr lang="en-GB" sz="5100" dirty="0">
                <a:solidFill>
                  <a:srgbClr val="000000"/>
                </a:solidFill>
              </a:rPr>
              <a:t>of students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5100" dirty="0">
                <a:solidFill>
                  <a:srgbClr val="000000"/>
                </a:solidFill>
              </a:rPr>
              <a:t>Type of training </a:t>
            </a:r>
            <a:r>
              <a:rPr lang="en-GB" sz="5100" dirty="0" smtClean="0">
                <a:solidFill>
                  <a:srgbClr val="000000"/>
                </a:solidFill>
              </a:rPr>
              <a:t>evolves </a:t>
            </a:r>
            <a:r>
              <a:rPr lang="en-GB" sz="5100" dirty="0">
                <a:solidFill>
                  <a:srgbClr val="000000"/>
                </a:solidFill>
              </a:rPr>
              <a:t>with the nature of protection for labour (unions and social insurance)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5100" dirty="0">
                <a:solidFill>
                  <a:srgbClr val="000000"/>
                </a:solidFill>
              </a:rPr>
              <a:t>Liberal Market versus Collective Market economies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5100" dirty="0">
                <a:solidFill>
                  <a:srgbClr val="000000"/>
                </a:solidFill>
              </a:rPr>
              <a:t>Generalist versus specialist training, flexible versus inflexible labour </a:t>
            </a:r>
            <a:r>
              <a:rPr lang="en-GB" sz="5100" dirty="0" smtClean="0">
                <a:solidFill>
                  <a:srgbClr val="000000"/>
                </a:solidFill>
              </a:rPr>
              <a:t>markets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2263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82" y="595746"/>
            <a:ext cx="7951211" cy="5721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9575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509" y="346364"/>
            <a:ext cx="8575964" cy="1071273"/>
          </a:xfrm>
        </p:spPr>
        <p:txBody>
          <a:bodyPr/>
          <a:lstStyle/>
          <a:p>
            <a:r>
              <a:rPr lang="en-GB" sz="4800" dirty="0" smtClean="0"/>
              <a:t>Why is patenting privileged?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417637"/>
            <a:ext cx="8162925" cy="4997018"/>
          </a:xfrm>
        </p:spPr>
        <p:txBody>
          <a:bodyPr>
            <a:normAutofit fontScale="92500"/>
          </a:bodyPr>
          <a:lstStyle/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Based on the linear model of technology (technology push)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Basic science versus applied research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Patents capture basic research and advances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Allow a downstream market to develop in applications</a:t>
            </a:r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881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673" y="531090"/>
            <a:ext cx="8645236" cy="886547"/>
          </a:xfrm>
        </p:spPr>
        <p:txBody>
          <a:bodyPr/>
          <a:lstStyle/>
          <a:p>
            <a:r>
              <a:rPr lang="en-GB" dirty="0" smtClean="0"/>
              <a:t> </a:t>
            </a:r>
            <a:r>
              <a:rPr lang="en-GB" sz="4800" dirty="0" smtClean="0"/>
              <a:t>Cost of patenting an issue?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638299"/>
            <a:ext cx="8162925" cy="4845627"/>
          </a:xfrm>
        </p:spPr>
        <p:txBody>
          <a:bodyPr>
            <a:normAutofit/>
          </a:bodyPr>
          <a:lstStyle/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  </a:t>
            </a:r>
            <a:r>
              <a:rPr lang="en-GB" dirty="0" smtClean="0">
                <a:solidFill>
                  <a:srgbClr val="000000"/>
                </a:solidFill>
              </a:rPr>
              <a:t>Yes, for SMEs, but due to costs of litigation and enforcement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Problem with university patents is low uptake and not cost (e= 0.16, 0.04)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University TTO also face problems of assigning value to patented inventions, to promote uptake </a:t>
            </a:r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609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99" y="392545"/>
            <a:ext cx="8162925" cy="1436255"/>
          </a:xfrm>
        </p:spPr>
        <p:txBody>
          <a:bodyPr/>
          <a:lstStyle/>
          <a:p>
            <a:r>
              <a:rPr lang="en-GB" sz="4800" dirty="0" smtClean="0">
                <a:solidFill>
                  <a:schemeClr val="tx1"/>
                </a:solidFill>
              </a:rPr>
              <a:t>Why patenting should not be privileged?</a:t>
            </a:r>
            <a:endParaRPr lang="en-GB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828800"/>
            <a:ext cx="8162925" cy="4613564"/>
          </a:xfrm>
        </p:spPr>
        <p:txBody>
          <a:bodyPr>
            <a:normAutofit/>
          </a:bodyPr>
          <a:lstStyle/>
          <a:p>
            <a:pPr marL="571500" indent="-57150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Patenting is the least important knowledge transfer activity</a:t>
            </a:r>
          </a:p>
          <a:p>
            <a:pPr marL="571500" indent="-57150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More knowledge transfer happens through consultancy and informal contracts (</a:t>
            </a:r>
            <a:r>
              <a:rPr lang="en-GB" smtClean="0">
                <a:solidFill>
                  <a:srgbClr val="000000"/>
                </a:solidFill>
              </a:rPr>
              <a:t>composition effects)</a:t>
            </a:r>
            <a:endParaRPr lang="en-GB" dirty="0" smtClean="0">
              <a:solidFill>
                <a:srgbClr val="000000"/>
              </a:solidFill>
            </a:endParaRPr>
          </a:p>
          <a:p>
            <a:pPr marL="571500" indent="-57150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Related to the roles of tacit and codified knowledge </a:t>
            </a:r>
          </a:p>
        </p:txBody>
      </p:sp>
    </p:spTree>
    <p:extLst>
      <p:ext uri="{BB962C8B-B14F-4D97-AF65-F5344CB8AC3E}">
        <p14:creationId xmlns:p14="http://schemas.microsoft.com/office/powerpoint/2010/main" val="2187236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Knowledge transfer channels of UK </a:t>
            </a:r>
            <a:r>
              <a:rPr lang="en-US" dirty="0"/>
              <a:t>universities</a:t>
            </a:r>
            <a:r>
              <a:rPr lang="en-US" b="1" dirty="0"/>
              <a:t/>
            </a:r>
            <a:br>
              <a:rPr lang="en-US" b="1" dirty="0"/>
            </a:br>
            <a:endParaRPr lang="en-GB" dirty="0"/>
          </a:p>
        </p:txBody>
      </p:sp>
      <p:sp>
        <p:nvSpPr>
          <p:cNvPr id="7" name="Picture Placeholder 5"/>
          <p:cNvSpPr txBox="1">
            <a:spLocks/>
          </p:cNvSpPr>
          <p:nvPr/>
        </p:nvSpPr>
        <p:spPr>
          <a:xfrm>
            <a:off x="647700" y="1771650"/>
            <a:ext cx="8153400" cy="4095750"/>
          </a:xfrm>
          <a:prstGeom prst="rect">
            <a:avLst/>
          </a:prstGeom>
        </p:spPr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998283"/>
              </p:ext>
            </p:extLst>
          </p:nvPr>
        </p:nvGraphicFramePr>
        <p:xfrm>
          <a:off x="457200" y="2348343"/>
          <a:ext cx="8191500" cy="3969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595"/>
                <a:gridCol w="530881"/>
                <a:gridCol w="522146"/>
                <a:gridCol w="497692"/>
                <a:gridCol w="513747"/>
                <a:gridCol w="529801"/>
                <a:gridCol w="561910"/>
                <a:gridCol w="529801"/>
                <a:gridCol w="561910"/>
                <a:gridCol w="497692"/>
                <a:gridCol w="545855"/>
                <a:gridCol w="561910"/>
                <a:gridCol w="561560"/>
              </a:tblGrid>
              <a:tr h="48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 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2003-04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2004-05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2005-06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2006-07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2007-08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2008-09*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2009-10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2010-11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2011-12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2012-13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2013-14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2014-15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474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FTE staff employed in commercialization offices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1,508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1,518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1,612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1,829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1,910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2,001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2975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2,209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2,269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3395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3720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3936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376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A) Patent applications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1,308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1,648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1,536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1,913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1,898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2,097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1,994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2,256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2,274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1,936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2,076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2,156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376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B) Patents granted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463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711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577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647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590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653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820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757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826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951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969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953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376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C) Formal spin-offs established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167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148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187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226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219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191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207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236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170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131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130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129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376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D) Formal spin-offs still active after 3 years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688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661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746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844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923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982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806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825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818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793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802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836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376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E) IP income (£million)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43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63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63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61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68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124</a:t>
                      </a:r>
                      <a:r>
                        <a:rPr lang="en-US" sz="1200" baseline="30000">
                          <a:effectLst/>
                          <a:latin typeface="Arial"/>
                          <a:ea typeface="ＭＳ 明朝"/>
                          <a:cs typeface="Arial"/>
                        </a:rPr>
                        <a:t>§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56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69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79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61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95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102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474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effectLst/>
                          <a:latin typeface="Arial"/>
                          <a:ea typeface="ＭＳ 明朝"/>
                          <a:cs typeface="Arial"/>
                        </a:rPr>
                        <a:t>F) Other knowledge transfer income (million GBP)**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1,508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1,518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1,612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1,829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1,910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effectLst/>
                          <a:latin typeface="Arial"/>
                          <a:ea typeface="ＭＳ 明朝"/>
                          <a:cs typeface="Arial"/>
                        </a:rPr>
                        <a:t>2,001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2,975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2,209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2,269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3,395</a:t>
                      </a:r>
                      <a:endParaRPr lang="en-GB" sz="28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3,720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3,936</a:t>
                      </a:r>
                      <a:endParaRPr lang="en-GB" sz="28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916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55" y="531090"/>
            <a:ext cx="8548254" cy="886547"/>
          </a:xfrm>
        </p:spPr>
        <p:txBody>
          <a:bodyPr/>
          <a:lstStyle/>
          <a:p>
            <a:r>
              <a:rPr lang="en-GB" sz="4800" dirty="0" smtClean="0">
                <a:solidFill>
                  <a:srgbClr val="003478"/>
                </a:solidFill>
              </a:rPr>
              <a:t>Success in knowledge transfer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299" y="1417637"/>
            <a:ext cx="8162925" cy="4955454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Although technology push is important — and so is the science base of universities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Demand pull also matters-- absorptive </a:t>
            </a:r>
            <a:r>
              <a:rPr lang="en-GB" dirty="0">
                <a:solidFill>
                  <a:srgbClr val="000000"/>
                </a:solidFill>
              </a:rPr>
              <a:t>capability of national </a:t>
            </a:r>
            <a:r>
              <a:rPr lang="en-GB" dirty="0" smtClean="0">
                <a:solidFill>
                  <a:srgbClr val="000000"/>
                </a:solidFill>
              </a:rPr>
              <a:t>firms</a:t>
            </a:r>
          </a:p>
          <a:p>
            <a:pPr marL="571500" indent="-5715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0000"/>
                </a:solidFill>
              </a:rPr>
              <a:t>But the relative gap between university knowledge and the knowledge of firms most important  (Arundel and </a:t>
            </a:r>
            <a:r>
              <a:rPr lang="en-GB" dirty="0" err="1" smtClean="0">
                <a:solidFill>
                  <a:srgbClr val="000000"/>
                </a:solidFill>
              </a:rPr>
              <a:t>Wunsch</a:t>
            </a:r>
            <a:r>
              <a:rPr lang="en-GB" dirty="0" smtClean="0">
                <a:solidFill>
                  <a:srgbClr val="000000"/>
                </a:solidFill>
              </a:rPr>
              <a:t>-Vincent 2017)</a:t>
            </a:r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724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99" y="401782"/>
            <a:ext cx="8162925" cy="1015855"/>
          </a:xfrm>
        </p:spPr>
        <p:txBody>
          <a:bodyPr>
            <a:normAutofit/>
          </a:bodyPr>
          <a:lstStyle/>
          <a:p>
            <a:r>
              <a:rPr lang="en-GB" sz="4900" dirty="0" smtClean="0"/>
              <a:t>Cross </a:t>
            </a:r>
            <a:r>
              <a:rPr lang="en-GB" sz="4900" dirty="0"/>
              <a:t>country </a:t>
            </a:r>
            <a:r>
              <a:rPr lang="en-GB" sz="4900" dirty="0" smtClean="0"/>
              <a:t>analysis: firms</a:t>
            </a:r>
            <a:endParaRPr lang="en-US" b="1" dirty="0">
              <a:solidFill>
                <a:srgbClr val="FFFFFF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034057"/>
              </p:ext>
            </p:extLst>
          </p:nvPr>
        </p:nvGraphicFramePr>
        <p:xfrm>
          <a:off x="595745" y="1308428"/>
          <a:ext cx="8062479" cy="5095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0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354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100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10405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Technologically leading firms with </a:t>
                      </a:r>
                      <a:r>
                        <a:rPr lang="en-US" sz="2000" b="1" dirty="0"/>
                        <a:t>IP mediated </a:t>
                      </a:r>
                      <a:r>
                        <a:rPr lang="en-US" sz="2000" dirty="0"/>
                        <a:t>links with </a:t>
                      </a:r>
                      <a:r>
                        <a:rPr lang="en-US" sz="2000" baseline="0" dirty="0"/>
                        <a:t>public science</a:t>
                      </a:r>
                      <a:endParaRPr lang="en-US" sz="2000" dirty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Technologically</a:t>
                      </a:r>
                      <a:r>
                        <a:rPr lang="en-US" sz="2000" baseline="0" dirty="0"/>
                        <a:t> lagging firms with </a:t>
                      </a:r>
                      <a:r>
                        <a:rPr lang="en-US" sz="2000" b="1" baseline="0" dirty="0"/>
                        <a:t>contractual</a:t>
                      </a:r>
                      <a:r>
                        <a:rPr lang="en-US" sz="2000" baseline="0" dirty="0"/>
                        <a:t> links with public science</a:t>
                      </a:r>
                      <a:endParaRPr lang="en-US" sz="20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9067">
                <a:tc>
                  <a:txBody>
                    <a:bodyPr/>
                    <a:lstStyle/>
                    <a:p>
                      <a:r>
                        <a:rPr lang="en-US" sz="2000" dirty="0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</a:t>
                      </a:r>
                      <a:r>
                        <a:rPr lang="en-US" baseline="0" dirty="0"/>
                        <a:t> growing number of firms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 major users of public science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1350">
                <a:tc>
                  <a:txBody>
                    <a:bodyPr/>
                    <a:lstStyle/>
                    <a:p>
                      <a:r>
                        <a:rPr lang="en-US" sz="20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</a:t>
                      </a:r>
                      <a:r>
                        <a:rPr lang="en-US" baseline="0" dirty="0"/>
                        <a:t> but few links with universities except for a few sectors (</a:t>
                      </a:r>
                      <a:r>
                        <a:rPr lang="en-US" baseline="0" dirty="0" err="1"/>
                        <a:t>petrochem</a:t>
                      </a:r>
                      <a:r>
                        <a:rPr lang="en-US" baseline="0" dirty="0"/>
                        <a:t>, aircraft, agriculture)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Low, limited capabilities of Brazilian firms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9067">
                <a:tc>
                  <a:txBody>
                    <a:bodyPr/>
                    <a:lstStyle/>
                    <a:p>
                      <a:r>
                        <a:rPr lang="en-US" sz="2000" dirty="0"/>
                        <a:t>South</a:t>
                      </a:r>
                      <a:r>
                        <a:rPr lang="en-US" sz="2000" baseline="0" dirty="0"/>
                        <a:t> Africa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 a few firms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Policy priority,</a:t>
                      </a:r>
                      <a:r>
                        <a:rPr lang="en-US" baseline="0" dirty="0"/>
                        <a:t> not yet successful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9067">
                <a:tc>
                  <a:txBody>
                    <a:bodyPr/>
                    <a:lstStyle/>
                    <a:p>
                      <a:r>
                        <a:rPr lang="en-US" sz="2000" dirty="0"/>
                        <a:t>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 many firms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Served by regional universities in the past – present?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9067">
                <a:tc>
                  <a:txBody>
                    <a:bodyPr/>
                    <a:lstStyle/>
                    <a:p>
                      <a:r>
                        <a:rPr lang="en-US" sz="2000" dirty="0"/>
                        <a:t>Korea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Few</a:t>
                      </a:r>
                      <a:r>
                        <a:rPr lang="en-US" baseline="0" dirty="0"/>
                        <a:t> links, R&amp;D conducted in-house in large firms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Policy priority for SMEs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520525"/>
      </p:ext>
    </p:extLst>
  </p:cSld>
  <p:clrMapOvr>
    <a:masterClrMapping/>
  </p:clrMapOvr>
</p:sld>
</file>

<file path=ppt/theme/theme1.xml><?xml version="1.0" encoding="utf-8"?>
<a:theme xmlns:a="http://schemas.openxmlformats.org/drawingml/2006/main" name="Corporate PowerPoint red_purple gradient (4_3)">
  <a:themeElements>
    <a:clrScheme name="Custom 1">
      <a:dk1>
        <a:srgbClr val="003478"/>
      </a:dk1>
      <a:lt1>
        <a:srgbClr val="FFFFFF"/>
      </a:lt1>
      <a:dk2>
        <a:srgbClr val="D55C19"/>
      </a:dk2>
      <a:lt2>
        <a:srgbClr val="51626F"/>
      </a:lt2>
      <a:accent1>
        <a:srgbClr val="A8475A"/>
      </a:accent1>
      <a:accent2>
        <a:srgbClr val="CED7B5"/>
      </a:accent2>
      <a:accent3>
        <a:srgbClr val="003478"/>
      </a:accent3>
      <a:accent4>
        <a:srgbClr val="275E37"/>
      </a:accent4>
      <a:accent5>
        <a:srgbClr val="D55C19"/>
      </a:accent5>
      <a:accent6>
        <a:srgbClr val="4B306A"/>
      </a:accent6>
      <a:hlink>
        <a:srgbClr val="622567"/>
      </a:hlink>
      <a:folHlink>
        <a:srgbClr val="EE342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</TotalTime>
  <Words>838</Words>
  <Application>Microsoft Office PowerPoint</Application>
  <PresentationFormat>On-screen Show (4:3)</PresentationFormat>
  <Paragraphs>220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Corporate PowerPoint red_purple gradient (4_3)</vt:lpstr>
      <vt:lpstr> University patenting and possible measures to increase patenting</vt:lpstr>
      <vt:lpstr>Knowledge transfer from university</vt:lpstr>
      <vt:lpstr>PowerPoint Presentation</vt:lpstr>
      <vt:lpstr>Why is patenting privileged?</vt:lpstr>
      <vt:lpstr> Cost of patenting an issue?</vt:lpstr>
      <vt:lpstr>Why patenting should not be privileged?</vt:lpstr>
      <vt:lpstr>Knowledge transfer channels of UK universities </vt:lpstr>
      <vt:lpstr>Success in knowledge transfer</vt:lpstr>
      <vt:lpstr>Cross country analysis: firms</vt:lpstr>
      <vt:lpstr>PowerPoint Presentation</vt:lpstr>
      <vt:lpstr>Framework conditions</vt:lpstr>
      <vt:lpstr>Re-examine the US success</vt:lpstr>
      <vt:lpstr>Re-examine the US success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Gunn, Karan L</dc:creator>
  <cp:lastModifiedBy>Marlow</cp:lastModifiedBy>
  <cp:revision>53</cp:revision>
  <dcterms:created xsi:type="dcterms:W3CDTF">2017-11-17T10:30:46Z</dcterms:created>
  <dcterms:modified xsi:type="dcterms:W3CDTF">2018-06-18T12:58:39Z</dcterms:modified>
</cp:coreProperties>
</file>