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797675" cy="9926638"/>
  <p:defaultTextStyle>
    <a:defPPr>
      <a:defRPr lang="en-US"/>
    </a:defPPr>
    <a:lvl1pPr algn="ctr" rtl="0" fontAlgn="base">
      <a:spcBef>
        <a:spcPct val="50000"/>
      </a:spcBef>
      <a:spcAft>
        <a:spcPct val="0"/>
      </a:spcAft>
      <a:defRPr sz="1600" kern="1200">
        <a:solidFill>
          <a:schemeClr val="tx1"/>
        </a:solidFill>
        <a:latin typeface="Arial" pitchFamily="34" charset="0"/>
        <a:ea typeface="+mn-ea"/>
        <a:cs typeface="Arial" pitchFamily="34" charset="0"/>
      </a:defRPr>
    </a:lvl1pPr>
    <a:lvl2pPr marL="457200" algn="ctr" rtl="0" fontAlgn="base">
      <a:spcBef>
        <a:spcPct val="50000"/>
      </a:spcBef>
      <a:spcAft>
        <a:spcPct val="0"/>
      </a:spcAft>
      <a:defRPr sz="1600" kern="1200">
        <a:solidFill>
          <a:schemeClr val="tx1"/>
        </a:solidFill>
        <a:latin typeface="Arial" pitchFamily="34" charset="0"/>
        <a:ea typeface="+mn-ea"/>
        <a:cs typeface="Arial" pitchFamily="34" charset="0"/>
      </a:defRPr>
    </a:lvl2pPr>
    <a:lvl3pPr marL="914400" algn="ctr" rtl="0" fontAlgn="base">
      <a:spcBef>
        <a:spcPct val="50000"/>
      </a:spcBef>
      <a:spcAft>
        <a:spcPct val="0"/>
      </a:spcAft>
      <a:defRPr sz="1600" kern="1200">
        <a:solidFill>
          <a:schemeClr val="tx1"/>
        </a:solidFill>
        <a:latin typeface="Arial" pitchFamily="34" charset="0"/>
        <a:ea typeface="+mn-ea"/>
        <a:cs typeface="Arial" pitchFamily="34" charset="0"/>
      </a:defRPr>
    </a:lvl3pPr>
    <a:lvl4pPr marL="1371600" algn="ctr" rtl="0" fontAlgn="base">
      <a:spcBef>
        <a:spcPct val="50000"/>
      </a:spcBef>
      <a:spcAft>
        <a:spcPct val="0"/>
      </a:spcAft>
      <a:defRPr sz="1600" kern="1200">
        <a:solidFill>
          <a:schemeClr val="tx1"/>
        </a:solidFill>
        <a:latin typeface="Arial" pitchFamily="34" charset="0"/>
        <a:ea typeface="+mn-ea"/>
        <a:cs typeface="Arial" pitchFamily="34" charset="0"/>
      </a:defRPr>
    </a:lvl4pPr>
    <a:lvl5pPr marL="1828800" algn="ctr" rtl="0" fontAlgn="base">
      <a:spcBef>
        <a:spcPct val="50000"/>
      </a:spcBef>
      <a:spcAft>
        <a:spcPct val="0"/>
      </a:spcAft>
      <a:defRPr sz="1600" kern="1200">
        <a:solidFill>
          <a:schemeClr val="tx1"/>
        </a:solidFill>
        <a:latin typeface="Arial" pitchFamily="34" charset="0"/>
        <a:ea typeface="+mn-ea"/>
        <a:cs typeface="Arial" pitchFamily="34" charset="0"/>
      </a:defRPr>
    </a:lvl5pPr>
    <a:lvl6pPr marL="2286000" algn="l" defTabSz="914400" rtl="0" eaLnBrk="1" latinLnBrk="0" hangingPunct="1">
      <a:defRPr sz="1600" kern="1200">
        <a:solidFill>
          <a:schemeClr val="tx1"/>
        </a:solidFill>
        <a:latin typeface="Arial" pitchFamily="34" charset="0"/>
        <a:ea typeface="+mn-ea"/>
        <a:cs typeface="Arial" pitchFamily="34" charset="0"/>
      </a:defRPr>
    </a:lvl6pPr>
    <a:lvl7pPr marL="2743200" algn="l" defTabSz="914400" rtl="0" eaLnBrk="1" latinLnBrk="0" hangingPunct="1">
      <a:defRPr sz="1600" kern="1200">
        <a:solidFill>
          <a:schemeClr val="tx1"/>
        </a:solidFill>
        <a:latin typeface="Arial" pitchFamily="34" charset="0"/>
        <a:ea typeface="+mn-ea"/>
        <a:cs typeface="Arial" pitchFamily="34" charset="0"/>
      </a:defRPr>
    </a:lvl7pPr>
    <a:lvl8pPr marL="3200400" algn="l" defTabSz="914400" rtl="0" eaLnBrk="1" latinLnBrk="0" hangingPunct="1">
      <a:defRPr sz="1600" kern="1200">
        <a:solidFill>
          <a:schemeClr val="tx1"/>
        </a:solidFill>
        <a:latin typeface="Arial" pitchFamily="34" charset="0"/>
        <a:ea typeface="+mn-ea"/>
        <a:cs typeface="Arial" pitchFamily="34" charset="0"/>
      </a:defRPr>
    </a:lvl8pPr>
    <a:lvl9pPr marL="3657600" algn="l" defTabSz="914400" rtl="0" eaLnBrk="1" latinLnBrk="0" hangingPunct="1">
      <a:defRPr sz="16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de-D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E2E6D814-0FF5-4FD5-9672-560A2F7A92E3}" type="datetimeFigureOut">
              <a:rPr lang="de-DE"/>
              <a:pPr>
                <a:defRPr/>
              </a:pPr>
              <a:t>19.06.2018</a:t>
            </a:fld>
            <a:endParaRPr lang="de-D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e-DE"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smtClean="0"/>
            </a:lvl1pPr>
          </a:lstStyle>
          <a:p>
            <a:pPr>
              <a:defRPr/>
            </a:pPr>
            <a:endParaRPr lang="de-DE"/>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smtClean="0"/>
            </a:lvl1pPr>
          </a:lstStyle>
          <a:p>
            <a:pPr>
              <a:defRPr/>
            </a:pPr>
            <a:fld id="{A680628E-286E-414D-8890-CF42875C198F}" type="slidenum">
              <a:rPr lang="de-DE"/>
              <a:pPr>
                <a:defRPr/>
              </a:pPr>
              <a:t>‹#›</a:t>
            </a:fld>
            <a:endParaRPr lang="de-DE"/>
          </a:p>
        </p:txBody>
      </p:sp>
    </p:spTree>
    <p:extLst>
      <p:ext uri="{BB962C8B-B14F-4D97-AF65-F5344CB8AC3E}">
        <p14:creationId xmlns:p14="http://schemas.microsoft.com/office/powerpoint/2010/main" val="1302245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92150" y="3886200"/>
            <a:ext cx="6400800" cy="1752600"/>
          </a:xfrm>
        </p:spPr>
        <p:txBody>
          <a:bodyPr/>
          <a:lstStyle>
            <a:lvl1pPr marL="0" indent="0">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991246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3E2B30B5-2E50-4342-8F18-EBE7D20B5CD1}" type="slidenum">
              <a:rPr lang="en-US"/>
              <a:pPr>
                <a:defRPr/>
              </a:pPr>
              <a:t>‹#›</a:t>
            </a:fld>
            <a:endParaRPr lang="en-US" dirty="0"/>
          </a:p>
        </p:txBody>
      </p:sp>
    </p:spTree>
    <p:extLst>
      <p:ext uri="{BB962C8B-B14F-4D97-AF65-F5344CB8AC3E}">
        <p14:creationId xmlns:p14="http://schemas.microsoft.com/office/powerpoint/2010/main" val="2219469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F4FD778D-BB00-4464-ACFF-F922D85A6973}" type="slidenum">
              <a:rPr lang="en-US"/>
              <a:pPr>
                <a:defRPr/>
              </a:pPr>
              <a:t>‹#›</a:t>
            </a:fld>
            <a:endParaRPr lang="en-US" dirty="0"/>
          </a:p>
        </p:txBody>
      </p:sp>
    </p:spTree>
    <p:extLst>
      <p:ext uri="{BB962C8B-B14F-4D97-AF65-F5344CB8AC3E}">
        <p14:creationId xmlns:p14="http://schemas.microsoft.com/office/powerpoint/2010/main" val="145447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BD5901C7-395C-488D-8EBC-82F92DEF7A08}" type="slidenum">
              <a:rPr lang="en-US"/>
              <a:pPr>
                <a:defRPr/>
              </a:pPr>
              <a:t>‹#›</a:t>
            </a:fld>
            <a:endParaRPr lang="en-US" dirty="0"/>
          </a:p>
        </p:txBody>
      </p:sp>
    </p:spTree>
    <p:extLst>
      <p:ext uri="{BB962C8B-B14F-4D97-AF65-F5344CB8AC3E}">
        <p14:creationId xmlns:p14="http://schemas.microsoft.com/office/powerpoint/2010/main" val="331077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C3999EE-BF3E-4350-A5AB-50561958CE63}" type="slidenum">
              <a:rPr lang="en-US"/>
              <a:pPr>
                <a:defRPr/>
              </a:pPr>
              <a:t>‹#›</a:t>
            </a:fld>
            <a:endParaRPr lang="en-US" dirty="0"/>
          </a:p>
        </p:txBody>
      </p:sp>
    </p:spTree>
    <p:extLst>
      <p:ext uri="{BB962C8B-B14F-4D97-AF65-F5344CB8AC3E}">
        <p14:creationId xmlns:p14="http://schemas.microsoft.com/office/powerpoint/2010/main" val="2817468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pPr>
              <a:defRPr/>
            </a:pPr>
            <a:fld id="{FBECC35D-29CF-41BC-A03A-A8CDC5F3E054}" type="slidenum">
              <a:rPr lang="en-US"/>
              <a:pPr>
                <a:defRPr/>
              </a:pPr>
              <a:t>‹#›</a:t>
            </a:fld>
            <a:endParaRPr lang="en-US" dirty="0"/>
          </a:p>
        </p:txBody>
      </p:sp>
    </p:spTree>
    <p:extLst>
      <p:ext uri="{BB962C8B-B14F-4D97-AF65-F5344CB8AC3E}">
        <p14:creationId xmlns:p14="http://schemas.microsoft.com/office/powerpoint/2010/main" val="378533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pPr>
              <a:defRPr/>
            </a:pPr>
            <a:fld id="{1D6EC3DC-7323-48EB-8460-D49A80BF22E2}" type="slidenum">
              <a:rPr lang="en-US"/>
              <a:pPr>
                <a:defRPr/>
              </a:pPr>
              <a:t>‹#›</a:t>
            </a:fld>
            <a:endParaRPr lang="en-US" dirty="0"/>
          </a:p>
        </p:txBody>
      </p:sp>
    </p:spTree>
    <p:extLst>
      <p:ext uri="{BB962C8B-B14F-4D97-AF65-F5344CB8AC3E}">
        <p14:creationId xmlns:p14="http://schemas.microsoft.com/office/powerpoint/2010/main" val="412248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pPr>
              <a:defRPr/>
            </a:pPr>
            <a:fld id="{88A4D248-093A-465C-B5A7-41B837720A84}" type="slidenum">
              <a:rPr lang="en-US"/>
              <a:pPr>
                <a:defRPr/>
              </a:pPr>
              <a:t>‹#›</a:t>
            </a:fld>
            <a:endParaRPr lang="en-US" dirty="0"/>
          </a:p>
        </p:txBody>
      </p:sp>
    </p:spTree>
    <p:extLst>
      <p:ext uri="{BB962C8B-B14F-4D97-AF65-F5344CB8AC3E}">
        <p14:creationId xmlns:p14="http://schemas.microsoft.com/office/powerpoint/2010/main" val="89337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3256F96-E252-454D-981E-7CBDD1EBBEA5}" type="slidenum">
              <a:rPr lang="en-US"/>
              <a:pPr>
                <a:defRPr/>
              </a:pPr>
              <a:t>‹#›</a:t>
            </a:fld>
            <a:endParaRPr lang="en-US" dirty="0"/>
          </a:p>
        </p:txBody>
      </p:sp>
    </p:spTree>
    <p:extLst>
      <p:ext uri="{BB962C8B-B14F-4D97-AF65-F5344CB8AC3E}">
        <p14:creationId xmlns:p14="http://schemas.microsoft.com/office/powerpoint/2010/main" val="43474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7FC10DF-1DBE-4BEF-8372-2DFE2C3F1865}" type="slidenum">
              <a:rPr lang="en-US"/>
              <a:pPr>
                <a:defRPr/>
              </a:pPr>
              <a:t>‹#›</a:t>
            </a:fld>
            <a:endParaRPr lang="en-US" dirty="0"/>
          </a:p>
        </p:txBody>
      </p:sp>
    </p:spTree>
    <p:extLst>
      <p:ext uri="{BB962C8B-B14F-4D97-AF65-F5344CB8AC3E}">
        <p14:creationId xmlns:p14="http://schemas.microsoft.com/office/powerpoint/2010/main" val="391835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H"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5D5AC80-FC4A-4211-8CE0-FB06E997EB46}" type="slidenum">
              <a:rPr lang="en-US"/>
              <a:pPr>
                <a:defRPr/>
              </a:pPr>
              <a:t>‹#›</a:t>
            </a:fld>
            <a:endParaRPr lang="en-US" dirty="0"/>
          </a:p>
        </p:txBody>
      </p:sp>
    </p:spTree>
    <p:extLst>
      <p:ext uri="{BB962C8B-B14F-4D97-AF65-F5344CB8AC3E}">
        <p14:creationId xmlns:p14="http://schemas.microsoft.com/office/powerpoint/2010/main" val="345152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 Click to edit Master text styles</a:t>
            </a:r>
          </a:p>
          <a:p>
            <a:pPr lvl="1"/>
            <a:r>
              <a:rPr lang="en-US" altLang="en-US" smtClean="0"/>
              <a:t> Second level</a:t>
            </a:r>
          </a:p>
          <a:p>
            <a:pPr lvl="2"/>
            <a:r>
              <a:rPr lang="en-US" altLang="en-US" smtClean="0"/>
              <a:t> Third level</a:t>
            </a:r>
          </a:p>
          <a:p>
            <a:pPr lvl="3"/>
            <a:r>
              <a:rPr lang="en-US" altLang="en-US" smtClean="0"/>
              <a:t> Fourth level</a:t>
            </a:r>
          </a:p>
          <a:p>
            <a:pPr lvl="4"/>
            <a:r>
              <a:rPr lang="en-US" altLang="en-US" smtClean="0"/>
              <a:t> 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pitchFamily="34" charset="0"/>
                <a:cs typeface="Arial" pitchFamily="34" charset="0"/>
              </a:defRPr>
            </a:lvl1pPr>
          </a:lstStyle>
          <a:p>
            <a:pPr>
              <a:defRPr/>
            </a:pPr>
            <a:fld id="{C2B3D3DC-E673-4831-8711-44636A8FE27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rtl="0" eaLnBrk="1" fontAlgn="base" hangingPunct="1">
        <a:spcBef>
          <a:spcPct val="0"/>
        </a:spcBef>
        <a:spcAft>
          <a:spcPct val="0"/>
        </a:spcAft>
        <a:defRPr sz="3600">
          <a:solidFill>
            <a:srgbClr val="70899B"/>
          </a:solidFill>
          <a:latin typeface="+mj-lt"/>
          <a:ea typeface="+mj-ea"/>
          <a:cs typeface="+mj-cs"/>
        </a:defRPr>
      </a:lvl1pPr>
      <a:lvl2pPr algn="l" rtl="0" eaLnBrk="1" fontAlgn="base" hangingPunct="1">
        <a:spcBef>
          <a:spcPct val="0"/>
        </a:spcBef>
        <a:spcAft>
          <a:spcPct val="0"/>
        </a:spcAft>
        <a:defRPr sz="3600">
          <a:solidFill>
            <a:srgbClr val="70899B"/>
          </a:solidFill>
          <a:latin typeface="Arial" pitchFamily="34" charset="0"/>
          <a:cs typeface="Arial" pitchFamily="34" charset="0"/>
        </a:defRPr>
      </a:lvl2pPr>
      <a:lvl3pPr algn="l" rtl="0" eaLnBrk="1" fontAlgn="base" hangingPunct="1">
        <a:spcBef>
          <a:spcPct val="0"/>
        </a:spcBef>
        <a:spcAft>
          <a:spcPct val="0"/>
        </a:spcAft>
        <a:defRPr sz="3600">
          <a:solidFill>
            <a:srgbClr val="70899B"/>
          </a:solidFill>
          <a:latin typeface="Arial" pitchFamily="34" charset="0"/>
          <a:cs typeface="Arial" pitchFamily="34" charset="0"/>
        </a:defRPr>
      </a:lvl3pPr>
      <a:lvl4pPr algn="l" rtl="0" eaLnBrk="1" fontAlgn="base" hangingPunct="1">
        <a:spcBef>
          <a:spcPct val="0"/>
        </a:spcBef>
        <a:spcAft>
          <a:spcPct val="0"/>
        </a:spcAft>
        <a:defRPr sz="3600">
          <a:solidFill>
            <a:srgbClr val="70899B"/>
          </a:solidFill>
          <a:latin typeface="Arial" pitchFamily="34" charset="0"/>
          <a:cs typeface="Arial" pitchFamily="34" charset="0"/>
        </a:defRPr>
      </a:lvl4pPr>
      <a:lvl5pPr algn="l" rtl="0" eaLnBrk="1" fontAlgn="base" hangingPunct="1">
        <a:spcBef>
          <a:spcPct val="0"/>
        </a:spcBef>
        <a:spcAft>
          <a:spcPct val="0"/>
        </a:spcAft>
        <a:defRPr sz="3600">
          <a:solidFill>
            <a:srgbClr val="70899B"/>
          </a:solidFill>
          <a:latin typeface="Arial" pitchFamily="34" charset="0"/>
          <a:cs typeface="Arial" pitchFamily="34" charset="0"/>
        </a:defRPr>
      </a:lvl5pPr>
      <a:lvl6pPr marL="457200" algn="l" rtl="0" eaLnBrk="1" fontAlgn="base" hangingPunct="1">
        <a:spcBef>
          <a:spcPct val="0"/>
        </a:spcBef>
        <a:spcAft>
          <a:spcPct val="0"/>
        </a:spcAft>
        <a:defRPr sz="3600">
          <a:solidFill>
            <a:srgbClr val="70899B"/>
          </a:solidFill>
          <a:latin typeface="Arial" pitchFamily="34" charset="0"/>
          <a:cs typeface="Arial" pitchFamily="34" charset="0"/>
        </a:defRPr>
      </a:lvl6pPr>
      <a:lvl7pPr marL="914400" algn="l" rtl="0" eaLnBrk="1" fontAlgn="base" hangingPunct="1">
        <a:spcBef>
          <a:spcPct val="0"/>
        </a:spcBef>
        <a:spcAft>
          <a:spcPct val="0"/>
        </a:spcAft>
        <a:defRPr sz="3600">
          <a:solidFill>
            <a:srgbClr val="70899B"/>
          </a:solidFill>
          <a:latin typeface="Arial" pitchFamily="34" charset="0"/>
          <a:cs typeface="Arial" pitchFamily="34" charset="0"/>
        </a:defRPr>
      </a:lvl7pPr>
      <a:lvl8pPr marL="1371600" algn="l" rtl="0" eaLnBrk="1" fontAlgn="base" hangingPunct="1">
        <a:spcBef>
          <a:spcPct val="0"/>
        </a:spcBef>
        <a:spcAft>
          <a:spcPct val="0"/>
        </a:spcAft>
        <a:defRPr sz="3600">
          <a:solidFill>
            <a:srgbClr val="70899B"/>
          </a:solidFill>
          <a:latin typeface="Arial" pitchFamily="34" charset="0"/>
          <a:cs typeface="Arial" pitchFamily="34" charset="0"/>
        </a:defRPr>
      </a:lvl8pPr>
      <a:lvl9pPr marL="1828800" algn="l" rtl="0" eaLnBrk="1" fontAlgn="base" hangingPunct="1">
        <a:spcBef>
          <a:spcPct val="0"/>
        </a:spcBef>
        <a:spcAft>
          <a:spcPct val="0"/>
        </a:spcAft>
        <a:defRPr sz="3600">
          <a:solidFill>
            <a:srgbClr val="70899B"/>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ctrTitle"/>
          </p:nvPr>
        </p:nvSpPr>
        <p:spPr>
          <a:xfrm>
            <a:off x="1219200" y="4108450"/>
            <a:ext cx="5472113" cy="1512888"/>
          </a:xfrm>
          <a:noFill/>
        </p:spPr>
        <p:txBody>
          <a:bodyPr/>
          <a:lstStyle/>
          <a:p>
            <a:pPr eaLnBrk="1" hangingPunct="1"/>
            <a:r>
              <a:rPr lang="en-US" altLang="en-US" sz="3200" b="1" smtClean="0">
                <a:solidFill>
                  <a:schemeClr val="accent2"/>
                </a:solidFill>
              </a:rPr>
              <a:t>Workshop on </a:t>
            </a:r>
            <a:br>
              <a:rPr lang="en-US" altLang="en-US" sz="3200" b="1" smtClean="0">
                <a:solidFill>
                  <a:schemeClr val="accent2"/>
                </a:solidFill>
              </a:rPr>
            </a:br>
            <a:r>
              <a:rPr lang="en-US" altLang="en-US" sz="3200" b="1" smtClean="0">
                <a:solidFill>
                  <a:schemeClr val="accent2"/>
                </a:solidFill>
              </a:rPr>
              <a:t>Erroneously-Filed Elements and Parts</a:t>
            </a:r>
            <a:endParaRPr lang="en-US" altLang="en-US" sz="2600" smtClean="0"/>
          </a:p>
        </p:txBody>
      </p:sp>
      <p:sp>
        <p:nvSpPr>
          <p:cNvPr id="3075" name="Rectangle 9"/>
          <p:cNvSpPr>
            <a:spLocks noGrp="1" noChangeArrowheads="1"/>
          </p:cNvSpPr>
          <p:nvPr>
            <p:ph type="subTitle" idx="1"/>
          </p:nvPr>
        </p:nvSpPr>
        <p:spPr>
          <a:xfrm>
            <a:off x="6243638" y="5095875"/>
            <a:ext cx="1568450" cy="792163"/>
          </a:xfrm>
          <a:noFill/>
        </p:spPr>
        <p:txBody>
          <a:bodyPr/>
          <a:lstStyle/>
          <a:p>
            <a:pPr eaLnBrk="1" hangingPunct="1"/>
            <a:r>
              <a:rPr lang="en-US" altLang="en-US" sz="1300" smtClean="0">
                <a:solidFill>
                  <a:srgbClr val="990033"/>
                </a:solidFill>
                <a:latin typeface="Arial Black" pitchFamily="34" charset="0"/>
              </a:rPr>
              <a:t>Geneva</a:t>
            </a:r>
            <a:br>
              <a:rPr lang="en-US" altLang="en-US" sz="1300" smtClean="0">
                <a:solidFill>
                  <a:srgbClr val="990033"/>
                </a:solidFill>
                <a:latin typeface="Arial Black" pitchFamily="34" charset="0"/>
              </a:rPr>
            </a:br>
            <a:r>
              <a:rPr lang="en-US" altLang="en-US" sz="1300" smtClean="0">
                <a:solidFill>
                  <a:srgbClr val="990033"/>
                </a:solidFill>
                <a:latin typeface="Arial Black" pitchFamily="34" charset="0"/>
              </a:rPr>
              <a:t>June 19, 2018</a:t>
            </a:r>
          </a:p>
        </p:txBody>
      </p:sp>
      <p:pic>
        <p:nvPicPr>
          <p:cNvPr id="3076" name="Picture 10" descr="Puce-3_p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813" y="38100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11"/>
          <p:cNvSpPr txBox="1">
            <a:spLocks noChangeArrowheads="1"/>
          </p:cNvSpPr>
          <p:nvPr/>
        </p:nvSpPr>
        <p:spPr bwMode="auto">
          <a:xfrm>
            <a:off x="1230313" y="5811838"/>
            <a:ext cx="316865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Blip>
                <a:blip r:embed="rId2"/>
              </a:buBlip>
              <a:defRPr sz="2400">
                <a:solidFill>
                  <a:schemeClr val="tx1"/>
                </a:solidFill>
                <a:latin typeface="Arial" pitchFamily="34" charset="0"/>
                <a:cs typeface="Arial" pitchFamily="34" charset="0"/>
              </a:defRPr>
            </a:lvl1pPr>
            <a:lvl2pPr marL="742950" indent="-285750" algn="l" eaLnBrk="0" hangingPunct="0">
              <a:spcBef>
                <a:spcPct val="20000"/>
              </a:spcBef>
              <a:buBlip>
                <a:blip r:embed="rId2"/>
              </a:buBlip>
              <a:defRPr sz="2400">
                <a:solidFill>
                  <a:schemeClr val="tx1"/>
                </a:solidFill>
                <a:latin typeface="Arial" pitchFamily="34" charset="0"/>
                <a:cs typeface="Arial" pitchFamily="34" charset="0"/>
              </a:defRPr>
            </a:lvl2pPr>
            <a:lvl3pPr marL="1143000" indent="-228600" algn="l" eaLnBrk="0" hangingPunct="0">
              <a:spcBef>
                <a:spcPct val="20000"/>
              </a:spcBef>
              <a:buBlip>
                <a:blip r:embed="rId2"/>
              </a:buBlip>
              <a:defRPr sz="2400">
                <a:solidFill>
                  <a:schemeClr val="tx1"/>
                </a:solidFill>
                <a:latin typeface="Arial" pitchFamily="34" charset="0"/>
                <a:cs typeface="Arial" pitchFamily="34" charset="0"/>
              </a:defRPr>
            </a:lvl3pPr>
            <a:lvl4pPr marL="1600200" indent="-228600" algn="l" eaLnBrk="0" hangingPunct="0">
              <a:spcBef>
                <a:spcPct val="20000"/>
              </a:spcBef>
              <a:buBlip>
                <a:blip r:embed="rId2"/>
              </a:buBlip>
              <a:defRPr sz="2400">
                <a:solidFill>
                  <a:schemeClr val="tx1"/>
                </a:solidFill>
                <a:latin typeface="Arial" pitchFamily="34" charset="0"/>
                <a:cs typeface="Arial" pitchFamily="34" charset="0"/>
              </a:defRPr>
            </a:lvl4pPr>
            <a:lvl5pPr marL="2057400" indent="-228600" algn="l" eaLnBrk="0" hangingPunct="0">
              <a:spcBef>
                <a:spcPct val="20000"/>
              </a:spcBef>
              <a:buBlip>
                <a:blip r:embed="rId2"/>
              </a:buBlip>
              <a:defRPr sz="2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9pPr>
          </a:lstStyle>
          <a:p>
            <a:pPr eaLnBrk="1" hangingPunct="1">
              <a:spcBef>
                <a:spcPct val="50000"/>
              </a:spcBef>
              <a:buFontTx/>
              <a:buNone/>
            </a:pPr>
            <a:r>
              <a:rPr lang="en-US" altLang="en-US" sz="1800">
                <a:solidFill>
                  <a:srgbClr val="70899B"/>
                </a:solidFill>
              </a:rPr>
              <a:t>Claus Matthes</a:t>
            </a:r>
            <a:br>
              <a:rPr lang="en-US" altLang="en-US" sz="1800">
                <a:solidFill>
                  <a:srgbClr val="70899B"/>
                </a:solidFill>
              </a:rPr>
            </a:br>
            <a:r>
              <a:rPr lang="en-US" altLang="en-US" sz="1800">
                <a:solidFill>
                  <a:srgbClr val="70899B"/>
                </a:solidFill>
              </a:rPr>
              <a:t>WIPO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solidFill>
                  <a:schemeClr val="accent2"/>
                </a:solidFill>
              </a:rPr>
              <a:t>History (5)</a:t>
            </a:r>
          </a:p>
        </p:txBody>
      </p:sp>
      <p:sp>
        <p:nvSpPr>
          <p:cNvPr id="21507" name="Content Placeholder 2"/>
          <p:cNvSpPr>
            <a:spLocks noGrp="1"/>
          </p:cNvSpPr>
          <p:nvPr>
            <p:ph idx="1"/>
          </p:nvPr>
        </p:nvSpPr>
        <p:spPr>
          <a:xfrm>
            <a:off x="468313" y="1412875"/>
            <a:ext cx="8229600" cy="5256213"/>
          </a:xfrm>
        </p:spPr>
        <p:txBody>
          <a:bodyPr/>
          <a:lstStyle/>
          <a:p>
            <a:pPr>
              <a:defRPr/>
            </a:pPr>
            <a:r>
              <a:rPr lang="en-US" dirty="0" smtClean="0"/>
              <a:t>PCT/WG/10: assessment of PLT related issues</a:t>
            </a:r>
          </a:p>
          <a:p>
            <a:pPr lvl="1">
              <a:buClr>
                <a:srgbClr val="C00000"/>
              </a:buClr>
              <a:buFont typeface="Wingdings" panose="05000000000000000000" pitchFamily="2" charset="2"/>
              <a:buChar char="§"/>
              <a:defRPr/>
            </a:pPr>
            <a:r>
              <a:rPr lang="en-US" dirty="0" smtClean="0"/>
              <a:t>PLT does not govern PCT filing date related requirements</a:t>
            </a:r>
          </a:p>
          <a:p>
            <a:pPr lvl="1">
              <a:buClr>
                <a:srgbClr val="C00000"/>
              </a:buClr>
              <a:buFont typeface="Wingdings" panose="05000000000000000000" pitchFamily="2" charset="2"/>
              <a:buChar char="§"/>
              <a:defRPr/>
            </a:pPr>
            <a:r>
              <a:rPr lang="en-US" dirty="0" smtClean="0"/>
              <a:t>still concern: widening of gap between PCT and PLT filing date requirements if not possible for (or desired by) PCT Member State which is also PLT Contracting Party to align its national or regional law in respect of national or regional applications filed with or for that State</a:t>
            </a:r>
          </a:p>
          <a:p>
            <a:pPr lvl="1">
              <a:buClr>
                <a:srgbClr val="C00000"/>
              </a:buClr>
              <a:buFont typeface="Wingdings" panose="05000000000000000000" pitchFamily="2" charset="2"/>
              <a:buChar char="§"/>
              <a:defRPr/>
            </a:pPr>
            <a:r>
              <a:rPr lang="en-US" dirty="0" smtClean="0"/>
              <a:t>conclusion: no  clear cut answer, all depends on interpretation of the PLT (exclusive competency of PLT Contracting Parties)</a:t>
            </a:r>
          </a:p>
          <a:p>
            <a:pPr marL="457200" lvl="1" indent="0">
              <a:buClr>
                <a:srgbClr val="C00000"/>
              </a:buClr>
              <a:buFontTx/>
              <a:buNone/>
              <a:defRPr/>
            </a:pPr>
            <a:endParaRPr lang="en-US" sz="1600" dirty="0" smtClean="0"/>
          </a:p>
          <a:p>
            <a:pPr lvl="1">
              <a:buClr>
                <a:srgbClr val="C00000"/>
              </a:buClr>
              <a:buFont typeface="Arial" panose="020B0604020202020204" pitchFamily="34" charset="0"/>
              <a:buChar char="•"/>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2292"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4CC9D68D-9003-4E7B-8DCD-05283A9391BD}" type="slidenum">
              <a:rPr lang="en-US" altLang="en-US" sz="1400" smtClean="0"/>
              <a:pPr eaLnBrk="1" hangingPunct="1"/>
              <a:t>10</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solidFill>
                  <a:schemeClr val="accent2"/>
                </a:solidFill>
              </a:rPr>
              <a:t>History (6)</a:t>
            </a:r>
          </a:p>
        </p:txBody>
      </p:sp>
      <p:sp>
        <p:nvSpPr>
          <p:cNvPr id="21507" name="Content Placeholder 2"/>
          <p:cNvSpPr>
            <a:spLocks noGrp="1"/>
          </p:cNvSpPr>
          <p:nvPr>
            <p:ph idx="1"/>
          </p:nvPr>
        </p:nvSpPr>
        <p:spPr>
          <a:xfrm>
            <a:off x="468313" y="1412875"/>
            <a:ext cx="8229600" cy="5256213"/>
          </a:xfrm>
        </p:spPr>
        <p:txBody>
          <a:bodyPr/>
          <a:lstStyle/>
          <a:p>
            <a:pPr>
              <a:defRPr/>
            </a:pPr>
            <a:r>
              <a:rPr lang="en-US" dirty="0" smtClean="0"/>
              <a:t>German </a:t>
            </a:r>
            <a:r>
              <a:rPr lang="en-US" dirty="0"/>
              <a:t>saying: “</a:t>
            </a:r>
            <a:r>
              <a:rPr lang="de-DE" dirty="0"/>
              <a:t>Wenn man nicht mehr weiter weiß – gründet man 'nen Arbeitskreis“ (if you don‘t know what to do – form a working group</a:t>
            </a:r>
            <a:r>
              <a:rPr lang="de-DE" dirty="0" smtClean="0"/>
              <a:t>)!</a:t>
            </a:r>
          </a:p>
          <a:p>
            <a:pPr lvl="1">
              <a:buClr>
                <a:srgbClr val="C00000"/>
              </a:buClr>
              <a:buFont typeface="Wingdings" panose="05000000000000000000" pitchFamily="2" charset="2"/>
              <a:buChar char="§"/>
              <a:defRPr/>
            </a:pPr>
            <a:r>
              <a:rPr lang="de-DE" dirty="0"/>
              <a:t>WG requested the IB to </a:t>
            </a:r>
            <a:r>
              <a:rPr lang="en-US" dirty="0"/>
              <a:t>convene a workshop</a:t>
            </a:r>
          </a:p>
          <a:p>
            <a:pPr lvl="1">
              <a:defRPr/>
            </a:pPr>
            <a:endParaRPr lang="de-DE" dirty="0"/>
          </a:p>
          <a:p>
            <a:pPr>
              <a:defRPr/>
            </a:pPr>
            <a:r>
              <a:rPr lang="en-US" dirty="0" smtClean="0"/>
              <a:t>Developments </a:t>
            </a:r>
            <a:r>
              <a:rPr lang="en-US" dirty="0"/>
              <a:t>since </a:t>
            </a:r>
            <a:r>
              <a:rPr lang="en-US" dirty="0" smtClean="0"/>
              <a:t>PCT/WG/10:</a:t>
            </a:r>
            <a:endParaRPr lang="en-US" dirty="0"/>
          </a:p>
          <a:p>
            <a:pPr lvl="1">
              <a:buClr>
                <a:srgbClr val="C00000"/>
              </a:buClr>
              <a:buFont typeface="Wingdings" panose="05000000000000000000" pitchFamily="2" charset="2"/>
              <a:buChar char="§"/>
              <a:defRPr/>
            </a:pPr>
            <a:r>
              <a:rPr lang="en-US" dirty="0" smtClean="0"/>
              <a:t>new </a:t>
            </a:r>
            <a:r>
              <a:rPr lang="en-US" dirty="0"/>
              <a:t>proposal by the EPO (document PCT/WG/11/21)</a:t>
            </a:r>
          </a:p>
          <a:p>
            <a:pPr lvl="2">
              <a:buClr>
                <a:srgbClr val="C00000"/>
              </a:buClr>
              <a:buFont typeface="Arial" panose="020B0604020202020204" pitchFamily="34" charset="0"/>
              <a:buChar char="•"/>
              <a:defRPr/>
            </a:pPr>
            <a:endParaRPr lang="en-US" sz="1400" dirty="0" smtClean="0"/>
          </a:p>
          <a:p>
            <a:pPr lvl="1">
              <a:buClr>
                <a:srgbClr val="C00000"/>
              </a:buClr>
              <a:buFont typeface="Arial" panose="020B0604020202020204" pitchFamily="34" charset="0"/>
              <a:buChar char="•"/>
              <a:defRPr/>
            </a:pPr>
            <a:endParaRPr lang="en-US" sz="1600" dirty="0" smtClean="0"/>
          </a:p>
          <a:p>
            <a:pPr lvl="1">
              <a:buClr>
                <a:srgbClr val="C00000"/>
              </a:buClr>
              <a:buFont typeface="Arial" panose="020B0604020202020204" pitchFamily="34" charset="0"/>
              <a:buChar char="•"/>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3316"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62F74820-72DC-46CE-90C8-B931645F1352}" type="slidenum">
              <a:rPr lang="en-US" altLang="en-US" sz="1400" smtClean="0"/>
              <a:pPr eaLnBrk="1" hangingPunct="1"/>
              <a:t>11</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solidFill>
                  <a:schemeClr val="accent2"/>
                </a:solidFill>
              </a:rPr>
              <a:t>Statistics</a:t>
            </a:r>
          </a:p>
        </p:txBody>
      </p:sp>
      <p:sp>
        <p:nvSpPr>
          <p:cNvPr id="21507" name="Content Placeholder 2"/>
          <p:cNvSpPr>
            <a:spLocks noGrp="1"/>
          </p:cNvSpPr>
          <p:nvPr>
            <p:ph idx="1"/>
          </p:nvPr>
        </p:nvSpPr>
        <p:spPr>
          <a:xfrm>
            <a:off x="468313" y="1412875"/>
            <a:ext cx="8229600" cy="4824413"/>
          </a:xfrm>
        </p:spPr>
        <p:txBody>
          <a:bodyPr/>
          <a:lstStyle/>
          <a:p>
            <a:pPr>
              <a:defRPr/>
            </a:pPr>
            <a:r>
              <a:rPr lang="en-US" dirty="0" smtClean="0"/>
              <a:t>Incorporation by reference cases: 12-month sample</a:t>
            </a:r>
            <a:endParaRPr lang="en-US" sz="2000" dirty="0"/>
          </a:p>
          <a:p>
            <a:pPr>
              <a:defRPr/>
            </a:pPr>
            <a:endParaRPr lang="en-US" sz="2000" dirty="0" smtClean="0"/>
          </a:p>
          <a:p>
            <a:pPr>
              <a:defRPr/>
            </a:pPr>
            <a:endParaRPr lang="en-US" sz="2000" dirty="0" smtClean="0"/>
          </a:p>
          <a:p>
            <a:pPr lvl="1">
              <a:buClr>
                <a:srgbClr val="C00000"/>
              </a:buClr>
              <a:buFont typeface="Arial" panose="020B0604020202020204" pitchFamily="34" charset="0"/>
              <a:buChar char="•"/>
              <a:defRPr/>
            </a:pPr>
            <a:endParaRPr lang="en-US" sz="1600" dirty="0" smtClean="0"/>
          </a:p>
          <a:p>
            <a:pPr marL="457200" lvl="1" indent="0">
              <a:buClr>
                <a:srgbClr val="C00000"/>
              </a:buClr>
              <a:buFontTx/>
              <a:buNone/>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a:p>
            <a:pPr>
              <a:defRPr/>
            </a:pPr>
            <a:endParaRPr lang="en-US" altLang="en-US" dirty="0"/>
          </a:p>
          <a:p>
            <a:pPr marL="0" indent="0" algn="ctr">
              <a:buFontTx/>
              <a:buNone/>
              <a:defRPr/>
            </a:pPr>
            <a:endParaRPr lang="en-US" sz="1600" dirty="0" smtClean="0"/>
          </a:p>
          <a:p>
            <a:pPr marL="0" indent="0" algn="ctr">
              <a:buFontTx/>
              <a:buNone/>
              <a:defRPr/>
            </a:pPr>
            <a:r>
              <a:rPr lang="en-US" sz="1600" dirty="0" smtClean="0"/>
              <a:t/>
            </a:r>
            <a:br>
              <a:rPr lang="en-US" sz="1600" dirty="0" smtClean="0"/>
            </a:br>
            <a:r>
              <a:rPr lang="en-US" sz="1600" dirty="0" smtClean="0"/>
              <a:t>(by RO, </a:t>
            </a:r>
            <a:r>
              <a:rPr lang="en-US" sz="1600" u="sng" dirty="0" smtClean="0"/>
              <a:t>all incorporation by reference cases</a:t>
            </a:r>
            <a:r>
              <a:rPr lang="en-US" sz="1600" dirty="0"/>
              <a:t>, not only erroneously filed elements or parts)</a:t>
            </a:r>
          </a:p>
          <a:p>
            <a:pPr>
              <a:defRPr/>
            </a:pPr>
            <a:endParaRPr lang="en-US" altLang="en-US" dirty="0" smtClean="0"/>
          </a:p>
        </p:txBody>
      </p:sp>
      <p:graphicFrame>
        <p:nvGraphicFramePr>
          <p:cNvPr id="3" name="Table 2"/>
          <p:cNvGraphicFramePr>
            <a:graphicFrameLocks noGrp="1"/>
          </p:cNvGraphicFramePr>
          <p:nvPr/>
        </p:nvGraphicFramePr>
        <p:xfrm>
          <a:off x="3517900" y="1989138"/>
          <a:ext cx="2108200" cy="3733800"/>
        </p:xfrm>
        <a:graphic>
          <a:graphicData uri="http://schemas.openxmlformats.org/drawingml/2006/table">
            <a:tbl>
              <a:tblPr firstRow="1" firstCol="1" bandRow="1">
                <a:tableStyleId>{5C22544A-7EE6-4342-B048-85BDC9FD1C3A}</a:tableStyleId>
              </a:tblPr>
              <a:tblGrid>
                <a:gridCol w="1054100"/>
                <a:gridCol w="1054100"/>
              </a:tblGrid>
              <a:tr h="190500">
                <a:tc>
                  <a:txBody>
                    <a:bodyPr/>
                    <a:lstStyle/>
                    <a:p>
                      <a:pPr marL="0" marR="0" algn="ctr">
                        <a:spcBef>
                          <a:spcPts val="600"/>
                        </a:spcBef>
                        <a:spcAft>
                          <a:spcPts val="600"/>
                        </a:spcAft>
                      </a:pPr>
                      <a:r>
                        <a:rPr lang="en-US" sz="1000" dirty="0">
                          <a:solidFill>
                            <a:schemeClr val="tx1"/>
                          </a:solidFill>
                          <a:effectLst/>
                        </a:rPr>
                        <a:t>RO</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solidFill>
                            <a:schemeClr val="tx1"/>
                          </a:solidFill>
                          <a:effectLst/>
                        </a:rPr>
                        <a:t>Number of cases</a:t>
                      </a:r>
                      <a:endParaRPr lang="en-US" sz="1100" dirty="0">
                        <a:solidFill>
                          <a:schemeClr val="tx1"/>
                        </a:solidFill>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AT</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2</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AU</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3</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CA</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6</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CN</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56</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DK</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1</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EP</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59</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ES</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6</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FR</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9</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GB</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5</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IB</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18</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IL</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3</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JP</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1</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NL</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2</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RU</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3</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SE</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2</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SG</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1</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dirty="0">
                          <a:solidFill>
                            <a:schemeClr val="tx1"/>
                          </a:solidFill>
                          <a:effectLst/>
                        </a:rPr>
                        <a:t>US</a:t>
                      </a:r>
                      <a:endParaRPr lang="en-US" sz="1100"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dirty="0">
                          <a:effectLst/>
                        </a:rPr>
                        <a:t>55</a:t>
                      </a:r>
                      <a:endParaRPr lang="en-US" sz="1100" dirty="0">
                        <a:effectLst/>
                        <a:latin typeface="Calibri"/>
                        <a:ea typeface="Calibri"/>
                        <a:cs typeface="Times New Roman"/>
                      </a:endParaRPr>
                    </a:p>
                  </a:txBody>
                  <a:tcPr marL="68580" marR="68580" marT="0" marB="0"/>
                </a:tc>
              </a:tr>
              <a:tr h="190500">
                <a:tc>
                  <a:txBody>
                    <a:bodyPr/>
                    <a:lstStyle/>
                    <a:p>
                      <a:pPr marL="0" marR="0">
                        <a:spcBef>
                          <a:spcPts val="600"/>
                        </a:spcBef>
                        <a:spcAft>
                          <a:spcPts val="600"/>
                        </a:spcAft>
                      </a:pPr>
                      <a:r>
                        <a:rPr lang="en-US" sz="1000" b="1" dirty="0">
                          <a:solidFill>
                            <a:schemeClr val="tx1"/>
                          </a:solidFill>
                          <a:effectLst/>
                        </a:rPr>
                        <a:t>Grand Total</a:t>
                      </a:r>
                      <a:endParaRPr lang="en-US" sz="1100" b="1" dirty="0">
                        <a:solidFill>
                          <a:schemeClr val="tx1"/>
                        </a:solidFill>
                        <a:effectLst/>
                        <a:latin typeface="Calibri"/>
                        <a:ea typeface="Calibri"/>
                        <a:cs typeface="Times New Roman"/>
                      </a:endParaRPr>
                    </a:p>
                  </a:txBody>
                  <a:tcPr marL="68580" marR="68580" marT="0" marB="0"/>
                </a:tc>
                <a:tc>
                  <a:txBody>
                    <a:bodyPr/>
                    <a:lstStyle/>
                    <a:p>
                      <a:pPr marL="0" marR="0" algn="ctr">
                        <a:spcBef>
                          <a:spcPts val="600"/>
                        </a:spcBef>
                        <a:spcAft>
                          <a:spcPts val="600"/>
                        </a:spcAft>
                      </a:pPr>
                      <a:r>
                        <a:rPr lang="en-US" sz="1000" b="1" dirty="0">
                          <a:solidFill>
                            <a:schemeClr val="tx1"/>
                          </a:solidFill>
                          <a:effectLst/>
                        </a:rPr>
                        <a:t>232</a:t>
                      </a:r>
                      <a:endParaRPr lang="en-US" sz="1100" b="1" dirty="0">
                        <a:solidFill>
                          <a:schemeClr val="tx1"/>
                        </a:solidFill>
                        <a:effectLst/>
                        <a:latin typeface="Calibri"/>
                        <a:ea typeface="Calibri"/>
                        <a:cs typeface="Times New Roman"/>
                      </a:endParaRPr>
                    </a:p>
                  </a:txBody>
                  <a:tcPr marL="68580" marR="68580" marT="0" marB="0"/>
                </a:tc>
              </a:tr>
            </a:tbl>
          </a:graphicData>
        </a:graphic>
      </p:graphicFrame>
      <p:sp>
        <p:nvSpPr>
          <p:cNvPr id="14402" name="Rectangle 1"/>
          <p:cNvSpPr>
            <a:spLocks noChangeArrowheads="1"/>
          </p:cNvSpPr>
          <p:nvPr/>
        </p:nvSpPr>
        <p:spPr bwMode="auto">
          <a:xfrm>
            <a:off x="3517900" y="2060575"/>
            <a:ext cx="9144000" cy="457200"/>
          </a:xfrm>
          <a:prstGeom prst="rect">
            <a:avLst/>
          </a:prstGeom>
          <a:noFill/>
          <a:ln>
            <a:noFill/>
          </a:ln>
          <a:effectLst/>
          <a:extLst>
            <a:ext uri="{909E8E84-426E-40DD-AFC4-6F175D3DCCD1}">
              <a14:hiddenFill xmlns:a14="http://schemas.microsoft.com/office/drawing/2010/main">
                <a:solidFill>
                  <a:srgbClr val="70899B">
                    <a:alpha val="39999"/>
                  </a:srgb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l" eaLnBrk="0" hangingPunct="0">
              <a:spcBef>
                <a:spcPct val="20000"/>
              </a:spcBef>
              <a:buBlip>
                <a:blip r:embed="rId2"/>
              </a:buBlip>
              <a:defRPr sz="2400">
                <a:solidFill>
                  <a:schemeClr val="tx1"/>
                </a:solidFill>
                <a:latin typeface="Arial" pitchFamily="34" charset="0"/>
                <a:cs typeface="Arial" pitchFamily="34" charset="0"/>
              </a:defRPr>
            </a:lvl1pPr>
            <a:lvl2pPr marL="742950" indent="-285750" algn="l" eaLnBrk="0" hangingPunct="0">
              <a:spcBef>
                <a:spcPct val="20000"/>
              </a:spcBef>
              <a:buBlip>
                <a:blip r:embed="rId2"/>
              </a:buBlip>
              <a:defRPr sz="2400">
                <a:solidFill>
                  <a:schemeClr val="tx1"/>
                </a:solidFill>
                <a:latin typeface="Arial" pitchFamily="34" charset="0"/>
                <a:cs typeface="Arial" pitchFamily="34" charset="0"/>
              </a:defRPr>
            </a:lvl2pPr>
            <a:lvl3pPr marL="1143000" indent="-228600" algn="l" eaLnBrk="0" hangingPunct="0">
              <a:spcBef>
                <a:spcPct val="20000"/>
              </a:spcBef>
              <a:buBlip>
                <a:blip r:embed="rId2"/>
              </a:buBlip>
              <a:defRPr sz="2400">
                <a:solidFill>
                  <a:schemeClr val="tx1"/>
                </a:solidFill>
                <a:latin typeface="Arial" pitchFamily="34" charset="0"/>
                <a:cs typeface="Arial" pitchFamily="34" charset="0"/>
              </a:defRPr>
            </a:lvl3pPr>
            <a:lvl4pPr marL="1600200" indent="-228600" algn="l" eaLnBrk="0" hangingPunct="0">
              <a:spcBef>
                <a:spcPct val="20000"/>
              </a:spcBef>
              <a:buBlip>
                <a:blip r:embed="rId2"/>
              </a:buBlip>
              <a:defRPr sz="2400">
                <a:solidFill>
                  <a:schemeClr val="tx1"/>
                </a:solidFill>
                <a:latin typeface="Arial" pitchFamily="34" charset="0"/>
                <a:cs typeface="Arial" pitchFamily="34" charset="0"/>
              </a:defRPr>
            </a:lvl4pPr>
            <a:lvl5pPr marL="2057400" indent="-228600" algn="l" eaLnBrk="0" hangingPunct="0">
              <a:spcBef>
                <a:spcPct val="20000"/>
              </a:spcBef>
              <a:buBlip>
                <a:blip r:embed="rId2"/>
              </a:buBlip>
              <a:defRPr sz="2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Blip>
                <a:blip r:embed="rId2"/>
              </a:buBlip>
              <a:defRPr sz="2400">
                <a:solidFill>
                  <a:schemeClr val="tx1"/>
                </a:solidFill>
                <a:latin typeface="Arial" pitchFamily="34" charset="0"/>
                <a:cs typeface="Arial" pitchFamily="34" charset="0"/>
              </a:defRPr>
            </a:lvl9pPr>
          </a:lstStyle>
          <a:p>
            <a:pPr algn="ctr">
              <a:spcBef>
                <a:spcPct val="50000"/>
              </a:spcBef>
              <a:buFontTx/>
              <a:buNone/>
            </a:pPr>
            <a:endParaRPr lang="en-US" altLang="en-US" sz="1600"/>
          </a:p>
        </p:txBody>
      </p:sp>
      <p:sp>
        <p:nvSpPr>
          <p:cNvPr id="14403"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2A65D1A0-D5DE-4CC3-89F3-AE13F8B87AEF}" type="slidenum">
              <a:rPr lang="en-US" altLang="en-US" sz="1400" smtClean="0"/>
              <a:pPr eaLnBrk="1" hangingPunct="1"/>
              <a:t>12</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solidFill>
                  <a:schemeClr val="accent2"/>
                </a:solidFill>
              </a:rPr>
              <a:t>Workshop</a:t>
            </a:r>
          </a:p>
        </p:txBody>
      </p:sp>
      <p:sp>
        <p:nvSpPr>
          <p:cNvPr id="21507" name="Content Placeholder 2"/>
          <p:cNvSpPr>
            <a:spLocks noGrp="1"/>
          </p:cNvSpPr>
          <p:nvPr>
            <p:ph idx="1"/>
          </p:nvPr>
        </p:nvSpPr>
        <p:spPr>
          <a:xfrm>
            <a:off x="468313" y="1412875"/>
            <a:ext cx="8229600" cy="4608513"/>
          </a:xfrm>
        </p:spPr>
        <p:txBody>
          <a:bodyPr/>
          <a:lstStyle/>
          <a:p>
            <a:pPr>
              <a:defRPr/>
            </a:pPr>
            <a:r>
              <a:rPr lang="en-US" dirty="0" smtClean="0"/>
              <a:t>Main considerations by Secretariat:</a:t>
            </a:r>
          </a:p>
          <a:p>
            <a:pPr lvl="1">
              <a:buClr>
                <a:srgbClr val="C00000"/>
              </a:buClr>
              <a:buFont typeface="Wingdings" panose="05000000000000000000" pitchFamily="2" charset="2"/>
              <a:buChar char="§"/>
              <a:defRPr/>
            </a:pPr>
            <a:r>
              <a:rPr lang="en-US" dirty="0" smtClean="0"/>
              <a:t>avoid repetition of well known Member States’ positions</a:t>
            </a:r>
          </a:p>
          <a:p>
            <a:pPr lvl="1">
              <a:buClr>
                <a:srgbClr val="C00000"/>
              </a:buClr>
              <a:buFont typeface="Wingdings" panose="05000000000000000000" pitchFamily="2" charset="2"/>
              <a:buChar char="§"/>
              <a:defRPr/>
            </a:pPr>
            <a:r>
              <a:rPr lang="en-US" dirty="0" smtClean="0"/>
              <a:t>instead: focus on views of users</a:t>
            </a:r>
          </a:p>
          <a:p>
            <a:pPr>
              <a:defRPr/>
            </a:pPr>
            <a:r>
              <a:rPr lang="en-US" dirty="0" smtClean="0"/>
              <a:t>Address issues such as:</a:t>
            </a:r>
          </a:p>
          <a:p>
            <a:pPr lvl="1">
              <a:buClr>
                <a:srgbClr val="C00000"/>
              </a:buClr>
              <a:buFont typeface="Wingdings" panose="05000000000000000000" pitchFamily="2" charset="2"/>
              <a:buChar char="§"/>
              <a:defRPr/>
            </a:pPr>
            <a:r>
              <a:rPr lang="en-US" dirty="0" smtClean="0"/>
              <a:t>scale </a:t>
            </a:r>
            <a:r>
              <a:rPr lang="en-US" dirty="0"/>
              <a:t>of problem/experience with current divergent practices of ROs and DOs?</a:t>
            </a:r>
          </a:p>
          <a:p>
            <a:pPr lvl="1">
              <a:buClr>
                <a:srgbClr val="C00000"/>
              </a:buClr>
              <a:buFont typeface="Wingdings" panose="05000000000000000000" pitchFamily="2" charset="2"/>
              <a:buChar char="§"/>
              <a:defRPr/>
            </a:pPr>
            <a:r>
              <a:rPr lang="en-US" dirty="0" smtClean="0"/>
              <a:t>what </a:t>
            </a:r>
            <a:r>
              <a:rPr lang="en-US" dirty="0"/>
              <a:t>would be the elements of a fair system from applicant and third party perspective?</a:t>
            </a:r>
          </a:p>
          <a:p>
            <a:pPr lvl="1">
              <a:buClr>
                <a:srgbClr val="C00000"/>
              </a:buClr>
              <a:buFont typeface="Wingdings" panose="05000000000000000000" pitchFamily="2" charset="2"/>
              <a:buChar char="§"/>
              <a:defRPr/>
            </a:pPr>
            <a:r>
              <a:rPr lang="en-GB" dirty="0" smtClean="0"/>
              <a:t>could </a:t>
            </a:r>
            <a:r>
              <a:rPr lang="en-GB" dirty="0"/>
              <a:t>the underlying problem be solved by other means?</a:t>
            </a:r>
            <a:endParaRPr lang="en-US" dirty="0"/>
          </a:p>
          <a:p>
            <a:pPr lvl="2">
              <a:buClr>
                <a:srgbClr val="C00000"/>
              </a:buClr>
              <a:buFont typeface="Arial" panose="020B0604020202020204" pitchFamily="34" charset="0"/>
              <a:buChar char="•"/>
              <a:defRPr/>
            </a:pPr>
            <a:endParaRPr lang="en-US" sz="1400" dirty="0" smtClean="0"/>
          </a:p>
          <a:p>
            <a:pPr lvl="1">
              <a:buClr>
                <a:srgbClr val="C00000"/>
              </a:buClr>
              <a:buFont typeface="Arial" panose="020B0604020202020204" pitchFamily="34" charset="0"/>
              <a:buChar char="•"/>
              <a:defRPr/>
            </a:pPr>
            <a:endParaRPr lang="en-US" sz="1600" dirty="0" smtClean="0"/>
          </a:p>
          <a:p>
            <a:pPr lvl="1">
              <a:buClr>
                <a:srgbClr val="C00000"/>
              </a:buClr>
              <a:buFont typeface="Arial" panose="020B0604020202020204" pitchFamily="34" charset="0"/>
              <a:buChar char="•"/>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5364"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76361B37-A2F9-450F-A66E-5B5B6EC82F95}" type="slidenum">
              <a:rPr lang="en-US" altLang="en-US" sz="1400" smtClean="0"/>
              <a:pPr eaLnBrk="1" hangingPunct="1"/>
              <a:t>13</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8313" y="2565400"/>
            <a:ext cx="8229600" cy="1143000"/>
          </a:xfrm>
        </p:spPr>
        <p:txBody>
          <a:bodyPr/>
          <a:lstStyle/>
          <a:p>
            <a:pPr algn="ctr" eaLnBrk="1" hangingPunct="1">
              <a:lnSpc>
                <a:spcPct val="80000"/>
              </a:lnSpc>
            </a:pPr>
            <a:r>
              <a:rPr lang="en-US" altLang="en-US" smtClean="0">
                <a:solidFill>
                  <a:schemeClr val="accent2"/>
                </a:solidFill>
                <a:ea typeface="ヒラギノ角ゴ Pro W3"/>
                <a:cs typeface="ヒラギノ角ゴ Pro W3"/>
              </a:rPr>
              <a:t>Thank You</a:t>
            </a:r>
            <a:r>
              <a:rPr lang="fr-CH" altLang="en-US" smtClean="0">
                <a:solidFill>
                  <a:schemeClr val="accent2"/>
                </a:solidFill>
                <a:ea typeface="ヒラギノ角ゴ Pro W3"/>
                <a:cs typeface="ヒラギノ角ゴ Pro W3"/>
              </a:rPr>
              <a:t>!</a:t>
            </a:r>
          </a:p>
        </p:txBody>
      </p:sp>
      <p:sp>
        <p:nvSpPr>
          <p:cNvPr id="21507" name="Content Placeholder 2"/>
          <p:cNvSpPr>
            <a:spLocks noGrp="1"/>
          </p:cNvSpPr>
          <p:nvPr>
            <p:ph idx="1"/>
          </p:nvPr>
        </p:nvSpPr>
        <p:spPr>
          <a:xfrm>
            <a:off x="468313" y="1412875"/>
            <a:ext cx="8229600" cy="4608513"/>
          </a:xfrm>
        </p:spPr>
        <p:txBody>
          <a:bodyPr/>
          <a:lstStyle/>
          <a:p>
            <a:pPr lvl="2">
              <a:buClr>
                <a:srgbClr val="C00000"/>
              </a:buClr>
              <a:buFont typeface="Arial" panose="020B0604020202020204" pitchFamily="34" charset="0"/>
              <a:buChar char="•"/>
              <a:defRPr/>
            </a:pPr>
            <a:endParaRPr lang="en-US" sz="1400" dirty="0" smtClean="0"/>
          </a:p>
          <a:p>
            <a:pPr lvl="1">
              <a:buClr>
                <a:srgbClr val="C00000"/>
              </a:buClr>
              <a:buFont typeface="Arial" panose="020B0604020202020204" pitchFamily="34" charset="0"/>
              <a:buChar char="•"/>
              <a:defRPr/>
            </a:pPr>
            <a:endParaRPr lang="en-US" sz="1600" dirty="0" smtClean="0"/>
          </a:p>
          <a:p>
            <a:pPr lvl="1">
              <a:buClr>
                <a:srgbClr val="C00000"/>
              </a:buClr>
              <a:buFont typeface="Arial" panose="020B0604020202020204" pitchFamily="34" charset="0"/>
              <a:buChar char="•"/>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6388"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6CB6CB62-1B1F-415F-A5EC-019CDDD1D58F}" type="slidenum">
              <a:rPr lang="en-US" altLang="en-US" sz="1400" smtClean="0"/>
              <a:pPr eaLnBrk="1" hangingPunct="1"/>
              <a:t>14</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solidFill>
                  <a:schemeClr val="accent2"/>
                </a:solidFill>
              </a:rPr>
              <a:t>The Problem (1)</a:t>
            </a:r>
          </a:p>
        </p:txBody>
      </p:sp>
      <p:sp>
        <p:nvSpPr>
          <p:cNvPr id="4099" name="Content Placeholder 2"/>
          <p:cNvSpPr>
            <a:spLocks noGrp="1"/>
          </p:cNvSpPr>
          <p:nvPr>
            <p:ph idx="1"/>
          </p:nvPr>
        </p:nvSpPr>
        <p:spPr>
          <a:xfrm>
            <a:off x="468313" y="1412875"/>
            <a:ext cx="8229600" cy="4824413"/>
          </a:xfrm>
        </p:spPr>
        <p:txBody>
          <a:bodyPr/>
          <a:lstStyle/>
          <a:p>
            <a:r>
              <a:rPr lang="en-US" altLang="en-US" smtClean="0"/>
              <a:t>Different interpretation by ROs and DOs of Rules 4.18, 20.5 and 20.6</a:t>
            </a:r>
          </a:p>
          <a:p>
            <a:r>
              <a:rPr lang="en-US" altLang="en-US" smtClean="0"/>
              <a:t>Resulting in different practices where:</a:t>
            </a:r>
          </a:p>
          <a:p>
            <a:pPr lvl="1">
              <a:buClr>
                <a:srgbClr val="C00000"/>
              </a:buClr>
              <a:buFont typeface="Wingdings" pitchFamily="2" charset="2"/>
              <a:buChar char="§"/>
            </a:pPr>
            <a:r>
              <a:rPr lang="en-US" altLang="en-US" smtClean="0"/>
              <a:t>applicant files complete application, but with wrong description and/or wrong set of claims</a:t>
            </a:r>
          </a:p>
          <a:p>
            <a:pPr lvl="1">
              <a:buClr>
                <a:srgbClr val="C00000"/>
              </a:buClr>
              <a:buFont typeface="Wingdings" pitchFamily="2" charset="2"/>
              <a:buChar char="§"/>
            </a:pPr>
            <a:r>
              <a:rPr lang="en-US" altLang="en-US" smtClean="0"/>
              <a:t>applicant requests incorporation by reference of “correct” description and/or “correct” set of claims as contained in priority application as a “</a:t>
            </a:r>
            <a:r>
              <a:rPr lang="en-US" altLang="en-US" i="1" smtClean="0"/>
              <a:t>missing part</a:t>
            </a:r>
            <a:r>
              <a:rPr lang="en-US" altLang="en-US" smtClean="0"/>
              <a:t>” </a:t>
            </a:r>
          </a:p>
          <a:p>
            <a:pPr lvl="1">
              <a:buClr>
                <a:srgbClr val="C00000"/>
              </a:buClr>
              <a:buFont typeface="Wingdings" pitchFamily="2" charset="2"/>
              <a:buChar char="§"/>
            </a:pPr>
            <a:r>
              <a:rPr lang="en-US" altLang="en-US" smtClean="0"/>
              <a:t>in order to amend application (at a later stage) by replacing wrongly filed description and/or claims with equivalent “correct” versions as contained in the priority application </a:t>
            </a:r>
          </a:p>
          <a:p>
            <a:pPr lvl="1"/>
            <a:endParaRPr lang="en-US" altLang="en-US" smtClean="0"/>
          </a:p>
        </p:txBody>
      </p:sp>
      <p:pic>
        <p:nvPicPr>
          <p:cNvPr id="4100" name="Picture 4" descr="D:\Users\matthes\AppData\Local\Microsoft\Windows\Temporary Internet Files\Content.IE5\B5IZ0L5Z\blockpag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4063" y="3425825"/>
            <a:ext cx="15875"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D:\Users\matthes\AppData\Local\Microsoft\Windows\Temporary Internet Files\Content.IE5\ESPE28W9\blockpag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4063" y="3425825"/>
            <a:ext cx="15875"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7" descr="D:\Users\matthes\AppData\Local\Microsoft\Windows\Temporary Internet Files\Content.IE5\A63RU8VO\blockpag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4063" y="3425825"/>
            <a:ext cx="15875"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8" descr="D:\Users\matthes\AppData\Local\Microsoft\Windows\Temporary Internet Files\Content.IE5\B5IZ0L5Z\blockpage[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4063" y="3425825"/>
            <a:ext cx="15875"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46E976E6-73BB-4E9A-8206-BBF687AAF199}" type="slidenum">
              <a:rPr lang="en-US" altLang="en-US" sz="1400" smtClean="0"/>
              <a:pPr eaLnBrk="1" hangingPunct="1"/>
              <a:t>2</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solidFill>
                  <a:schemeClr val="accent2"/>
                </a:solidFill>
              </a:rPr>
              <a:t>The Problem (2)</a:t>
            </a:r>
          </a:p>
        </p:txBody>
      </p:sp>
      <p:sp>
        <p:nvSpPr>
          <p:cNvPr id="5123" name="Content Placeholder 2"/>
          <p:cNvSpPr>
            <a:spLocks noGrp="1"/>
          </p:cNvSpPr>
          <p:nvPr>
            <p:ph idx="1"/>
          </p:nvPr>
        </p:nvSpPr>
        <p:spPr>
          <a:xfrm>
            <a:off x="468313" y="1412875"/>
            <a:ext cx="8229600" cy="5040313"/>
          </a:xfrm>
        </p:spPr>
        <p:txBody>
          <a:bodyPr/>
          <a:lstStyle/>
          <a:p>
            <a:r>
              <a:rPr lang="en-US" altLang="en-US" smtClean="0"/>
              <a:t>Some Offices: practice not permissible</a:t>
            </a:r>
          </a:p>
          <a:p>
            <a:pPr lvl="1">
              <a:buClr>
                <a:srgbClr val="C00000"/>
              </a:buClr>
              <a:buFont typeface="Wingdings" pitchFamily="2" charset="2"/>
              <a:buChar char="§"/>
            </a:pPr>
            <a:r>
              <a:rPr lang="en-US" altLang="en-US" smtClean="0"/>
              <a:t>by definition, term “</a:t>
            </a:r>
            <a:r>
              <a:rPr lang="en-US" altLang="en-US" u="sng" smtClean="0"/>
              <a:t>missing</a:t>
            </a:r>
            <a:r>
              <a:rPr lang="en-US" altLang="en-US" smtClean="0"/>
              <a:t>” requires that some part of the description or the claims was missing but other parts of those elements had been filed</a:t>
            </a:r>
          </a:p>
          <a:p>
            <a:pPr lvl="1">
              <a:buClr>
                <a:srgbClr val="C00000"/>
              </a:buClr>
              <a:buFont typeface="Wingdings" pitchFamily="2" charset="2"/>
              <a:buChar char="§"/>
            </a:pPr>
            <a:r>
              <a:rPr lang="en-US" altLang="en-US" smtClean="0"/>
              <a:t>incorporation by reference of a “missing part” requires that “missing part” which is to be incorporated indeed “completes” an incomplete element rather than replacing it completely</a:t>
            </a:r>
          </a:p>
          <a:p>
            <a:pPr lvl="1">
              <a:buClr>
                <a:srgbClr val="C00000"/>
              </a:buClr>
              <a:buFont typeface="Wingdings" pitchFamily="2" charset="2"/>
              <a:buChar char="§"/>
            </a:pPr>
            <a:endParaRPr lang="en-US" altLang="en-US" sz="1600" smtClean="0"/>
          </a:p>
        </p:txBody>
      </p:sp>
      <p:sp>
        <p:nvSpPr>
          <p:cNvPr id="5124"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123060B0-EEB1-4044-B264-5E41754BB3BA}" type="slidenum">
              <a:rPr lang="en-US" altLang="en-US" sz="1400" smtClean="0"/>
              <a:pPr eaLnBrk="1" hangingPunct="1"/>
              <a:t>3</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solidFill>
                  <a:schemeClr val="accent2"/>
                </a:solidFill>
              </a:rPr>
              <a:t>The Problem (3)</a:t>
            </a:r>
          </a:p>
        </p:txBody>
      </p:sp>
      <p:sp>
        <p:nvSpPr>
          <p:cNvPr id="6147" name="Content Placeholder 2"/>
          <p:cNvSpPr>
            <a:spLocks noGrp="1"/>
          </p:cNvSpPr>
          <p:nvPr>
            <p:ph idx="1"/>
          </p:nvPr>
        </p:nvSpPr>
        <p:spPr>
          <a:xfrm>
            <a:off x="468313" y="1412875"/>
            <a:ext cx="8229600" cy="5040313"/>
          </a:xfrm>
        </p:spPr>
        <p:txBody>
          <a:bodyPr/>
          <a:lstStyle/>
          <a:p>
            <a:r>
              <a:rPr lang="en-US" altLang="en-US" smtClean="0"/>
              <a:t>Other Offices: practice permissible</a:t>
            </a:r>
          </a:p>
          <a:p>
            <a:pPr lvl="1">
              <a:buClr>
                <a:srgbClr val="C00000"/>
              </a:buClr>
              <a:buFont typeface="Wingdings" pitchFamily="2" charset="2"/>
              <a:buChar char="§"/>
            </a:pPr>
            <a:r>
              <a:rPr lang="en-US" altLang="en-US" smtClean="0"/>
              <a:t>if not: applicant who did not include any claim(s) and/or any description would be better off (incorporation of missing </a:t>
            </a:r>
            <a:r>
              <a:rPr lang="en-US" altLang="en-US" i="1" smtClean="0"/>
              <a:t>element</a:t>
            </a:r>
            <a:r>
              <a:rPr lang="en-US" altLang="en-US" smtClean="0"/>
              <a:t>) than applicant who attempted to file description or claims but who, by mistake, files the wrong claims and/or wrong description</a:t>
            </a:r>
          </a:p>
          <a:p>
            <a:pPr lvl="1">
              <a:buClr>
                <a:srgbClr val="C00000"/>
              </a:buClr>
              <a:buFont typeface="Wingdings" pitchFamily="2" charset="2"/>
              <a:buChar char="§"/>
            </a:pPr>
            <a:r>
              <a:rPr lang="en-US" altLang="en-US" smtClean="0"/>
              <a:t>applicant would thus be penalized for attempting to file a complete IA (albeit with wrong claims and/or wrong description)</a:t>
            </a:r>
          </a:p>
          <a:p>
            <a:pPr lvl="1">
              <a:buClr>
                <a:srgbClr val="C00000"/>
              </a:buClr>
              <a:buFont typeface="Wingdings" pitchFamily="2" charset="2"/>
              <a:buChar char="§"/>
            </a:pPr>
            <a:endParaRPr lang="en-US" altLang="en-US" sz="1600" smtClean="0"/>
          </a:p>
        </p:txBody>
      </p:sp>
      <p:sp>
        <p:nvSpPr>
          <p:cNvPr id="6148"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063AEA4D-DFE3-4496-AE3F-8DBA01C61B55}" type="slidenum">
              <a:rPr lang="en-US" altLang="en-US" sz="1400" smtClean="0"/>
              <a:pPr eaLnBrk="1" hangingPunct="1"/>
              <a:t>4</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solidFill>
                  <a:schemeClr val="accent2"/>
                </a:solidFill>
              </a:rPr>
              <a:t>The Problem (4)</a:t>
            </a:r>
          </a:p>
        </p:txBody>
      </p:sp>
      <p:sp>
        <p:nvSpPr>
          <p:cNvPr id="21507" name="Content Placeholder 2"/>
          <p:cNvSpPr>
            <a:spLocks noGrp="1"/>
          </p:cNvSpPr>
          <p:nvPr>
            <p:ph idx="1"/>
          </p:nvPr>
        </p:nvSpPr>
        <p:spPr>
          <a:xfrm>
            <a:off x="468313" y="1412875"/>
            <a:ext cx="8229600" cy="5040313"/>
          </a:xfrm>
        </p:spPr>
        <p:txBody>
          <a:bodyPr/>
          <a:lstStyle/>
          <a:p>
            <a:pPr marL="342900" lvl="1" indent="-342900">
              <a:defRPr/>
            </a:pPr>
            <a:r>
              <a:rPr lang="en-US" dirty="0" smtClean="0"/>
              <a:t>Different practices by Offices in capacity as both ROs and DOs</a:t>
            </a:r>
          </a:p>
          <a:p>
            <a:pPr marL="0" lvl="1" indent="0">
              <a:buFontTx/>
              <a:buNone/>
              <a:defRPr/>
            </a:pPr>
            <a:endParaRPr lang="en-US" dirty="0" smtClean="0"/>
          </a:p>
          <a:p>
            <a:pPr marL="342900" lvl="1" indent="-342900">
              <a:defRPr/>
            </a:pPr>
            <a:endParaRPr lang="en-US" dirty="0"/>
          </a:p>
          <a:p>
            <a:pPr lvl="1">
              <a:buClr>
                <a:srgbClr val="C00000"/>
              </a:buClr>
              <a:buFont typeface="Wingdings" panose="05000000000000000000" pitchFamily="2" charset="2"/>
              <a:buChar char="§"/>
              <a:defRPr/>
            </a:pPr>
            <a:endParaRPr lang="en-US" altLang="en-US" dirty="0"/>
          </a:p>
          <a:p>
            <a:pPr marL="457200" lvl="1" indent="0">
              <a:buClr>
                <a:srgbClr val="C00000"/>
              </a:buClr>
              <a:buFontTx/>
              <a:buNone/>
              <a:defRPr/>
            </a:pPr>
            <a:r>
              <a:rPr lang="en-US" altLang="en-US" sz="1600" dirty="0" smtClean="0"/>
              <a:t> </a:t>
            </a:r>
          </a:p>
          <a:p>
            <a:pPr marL="457200" lvl="1" indent="0">
              <a:buClr>
                <a:srgbClr val="C00000"/>
              </a:buClr>
              <a:buFontTx/>
              <a:buNone/>
              <a:defRPr/>
            </a:pPr>
            <a:endParaRPr lang="en-US" altLang="en-US" sz="1600" dirty="0"/>
          </a:p>
          <a:p>
            <a:pPr marL="457200" lvl="1" indent="0">
              <a:buClr>
                <a:srgbClr val="C00000"/>
              </a:buClr>
              <a:buFontTx/>
              <a:buNone/>
              <a:defRPr/>
            </a:pPr>
            <a:endParaRPr lang="en-US" altLang="en-US" sz="1600" dirty="0" smtClean="0"/>
          </a:p>
          <a:p>
            <a:pPr marL="457200" lvl="1" indent="0">
              <a:buClr>
                <a:srgbClr val="C00000"/>
              </a:buClr>
              <a:buFontTx/>
              <a:buNone/>
              <a:defRPr/>
            </a:pPr>
            <a:endParaRPr lang="en-US" altLang="en-US" sz="1600" dirty="0"/>
          </a:p>
          <a:p>
            <a:pPr marL="457200" lvl="1" indent="0">
              <a:buClr>
                <a:srgbClr val="C00000"/>
              </a:buClr>
              <a:buFontTx/>
              <a:buNone/>
              <a:defRPr/>
            </a:pPr>
            <a:endParaRPr lang="en-US" altLang="en-US" sz="1600" dirty="0" smtClean="0"/>
          </a:p>
          <a:p>
            <a:pPr marL="457200" lvl="1" indent="0">
              <a:buClr>
                <a:srgbClr val="C00000"/>
              </a:buClr>
              <a:buFontTx/>
              <a:buNone/>
              <a:defRPr/>
            </a:pPr>
            <a:endParaRPr lang="en-US" altLang="en-US" sz="1600" dirty="0"/>
          </a:p>
          <a:p>
            <a:pPr marL="457200" lvl="1" indent="0">
              <a:buClr>
                <a:srgbClr val="C00000"/>
              </a:buClr>
              <a:buFontTx/>
              <a:buNone/>
              <a:defRPr/>
            </a:pPr>
            <a:endParaRPr lang="en-US" altLang="en-US" sz="1600" dirty="0" smtClean="0"/>
          </a:p>
          <a:p>
            <a:pPr marL="457200" lvl="1" indent="0">
              <a:buClr>
                <a:srgbClr val="C00000"/>
              </a:buClr>
              <a:buFontTx/>
              <a:buNone/>
              <a:defRPr/>
            </a:pPr>
            <a:endParaRPr lang="en-US" altLang="en-US" sz="1600" dirty="0"/>
          </a:p>
          <a:p>
            <a:pPr marL="457200" lvl="1" indent="0">
              <a:buClr>
                <a:srgbClr val="C00000"/>
              </a:buClr>
              <a:buFontTx/>
              <a:buNone/>
              <a:defRPr/>
            </a:pPr>
            <a:r>
              <a:rPr lang="en-US" altLang="en-US" sz="1600" dirty="0" smtClean="0"/>
              <a:t>* Including RO/IB</a:t>
            </a:r>
          </a:p>
          <a:p>
            <a:pPr marL="457200" lvl="1" indent="0">
              <a:buClr>
                <a:srgbClr val="C00000"/>
              </a:buClr>
              <a:buFontTx/>
              <a:buNone/>
              <a:defRPr/>
            </a:pPr>
            <a:endParaRPr lang="en-US" altLang="en-US" sz="1600" dirty="0" smtClean="0"/>
          </a:p>
        </p:txBody>
      </p:sp>
      <p:graphicFrame>
        <p:nvGraphicFramePr>
          <p:cNvPr id="2" name="Table 1"/>
          <p:cNvGraphicFramePr>
            <a:graphicFrameLocks noGrp="1"/>
          </p:cNvGraphicFramePr>
          <p:nvPr/>
        </p:nvGraphicFramePr>
        <p:xfrm>
          <a:off x="1547813" y="2492375"/>
          <a:ext cx="5184776" cy="3024187"/>
        </p:xfrm>
        <a:graphic>
          <a:graphicData uri="http://schemas.openxmlformats.org/drawingml/2006/table">
            <a:tbl>
              <a:tblPr firstRow="1" firstCol="1" bandRow="1">
                <a:tableStyleId>{5C22544A-7EE6-4342-B048-85BDC9FD1C3A}</a:tableStyleId>
              </a:tblPr>
              <a:tblGrid>
                <a:gridCol w="2592388"/>
                <a:gridCol w="2592388"/>
              </a:tblGrid>
              <a:tr h="720043">
                <a:tc>
                  <a:txBody>
                    <a:bodyPr/>
                    <a:lstStyle/>
                    <a:p>
                      <a:pPr marL="0" marR="0" algn="ctr">
                        <a:spcBef>
                          <a:spcPts val="600"/>
                        </a:spcBef>
                        <a:spcAft>
                          <a:spcPts val="600"/>
                        </a:spcAft>
                      </a:pPr>
                      <a:r>
                        <a:rPr lang="en-US" sz="2000" dirty="0">
                          <a:solidFill>
                            <a:schemeClr val="tx1"/>
                          </a:solidFill>
                          <a:effectLst/>
                        </a:rPr>
                        <a:t>RO</a:t>
                      </a:r>
                      <a:endParaRPr lang="en-US" sz="2000" dirty="0">
                        <a:solidFill>
                          <a:schemeClr val="tx1"/>
                        </a:solidFill>
                        <a:effectLst/>
                        <a:latin typeface="Arial"/>
                        <a:ea typeface="SimSun"/>
                      </a:endParaRPr>
                    </a:p>
                  </a:txBody>
                  <a:tcPr marL="68583" marR="68583" marT="0" marB="0"/>
                </a:tc>
                <a:tc>
                  <a:txBody>
                    <a:bodyPr/>
                    <a:lstStyle/>
                    <a:p>
                      <a:pPr marL="0" marR="0" algn="ctr">
                        <a:spcBef>
                          <a:spcPts val="600"/>
                        </a:spcBef>
                        <a:spcAft>
                          <a:spcPts val="600"/>
                        </a:spcAft>
                      </a:pPr>
                      <a:r>
                        <a:rPr lang="en-US" sz="2000" dirty="0">
                          <a:solidFill>
                            <a:schemeClr val="tx1"/>
                          </a:solidFill>
                          <a:effectLst/>
                        </a:rPr>
                        <a:t>DO</a:t>
                      </a:r>
                      <a:endParaRPr lang="en-US" sz="2000" dirty="0">
                        <a:solidFill>
                          <a:schemeClr val="tx1"/>
                        </a:solidFill>
                        <a:effectLst/>
                        <a:latin typeface="Arial"/>
                        <a:ea typeface="SimSun"/>
                      </a:endParaRPr>
                    </a:p>
                  </a:txBody>
                  <a:tcPr marL="68583" marR="68583" marT="0" marB="0"/>
                </a:tc>
              </a:tr>
              <a:tr h="576036">
                <a:tc>
                  <a:txBody>
                    <a:bodyPr/>
                    <a:lstStyle/>
                    <a:p>
                      <a:pPr marL="0" marR="0" algn="ctr">
                        <a:spcBef>
                          <a:spcPts val="600"/>
                        </a:spcBef>
                        <a:spcAft>
                          <a:spcPts val="600"/>
                        </a:spcAft>
                      </a:pPr>
                      <a:r>
                        <a:rPr lang="en-US" sz="2000" b="0" dirty="0" smtClean="0">
                          <a:solidFill>
                            <a:schemeClr val="tx1"/>
                          </a:solidFill>
                          <a:effectLst/>
                        </a:rPr>
                        <a:t>Yes*</a:t>
                      </a:r>
                      <a:endParaRPr lang="en-US" sz="2000" b="0" dirty="0">
                        <a:solidFill>
                          <a:schemeClr val="tx1"/>
                        </a:solidFill>
                        <a:effectLst/>
                        <a:latin typeface="Arial"/>
                        <a:ea typeface="SimSun"/>
                      </a:endParaRPr>
                    </a:p>
                  </a:txBody>
                  <a:tcPr marL="68583" marR="68583" marT="0" marB="0"/>
                </a:tc>
                <a:tc>
                  <a:txBody>
                    <a:bodyPr/>
                    <a:lstStyle/>
                    <a:p>
                      <a:pPr marL="0" marR="0" algn="ctr">
                        <a:spcBef>
                          <a:spcPts val="600"/>
                        </a:spcBef>
                        <a:spcAft>
                          <a:spcPts val="600"/>
                        </a:spcAft>
                      </a:pPr>
                      <a:r>
                        <a:rPr lang="en-US" sz="2000" dirty="0" smtClean="0">
                          <a:solidFill>
                            <a:schemeClr val="tx1"/>
                          </a:solidFill>
                          <a:effectLst/>
                        </a:rPr>
                        <a:t>Yes</a:t>
                      </a:r>
                      <a:endParaRPr lang="en-US" sz="2000" dirty="0">
                        <a:solidFill>
                          <a:schemeClr val="tx1"/>
                        </a:solidFill>
                        <a:effectLst/>
                        <a:latin typeface="Arial"/>
                        <a:ea typeface="SimSun"/>
                      </a:endParaRPr>
                    </a:p>
                  </a:txBody>
                  <a:tcPr marL="68583" marR="68583" marT="0" marB="0"/>
                </a:tc>
              </a:tr>
              <a:tr h="576036">
                <a:tc>
                  <a:txBody>
                    <a:bodyPr/>
                    <a:lstStyle/>
                    <a:p>
                      <a:pPr marL="0" marR="0" algn="ctr">
                        <a:spcBef>
                          <a:spcPts val="600"/>
                        </a:spcBef>
                        <a:spcAft>
                          <a:spcPts val="600"/>
                        </a:spcAft>
                      </a:pPr>
                      <a:endParaRPr lang="en-US" sz="2000" b="0" dirty="0">
                        <a:solidFill>
                          <a:schemeClr val="tx1"/>
                        </a:solidFill>
                        <a:effectLst/>
                        <a:latin typeface="Arial"/>
                        <a:ea typeface="SimSun"/>
                      </a:endParaRPr>
                    </a:p>
                  </a:txBody>
                  <a:tcPr marL="68583" marR="68583" marT="0" marB="0"/>
                </a:tc>
                <a:tc>
                  <a:txBody>
                    <a:bodyPr/>
                    <a:lstStyle/>
                    <a:p>
                      <a:pPr marL="0" marR="0" algn="ctr">
                        <a:spcBef>
                          <a:spcPts val="600"/>
                        </a:spcBef>
                        <a:spcAft>
                          <a:spcPts val="600"/>
                        </a:spcAft>
                      </a:pPr>
                      <a:r>
                        <a:rPr lang="en-US" sz="2000" b="1" strike="noStrike" dirty="0" smtClean="0">
                          <a:solidFill>
                            <a:srgbClr val="FF0000"/>
                          </a:solidFill>
                          <a:effectLst/>
                        </a:rPr>
                        <a:t>No</a:t>
                      </a:r>
                      <a:endParaRPr lang="en-US" sz="2000" b="1" strike="noStrike" dirty="0">
                        <a:solidFill>
                          <a:srgbClr val="FF0000"/>
                        </a:solidFill>
                        <a:effectLst/>
                        <a:latin typeface="Arial"/>
                        <a:ea typeface="SimSun"/>
                      </a:endParaRPr>
                    </a:p>
                  </a:txBody>
                  <a:tcPr marL="68583" marR="68583" marT="0" marB="0"/>
                </a:tc>
              </a:tr>
              <a:tr h="576036">
                <a:tc>
                  <a:txBody>
                    <a:bodyPr/>
                    <a:lstStyle/>
                    <a:p>
                      <a:pPr marL="0" marR="0" algn="ctr">
                        <a:spcBef>
                          <a:spcPts val="600"/>
                        </a:spcBef>
                        <a:spcAft>
                          <a:spcPts val="600"/>
                        </a:spcAft>
                      </a:pPr>
                      <a:r>
                        <a:rPr lang="en-US" sz="2000" b="0" dirty="0" smtClean="0">
                          <a:solidFill>
                            <a:schemeClr val="tx1"/>
                          </a:solidFill>
                          <a:effectLst/>
                        </a:rPr>
                        <a:t>No</a:t>
                      </a:r>
                      <a:endParaRPr lang="en-US" sz="2000" b="0" dirty="0">
                        <a:solidFill>
                          <a:schemeClr val="tx1"/>
                        </a:solidFill>
                        <a:effectLst/>
                        <a:latin typeface="Arial"/>
                        <a:ea typeface="SimSun"/>
                      </a:endParaRPr>
                    </a:p>
                  </a:txBody>
                  <a:tcPr marL="68583" marR="68583" marT="0" marB="0"/>
                </a:tc>
                <a:tc>
                  <a:txBody>
                    <a:bodyPr/>
                    <a:lstStyle/>
                    <a:p>
                      <a:pPr marL="0" marR="0" algn="ctr">
                        <a:spcBef>
                          <a:spcPts val="600"/>
                        </a:spcBef>
                        <a:spcAft>
                          <a:spcPts val="600"/>
                        </a:spcAft>
                      </a:pPr>
                      <a:r>
                        <a:rPr lang="en-US" sz="2000" b="1" strike="noStrike" dirty="0" smtClean="0">
                          <a:solidFill>
                            <a:srgbClr val="FF0000"/>
                          </a:solidFill>
                          <a:effectLst/>
                        </a:rPr>
                        <a:t>[ Yes ]</a:t>
                      </a:r>
                      <a:endParaRPr lang="en-US" sz="2000" b="1" strike="noStrike" dirty="0">
                        <a:solidFill>
                          <a:srgbClr val="FF0000"/>
                        </a:solidFill>
                        <a:effectLst/>
                        <a:latin typeface="Arial"/>
                        <a:ea typeface="SimSun"/>
                      </a:endParaRPr>
                    </a:p>
                  </a:txBody>
                  <a:tcPr marL="68583" marR="68583" marT="0" marB="0"/>
                </a:tc>
              </a:tr>
              <a:tr h="576036">
                <a:tc>
                  <a:txBody>
                    <a:bodyPr/>
                    <a:lstStyle/>
                    <a:p>
                      <a:pPr marL="0" marR="0" algn="ctr">
                        <a:spcBef>
                          <a:spcPts val="600"/>
                        </a:spcBef>
                        <a:spcAft>
                          <a:spcPts val="600"/>
                        </a:spcAft>
                      </a:pPr>
                      <a:endParaRPr lang="en-US" sz="2000" b="0" dirty="0">
                        <a:solidFill>
                          <a:schemeClr val="tx1"/>
                        </a:solidFill>
                        <a:effectLst/>
                        <a:latin typeface="Arial"/>
                        <a:ea typeface="SimSun"/>
                      </a:endParaRPr>
                    </a:p>
                  </a:txBody>
                  <a:tcPr marL="68583" marR="68583" marT="0" marB="0"/>
                </a:tc>
                <a:tc>
                  <a:txBody>
                    <a:bodyPr/>
                    <a:lstStyle/>
                    <a:p>
                      <a:pPr marL="0" marR="0" algn="ctr">
                        <a:spcBef>
                          <a:spcPts val="600"/>
                        </a:spcBef>
                        <a:spcAft>
                          <a:spcPts val="600"/>
                        </a:spcAft>
                      </a:pPr>
                      <a:r>
                        <a:rPr lang="en-US" sz="2000" b="0" strike="noStrike" dirty="0" smtClean="0">
                          <a:solidFill>
                            <a:schemeClr val="tx1"/>
                          </a:solidFill>
                          <a:effectLst/>
                        </a:rPr>
                        <a:t>No</a:t>
                      </a:r>
                      <a:endParaRPr lang="en-US" sz="2000" b="0" strike="noStrike" dirty="0">
                        <a:solidFill>
                          <a:schemeClr val="tx1"/>
                        </a:solidFill>
                        <a:effectLst/>
                        <a:latin typeface="Arial"/>
                        <a:ea typeface="SimSun"/>
                      </a:endParaRPr>
                    </a:p>
                  </a:txBody>
                  <a:tcPr marL="68583" marR="68583" marT="0" marB="0"/>
                </a:tc>
              </a:tr>
            </a:tbl>
          </a:graphicData>
        </a:graphic>
      </p:graphicFrame>
      <p:cxnSp>
        <p:nvCxnSpPr>
          <p:cNvPr id="7192" name="Straight Arrow Connector 3"/>
          <p:cNvCxnSpPr>
            <a:cxnSpLocks noChangeShapeType="1"/>
          </p:cNvCxnSpPr>
          <p:nvPr/>
        </p:nvCxnSpPr>
        <p:spPr bwMode="auto">
          <a:xfrm>
            <a:off x="3132138" y="3429000"/>
            <a:ext cx="2016125" cy="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193" name="Straight Arrow Connector 6"/>
          <p:cNvCxnSpPr>
            <a:cxnSpLocks noChangeShapeType="1"/>
          </p:cNvCxnSpPr>
          <p:nvPr/>
        </p:nvCxnSpPr>
        <p:spPr bwMode="auto">
          <a:xfrm>
            <a:off x="3132138" y="3429000"/>
            <a:ext cx="2016125" cy="504825"/>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194" name="Straight Arrow Connector 9"/>
          <p:cNvCxnSpPr>
            <a:cxnSpLocks noChangeShapeType="1"/>
          </p:cNvCxnSpPr>
          <p:nvPr/>
        </p:nvCxnSpPr>
        <p:spPr bwMode="auto">
          <a:xfrm>
            <a:off x="3132138" y="4508500"/>
            <a:ext cx="1871662" cy="0"/>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195" name="Straight Arrow Connector 10"/>
          <p:cNvCxnSpPr>
            <a:cxnSpLocks noChangeShapeType="1"/>
          </p:cNvCxnSpPr>
          <p:nvPr/>
        </p:nvCxnSpPr>
        <p:spPr bwMode="auto">
          <a:xfrm>
            <a:off x="3132138" y="4508500"/>
            <a:ext cx="1871662" cy="504825"/>
          </a:xfrm>
          <a:prstGeom prst="straightConnector1">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196" name="Straight Connector 13"/>
          <p:cNvCxnSpPr>
            <a:cxnSpLocks noChangeShapeType="1"/>
          </p:cNvCxnSpPr>
          <p:nvPr/>
        </p:nvCxnSpPr>
        <p:spPr bwMode="auto">
          <a:xfrm>
            <a:off x="5219700" y="4508500"/>
            <a:ext cx="0" cy="0"/>
          </a:xfrm>
          <a:prstGeom prst="line">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197" name="Straight Connector 4"/>
          <p:cNvCxnSpPr>
            <a:cxnSpLocks noChangeShapeType="1"/>
          </p:cNvCxnSpPr>
          <p:nvPr/>
        </p:nvCxnSpPr>
        <p:spPr bwMode="auto">
          <a:xfrm>
            <a:off x="5219700" y="4535488"/>
            <a:ext cx="504825" cy="0"/>
          </a:xfrm>
          <a:prstGeom prst="line">
            <a:avLst/>
          </a:prstGeom>
          <a:noFill/>
          <a:ln w="38100"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98" name="Slide Number Placeholder 2"/>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CD94D1FA-C0F8-40AA-BA0C-581EFAEB2846}" type="slidenum">
              <a:rPr lang="en-US" altLang="en-US" sz="1400" smtClean="0"/>
              <a:pPr eaLnBrk="1" hangingPunct="1"/>
              <a:t>5</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solidFill>
                  <a:schemeClr val="accent2"/>
                </a:solidFill>
              </a:rPr>
              <a:t>History (1)</a:t>
            </a:r>
          </a:p>
        </p:txBody>
      </p:sp>
      <p:sp>
        <p:nvSpPr>
          <p:cNvPr id="8195" name="Content Placeholder 2"/>
          <p:cNvSpPr>
            <a:spLocks noGrp="1"/>
          </p:cNvSpPr>
          <p:nvPr>
            <p:ph idx="1"/>
          </p:nvPr>
        </p:nvSpPr>
        <p:spPr>
          <a:xfrm>
            <a:off x="468313" y="1341438"/>
            <a:ext cx="8229600" cy="5183187"/>
          </a:xfrm>
        </p:spPr>
        <p:txBody>
          <a:bodyPr/>
          <a:lstStyle/>
          <a:p>
            <a:r>
              <a:rPr lang="en-US" altLang="en-US" smtClean="0"/>
              <a:t>Incorporation by reference of missing elements and parts possible under the PCT since April 1, 2007</a:t>
            </a:r>
          </a:p>
          <a:p>
            <a:r>
              <a:rPr lang="en-US" altLang="en-US" smtClean="0"/>
              <a:t>PCT/WG/1 (2008):  </a:t>
            </a:r>
          </a:p>
          <a:p>
            <a:pPr lvl="1">
              <a:buClr>
                <a:srgbClr val="C00000"/>
              </a:buClr>
              <a:buFont typeface="Wingdings" pitchFamily="2" charset="2"/>
              <a:buChar char="§"/>
            </a:pPr>
            <a:r>
              <a:rPr lang="en-US" altLang="en-US" smtClean="0"/>
              <a:t>“The Working Group noted  … that it appeared to be possible … for part or all of the description, or part or all of the claims, contained in the priority application to be incorporated … as a </a:t>
            </a:r>
            <a:r>
              <a:rPr lang="en-US" altLang="en-US" i="1" smtClean="0"/>
              <a:t>missing part</a:t>
            </a:r>
            <a:r>
              <a:rPr lang="en-US" altLang="en-US" smtClean="0"/>
              <a:t>.”</a:t>
            </a:r>
          </a:p>
          <a:p>
            <a:pPr lvl="1">
              <a:buClr>
                <a:srgbClr val="C00000"/>
              </a:buClr>
              <a:buFont typeface="Wingdings" pitchFamily="2" charset="2"/>
              <a:buChar char="§"/>
            </a:pPr>
            <a:r>
              <a:rPr lang="en-US" altLang="en-US" smtClean="0"/>
              <a:t>RO Guidelines were modified to clarify that, where incorporation resulted in a duplicated set of description, claims or drawings, the set incorporated was to be placed sequentially before the originally filed set</a:t>
            </a:r>
          </a:p>
          <a:p>
            <a:endParaRPr lang="en-US" altLang="en-US" smtClean="0"/>
          </a:p>
        </p:txBody>
      </p:sp>
      <p:sp>
        <p:nvSpPr>
          <p:cNvPr id="8196"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D100DBD6-A4DA-42FC-A91C-B6F21F35ACB9}" type="slidenum">
              <a:rPr lang="en-US" altLang="en-US" sz="1400" smtClean="0"/>
              <a:pPr eaLnBrk="1" hangingPunct="1"/>
              <a:t>6</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solidFill>
                  <a:schemeClr val="accent2"/>
                </a:solidFill>
              </a:rPr>
              <a:t>History (2)</a:t>
            </a:r>
          </a:p>
        </p:txBody>
      </p:sp>
      <p:sp>
        <p:nvSpPr>
          <p:cNvPr id="9219" name="Content Placeholder 2"/>
          <p:cNvSpPr>
            <a:spLocks noGrp="1"/>
          </p:cNvSpPr>
          <p:nvPr>
            <p:ph idx="1"/>
          </p:nvPr>
        </p:nvSpPr>
        <p:spPr>
          <a:xfrm>
            <a:off x="468313" y="1341438"/>
            <a:ext cx="8229600" cy="5183187"/>
          </a:xfrm>
        </p:spPr>
        <p:txBody>
          <a:bodyPr/>
          <a:lstStyle/>
          <a:p>
            <a:r>
              <a:rPr lang="en-US" altLang="en-US" smtClean="0"/>
              <a:t>This notwithstanding: different Office practices (and case law) evolved with regard to incorporation of “correct” elements or parts as “missing parts”</a:t>
            </a:r>
          </a:p>
          <a:p>
            <a:r>
              <a:rPr lang="en-US" altLang="en-US" smtClean="0"/>
              <a:t>Issue first brought up by EPO in 2013 in PCT/MIA/20 and PCT/WG/6</a:t>
            </a:r>
          </a:p>
          <a:p>
            <a:pPr lvl="1">
              <a:buClr>
                <a:srgbClr val="C00000"/>
              </a:buClr>
              <a:buFont typeface="Wingdings" pitchFamily="2" charset="2"/>
              <a:buChar char="§"/>
            </a:pPr>
            <a:r>
              <a:rPr lang="en-US" altLang="en-US" smtClean="0"/>
              <a:t>“modify RO Guidelines to clarify that practice is </a:t>
            </a:r>
            <a:r>
              <a:rPr lang="en-US" altLang="en-US" u="sng" smtClean="0"/>
              <a:t>not</a:t>
            </a:r>
            <a:r>
              <a:rPr lang="en-US" altLang="en-US" smtClean="0"/>
              <a:t> permissible”</a:t>
            </a:r>
          </a:p>
          <a:p>
            <a:pPr lvl="1">
              <a:buClr>
                <a:srgbClr val="C00000"/>
              </a:buClr>
              <a:buFont typeface="Wingdings" pitchFamily="2" charset="2"/>
              <a:buChar char="§"/>
            </a:pPr>
            <a:r>
              <a:rPr lang="en-US" altLang="en-US" smtClean="0"/>
              <a:t>no consensus</a:t>
            </a:r>
          </a:p>
          <a:p>
            <a:r>
              <a:rPr lang="en-US" altLang="en-US" smtClean="0"/>
              <a:t>PCT/WG/7: responses to questionnaire</a:t>
            </a:r>
          </a:p>
          <a:p>
            <a:pPr lvl="1">
              <a:buClr>
                <a:srgbClr val="C00000"/>
              </a:buClr>
              <a:buFont typeface="Wingdings" pitchFamily="2" charset="2"/>
              <a:buChar char="§"/>
            </a:pPr>
            <a:r>
              <a:rPr lang="en-US" altLang="en-US" smtClean="0"/>
              <a:t>one third in favor, two-thirds against practice;  many undecided</a:t>
            </a:r>
          </a:p>
          <a:p>
            <a:endParaRPr lang="en-US" altLang="en-US" smtClean="0"/>
          </a:p>
          <a:p>
            <a:endParaRPr lang="en-US" altLang="en-US" smtClean="0"/>
          </a:p>
        </p:txBody>
      </p:sp>
      <p:sp>
        <p:nvSpPr>
          <p:cNvPr id="9220"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CF96B170-54DC-4159-B52B-9F123243EC43}" type="slidenum">
              <a:rPr lang="en-US" altLang="en-US" sz="1400" smtClean="0"/>
              <a:pPr eaLnBrk="1" hangingPunct="1"/>
              <a:t>7</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solidFill>
                  <a:schemeClr val="accent2"/>
                </a:solidFill>
              </a:rPr>
              <a:t>History (3)</a:t>
            </a:r>
          </a:p>
        </p:txBody>
      </p:sp>
      <p:sp>
        <p:nvSpPr>
          <p:cNvPr id="21507" name="Content Placeholder 2"/>
          <p:cNvSpPr>
            <a:spLocks noGrp="1"/>
          </p:cNvSpPr>
          <p:nvPr>
            <p:ph idx="1"/>
          </p:nvPr>
        </p:nvSpPr>
        <p:spPr>
          <a:xfrm>
            <a:off x="468313" y="1412875"/>
            <a:ext cx="8229600" cy="5040313"/>
          </a:xfrm>
        </p:spPr>
        <p:txBody>
          <a:bodyPr/>
          <a:lstStyle/>
          <a:p>
            <a:pPr>
              <a:defRPr/>
            </a:pPr>
            <a:r>
              <a:rPr lang="en-US" dirty="0" smtClean="0"/>
              <a:t>PCT/WG/8: continued divergence of views</a:t>
            </a:r>
          </a:p>
          <a:p>
            <a:pPr lvl="1">
              <a:buClr>
                <a:srgbClr val="C00000"/>
              </a:buClr>
              <a:buFont typeface="Wingdings" panose="05000000000000000000" pitchFamily="2" charset="2"/>
              <a:buChar char="§"/>
              <a:defRPr/>
            </a:pPr>
            <a:r>
              <a:rPr lang="en-US" dirty="0" smtClean="0"/>
              <a:t>Chair: not fundamentally inappropriate to offer opportunity to applicant to correct mistake, but not under present “missing parts” provisions</a:t>
            </a:r>
          </a:p>
          <a:p>
            <a:pPr lvl="1">
              <a:buClr>
                <a:srgbClr val="C00000"/>
              </a:buClr>
              <a:buFont typeface="Wingdings" panose="05000000000000000000" pitchFamily="2" charset="2"/>
              <a:buChar char="§"/>
              <a:defRPr/>
            </a:pPr>
            <a:r>
              <a:rPr lang="en-US" dirty="0" smtClean="0"/>
              <a:t>allow applicant</a:t>
            </a:r>
            <a:r>
              <a:rPr lang="en-US" dirty="0"/>
              <a:t>, in very limited and exceptional cases, to replace the wrongly filed claims and/or description of </a:t>
            </a:r>
            <a:r>
              <a:rPr lang="en-US" dirty="0" smtClean="0"/>
              <a:t>IA as </a:t>
            </a:r>
            <a:r>
              <a:rPr lang="en-US" dirty="0"/>
              <a:t>filed with the equivalent “correct” version </a:t>
            </a:r>
            <a:r>
              <a:rPr lang="en-US" dirty="0" smtClean="0"/>
              <a:t>contained in </a:t>
            </a:r>
            <a:r>
              <a:rPr lang="en-US" dirty="0"/>
              <a:t>the priority application</a:t>
            </a:r>
            <a:r>
              <a:rPr lang="en-US" dirty="0" smtClean="0"/>
              <a:t> </a:t>
            </a:r>
          </a:p>
          <a:p>
            <a:pPr marL="457200" lvl="1"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0244"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F9E41BEB-AA8D-42B7-B77F-39173C8ADE71}" type="slidenum">
              <a:rPr lang="en-US" altLang="en-US" sz="1400" smtClean="0"/>
              <a:pPr eaLnBrk="1" hangingPunct="1"/>
              <a:t>8</a:t>
            </a:fld>
            <a:endParaRPr lang="en-US" altLang="en-US" sz="1400" smtClean="0"/>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solidFill>
                  <a:schemeClr val="accent2"/>
                </a:solidFill>
              </a:rPr>
              <a:t>History (4)</a:t>
            </a:r>
          </a:p>
        </p:txBody>
      </p:sp>
      <p:sp>
        <p:nvSpPr>
          <p:cNvPr id="21507" name="Content Placeholder 2"/>
          <p:cNvSpPr>
            <a:spLocks noGrp="1"/>
          </p:cNvSpPr>
          <p:nvPr>
            <p:ph idx="1"/>
          </p:nvPr>
        </p:nvSpPr>
        <p:spPr>
          <a:xfrm>
            <a:off x="468313" y="1412875"/>
            <a:ext cx="8229600" cy="5111750"/>
          </a:xfrm>
        </p:spPr>
        <p:txBody>
          <a:bodyPr/>
          <a:lstStyle/>
          <a:p>
            <a:pPr>
              <a:defRPr/>
            </a:pPr>
            <a:r>
              <a:rPr lang="en-US" dirty="0" smtClean="0"/>
              <a:t>PCT/WG/9: new proposal</a:t>
            </a:r>
          </a:p>
          <a:p>
            <a:pPr lvl="1">
              <a:buClr>
                <a:srgbClr val="C00000"/>
              </a:buClr>
              <a:buFont typeface="Wingdings" panose="05000000000000000000" pitchFamily="2" charset="2"/>
              <a:buChar char="§"/>
              <a:defRPr/>
            </a:pPr>
            <a:r>
              <a:rPr lang="en-US" dirty="0" smtClean="0"/>
              <a:t>proposed new Rule 20.5</a:t>
            </a:r>
            <a:r>
              <a:rPr lang="en-US" i="1" dirty="0" smtClean="0"/>
              <a:t>bis</a:t>
            </a:r>
            <a:r>
              <a:rPr lang="en-US" dirty="0" smtClean="0"/>
              <a:t>: opportunity for </a:t>
            </a:r>
            <a:r>
              <a:rPr lang="en-US" dirty="0"/>
              <a:t>the applicant to </a:t>
            </a:r>
            <a:r>
              <a:rPr lang="en-US" dirty="0" smtClean="0"/>
              <a:t>correct IA</a:t>
            </a:r>
          </a:p>
          <a:p>
            <a:pPr lvl="2">
              <a:buClr>
                <a:srgbClr val="C00000"/>
              </a:buClr>
              <a:buFont typeface="Arial" panose="020B0604020202020204" pitchFamily="34" charset="0"/>
              <a:buChar char="•"/>
              <a:defRPr/>
            </a:pPr>
            <a:r>
              <a:rPr lang="en-US" sz="1600" dirty="0" smtClean="0"/>
              <a:t>removal from the application of any erroneously filed element or part</a:t>
            </a:r>
          </a:p>
          <a:p>
            <a:pPr lvl="2">
              <a:buClr>
                <a:srgbClr val="C00000"/>
              </a:buClr>
              <a:buFont typeface="Arial" panose="020B0604020202020204" pitchFamily="34" charset="0"/>
              <a:buChar char="•"/>
              <a:defRPr/>
            </a:pPr>
            <a:r>
              <a:rPr lang="en-US" sz="1600" dirty="0" smtClean="0"/>
              <a:t>incorporation by reference of equivalent correct element or part as contained in priority application</a:t>
            </a:r>
          </a:p>
          <a:p>
            <a:pPr lvl="2">
              <a:buClr>
                <a:srgbClr val="C00000"/>
              </a:buClr>
              <a:buFont typeface="Arial" panose="020B0604020202020204" pitchFamily="34" charset="0"/>
              <a:buChar char="•"/>
              <a:defRPr/>
            </a:pPr>
            <a:r>
              <a:rPr lang="en-US" sz="1600" dirty="0" smtClean="0"/>
              <a:t>“erroneously”:  sufficient if applicant did not intend to file element or part in question</a:t>
            </a:r>
          </a:p>
          <a:p>
            <a:pPr lvl="2">
              <a:buClr>
                <a:srgbClr val="C00000"/>
              </a:buClr>
              <a:buFont typeface="Arial" panose="020B0604020202020204" pitchFamily="34" charset="0"/>
              <a:buChar char="•"/>
              <a:defRPr/>
            </a:pPr>
            <a:r>
              <a:rPr lang="en-US" sz="1600" dirty="0" smtClean="0"/>
              <a:t>entire process to be completed prior to publication</a:t>
            </a:r>
          </a:p>
          <a:p>
            <a:pPr lvl="1">
              <a:buClr>
                <a:srgbClr val="C00000"/>
              </a:buClr>
              <a:buFont typeface="Wingdings" panose="05000000000000000000" pitchFamily="2" charset="2"/>
              <a:buChar char="§"/>
              <a:defRPr/>
            </a:pPr>
            <a:r>
              <a:rPr lang="en-US" dirty="0" smtClean="0"/>
              <a:t>clarify that existing Rule 20.5</a:t>
            </a:r>
            <a:r>
              <a:rPr lang="en-US" dirty="0"/>
              <a:t> </a:t>
            </a:r>
            <a:r>
              <a:rPr lang="en-US" dirty="0" smtClean="0"/>
              <a:t>does not cover incorporation of “correct” elements </a:t>
            </a:r>
            <a:r>
              <a:rPr lang="en-US" dirty="0"/>
              <a:t>or </a:t>
            </a:r>
            <a:r>
              <a:rPr lang="en-US" dirty="0" smtClean="0"/>
              <a:t>part</a:t>
            </a:r>
          </a:p>
          <a:p>
            <a:pPr lvl="1">
              <a:buClr>
                <a:srgbClr val="C00000"/>
              </a:buClr>
              <a:buFont typeface="Wingdings" panose="05000000000000000000" pitchFamily="2" charset="2"/>
              <a:buChar char="§"/>
              <a:defRPr/>
            </a:pPr>
            <a:r>
              <a:rPr lang="en-US" dirty="0" smtClean="0"/>
              <a:t>still no consensus</a:t>
            </a:r>
          </a:p>
          <a:p>
            <a:pPr lvl="2">
              <a:buClr>
                <a:srgbClr val="C00000"/>
              </a:buClr>
              <a:buFont typeface="Arial" panose="020B0604020202020204" pitchFamily="34" charset="0"/>
              <a:buChar char="•"/>
              <a:defRPr/>
            </a:pPr>
            <a:r>
              <a:rPr lang="en-US" sz="1600" dirty="0" smtClean="0"/>
              <a:t>support / sympathy for aim but concerns about possible abuse </a:t>
            </a:r>
          </a:p>
          <a:p>
            <a:pPr lvl="2">
              <a:buClr>
                <a:srgbClr val="C00000"/>
              </a:buClr>
              <a:buFont typeface="Arial" panose="020B0604020202020204" pitchFamily="34" charset="0"/>
              <a:buChar char="•"/>
              <a:defRPr/>
            </a:pPr>
            <a:r>
              <a:rPr lang="en-US" sz="1600" dirty="0" smtClean="0"/>
              <a:t>EPO: serious concerns about compatibility of proposal with PLT</a:t>
            </a:r>
          </a:p>
          <a:p>
            <a:pPr lvl="1">
              <a:buClr>
                <a:srgbClr val="C00000"/>
              </a:buClr>
              <a:buFont typeface="Arial" panose="020B0604020202020204" pitchFamily="34" charset="0"/>
              <a:buChar char="•"/>
              <a:defRPr/>
            </a:pPr>
            <a:endParaRPr lang="en-US" sz="1600" dirty="0" smtClean="0"/>
          </a:p>
          <a:p>
            <a:pPr lvl="1">
              <a:buClr>
                <a:srgbClr val="C00000"/>
              </a:buClr>
              <a:buFont typeface="Arial" panose="020B0604020202020204" pitchFamily="34" charset="0"/>
              <a:buChar char="•"/>
              <a:defRPr/>
            </a:pPr>
            <a:endParaRPr lang="en-US" sz="1600" dirty="0" smtClean="0"/>
          </a:p>
          <a:p>
            <a:pPr marL="0" indent="0">
              <a:buFontTx/>
              <a:buNone/>
              <a:defRPr/>
            </a:pPr>
            <a:endParaRPr lang="en-US" dirty="0" smtClean="0"/>
          </a:p>
          <a:p>
            <a:pPr>
              <a:defRPr/>
            </a:pPr>
            <a:endParaRPr lang="en-US" dirty="0" smtClean="0"/>
          </a:p>
          <a:p>
            <a:pPr>
              <a:defRPr/>
            </a:pPr>
            <a:endParaRPr lang="en-US" sz="2000" dirty="0" smtClean="0"/>
          </a:p>
          <a:p>
            <a:pPr>
              <a:defRPr/>
            </a:pPr>
            <a:endParaRPr lang="en-US" altLang="en-US" dirty="0" smtClean="0"/>
          </a:p>
        </p:txBody>
      </p:sp>
      <p:sp>
        <p:nvSpPr>
          <p:cNvPr id="11268" name="Slide Number Placeholder 1"/>
          <p:cNvSpPr>
            <a:spLocks noGrp="1"/>
          </p:cNvSpPr>
          <p:nvPr>
            <p:ph type="sldNum" sz="quarter" idx="10"/>
          </p:nvPr>
        </p:nvSpPr>
        <p:spPr>
          <a:noFill/>
        </p:spPr>
        <p:txBody>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sz="1600">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sz="1600">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sz="1600">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sz="1600">
                <a:solidFill>
                  <a:schemeClr val="tx1"/>
                </a:solidFill>
                <a:latin typeface="Arial" pitchFamily="34" charset="0"/>
                <a:cs typeface="Arial" pitchFamily="34" charset="0"/>
              </a:defRPr>
            </a:lvl9pPr>
          </a:lstStyle>
          <a:p>
            <a:pPr eaLnBrk="1" hangingPunct="1"/>
            <a:fld id="{4EAEA3E8-8177-4271-ABA6-6200B352279F}" type="slidenum">
              <a:rPr lang="en-US" altLang="en-US" sz="1400" smtClean="0"/>
              <a:pPr eaLnBrk="1" hangingPunct="1"/>
              <a:t>9</a:t>
            </a:fld>
            <a:endParaRPr lang="en-US" altLang="en-US" sz="1400" smtClean="0"/>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Missing Parts Workshop (12-06-2018 - final)">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Missing Parts Workshop (12-06-2018 - final)</Template>
  <TotalTime>5</TotalTime>
  <Words>910</Words>
  <Application>Microsoft Office PowerPoint</Application>
  <PresentationFormat>On-screen Show (4:3)</PresentationFormat>
  <Paragraphs>175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Missing Parts Workshop (12-06-2018 - final)</vt:lpstr>
      <vt:lpstr>Workshop on  Erroneously-Filed Elements and Parts</vt:lpstr>
      <vt:lpstr>The Problem (1)</vt:lpstr>
      <vt:lpstr>The Problem (2)</vt:lpstr>
      <vt:lpstr>The Problem (3)</vt:lpstr>
      <vt:lpstr>The Problem (4)</vt:lpstr>
      <vt:lpstr>History (1)</vt:lpstr>
      <vt:lpstr>History (2)</vt:lpstr>
      <vt:lpstr>History (3)</vt:lpstr>
      <vt:lpstr>History (4)</vt:lpstr>
      <vt:lpstr>History (5)</vt:lpstr>
      <vt:lpstr>History (6)</vt:lpstr>
      <vt:lpstr>Statistics</vt:lpstr>
      <vt:lpstr>Workshop</vt:lpstr>
      <vt:lpstr>Thank You!</vt:lpstr>
    </vt:vector>
  </TitlesOfParts>
  <Company>World Intellectual Property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Erroneously-Filed Elements and Parts</dc:title>
  <dc:creator>MATTHES Claus</dc:creator>
  <cp:lastModifiedBy>Marlow</cp:lastModifiedBy>
  <cp:revision>2</cp:revision>
  <cp:lastPrinted>2018-06-12T12:21:39Z</cp:lastPrinted>
  <dcterms:created xsi:type="dcterms:W3CDTF">2018-06-12T12:51:09Z</dcterms:created>
  <dcterms:modified xsi:type="dcterms:W3CDTF">2018-06-19T19:47:48Z</dcterms:modified>
</cp:coreProperties>
</file>