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89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871" autoAdjust="0"/>
  </p:normalViewPr>
  <p:slideViewPr>
    <p:cSldViewPr>
      <p:cViewPr varScale="1">
        <p:scale>
          <a:sx n="80" d="100"/>
          <a:sy n="80" d="100"/>
        </p:scale>
        <p:origin x="-8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i.wipo.int\wipodata\DAT2\OrgESD\Shared\PCT-MAD-HAG%20Forecast\2015-04\PCT%20Forecast%20-%202015%20-%2004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83718231811331"/>
          <c:y val="0.23098513745386315"/>
          <c:w val="0.86111257105945338"/>
          <c:h val="0.64110429447852757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Summary!$J$4</c:f>
              <c:strCache>
                <c:ptCount val="1"/>
                <c:pt idx="0">
                  <c:v>Growth</c:v>
                </c:pt>
              </c:strCache>
            </c:strRef>
          </c:tx>
          <c:spPr>
            <a:solidFill>
              <a:srgbClr val="969696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Summary!$H$5:$H$10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Summary!$J$5:$J$10</c:f>
              <c:numCache>
                <c:formatCode>0.0%</c:formatCode>
                <c:ptCount val="6"/>
                <c:pt idx="0">
                  <c:v>7.0698378070237933E-2</c:v>
                </c:pt>
                <c:pt idx="1">
                  <c:v>5.0871579594030658E-2</c:v>
                </c:pt>
                <c:pt idx="2">
                  <c:v>4.4467828052535241E-2</c:v>
                </c:pt>
                <c:pt idx="3">
                  <c:v>1.7257462686567138E-2</c:v>
                </c:pt>
                <c:pt idx="4">
                  <c:v>2.7510316368638321E-2</c:v>
                </c:pt>
                <c:pt idx="5">
                  <c:v>2.5881302989736676E-2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0"/>
        <c:axId val="38795904"/>
        <c:axId val="38809984"/>
      </c:barChart>
      <c:lineChart>
        <c:grouping val="standard"/>
        <c:varyColors val="0"/>
        <c:ser>
          <c:idx val="0"/>
          <c:order val="0"/>
          <c:tx>
            <c:strRef>
              <c:f>Summary!$I$4</c:f>
              <c:strCache>
                <c:ptCount val="1"/>
                <c:pt idx="0">
                  <c:v>Applications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2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Summary!$L$5:$L$10</c:f>
                <c:numCache>
                  <c:formatCode>General</c:formatCode>
                  <c:ptCount val="6"/>
                  <c:pt idx="2">
                    <c:v>300</c:v>
                  </c:pt>
                  <c:pt idx="3">
                    <c:v>11700</c:v>
                  </c:pt>
                  <c:pt idx="4">
                    <c:v>12700</c:v>
                  </c:pt>
                  <c:pt idx="5">
                    <c:v>13400</c:v>
                  </c:pt>
                </c:numCache>
              </c:numRef>
            </c:plus>
            <c:minus>
              <c:numRef>
                <c:f>Summary!$N$5:$N$10</c:f>
                <c:numCache>
                  <c:formatCode>General</c:formatCode>
                  <c:ptCount val="6"/>
                  <c:pt idx="1">
                    <c:v>0</c:v>
                  </c:pt>
                  <c:pt idx="2">
                    <c:v>300</c:v>
                  </c:pt>
                  <c:pt idx="3">
                    <c:v>12600</c:v>
                  </c:pt>
                  <c:pt idx="4">
                    <c:v>13800</c:v>
                  </c:pt>
                  <c:pt idx="5">
                    <c:v>14700</c:v>
                  </c:pt>
                </c:numCache>
              </c:numRef>
            </c:minus>
            <c:spPr>
              <a:ln w="12700">
                <a:solidFill>
                  <a:srgbClr val="000000"/>
                </a:solidFill>
                <a:prstDash val="solid"/>
              </a:ln>
            </c:spPr>
          </c:errBars>
          <c:cat>
            <c:numRef>
              <c:f>Summary!$H$5:$H$10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Summary!$I$5:$I$10</c:f>
              <c:numCache>
                <c:formatCode>#,##0</c:formatCode>
                <c:ptCount val="6"/>
                <c:pt idx="0">
                  <c:v>195335</c:v>
                </c:pt>
                <c:pt idx="1">
                  <c:v>205272</c:v>
                </c:pt>
                <c:pt idx="2">
                  <c:v>214400</c:v>
                </c:pt>
                <c:pt idx="3">
                  <c:v>218100</c:v>
                </c:pt>
                <c:pt idx="4">
                  <c:v>224100</c:v>
                </c:pt>
                <c:pt idx="5">
                  <c:v>229900</c:v>
                </c:pt>
              </c:numCache>
            </c:numRef>
          </c:val>
          <c:smooth val="0"/>
        </c:ser>
        <c:ser>
          <c:idx val="2"/>
          <c:order val="2"/>
          <c:spPr>
            <a:ln w="12700">
              <a:solidFill>
                <a:srgbClr val="000000"/>
              </a:solidFill>
              <a:prstDash val="solid"/>
            </a:ln>
          </c:spPr>
          <c:marker>
            <c:symbol val="none"/>
          </c:marker>
          <c:trendline>
            <c:spPr>
              <a:ln w="12700">
                <a:solidFill>
                  <a:srgbClr val="000000"/>
                </a:solidFill>
                <a:prstDash val="solid"/>
              </a:ln>
            </c:spPr>
            <c:trendlineType val="linear"/>
            <c:forward val="0.5"/>
            <c:backward val="0.5"/>
            <c:dispRSqr val="0"/>
            <c:dispEq val="0"/>
          </c:trendline>
          <c:cat>
            <c:numRef>
              <c:f>Summary!$H$5:$H$10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Summary!$M$5:$M$10</c:f>
              <c:numCache>
                <c:formatCode>General</c:formatCode>
                <c:ptCount val="6"/>
                <c:pt idx="0">
                  <c:v>156000</c:v>
                </c:pt>
                <c:pt idx="1">
                  <c:v>156000</c:v>
                </c:pt>
                <c:pt idx="2">
                  <c:v>156000</c:v>
                </c:pt>
                <c:pt idx="3">
                  <c:v>156000</c:v>
                </c:pt>
                <c:pt idx="4">
                  <c:v>156000</c:v>
                </c:pt>
                <c:pt idx="5">
                  <c:v>156000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167104"/>
        <c:axId val="38794368"/>
      </c:lineChart>
      <c:catAx>
        <c:axId val="107167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8794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8794368"/>
        <c:scaling>
          <c:orientation val="minMax"/>
          <c:max val="260000"/>
          <c:min val="130000"/>
        </c:scaling>
        <c:delete val="0"/>
        <c:axPos val="l"/>
        <c:numFmt formatCode="#,##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07167104"/>
        <c:crosses val="autoZero"/>
        <c:crossBetween val="between"/>
      </c:valAx>
      <c:catAx>
        <c:axId val="387959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8809984"/>
        <c:crosses val="autoZero"/>
        <c:auto val="1"/>
        <c:lblAlgn val="ctr"/>
        <c:lblOffset val="100"/>
        <c:noMultiLvlLbl val="0"/>
      </c:catAx>
      <c:valAx>
        <c:axId val="38809984"/>
        <c:scaling>
          <c:orientation val="minMax"/>
          <c:max val="0.4"/>
          <c:min val="-0.1"/>
        </c:scaling>
        <c:delete val="0"/>
        <c:axPos val="r"/>
        <c:numFmt formatCode="0.0%" sourceLinked="1"/>
        <c:majorTickMark val="none"/>
        <c:minorTickMark val="none"/>
        <c:tickLblPos val="none"/>
        <c:spPr>
          <a:ln w="9525">
            <a:noFill/>
          </a:ln>
        </c:spPr>
        <c:crossAx val="38795904"/>
        <c:crosses val="max"/>
        <c:crossBetween val="between"/>
        <c:majorUnit val="0.1"/>
      </c:valAx>
      <c:spPr>
        <a:solidFill>
          <a:srgbClr val="FFFFFF"/>
        </a:solidFill>
        <a:ln w="25400">
          <a:noFill/>
        </a:ln>
      </c:spPr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29132304359674699"/>
          <c:y val="0.12883445049315509"/>
          <c:w val="0.37360865676428434"/>
          <c:h val="6.4417177914110418E-2"/>
        </c:manualLayout>
      </c:layout>
      <c:overlay val="0"/>
      <c:spPr>
        <a:solidFill>
          <a:srgbClr val="FFFFFF"/>
        </a:solidFill>
        <a:ln w="25400">
          <a:noFill/>
        </a:ln>
      </c:sp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cat>
            <c:strRef>
              <c:f>Sheet1!$A$1:$D$1</c:f>
              <c:strCache>
                <c:ptCount val="4"/>
                <c:pt idx="0">
                  <c:v>Businesses</c:v>
                </c:pt>
                <c:pt idx="1">
                  <c:v>Individuals</c:v>
                </c:pt>
                <c:pt idx="2">
                  <c:v>Universities</c:v>
                </c:pt>
                <c:pt idx="3">
                  <c:v>Government and Research Institutions</c:v>
                </c:pt>
              </c:strCache>
            </c:strRef>
          </c:cat>
          <c:val>
            <c:numRef>
              <c:f>Sheet1!$A$2:$D$2</c:f>
              <c:numCache>
                <c:formatCode>General</c:formatCode>
                <c:ptCount val="4"/>
                <c:pt idx="0">
                  <c:v>85.7</c:v>
                </c:pt>
                <c:pt idx="1">
                  <c:v>7.8</c:v>
                </c:pt>
                <c:pt idx="2">
                  <c:v>4.8</c:v>
                </c:pt>
                <c:pt idx="3">
                  <c:v>2.2999999999999998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600" b="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6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6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6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64952578219792145"/>
          <c:y val="6.4139816540870989E-2"/>
          <c:w val="0.30405255435913836"/>
          <c:h val="0.85979046552937"/>
        </c:manualLayout>
      </c:layout>
      <c:overlay val="0"/>
      <c:txPr>
        <a:bodyPr/>
        <a:lstStyle/>
        <a:p>
          <a:pPr>
            <a:defRPr sz="1200" baseline="0"/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E20B9-C6F8-4A5C-8194-FEDB25900A87}" type="datetimeFigureOut">
              <a:rPr lang="en-US" smtClean="0"/>
              <a:t>5/22/2015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3F3D8C-BF42-4794-A640-158952CE93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251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1469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7095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7095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099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7095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7588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563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7095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53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332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187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364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521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83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1826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5329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709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92150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6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96F85-FBA2-4107-B1F9-9D1409B102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046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AF04D-ED34-4838-A787-0410AFEA93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079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29F75-6089-47F0-BD2C-6E8AF5673C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449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8946A-B9C9-4F69-9707-E84C48F923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70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CBD42-746A-40B6-9B91-1326951B60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291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3CE95-FF68-4FA5-9753-D6F6B584A2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01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F0B3F-F995-4F2F-AC87-0A39D0C018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63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46385-BD77-4C4D-92D1-117058FDF7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203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E14BD-0301-4654-86D5-775E279B77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48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fr-CH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3D645-27D7-40FF-BA1F-18BE193D00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53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Click to edit Master text styles</a:t>
            </a:r>
          </a:p>
          <a:p>
            <a:pPr lvl="1"/>
            <a:r>
              <a:rPr lang="en-US" altLang="en-US" smtClean="0"/>
              <a:t> Second level</a:t>
            </a:r>
          </a:p>
          <a:p>
            <a:pPr lvl="2"/>
            <a:r>
              <a:rPr lang="en-US" altLang="en-US" smtClean="0"/>
              <a:t> Third level</a:t>
            </a:r>
          </a:p>
          <a:p>
            <a:pPr lvl="3"/>
            <a:r>
              <a:rPr lang="en-US" altLang="en-US" smtClean="0"/>
              <a:t> Fourth level</a:t>
            </a:r>
          </a:p>
          <a:p>
            <a:pPr lvl="4"/>
            <a:r>
              <a:rPr lang="en-US" altLang="en-US" smtClean="0"/>
              <a:t> 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94E9E5D-0CFF-45AC-A042-7532C474D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po.int/ipstats/en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jpo.go/jp/ppph-portal/index.ht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219200" y="4108450"/>
            <a:ext cx="5472113" cy="1512888"/>
          </a:xfrm>
          <a:noFill/>
        </p:spPr>
        <p:txBody>
          <a:bodyPr/>
          <a:lstStyle/>
          <a:p>
            <a:pPr eaLnBrk="1" hangingPunct="1"/>
            <a:r>
              <a:rPr lang="en-US" altLang="en-US" sz="3000" b="1" dirty="0" smtClean="0"/>
              <a:t>PCT Statistics</a:t>
            </a:r>
            <a:br>
              <a:rPr lang="en-US" altLang="en-US" sz="3000" b="1" dirty="0" smtClean="0"/>
            </a:br>
            <a:r>
              <a:rPr lang="en-US" altLang="en-US" sz="2600" dirty="0" smtClean="0"/>
              <a:t>PCT Working Group</a:t>
            </a:r>
            <a:br>
              <a:rPr lang="en-US" altLang="en-US" sz="2600" dirty="0" smtClean="0"/>
            </a:br>
            <a:r>
              <a:rPr lang="en-US" altLang="en-US" sz="2600" dirty="0" smtClean="0"/>
              <a:t>Eighth Session</a:t>
            </a:r>
          </a:p>
        </p:txBody>
      </p:sp>
      <p:sp>
        <p:nvSpPr>
          <p:cNvPr id="3075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6243638" y="5095875"/>
            <a:ext cx="2072778" cy="792163"/>
          </a:xfrm>
          <a:noFill/>
        </p:spPr>
        <p:txBody>
          <a:bodyPr/>
          <a:lstStyle/>
          <a:p>
            <a:pPr eaLnBrk="1" hangingPunct="1"/>
            <a:r>
              <a:rPr lang="en-US" altLang="en-US" sz="1300" dirty="0" smtClean="0">
                <a:solidFill>
                  <a:srgbClr val="990033"/>
                </a:solidFill>
                <a:latin typeface="Arial Black" pitchFamily="34" charset="0"/>
              </a:rPr>
              <a:t>Geneva</a:t>
            </a:r>
          </a:p>
          <a:p>
            <a:pPr eaLnBrk="1" hangingPunct="1"/>
            <a:r>
              <a:rPr lang="en-US" altLang="en-US" sz="1300" dirty="0" smtClean="0">
                <a:solidFill>
                  <a:srgbClr val="990033"/>
                </a:solidFill>
                <a:latin typeface="Arial Black" pitchFamily="34" charset="0"/>
              </a:rPr>
              <a:t>May 26 to 29, 2015</a:t>
            </a:r>
          </a:p>
        </p:txBody>
      </p:sp>
      <p:pic>
        <p:nvPicPr>
          <p:cNvPr id="3076" name="Picture 10" descr="Puce-3_p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813" y="38100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Number of National Phase Entries (NPEs) per PCT Application – Top 15 High Income Origins </a:t>
            </a:r>
            <a:endParaRPr lang="en-US" dirty="0"/>
          </a:p>
        </p:txBody>
      </p:sp>
      <p:pic>
        <p:nvPicPr>
          <p:cNvPr id="4098" name="Picture 2" descr="B-2-3-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84" y="1772816"/>
            <a:ext cx="8963953" cy="3415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95536" y="5085184"/>
            <a:ext cx="8229600" cy="1195735"/>
          </a:xfrm>
        </p:spPr>
        <p:txBody>
          <a:bodyPr/>
          <a:lstStyle/>
          <a:p>
            <a:r>
              <a:rPr lang="en-US" dirty="0" smtClean="0"/>
              <a:t>United States of America (157,900) and Japan (120,837) had highest number of NPEs, but averaged 3.1 and 2.9 NPEs per application</a:t>
            </a:r>
          </a:p>
          <a:p>
            <a:r>
              <a:rPr lang="en-US" dirty="0" smtClean="0"/>
              <a:t>Switzerland had 5.3 NPEs per application.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455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711" y="188640"/>
            <a:ext cx="8229600" cy="1143000"/>
          </a:xfrm>
        </p:spPr>
        <p:txBody>
          <a:bodyPr/>
          <a:lstStyle/>
          <a:p>
            <a:r>
              <a:rPr lang="en-US" dirty="0" smtClean="0"/>
              <a:t>Average Number of National Phase Entries (NPEs) per PCT Application – Top 15 Middle Income Origins 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1520" y="4884640"/>
            <a:ext cx="8229600" cy="1195735"/>
          </a:xfrm>
        </p:spPr>
        <p:txBody>
          <a:bodyPr/>
          <a:lstStyle/>
          <a:p>
            <a:r>
              <a:rPr lang="en-US" dirty="0" smtClean="0"/>
              <a:t>China (18,016), India (3,890), Brazil (1,250) and South Africa (1,140) had highest number of NPEs</a:t>
            </a:r>
          </a:p>
          <a:p>
            <a:r>
              <a:rPr lang="en-US" dirty="0" smtClean="0"/>
              <a:t>China had lowest number of NPEs per PCT application (1.0) among top 10 origins 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5122" name="Picture 2" descr="B-2-3-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24895"/>
            <a:ext cx="8859213" cy="3375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145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25760"/>
            <a:ext cx="8229600" cy="1143000"/>
          </a:xfrm>
        </p:spPr>
        <p:txBody>
          <a:bodyPr/>
          <a:lstStyle/>
          <a:p>
            <a:r>
              <a:rPr lang="en-US" dirty="0" smtClean="0"/>
              <a:t>PCT NPEs for Top 10 Offices in 2013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1520" y="4884640"/>
            <a:ext cx="8229600" cy="1195735"/>
          </a:xfrm>
        </p:spPr>
        <p:txBody>
          <a:bodyPr/>
          <a:lstStyle/>
          <a:p>
            <a:r>
              <a:rPr lang="en-US" dirty="0" smtClean="0"/>
              <a:t>USPTO had most NPEs in 2013 (nearly 120,000)</a:t>
            </a:r>
          </a:p>
          <a:p>
            <a:r>
              <a:rPr lang="en-US" dirty="0" smtClean="0"/>
              <a:t>Highest growth among top 10 Offices:  KIPO (+14.4%), USPTO (+9.0%) and IP Australia (+8.4%)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6146" name="Picture 2" descr="B-3-1-1-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060665"/>
            <a:ext cx="5040560" cy="3851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250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25760"/>
            <a:ext cx="8229600" cy="1143000"/>
          </a:xfrm>
        </p:spPr>
        <p:txBody>
          <a:bodyPr/>
          <a:lstStyle/>
          <a:p>
            <a:r>
              <a:rPr lang="en-US" dirty="0" smtClean="0"/>
              <a:t>PCT NPEs for Next 10 Offices in 2013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1520" y="4884640"/>
            <a:ext cx="8229600" cy="1195735"/>
          </a:xfrm>
        </p:spPr>
        <p:txBody>
          <a:bodyPr/>
          <a:lstStyle/>
          <a:p>
            <a:r>
              <a:rPr lang="en-US" dirty="0" smtClean="0"/>
              <a:t>Highest growth among next 10 Offices:  Germany (+17.0%) and Thailand (+16.9%)</a:t>
            </a:r>
          </a:p>
        </p:txBody>
      </p:sp>
      <p:pic>
        <p:nvPicPr>
          <p:cNvPr id="7170" name="Picture 2" descr="B-3-1-1-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871416"/>
            <a:ext cx="5280106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583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532" y="23751"/>
            <a:ext cx="8424936" cy="1359024"/>
          </a:xfrm>
        </p:spPr>
        <p:txBody>
          <a:bodyPr/>
          <a:lstStyle/>
          <a:p>
            <a:r>
              <a:rPr lang="en-US" dirty="0" smtClean="0"/>
              <a:t>PCT Applications by Receiving Office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323528" y="4509120"/>
            <a:ext cx="8820472" cy="1728192"/>
          </a:xfrm>
        </p:spPr>
        <p:txBody>
          <a:bodyPr/>
          <a:lstStyle/>
          <a:p>
            <a:r>
              <a:rPr lang="en-US" dirty="0" smtClean="0"/>
              <a:t>Filings increased in 2014 for 12 of the top 15 receiving Offices</a:t>
            </a:r>
          </a:p>
          <a:p>
            <a:r>
              <a:rPr lang="en-US" dirty="0" smtClean="0"/>
              <a:t>Largest increases:  China (+18.2%) and Germany (+17.8%)</a:t>
            </a:r>
          </a:p>
          <a:p>
            <a:r>
              <a:rPr lang="en-US" dirty="0" smtClean="0"/>
              <a:t>The top 15 receiving Offices received 96% of all</a:t>
            </a:r>
            <a:br>
              <a:rPr lang="en-US" dirty="0" smtClean="0"/>
            </a:br>
            <a:r>
              <a:rPr lang="en-US" dirty="0" smtClean="0"/>
              <a:t>PCT applications filed in 2014</a:t>
            </a:r>
          </a:p>
        </p:txBody>
      </p:sp>
      <p:pic>
        <p:nvPicPr>
          <p:cNvPr id="8194" name="Picture 2" descr="A-1-2-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736"/>
            <a:ext cx="9071185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93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3751"/>
            <a:ext cx="9036496" cy="1359024"/>
          </a:xfrm>
        </p:spPr>
        <p:txBody>
          <a:bodyPr/>
          <a:lstStyle/>
          <a:p>
            <a:r>
              <a:rPr lang="en-US" dirty="0" smtClean="0"/>
              <a:t>PCT applications for selected receiving Offices of middle-income countries in 2014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107504" y="4509120"/>
            <a:ext cx="9036496" cy="1728192"/>
          </a:xfrm>
        </p:spPr>
        <p:txBody>
          <a:bodyPr/>
          <a:lstStyle/>
          <a:p>
            <a:r>
              <a:rPr lang="en-US" dirty="0" smtClean="0"/>
              <a:t>Of the receiving Offices in middle-income countries that received the most applications in 2014, sharp rise for Turkey (+26.2%), declines for India (-6.9%) and Brazil (-16.7%)</a:t>
            </a:r>
          </a:p>
        </p:txBody>
      </p:sp>
      <p:pic>
        <p:nvPicPr>
          <p:cNvPr id="9218" name="Picture 2" descr="A-1-2-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68058"/>
            <a:ext cx="8729563" cy="3326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222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3751"/>
            <a:ext cx="9036496" cy="1359024"/>
          </a:xfrm>
        </p:spPr>
        <p:txBody>
          <a:bodyPr/>
          <a:lstStyle/>
          <a:p>
            <a:r>
              <a:rPr lang="en-US" dirty="0" smtClean="0"/>
              <a:t>Receiving Offices:  Timeliness of Transmitting PCT Applications to the IB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107504" y="4509120"/>
            <a:ext cx="9036496" cy="1728192"/>
          </a:xfrm>
        </p:spPr>
        <p:txBody>
          <a:bodyPr/>
          <a:lstStyle/>
          <a:p>
            <a:r>
              <a:rPr lang="en-US" dirty="0" smtClean="0"/>
              <a:t>Average transmission time between international filing date and date of received rose to 3.4 weeks in 2014</a:t>
            </a:r>
          </a:p>
          <a:p>
            <a:r>
              <a:rPr lang="en-US" dirty="0" smtClean="0"/>
              <a:t>83.5% of PCT applications transmitted to IB within 4 weeks in 2014 (86.9% in 2013).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10242" name="Picture 2" descr="C-2-2-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68760"/>
            <a:ext cx="8640960" cy="3292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264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8256"/>
            <a:ext cx="8588036" cy="1359024"/>
          </a:xfrm>
        </p:spPr>
        <p:txBody>
          <a:bodyPr/>
          <a:lstStyle/>
          <a:p>
            <a:r>
              <a:rPr lang="en-US" dirty="0" smtClean="0"/>
              <a:t>Search Reports established by International Searching Authority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1268760"/>
            <a:ext cx="7200800" cy="4328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13185" y="5597217"/>
            <a:ext cx="8229600" cy="1195735"/>
          </a:xfrm>
        </p:spPr>
        <p:txBody>
          <a:bodyPr/>
          <a:lstStyle/>
          <a:p>
            <a:r>
              <a:rPr lang="en-US" dirty="0" smtClean="0"/>
              <a:t>First full year of operations in 2014 for Egypt and India</a:t>
            </a:r>
          </a:p>
        </p:txBody>
      </p:sp>
    </p:spTree>
    <p:extLst>
      <p:ext uri="{BB962C8B-B14F-4D97-AF65-F5344CB8AC3E}">
        <p14:creationId xmlns:p14="http://schemas.microsoft.com/office/powerpoint/2010/main" val="153412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3751"/>
            <a:ext cx="9036496" cy="1359024"/>
          </a:xfrm>
        </p:spPr>
        <p:txBody>
          <a:bodyPr/>
          <a:lstStyle/>
          <a:p>
            <a:r>
              <a:rPr lang="en-US" dirty="0" smtClean="0"/>
              <a:t>Average Timeliness in transmitting ISRs to the IB from Date of Receipt of Search Copy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107504" y="4509120"/>
            <a:ext cx="9036496" cy="1728192"/>
          </a:xfrm>
        </p:spPr>
        <p:txBody>
          <a:bodyPr/>
          <a:lstStyle/>
          <a:p>
            <a:r>
              <a:rPr lang="en-US" dirty="0" smtClean="0"/>
              <a:t>Average timeliness in transmitting ISRs to the IB was 3.6 months - shortest time since 2001</a:t>
            </a:r>
          </a:p>
          <a:p>
            <a:r>
              <a:rPr lang="en-US" dirty="0" smtClean="0"/>
              <a:t>67% of PCT applications transmitted to IB within 3 months from date of receipt of search copy (65% in 2013)</a:t>
            </a:r>
          </a:p>
          <a:p>
            <a:r>
              <a:rPr lang="en-US" dirty="0" smtClean="0"/>
              <a:t>77.7% of all ISRs issued within 16 months of priority</a:t>
            </a:r>
            <a:br>
              <a:rPr lang="en-US" dirty="0" smtClean="0"/>
            </a:br>
            <a:r>
              <a:rPr lang="en-US" dirty="0" smtClean="0"/>
              <a:t>date (77.3% in 2013)</a:t>
            </a:r>
          </a:p>
        </p:txBody>
      </p:sp>
      <p:pic>
        <p:nvPicPr>
          <p:cNvPr id="12290" name="Picture 2" descr="C-3-2-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68" y="1222550"/>
            <a:ext cx="8819665" cy="336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738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of Supplementary International Search Requests</a:t>
            </a: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21" y="1628800"/>
            <a:ext cx="8946707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107504" y="4365104"/>
            <a:ext cx="9036496" cy="172819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EPO and </a:t>
            </a:r>
            <a:r>
              <a:rPr lang="en-US" dirty="0" err="1" smtClean="0"/>
              <a:t>Rospatent</a:t>
            </a:r>
            <a:r>
              <a:rPr lang="en-US" dirty="0" smtClean="0"/>
              <a:t> accounted for 98.2% of requests for supplementary international search in 2014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9198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Outline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52925"/>
          </a:xfrm>
        </p:spPr>
        <p:txBody>
          <a:bodyPr/>
          <a:lstStyle/>
          <a:p>
            <a:r>
              <a:rPr lang="en-US" dirty="0" smtClean="0"/>
              <a:t>PCT Application Filings</a:t>
            </a:r>
          </a:p>
          <a:p>
            <a:r>
              <a:rPr lang="en-US" dirty="0" smtClean="0"/>
              <a:t>PCT National Phase Entries</a:t>
            </a:r>
          </a:p>
          <a:p>
            <a:r>
              <a:rPr lang="en-US" dirty="0" smtClean="0"/>
              <a:t>Receiving Offices</a:t>
            </a:r>
          </a:p>
          <a:p>
            <a:r>
              <a:rPr lang="en-US" dirty="0" smtClean="0"/>
              <a:t>International Authorities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9144000" cy="1143000"/>
          </a:xfrm>
        </p:spPr>
        <p:txBody>
          <a:bodyPr/>
          <a:lstStyle/>
          <a:p>
            <a:r>
              <a:rPr lang="en-US" dirty="0" smtClean="0"/>
              <a:t>IPRPs (Chapter II) by International Preliminary Examination Authority</a:t>
            </a:r>
            <a:endParaRPr lang="en-US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484784"/>
            <a:ext cx="6192688" cy="37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107504" y="5301208"/>
            <a:ext cx="9036496" cy="1728192"/>
          </a:xfrm>
        </p:spPr>
        <p:txBody>
          <a:bodyPr/>
          <a:lstStyle/>
          <a:p>
            <a:r>
              <a:rPr lang="en-US" dirty="0" smtClean="0"/>
              <a:t>Reports established by IPEA fell by 6.5% in both 2013 and 2014 to 13,742</a:t>
            </a:r>
          </a:p>
          <a:p>
            <a:r>
              <a:rPr lang="en-US" dirty="0" smtClean="0"/>
              <a:t>84.3% of IPRPs (Chapter II) were produced by the</a:t>
            </a:r>
            <a:br>
              <a:rPr lang="en-US" dirty="0" smtClean="0"/>
            </a:br>
            <a:r>
              <a:rPr lang="en-US" dirty="0" smtClean="0"/>
              <a:t>EPO, the JPO or the USPTO</a:t>
            </a:r>
          </a:p>
        </p:txBody>
      </p:sp>
    </p:spTree>
    <p:extLst>
      <p:ext uri="{BB962C8B-B14F-4D97-AF65-F5344CB8AC3E}">
        <p14:creationId xmlns:p14="http://schemas.microsoft.com/office/powerpoint/2010/main" val="351175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9036496" cy="1359024"/>
          </a:xfrm>
        </p:spPr>
        <p:txBody>
          <a:bodyPr/>
          <a:lstStyle/>
          <a:p>
            <a:r>
              <a:rPr lang="en-US" dirty="0" smtClean="0"/>
              <a:t>Average Timeliness in transmitting IPRPs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107504" y="4509120"/>
            <a:ext cx="9036496" cy="1728192"/>
          </a:xfrm>
        </p:spPr>
        <p:txBody>
          <a:bodyPr/>
          <a:lstStyle/>
          <a:p>
            <a:r>
              <a:rPr lang="en-US" dirty="0" smtClean="0"/>
              <a:t>Average time in transmitting IPRPs fell to 28.9 months in 2014, similar to level observed in 2003</a:t>
            </a:r>
          </a:p>
          <a:p>
            <a:r>
              <a:rPr lang="en-US" dirty="0" smtClean="0"/>
              <a:t>73.2% of all IPRPs were transmitted to the IB within 28 months of priority date (72.8% in 2013)</a:t>
            </a:r>
          </a:p>
        </p:txBody>
      </p:sp>
      <p:pic>
        <p:nvPicPr>
          <p:cNvPr id="15362" name="Picture 2" descr="C-5-2-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9" y="1052736"/>
            <a:ext cx="9071185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838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08720"/>
            <a:ext cx="8229600" cy="435292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Further information: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b="1" dirty="0" smtClean="0"/>
              <a:t>2015 PCT Yearly Review</a:t>
            </a:r>
          </a:p>
          <a:p>
            <a:pPr marL="0" indent="0" algn="ctr">
              <a:buNone/>
            </a:pPr>
            <a:r>
              <a:rPr lang="en-US" dirty="0" smtClean="0"/>
              <a:t>The International Patent System</a:t>
            </a:r>
          </a:p>
          <a:p>
            <a:pPr marL="0" indent="0" algn="ctr">
              <a:buNone/>
            </a:pPr>
            <a:r>
              <a:rPr lang="en-US" sz="2000" dirty="0" smtClean="0"/>
              <a:t>WIPO Publication No. 901E/2015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 smtClean="0"/>
              <a:t>WIPO IP Statistics Data Center</a:t>
            </a:r>
          </a:p>
          <a:p>
            <a:pPr marL="0" indent="0" algn="ctr">
              <a:buNone/>
            </a:pPr>
            <a:r>
              <a:rPr lang="en-US" dirty="0" smtClean="0">
                <a:hlinkClick r:id="rId3"/>
              </a:rPr>
              <a:t>http://www.wipo.int/ipstats/en/</a:t>
            </a: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b="1" dirty="0" smtClean="0"/>
              <a:t>Patent Prosecution Highway Portal Site</a:t>
            </a:r>
          </a:p>
          <a:p>
            <a:pPr marL="0" indent="0" algn="ctr">
              <a:buNone/>
            </a:pPr>
            <a:r>
              <a:rPr lang="en-US" dirty="0" smtClean="0">
                <a:hlinkClick r:id="rId4"/>
              </a:rPr>
              <a:t>http://www.jpo.go/jp/ppph-portal/index.htm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819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8848238"/>
              </p:ext>
            </p:extLst>
          </p:nvPr>
        </p:nvGraphicFramePr>
        <p:xfrm>
          <a:off x="0" y="980728"/>
          <a:ext cx="8820472" cy="4572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PCT Application </a:t>
            </a:r>
            <a:r>
              <a:rPr lang="en-US" altLang="en-US" dirty="0"/>
              <a:t>Filings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87624" y="2884874"/>
            <a:ext cx="1111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195,335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378761" y="2625392"/>
            <a:ext cx="1111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205,272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716924" y="2434478"/>
            <a:ext cx="1111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214,400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932040" y="2085201"/>
            <a:ext cx="1111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218,100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6228184" y="1885146"/>
            <a:ext cx="1111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224,100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7452320" y="1692309"/>
            <a:ext cx="1111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229,900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7638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Filing Trends for Top 5 Origins</a:t>
            </a:r>
            <a:endParaRPr lang="en-US" dirty="0"/>
          </a:p>
        </p:txBody>
      </p:sp>
      <p:pic>
        <p:nvPicPr>
          <p:cNvPr id="1026" name="Picture 2" descr="A-2-2-1-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9" y="1484784"/>
            <a:ext cx="9137265" cy="348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53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of PCT Applicants in 2014</a:t>
            </a:r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0264646"/>
              </p:ext>
            </p:extLst>
          </p:nvPr>
        </p:nvGraphicFramePr>
        <p:xfrm>
          <a:off x="1259632" y="1196752"/>
          <a:ext cx="7344816" cy="4056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23528" y="5011341"/>
            <a:ext cx="7265002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/>
              <a:t>Top Applicants</a:t>
            </a:r>
          </a:p>
          <a:p>
            <a:pPr algn="l"/>
            <a:r>
              <a:rPr lang="en-US" altLang="en-US" b="1" dirty="0"/>
              <a:t>Businesses</a:t>
            </a:r>
            <a:r>
              <a:rPr lang="en-US" altLang="en-US" dirty="0"/>
              <a:t>: </a:t>
            </a:r>
            <a:r>
              <a:rPr lang="en-US" altLang="en-US" dirty="0" smtClean="0"/>
              <a:t>Huawei Technologies – 3,442 </a:t>
            </a:r>
            <a:r>
              <a:rPr lang="en-US" altLang="en-US" dirty="0"/>
              <a:t>applications </a:t>
            </a:r>
            <a:r>
              <a:rPr lang="en-US" altLang="en-US" dirty="0" smtClean="0"/>
              <a:t>published</a:t>
            </a:r>
            <a:br>
              <a:rPr lang="en-US" altLang="en-US" dirty="0" smtClean="0"/>
            </a:br>
            <a:r>
              <a:rPr lang="en-US" altLang="en-US" b="1" dirty="0" smtClean="0"/>
              <a:t>Universities</a:t>
            </a:r>
            <a:r>
              <a:rPr lang="en-US" altLang="en-US" dirty="0" smtClean="0"/>
              <a:t>:  University of California </a:t>
            </a:r>
            <a:r>
              <a:rPr lang="en-US" altLang="en-US" dirty="0"/>
              <a:t>– </a:t>
            </a:r>
            <a:r>
              <a:rPr lang="en-US" altLang="en-US" dirty="0" smtClean="0"/>
              <a:t>413 applications published</a:t>
            </a:r>
            <a:br>
              <a:rPr lang="en-US" altLang="en-US" dirty="0" smtClean="0"/>
            </a:br>
            <a:r>
              <a:rPr lang="en-US" altLang="en-US" b="1" dirty="0" smtClean="0"/>
              <a:t>Government and Research Institutions</a:t>
            </a:r>
            <a:r>
              <a:rPr lang="en-US" altLang="en-US" dirty="0" smtClean="0"/>
              <a:t>: </a:t>
            </a:r>
            <a:r>
              <a:rPr lang="en-US" altLang="en-US" dirty="0"/>
              <a:t>Commissariat </a:t>
            </a:r>
            <a:r>
              <a:rPr lang="fr-CH" altLang="en-US" dirty="0"/>
              <a:t>à </a:t>
            </a:r>
            <a:r>
              <a:rPr lang="fr-CH" altLang="en-US" dirty="0" smtClean="0"/>
              <a:t>l’Energie Atomique</a:t>
            </a:r>
            <a:br>
              <a:rPr lang="fr-CH" altLang="en-US" dirty="0" smtClean="0"/>
            </a:br>
            <a:r>
              <a:rPr lang="fr-CH" altLang="en-US" dirty="0" smtClean="0"/>
              <a:t>et aux Energies Alternatives – 434 applications published </a:t>
            </a:r>
            <a:endParaRPr lang="fr-CH" altLang="en-US" dirty="0"/>
          </a:p>
          <a:p>
            <a:pPr algn="l"/>
            <a:r>
              <a:rPr lang="fr-CH" altLang="en-US" dirty="0"/>
              <a:t>   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7134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US" altLang="en-US" dirty="0"/>
              <a:t>Main Fields of Technology in </a:t>
            </a:r>
            <a:r>
              <a:rPr lang="en-US" altLang="en-US" dirty="0" smtClean="0"/>
              <a:t>2014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686800" cy="2088232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Main </a:t>
            </a:r>
            <a:r>
              <a:rPr lang="en-US" dirty="0"/>
              <a:t>Fields of Technology by Percentage of </a:t>
            </a:r>
            <a:r>
              <a:rPr lang="en-US" dirty="0" smtClean="0"/>
              <a:t>Total</a:t>
            </a:r>
          </a:p>
          <a:p>
            <a:pPr lvl="1"/>
            <a:r>
              <a:rPr lang="en-US" dirty="0" smtClean="0"/>
              <a:t>Computer Technology	17,653 applications (8.4%)</a:t>
            </a:r>
          </a:p>
          <a:p>
            <a:pPr lvl="1"/>
            <a:r>
              <a:rPr lang="en-US" dirty="0" smtClean="0"/>
              <a:t>Digital Communication	16,165 applications (7.7%)</a:t>
            </a:r>
          </a:p>
          <a:p>
            <a:pPr lvl="1"/>
            <a:r>
              <a:rPr lang="en-US" dirty="0" smtClean="0"/>
              <a:t>Electrical Machinery		15,220 applications (7.3%)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	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8940" y="3498323"/>
            <a:ext cx="4537075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altLang="en-US" u="sng" kern="0" dirty="0" smtClean="0"/>
              <a:t>Largest increases:</a:t>
            </a:r>
            <a:r>
              <a:rPr lang="en-US" altLang="en-US" kern="0" dirty="0" smtClean="0"/>
              <a:t>	</a:t>
            </a:r>
          </a:p>
          <a:p>
            <a:pPr lvl="1"/>
            <a:r>
              <a:rPr lang="en-US" altLang="en-US" kern="0" dirty="0" smtClean="0"/>
              <a:t>Control:  +21.4%</a:t>
            </a:r>
          </a:p>
          <a:p>
            <a:pPr lvl="1"/>
            <a:r>
              <a:rPr lang="en-US" altLang="en-US" kern="0" dirty="0" smtClean="0"/>
              <a:t>Computer technology:  +19.4%</a:t>
            </a:r>
          </a:p>
          <a:p>
            <a:pPr lvl="1"/>
            <a:r>
              <a:rPr lang="en-US" altLang="en-US" kern="0" dirty="0" smtClean="0"/>
              <a:t>Medical Technology:  +17.1%</a:t>
            </a:r>
          </a:p>
          <a:p>
            <a:pPr lvl="1"/>
            <a:endParaRPr lang="en-US" altLang="en-US" kern="0" dirty="0" smtClean="0"/>
          </a:p>
          <a:p>
            <a:pPr lvl="1"/>
            <a:endParaRPr lang="en-US" altLang="en-US" u="sng" kern="0" dirty="0" smtClean="0"/>
          </a:p>
          <a:p>
            <a:pPr lvl="1">
              <a:buFont typeface="Wingdings" pitchFamily="2" charset="2"/>
              <a:buNone/>
            </a:pPr>
            <a:endParaRPr lang="en-US" altLang="en-US" kern="0" dirty="0" smtClean="0"/>
          </a:p>
          <a:p>
            <a:pPr lvl="1">
              <a:buFont typeface="Wingdings" pitchFamily="2" charset="2"/>
              <a:buNone/>
            </a:pPr>
            <a:endParaRPr lang="en-US" altLang="en-US" kern="0" dirty="0" smtClean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4716015" y="3498323"/>
            <a:ext cx="4356671" cy="237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altLang="en-US" u="sng" kern="0" dirty="0" smtClean="0"/>
              <a:t>Largest decreases:</a:t>
            </a:r>
            <a:endParaRPr lang="en-US" altLang="en-US" kern="0" dirty="0" smtClean="0"/>
          </a:p>
          <a:p>
            <a:pPr lvl="1"/>
            <a:r>
              <a:rPr lang="en-US" altLang="en-US" kern="0" dirty="0" smtClean="0"/>
              <a:t>Optics:  -5.2%</a:t>
            </a:r>
          </a:p>
          <a:p>
            <a:pPr lvl="1"/>
            <a:r>
              <a:rPr lang="en-US" altLang="en-US" kern="0" dirty="0" smtClean="0"/>
              <a:t>Semiconductors:  -2.0%</a:t>
            </a:r>
          </a:p>
          <a:p>
            <a:pPr lvl="1"/>
            <a:r>
              <a:rPr lang="en-US" altLang="en-US" kern="0" dirty="0" smtClean="0"/>
              <a:t>Analysis of biological materials:  -0.8%</a:t>
            </a:r>
          </a:p>
          <a:p>
            <a:pPr lvl="1">
              <a:buFont typeface="Wingdings" pitchFamily="2" charset="2"/>
              <a:buNone/>
            </a:pPr>
            <a:endParaRPr lang="en-US" altLang="en-US" kern="0" dirty="0" smtClean="0"/>
          </a:p>
          <a:p>
            <a:pPr lvl="1">
              <a:buFont typeface="Wingdings" pitchFamily="2" charset="2"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216393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en-US" dirty="0" smtClean="0"/>
              <a:t>PCT Applications by Medium of Filing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18736" y="4797152"/>
            <a:ext cx="8229600" cy="1728192"/>
          </a:xfrm>
        </p:spPr>
        <p:txBody>
          <a:bodyPr/>
          <a:lstStyle/>
          <a:p>
            <a:r>
              <a:rPr lang="en-US" dirty="0" smtClean="0"/>
              <a:t>Distribution in 2014:  6.4% paper, 2.3% PCT-EASY, 91.3% fully electronic (PDF 65.1%, XML 26.1%)</a:t>
            </a:r>
            <a:endParaRPr lang="en-US" dirty="0"/>
          </a:p>
        </p:txBody>
      </p:sp>
      <p:pic>
        <p:nvPicPr>
          <p:cNvPr id="1026" name="Picture 2" descr="C-1-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6310"/>
            <a:ext cx="9144000" cy="3484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320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Distribution of Filing Languages in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09120"/>
            <a:ext cx="8229600" cy="1195735"/>
          </a:xfrm>
        </p:spPr>
        <p:txBody>
          <a:bodyPr/>
          <a:lstStyle/>
          <a:p>
            <a:r>
              <a:rPr lang="en-US" dirty="0" smtClean="0"/>
              <a:t>Of the top 5 filing languages:</a:t>
            </a:r>
          </a:p>
          <a:p>
            <a:pPr lvl="1"/>
            <a:r>
              <a:rPr lang="en-US" dirty="0" smtClean="0"/>
              <a:t>Increases for Chinese (+18.7%), Korean (+6.5%), and English (+5.7%)</a:t>
            </a:r>
          </a:p>
          <a:p>
            <a:pPr lvl="1"/>
            <a:r>
              <a:rPr lang="en-US" dirty="0" smtClean="0"/>
              <a:t>Decrease for Japanese (-3.4%)</a:t>
            </a:r>
          </a:p>
          <a:p>
            <a:pPr lvl="1"/>
            <a:r>
              <a:rPr lang="en-US" dirty="0" smtClean="0"/>
              <a:t>German almost unchanged</a:t>
            </a:r>
          </a:p>
          <a:p>
            <a:endParaRPr lang="en-US" dirty="0" smtClean="0"/>
          </a:p>
        </p:txBody>
      </p:sp>
      <p:pic>
        <p:nvPicPr>
          <p:cNvPr id="2050" name="Picture 2" descr="C-1-2-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" y="1109954"/>
            <a:ext cx="9144000" cy="3486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49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8229600" cy="1143000"/>
          </a:xfrm>
        </p:spPr>
        <p:txBody>
          <a:bodyPr/>
          <a:lstStyle/>
          <a:p>
            <a:r>
              <a:rPr lang="en-US" dirty="0" smtClean="0"/>
              <a:t>PCT- National Phase Entries</a:t>
            </a:r>
            <a:endParaRPr lang="en-US" dirty="0"/>
          </a:p>
        </p:txBody>
      </p:sp>
      <p:pic>
        <p:nvPicPr>
          <p:cNvPr id="3075" name="Picture 3" descr="B-1-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736"/>
            <a:ext cx="9144000" cy="3484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18736" y="4797152"/>
            <a:ext cx="8229600" cy="1728192"/>
          </a:xfrm>
        </p:spPr>
        <p:txBody>
          <a:bodyPr/>
          <a:lstStyle/>
          <a:p>
            <a:r>
              <a:rPr lang="en-US" dirty="0" smtClean="0"/>
              <a:t>565,500 national phase entries estimated for 2013 (+4.3%)</a:t>
            </a:r>
          </a:p>
          <a:p>
            <a:r>
              <a:rPr lang="en-US" dirty="0" smtClean="0"/>
              <a:t>475,500 non-resident national phase entries (55.3% of all non-resident applications in 2013)</a:t>
            </a:r>
          </a:p>
        </p:txBody>
      </p:sp>
    </p:spTree>
    <p:extLst>
      <p:ext uri="{BB962C8B-B14F-4D97-AF65-F5344CB8AC3E}">
        <p14:creationId xmlns:p14="http://schemas.microsoft.com/office/powerpoint/2010/main" val="117363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B - PCT Online Services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506E82"/>
      </a:hlink>
      <a:folHlink>
        <a:srgbClr val="506E82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70899B">
            <a:alpha val="39999"/>
          </a:srgbClr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70899B">
            <a:alpha val="39999"/>
          </a:srgbClr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506E82"/>
        </a:hlink>
        <a:folHlink>
          <a:srgbClr val="506E8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IB - PCT Online Services</Template>
  <TotalTime>1075</TotalTime>
  <Words>726</Words>
  <Application>Microsoft Office PowerPoint</Application>
  <PresentationFormat>On-screen Show (4:3)</PresentationFormat>
  <Paragraphs>110</Paragraphs>
  <Slides>22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IB - PCT Online Services</vt:lpstr>
      <vt:lpstr>PCT Statistics PCT Working Group Eighth Session</vt:lpstr>
      <vt:lpstr>Outline</vt:lpstr>
      <vt:lpstr>PCT Application Filings</vt:lpstr>
      <vt:lpstr>Filing Trends for Top 5 Origins</vt:lpstr>
      <vt:lpstr>Distribution of PCT Applicants in 2014</vt:lpstr>
      <vt:lpstr>Main Fields of Technology in 2014 </vt:lpstr>
      <vt:lpstr>PCT Applications by Medium of Filing</vt:lpstr>
      <vt:lpstr>Distribution of Filing Languages in 2014</vt:lpstr>
      <vt:lpstr>PCT- National Phase Entries</vt:lpstr>
      <vt:lpstr>Average Number of National Phase Entries (NPEs) per PCT Application – Top 15 High Income Origins </vt:lpstr>
      <vt:lpstr>Average Number of National Phase Entries (NPEs) per PCT Application – Top 15 Middle Income Origins </vt:lpstr>
      <vt:lpstr>PCT NPEs for Top 10 Offices in 2013</vt:lpstr>
      <vt:lpstr>PCT NPEs for Next 10 Offices in 2013</vt:lpstr>
      <vt:lpstr>PCT Applications by Receiving Office</vt:lpstr>
      <vt:lpstr>PCT applications for selected receiving Offices of middle-income countries in 2014</vt:lpstr>
      <vt:lpstr>Receiving Offices:  Timeliness of Transmitting PCT Applications to the IB</vt:lpstr>
      <vt:lpstr>Search Reports established by International Searching Authority</vt:lpstr>
      <vt:lpstr>Average Timeliness in transmitting ISRs to the IB from Date of Receipt of Search Copy</vt:lpstr>
      <vt:lpstr>Distribution of Supplementary International Search Requests</vt:lpstr>
      <vt:lpstr>IPRPs (Chapter II) by International Preliminary Examination Authority</vt:lpstr>
      <vt:lpstr>Average Timeliness in transmitting IPRPs</vt:lpstr>
      <vt:lpstr>PowerPoint Presentation</vt:lpstr>
    </vt:vector>
  </TitlesOfParts>
  <Company>World Intellectual Property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PCT Online Services PCT Working Group</dc:title>
  <dc:creator>MARLOW Thomas</dc:creator>
  <cp:lastModifiedBy>MARLOW Thomas</cp:lastModifiedBy>
  <cp:revision>46</cp:revision>
  <dcterms:created xsi:type="dcterms:W3CDTF">2015-05-14T14:44:56Z</dcterms:created>
  <dcterms:modified xsi:type="dcterms:W3CDTF">2015-05-22T12:46:33Z</dcterms:modified>
</cp:coreProperties>
</file>