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74" r:id="rId2"/>
    <p:sldId id="356" r:id="rId3"/>
    <p:sldId id="360" r:id="rId4"/>
    <p:sldId id="361" r:id="rId5"/>
    <p:sldId id="362" r:id="rId6"/>
    <p:sldId id="315" r:id="rId7"/>
    <p:sldId id="324" r:id="rId8"/>
    <p:sldId id="284" r:id="rId9"/>
    <p:sldId id="332" r:id="rId10"/>
    <p:sldId id="333" r:id="rId11"/>
    <p:sldId id="344" r:id="rId12"/>
    <p:sldId id="335" r:id="rId13"/>
    <p:sldId id="336" r:id="rId14"/>
    <p:sldId id="358" r:id="rId15"/>
    <p:sldId id="359" r:id="rId16"/>
    <p:sldId id="352" r:id="rId17"/>
    <p:sldId id="325" r:id="rId18"/>
    <p:sldId id="363" r:id="rId19"/>
    <p:sldId id="328" r:id="rId20"/>
    <p:sldId id="347" r:id="rId21"/>
    <p:sldId id="351" r:id="rId22"/>
    <p:sldId id="345" r:id="rId23"/>
    <p:sldId id="348" r:id="rId24"/>
  </p:sldIdLst>
  <p:sldSz cx="9144000" cy="6858000" type="screen4x3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8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6600"/>
    <a:srgbClr val="00408C"/>
    <a:srgbClr val="648094"/>
    <a:srgbClr val="009A8E"/>
    <a:srgbClr val="004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 vertBarState="minimized" horzBarState="maximized">
    <p:restoredLeft sz="13815" autoAdjust="0"/>
    <p:restoredTop sz="94660" autoAdjust="0"/>
  </p:normalViewPr>
  <p:slideViewPr>
    <p:cSldViewPr>
      <p:cViewPr>
        <p:scale>
          <a:sx n="75" d="100"/>
          <a:sy n="75" d="100"/>
        </p:scale>
        <p:origin x="-1614" y="-954"/>
      </p:cViewPr>
      <p:guideLst>
        <p:guide orient="horz" pos="845"/>
        <p:guide pos="2880"/>
      </p:guideLst>
    </p:cSldViewPr>
  </p:slideViewPr>
  <p:outlineViewPr>
    <p:cViewPr>
      <p:scale>
        <a:sx n="33" d="100"/>
        <a:sy n="33" d="100"/>
      </p:scale>
      <p:origin x="0" y="122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670"/>
    </p:cViewPr>
  </p:sorterViewPr>
  <p:notesViewPr>
    <p:cSldViewPr>
      <p:cViewPr varScale="1">
        <p:scale>
          <a:sx n="80" d="100"/>
          <a:sy n="80" d="100"/>
        </p:scale>
        <p:origin x="-207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Chart%202%20in%20Microsoft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755336617405585E-2"/>
          <c:y val="8.6633663366336627E-2"/>
          <c:w val="0.55172413793103448"/>
          <c:h val="0.83168316831683164"/>
        </c:manualLayout>
      </c:layout>
      <c:pieChart>
        <c:varyColors val="1"/>
        <c:ser>
          <c:idx val="0"/>
          <c:order val="0"/>
          <c:tx>
            <c:v>Distribution of PCT Applicants</c:v>
          </c:tx>
          <c:spPr>
            <a:solidFill>
              <a:srgbClr val="9999FF"/>
            </a:solidFill>
            <a:ln w="16283">
              <a:solidFill>
                <a:srgbClr val="000000"/>
              </a:solidFill>
              <a:prstDash val="solid"/>
            </a:ln>
          </c:spPr>
          <c:dPt>
            <c:idx val="0"/>
            <c:bubble3D val="0"/>
          </c:dPt>
          <c:dPt>
            <c:idx val="1"/>
            <c:bubble3D val="0"/>
            <c:spPr>
              <a:solidFill>
                <a:srgbClr val="993366"/>
              </a:solidFill>
              <a:ln w="16283">
                <a:solidFill>
                  <a:srgbClr val="000000"/>
                </a:solidFill>
                <a:prstDash val="solid"/>
              </a:ln>
            </c:spPr>
          </c:dPt>
          <c:dPt>
            <c:idx val="2"/>
            <c:bubble3D val="0"/>
            <c:spPr>
              <a:solidFill>
                <a:srgbClr val="FFFFCC"/>
              </a:solidFill>
              <a:ln w="16283">
                <a:solidFill>
                  <a:srgbClr val="000000"/>
                </a:solidFill>
                <a:prstDash val="solid"/>
              </a:ln>
            </c:spPr>
          </c:dPt>
          <c:dPt>
            <c:idx val="3"/>
            <c:bubble3D val="0"/>
            <c:spPr>
              <a:solidFill>
                <a:srgbClr val="CCFFFF"/>
              </a:solidFill>
              <a:ln w="16283">
                <a:solidFill>
                  <a:srgbClr val="000000"/>
                </a:solidFill>
                <a:prstDash val="solid"/>
              </a:ln>
            </c:spPr>
          </c:dPt>
          <c:cat>
            <c:strRef>
              <c:f>Sheet1!$A$1:$A$4</c:f>
              <c:strCache>
                <c:ptCount val="4"/>
                <c:pt idx="0">
                  <c:v>Businesses</c:v>
                </c:pt>
                <c:pt idx="1">
                  <c:v>Individuals</c:v>
                </c:pt>
                <c:pt idx="2">
                  <c:v>Universities</c:v>
                </c:pt>
                <c:pt idx="3">
                  <c:v>Government and Research Institutions</c:v>
                </c:pt>
              </c:strCache>
            </c:strRef>
          </c:cat>
          <c:val>
            <c:numRef>
              <c:f>Sheet1!$E$1:$E$4</c:f>
              <c:numCache>
                <c:formatCode>General</c:formatCode>
                <c:ptCount val="4"/>
                <c:pt idx="0">
                  <c:v>85</c:v>
                </c:pt>
                <c:pt idx="1">
                  <c:v>7.6</c:v>
                </c:pt>
                <c:pt idx="2">
                  <c:v>5.0999999999999996</c:v>
                </c:pt>
                <c:pt idx="3">
                  <c:v>2.2999999999999998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32567">
          <a:noFill/>
        </a:ln>
      </c:spPr>
    </c:plotArea>
    <c:legend>
      <c:legendPos val="r"/>
      <c:layout>
        <c:manualLayout>
          <c:xMode val="edge"/>
          <c:yMode val="edge"/>
          <c:x val="0.6732348111658456"/>
          <c:y val="0.26732673267326734"/>
          <c:w val="0.32183908045977011"/>
          <c:h val="0.46782178217821785"/>
        </c:manualLayout>
      </c:layout>
      <c:overlay val="0"/>
      <c:spPr>
        <a:noFill/>
        <a:ln w="32567">
          <a:noFill/>
        </a:ln>
      </c:spPr>
      <c:txPr>
        <a:bodyPr/>
        <a:lstStyle/>
        <a:p>
          <a:pPr>
            <a:defRPr sz="159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218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1069672098289192"/>
          <c:y val="6.2692032397128922E-2"/>
          <c:w val="0.53502631224351171"/>
          <c:h val="0.91417910250883649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'[Chart 2 in Microsoft PowerPoint]Sheet1'!$E$1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FFCC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125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'[Chart 2 in Microsoft PowerPoint]Sheet1'!$A$2:$A$18</c:f>
              <c:strCache>
                <c:ptCount val="17"/>
                <c:pt idx="0">
                  <c:v>European Patent Office</c:v>
                </c:pt>
                <c:pt idx="1">
                  <c:v>Japan</c:v>
                </c:pt>
                <c:pt idx="2">
                  <c:v>Republic of Korea</c:v>
                </c:pt>
                <c:pt idx="3">
                  <c:v>China</c:v>
                </c:pt>
                <c:pt idx="4">
                  <c:v>United States of America</c:v>
                </c:pt>
                <c:pt idx="5">
                  <c:v>Russian Federation</c:v>
                </c:pt>
                <c:pt idx="6">
                  <c:v>Australia</c:v>
                </c:pt>
                <c:pt idx="7">
                  <c:v>Canada</c:v>
                </c:pt>
                <c:pt idx="8">
                  <c:v>Sweden</c:v>
                </c:pt>
                <c:pt idx="9">
                  <c:v>Spain</c:v>
                </c:pt>
                <c:pt idx="10">
                  <c:v>Israel</c:v>
                </c:pt>
                <c:pt idx="11">
                  <c:v>Finland</c:v>
                </c:pt>
                <c:pt idx="12">
                  <c:v>Brazil</c:v>
                </c:pt>
                <c:pt idx="13">
                  <c:v>Austria</c:v>
                </c:pt>
                <c:pt idx="14">
                  <c:v>Nordic Patent Institute</c:v>
                </c:pt>
                <c:pt idx="15">
                  <c:v>India</c:v>
                </c:pt>
                <c:pt idx="16">
                  <c:v>Egypt</c:v>
                </c:pt>
              </c:strCache>
            </c:strRef>
          </c:cat>
          <c:val>
            <c:numRef>
              <c:f>'[Chart 2 in Microsoft PowerPoint]Sheet1'!$E$2:$E$18</c:f>
              <c:numCache>
                <c:formatCode>General</c:formatCode>
                <c:ptCount val="17"/>
                <c:pt idx="0">
                  <c:v>77395</c:v>
                </c:pt>
                <c:pt idx="1">
                  <c:v>42433</c:v>
                </c:pt>
                <c:pt idx="2">
                  <c:v>30461</c:v>
                </c:pt>
                <c:pt idx="3">
                  <c:v>23737</c:v>
                </c:pt>
                <c:pt idx="4">
                  <c:v>16635</c:v>
                </c:pt>
                <c:pt idx="5">
                  <c:v>3661</c:v>
                </c:pt>
                <c:pt idx="6">
                  <c:v>2703</c:v>
                </c:pt>
                <c:pt idx="7">
                  <c:v>2319</c:v>
                </c:pt>
                <c:pt idx="8">
                  <c:v>1527</c:v>
                </c:pt>
                <c:pt idx="9">
                  <c:v>1416</c:v>
                </c:pt>
                <c:pt idx="10">
                  <c:v>856</c:v>
                </c:pt>
                <c:pt idx="11">
                  <c:v>799</c:v>
                </c:pt>
                <c:pt idx="12">
                  <c:v>510</c:v>
                </c:pt>
                <c:pt idx="13">
                  <c:v>234</c:v>
                </c:pt>
                <c:pt idx="14">
                  <c:v>223</c:v>
                </c:pt>
                <c:pt idx="15">
                  <c:v>107</c:v>
                </c:pt>
                <c:pt idx="16">
                  <c:v>13</c:v>
                </c:pt>
              </c:numCache>
            </c:numRef>
          </c:val>
        </c:ser>
        <c:ser>
          <c:idx val="1"/>
          <c:order val="1"/>
          <c:tx>
            <c:strRef>
              <c:f>'[Chart 2 in Microsoft PowerPoint]Sheet1'!$D$1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993366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'[Chart 2 in Microsoft PowerPoint]Sheet1'!$A$2:$A$18</c:f>
              <c:strCache>
                <c:ptCount val="17"/>
                <c:pt idx="0">
                  <c:v>European Patent Office</c:v>
                </c:pt>
                <c:pt idx="1">
                  <c:v>Japan</c:v>
                </c:pt>
                <c:pt idx="2">
                  <c:v>Republic of Korea</c:v>
                </c:pt>
                <c:pt idx="3">
                  <c:v>China</c:v>
                </c:pt>
                <c:pt idx="4">
                  <c:v>United States of America</c:v>
                </c:pt>
                <c:pt idx="5">
                  <c:v>Russian Federation</c:v>
                </c:pt>
                <c:pt idx="6">
                  <c:v>Australia</c:v>
                </c:pt>
                <c:pt idx="7">
                  <c:v>Canada</c:v>
                </c:pt>
                <c:pt idx="8">
                  <c:v>Sweden</c:v>
                </c:pt>
                <c:pt idx="9">
                  <c:v>Spain</c:v>
                </c:pt>
                <c:pt idx="10">
                  <c:v>Israel</c:v>
                </c:pt>
                <c:pt idx="11">
                  <c:v>Finland</c:v>
                </c:pt>
                <c:pt idx="12">
                  <c:v>Brazil</c:v>
                </c:pt>
                <c:pt idx="13">
                  <c:v>Austria</c:v>
                </c:pt>
                <c:pt idx="14">
                  <c:v>Nordic Patent Institute</c:v>
                </c:pt>
                <c:pt idx="15">
                  <c:v>India</c:v>
                </c:pt>
                <c:pt idx="16">
                  <c:v>Egypt</c:v>
                </c:pt>
              </c:strCache>
            </c:strRef>
          </c:cat>
          <c:val>
            <c:numRef>
              <c:f>'[Chart 2 in Microsoft PowerPoint]Sheet1'!$D$2:$D$18</c:f>
              <c:numCache>
                <c:formatCode>General</c:formatCode>
                <c:ptCount val="17"/>
                <c:pt idx="0">
                  <c:v>75143</c:v>
                </c:pt>
                <c:pt idx="1">
                  <c:v>41677</c:v>
                </c:pt>
                <c:pt idx="2">
                  <c:v>27558</c:v>
                </c:pt>
                <c:pt idx="3">
                  <c:v>20720</c:v>
                </c:pt>
                <c:pt idx="4">
                  <c:v>17099</c:v>
                </c:pt>
                <c:pt idx="5">
                  <c:v>2678</c:v>
                </c:pt>
                <c:pt idx="6">
                  <c:v>2835</c:v>
                </c:pt>
                <c:pt idx="7">
                  <c:v>2339</c:v>
                </c:pt>
                <c:pt idx="8">
                  <c:v>1577</c:v>
                </c:pt>
                <c:pt idx="9">
                  <c:v>1401</c:v>
                </c:pt>
                <c:pt idx="10">
                  <c:v>360</c:v>
                </c:pt>
                <c:pt idx="11">
                  <c:v>977</c:v>
                </c:pt>
                <c:pt idx="12">
                  <c:v>429</c:v>
                </c:pt>
                <c:pt idx="13">
                  <c:v>178</c:v>
                </c:pt>
                <c:pt idx="14">
                  <c:v>278</c:v>
                </c:pt>
              </c:numCache>
            </c:numRef>
          </c:val>
        </c:ser>
        <c:ser>
          <c:idx val="0"/>
          <c:order val="2"/>
          <c:tx>
            <c:strRef>
              <c:f>'[Chart 2 in Microsoft PowerPoint]Sheet1'!$C$1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elete val="1"/>
          </c:dLbls>
          <c:cat>
            <c:strRef>
              <c:f>'[Chart 2 in Microsoft PowerPoint]Sheet1'!$A$2:$A$18</c:f>
              <c:strCache>
                <c:ptCount val="17"/>
                <c:pt idx="0">
                  <c:v>European Patent Office</c:v>
                </c:pt>
                <c:pt idx="1">
                  <c:v>Japan</c:v>
                </c:pt>
                <c:pt idx="2">
                  <c:v>Republic of Korea</c:v>
                </c:pt>
                <c:pt idx="3">
                  <c:v>China</c:v>
                </c:pt>
                <c:pt idx="4">
                  <c:v>United States of America</c:v>
                </c:pt>
                <c:pt idx="5">
                  <c:v>Russian Federation</c:v>
                </c:pt>
                <c:pt idx="6">
                  <c:v>Australia</c:v>
                </c:pt>
                <c:pt idx="7">
                  <c:v>Canada</c:v>
                </c:pt>
                <c:pt idx="8">
                  <c:v>Sweden</c:v>
                </c:pt>
                <c:pt idx="9">
                  <c:v>Spain</c:v>
                </c:pt>
                <c:pt idx="10">
                  <c:v>Israel</c:v>
                </c:pt>
                <c:pt idx="11">
                  <c:v>Finland</c:v>
                </c:pt>
                <c:pt idx="12">
                  <c:v>Brazil</c:v>
                </c:pt>
                <c:pt idx="13">
                  <c:v>Austria</c:v>
                </c:pt>
                <c:pt idx="14">
                  <c:v>Nordic Patent Institute</c:v>
                </c:pt>
                <c:pt idx="15">
                  <c:v>India</c:v>
                </c:pt>
                <c:pt idx="16">
                  <c:v>Egypt</c:v>
                </c:pt>
              </c:strCache>
            </c:strRef>
          </c:cat>
          <c:val>
            <c:numRef>
              <c:f>'[Chart 2 in Microsoft PowerPoint]Sheet1'!$C$2:$C$18</c:f>
              <c:numCache>
                <c:formatCode>General</c:formatCode>
                <c:ptCount val="17"/>
                <c:pt idx="0">
                  <c:v>71638</c:v>
                </c:pt>
                <c:pt idx="1">
                  <c:v>37094</c:v>
                </c:pt>
                <c:pt idx="2">
                  <c:v>27173</c:v>
                </c:pt>
                <c:pt idx="3">
                  <c:v>18017</c:v>
                </c:pt>
                <c:pt idx="4">
                  <c:v>16477</c:v>
                </c:pt>
                <c:pt idx="5">
                  <c:v>1181</c:v>
                </c:pt>
                <c:pt idx="6">
                  <c:v>3141</c:v>
                </c:pt>
                <c:pt idx="7">
                  <c:v>2396</c:v>
                </c:pt>
                <c:pt idx="8">
                  <c:v>1940</c:v>
                </c:pt>
                <c:pt idx="9">
                  <c:v>1445</c:v>
                </c:pt>
                <c:pt idx="11">
                  <c:v>928</c:v>
                </c:pt>
                <c:pt idx="12">
                  <c:v>435</c:v>
                </c:pt>
                <c:pt idx="13">
                  <c:v>251</c:v>
                </c:pt>
                <c:pt idx="14">
                  <c:v>275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76613888"/>
        <c:axId val="37412864"/>
      </c:barChart>
      <c:catAx>
        <c:axId val="76613888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412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412864"/>
        <c:scaling>
          <c:orientation val="minMax"/>
        </c:scaling>
        <c:delete val="0"/>
        <c:axPos val="t"/>
        <c:numFmt formatCode="General" sourceLinked="1"/>
        <c:majorTickMark val="none"/>
        <c:minorTickMark val="none"/>
        <c:tickLblPos val="none"/>
        <c:spPr>
          <a:ln w="9525">
            <a:noFill/>
          </a:ln>
        </c:spPr>
        <c:crossAx val="76613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983323509973533"/>
          <c:y val="0.40197946351452385"/>
          <c:w val="0.10325069183646718"/>
          <c:h val="0.22692389069368282"/>
        </c:manualLayout>
      </c:layout>
      <c:overlay val="0"/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1035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1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t" anchorCtr="0" compatLnSpc="1">
            <a:prstTxWarp prst="textNoShape">
              <a:avLst/>
            </a:prstTxWarp>
          </a:bodyPr>
          <a:lstStyle>
            <a:lvl1pPr defTabSz="922338">
              <a:defRPr sz="1300"/>
            </a:lvl1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endParaRPr lang="en-US" alt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b" anchorCtr="0" compatLnSpc="1">
            <a:prstTxWarp prst="textNoShape">
              <a:avLst/>
            </a:prstTxWarp>
          </a:bodyPr>
          <a:lstStyle>
            <a:lvl1pPr defTabSz="922338">
              <a:defRPr sz="1300"/>
            </a:lvl1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fld id="{DF56402A-D7C6-47BF-8CE6-86853E8C77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4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t" anchorCtr="0" compatLnSpc="1">
            <a:prstTxWarp prst="textNoShape">
              <a:avLst/>
            </a:prstTxWarp>
          </a:bodyPr>
          <a:lstStyle>
            <a:lvl1pPr defTabSz="922338">
              <a:defRPr sz="1300"/>
            </a:lvl1pPr>
          </a:lstStyle>
          <a:p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t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endParaRPr lang="en-US" alt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b" anchorCtr="0" compatLnSpc="1">
            <a:prstTxWarp prst="textNoShape">
              <a:avLst/>
            </a:prstTxWarp>
          </a:bodyPr>
          <a:lstStyle>
            <a:lvl1pPr defTabSz="922338">
              <a:defRPr sz="1300"/>
            </a:lvl1pPr>
          </a:lstStyle>
          <a:p>
            <a:endParaRPr lang="en-US" alt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4813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138" tIns="46069" rIns="92138" bIns="46069" numCol="1" anchor="b" anchorCtr="0" compatLnSpc="1">
            <a:prstTxWarp prst="textNoShape">
              <a:avLst/>
            </a:prstTxWarp>
          </a:bodyPr>
          <a:lstStyle>
            <a:lvl1pPr algn="r" defTabSz="922338">
              <a:defRPr sz="1300"/>
            </a:lvl1pPr>
          </a:lstStyle>
          <a:p>
            <a:fld id="{0C767DE7-9409-42E9-BA02-A8C0D41655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94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7888" y="714375"/>
            <a:ext cx="4964112" cy="3722688"/>
          </a:xfrm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28600" indent="-228600"/>
            <a:endParaRPr lang="en-US" alt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ln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629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404813"/>
            <a:ext cx="2057400" cy="5483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6019800" cy="5483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253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94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069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8950" y="1773238"/>
            <a:ext cx="3917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9300" y="1773238"/>
            <a:ext cx="39179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3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41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961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06374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64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0" y="1773238"/>
            <a:ext cx="79883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404813"/>
            <a:ext cx="8229600" cy="94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en-US" smtClean="0"/>
              <a:t>Title</a:t>
            </a:r>
            <a:endParaRPr lang="en-US" altLang="en-US" smtClean="0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6497638"/>
            <a:ext cx="115252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>
              <a:defRPr/>
            </a:pPr>
            <a:r>
              <a:rPr lang="en-US" sz="1100">
                <a:solidFill>
                  <a:srgbClr val="00408C"/>
                </a:solidFill>
              </a:rPr>
              <a:t>Intro-</a:t>
            </a:r>
            <a:fld id="{058E5793-0FE7-454B-9433-6C0B5290219B}" type="slidenum">
              <a:rPr lang="en-US" sz="1100">
                <a:solidFill>
                  <a:srgbClr val="00408C"/>
                </a:solidFill>
              </a:rPr>
              <a:pPr>
                <a:defRPr/>
              </a:pPr>
              <a:t>‹#›</a:t>
            </a:fld>
            <a:endParaRPr lang="en-US" sz="1100">
              <a:solidFill>
                <a:srgbClr val="00408C"/>
              </a:solidFill>
            </a:endParaRPr>
          </a:p>
          <a:p>
            <a:pPr>
              <a:defRPr/>
            </a:pPr>
            <a:r>
              <a:rPr lang="fr-CH" sz="1100">
                <a:solidFill>
                  <a:srgbClr val="00408C"/>
                </a:solidFill>
              </a:rPr>
              <a:t>20.05.10</a:t>
            </a:r>
            <a:endParaRPr lang="fr-FR" sz="1100">
              <a:solidFill>
                <a:srgbClr val="00408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40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3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Arial" charset="0"/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Font typeface="Wingdings" pitchFamily="2" charset="2"/>
        <a:buChar char="Ø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7.emf"/><Relationship Id="rId4" Type="http://schemas.openxmlformats.org/officeDocument/2006/relationships/oleObject" Target="../embeddings/Microsoft_Excel_97-2003_Worksheet1.xls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708275"/>
            <a:ext cx="7772400" cy="1727200"/>
          </a:xfrm>
        </p:spPr>
        <p:txBody>
          <a:bodyPr/>
          <a:lstStyle/>
          <a:p>
            <a:pPr algn="ctr"/>
            <a:r>
              <a:rPr lang="en-US" altLang="en-US" b="1" smtClean="0"/>
              <a:t>PCT – Statistics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81525"/>
            <a:ext cx="6400800" cy="1752600"/>
          </a:xfrm>
        </p:spPr>
        <p:txBody>
          <a:bodyPr anchor="ctr"/>
          <a:lstStyle/>
          <a:p>
            <a:r>
              <a:rPr lang="en-US" altLang="en-US" dirty="0" smtClean="0"/>
              <a:t>Patent Cooperation Treaty (PCT) Working Group </a:t>
            </a:r>
          </a:p>
          <a:p>
            <a:r>
              <a:rPr lang="en-US" altLang="en-US" dirty="0" smtClean="0"/>
              <a:t>Seventh Session</a:t>
            </a:r>
          </a:p>
          <a:p>
            <a:r>
              <a:rPr lang="en-US" altLang="en-US" dirty="0" smtClean="0"/>
              <a:t>Geneva, June 10 to 13, 2014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863600" y="2397125"/>
            <a:ext cx="7416800" cy="175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ctr"/>
          <a:lstStyle>
            <a:lvl1pPr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/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60350"/>
            <a:ext cx="8496300" cy="941388"/>
          </a:xfrm>
        </p:spPr>
        <p:txBody>
          <a:bodyPr/>
          <a:lstStyle/>
          <a:p>
            <a:r>
              <a:rPr lang="en-US" altLang="en-US" sz="2800" dirty="0" smtClean="0"/>
              <a:t>Average Number of National Phase Entries (NPEs) per PCT Application for 15 Top High-Income Origins </a:t>
            </a: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179388" y="4868863"/>
            <a:ext cx="857885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   </a:t>
            </a:r>
            <a:r>
              <a:rPr lang="en-US" altLang="en-US" sz="2000" dirty="0" smtClean="0"/>
              <a:t>United States of America has highest number of NPEs (146,988), followed by Japan (</a:t>
            </a:r>
            <a:r>
              <a:rPr lang="en-US" altLang="en-US" sz="2000" dirty="0"/>
              <a:t>112,862</a:t>
            </a:r>
            <a:r>
              <a:rPr lang="en-US" altLang="en-US" sz="2000" dirty="0" smtClean="0"/>
              <a:t>) then Germany (59,966);  all average between 3.1 and 3.3 NPEs per PCT application. Switzerland has the highest average number of NPEs per PCT application at 5.</a:t>
            </a:r>
            <a:endParaRPr lang="en-US" altLang="en-US" sz="1800" dirty="0"/>
          </a:p>
        </p:txBody>
      </p:sp>
      <p:pic>
        <p:nvPicPr>
          <p:cNvPr id="93200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4" y="1274882"/>
            <a:ext cx="9040813" cy="3441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72" y="188640"/>
            <a:ext cx="8928223" cy="941387"/>
          </a:xfrm>
        </p:spPr>
        <p:txBody>
          <a:bodyPr/>
          <a:lstStyle/>
          <a:p>
            <a:r>
              <a:rPr lang="en-US" altLang="en-US" sz="2800" dirty="0" smtClean="0"/>
              <a:t>Average Number of National Phase Entries (NPEs) per PCT Application for 15 Top Middle-Income Origins </a:t>
            </a:r>
          </a:p>
        </p:txBody>
      </p:sp>
      <p:sp>
        <p:nvSpPr>
          <p:cNvPr id="113670" name="Text Box 6"/>
          <p:cNvSpPr txBox="1">
            <a:spLocks noChangeArrowheads="1"/>
          </p:cNvSpPr>
          <p:nvPr/>
        </p:nvSpPr>
        <p:spPr bwMode="auto">
          <a:xfrm>
            <a:off x="345801" y="4437112"/>
            <a:ext cx="813752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 smtClean="0"/>
              <a:t>   Among middle-income countries, China has highest number of NPEs (16,978), followed by India (3,322), Brazil (1,167) and South Africa (934).  </a:t>
            </a:r>
          </a:p>
          <a:p>
            <a:pPr>
              <a:buFontTx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 The top 15 middle-income countries had lower average numbers of NPEs per PCT application than their high income counterparts.</a:t>
            </a:r>
            <a:endParaRPr lang="en-US" altLang="en-US" sz="2000" dirty="0"/>
          </a:p>
        </p:txBody>
      </p:sp>
      <p:pic>
        <p:nvPicPr>
          <p:cNvPr id="11367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112664"/>
            <a:ext cx="9034175" cy="3384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0"/>
            <a:ext cx="8496300" cy="941388"/>
          </a:xfrm>
        </p:spPr>
        <p:txBody>
          <a:bodyPr/>
          <a:lstStyle/>
          <a:p>
            <a:r>
              <a:rPr lang="en-US" altLang="en-US" sz="2800" dirty="0" smtClean="0"/>
              <a:t>PCT National Phase Entries for Top 10 Offices 2012</a:t>
            </a: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179388" y="5331069"/>
            <a:ext cx="874871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 smtClean="0"/>
              <a:t>  USPTO most preferred office by National Phase Entries and had </a:t>
            </a:r>
          </a:p>
          <a:p>
            <a:r>
              <a:rPr lang="en-US" altLang="en-US" sz="2000" dirty="0" smtClean="0"/>
              <a:t>   highest growth among the top 10 Offices (+ 12.7%).  </a:t>
            </a:r>
          </a:p>
          <a:p>
            <a:endParaRPr lang="en-US" altLang="en-US" sz="2000" dirty="0"/>
          </a:p>
        </p:txBody>
      </p:sp>
      <p:pic>
        <p:nvPicPr>
          <p:cNvPr id="95246" name="Picture 14" descr="A-7-1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5976664" cy="4564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0"/>
            <a:ext cx="8675687" cy="941388"/>
          </a:xfrm>
        </p:spPr>
        <p:txBody>
          <a:bodyPr/>
          <a:lstStyle/>
          <a:p>
            <a:r>
              <a:rPr lang="en-US" altLang="en-US" sz="2800" dirty="0" smtClean="0"/>
              <a:t>PCT National Phase Entries for Next 10 Offices 2012</a:t>
            </a:r>
          </a:p>
        </p:txBody>
      </p:sp>
      <p:pic>
        <p:nvPicPr>
          <p:cNvPr id="96269" name="Picture 13" descr="A-7-1-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88" y="692696"/>
            <a:ext cx="7073180" cy="5396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404813"/>
            <a:ext cx="8424863" cy="941387"/>
          </a:xfrm>
        </p:spPr>
        <p:txBody>
          <a:bodyPr/>
          <a:lstStyle/>
          <a:p>
            <a:r>
              <a:rPr lang="en-US" altLang="en-US" dirty="0" smtClean="0"/>
              <a:t>3) PCT Applications by Receiving Office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5157788"/>
            <a:ext cx="7705725" cy="500062"/>
          </a:xfrm>
        </p:spPr>
        <p:txBody>
          <a:bodyPr/>
          <a:lstStyle/>
          <a:p>
            <a:pPr>
              <a:lnSpc>
                <a:spcPct val="80000"/>
              </a:lnSpc>
              <a:buFontTx/>
              <a:buChar char="•"/>
            </a:pPr>
            <a:r>
              <a:rPr lang="en-US" altLang="en-US" dirty="0" smtClean="0"/>
              <a:t>Ten of the top 15 receiving Offices received more applications in 2013 than in 2012.  Together, these 15 Offices received almost 96% of all applications filed in 2013.</a:t>
            </a:r>
          </a:p>
        </p:txBody>
      </p:sp>
      <p:pic>
        <p:nvPicPr>
          <p:cNvPr id="175111" name="Picture 7" descr="A-1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301" y="1340768"/>
            <a:ext cx="8869727" cy="3384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2800" dirty="0" smtClean="0"/>
              <a:t>PCT applications for selected receiving Offices of middle-income countries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395288" y="5157788"/>
            <a:ext cx="874871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000" dirty="0"/>
              <a:t>  </a:t>
            </a:r>
          </a:p>
          <a:p>
            <a:pPr>
              <a:buFontTx/>
              <a:buChar char="•"/>
            </a:pPr>
            <a:r>
              <a:rPr lang="en-US" altLang="en-US" sz="2000" dirty="0"/>
              <a:t>   </a:t>
            </a:r>
            <a:r>
              <a:rPr lang="en-US" altLang="en-US" sz="2000" dirty="0" smtClean="0"/>
              <a:t>Twelve </a:t>
            </a:r>
            <a:r>
              <a:rPr lang="en-US" altLang="en-US" sz="2000" dirty="0"/>
              <a:t>of the above 15 receiving Offices received </a:t>
            </a:r>
            <a:r>
              <a:rPr lang="en-US" altLang="en-US" sz="2000" dirty="0" smtClean="0"/>
              <a:t>more </a:t>
            </a:r>
            <a:r>
              <a:rPr lang="en-US" altLang="en-US" sz="2000" dirty="0"/>
              <a:t>PCT applications</a:t>
            </a:r>
          </a:p>
          <a:p>
            <a:r>
              <a:rPr lang="en-US" altLang="en-US" sz="2000" dirty="0"/>
              <a:t>    in </a:t>
            </a:r>
            <a:r>
              <a:rPr lang="en-US" altLang="en-US" sz="2000" dirty="0" smtClean="0"/>
              <a:t>2013 than in 2012.</a:t>
            </a:r>
            <a:r>
              <a:rPr lang="en-US" altLang="en-US" sz="1800" dirty="0" smtClean="0"/>
              <a:t> </a:t>
            </a:r>
            <a:endParaRPr lang="en-US" altLang="en-US" sz="1800" dirty="0"/>
          </a:p>
        </p:txBody>
      </p:sp>
      <p:pic>
        <p:nvPicPr>
          <p:cNvPr id="177162" name="Picture 10" descr="A-1-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28800"/>
            <a:ext cx="8871289" cy="338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941388"/>
          </a:xfrm>
        </p:spPr>
        <p:txBody>
          <a:bodyPr/>
          <a:lstStyle/>
          <a:p>
            <a:r>
              <a:rPr lang="en-US" altLang="en-US" sz="2800" smtClean="0"/>
              <a:t>Receiving Offices:  Timeliness of Transmitting PCT Applications to the International Bureau</a:t>
            </a:r>
          </a:p>
        </p:txBody>
      </p:sp>
      <p:sp>
        <p:nvSpPr>
          <p:cNvPr id="163845" name="Text Box 5"/>
          <p:cNvSpPr txBox="1">
            <a:spLocks noChangeArrowheads="1"/>
          </p:cNvSpPr>
          <p:nvPr/>
        </p:nvSpPr>
        <p:spPr bwMode="auto">
          <a:xfrm>
            <a:off x="395288" y="4652963"/>
            <a:ext cx="770572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Average transmission time between the international filing date</a:t>
            </a:r>
          </a:p>
          <a:p>
            <a:r>
              <a:rPr lang="en-US" altLang="en-US" sz="2000" dirty="0" smtClean="0"/>
              <a:t>   and the date of receipt of the application from the receiving</a:t>
            </a:r>
          </a:p>
          <a:p>
            <a:r>
              <a:rPr lang="en-US" altLang="en-US" sz="2000" dirty="0" smtClean="0"/>
              <a:t>   Office was 3.3 weeks in 2013 (3.2 weeks in 2012).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86.9% </a:t>
            </a:r>
            <a:r>
              <a:rPr lang="en-US" altLang="en-US" sz="2000" dirty="0"/>
              <a:t>of PCT applications transmitted to the IB within </a:t>
            </a:r>
          </a:p>
          <a:p>
            <a:r>
              <a:rPr lang="en-US" altLang="en-US" sz="2000" dirty="0"/>
              <a:t>   </a:t>
            </a:r>
            <a:r>
              <a:rPr lang="en-US" altLang="en-US" sz="2000" dirty="0" smtClean="0"/>
              <a:t>4 </a:t>
            </a:r>
            <a:r>
              <a:rPr lang="en-US" altLang="en-US" sz="2000" dirty="0"/>
              <a:t>weeks in </a:t>
            </a:r>
            <a:r>
              <a:rPr lang="en-US" altLang="en-US" sz="2000" dirty="0" smtClean="0"/>
              <a:t>2012.</a:t>
            </a:r>
            <a:endParaRPr lang="en-US" altLang="en-US" sz="2000" dirty="0"/>
          </a:p>
        </p:txBody>
      </p:sp>
      <p:pic>
        <p:nvPicPr>
          <p:cNvPr id="163847" name="Picture 1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264691"/>
            <a:ext cx="8902183" cy="338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32656"/>
            <a:ext cx="8569200" cy="941388"/>
          </a:xfrm>
        </p:spPr>
        <p:txBody>
          <a:bodyPr/>
          <a:lstStyle/>
          <a:p>
            <a:r>
              <a:rPr lang="en-US" altLang="en-US" dirty="0" smtClean="0"/>
              <a:t>4)  International Authorities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Search Reports by International Searching Authority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390896"/>
              </p:ext>
            </p:extLst>
          </p:nvPr>
        </p:nvGraphicFramePr>
        <p:xfrm>
          <a:off x="755576" y="1340768"/>
          <a:ext cx="763284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333375"/>
            <a:ext cx="8748712" cy="941388"/>
          </a:xfrm>
        </p:spPr>
        <p:txBody>
          <a:bodyPr/>
          <a:lstStyle/>
          <a:p>
            <a:r>
              <a:rPr lang="en-US" altLang="en-US" sz="2800" dirty="0" smtClean="0"/>
              <a:t>Average Timeliness in transmitting ISRs to the IB measured from Date of Receipt of Search Copy</a:t>
            </a:r>
          </a:p>
        </p:txBody>
      </p:sp>
      <p:pic>
        <p:nvPicPr>
          <p:cNvPr id="191493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68760"/>
            <a:ext cx="8424936" cy="3206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85292" y="4475386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 smtClean="0"/>
              <a:t>Average timeliness in transmitting ISRs fee from 4.2 to 3.6 months between 2012 and 2013.</a:t>
            </a:r>
          </a:p>
          <a:p>
            <a:pPr>
              <a:buFontTx/>
              <a:buChar char="•"/>
            </a:pPr>
            <a:r>
              <a:rPr lang="en-US" altLang="en-US" sz="2000" dirty="0" smtClean="0"/>
              <a:t>65% of ISRs transmitted to the IB within 3 months from date of receipt of search copy (57.8% in 2012).</a:t>
            </a:r>
          </a:p>
          <a:p>
            <a:pPr>
              <a:buFontTx/>
              <a:buChar char="•"/>
            </a:pPr>
            <a:r>
              <a:rPr lang="en-US" altLang="en-US" sz="2000" dirty="0" smtClean="0"/>
              <a:t>77.3% of all ISRs issued within 16 months of priority date (69.9% in 2012).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z="2800" dirty="0" smtClean="0"/>
              <a:t>Distribution of Supplementary International Search Reports by SISA</a:t>
            </a:r>
          </a:p>
        </p:txBody>
      </p:sp>
      <p:graphicFrame>
        <p:nvGraphicFramePr>
          <p:cNvPr id="88371" name="Group 30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81716200"/>
              </p:ext>
            </p:extLst>
          </p:nvPr>
        </p:nvGraphicFramePr>
        <p:xfrm>
          <a:off x="468313" y="1268413"/>
          <a:ext cx="7058026" cy="4710433"/>
        </p:xfrm>
        <a:graphic>
          <a:graphicData uri="http://schemas.openxmlformats.org/drawingml/2006/table">
            <a:tbl>
              <a:tblPr/>
              <a:tblGrid>
                <a:gridCol w="2445927"/>
                <a:gridCol w="993536"/>
                <a:gridCol w="1126879"/>
                <a:gridCol w="1245842"/>
                <a:gridCol w="1245842"/>
              </a:tblGrid>
              <a:tr h="1631950"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Supplementary</a:t>
                      </a:r>
                      <a:r>
                        <a:rPr kumimoji="0" lang="fr-F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 International </a:t>
                      </a:r>
                      <a:r>
                        <a:rPr kumimoji="0" lang="fr-F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Searching</a:t>
                      </a:r>
                      <a:r>
                        <a:rPr kumimoji="0" lang="fr-F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 </a:t>
                      </a:r>
                      <a:r>
                        <a:rPr kumimoji="0" lang="fr-F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Authority</a:t>
                      </a:r>
                      <a:endParaRPr kumimoji="0" lang="fr-F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  <a:cs typeface="Arial" charset="0"/>
                      </a:endParaRPr>
                    </a:p>
                    <a:p>
                      <a:pPr marL="342900" marR="0" lvl="0" indent="-34290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Year</a:t>
                      </a:r>
                      <a:endParaRPr kumimoji="0" lang="fr-F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2010</a:t>
                      </a:r>
                      <a:endParaRPr kumimoji="0" lang="fr-F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2011</a:t>
                      </a:r>
                      <a:endParaRPr kumimoji="0" lang="fr-F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2012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2013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Total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41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41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46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67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Austria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 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1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European Patent Office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3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7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21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30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Nordic Patent Institute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1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 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Russian Federation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35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31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19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32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Sweden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2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  <a:cs typeface="Arial" charset="0"/>
                        </a:rPr>
                        <a:t>2</a:t>
                      </a:r>
                      <a:endParaRPr kumimoji="0" lang="fr-FR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3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Finland</a:t>
                      </a: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3399FF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ea typeface="ヒラギノ角ゴ Pro W3" pitchFamily="1" charset="-128"/>
                        </a:defRPr>
                      </a:lvl9pPr>
                    </a:lstStyle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ヒラギノ角ゴ Pro W3" pitchFamily="1" charset="-128"/>
                        </a:rPr>
                        <a:t>1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ヒラギノ角ゴ Pro W3" pitchFamily="1" charset="-128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Outline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268413"/>
            <a:ext cx="8496300" cy="4752975"/>
          </a:xfrm>
        </p:spPr>
        <p:txBody>
          <a:bodyPr/>
          <a:lstStyle/>
          <a:p>
            <a:pPr marL="381000" indent="-381000">
              <a:buFontTx/>
              <a:buAutoNum type="arabicParenR"/>
            </a:pPr>
            <a:r>
              <a:rPr lang="en-US" altLang="en-US" sz="2400" dirty="0" smtClean="0"/>
              <a:t>PCT International Filings</a:t>
            </a:r>
          </a:p>
          <a:p>
            <a:pPr marL="381000" indent="-381000">
              <a:buFontTx/>
              <a:buAutoNum type="arabicParenR"/>
            </a:pPr>
            <a:endParaRPr lang="en-US" altLang="en-US" sz="2400" dirty="0" smtClean="0"/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r>
              <a:rPr lang="en-US" altLang="en-US" sz="2400" dirty="0" smtClean="0"/>
              <a:t>PCT National Phase Entries</a:t>
            </a:r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endParaRPr lang="en-US" altLang="en-US" sz="2400" dirty="0" smtClean="0"/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r>
              <a:rPr lang="en-US" altLang="en-US" sz="2400" dirty="0" smtClean="0"/>
              <a:t>Receiving Offices</a:t>
            </a:r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endParaRPr lang="en-US" altLang="en-US" sz="2400" dirty="0" smtClean="0"/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r>
              <a:rPr lang="en-US" altLang="en-US" sz="2400" dirty="0" smtClean="0"/>
              <a:t>International Authorities</a:t>
            </a:r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endParaRPr lang="en-US" altLang="en-US" sz="2400" dirty="0" smtClean="0"/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r>
              <a:rPr lang="en-US" altLang="en-US" sz="2400" dirty="0" smtClean="0"/>
              <a:t>PCT – Patent Prosecution Highway</a:t>
            </a:r>
          </a:p>
          <a:p>
            <a:pPr marL="381000" indent="-381000">
              <a:buClr>
                <a:schemeClr val="tx1"/>
              </a:buClr>
              <a:buFontTx/>
              <a:buAutoNum type="arabicParenR"/>
            </a:pPr>
            <a:endParaRPr lang="en-US" alt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4293546"/>
              </p:ext>
            </p:extLst>
          </p:nvPr>
        </p:nvGraphicFramePr>
        <p:xfrm>
          <a:off x="1066898" y="875764"/>
          <a:ext cx="6721475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13" name="Worksheet" r:id="rId4" imgW="2066976" imgH="1609749" progId="Excel.Sheet.8">
                  <p:embed/>
                </p:oleObj>
              </mc:Choice>
              <mc:Fallback>
                <p:oleObj name="Worksheet" r:id="rId4" imgW="2066976" imgH="1609749" progId="Excel.Shee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98" y="875764"/>
                        <a:ext cx="6721475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258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941388"/>
          </a:xfrm>
        </p:spPr>
        <p:txBody>
          <a:bodyPr/>
          <a:lstStyle/>
          <a:p>
            <a:pPr algn="ctr"/>
            <a:r>
              <a:rPr lang="en-US" altLang="en-US" sz="2800" dirty="0" smtClean="0"/>
              <a:t>International Preliminary Examination Authorities</a:t>
            </a:r>
          </a:p>
        </p:txBody>
      </p:sp>
      <p:sp>
        <p:nvSpPr>
          <p:cNvPr id="152585" name="Text Box 9"/>
          <p:cNvSpPr txBox="1">
            <a:spLocks noChangeArrowheads="1"/>
          </p:cNvSpPr>
          <p:nvPr/>
        </p:nvSpPr>
        <p:spPr bwMode="auto">
          <a:xfrm>
            <a:off x="250825" y="4797425"/>
            <a:ext cx="8353623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  Reports produced by IPEAs </a:t>
            </a:r>
            <a:r>
              <a:rPr lang="en-US" altLang="en-US" sz="2000" dirty="0" smtClean="0"/>
              <a:t>fell </a:t>
            </a:r>
            <a:r>
              <a:rPr lang="en-US" altLang="en-US" sz="2000" dirty="0"/>
              <a:t>by </a:t>
            </a:r>
            <a:r>
              <a:rPr lang="en-US" altLang="en-US" sz="2000" dirty="0" smtClean="0"/>
              <a:t>6.3% </a:t>
            </a:r>
            <a:r>
              <a:rPr lang="en-US" altLang="en-US" sz="2000" dirty="0"/>
              <a:t>from </a:t>
            </a:r>
            <a:r>
              <a:rPr lang="en-US" altLang="en-US" sz="2000" dirty="0" smtClean="0"/>
              <a:t>2012 </a:t>
            </a:r>
            <a:r>
              <a:rPr lang="en-US" altLang="en-US" sz="2000" dirty="0"/>
              <a:t>to </a:t>
            </a:r>
            <a:r>
              <a:rPr lang="en-US" altLang="en-US" sz="2000" dirty="0" smtClean="0"/>
              <a:t>2013.</a:t>
            </a:r>
            <a:endParaRPr lang="en-US" altLang="en-US" sz="2000" dirty="0"/>
          </a:p>
          <a:p>
            <a:pPr>
              <a:buFontTx/>
              <a:buChar char="•"/>
            </a:pPr>
            <a:r>
              <a:rPr lang="en-US" altLang="en-US" sz="2000" dirty="0"/>
              <a:t>  For </a:t>
            </a:r>
            <a:r>
              <a:rPr lang="en-US" altLang="en-US" sz="2000" dirty="0" smtClean="0"/>
              <a:t>2013, 84.5% </a:t>
            </a:r>
            <a:r>
              <a:rPr lang="en-US" altLang="en-US" sz="2000" dirty="0"/>
              <a:t>of IPRPs (Chapter II) were produced by the </a:t>
            </a:r>
            <a:r>
              <a:rPr lang="en-US" altLang="en-US" sz="2000" dirty="0" smtClean="0"/>
              <a:t>EPO</a:t>
            </a:r>
            <a:r>
              <a:rPr lang="en-US" altLang="en-US" sz="2000" dirty="0"/>
              <a:t>, </a:t>
            </a:r>
            <a:r>
              <a:rPr lang="en-US" altLang="en-US" sz="2000" dirty="0" smtClean="0"/>
              <a:t>the JPO or the USPTO.  </a:t>
            </a:r>
            <a:endParaRPr lang="en-US" altLang="en-US" sz="2000" dirty="0"/>
          </a:p>
          <a:p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Average Timeliness in Transmitting IPRPs</a:t>
            </a:r>
          </a:p>
        </p:txBody>
      </p:sp>
      <p:sp>
        <p:nvSpPr>
          <p:cNvPr id="162821" name="Text Box 5"/>
          <p:cNvSpPr txBox="1">
            <a:spLocks noChangeArrowheads="1"/>
          </p:cNvSpPr>
          <p:nvPr/>
        </p:nvSpPr>
        <p:spPr bwMode="auto">
          <a:xfrm>
            <a:off x="179388" y="5084763"/>
            <a:ext cx="79930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   Average time taken to transmit IPRPs increased from 27.6 months</a:t>
            </a:r>
          </a:p>
          <a:p>
            <a:r>
              <a:rPr lang="en-US" altLang="en-US" sz="2000" dirty="0"/>
              <a:t>    in 2001 to </a:t>
            </a:r>
            <a:r>
              <a:rPr lang="en-US" altLang="en-US" sz="2000" dirty="0" smtClean="0"/>
              <a:t>30.6 </a:t>
            </a:r>
            <a:r>
              <a:rPr lang="en-US" altLang="en-US" sz="2000" dirty="0"/>
              <a:t>months in </a:t>
            </a:r>
            <a:r>
              <a:rPr lang="en-US" altLang="en-US" sz="2000" dirty="0" smtClean="0"/>
              <a:t>2013.  72.8% </a:t>
            </a:r>
            <a:r>
              <a:rPr lang="en-US" altLang="en-US" sz="2000" dirty="0"/>
              <a:t>of IPRPs transmitted within</a:t>
            </a:r>
          </a:p>
          <a:p>
            <a:r>
              <a:rPr lang="en-US" altLang="en-US" sz="2000" dirty="0"/>
              <a:t>    28 </a:t>
            </a:r>
            <a:r>
              <a:rPr lang="en-US" altLang="en-US" sz="2000" dirty="0" smtClean="0"/>
              <a:t>months (68.4% in 2012).</a:t>
            </a:r>
            <a:endParaRPr lang="en-US" altLang="en-US" sz="2000" dirty="0"/>
          </a:p>
        </p:txBody>
      </p:sp>
      <p:pic>
        <p:nvPicPr>
          <p:cNvPr id="162823" name="Picture 7" descr="B-5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4" y="1340768"/>
            <a:ext cx="8761485" cy="33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424862" cy="941387"/>
          </a:xfrm>
        </p:spPr>
        <p:txBody>
          <a:bodyPr/>
          <a:lstStyle/>
          <a:p>
            <a:r>
              <a:rPr lang="en-US" altLang="en-US" smtClean="0"/>
              <a:t>5) PCT-Patent Prosecution Highway</a:t>
            </a:r>
            <a:endParaRPr lang="en-US" altLang="en-US" sz="2800" smtClean="0"/>
          </a:p>
        </p:txBody>
      </p:sp>
      <p:sp>
        <p:nvSpPr>
          <p:cNvPr id="114698" name="Text Box 10"/>
          <p:cNvSpPr txBox="1">
            <a:spLocks noChangeArrowheads="1"/>
          </p:cNvSpPr>
          <p:nvPr/>
        </p:nvSpPr>
        <p:spPr bwMode="auto">
          <a:xfrm>
            <a:off x="323850" y="5445125"/>
            <a:ext cx="82804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1800" dirty="0"/>
              <a:t>  </a:t>
            </a:r>
            <a:r>
              <a:rPr lang="en-US" altLang="en-US" sz="2000" dirty="0" smtClean="0"/>
              <a:t>6,336 </a:t>
            </a:r>
            <a:r>
              <a:rPr lang="en-US" altLang="en-US" sz="2000" dirty="0"/>
              <a:t>PCT-PPH requests in </a:t>
            </a:r>
            <a:r>
              <a:rPr lang="en-US" altLang="en-US" sz="2000" dirty="0" smtClean="0"/>
              <a:t>2013 (4,577 in 2012) </a:t>
            </a:r>
          </a:p>
          <a:p>
            <a:pPr>
              <a:buFontTx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 In 2013, 53 </a:t>
            </a:r>
            <a:r>
              <a:rPr lang="en-US" altLang="en-US" sz="2000" dirty="0"/>
              <a:t>PCT-PPH pilots were active, with the participation of </a:t>
            </a:r>
          </a:p>
          <a:p>
            <a:r>
              <a:rPr lang="en-US" altLang="en-US" sz="2000" dirty="0"/>
              <a:t>   </a:t>
            </a:r>
            <a:r>
              <a:rPr lang="en-US" altLang="en-US" sz="2000" dirty="0" smtClean="0"/>
              <a:t>24 </a:t>
            </a:r>
            <a:r>
              <a:rPr lang="en-US" altLang="en-US" sz="2000" dirty="0"/>
              <a:t>Offices, </a:t>
            </a:r>
            <a:r>
              <a:rPr lang="en-US" altLang="en-US" sz="2000" dirty="0" smtClean="0"/>
              <a:t>including 14 </a:t>
            </a:r>
            <a:r>
              <a:rPr lang="en-US" altLang="en-US" sz="2000" dirty="0"/>
              <a:t>International Authorities. </a:t>
            </a:r>
          </a:p>
        </p:txBody>
      </p:sp>
      <p:pic>
        <p:nvPicPr>
          <p:cNvPr id="114700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947335"/>
            <a:ext cx="7848872" cy="438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8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algn="ctr"/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400" dirty="0" smtClean="0"/>
              <a:t>Further information: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b="1" dirty="0" smtClean="0"/>
              <a:t>2014 PCT Yearly Review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en-US" sz="2800" dirty="0" smtClean="0"/>
              <a:t>The International Patent System</a:t>
            </a:r>
            <a:br>
              <a:rPr lang="en-US" altLang="en-US" sz="2800" dirty="0" smtClean="0"/>
            </a:br>
            <a:r>
              <a:rPr lang="en-US" altLang="en-US" sz="2000" dirty="0" smtClean="0"/>
              <a:t>(to be published soon)</a:t>
            </a:r>
            <a:br>
              <a:rPr lang="en-US" altLang="en-US" sz="2000" dirty="0" smtClean="0"/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 </a:t>
            </a:r>
            <a:r>
              <a:rPr lang="en-US" altLang="en-US" sz="2800" b="1" dirty="0" smtClean="0"/>
              <a:t>2013 World Intellectual Property Indicators</a:t>
            </a:r>
            <a:br>
              <a:rPr lang="en-US" altLang="en-US" sz="2800" b="1" dirty="0" smtClean="0"/>
            </a:br>
            <a:r>
              <a:rPr lang="en-US" altLang="en-US" sz="2000" dirty="0" smtClean="0"/>
              <a:t>WIPO Publication No:941E/2013</a:t>
            </a:r>
            <a:br>
              <a:rPr lang="en-US" altLang="en-US" sz="2000" dirty="0" smtClean="0"/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800" b="1" dirty="0" smtClean="0"/>
              <a:t>Statistics on the PCT System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000" dirty="0" smtClean="0"/>
              <a:t>http://www.wipo.int/ipstats/en/statistics/pct/</a:t>
            </a:r>
            <a:br>
              <a:rPr lang="en-US" altLang="en-US" sz="2000" dirty="0" smtClean="0"/>
            </a:b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altLang="en-US" sz="2800" b="1" dirty="0" smtClean="0"/>
              <a:t>Patent Prosecution Highway Portal Site</a:t>
            </a:r>
            <a:br>
              <a:rPr lang="en-US" altLang="en-US" sz="2800" b="1" dirty="0" smtClean="0"/>
            </a:br>
            <a:r>
              <a:rPr lang="en-US" altLang="en-US" sz="2000" dirty="0" smtClean="0"/>
              <a:t>http://www.jpo.go.jp/ppph-portal/index.htm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7544" y="205299"/>
            <a:ext cx="8229600" cy="941387"/>
          </a:xfrm>
        </p:spPr>
        <p:txBody>
          <a:bodyPr/>
          <a:lstStyle/>
          <a:p>
            <a:r>
              <a:rPr lang="en-US" altLang="en-US" dirty="0"/>
              <a:t>1) PCT – International Application </a:t>
            </a:r>
            <a:r>
              <a:rPr lang="en-US" altLang="en-US" dirty="0" smtClean="0"/>
              <a:t>Filings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11188" y="1628775"/>
            <a:ext cx="7988300" cy="4114800"/>
          </a:xfrm>
        </p:spPr>
        <p:txBody>
          <a:bodyPr/>
          <a:lstStyle/>
          <a:p>
            <a:pPr>
              <a:buFontTx/>
              <a:buNone/>
            </a:pPr>
            <a:endParaRPr lang="en-US" altLang="en-US" sz="2400" smtClean="0"/>
          </a:p>
          <a:p>
            <a:pPr lvl="1"/>
            <a:endParaRPr lang="en-US" altLang="en-US" smtClean="0"/>
          </a:p>
        </p:txBody>
      </p:sp>
      <p:pic>
        <p:nvPicPr>
          <p:cNvPr id="182302" name="Picture 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04" y="1340768"/>
            <a:ext cx="8897292" cy="4141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3084929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195,320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2361458" y="2701467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205,373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3728988" y="2097037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214,800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5076056" y="1885146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221,700</a:t>
            </a:r>
            <a:endParaRPr lang="en-US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6353226" y="1696927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228,100</a:t>
            </a:r>
            <a:endParaRPr lang="en-US" sz="2000" dirty="0"/>
          </a:p>
        </p:txBody>
      </p:sp>
      <p:sp>
        <p:nvSpPr>
          <p:cNvPr id="19" name="TextBox 18"/>
          <p:cNvSpPr txBox="1"/>
          <p:nvPr/>
        </p:nvSpPr>
        <p:spPr>
          <a:xfrm>
            <a:off x="7740352" y="1485036"/>
            <a:ext cx="11112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234,200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941387"/>
          </a:xfrm>
        </p:spPr>
        <p:txBody>
          <a:bodyPr/>
          <a:lstStyle/>
          <a:p>
            <a:r>
              <a:rPr lang="en-US" altLang="en-US" sz="2800" dirty="0" smtClean="0"/>
              <a:t>Filing Trends for Top 5 Origins</a:t>
            </a:r>
          </a:p>
        </p:txBody>
      </p:sp>
      <p:pic>
        <p:nvPicPr>
          <p:cNvPr id="186397" name="Picture 29" descr="A-2-2-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12776"/>
            <a:ext cx="8823582" cy="3361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9600" cy="941388"/>
          </a:xfrm>
        </p:spPr>
        <p:txBody>
          <a:bodyPr/>
          <a:lstStyle/>
          <a:p>
            <a:r>
              <a:rPr lang="en-US" altLang="en-US" dirty="0" smtClean="0"/>
              <a:t>Distribution of PCT Applicants in 2013</a:t>
            </a:r>
          </a:p>
        </p:txBody>
      </p:sp>
      <p:graphicFrame>
        <p:nvGraphicFramePr>
          <p:cNvPr id="2" name="Object 13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26329342"/>
              </p:ext>
            </p:extLst>
          </p:nvPr>
        </p:nvGraphicFramePr>
        <p:xfrm>
          <a:off x="1635125" y="671513"/>
          <a:ext cx="7458075" cy="495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88430" name="Text Box 14"/>
          <p:cNvSpPr txBox="1">
            <a:spLocks noChangeArrowheads="1"/>
          </p:cNvSpPr>
          <p:nvPr/>
        </p:nvSpPr>
        <p:spPr bwMode="auto">
          <a:xfrm>
            <a:off x="539750" y="4797425"/>
            <a:ext cx="6712094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/>
              <a:t>Top Applicants</a:t>
            </a:r>
          </a:p>
          <a:p>
            <a:endParaRPr lang="en-US" altLang="en-US" sz="1600" b="1" dirty="0"/>
          </a:p>
          <a:p>
            <a:pPr>
              <a:buFontTx/>
              <a:buChar char="•"/>
            </a:pPr>
            <a:r>
              <a:rPr lang="en-US" altLang="en-US" sz="1600" b="1" dirty="0"/>
              <a:t>   Businesses</a:t>
            </a:r>
            <a:r>
              <a:rPr lang="en-US" altLang="en-US" sz="1600" dirty="0"/>
              <a:t>: </a:t>
            </a:r>
            <a:r>
              <a:rPr lang="en-US" altLang="en-US" sz="1600" dirty="0" smtClean="0"/>
              <a:t>Panasonic </a:t>
            </a:r>
            <a:r>
              <a:rPr lang="en-US" altLang="en-US" sz="1600" dirty="0"/>
              <a:t>Corporation – </a:t>
            </a:r>
            <a:r>
              <a:rPr lang="en-US" altLang="en-US" sz="1600" dirty="0" smtClean="0"/>
              <a:t>2,839 </a:t>
            </a:r>
            <a:r>
              <a:rPr lang="en-US" altLang="en-US" sz="1600" dirty="0"/>
              <a:t>applications published </a:t>
            </a:r>
          </a:p>
          <a:p>
            <a:pPr>
              <a:buFontTx/>
              <a:buChar char="•"/>
            </a:pPr>
            <a:r>
              <a:rPr lang="en-US" altLang="en-US" sz="1600" b="1" dirty="0"/>
              <a:t>   Universities</a:t>
            </a:r>
            <a:r>
              <a:rPr lang="en-US" altLang="en-US" sz="1600" dirty="0"/>
              <a:t>:  University of California – </a:t>
            </a:r>
            <a:r>
              <a:rPr lang="en-US" altLang="en-US" sz="1600" dirty="0" smtClean="0"/>
              <a:t>398 </a:t>
            </a:r>
            <a:r>
              <a:rPr lang="en-US" altLang="en-US" sz="1600" dirty="0"/>
              <a:t>applications </a:t>
            </a:r>
            <a:r>
              <a:rPr lang="en-US" altLang="en-US" sz="1600" dirty="0" smtClean="0"/>
              <a:t>published</a:t>
            </a:r>
            <a:endParaRPr lang="en-US" altLang="en-US" sz="1600" dirty="0"/>
          </a:p>
          <a:p>
            <a:pPr>
              <a:buFontTx/>
              <a:buChar char="•"/>
            </a:pPr>
            <a:r>
              <a:rPr lang="en-US" altLang="en-US" sz="1600" dirty="0"/>
              <a:t>   </a:t>
            </a:r>
            <a:r>
              <a:rPr lang="en-US" altLang="en-US" sz="1600" b="1" dirty="0"/>
              <a:t>Government and Research Institutions</a:t>
            </a:r>
            <a:r>
              <a:rPr lang="en-US" altLang="en-US" sz="1600" dirty="0"/>
              <a:t> – Commissariat </a:t>
            </a:r>
            <a:r>
              <a:rPr lang="fr-CH" altLang="en-US" sz="1600" dirty="0"/>
              <a:t>à l’Energie</a:t>
            </a:r>
          </a:p>
          <a:p>
            <a:r>
              <a:rPr lang="fr-CH" altLang="en-US" sz="1600" dirty="0"/>
              <a:t>    Atomique et aux Energies Alternatives – </a:t>
            </a:r>
            <a:r>
              <a:rPr lang="fr-CH" altLang="en-US" sz="1600" dirty="0" smtClean="0"/>
              <a:t>419 </a:t>
            </a:r>
            <a:r>
              <a:rPr lang="fr-CH" altLang="en-US" sz="1600" dirty="0"/>
              <a:t>applications </a:t>
            </a:r>
            <a:r>
              <a:rPr lang="en-US" altLang="en-US" sz="1600" dirty="0" smtClean="0"/>
              <a:t>published</a:t>
            </a:r>
            <a:endParaRPr lang="en-US" altLang="en-US" sz="1600" dirty="0"/>
          </a:p>
          <a:p>
            <a:endParaRPr lang="en-US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188640"/>
            <a:ext cx="9144000" cy="941388"/>
          </a:xfrm>
        </p:spPr>
        <p:txBody>
          <a:bodyPr/>
          <a:lstStyle/>
          <a:p>
            <a:r>
              <a:rPr lang="en-US" altLang="en-US" dirty="0" smtClean="0"/>
              <a:t>Main Fields of Technology in 2013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5784" y="3645024"/>
            <a:ext cx="4537075" cy="2663825"/>
          </a:xfrm>
        </p:spPr>
        <p:txBody>
          <a:bodyPr/>
          <a:lstStyle/>
          <a:p>
            <a:r>
              <a:rPr lang="en-US" altLang="en-US" u="sng" dirty="0" smtClean="0"/>
              <a:t>Largest increases:</a:t>
            </a:r>
            <a:r>
              <a:rPr lang="en-US" altLang="en-US" dirty="0" smtClean="0"/>
              <a:t>	</a:t>
            </a:r>
          </a:p>
          <a:p>
            <a:pPr lvl="1"/>
            <a:r>
              <a:rPr lang="en-US" altLang="en-US" dirty="0" smtClean="0"/>
              <a:t>IT methods for management:  +27.2%</a:t>
            </a:r>
          </a:p>
          <a:p>
            <a:pPr lvl="1"/>
            <a:r>
              <a:rPr lang="en-US" altLang="en-US" dirty="0" smtClean="0"/>
              <a:t>Optics:  +23.0%</a:t>
            </a:r>
          </a:p>
          <a:p>
            <a:pPr lvl="1"/>
            <a:r>
              <a:rPr lang="en-US" altLang="en-US" dirty="0" smtClean="0"/>
              <a:t>Computer technology:  +18.0%</a:t>
            </a:r>
            <a:endParaRPr lang="en-US" altLang="en-US" u="sng" dirty="0" smtClean="0"/>
          </a:p>
          <a:p>
            <a:pPr lvl="1">
              <a:buFont typeface="Wingdings" pitchFamily="2" charset="2"/>
              <a:buNone/>
            </a:pPr>
            <a:endParaRPr lang="en-US" altLang="en-US" dirty="0" smtClean="0"/>
          </a:p>
          <a:p>
            <a:pPr lvl="1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716015" y="3645024"/>
            <a:ext cx="4356671" cy="2376487"/>
          </a:xfrm>
        </p:spPr>
        <p:txBody>
          <a:bodyPr/>
          <a:lstStyle/>
          <a:p>
            <a:r>
              <a:rPr lang="en-US" altLang="en-US" u="sng" dirty="0" smtClean="0"/>
              <a:t>Decreases in 4 out of 35 fields: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Micro-structural and </a:t>
            </a:r>
            <a:r>
              <a:rPr lang="en-US" altLang="en-US" dirty="0" err="1" smtClean="0"/>
              <a:t>nano</a:t>
            </a:r>
            <a:r>
              <a:rPr lang="en-US" altLang="en-US" dirty="0" smtClean="0"/>
              <a:t>-technology:  -8.0%</a:t>
            </a:r>
          </a:p>
          <a:p>
            <a:pPr lvl="1"/>
            <a:r>
              <a:rPr lang="en-US" altLang="en-US" dirty="0" smtClean="0"/>
              <a:t>Organic fine chemistry:  -3.3%</a:t>
            </a:r>
          </a:p>
          <a:p>
            <a:pPr lvl="1"/>
            <a:r>
              <a:rPr lang="en-US" altLang="en-US" dirty="0" smtClean="0"/>
              <a:t>Pharmaceuticals:  -1.3%</a:t>
            </a:r>
          </a:p>
          <a:p>
            <a:pPr lvl="1"/>
            <a:r>
              <a:rPr lang="en-US" altLang="en-US" dirty="0" smtClean="0"/>
              <a:t>Basic communication process:  -0.8%</a:t>
            </a:r>
          </a:p>
          <a:p>
            <a:pPr lvl="1">
              <a:buFont typeface="Wingdings" pitchFamily="2" charset="2"/>
              <a:buNone/>
            </a:pPr>
            <a:endParaRPr lang="en-US" altLang="en-US" dirty="0" smtClean="0"/>
          </a:p>
          <a:p>
            <a:pPr lvl="1">
              <a:buFont typeface="Wingdings" pitchFamily="2" charset="2"/>
              <a:buNone/>
            </a:pPr>
            <a:endParaRPr lang="en-US" altLang="en-US" dirty="0" smtClean="0"/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179512" y="1196752"/>
            <a:ext cx="8893175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000" dirty="0"/>
              <a:t>Main Fields of Technology for PCT Applications by Percentage of </a:t>
            </a:r>
            <a:r>
              <a:rPr lang="en-US" altLang="en-US" sz="2000" dirty="0" smtClean="0"/>
              <a:t>Total:</a:t>
            </a:r>
            <a:endParaRPr lang="en-US" altLang="en-US" sz="2000" dirty="0"/>
          </a:p>
          <a:p>
            <a:endParaRPr lang="en-US" altLang="en-US" sz="2000" dirty="0"/>
          </a:p>
          <a:p>
            <a:pPr lvl="1">
              <a:buClr>
                <a:srgbClr val="3399FF"/>
              </a:buClr>
              <a:buFont typeface="Wingdings" pitchFamily="2" charset="2"/>
              <a:buChar char="q"/>
            </a:pPr>
            <a:r>
              <a:rPr lang="en-US" altLang="en-US" sz="2000" dirty="0"/>
              <a:t>  Electrical Machinery		 	</a:t>
            </a:r>
            <a:r>
              <a:rPr lang="en-US" altLang="en-US" sz="2000" dirty="0" smtClean="0"/>
              <a:t>14,897 </a:t>
            </a:r>
            <a:r>
              <a:rPr lang="en-US" altLang="en-US" sz="2000" dirty="0"/>
              <a:t>applications </a:t>
            </a:r>
            <a:r>
              <a:rPr lang="en-US" altLang="en-US" sz="2000" dirty="0" smtClean="0"/>
              <a:t>(7.8%)</a:t>
            </a:r>
            <a:endParaRPr lang="en-US" altLang="en-US" sz="2000" dirty="0"/>
          </a:p>
          <a:p>
            <a:pPr lvl="1">
              <a:buClr>
                <a:srgbClr val="3399FF"/>
              </a:buClr>
              <a:buFont typeface="Wingdings" pitchFamily="2" charset="2"/>
              <a:buChar char="q"/>
            </a:pPr>
            <a:r>
              <a:rPr lang="en-US" altLang="en-US" sz="2000" dirty="0" smtClean="0"/>
              <a:t>  Computer Technology</a:t>
            </a:r>
            <a:r>
              <a:rPr lang="en-US" altLang="en-US" sz="2000" dirty="0"/>
              <a:t>			</a:t>
            </a:r>
            <a:r>
              <a:rPr lang="en-US" altLang="en-US" sz="2000" dirty="0" smtClean="0"/>
              <a:t>14,684 </a:t>
            </a:r>
            <a:r>
              <a:rPr lang="en-US" altLang="en-US" sz="2000" dirty="0"/>
              <a:t>applications </a:t>
            </a:r>
            <a:r>
              <a:rPr lang="en-US" altLang="en-US" sz="2000" dirty="0" smtClean="0"/>
              <a:t>(7.7%)</a:t>
            </a:r>
            <a:endParaRPr lang="en-US" altLang="en-US" sz="2000" dirty="0"/>
          </a:p>
          <a:p>
            <a:pPr lvl="1">
              <a:buClr>
                <a:srgbClr val="3399FF"/>
              </a:buClr>
              <a:buFont typeface="Wingdings" pitchFamily="2" charset="2"/>
              <a:buChar char="q"/>
            </a:pPr>
            <a:r>
              <a:rPr lang="en-US" altLang="en-US" sz="2000" dirty="0" smtClean="0"/>
              <a:t>  Digital Communications</a:t>
            </a:r>
            <a:r>
              <a:rPr lang="en-US" altLang="en-US" sz="2000" dirty="0"/>
              <a:t>			</a:t>
            </a:r>
            <a:r>
              <a:rPr lang="en-US" altLang="en-US" sz="2000" dirty="0" smtClean="0"/>
              <a:t>14,059 </a:t>
            </a:r>
            <a:r>
              <a:rPr lang="en-US" altLang="en-US" sz="2000" dirty="0"/>
              <a:t>applications </a:t>
            </a:r>
            <a:r>
              <a:rPr lang="en-US" altLang="en-US" sz="2000" dirty="0" smtClean="0"/>
              <a:t>(7.3%)</a:t>
            </a:r>
            <a:endParaRPr lang="en-US" altLang="en-US" sz="2000" dirty="0"/>
          </a:p>
          <a:p>
            <a:pPr lvl="1">
              <a:buClr>
                <a:srgbClr val="3399FF"/>
              </a:buClr>
              <a:buFont typeface="Wingdings" pitchFamily="2" charset="2"/>
              <a:buChar char="q"/>
            </a:pPr>
            <a:r>
              <a:rPr lang="en-US" altLang="en-US" sz="2000" dirty="0"/>
              <a:t>  Medical Technology			</a:t>
            </a:r>
            <a:r>
              <a:rPr lang="en-US" altLang="en-US" sz="2000" dirty="0" smtClean="0"/>
              <a:t>11,920 </a:t>
            </a:r>
            <a:r>
              <a:rPr lang="en-US" altLang="en-US" sz="2000" dirty="0"/>
              <a:t>applications </a:t>
            </a:r>
            <a:r>
              <a:rPr lang="en-US" altLang="en-US" sz="2000" dirty="0" smtClean="0"/>
              <a:t>(6.2%)</a:t>
            </a:r>
            <a:endParaRPr lang="en-US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PCT Applications by Medium of Filing</a:t>
            </a: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250825" y="522922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   Distribution in </a:t>
            </a:r>
            <a:r>
              <a:rPr lang="en-US" altLang="en-US" sz="2000" dirty="0" smtClean="0"/>
              <a:t>2013: 7.6% </a:t>
            </a:r>
            <a:r>
              <a:rPr lang="en-US" altLang="en-US" sz="2000" dirty="0"/>
              <a:t>paper, </a:t>
            </a:r>
            <a:r>
              <a:rPr lang="en-US" altLang="en-US" sz="2000" dirty="0" smtClean="0"/>
              <a:t>2.8% </a:t>
            </a:r>
            <a:r>
              <a:rPr lang="en-US" altLang="en-US" sz="2000" dirty="0"/>
              <a:t>PCT-EASY, </a:t>
            </a:r>
            <a:r>
              <a:rPr lang="en-US" altLang="en-US" sz="2000" dirty="0" smtClean="0"/>
              <a:t>89.7% </a:t>
            </a:r>
            <a:r>
              <a:rPr lang="en-US" altLang="en-US" sz="2000" dirty="0"/>
              <a:t>fully electronic</a:t>
            </a:r>
          </a:p>
          <a:p>
            <a:r>
              <a:rPr lang="en-US" altLang="en-US" sz="2000" dirty="0"/>
              <a:t>    (</a:t>
            </a:r>
            <a:r>
              <a:rPr lang="en-US" altLang="en-US" sz="2000" dirty="0" smtClean="0"/>
              <a:t>49.9% </a:t>
            </a:r>
            <a:r>
              <a:rPr lang="en-US" altLang="en-US" sz="2000" dirty="0"/>
              <a:t>PDF, </a:t>
            </a:r>
            <a:r>
              <a:rPr lang="en-US" altLang="en-US" sz="2000" dirty="0" smtClean="0"/>
              <a:t>27.4% </a:t>
            </a:r>
            <a:r>
              <a:rPr lang="en-US" altLang="en-US" sz="2000" dirty="0"/>
              <a:t>XML, </a:t>
            </a:r>
            <a:r>
              <a:rPr lang="en-US" altLang="en-US" sz="2000" dirty="0" smtClean="0"/>
              <a:t>12.4% </a:t>
            </a:r>
            <a:r>
              <a:rPr lang="en-US" altLang="en-US" sz="2000" dirty="0"/>
              <a:t>EFS-Web).</a:t>
            </a:r>
          </a:p>
        </p:txBody>
      </p:sp>
      <p:pic>
        <p:nvPicPr>
          <p:cNvPr id="83977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8" y="1303785"/>
            <a:ext cx="9015002" cy="370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60350"/>
            <a:ext cx="8785225" cy="941388"/>
          </a:xfrm>
        </p:spPr>
        <p:txBody>
          <a:bodyPr/>
          <a:lstStyle/>
          <a:p>
            <a:r>
              <a:rPr lang="en-US" altLang="en-US" dirty="0" smtClean="0"/>
              <a:t>Distribution of Filing Languages in 2013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194200" y="5157788"/>
            <a:ext cx="871378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 </a:t>
            </a:r>
            <a:r>
              <a:rPr lang="en-US" altLang="en-US" sz="2000" dirty="0" smtClean="0"/>
              <a:t>Top 10 filing languages make up 99.2% of total filings. </a:t>
            </a:r>
            <a:endParaRPr lang="en-US" altLang="en-US" sz="2000" dirty="0"/>
          </a:p>
        </p:txBody>
      </p:sp>
      <p:pic>
        <p:nvPicPr>
          <p:cNvPr id="25616" name="Picture 16" descr="B-1-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80" y="1412776"/>
            <a:ext cx="9132749" cy="348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2) PCT –  National Phase Entries</a:t>
            </a:r>
          </a:p>
        </p:txBody>
      </p:sp>
      <p:sp>
        <p:nvSpPr>
          <p:cNvPr id="92169" name="Text Box 9"/>
          <p:cNvSpPr txBox="1">
            <a:spLocks noChangeArrowheads="1"/>
          </p:cNvSpPr>
          <p:nvPr/>
        </p:nvSpPr>
        <p:spPr bwMode="auto">
          <a:xfrm>
            <a:off x="395288" y="4916488"/>
            <a:ext cx="76898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altLang="en-US" sz="2000" dirty="0"/>
              <a:t>  </a:t>
            </a:r>
            <a:r>
              <a:rPr lang="en-US" altLang="en-US" sz="2000" dirty="0" smtClean="0"/>
              <a:t>539,300 </a:t>
            </a:r>
            <a:r>
              <a:rPr lang="en-US" altLang="en-US" sz="2000" dirty="0"/>
              <a:t>national phase entries estimated for </a:t>
            </a:r>
            <a:r>
              <a:rPr lang="en-US" altLang="en-US" sz="2000" dirty="0" smtClean="0"/>
              <a:t>2012 </a:t>
            </a:r>
            <a:r>
              <a:rPr lang="en-US" altLang="en-US" sz="2000" dirty="0"/>
              <a:t>(+ </a:t>
            </a:r>
            <a:r>
              <a:rPr lang="en-US" altLang="en-US" sz="2000" dirty="0" smtClean="0"/>
              <a:t>6.2</a:t>
            </a:r>
            <a:r>
              <a:rPr lang="en-US" altLang="en-US" sz="2000" dirty="0"/>
              <a:t>%)</a:t>
            </a:r>
          </a:p>
          <a:p>
            <a:pPr>
              <a:buFontTx/>
              <a:buChar char="•"/>
            </a:pPr>
            <a:r>
              <a:rPr lang="en-US" altLang="en-US" sz="2000" dirty="0"/>
              <a:t>  </a:t>
            </a:r>
            <a:r>
              <a:rPr lang="en-US" altLang="en-US" sz="2000" dirty="0" smtClean="0"/>
              <a:t>458,800 </a:t>
            </a:r>
            <a:r>
              <a:rPr lang="en-US" altLang="en-US" sz="2000" dirty="0"/>
              <a:t>(about 85%) of NPEs are from non-resident applications</a:t>
            </a:r>
          </a:p>
          <a:p>
            <a:r>
              <a:rPr lang="en-US" altLang="en-US" sz="2000" dirty="0"/>
              <a:t>   representing </a:t>
            </a:r>
            <a:r>
              <a:rPr lang="en-US" altLang="en-US" sz="2000" dirty="0" smtClean="0"/>
              <a:t>55% </a:t>
            </a:r>
            <a:r>
              <a:rPr lang="en-US" altLang="en-US" sz="2000" dirty="0"/>
              <a:t>of all non-resident patent applications filed </a:t>
            </a:r>
          </a:p>
          <a:p>
            <a:r>
              <a:rPr lang="en-US" altLang="en-US" sz="2000" dirty="0"/>
              <a:t>   worldwide in </a:t>
            </a:r>
            <a:r>
              <a:rPr lang="en-US" altLang="en-US" sz="2000" dirty="0" smtClean="0"/>
              <a:t>2012.</a:t>
            </a:r>
            <a:endParaRPr lang="en-US" altLang="en-US" sz="2000" dirty="0"/>
          </a:p>
        </p:txBody>
      </p:sp>
      <p:pic>
        <p:nvPicPr>
          <p:cNvPr id="921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0768"/>
            <a:ext cx="8948383" cy="3405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uvelle présentation">
  <a:themeElements>
    <a:clrScheme name="Nouvelle pré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ouvelle présentation">
      <a:majorFont>
        <a:latin typeface="Arial"/>
        <a:ea typeface="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Nouvelle pré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uvelle pré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uvelle pré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11567</TotalTime>
  <Words>814</Words>
  <Application>Microsoft Office PowerPoint</Application>
  <PresentationFormat>On-screen Show (4:3)</PresentationFormat>
  <Paragraphs>132</Paragraphs>
  <Slides>23</Slides>
  <Notes>23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Nouvelle présentation</vt:lpstr>
      <vt:lpstr>Worksheet</vt:lpstr>
      <vt:lpstr>PCT – Statistics</vt:lpstr>
      <vt:lpstr>Outline</vt:lpstr>
      <vt:lpstr>1) PCT – International Application Filings</vt:lpstr>
      <vt:lpstr>Filing Trends for Top 5 Origins</vt:lpstr>
      <vt:lpstr>Distribution of PCT Applicants in 2013</vt:lpstr>
      <vt:lpstr>Main Fields of Technology in 2013 </vt:lpstr>
      <vt:lpstr>PCT Applications by Medium of Filing</vt:lpstr>
      <vt:lpstr>Distribution of Filing Languages in 2013</vt:lpstr>
      <vt:lpstr>2) PCT –  National Phase Entries</vt:lpstr>
      <vt:lpstr>Average Number of National Phase Entries (NPEs) per PCT Application for 15 Top High-Income Origins </vt:lpstr>
      <vt:lpstr>Average Number of National Phase Entries (NPEs) per PCT Application for 15 Top Middle-Income Origins </vt:lpstr>
      <vt:lpstr>PCT National Phase Entries for Top 10 Offices 2012</vt:lpstr>
      <vt:lpstr>PCT National Phase Entries for Next 10 Offices 2012</vt:lpstr>
      <vt:lpstr>3) PCT Applications by Receiving Office</vt:lpstr>
      <vt:lpstr>PCT applications for selected receiving Offices of middle-income countries</vt:lpstr>
      <vt:lpstr>Receiving Offices:  Timeliness of Transmitting PCT Applications to the International Bureau</vt:lpstr>
      <vt:lpstr>4)  International Authorities Search Reports by International Searching Authority</vt:lpstr>
      <vt:lpstr>Average Timeliness in transmitting ISRs to the IB measured from Date of Receipt of Search Copy</vt:lpstr>
      <vt:lpstr>Distribution of Supplementary International Search Reports by SISA</vt:lpstr>
      <vt:lpstr>International Preliminary Examination Authorities</vt:lpstr>
      <vt:lpstr>Average Timeliness in Transmitting IPRPs</vt:lpstr>
      <vt:lpstr>5) PCT-Patent Prosecution Highway</vt:lpstr>
      <vt:lpstr> Further information: 2014 PCT Yearly Review The International Patent System (to be published soon)   2013 World Intellectual Property Indicators WIPO Publication No:941E/2013  Statistics on the PCT System http://www.wipo.int/ipstats/en/statistics/pct/  Patent Prosecution Highway Portal Site http://www.jpo.go.jp/ppph-portal/index.htm</vt:lpstr>
    </vt:vector>
  </TitlesOfParts>
  <Company>Sheyda Navab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PCT – An Overview</dc:title>
  <dc:creator>Philip Thomas</dc:creator>
  <cp:lastModifiedBy>MARLOW Thomas</cp:lastModifiedBy>
  <cp:revision>301</cp:revision>
  <cp:lastPrinted>2014-06-06T13:31:31Z</cp:lastPrinted>
  <dcterms:created xsi:type="dcterms:W3CDTF">2010-03-01T11:31:28Z</dcterms:created>
  <dcterms:modified xsi:type="dcterms:W3CDTF">2014-06-06T14:37:50Z</dcterms:modified>
</cp:coreProperties>
</file>