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38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85" r:id="rId19"/>
    <p:sldId id="356" r:id="rId20"/>
    <p:sldId id="357" r:id="rId21"/>
    <p:sldId id="358" r:id="rId22"/>
    <p:sldId id="359" r:id="rId23"/>
    <p:sldId id="360" r:id="rId24"/>
    <p:sldId id="361" r:id="rId25"/>
    <p:sldId id="362" r:id="rId26"/>
    <p:sldId id="363" r:id="rId27"/>
    <p:sldId id="386" r:id="rId28"/>
    <p:sldId id="364" r:id="rId29"/>
    <p:sldId id="387" r:id="rId30"/>
    <p:sldId id="367" r:id="rId31"/>
    <p:sldId id="368" r:id="rId32"/>
  </p:sldIdLst>
  <p:sldSz cx="9144000" cy="5143500" type="screen16x9"/>
  <p:notesSz cx="6858000" cy="9144000"/>
  <p:custDataLst>
    <p:tags r:id="rId34"/>
  </p:custDataLst>
  <p:defaultTextStyle>
    <a:defPPr>
      <a:defRPr lang="en-US"/>
    </a:defPPr>
    <a:lvl1pPr marL="0" algn="l" defTabSz="514213" rtl="0" eaLnBrk="1" latinLnBrk="0" hangingPunct="1">
      <a:defRPr sz="1013" kern="1200">
        <a:solidFill>
          <a:schemeClr val="tx1"/>
        </a:solidFill>
        <a:latin typeface="+mn-lt"/>
        <a:ea typeface="+mn-ea"/>
        <a:cs typeface="+mn-cs"/>
      </a:defRPr>
    </a:lvl1pPr>
    <a:lvl2pPr marL="257107" algn="l" defTabSz="514213" rtl="0" eaLnBrk="1" latinLnBrk="0" hangingPunct="1">
      <a:defRPr sz="1013" kern="1200">
        <a:solidFill>
          <a:schemeClr val="tx1"/>
        </a:solidFill>
        <a:latin typeface="+mn-lt"/>
        <a:ea typeface="+mn-ea"/>
        <a:cs typeface="+mn-cs"/>
      </a:defRPr>
    </a:lvl2pPr>
    <a:lvl3pPr marL="514213" algn="l" defTabSz="514213" rtl="0" eaLnBrk="1" latinLnBrk="0" hangingPunct="1">
      <a:defRPr sz="1013" kern="1200">
        <a:solidFill>
          <a:schemeClr val="tx1"/>
        </a:solidFill>
        <a:latin typeface="+mn-lt"/>
        <a:ea typeface="+mn-ea"/>
        <a:cs typeface="+mn-cs"/>
      </a:defRPr>
    </a:lvl3pPr>
    <a:lvl4pPr marL="771320" algn="l" defTabSz="514213" rtl="0" eaLnBrk="1" latinLnBrk="0" hangingPunct="1">
      <a:defRPr sz="1013" kern="1200">
        <a:solidFill>
          <a:schemeClr val="tx1"/>
        </a:solidFill>
        <a:latin typeface="+mn-lt"/>
        <a:ea typeface="+mn-ea"/>
        <a:cs typeface="+mn-cs"/>
      </a:defRPr>
    </a:lvl4pPr>
    <a:lvl5pPr marL="1028426" algn="l" defTabSz="514213" rtl="0" eaLnBrk="1" latinLnBrk="0" hangingPunct="1">
      <a:defRPr sz="1013" kern="1200">
        <a:solidFill>
          <a:schemeClr val="tx1"/>
        </a:solidFill>
        <a:latin typeface="+mn-lt"/>
        <a:ea typeface="+mn-ea"/>
        <a:cs typeface="+mn-cs"/>
      </a:defRPr>
    </a:lvl5pPr>
    <a:lvl6pPr marL="1285532" algn="l" defTabSz="514213" rtl="0" eaLnBrk="1" latinLnBrk="0" hangingPunct="1">
      <a:defRPr sz="1013" kern="1200">
        <a:solidFill>
          <a:schemeClr val="tx1"/>
        </a:solidFill>
        <a:latin typeface="+mn-lt"/>
        <a:ea typeface="+mn-ea"/>
        <a:cs typeface="+mn-cs"/>
      </a:defRPr>
    </a:lvl6pPr>
    <a:lvl7pPr marL="1542638" algn="l" defTabSz="514213" rtl="0" eaLnBrk="1" latinLnBrk="0" hangingPunct="1">
      <a:defRPr sz="1013" kern="1200">
        <a:solidFill>
          <a:schemeClr val="tx1"/>
        </a:solidFill>
        <a:latin typeface="+mn-lt"/>
        <a:ea typeface="+mn-ea"/>
        <a:cs typeface="+mn-cs"/>
      </a:defRPr>
    </a:lvl7pPr>
    <a:lvl8pPr marL="1799745" algn="l" defTabSz="514213" rtl="0" eaLnBrk="1" latinLnBrk="0" hangingPunct="1">
      <a:defRPr sz="1013" kern="1200">
        <a:solidFill>
          <a:schemeClr val="tx1"/>
        </a:solidFill>
        <a:latin typeface="+mn-lt"/>
        <a:ea typeface="+mn-ea"/>
        <a:cs typeface="+mn-cs"/>
      </a:defRPr>
    </a:lvl8pPr>
    <a:lvl9pPr marL="2056851" algn="l" defTabSz="514213" rtl="0" eaLnBrk="1" latinLnBrk="0" hangingPunct="1">
      <a:defRPr sz="101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B7"/>
    <a:srgbClr val="BCBD83"/>
    <a:srgbClr val="9FA04E"/>
    <a:srgbClr val="5F7B8F"/>
    <a:srgbClr val="C0CAD3"/>
    <a:srgbClr val="BE0F05"/>
    <a:srgbClr val="F2CFCD"/>
    <a:srgbClr val="CEC99B"/>
    <a:srgbClr val="E0E5E9"/>
    <a:srgbClr val="CFD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8" autoAdjust="0"/>
    <p:restoredTop sz="82230" autoAdjust="0"/>
  </p:normalViewPr>
  <p:slideViewPr>
    <p:cSldViewPr snapToGrid="0" showGuides="1">
      <p:cViewPr varScale="1">
        <p:scale>
          <a:sx n="125" d="100"/>
          <a:sy n="125" d="100"/>
        </p:scale>
        <p:origin x="154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4FA2A-139E-4318-ABE1-87693C86823A}"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98707-A7D0-477A-839F-5471889EDCCF}" type="slidenum">
              <a:rPr lang="en-GB" smtClean="0"/>
              <a:t>‹#›</a:t>
            </a:fld>
            <a:endParaRPr lang="en-GB"/>
          </a:p>
        </p:txBody>
      </p:sp>
    </p:spTree>
    <p:extLst>
      <p:ext uri="{BB962C8B-B14F-4D97-AF65-F5344CB8AC3E}">
        <p14:creationId xmlns:p14="http://schemas.microsoft.com/office/powerpoint/2010/main" val="30379843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698707-A7D0-477A-839F-5471889EDCCF}" type="slidenum">
              <a:rPr lang="en-GB" smtClean="0"/>
              <a:t>1</a:t>
            </a:fld>
            <a:endParaRPr lang="en-GB" dirty="0"/>
          </a:p>
        </p:txBody>
      </p:sp>
    </p:spTree>
    <p:extLst>
      <p:ext uri="{BB962C8B-B14F-4D97-AF65-F5344CB8AC3E}">
        <p14:creationId xmlns:p14="http://schemas.microsoft.com/office/powerpoint/2010/main" val="2459335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my.internal.epo.org/portal/private/epo/work/communicationservices/?WCM_GLOBAL_CONTEXT=/epo/intranet/work/communicationservices/externalcommservices/downloadphotosvideo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my.internal.epo.org/portal/private/epo/work/communicationservices/?WCM_GLOBAL_CONTEXT=/epo/intranet/work/communicationservices/externalcommservices/downloadphotosvideos"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my.internal.epo.org/portal/private/epo/work/communicationservices/?WCM_GLOBAL_CONTEXT=/epo/intranet/work/communicationservices/externalcommservices/downloadphotosvideo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6"/>
            <a:ext cx="7556400" cy="430887"/>
          </a:xfrm>
        </p:spPr>
        <p:txBody>
          <a:bodyPr wrap="square" lIns="0" tIns="0" rIns="0" bIns="0" anchor="b" anchorCtr="0">
            <a:spAutoFit/>
          </a:bodyPr>
          <a:lstStyle>
            <a:lvl1pPr>
              <a:lnSpc>
                <a:spcPct val="100000"/>
              </a:lnSpc>
              <a:defRPr sz="2800" baseline="0">
                <a:solidFill>
                  <a:schemeClr val="tx1"/>
                </a:solidFill>
              </a:defRPr>
            </a:lvl1pPr>
          </a:lstStyle>
          <a:p>
            <a:r>
              <a:rPr lang="en-GB"/>
              <a:t>Insert here the title of the presentation</a:t>
            </a:r>
            <a:endParaRPr lang="en-GB" dirty="0"/>
          </a:p>
        </p:txBody>
      </p:sp>
      <p:pic>
        <p:nvPicPr>
          <p:cNvPr id="14" name="Grafik 19" descr="Ein Bild, das Person, Mann, stehend, drinnen enthält.&#10;&#10;Automatisch generierte Beschreibung">
            <a:extLst>
              <a:ext uri="{FF2B5EF4-FFF2-40B4-BE49-F238E27FC236}">
                <a16:creationId xmlns:a16="http://schemas.microsoft.com/office/drawing/2014/main" id="{0A8AA0F8-FE51-1143-AF5A-0E2D525E63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5601" y="3215263"/>
            <a:ext cx="2156520" cy="1501200"/>
          </a:xfrm>
          <a:prstGeom prst="rect">
            <a:avLst/>
          </a:prstGeom>
        </p:spPr>
      </p:pic>
      <p:pic>
        <p:nvPicPr>
          <p:cNvPr id="15" name="Grafik 17" descr="Ein Bild, das Person, sitzend, Tisch, Gebäude enthält.&#10;&#10;Automatisch generierte Beschreibung">
            <a:extLst>
              <a:ext uri="{FF2B5EF4-FFF2-40B4-BE49-F238E27FC236}">
                <a16:creationId xmlns:a16="http://schemas.microsoft.com/office/drawing/2014/main" id="{EB80A6F3-38B6-4B4B-8C3E-AA14E906B8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9"/>
          <a:stretch/>
        </p:blipFill>
        <p:spPr>
          <a:xfrm>
            <a:off x="1" y="3215263"/>
            <a:ext cx="2051720" cy="1501200"/>
          </a:xfrm>
          <a:prstGeom prst="rect">
            <a:avLst/>
          </a:prstGeom>
        </p:spPr>
      </p:pic>
      <p:pic>
        <p:nvPicPr>
          <p:cNvPr id="24" name="Grafik 9" descr="Ein Bild, das Objekt, drinnen enthält.&#10;&#10;Automatisch generierte Beschreibung">
            <a:extLst>
              <a:ext uri="{FF2B5EF4-FFF2-40B4-BE49-F238E27FC236}">
                <a16:creationId xmlns:a16="http://schemas.microsoft.com/office/drawing/2014/main" id="{4BA22611-BEC0-164C-BF28-8F676A1952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49"/>
          <a:stretch/>
        </p:blipFill>
        <p:spPr>
          <a:xfrm>
            <a:off x="1808165" y="3215264"/>
            <a:ext cx="1898650" cy="1497013"/>
          </a:xfrm>
          <a:prstGeom prst="rect">
            <a:avLst/>
          </a:prstGeom>
        </p:spPr>
      </p:pic>
      <p:pic>
        <p:nvPicPr>
          <p:cNvPr id="25" name="Grafik 13" descr="Ein Bild, das Person, drinnen, sitzend, Mann enthält.&#10;&#10;Automatisch generierte Beschreibung">
            <a:extLst>
              <a:ext uri="{FF2B5EF4-FFF2-40B4-BE49-F238E27FC236}">
                <a16:creationId xmlns:a16="http://schemas.microsoft.com/office/drawing/2014/main" id="{9CFDE467-DE10-7247-A4BC-E644D1BDE5C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917"/>
          <a:stretch/>
        </p:blipFill>
        <p:spPr>
          <a:xfrm>
            <a:off x="7275224" y="3215263"/>
            <a:ext cx="1868777" cy="1501200"/>
          </a:xfrm>
          <a:prstGeom prst="rect">
            <a:avLst/>
          </a:prstGeom>
        </p:spPr>
      </p:pic>
      <p:pic>
        <p:nvPicPr>
          <p:cNvPr id="26" name="Grafik 25" descr="Ein Bild, das drinnen, Tisch, Objekt enthält.&#10;&#10;Automatisch generierte Beschreibung">
            <a:extLst>
              <a:ext uri="{FF2B5EF4-FFF2-40B4-BE49-F238E27FC236}">
                <a16:creationId xmlns:a16="http://schemas.microsoft.com/office/drawing/2014/main" id="{39867E7A-2E5C-D74C-82F9-FEF969DB7B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22"/>
          <a:stretch/>
        </p:blipFill>
        <p:spPr>
          <a:xfrm>
            <a:off x="5511801" y="3215263"/>
            <a:ext cx="1814513" cy="1501200"/>
          </a:xfrm>
          <a:prstGeom prst="rect">
            <a:avLst/>
          </a:prstGeom>
        </p:spPr>
      </p:pic>
      <p:sp>
        <p:nvSpPr>
          <p:cNvPr id="13" name="Subtitle 2"/>
          <p:cNvSpPr>
            <a:spLocks noGrp="1"/>
          </p:cNvSpPr>
          <p:nvPr>
            <p:ph type="subTitle" idx="1" hasCustomPrompt="1"/>
          </p:nvPr>
        </p:nvSpPr>
        <p:spPr>
          <a:xfrm>
            <a:off x="975600" y="2458801"/>
            <a:ext cx="7556400" cy="325377"/>
          </a:xfrm>
          <a:prstGeom prst="rect">
            <a:avLst/>
          </a:prstGeom>
        </p:spPr>
        <p:txBody>
          <a:bodyPr wrap="square" lIns="0" tIns="0" rIns="0" bIns="0" anchor="t" anchorCtr="0">
            <a:noAutofit/>
          </a:bodyPr>
          <a:lstStyle>
            <a:lvl1pPr marL="0" indent="0" algn="l">
              <a:lnSpc>
                <a:spcPct val="100000"/>
              </a:lnSpc>
              <a:buNone/>
              <a:defRPr sz="2000" spc="0">
                <a:solidFill>
                  <a:schemeClr val="tx1"/>
                </a:solidFill>
                <a:latin typeface="Arial" pitchFamily="34" charset="0"/>
                <a:cs typeface="Arial" pitchFamily="34" charset="0"/>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4"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59" indent="0" algn="ctr">
              <a:buNone/>
              <a:defRPr>
                <a:solidFill>
                  <a:schemeClr val="tx1">
                    <a:tint val="75000"/>
                  </a:schemeClr>
                </a:solidFill>
              </a:defRPr>
            </a:lvl8pPr>
            <a:lvl9pPr marL="3656411" indent="0" algn="ctr">
              <a:buNone/>
              <a:defRPr>
                <a:solidFill>
                  <a:schemeClr val="tx1">
                    <a:tint val="75000"/>
                  </a:schemeClr>
                </a:solidFill>
              </a:defRPr>
            </a:lvl9pPr>
          </a:lstStyle>
          <a:p>
            <a:r>
              <a:rPr lang="en-GB"/>
              <a:t>Insert here the subtitle of the presentation</a:t>
            </a:r>
            <a:endParaRPr lang="en-GB" dirty="0"/>
          </a:p>
        </p:txBody>
      </p:sp>
      <p:pic>
        <p:nvPicPr>
          <p:cNvPr id="4" name="Picture 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95"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a:prstGeom prst="rect">
            <a:avLst/>
          </a:prstGeom>
        </p:spPr>
        <p:txBody>
          <a:bodyPr wrap="square" lIns="0" tIns="0" rIns="0" bIns="0" anchor="t" anchorCtr="0">
            <a:noAutofit/>
          </a:bodyPr>
          <a:lstStyle>
            <a:lvl1pPr marL="0" indent="0" algn="l">
              <a:lnSpc>
                <a:spcPct val="150000"/>
              </a:lnSpc>
              <a:buNone/>
              <a:defRPr sz="900" b="0" spc="0">
                <a:solidFill>
                  <a:schemeClr val="tx1"/>
                </a:solidFill>
              </a:defRPr>
            </a:lvl1pPr>
          </a:lstStyle>
          <a:p>
            <a:pPr lvl="0"/>
            <a:r>
              <a:rPr lang="en-GB"/>
              <a:t>Name Surname</a:t>
            </a:r>
            <a:endParaRPr lang="en-GB" dirty="0"/>
          </a:p>
        </p:txBody>
      </p:sp>
      <p:sp>
        <p:nvSpPr>
          <p:cNvPr id="20" name="Text Placeholder 12"/>
          <p:cNvSpPr>
            <a:spLocks noGrp="1"/>
          </p:cNvSpPr>
          <p:nvPr>
            <p:ph type="body" sz="quarter" idx="14" hasCustomPrompt="1"/>
          </p:nvPr>
        </p:nvSpPr>
        <p:spPr>
          <a:xfrm>
            <a:off x="7203600" y="4833516"/>
            <a:ext cx="1334400" cy="216000"/>
          </a:xfrm>
          <a:prstGeom prst="rect">
            <a:avLst/>
          </a:prstGeom>
        </p:spPr>
        <p:txBody>
          <a:bodyPr wrap="square" lIns="0" tIns="0" rIns="0" bIns="0" anchor="t" anchorCtr="0">
            <a:noAutofit/>
          </a:bodyPr>
          <a:lstStyle>
            <a:lvl1pPr marL="0" indent="0" algn="r">
              <a:lnSpc>
                <a:spcPct val="150000"/>
              </a:lnSpc>
              <a:buNone/>
              <a:defRPr sz="900" b="0" spc="0" baseline="0">
                <a:solidFill>
                  <a:schemeClr val="tx1"/>
                </a:solidFill>
              </a:defRPr>
            </a:lvl1pPr>
          </a:lstStyle>
          <a:p>
            <a:pPr lvl="0"/>
            <a:r>
              <a:rPr lang="en-GB"/>
              <a:t>Date</a:t>
            </a:r>
            <a:endParaRPr lang="en-GB" dirty="0"/>
          </a:p>
        </p:txBody>
      </p:sp>
      <p:sp>
        <p:nvSpPr>
          <p:cNvPr id="21" name="Text Placeholder 12"/>
          <p:cNvSpPr>
            <a:spLocks noGrp="1"/>
          </p:cNvSpPr>
          <p:nvPr>
            <p:ph type="body" sz="quarter" idx="15" hasCustomPrompt="1"/>
          </p:nvPr>
        </p:nvSpPr>
        <p:spPr>
          <a:xfrm>
            <a:off x="3603600" y="4833516"/>
            <a:ext cx="2880000" cy="216000"/>
          </a:xfrm>
          <a:prstGeom prst="rect">
            <a:avLst/>
          </a:prstGeom>
        </p:spPr>
        <p:txBody>
          <a:bodyPr wrap="square" lIns="0" tIns="0" rIns="0" bIns="0" anchor="t" anchorCtr="0">
            <a:noAutofit/>
          </a:bodyPr>
          <a:lstStyle>
            <a:lvl1pPr marL="0" indent="0" algn="l">
              <a:lnSpc>
                <a:spcPct val="150000"/>
              </a:lnSpc>
              <a:buNone/>
              <a:defRPr sz="900" b="0" spc="0" baseline="0">
                <a:solidFill>
                  <a:schemeClr val="tx1"/>
                </a:solidFill>
              </a:defRPr>
            </a:lvl1pPr>
          </a:lstStyle>
          <a:p>
            <a:pPr lvl="0"/>
            <a:r>
              <a:rPr lang="en-GB"/>
              <a:t>Position Department</a:t>
            </a:r>
            <a:endParaRPr lang="en-GB" dirty="0"/>
          </a:p>
        </p:txBody>
      </p:sp>
    </p:spTree>
    <p:extLst>
      <p:ext uri="{BB962C8B-B14F-4D97-AF65-F5344CB8AC3E}">
        <p14:creationId xmlns:p14="http://schemas.microsoft.com/office/powerpoint/2010/main" val="415663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4" name="Straight Connector 3"/>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7" name="Title 6"/>
          <p:cNvSpPr>
            <a:spLocks noGrp="1"/>
          </p:cNvSpPr>
          <p:nvPr>
            <p:ph type="title" hasCustomPrompt="1"/>
          </p:nvPr>
        </p:nvSpPr>
        <p:spPr/>
        <p:txBody>
          <a:bodyPr vert="horz" wrap="square" lIns="0" tIns="0" rIns="0" bIns="0" rtlCol="0" anchor="t" anchorCtr="0">
            <a:noAutofit/>
          </a:bodyPr>
          <a:lstStyle>
            <a:lvl1pPr>
              <a:defRPr lang="en-US" dirty="0"/>
            </a:lvl1pPr>
          </a:lstStyle>
          <a:p>
            <a:pPr lvl="0" defTabSz="914126">
              <a:lnSpc>
                <a:spcPts val="2400"/>
              </a:lnSpc>
            </a:pPr>
            <a:r>
              <a:rPr lang="en-US"/>
              <a:t>Click to edit Master title style</a:t>
            </a:r>
            <a:endParaRPr lang="en-US" dirty="0"/>
          </a:p>
        </p:txBody>
      </p:sp>
    </p:spTree>
    <p:extLst>
      <p:ext uri="{BB962C8B-B14F-4D97-AF65-F5344CB8AC3E}">
        <p14:creationId xmlns:p14="http://schemas.microsoft.com/office/powerpoint/2010/main" val="351230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86175" y="1181099"/>
            <a:ext cx="7846638" cy="3549299"/>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11" name="Straight Connector 10"/>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3" name="Title 2"/>
          <p:cNvSpPr>
            <a:spLocks noGrp="1"/>
          </p:cNvSpPr>
          <p:nvPr>
            <p:ph type="title" hasCustomPrompt="1"/>
          </p:nvPr>
        </p:nvSpPr>
        <p:spPr>
          <a:xfrm>
            <a:off x="686175" y="270001"/>
            <a:ext cx="7846638" cy="615553"/>
          </a:xfrm>
        </p:spPr>
        <p:txBody>
          <a:bodyPr vert="horz" wrap="square" lIns="0" tIns="0" rIns="0" bIns="0" rtlCol="0" anchor="t" anchorCtr="0">
            <a:noAutofit/>
          </a:bodyPr>
          <a:lstStyle>
            <a:lvl1pPr>
              <a:defRPr lang="en-US">
                <a:solidFill>
                  <a:schemeClr val="tx1"/>
                </a:solidFill>
              </a:defRPr>
            </a:lvl1pPr>
          </a:lstStyle>
          <a:p>
            <a:pPr lvl="0" defTabSz="914126">
              <a:lnSpc>
                <a:spcPts val="2400"/>
              </a:lnSpc>
            </a:pPr>
            <a:r>
              <a:rPr lang="en-US" sz="2000" b="1" i="0" u="none" strike="noStrike" kern="1200" baseline="0" dirty="0">
                <a:solidFill>
                  <a:srgbClr val="404955"/>
                </a:solidFill>
                <a:latin typeface="Arial" panose="020B0604020202020204" pitchFamily="34" charset="0"/>
              </a:rPr>
              <a:t>Example content with a long headline that appears</a:t>
            </a:r>
            <a:br>
              <a:rPr lang="en-US" sz="2000" b="1" i="0" u="none" strike="noStrike" kern="1200" baseline="0" dirty="0">
                <a:solidFill>
                  <a:srgbClr val="404955"/>
                </a:solidFill>
                <a:latin typeface="Arial" panose="020B0604020202020204" pitchFamily="34" charset="0"/>
              </a:rPr>
            </a:br>
            <a:r>
              <a:rPr lang="en-US" sz="2000" b="1" i="0" u="none" strike="noStrike" kern="1200" baseline="0" dirty="0">
                <a:solidFill>
                  <a:srgbClr val="404955"/>
                </a:solidFill>
                <a:latin typeface="Arial" panose="020B0604020202020204" pitchFamily="34" charset="0"/>
              </a:rPr>
              <a:t>on two lines ...</a:t>
            </a:r>
            <a:endParaRPr lang="en-US" dirty="0"/>
          </a:p>
        </p:txBody>
      </p:sp>
    </p:spTree>
    <p:extLst>
      <p:ext uri="{BB962C8B-B14F-4D97-AF65-F5344CB8AC3E}">
        <p14:creationId xmlns:p14="http://schemas.microsoft.com/office/powerpoint/2010/main" val="137565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5" name="Straight Connector 4"/>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Tree>
    <p:extLst>
      <p:ext uri="{BB962C8B-B14F-4D97-AF65-F5344CB8AC3E}">
        <p14:creationId xmlns:p14="http://schemas.microsoft.com/office/powerpoint/2010/main" val="218989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bullet list">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11" name="Straight Connector 10"/>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3" name="Title 2"/>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en-US"/>
            </a:lvl1pPr>
          </a:lstStyle>
          <a:p>
            <a:pPr lvl="0" defTabSz="914126">
              <a:lnSpc>
                <a:spcPts val="2400"/>
              </a:lnSpc>
            </a:pPr>
            <a:r>
              <a:rPr lang="en-US" dirty="0"/>
              <a:t>Click to edit Master title style</a:t>
            </a:r>
          </a:p>
        </p:txBody>
      </p:sp>
      <p:sp>
        <p:nvSpPr>
          <p:cNvPr id="6" name="Textplatzhalter 5">
            <a:extLst>
              <a:ext uri="{FF2B5EF4-FFF2-40B4-BE49-F238E27FC236}">
                <a16:creationId xmlns:a16="http://schemas.microsoft.com/office/drawing/2014/main" id="{8CEFE263-0B6C-48BC-B682-B3F97F2B1BB0}"/>
              </a:ext>
            </a:extLst>
          </p:cNvPr>
          <p:cNvSpPr>
            <a:spLocks noGrp="1"/>
          </p:cNvSpPr>
          <p:nvPr>
            <p:ph type="body" sz="quarter" idx="10" hasCustomPrompt="1"/>
          </p:nvPr>
        </p:nvSpPr>
        <p:spPr>
          <a:xfrm>
            <a:off x="686175" y="915988"/>
            <a:ext cx="7847012" cy="3816350"/>
          </a:xfrm>
        </p:spPr>
        <p:txBody>
          <a:bodyPr/>
          <a:lstStyle/>
          <a:p>
            <a:pPr marL="144000" indent="-144000" defTabSz="914126"/>
            <a:r>
              <a:rPr lang="en-US" dirty="0"/>
              <a:t>Click to edit Master text styles</a:t>
            </a:r>
          </a:p>
          <a:p>
            <a:pPr marL="288000" lvl="1" indent="-144000" defTabSz="914126"/>
            <a:r>
              <a:rPr lang="en-US" dirty="0"/>
              <a:t>Second level</a:t>
            </a:r>
          </a:p>
          <a:p>
            <a:pPr marL="432000" lvl="2" indent="-144000" defTabSz="914126"/>
            <a:r>
              <a:rPr lang="en-US" dirty="0"/>
              <a:t>Third level</a:t>
            </a:r>
          </a:p>
          <a:p>
            <a:pPr marL="576000" lvl="3" indent="-144000" defTabSz="914126"/>
            <a:r>
              <a:rPr lang="en-US" dirty="0"/>
              <a:t>Fourth level</a:t>
            </a:r>
          </a:p>
          <a:p>
            <a:pPr marL="720000" lvl="4" indent="-144000" defTabSz="987128"/>
            <a:r>
              <a:rPr lang="en-US" dirty="0"/>
              <a:t>Fifth level</a:t>
            </a:r>
          </a:p>
        </p:txBody>
      </p:sp>
    </p:spTree>
    <p:extLst>
      <p:ext uri="{BB962C8B-B14F-4D97-AF65-F5344CB8AC3E}">
        <p14:creationId xmlns:p14="http://schemas.microsoft.com/office/powerpoint/2010/main" val="326646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86175" y="914400"/>
            <a:ext cx="3823200"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10" name="Text Placeholder 19"/>
          <p:cNvSpPr>
            <a:spLocks noGrp="1"/>
          </p:cNvSpPr>
          <p:nvPr>
            <p:ph type="body" sz="quarter" idx="19"/>
          </p:nvPr>
        </p:nvSpPr>
        <p:spPr>
          <a:xfrm>
            <a:off x="4699479" y="914400"/>
            <a:ext cx="3833334"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8" name="Straight Connector 7"/>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cxnSp>
        <p:nvCxnSpPr>
          <p:cNvPr id="11" name="Straight Connector 16">
            <a:extLst>
              <a:ext uri="{FF2B5EF4-FFF2-40B4-BE49-F238E27FC236}">
                <a16:creationId xmlns:a16="http://schemas.microsoft.com/office/drawing/2014/main" id="{E093F932-5B1A-4DC6-AFC6-B96AB1DB44D4}"/>
              </a:ext>
            </a:extLst>
          </p:cNvPr>
          <p:cNvCxnSpPr/>
          <p:nvPr userDrawn="1"/>
        </p:nvCxnSpPr>
        <p:spPr>
          <a:xfrm>
            <a:off x="4604427" y="950914"/>
            <a:ext cx="0" cy="3779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30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86175" y="914400"/>
            <a:ext cx="2455200"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20" name="Text Placeholder 19"/>
          <p:cNvSpPr>
            <a:spLocks noGrp="1"/>
          </p:cNvSpPr>
          <p:nvPr>
            <p:ph type="body" sz="quarter" idx="19"/>
          </p:nvPr>
        </p:nvSpPr>
        <p:spPr>
          <a:xfrm>
            <a:off x="3381895" y="914400"/>
            <a:ext cx="2455200"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cxnSp>
        <p:nvCxnSpPr>
          <p:cNvPr id="17" name="Straight Connector 16"/>
          <p:cNvCxnSpPr/>
          <p:nvPr/>
        </p:nvCxnSpPr>
        <p:spPr>
          <a:xfrm>
            <a:off x="3261635" y="950914"/>
            <a:ext cx="0" cy="3779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7355" y="950914"/>
            <a:ext cx="0" cy="3779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userDrawn="1">
            <p:ph type="body" sz="quarter" idx="21"/>
          </p:nvPr>
        </p:nvSpPr>
        <p:spPr>
          <a:xfrm>
            <a:off x="6077613" y="914400"/>
            <a:ext cx="2455200"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2" name="Title 1"/>
          <p:cNvSpPr>
            <a:spLocks noGrp="1"/>
          </p:cNvSpPr>
          <p:nvPr userDrawn="1">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9" name="Slide Number Placeholder 8"/>
          <p:cNvSpPr>
            <a:spLocks noGrp="1"/>
          </p:cNvSpPr>
          <p:nvPr userDrawn="1">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10" name="Straight Connector 9"/>
          <p:cNvCxnSpPr/>
          <p:nvPr userDrawn="1"/>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Tree>
    <p:extLst>
      <p:ext uri="{BB962C8B-B14F-4D97-AF65-F5344CB8AC3E}">
        <p14:creationId xmlns:p14="http://schemas.microsoft.com/office/powerpoint/2010/main" val="342782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mall picture and text">
    <p:spTree>
      <p:nvGrpSpPr>
        <p:cNvPr id="1" name=""/>
        <p:cNvGrpSpPr/>
        <p:nvPr/>
      </p:nvGrpSpPr>
      <p:grpSpPr>
        <a:xfrm>
          <a:off x="0" y="0"/>
          <a:ext cx="0" cy="0"/>
          <a:chOff x="0" y="0"/>
          <a:chExt cx="0" cy="0"/>
        </a:xfrm>
      </p:grpSpPr>
      <p:sp>
        <p:nvSpPr>
          <p:cNvPr id="13" name="TextBox 16">
            <a:extLst>
              <a:ext uri="{FF2B5EF4-FFF2-40B4-BE49-F238E27FC236}">
                <a16:creationId xmlns:a16="http://schemas.microsoft.com/office/drawing/2014/main" id="{BD06F33D-1D15-4A24-A17F-5366544F9EEB}"/>
              </a:ext>
            </a:extLst>
          </p:cNvPr>
          <p:cNvSpPr txBox="1"/>
          <p:nvPr userDrawn="1"/>
        </p:nvSpPr>
        <p:spPr>
          <a:xfrm>
            <a:off x="6189367" y="2502419"/>
            <a:ext cx="2165941" cy="646313"/>
          </a:xfrm>
          <a:prstGeom prst="rect">
            <a:avLst/>
          </a:prstGeom>
          <a:solidFill>
            <a:schemeClr val="bg1"/>
          </a:solidFill>
        </p:spPr>
        <p:txBody>
          <a:bodyPr wrap="square" lIns="91422" tIns="45711" rIns="91422" bIns="45711" rtlCol="0">
            <a:spAutoFit/>
          </a:bodyPr>
          <a:lstStyle/>
          <a:p>
            <a:pPr marL="0" marR="0" indent="0" algn="l" defTabSz="6856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rPr>
              <a:t>Please do not use photos for which</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the EPO does not have copyright.</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If you need any images, please go to</a:t>
            </a:r>
            <a:br>
              <a:rPr lang="en-GB" sz="900" dirty="0">
                <a:effectLst/>
                <a:latin typeface="+mn-lt"/>
                <a:ea typeface="Calibri" panose="020F0502020204030204" pitchFamily="34" charset="0"/>
              </a:rPr>
            </a:br>
            <a:r>
              <a:rPr lang="en-GB" sz="900" u="sng" dirty="0">
                <a:solidFill>
                  <a:srgbClr val="0000FF"/>
                </a:solidFill>
                <a:effectLst/>
                <a:latin typeface="+mn-lt"/>
                <a:ea typeface="Calibri" panose="020F0502020204030204" pitchFamily="34" charset="0"/>
                <a:hlinkClick r:id="rId2"/>
              </a:rPr>
              <a:t>Download photos and videos (epo.org)</a:t>
            </a:r>
            <a:endParaRPr lang="en-GB" sz="100" dirty="0">
              <a:solidFill>
                <a:schemeClr val="tx1"/>
              </a:solidFill>
              <a:latin typeface="+mn-lt"/>
            </a:endParaRPr>
          </a:p>
        </p:txBody>
      </p:sp>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11" name="Text Placeholder 19"/>
          <p:cNvSpPr>
            <a:spLocks noGrp="1"/>
          </p:cNvSpPr>
          <p:nvPr>
            <p:ph type="body" sz="quarter" idx="17"/>
          </p:nvPr>
        </p:nvSpPr>
        <p:spPr>
          <a:xfrm>
            <a:off x="686175" y="914400"/>
            <a:ext cx="5163496"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10" name="Straight Connector 9"/>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5" name="Picture Placeholder 4"/>
          <p:cNvSpPr>
            <a:spLocks noGrp="1"/>
          </p:cNvSpPr>
          <p:nvPr>
            <p:ph type="pic" sz="quarter" idx="20"/>
          </p:nvPr>
        </p:nvSpPr>
        <p:spPr>
          <a:xfrm>
            <a:off x="6012337" y="920750"/>
            <a:ext cx="2520000" cy="3809650"/>
          </a:xfrm>
          <a:prstGeom prst="rect">
            <a:avLst/>
          </a:prstGeom>
        </p:spPr>
        <p:txBody>
          <a:bodyPr vert="horz" wrap="square" lIns="0" tIns="0" rIns="0" bIns="0" rtlCol="0">
            <a:noAutofit/>
          </a:bodyPr>
          <a:lstStyle>
            <a:lvl1pPr>
              <a:defRPr lang="de-DE" dirty="0"/>
            </a:lvl1pPr>
          </a:lstStyle>
          <a:p>
            <a:pPr marL="144000" lvl="0" indent="-144000" defTabSz="914126">
              <a:lnSpc>
                <a:spcPct val="120000"/>
              </a:lnSpc>
            </a:pPr>
            <a:r>
              <a:rPr lang="en-US" dirty="0"/>
              <a:t>Click icon to add picture</a:t>
            </a:r>
            <a:endParaRPr lang="de-DE" dirty="0"/>
          </a:p>
        </p:txBody>
      </p:sp>
      <p:cxnSp>
        <p:nvCxnSpPr>
          <p:cNvPr id="16" name="Straight Connector 21">
            <a:extLst>
              <a:ext uri="{FF2B5EF4-FFF2-40B4-BE49-F238E27FC236}">
                <a16:creationId xmlns:a16="http://schemas.microsoft.com/office/drawing/2014/main" id="{7ED506C3-399F-4F21-A9B2-16086E0B6938}"/>
              </a:ext>
            </a:extLst>
          </p:cNvPr>
          <p:cNvCxnSpPr/>
          <p:nvPr userDrawn="1"/>
        </p:nvCxnSpPr>
        <p:spPr>
          <a:xfrm>
            <a:off x="5931004" y="950914"/>
            <a:ext cx="0" cy="3779486"/>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02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big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11" name="Text Placeholder 19"/>
          <p:cNvSpPr>
            <a:spLocks noGrp="1"/>
          </p:cNvSpPr>
          <p:nvPr>
            <p:ph type="body" sz="quarter" idx="19"/>
          </p:nvPr>
        </p:nvSpPr>
        <p:spPr>
          <a:xfrm>
            <a:off x="686175" y="914400"/>
            <a:ext cx="2455200" cy="3816000"/>
          </a:xfrm>
          <a:prstGeom prst="rect">
            <a:avLst/>
          </a:prstGeom>
        </p:spPr>
        <p:txBody>
          <a:bodyPr vert="horz" wrap="square" lIns="0" tIns="0" rIns="0" bIns="0" rtlCol="0">
            <a:noAutofit/>
          </a:bodyPr>
          <a:lstStyle>
            <a:lvl1pPr>
              <a:defRPr lang="en-US"/>
            </a:lvl1pPr>
            <a:lvl2pPr>
              <a:defRPr lang="en-US"/>
            </a:lvl2pPr>
            <a:lvl3pPr>
              <a:defRPr lang="en-US"/>
            </a:lvl3pPr>
            <a:lvl4pPr>
              <a:defRPr lang="en-US"/>
            </a:lvl4pPr>
            <a:lvl5pPr>
              <a:defRPr lang="en-GB" dirty="0"/>
            </a:lvl5pPr>
          </a:lstStyle>
          <a:p>
            <a:pPr marL="144000" lvl="0" indent="-144000" defTabSz="914126">
              <a:lnSpc>
                <a:spcPct val="120000"/>
              </a:lnSpc>
            </a:pPr>
            <a:r>
              <a:rPr lang="en-US" dirty="0"/>
              <a:t>Click to edit Master text styles</a:t>
            </a:r>
          </a:p>
          <a:p>
            <a:pPr marL="288000" lvl="1" indent="-144000" defTabSz="914126">
              <a:lnSpc>
                <a:spcPct val="120000"/>
              </a:lnSpc>
            </a:pPr>
            <a:r>
              <a:rPr lang="en-US" dirty="0"/>
              <a:t>Second level</a:t>
            </a:r>
          </a:p>
          <a:p>
            <a:pPr marL="432000" lvl="2" indent="-144000" defTabSz="914126">
              <a:lnSpc>
                <a:spcPct val="120000"/>
              </a:lnSpc>
            </a:pPr>
            <a:r>
              <a:rPr lang="en-US" dirty="0"/>
              <a:t>Third level</a:t>
            </a:r>
          </a:p>
          <a:p>
            <a:pPr marL="576000" lvl="3" indent="-144000" defTabSz="914126">
              <a:lnSpc>
                <a:spcPct val="120000"/>
              </a:lnSpc>
            </a:pPr>
            <a:r>
              <a:rPr lang="en-US" dirty="0"/>
              <a:t>Fourth level</a:t>
            </a:r>
          </a:p>
          <a:p>
            <a:pPr marL="720000" lvl="4" indent="-144000" defTabSz="987128">
              <a:lnSpc>
                <a:spcPct val="120000"/>
              </a:lnSpc>
            </a:pPr>
            <a:r>
              <a:rPr lang="en-US" dirty="0"/>
              <a:t>Fifth level</a:t>
            </a:r>
            <a:endParaRPr lang="en-GB"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8" name="Straight Connector 7"/>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10" name="TextBox 16">
            <a:extLst>
              <a:ext uri="{FF2B5EF4-FFF2-40B4-BE49-F238E27FC236}">
                <a16:creationId xmlns:a16="http://schemas.microsoft.com/office/drawing/2014/main" id="{5D67043F-2EA0-4631-8DF9-08DFBBD51F8D}"/>
              </a:ext>
            </a:extLst>
          </p:cNvPr>
          <p:cNvSpPr txBox="1"/>
          <p:nvPr userDrawn="1"/>
        </p:nvSpPr>
        <p:spPr>
          <a:xfrm>
            <a:off x="4857843" y="2500832"/>
            <a:ext cx="2165941" cy="646313"/>
          </a:xfrm>
          <a:prstGeom prst="rect">
            <a:avLst/>
          </a:prstGeom>
          <a:solidFill>
            <a:schemeClr val="bg1"/>
          </a:solidFill>
        </p:spPr>
        <p:txBody>
          <a:bodyPr wrap="square" lIns="91422" tIns="45711" rIns="91422" bIns="45711" rtlCol="0">
            <a:spAutoFit/>
          </a:bodyPr>
          <a:lstStyle/>
          <a:p>
            <a:pPr marL="0" marR="0" indent="0" algn="l" defTabSz="6856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rPr>
              <a:t>Please do not use photos for which</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the EPO does not have copyright.</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If you need any images, please go to</a:t>
            </a:r>
            <a:br>
              <a:rPr lang="en-GB" sz="900" dirty="0">
                <a:effectLst/>
                <a:latin typeface="+mn-lt"/>
                <a:ea typeface="Calibri" panose="020F0502020204030204" pitchFamily="34" charset="0"/>
              </a:rPr>
            </a:br>
            <a:r>
              <a:rPr lang="en-GB" sz="900" u="sng" dirty="0">
                <a:solidFill>
                  <a:srgbClr val="0000FF"/>
                </a:solidFill>
                <a:effectLst/>
                <a:latin typeface="+mn-lt"/>
                <a:ea typeface="Calibri" panose="020F0502020204030204" pitchFamily="34" charset="0"/>
                <a:hlinkClick r:id="rId2"/>
              </a:rPr>
              <a:t>Download photos and videos (epo.org)</a:t>
            </a:r>
            <a:endParaRPr lang="en-GB" sz="100" dirty="0">
              <a:solidFill>
                <a:schemeClr val="tx1"/>
              </a:solidFill>
              <a:latin typeface="+mn-lt"/>
            </a:endParaRPr>
          </a:p>
        </p:txBody>
      </p:sp>
      <p:sp>
        <p:nvSpPr>
          <p:cNvPr id="14" name="Picture Placeholder 4"/>
          <p:cNvSpPr>
            <a:spLocks noGrp="1"/>
          </p:cNvSpPr>
          <p:nvPr>
            <p:ph type="pic" sz="quarter" idx="20"/>
          </p:nvPr>
        </p:nvSpPr>
        <p:spPr>
          <a:xfrm>
            <a:off x="3348813" y="915988"/>
            <a:ext cx="5184000" cy="3816000"/>
          </a:xfrm>
          <a:prstGeom prst="rect">
            <a:avLst/>
          </a:prstGeom>
        </p:spPr>
        <p:txBody>
          <a:bodyPr vert="horz" wrap="square" lIns="0" tIns="0" rIns="0" bIns="0" rtlCol="0">
            <a:noAutofit/>
          </a:bodyPr>
          <a:lstStyle>
            <a:lvl1pPr>
              <a:defRPr lang="de-DE" dirty="0"/>
            </a:lvl1pPr>
          </a:lstStyle>
          <a:p>
            <a:pPr marL="144000" lvl="0" indent="-144000" defTabSz="914126">
              <a:lnSpc>
                <a:spcPct val="120000"/>
              </a:lnSpc>
            </a:pPr>
            <a:r>
              <a:rPr lang="en-US" dirty="0"/>
              <a:t>Click icon to add picture</a:t>
            </a:r>
            <a:endParaRPr lang="de-DE" dirty="0"/>
          </a:p>
        </p:txBody>
      </p:sp>
    </p:spTree>
    <p:extLst>
      <p:ext uri="{BB962C8B-B14F-4D97-AF65-F5344CB8AC3E}">
        <p14:creationId xmlns:p14="http://schemas.microsoft.com/office/powerpoint/2010/main" val="254424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ig picture">
    <p:spTree>
      <p:nvGrpSpPr>
        <p:cNvPr id="1" name=""/>
        <p:cNvGrpSpPr/>
        <p:nvPr/>
      </p:nvGrpSpPr>
      <p:grpSpPr>
        <a:xfrm>
          <a:off x="0" y="0"/>
          <a:ext cx="0" cy="0"/>
          <a:chOff x="0" y="0"/>
          <a:chExt cx="0" cy="0"/>
        </a:xfrm>
      </p:grpSpPr>
      <p:sp>
        <p:nvSpPr>
          <p:cNvPr id="10" name="TextBox 16">
            <a:extLst>
              <a:ext uri="{FF2B5EF4-FFF2-40B4-BE49-F238E27FC236}">
                <a16:creationId xmlns:a16="http://schemas.microsoft.com/office/drawing/2014/main" id="{B28BD39B-C514-4BCC-A23A-C49AC1E01A9F}"/>
              </a:ext>
            </a:extLst>
          </p:cNvPr>
          <p:cNvSpPr txBox="1"/>
          <p:nvPr userDrawn="1"/>
        </p:nvSpPr>
        <p:spPr>
          <a:xfrm>
            <a:off x="3527205" y="2500832"/>
            <a:ext cx="2165941" cy="646313"/>
          </a:xfrm>
          <a:prstGeom prst="rect">
            <a:avLst/>
          </a:prstGeom>
          <a:solidFill>
            <a:schemeClr val="bg1"/>
          </a:solidFill>
        </p:spPr>
        <p:txBody>
          <a:bodyPr wrap="square" lIns="91422" tIns="45711" rIns="91422" bIns="45711" rtlCol="0">
            <a:spAutoFit/>
          </a:bodyPr>
          <a:lstStyle/>
          <a:p>
            <a:pPr marL="0" marR="0" indent="0" algn="l" defTabSz="6856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rPr>
              <a:t>Please do not use photos for which</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the EPO does not have copyright.</a:t>
            </a:r>
            <a:br>
              <a:rPr lang="en-GB" sz="900" dirty="0">
                <a:effectLst/>
                <a:latin typeface="+mn-lt"/>
                <a:ea typeface="Calibri" panose="020F0502020204030204" pitchFamily="34" charset="0"/>
              </a:rPr>
            </a:br>
            <a:r>
              <a:rPr lang="en-GB" sz="900" dirty="0">
                <a:effectLst/>
                <a:latin typeface="+mn-lt"/>
                <a:ea typeface="Calibri" panose="020F0502020204030204" pitchFamily="34" charset="0"/>
              </a:rPr>
              <a:t>If you need any images, please go to</a:t>
            </a:r>
            <a:br>
              <a:rPr lang="en-GB" sz="900" dirty="0">
                <a:effectLst/>
                <a:latin typeface="+mn-lt"/>
                <a:ea typeface="Calibri" panose="020F0502020204030204" pitchFamily="34" charset="0"/>
              </a:rPr>
            </a:br>
            <a:r>
              <a:rPr lang="en-GB" sz="900" u="sng" dirty="0">
                <a:solidFill>
                  <a:srgbClr val="0000FF"/>
                </a:solidFill>
                <a:effectLst/>
                <a:latin typeface="+mn-lt"/>
                <a:ea typeface="Calibri" panose="020F0502020204030204" pitchFamily="34" charset="0"/>
                <a:hlinkClick r:id="rId2"/>
              </a:rPr>
              <a:t>Download photos and videos (epo.org)</a:t>
            </a:r>
            <a:endParaRPr lang="en-GB" sz="100" dirty="0">
              <a:solidFill>
                <a:schemeClr val="tx1"/>
              </a:solidFill>
              <a:latin typeface="+mn-lt"/>
            </a:endParaRPr>
          </a:p>
        </p:txBody>
      </p:sp>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8" name="Straight Connector 7"/>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
        <p:nvSpPr>
          <p:cNvPr id="5" name="Picture Placeholder 4"/>
          <p:cNvSpPr>
            <a:spLocks noGrp="1"/>
          </p:cNvSpPr>
          <p:nvPr>
            <p:ph type="pic" sz="quarter" idx="20"/>
          </p:nvPr>
        </p:nvSpPr>
        <p:spPr>
          <a:xfrm>
            <a:off x="686175" y="915988"/>
            <a:ext cx="7848000" cy="3816000"/>
          </a:xfrm>
          <a:prstGeom prst="rect">
            <a:avLst/>
          </a:prstGeom>
        </p:spPr>
        <p:txBody>
          <a:bodyPr vert="horz" wrap="square" lIns="0" tIns="0" rIns="0" bIns="0" rtlCol="0">
            <a:noAutofit/>
          </a:bodyPr>
          <a:lstStyle>
            <a:lvl1pPr>
              <a:defRPr lang="de-DE" dirty="0"/>
            </a:lvl1pPr>
          </a:lstStyle>
          <a:p>
            <a:pPr marL="144000" lvl="0" indent="-144000" defTabSz="914126">
              <a:lnSpc>
                <a:spcPct val="120000"/>
              </a:lnSpc>
            </a:pPr>
            <a:r>
              <a:rPr lang="en-US" dirty="0"/>
              <a:t>Click icon to add picture</a:t>
            </a:r>
            <a:endParaRPr lang="de-DE" dirty="0"/>
          </a:p>
        </p:txBody>
      </p:sp>
    </p:spTree>
    <p:extLst>
      <p:ext uri="{BB962C8B-B14F-4D97-AF65-F5344CB8AC3E}">
        <p14:creationId xmlns:p14="http://schemas.microsoft.com/office/powerpoint/2010/main" val="129298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hasCustomPrompt="1"/>
          </p:nvPr>
        </p:nvSpPr>
        <p:spPr>
          <a:xfrm>
            <a:off x="686175" y="1538645"/>
            <a:ext cx="7846938" cy="2699375"/>
          </a:xfrm>
          <a:prstGeom prst="rect">
            <a:avLst/>
          </a:prstGeom>
        </p:spPr>
        <p:txBody>
          <a:bodyPr vert="horz" wrap="square" lIns="0" tIns="0" rIns="0" bIns="0" rtlCol="0">
            <a:noAutofit/>
          </a:bodyPr>
          <a:lstStyle>
            <a:lvl1pPr>
              <a:defRPr lang="en-GB" dirty="0"/>
            </a:lvl1pPr>
          </a:lstStyle>
          <a:p>
            <a:pPr marL="144000" lvl="0" indent="-144000" defTabSz="914126">
              <a:lnSpc>
                <a:spcPct val="120000"/>
              </a:lnSpc>
            </a:pPr>
            <a:r>
              <a:rPr lang="en-GB"/>
              <a:t>Click icon to add table</a:t>
            </a:r>
            <a:endParaRPr lang="en-GB" dirty="0"/>
          </a:p>
        </p:txBody>
      </p:sp>
      <p:sp>
        <p:nvSpPr>
          <p:cNvPr id="13" name="Text Placeholder 31"/>
          <p:cNvSpPr>
            <a:spLocks noGrp="1"/>
          </p:cNvSpPr>
          <p:nvPr>
            <p:ph type="body" sz="quarter" idx="19" hasCustomPrompt="1"/>
          </p:nvPr>
        </p:nvSpPr>
        <p:spPr>
          <a:xfrm>
            <a:off x="686175" y="915988"/>
            <a:ext cx="7847237" cy="539875"/>
          </a:xfrm>
          <a:prstGeom prst="rect">
            <a:avLst/>
          </a:prstGeom>
          <a:noFill/>
        </p:spPr>
        <p:txBody>
          <a:bodyPr wrap="square" lIns="0" tIns="0" rIns="0" bIns="0">
            <a:normAutofit/>
          </a:bodyPr>
          <a:lstStyle>
            <a:lvl1pPr marL="0" indent="0">
              <a:lnSpc>
                <a:spcPct val="120000"/>
              </a:lnSpc>
              <a:spcBef>
                <a:spcPts val="0"/>
              </a:spcBef>
              <a:buNone/>
              <a:defRPr sz="1600" b="1" spc="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GB"/>
              <a:t>Table head</a:t>
            </a:r>
            <a:endParaRPr lang="en-GB" dirty="0"/>
          </a:p>
        </p:txBody>
      </p:sp>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GB"/>
              <a:t>Click to edit Master title style</a:t>
            </a:r>
            <a:endParaRPr lang="en-GB" dirty="0"/>
          </a:p>
        </p:txBody>
      </p:sp>
      <p:sp>
        <p:nvSpPr>
          <p:cNvPr id="6"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dirty="0"/>
          </a:p>
        </p:txBody>
      </p:sp>
      <p:cxnSp>
        <p:nvCxnSpPr>
          <p:cNvPr id="7" name="Straight Connector 6"/>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en-GB" sz="900" kern="1200" spc="0" baseline="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Tree>
    <p:extLst>
      <p:ext uri="{BB962C8B-B14F-4D97-AF65-F5344CB8AC3E}">
        <p14:creationId xmlns:p14="http://schemas.microsoft.com/office/powerpoint/2010/main" val="413920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86175" y="915988"/>
            <a:ext cx="7848000" cy="3816000"/>
          </a:xfrm>
          <a:prstGeom prst="rect">
            <a:avLst/>
          </a:prstGeom>
        </p:spPr>
        <p:txBody>
          <a:bodyPr vert="horz" wrap="square" lIns="0" tIns="0" rIns="0" bIns="0" rtlCol="0">
            <a:noAutofit/>
          </a:bodyPr>
          <a:lstStyle>
            <a:lvl1pPr>
              <a:defRPr lang="en-GB" dirty="0"/>
            </a:lvl1pPr>
          </a:lstStyle>
          <a:p>
            <a:pPr marL="144000" lvl="0" indent="-144000" defTabSz="914126">
              <a:lnSpc>
                <a:spcPct val="120000"/>
              </a:lnSpc>
            </a:pPr>
            <a:r>
              <a:rPr lang="en-US" dirty="0"/>
              <a:t>Click icon to add chart</a:t>
            </a:r>
            <a:endParaRPr lang="en-GB" dirty="0"/>
          </a:p>
        </p:txBody>
      </p:sp>
      <p:sp>
        <p:nvSpPr>
          <p:cNvPr id="2" name="Title 1"/>
          <p:cNvSpPr>
            <a:spLocks noGrp="1"/>
          </p:cNvSpPr>
          <p:nvPr>
            <p:ph type="title" hasCustomPrompt="1"/>
          </p:nvPr>
        </p:nvSpPr>
        <p:spPr>
          <a:xfrm>
            <a:off x="686175" y="270001"/>
            <a:ext cx="7846638" cy="404906"/>
          </a:xfrm>
        </p:spPr>
        <p:txBody>
          <a:bodyPr vert="horz" wrap="square" lIns="0" tIns="0" rIns="0" bIns="0" rtlCol="0" anchor="t" anchorCtr="0">
            <a:noAutofit/>
          </a:bodyPr>
          <a:lstStyle>
            <a:lvl1pPr>
              <a:defRPr lang="de-DE" dirty="0"/>
            </a:lvl1pPr>
          </a:lstStyle>
          <a:p>
            <a:pPr lvl="0" defTabSz="914126">
              <a:lnSpc>
                <a:spcPts val="2400"/>
              </a:lnSpc>
            </a:pPr>
            <a:r>
              <a:rPr lang="en-US"/>
              <a:t>Click to edit Master title style</a:t>
            </a:r>
            <a:endParaRPr lang="de-DE" dirty="0"/>
          </a:p>
        </p:txBody>
      </p:sp>
      <p:sp>
        <p:nvSpPr>
          <p:cNvPr id="5"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6" name="Straight Connector 5"/>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465" y="4944643"/>
            <a:ext cx="1551467" cy="171793"/>
          </a:xfrm>
          <a:prstGeom prst="rect">
            <a:avLst/>
          </a:prstGeom>
          <a:noFill/>
        </p:spPr>
        <p:txBody>
          <a:bodyPr wrap="square" lIns="0" tIns="0" rIns="0" bIns="0" rtlCol="0">
            <a:noAutofit/>
          </a:bodyPr>
          <a:lstStyle/>
          <a:p>
            <a:pPr marL="0" marR="0" lvl="0" indent="0" algn="l" defTabSz="914195"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mn-lt"/>
                <a:ea typeface="+mn-ea"/>
                <a:cs typeface="Arial" pitchFamily="34" charset="0"/>
              </a:rPr>
              <a:t>European Patent Office</a:t>
            </a:r>
            <a:endParaRPr lang="en-GB" sz="900" kern="1200" spc="0" baseline="0" dirty="0">
              <a:solidFill>
                <a:schemeClr val="tx1"/>
              </a:solidFill>
              <a:latin typeface="+mn-lt"/>
              <a:ea typeface="+mn-ea"/>
              <a:cs typeface="Arial" pitchFamily="34" charset="0"/>
            </a:endParaRPr>
          </a:p>
        </p:txBody>
      </p:sp>
    </p:spTree>
    <p:extLst>
      <p:ext uri="{BB962C8B-B14F-4D97-AF65-F5344CB8AC3E}">
        <p14:creationId xmlns:p14="http://schemas.microsoft.com/office/powerpoint/2010/main" val="339779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5" y="270001"/>
            <a:ext cx="7846638" cy="404906"/>
          </a:xfrm>
          <a:prstGeom prst="rect">
            <a:avLst/>
          </a:prstGeom>
        </p:spPr>
        <p:txBody>
          <a:bodyPr vert="horz" wrap="square" lIns="0" tIns="0" rIns="0" bIns="0" rtlCol="0" anchor="t" anchorCtr="0">
            <a:noAutofit/>
          </a:bodyPr>
          <a:lstStyle/>
          <a:p>
            <a:pPr lvl="0" defTabSz="914126">
              <a:lnSpc>
                <a:spcPts val="2400"/>
              </a:lnSpc>
            </a:pPr>
            <a:r>
              <a:rPr lang="en-US" dirty="0"/>
              <a:t>Click to edit Master title style</a:t>
            </a:r>
            <a:endParaRPr lang="en-GB" dirty="0"/>
          </a:p>
        </p:txBody>
      </p:sp>
      <p:sp>
        <p:nvSpPr>
          <p:cNvPr id="6" name="Textplatzhalter 5">
            <a:extLst>
              <a:ext uri="{FF2B5EF4-FFF2-40B4-BE49-F238E27FC236}">
                <a16:creationId xmlns:a16="http://schemas.microsoft.com/office/drawing/2014/main" id="{A3105FA4-9281-436E-87E5-9503FA0D2376}"/>
              </a:ext>
            </a:extLst>
          </p:cNvPr>
          <p:cNvSpPr>
            <a:spLocks noGrp="1"/>
          </p:cNvSpPr>
          <p:nvPr>
            <p:ph type="body" idx="1"/>
          </p:nvPr>
        </p:nvSpPr>
        <p:spPr>
          <a:xfrm>
            <a:off x="686174" y="915988"/>
            <a:ext cx="7846639" cy="3816350"/>
          </a:xfrm>
          <a:prstGeom prst="rect">
            <a:avLst/>
          </a:prstGeom>
        </p:spPr>
        <p:txBody>
          <a:bodyPr vert="horz" lIns="0" tIns="0" rIns="0" bIns="0" rtlCol="0">
            <a:normAutofit/>
          </a:bodyPr>
          <a:lstStyle/>
          <a:p>
            <a:pPr marL="144000" indent="-144000" defTabSz="914126"/>
            <a:r>
              <a:rPr lang="en-US" dirty="0"/>
              <a:t>Click to edit Master text styles</a:t>
            </a:r>
          </a:p>
          <a:p>
            <a:pPr marL="288000" lvl="1" indent="-144000" defTabSz="914126"/>
            <a:r>
              <a:rPr lang="en-US" dirty="0"/>
              <a:t>Second level</a:t>
            </a:r>
          </a:p>
          <a:p>
            <a:pPr marL="432000" lvl="2" indent="-144000" defTabSz="914126"/>
            <a:r>
              <a:rPr lang="en-US" dirty="0"/>
              <a:t>Third level</a:t>
            </a:r>
          </a:p>
          <a:p>
            <a:pPr marL="576000" lvl="3" indent="-144000" defTabSz="914126"/>
            <a:r>
              <a:rPr lang="en-US" dirty="0"/>
              <a:t>Fourth level</a:t>
            </a:r>
          </a:p>
          <a:p>
            <a:pPr marL="720000" lvl="4" indent="-144000" defTabSz="987128"/>
            <a:r>
              <a:rPr lang="en-US" dirty="0"/>
              <a:t>Fifth level</a:t>
            </a:r>
          </a:p>
        </p:txBody>
      </p:sp>
      <p:sp>
        <p:nvSpPr>
          <p:cNvPr id="10" name="fr" descr="  "/>
          <p:cNvSpPr txBox="1"/>
          <p:nvPr userDrawn="1"/>
        </p:nvSpPr>
        <p:spPr>
          <a:xfrm>
            <a:off x="0" y="4797552"/>
            <a:ext cx="9144000" cy="142027"/>
          </a:xfrm>
          <a:prstGeom prst="rect">
            <a:avLst/>
          </a:prstGeom>
        </p:spPr>
        <p:txBody>
          <a:bodyPr vert="horz" wrap="none" lIns="0" tIns="0" rIns="0" bIns="0" rtlCol="0">
            <a:spAutoFit/>
          </a:bodyPr>
          <a:lstStyle/>
          <a:p>
            <a:pPr marL="0" indent="0" algn="r">
              <a:lnSpc>
                <a:spcPct val="120000"/>
              </a:lnSpc>
              <a:buNone/>
            </a:pPr>
            <a:r>
              <a:rPr lang="en-US" sz="850" b="0" i="0" u="none" baseline="0" smtClean="0">
                <a:solidFill>
                  <a:srgbClr val="000000"/>
                </a:solidFill>
                <a:latin typeface="Microsoft Sans Serif" panose="020B0604020202020204" pitchFamily="34" charset="0"/>
              </a:rPr>
              <a:t>  </a:t>
            </a:r>
            <a:endParaRPr lang="en-US" sz="850" b="0" i="0" u="none" baseline="0" dirty="0" err="1" smtClean="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91459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2" r:id="rId12"/>
  </p:sldLayoutIdLst>
  <p:hf hdr="0" ftr="0" dt="0"/>
  <p:txStyles>
    <p:titleStyle>
      <a:lvl1pPr algn="l" defTabSz="914103" rtl="0" eaLnBrk="1" latinLnBrk="0" hangingPunct="1">
        <a:lnSpc>
          <a:spcPts val="2800"/>
        </a:lnSpc>
        <a:spcBef>
          <a:spcPct val="0"/>
        </a:spcBef>
        <a:buNone/>
        <a:defRPr lang="en-GB" sz="2000" b="1" kern="1200" spc="0" baseline="0" dirty="0">
          <a:solidFill>
            <a:schemeClr val="tx1"/>
          </a:solidFill>
          <a:latin typeface="Arial" pitchFamily="34" charset="0"/>
          <a:ea typeface="+mj-ea"/>
          <a:cs typeface="Arial" pitchFamily="34" charset="0"/>
        </a:defRPr>
      </a:lvl1pPr>
    </p:titleStyle>
    <p:bodyStyle>
      <a:lvl1pPr marL="142875" indent="-142875" algn="l" defTabSz="914103" rtl="0" eaLnBrk="1" latinLnBrk="0" hangingPunct="1">
        <a:lnSpc>
          <a:spcPct val="120000"/>
        </a:lnSpc>
        <a:spcBef>
          <a:spcPts val="1200"/>
        </a:spcBef>
        <a:buFont typeface="Wingdings" pitchFamily="2" charset="2"/>
        <a:buChar char="§"/>
        <a:tabLst/>
        <a:defRPr lang="de-DE" sz="1400" kern="1200" spc="0" baseline="0" smtClean="0">
          <a:solidFill>
            <a:schemeClr val="tx1"/>
          </a:solidFill>
          <a:latin typeface="Arial" pitchFamily="34" charset="0"/>
          <a:ea typeface="+mn-ea"/>
          <a:cs typeface="Arial" pitchFamily="34" charset="0"/>
        </a:defRPr>
      </a:lvl1pPr>
      <a:lvl2pPr marL="292100" indent="-142875" algn="l" defTabSz="914103" rtl="0" eaLnBrk="1" latinLnBrk="0" hangingPunct="1">
        <a:lnSpc>
          <a:spcPct val="120000"/>
        </a:lnSpc>
        <a:spcBef>
          <a:spcPts val="0"/>
        </a:spcBef>
        <a:buFont typeface="Arial" pitchFamily="34" charset="0"/>
        <a:buChar char="−"/>
        <a:defRPr lang="de-DE" sz="1400" kern="1200" spc="0" baseline="0" smtClean="0">
          <a:solidFill>
            <a:schemeClr val="tx1"/>
          </a:solidFill>
          <a:latin typeface="Arial" pitchFamily="34" charset="0"/>
          <a:ea typeface="+mn-ea"/>
          <a:cs typeface="Arial" pitchFamily="34" charset="0"/>
        </a:defRPr>
      </a:lvl2pPr>
      <a:lvl3pPr marL="431800" indent="-142875" algn="l" defTabSz="914103" rtl="0" eaLnBrk="1" latinLnBrk="0" hangingPunct="1">
        <a:lnSpc>
          <a:spcPct val="120000"/>
        </a:lnSpc>
        <a:spcBef>
          <a:spcPts val="0"/>
        </a:spcBef>
        <a:buFont typeface="Arial" pitchFamily="34" charset="0"/>
        <a:buChar char="−"/>
        <a:defRPr lang="de-DE" sz="1400" kern="1200" spc="0" baseline="0" smtClean="0">
          <a:solidFill>
            <a:schemeClr val="tx1"/>
          </a:solidFill>
          <a:latin typeface="Arial" pitchFamily="34" charset="0"/>
          <a:ea typeface="+mn-ea"/>
          <a:cs typeface="Arial" pitchFamily="34" charset="0"/>
        </a:defRPr>
      </a:lvl3pPr>
      <a:lvl4pPr marL="584200" indent="-149225" algn="l" defTabSz="914103" rtl="0" eaLnBrk="1" latinLnBrk="0" hangingPunct="1">
        <a:lnSpc>
          <a:spcPct val="120000"/>
        </a:lnSpc>
        <a:spcBef>
          <a:spcPts val="0"/>
        </a:spcBef>
        <a:buFont typeface="Arial" pitchFamily="34" charset="0"/>
        <a:buChar char="−"/>
        <a:defRPr lang="de-DE" sz="1400" kern="1200" spc="0" baseline="0" smtClean="0">
          <a:solidFill>
            <a:schemeClr val="tx1"/>
          </a:solidFill>
          <a:latin typeface="Arial" pitchFamily="34" charset="0"/>
          <a:ea typeface="+mn-ea"/>
          <a:cs typeface="Arial" pitchFamily="34" charset="0"/>
        </a:defRPr>
      </a:lvl4pPr>
      <a:lvl5pPr marL="730250" indent="-146050" algn="l" defTabSz="987104" rtl="0" eaLnBrk="1" latinLnBrk="0" hangingPunct="1">
        <a:lnSpc>
          <a:spcPct val="120000"/>
        </a:lnSpc>
        <a:spcBef>
          <a:spcPts val="0"/>
        </a:spcBef>
        <a:buFont typeface="Arial" pitchFamily="34" charset="0"/>
        <a:buChar char="−"/>
        <a:defRPr lang="en-GB" sz="1400" kern="1200" spc="0" baseline="0" smtClean="0">
          <a:solidFill>
            <a:schemeClr val="tx1"/>
          </a:solidFill>
          <a:latin typeface="Arial" pitchFamily="34" charset="0"/>
          <a:ea typeface="+mn-ea"/>
          <a:cs typeface="Arial" pitchFamily="34" charset="0"/>
        </a:defRPr>
      </a:lvl5pPr>
      <a:lvl6pPr marL="2513783" indent="-228527"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4" indent="-228527"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6" indent="-228527"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7" indent="-228527"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3" rtl="0" eaLnBrk="1" latinLnBrk="0" hangingPunct="1">
        <a:defRPr sz="1800" kern="1200">
          <a:solidFill>
            <a:schemeClr val="tx1"/>
          </a:solidFill>
          <a:latin typeface="+mn-lt"/>
          <a:ea typeface="+mn-ea"/>
          <a:cs typeface="+mn-cs"/>
        </a:defRPr>
      </a:lvl1pPr>
      <a:lvl2pPr marL="457052" algn="l" defTabSz="914103" rtl="0" eaLnBrk="1" latinLnBrk="0" hangingPunct="1">
        <a:defRPr sz="1800" kern="1200">
          <a:solidFill>
            <a:schemeClr val="tx1"/>
          </a:solidFill>
          <a:latin typeface="+mn-lt"/>
          <a:ea typeface="+mn-ea"/>
          <a:cs typeface="+mn-cs"/>
        </a:defRPr>
      </a:lvl2pPr>
      <a:lvl3pPr marL="914103" algn="l" defTabSz="914103" rtl="0" eaLnBrk="1" latinLnBrk="0" hangingPunct="1">
        <a:defRPr sz="1800" kern="1200">
          <a:solidFill>
            <a:schemeClr val="tx1"/>
          </a:solidFill>
          <a:latin typeface="+mn-lt"/>
          <a:ea typeface="+mn-ea"/>
          <a:cs typeface="+mn-cs"/>
        </a:defRPr>
      </a:lvl3pPr>
      <a:lvl4pPr marL="1371154" algn="l" defTabSz="914103" rtl="0" eaLnBrk="1" latinLnBrk="0" hangingPunct="1">
        <a:defRPr sz="1800" kern="1200">
          <a:solidFill>
            <a:schemeClr val="tx1"/>
          </a:solidFill>
          <a:latin typeface="+mn-lt"/>
          <a:ea typeface="+mn-ea"/>
          <a:cs typeface="+mn-cs"/>
        </a:defRPr>
      </a:lvl4pPr>
      <a:lvl5pPr marL="1828206" algn="l" defTabSz="914103" rtl="0" eaLnBrk="1" latinLnBrk="0" hangingPunct="1">
        <a:defRPr sz="1800" kern="1200">
          <a:solidFill>
            <a:schemeClr val="tx1"/>
          </a:solidFill>
          <a:latin typeface="+mn-lt"/>
          <a:ea typeface="+mn-ea"/>
          <a:cs typeface="+mn-cs"/>
        </a:defRPr>
      </a:lvl5pPr>
      <a:lvl6pPr marL="2285257" algn="l" defTabSz="914103" rtl="0" eaLnBrk="1" latinLnBrk="0" hangingPunct="1">
        <a:defRPr sz="1800" kern="1200">
          <a:solidFill>
            <a:schemeClr val="tx1"/>
          </a:solidFill>
          <a:latin typeface="+mn-lt"/>
          <a:ea typeface="+mn-ea"/>
          <a:cs typeface="+mn-cs"/>
        </a:defRPr>
      </a:lvl6pPr>
      <a:lvl7pPr marL="2742308" algn="l" defTabSz="914103" rtl="0" eaLnBrk="1" latinLnBrk="0" hangingPunct="1">
        <a:defRPr sz="1800" kern="1200">
          <a:solidFill>
            <a:schemeClr val="tx1"/>
          </a:solidFill>
          <a:latin typeface="+mn-lt"/>
          <a:ea typeface="+mn-ea"/>
          <a:cs typeface="+mn-cs"/>
        </a:defRPr>
      </a:lvl7pPr>
      <a:lvl8pPr marL="3199359" algn="l" defTabSz="914103" rtl="0" eaLnBrk="1" latinLnBrk="0" hangingPunct="1">
        <a:defRPr sz="1800" kern="1200">
          <a:solidFill>
            <a:schemeClr val="tx1"/>
          </a:solidFill>
          <a:latin typeface="+mn-lt"/>
          <a:ea typeface="+mn-ea"/>
          <a:cs typeface="+mn-cs"/>
        </a:defRPr>
      </a:lvl8pPr>
      <a:lvl9pPr marL="3656411" algn="l" defTabSz="91410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7" userDrawn="1">
          <p15:clr>
            <a:srgbClr val="F26B43"/>
          </p15:clr>
        </p15:guide>
        <p15:guide id="2" pos="431" userDrawn="1">
          <p15:clr>
            <a:srgbClr val="F26B43"/>
          </p15:clr>
        </p15:guide>
        <p15:guide id="3" pos="5375" userDrawn="1">
          <p15:clr>
            <a:srgbClr val="F26B43"/>
          </p15:clr>
        </p15:guide>
        <p15:guide id="4" orient="horz" pos="599" userDrawn="1">
          <p15:clr>
            <a:srgbClr val="F26B43"/>
          </p15:clr>
        </p15:guide>
        <p15:guide id="5" orient="horz" pos="2981" userDrawn="1">
          <p15:clr>
            <a:srgbClr val="F26B43"/>
          </p15:clr>
        </p15:guide>
        <p15:guide id="6" orient="horz" pos="7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600" y="1916756"/>
            <a:ext cx="7556400" cy="430887"/>
          </a:xfrm>
        </p:spPr>
        <p:txBody>
          <a:bodyPr/>
          <a:lstStyle/>
          <a:p>
            <a:r>
              <a:rPr lang="en-GB" dirty="0"/>
              <a:t>PCT Minimum Documentation Task Force</a:t>
            </a:r>
          </a:p>
        </p:txBody>
      </p:sp>
      <p:sp>
        <p:nvSpPr>
          <p:cNvPr id="3" name="Subtitle 2"/>
          <p:cNvSpPr>
            <a:spLocks noGrp="1"/>
          </p:cNvSpPr>
          <p:nvPr>
            <p:ph type="subTitle" idx="1"/>
          </p:nvPr>
        </p:nvSpPr>
        <p:spPr/>
        <p:txBody>
          <a:bodyPr/>
          <a:lstStyle/>
          <a:p>
            <a:r>
              <a:rPr lang="en-GB" dirty="0"/>
              <a:t>Documents PCT/WG/15/11 and PCT/WG/15/12</a:t>
            </a:r>
          </a:p>
        </p:txBody>
      </p:sp>
      <p:sp>
        <p:nvSpPr>
          <p:cNvPr id="4" name="Text Placeholder 3"/>
          <p:cNvSpPr>
            <a:spLocks noGrp="1"/>
          </p:cNvSpPr>
          <p:nvPr>
            <p:ph type="body" sz="quarter" idx="13"/>
          </p:nvPr>
        </p:nvSpPr>
        <p:spPr>
          <a:xfrm>
            <a:off x="975600" y="4833516"/>
            <a:ext cx="3181462" cy="216000"/>
          </a:xfrm>
        </p:spPr>
        <p:txBody>
          <a:bodyPr wrap="square"/>
          <a:lstStyle/>
          <a:p>
            <a:r>
              <a:rPr lang="it-IT" dirty="0"/>
              <a:t>Camille Bogliolo </a:t>
            </a:r>
            <a:r>
              <a:rPr lang="en-GB" dirty="0"/>
              <a:t>|</a:t>
            </a:r>
            <a:r>
              <a:rPr lang="it-IT" dirty="0"/>
              <a:t> Carolina </a:t>
            </a:r>
            <a:r>
              <a:rPr lang="it-IT" dirty="0" err="1"/>
              <a:t>Miot</a:t>
            </a:r>
            <a:r>
              <a:rPr lang="it-IT" dirty="0"/>
              <a:t> </a:t>
            </a:r>
            <a:r>
              <a:rPr lang="en-GB" dirty="0"/>
              <a:t>|</a:t>
            </a:r>
            <a:r>
              <a:rPr lang="it-IT" dirty="0"/>
              <a:t> Antony </a:t>
            </a:r>
            <a:r>
              <a:rPr lang="it-IT" dirty="0" err="1"/>
              <a:t>Fonderson</a:t>
            </a:r>
            <a:endParaRPr lang="it-IT" dirty="0"/>
          </a:p>
          <a:p>
            <a:endParaRPr lang="en-GB" dirty="0"/>
          </a:p>
        </p:txBody>
      </p:sp>
      <p:sp>
        <p:nvSpPr>
          <p:cNvPr id="5" name="Text Placeholder 4"/>
          <p:cNvSpPr>
            <a:spLocks noGrp="1"/>
          </p:cNvSpPr>
          <p:nvPr>
            <p:ph type="body" sz="quarter" idx="14"/>
          </p:nvPr>
        </p:nvSpPr>
        <p:spPr/>
        <p:txBody>
          <a:bodyPr wrap="square"/>
          <a:lstStyle/>
          <a:p>
            <a:r>
              <a:rPr lang="en-GB" dirty="0"/>
              <a:t>3-7 October 2022</a:t>
            </a:r>
          </a:p>
        </p:txBody>
      </p:sp>
      <p:sp>
        <p:nvSpPr>
          <p:cNvPr id="6" name="Text Placeholder 5"/>
          <p:cNvSpPr>
            <a:spLocks noGrp="1"/>
          </p:cNvSpPr>
          <p:nvPr>
            <p:ph type="body" sz="quarter" idx="15"/>
          </p:nvPr>
        </p:nvSpPr>
        <p:spPr>
          <a:xfrm>
            <a:off x="4299108" y="4833516"/>
            <a:ext cx="2880000" cy="216000"/>
          </a:xfrm>
        </p:spPr>
        <p:txBody>
          <a:bodyPr wrap="square"/>
          <a:lstStyle/>
          <a:p>
            <a:r>
              <a:rPr lang="en-GB" dirty="0"/>
              <a:t>PCT Minimum Documentation Task Force</a:t>
            </a:r>
          </a:p>
        </p:txBody>
      </p:sp>
    </p:spTree>
    <p:extLst>
      <p:ext uri="{BB962C8B-B14F-4D97-AF65-F5344CB8AC3E}">
        <p14:creationId xmlns:p14="http://schemas.microsoft.com/office/powerpoint/2010/main" val="170917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10</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b="1" dirty="0"/>
              <a:t>Language-based criteria deleted </a:t>
            </a:r>
            <a:r>
              <a:rPr lang="en-GB" dirty="0"/>
              <a:t>from Rules 34 and 36</a:t>
            </a:r>
          </a:p>
          <a:p>
            <a:r>
              <a:rPr lang="en-GB" dirty="0"/>
              <a:t>Inclusion of patent collections of Offices not appointed as ISA is possible, provided that they are made available under the same conditions as ISAs</a:t>
            </a:r>
          </a:p>
          <a:p>
            <a:pPr marL="177800" indent="0">
              <a:spcBef>
                <a:spcPts val="0"/>
              </a:spcBef>
              <a:buNone/>
            </a:pPr>
            <a:r>
              <a:rPr lang="en-GB" dirty="0">
                <a:sym typeface="Wingdings" panose="05000000000000000000" pitchFamily="2" charset="2"/>
              </a:rPr>
              <a:t> </a:t>
            </a:r>
            <a:r>
              <a:rPr lang="en-GB" dirty="0"/>
              <a:t>Any Office making its collection available must notify the IB</a:t>
            </a:r>
          </a:p>
          <a:p>
            <a:pPr marL="177800" indent="0">
              <a:spcBef>
                <a:spcPts val="0"/>
              </a:spcBef>
              <a:spcAft>
                <a:spcPts val="600"/>
              </a:spcAft>
              <a:buNone/>
            </a:pPr>
            <a:r>
              <a:rPr lang="en-GB" dirty="0">
                <a:sym typeface="Wingdings" panose="05000000000000000000" pitchFamily="2" charset="2"/>
              </a:rPr>
              <a:t> </a:t>
            </a:r>
            <a:r>
              <a:rPr lang="en-GB" dirty="0"/>
              <a:t>see proposed paragraphs (b)(</a:t>
            </a:r>
            <a:r>
              <a:rPr lang="en-GB" dirty="0" err="1"/>
              <a:t>i</a:t>
            </a:r>
            <a:r>
              <a:rPr lang="en-GB" dirty="0"/>
              <a:t>) and (d)(</a:t>
            </a:r>
            <a:r>
              <a:rPr lang="en-GB" dirty="0" err="1"/>
              <a:t>i</a:t>
            </a:r>
            <a:r>
              <a:rPr lang="en-GB" dirty="0"/>
              <a:t>) of R. 34.1</a:t>
            </a:r>
          </a:p>
          <a:p>
            <a:r>
              <a:rPr lang="en-GB" dirty="0"/>
              <a:t>Technical and accessibility </a:t>
            </a:r>
            <a:r>
              <a:rPr lang="en-GB" b="1" dirty="0"/>
              <a:t>requirements apply to all </a:t>
            </a:r>
            <a:r>
              <a:rPr lang="en-GB" dirty="0"/>
              <a:t>"patent documents" </a:t>
            </a:r>
          </a:p>
          <a:p>
            <a:pPr marL="177800" indent="-177800">
              <a:spcBef>
                <a:spcPts val="0"/>
              </a:spcBef>
              <a:buNone/>
            </a:pPr>
            <a:r>
              <a:rPr lang="en-GB" dirty="0">
                <a:sym typeface="Wingdings" panose="05000000000000000000" pitchFamily="2" charset="2"/>
              </a:rPr>
              <a:t>   </a:t>
            </a:r>
            <a:r>
              <a:rPr lang="en-GB" dirty="0"/>
              <a:t> see proposed paragraphs (a) and (b)(</a:t>
            </a:r>
            <a:r>
              <a:rPr lang="en-GB" dirty="0" err="1"/>
              <a:t>i</a:t>
            </a:r>
            <a:r>
              <a:rPr lang="en-GB" dirty="0"/>
              <a:t>) of R. 34.1</a:t>
            </a:r>
          </a:p>
          <a:p>
            <a:endParaRPr lang="en-GB" dirty="0"/>
          </a:p>
        </p:txBody>
      </p:sp>
    </p:spTree>
    <p:extLst>
      <p:ext uri="{BB962C8B-B14F-4D97-AF65-F5344CB8AC3E}">
        <p14:creationId xmlns:p14="http://schemas.microsoft.com/office/powerpoint/2010/main" val="114293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11</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Inclusion of </a:t>
            </a:r>
            <a:r>
              <a:rPr lang="en-GB" b="1" dirty="0"/>
              <a:t>utility models </a:t>
            </a:r>
            <a:r>
              <a:rPr lang="en-GB" dirty="0"/>
              <a:t>as an </a:t>
            </a:r>
            <a:r>
              <a:rPr lang="en-GB" b="1" dirty="0"/>
              <a:t>optional recommended part </a:t>
            </a:r>
            <a:r>
              <a:rPr lang="en-GB" dirty="0"/>
              <a:t>under the same requirements as for patents for both providing Offices and for ISAs</a:t>
            </a:r>
          </a:p>
          <a:p>
            <a:r>
              <a:rPr lang="en-GB" dirty="0"/>
              <a:t>Proposed new paragraph (c) of R. 34.1:</a:t>
            </a:r>
          </a:p>
          <a:p>
            <a:pPr marL="177800" indent="0">
              <a:buNone/>
            </a:pPr>
            <a:r>
              <a:rPr lang="en-GB" dirty="0">
                <a:solidFill>
                  <a:srgbClr val="BE0F05"/>
                </a:solidFill>
              </a:rPr>
              <a:t>(c) In addition to consulting the required documentation set forth in paragraph (b), the International Searching Authority should also preferably consult utility model documents consisting of the utility models issued, and the utility model applications published, in and after 1920 by a national Office or its legal predecessor, provided that the said utility model documents have been made available by or on behalf of the relevant national Office or its legal successor in accordance with the technical and accessibility requirements specified in the Administrative Instructions.</a:t>
            </a:r>
          </a:p>
          <a:p>
            <a:endParaRPr lang="en-GB" dirty="0"/>
          </a:p>
        </p:txBody>
      </p:sp>
    </p:spTree>
    <p:extLst>
      <p:ext uri="{BB962C8B-B14F-4D97-AF65-F5344CB8AC3E}">
        <p14:creationId xmlns:p14="http://schemas.microsoft.com/office/powerpoint/2010/main" val="362150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12</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Addition of two new paragraphs in Rule 34.1:</a:t>
            </a:r>
          </a:p>
          <a:p>
            <a:pPr lvl="1"/>
            <a:r>
              <a:rPr lang="en-GB" dirty="0"/>
              <a:t>paragraph (d) dedicated to the </a:t>
            </a:r>
            <a:r>
              <a:rPr lang="en-GB" b="1" dirty="0"/>
              <a:t>tasks</a:t>
            </a:r>
            <a:r>
              <a:rPr lang="en-GB" dirty="0"/>
              <a:t> to be performed </a:t>
            </a:r>
            <a:r>
              <a:rPr lang="en-GB" b="1" dirty="0"/>
              <a:t>by Offices </a:t>
            </a:r>
            <a:r>
              <a:rPr lang="en-GB" dirty="0"/>
              <a:t>with regard to the making available of their collections, and</a:t>
            </a:r>
          </a:p>
          <a:p>
            <a:pPr lvl="1"/>
            <a:r>
              <a:rPr lang="en-GB" dirty="0"/>
              <a:t>paragraph (e) dedicated to the </a:t>
            </a:r>
            <a:r>
              <a:rPr lang="en-GB" b="1" dirty="0"/>
              <a:t>tasks</a:t>
            </a:r>
            <a:r>
              <a:rPr lang="en-GB" dirty="0"/>
              <a:t> to be performed in that regard </a:t>
            </a:r>
            <a:r>
              <a:rPr lang="en-GB" b="1" dirty="0"/>
              <a:t>by the International Bureau</a:t>
            </a:r>
          </a:p>
          <a:p>
            <a:r>
              <a:rPr lang="en-GB" dirty="0"/>
              <a:t>Amendment of current paragraph (d) (new (f)) of R. 34.1 as follows:</a:t>
            </a:r>
          </a:p>
          <a:p>
            <a:pPr lvl="1"/>
            <a:r>
              <a:rPr lang="en-GB" dirty="0"/>
              <a:t>deletion of the example indicated in brackets which is out of date</a:t>
            </a:r>
          </a:p>
          <a:p>
            <a:pPr lvl="1"/>
            <a:r>
              <a:rPr lang="en-GB" dirty="0"/>
              <a:t>clarification that ISAs would only need to keep the first published version if none of </a:t>
            </a:r>
            <a:br>
              <a:rPr lang="en-GB" dirty="0"/>
            </a:br>
            <a:r>
              <a:rPr lang="en-GB" dirty="0"/>
              <a:t>the subsequently published versions contains additional matter</a:t>
            </a:r>
          </a:p>
          <a:p>
            <a:endParaRPr lang="en-GB" dirty="0"/>
          </a:p>
          <a:p>
            <a:endParaRPr lang="en-GB" dirty="0"/>
          </a:p>
        </p:txBody>
      </p:sp>
    </p:spTree>
    <p:extLst>
      <p:ext uri="{BB962C8B-B14F-4D97-AF65-F5344CB8AC3E}">
        <p14:creationId xmlns:p14="http://schemas.microsoft.com/office/powerpoint/2010/main" val="100909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13</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a:spcBef>
                <a:spcPts val="0"/>
              </a:spcBef>
            </a:pPr>
            <a:r>
              <a:rPr lang="en-GB" b="1" dirty="0"/>
              <a:t>Clarification of </a:t>
            </a:r>
            <a:r>
              <a:rPr lang="en-GB" dirty="0"/>
              <a:t>the </a:t>
            </a:r>
            <a:r>
              <a:rPr lang="en-GB" b="1" dirty="0"/>
              <a:t>meaning of "published"</a:t>
            </a:r>
            <a:r>
              <a:rPr lang="en-GB" dirty="0"/>
              <a:t> for the purposes of the contents of the PCT min doc not only for applications but </a:t>
            </a:r>
            <a:r>
              <a:rPr lang="en-GB" b="1" dirty="0"/>
              <a:t>also for patents</a:t>
            </a:r>
          </a:p>
          <a:p>
            <a:pPr marL="177800" indent="0">
              <a:spcBef>
                <a:spcPts val="0"/>
              </a:spcBef>
              <a:buNone/>
            </a:pPr>
            <a:r>
              <a:rPr lang="en-GB" dirty="0">
                <a:sym typeface="Wingdings" panose="05000000000000000000" pitchFamily="2" charset="2"/>
              </a:rPr>
              <a:t></a:t>
            </a:r>
            <a:r>
              <a:rPr lang="en-GB" dirty="0"/>
              <a:t> in current paragraph (f) (renumbered as (g)) of R. 34.1, the term "patents" was inserted after "applications"</a:t>
            </a:r>
          </a:p>
          <a:p>
            <a:r>
              <a:rPr lang="en-GB" dirty="0"/>
              <a:t>Other consequential amendments to Rules 36 and 63:</a:t>
            </a:r>
          </a:p>
          <a:p>
            <a:pPr lvl="1"/>
            <a:r>
              <a:rPr lang="en-GB" dirty="0"/>
              <a:t>Requirement for staff to </a:t>
            </a:r>
            <a:r>
              <a:rPr lang="en-GB" b="1" dirty="0"/>
              <a:t>search the required technical fields </a:t>
            </a:r>
            <a:r>
              <a:rPr lang="en-GB" dirty="0"/>
              <a:t>moved from paragraph (iii) </a:t>
            </a:r>
            <a:br>
              <a:rPr lang="en-GB" dirty="0"/>
            </a:br>
            <a:r>
              <a:rPr lang="en-GB" dirty="0"/>
              <a:t>to paragraph (</a:t>
            </a:r>
            <a:r>
              <a:rPr lang="en-GB" dirty="0" err="1"/>
              <a:t>i</a:t>
            </a:r>
            <a:r>
              <a:rPr lang="en-GB" dirty="0"/>
              <a:t>) </a:t>
            </a:r>
          </a:p>
          <a:p>
            <a:pPr lvl="1"/>
            <a:r>
              <a:rPr lang="en-GB" dirty="0"/>
              <a:t>New wording of paragraph (iii) referring to PCT Admin. Instructions</a:t>
            </a:r>
          </a:p>
          <a:p>
            <a:endParaRPr lang="en-GB" dirty="0"/>
          </a:p>
        </p:txBody>
      </p:sp>
    </p:spTree>
    <p:extLst>
      <p:ext uri="{BB962C8B-B14F-4D97-AF65-F5344CB8AC3E}">
        <p14:creationId xmlns:p14="http://schemas.microsoft.com/office/powerpoint/2010/main" val="267035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14</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b="1" dirty="0"/>
              <a:t>Two additional minor edits</a:t>
            </a:r>
          </a:p>
          <a:p>
            <a:pPr>
              <a:spcAft>
                <a:spcPts val="600"/>
              </a:spcAft>
            </a:pPr>
            <a:r>
              <a:rPr lang="en-GB" dirty="0"/>
              <a:t>In proposed </a:t>
            </a:r>
            <a:r>
              <a:rPr lang="en-GB" b="1" dirty="0"/>
              <a:t>R. 34.1(a)(iii)</a:t>
            </a:r>
            <a:r>
              <a:rPr lang="en-GB" dirty="0"/>
              <a:t>: insertion of </a:t>
            </a:r>
            <a:r>
              <a:rPr lang="en-GB" b="1" dirty="0"/>
              <a:t>"published"</a:t>
            </a:r>
            <a:r>
              <a:rPr lang="en-GB" dirty="0"/>
              <a:t> before "national patents", i.e. </a:t>
            </a:r>
          </a:p>
          <a:p>
            <a:pPr marL="361950" indent="0">
              <a:spcBef>
                <a:spcPts val="0"/>
              </a:spcBef>
              <a:spcAft>
                <a:spcPts val="600"/>
              </a:spcAft>
              <a:buNone/>
            </a:pPr>
            <a:r>
              <a:rPr lang="en-GB" dirty="0"/>
              <a:t>(iii) </a:t>
            </a:r>
            <a:r>
              <a:rPr lang="en-GB" dirty="0">
                <a:solidFill>
                  <a:srgbClr val="BE0F05"/>
                </a:solidFill>
              </a:rPr>
              <a:t>published</a:t>
            </a:r>
            <a:r>
              <a:rPr lang="en-GB" dirty="0"/>
              <a:t> national patents issued by a national Office or its legal predecessor in and </a:t>
            </a:r>
            <a:br>
              <a:rPr lang="en-GB" dirty="0"/>
            </a:br>
            <a:r>
              <a:rPr lang="en-GB" dirty="0"/>
              <a:t>after 1920</a:t>
            </a:r>
          </a:p>
          <a:p>
            <a:pPr marL="144000" indent="0">
              <a:spcBef>
                <a:spcPts val="0"/>
              </a:spcBef>
              <a:buNone/>
            </a:pPr>
            <a:r>
              <a:rPr lang="en-GB" dirty="0">
                <a:sym typeface="Wingdings" panose="05000000000000000000" pitchFamily="2" charset="2"/>
              </a:rPr>
              <a:t> </a:t>
            </a:r>
            <a:r>
              <a:rPr lang="en-GB" dirty="0"/>
              <a:t>to ensure consistency of language and of treatment with regional patents</a:t>
            </a:r>
          </a:p>
          <a:p>
            <a:pPr>
              <a:spcAft>
                <a:spcPts val="600"/>
              </a:spcAft>
            </a:pPr>
            <a:r>
              <a:rPr lang="en-GB" dirty="0"/>
              <a:t>In proposed </a:t>
            </a:r>
            <a:r>
              <a:rPr lang="en-GB" b="1" dirty="0"/>
              <a:t>R. 34.1(a)(vi): substitution </a:t>
            </a:r>
            <a:r>
              <a:rPr lang="en-GB" dirty="0"/>
              <a:t>of </a:t>
            </a:r>
            <a:r>
              <a:rPr lang="en-GB" b="1" dirty="0"/>
              <a:t>"title" </a:t>
            </a:r>
            <a:r>
              <a:rPr lang="en-GB" dirty="0"/>
              <a:t>by </a:t>
            </a:r>
            <a:r>
              <a:rPr lang="en-GB" b="1" dirty="0"/>
              <a:t>"protection"</a:t>
            </a:r>
          </a:p>
          <a:p>
            <a:pPr marL="361950" indent="0">
              <a:spcBef>
                <a:spcPts val="0"/>
              </a:spcBef>
              <a:spcAft>
                <a:spcPts val="600"/>
              </a:spcAft>
              <a:buNone/>
            </a:pPr>
            <a:r>
              <a:rPr lang="en-GB" dirty="0"/>
              <a:t>(vi) applications for any of the forms of </a:t>
            </a:r>
            <a:r>
              <a:rPr lang="en-GB" strike="sngStrike" dirty="0" err="1">
                <a:solidFill>
                  <a:srgbClr val="BE0F05"/>
                </a:solidFill>
              </a:rPr>
              <a:t>title</a:t>
            </a:r>
            <a:r>
              <a:rPr lang="en-GB" dirty="0" err="1">
                <a:solidFill>
                  <a:srgbClr val="BE0F05"/>
                </a:solidFill>
              </a:rPr>
              <a:t>protection</a:t>
            </a:r>
            <a:r>
              <a:rPr lang="en-GB" dirty="0"/>
              <a:t> referred to in items (ii) to (v) above, published in and after 1920</a:t>
            </a:r>
          </a:p>
          <a:p>
            <a:pPr marL="144000" indent="0">
              <a:spcBef>
                <a:spcPts val="0"/>
              </a:spcBef>
              <a:buNone/>
            </a:pPr>
            <a:r>
              <a:rPr lang="en-GB" dirty="0">
                <a:sym typeface="Wingdings" panose="05000000000000000000" pitchFamily="2" charset="2"/>
              </a:rPr>
              <a:t></a:t>
            </a:r>
            <a:r>
              <a:rPr lang="en-GB" dirty="0"/>
              <a:t> to improve the wording and avoid any misunderstandings</a:t>
            </a:r>
          </a:p>
          <a:p>
            <a:endParaRPr lang="en-GB" dirty="0"/>
          </a:p>
        </p:txBody>
      </p:sp>
    </p:spTree>
    <p:extLst>
      <p:ext uri="{BB962C8B-B14F-4D97-AF65-F5344CB8AC3E}">
        <p14:creationId xmlns:p14="http://schemas.microsoft.com/office/powerpoint/2010/main" val="113882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15</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draft Understanding regarding R. 36 and 63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National Offices of an intergovernmental organisation that does not itself grant patents or publish patent applications must make available for consultation any patent issued and any patent application published by them.</a:t>
            </a:r>
          </a:p>
          <a:p>
            <a:pPr marL="0" indent="0">
              <a:buNone/>
            </a:pPr>
            <a:r>
              <a:rPr lang="en-GB" dirty="0"/>
              <a:t>"In adopting the amendments to Rule</a:t>
            </a:r>
            <a:r>
              <a:rPr lang="en-GB" dirty="0">
                <a:solidFill>
                  <a:srgbClr val="BE0F05"/>
                </a:solidFill>
              </a:rPr>
              <a:t>s</a:t>
            </a:r>
            <a:r>
              <a:rPr lang="en-GB" dirty="0"/>
              <a:t> 36.1 </a:t>
            </a:r>
            <a:r>
              <a:rPr lang="en-GB" dirty="0">
                <a:solidFill>
                  <a:srgbClr val="BE0F05"/>
                </a:solidFill>
              </a:rPr>
              <a:t>and 63.1(ii) </a:t>
            </a:r>
            <a:r>
              <a:rPr lang="en-GB" dirty="0"/>
              <a:t>setting out the minimum requirements referred to in Article</a:t>
            </a:r>
            <a:r>
              <a:rPr lang="en-GB" dirty="0">
                <a:solidFill>
                  <a:srgbClr val="BE0F05"/>
                </a:solidFill>
              </a:rPr>
              <a:t>s</a:t>
            </a:r>
            <a:r>
              <a:rPr lang="en-GB" dirty="0"/>
              <a:t> 16(3) </a:t>
            </a:r>
            <a:r>
              <a:rPr lang="en-GB" dirty="0">
                <a:solidFill>
                  <a:srgbClr val="BE0F05"/>
                </a:solidFill>
              </a:rPr>
              <a:t>and 32(3), respectively</a:t>
            </a:r>
            <a:r>
              <a:rPr lang="en-GB" dirty="0"/>
              <a:t>, the Assembly agreed that, in the case of an intergovernmental organization that has been established for the collaboration between national Offices of the States that are members of that intergovernmental organization and does not itself issue patents or publish patent applications, the requirements in Rule</a:t>
            </a:r>
            <a:r>
              <a:rPr lang="en-GB" dirty="0">
                <a:solidFill>
                  <a:srgbClr val="BE0F05"/>
                </a:solidFill>
              </a:rPr>
              <a:t>s</a:t>
            </a:r>
            <a:r>
              <a:rPr lang="en-GB" dirty="0"/>
              <a:t> 36.1(ii) </a:t>
            </a:r>
            <a:r>
              <a:rPr lang="en-GB" dirty="0">
                <a:solidFill>
                  <a:srgbClr val="BE0F05"/>
                </a:solidFill>
              </a:rPr>
              <a:t>and 63.1(ii) </a:t>
            </a:r>
            <a:r>
              <a:rPr lang="en-GB" dirty="0"/>
              <a:t>for the organization are that the national Offices of those States make available for consultation as part of the minimum documentation any patent issued, and any patent application published, by them, and where applicable by their legal predecessor(s)."</a:t>
            </a:r>
          </a:p>
          <a:p>
            <a:pPr marL="0" indent="0">
              <a:buNone/>
            </a:pPr>
            <a:endParaRPr lang="en-GB" dirty="0"/>
          </a:p>
        </p:txBody>
      </p:sp>
    </p:spTree>
    <p:extLst>
      <p:ext uri="{BB962C8B-B14F-4D97-AF65-F5344CB8AC3E}">
        <p14:creationId xmlns:p14="http://schemas.microsoft.com/office/powerpoint/2010/main" val="260348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16</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modifications to the PCT AIs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Part I of proposed new Annex H to the PCT AIs aims at ensuring that all patent and utility model collections belonging to the PCT min doc be accessible free of charge to each ISA </a:t>
            </a:r>
          </a:p>
          <a:p>
            <a:pPr marL="252000" indent="-266700">
              <a:spcBef>
                <a:spcPts val="600"/>
              </a:spcBef>
              <a:buNone/>
            </a:pPr>
            <a:r>
              <a:rPr lang="en-GB" dirty="0">
                <a:sym typeface="Wingdings" panose="05000000000000000000" pitchFamily="2" charset="2"/>
              </a:rPr>
              <a:t>  </a:t>
            </a:r>
            <a:r>
              <a:rPr lang="en-GB" dirty="0"/>
              <a:t>proposed provisions set up a mechanism to allow Offices to publish relevant details about their collections on the one hand, and ISAs to access and effectively search those collections on the other hand</a:t>
            </a:r>
          </a:p>
          <a:p>
            <a:endParaRPr lang="en-GB" dirty="0"/>
          </a:p>
        </p:txBody>
      </p:sp>
    </p:spTree>
    <p:extLst>
      <p:ext uri="{BB962C8B-B14F-4D97-AF65-F5344CB8AC3E}">
        <p14:creationId xmlns:p14="http://schemas.microsoft.com/office/powerpoint/2010/main" val="45354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17</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Mechanism to allow Offices to publish relevant details about their collections belonging to the PCT Min Doc</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endParaRPr lang="en-GB" dirty="0"/>
          </a:p>
          <a:p>
            <a:r>
              <a:rPr lang="en-GB" dirty="0"/>
              <a:t>Offices agreed that, latest 10 years after new Administrative Instructions enter into force, they will make their patents published after 1st January 1991 electronically searchable and available in bulk to ISAs</a:t>
            </a:r>
          </a:p>
          <a:p>
            <a:r>
              <a:rPr lang="en-GB" dirty="0"/>
              <a:t>Offices agreed to publish Authority Files in a new format containing extra information about their patent collections indicating:</a:t>
            </a:r>
          </a:p>
          <a:p>
            <a:pPr lvl="1"/>
            <a:r>
              <a:rPr lang="en-GB" dirty="0"/>
              <a:t>Availability or not of searchable full text for the Abstract, Description, and Claims of each patent document</a:t>
            </a:r>
          </a:p>
          <a:p>
            <a:pPr lvl="1"/>
            <a:r>
              <a:rPr lang="en-GB" dirty="0"/>
              <a:t>The language(s) of publication in which searchable full text of the Abstract, Description, and Claims of each document are available</a:t>
            </a:r>
          </a:p>
          <a:p>
            <a:endParaRPr lang="en-GB" dirty="0"/>
          </a:p>
        </p:txBody>
      </p:sp>
    </p:spTree>
    <p:extLst>
      <p:ext uri="{BB962C8B-B14F-4D97-AF65-F5344CB8AC3E}">
        <p14:creationId xmlns:p14="http://schemas.microsoft.com/office/powerpoint/2010/main" val="142176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18</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Benefits of using ST.37 Authority Files in the new format</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normAutofit/>
          </a:bodyPr>
          <a:lstStyle/>
          <a:p>
            <a:r>
              <a:rPr lang="en-GB" b="1" dirty="0"/>
              <a:t>Allows a Patent Office that produces the Authority File to:</a:t>
            </a:r>
          </a:p>
          <a:p>
            <a:pPr lvl="1"/>
            <a:r>
              <a:rPr lang="en-GB" dirty="0"/>
              <a:t>provide an inventory of all patents that are present in its patent collection, so other IP offices </a:t>
            </a:r>
            <a:br>
              <a:rPr lang="en-GB" dirty="0"/>
            </a:br>
            <a:r>
              <a:rPr lang="en-GB" dirty="0"/>
              <a:t>can assess the completeness of the available patent documentation</a:t>
            </a:r>
          </a:p>
          <a:p>
            <a:pPr lvl="1"/>
            <a:r>
              <a:rPr lang="en-GB" dirty="0"/>
              <a:t>For each individual patent, the capability to independently indicate: </a:t>
            </a:r>
          </a:p>
          <a:p>
            <a:pPr marL="539750" lvl="2" indent="-252000">
              <a:buFont typeface="+mj-lt"/>
              <a:buAutoNum type="arabicPeriod"/>
            </a:pPr>
            <a:r>
              <a:rPr lang="en-GB" dirty="0"/>
              <a:t>the availability of any text-searchable abstract, and in which languages such searchable abstracts are available;</a:t>
            </a:r>
          </a:p>
          <a:p>
            <a:pPr marL="539750" lvl="2" indent="-252000">
              <a:buFont typeface="+mj-lt"/>
              <a:buAutoNum type="arabicPeriod"/>
            </a:pPr>
            <a:r>
              <a:rPr lang="en-GB" dirty="0"/>
              <a:t>the availability of any text-searchable description, and in which languages such searchable descriptions are available;</a:t>
            </a:r>
          </a:p>
          <a:p>
            <a:pPr marL="539750" lvl="2" indent="-252000">
              <a:buFont typeface="+mj-lt"/>
              <a:buAutoNum type="arabicPeriod"/>
            </a:pPr>
            <a:r>
              <a:rPr lang="en-GB" dirty="0"/>
              <a:t>the availability </a:t>
            </a:r>
            <a:r>
              <a:rPr lang="en-GB"/>
              <a:t>of any </a:t>
            </a:r>
            <a:r>
              <a:rPr lang="en-GB" dirty="0"/>
              <a:t>text-searchable claims, and in which languages such searchable claims are available.</a:t>
            </a:r>
          </a:p>
          <a:p>
            <a:r>
              <a:rPr lang="en-GB" b="1" dirty="0"/>
              <a:t>Allows International Authorities to </a:t>
            </a:r>
            <a:r>
              <a:rPr lang="en-GB" dirty="0"/>
              <a:t>quickly identify electronically searchable patents in the new PCT minimum documentation patents and to quickly assess the completeness of the prior art consulted for their PCT searches.</a:t>
            </a:r>
          </a:p>
          <a:p>
            <a:endParaRPr lang="en-GB" dirty="0"/>
          </a:p>
        </p:txBody>
      </p:sp>
    </p:spTree>
    <p:extLst>
      <p:ext uri="{BB962C8B-B14F-4D97-AF65-F5344CB8AC3E}">
        <p14:creationId xmlns:p14="http://schemas.microsoft.com/office/powerpoint/2010/main" val="423349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19</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Example Authority File in the new format</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normAutofit fontScale="47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pPr>
              <a:lnSpc>
                <a:spcPct val="140000"/>
              </a:lnSpc>
              <a:spcAft>
                <a:spcPts val="100"/>
              </a:spcAft>
            </a:pPr>
            <a:endParaRPr lang="en-GB" sz="1800" dirty="0"/>
          </a:p>
          <a:p>
            <a:pPr>
              <a:lnSpc>
                <a:spcPct val="140000"/>
              </a:lnSpc>
              <a:spcAft>
                <a:spcPts val="100"/>
              </a:spcAft>
            </a:pPr>
            <a:r>
              <a:rPr lang="en-GB" sz="2900" dirty="0"/>
              <a:t>Only </a:t>
            </a:r>
            <a:r>
              <a:rPr lang="en-GB" sz="2900" b="1" dirty="0"/>
              <a:t>patents published after January 1st </a:t>
            </a:r>
            <a:r>
              <a:rPr lang="en-GB" sz="2900" dirty="0">
                <a:solidFill>
                  <a:srgbClr val="C00000"/>
                </a:solidFill>
              </a:rPr>
              <a:t>(Lines 1 and 2)</a:t>
            </a:r>
            <a:r>
              <a:rPr lang="en-GB" sz="2900" b="1" dirty="0"/>
              <a:t> must mandatorily be text-searchable</a:t>
            </a:r>
            <a:r>
              <a:rPr lang="en-GB" sz="2900" dirty="0"/>
              <a:t>, i.e. have language codes filled in in the last 3 columns</a:t>
            </a:r>
          </a:p>
          <a:p>
            <a:pPr>
              <a:lnSpc>
                <a:spcPct val="140000"/>
              </a:lnSpc>
              <a:spcAft>
                <a:spcPts val="100"/>
              </a:spcAft>
            </a:pPr>
            <a:r>
              <a:rPr lang="en-GB" sz="2900" dirty="0"/>
              <a:t>It is acceptable for patents published before 1st January 1991 to have "U" in the last 3 columns (see lines 3 and 4)</a:t>
            </a:r>
          </a:p>
          <a:p>
            <a:pPr>
              <a:lnSpc>
                <a:spcPct val="140000"/>
              </a:lnSpc>
              <a:spcAft>
                <a:spcPts val="100"/>
              </a:spcAft>
            </a:pPr>
            <a:r>
              <a:rPr lang="en-GB" sz="2900" dirty="0"/>
              <a:t>Recommended: if available, fill in language codes for patents published before 1st January 1991 </a:t>
            </a:r>
            <a:endParaRPr lang="en-GB" sz="2900" i="1" dirty="0"/>
          </a:p>
          <a:p>
            <a:endParaRPr lang="en-GB" dirty="0"/>
          </a:p>
        </p:txBody>
      </p:sp>
      <p:pic>
        <p:nvPicPr>
          <p:cNvPr id="8" name="Picture 7">
            <a:extLst>
              <a:ext uri="{FF2B5EF4-FFF2-40B4-BE49-F238E27FC236}">
                <a16:creationId xmlns:a16="http://schemas.microsoft.com/office/drawing/2014/main" id="{CA18823E-456B-4187-BD84-2C589208AD87}"/>
              </a:ext>
            </a:extLst>
          </p:cNvPr>
          <p:cNvPicPr>
            <a:picLocks noChangeAspect="1"/>
          </p:cNvPicPr>
          <p:nvPr/>
        </p:nvPicPr>
        <p:blipFill>
          <a:blip r:embed="rId2"/>
          <a:stretch>
            <a:fillRect/>
          </a:stretch>
        </p:blipFill>
        <p:spPr>
          <a:xfrm>
            <a:off x="698875" y="891586"/>
            <a:ext cx="5085975" cy="2020887"/>
          </a:xfrm>
          <a:prstGeom prst="rect">
            <a:avLst/>
          </a:prstGeom>
        </p:spPr>
      </p:pic>
    </p:spTree>
    <p:extLst>
      <p:ext uri="{BB962C8B-B14F-4D97-AF65-F5344CB8AC3E}">
        <p14:creationId xmlns:p14="http://schemas.microsoft.com/office/powerpoint/2010/main" val="231142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Background</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The definition of the PCT minimum documentation currently contained in Rule 34 PCT was conceived for the paper era.</a:t>
            </a:r>
          </a:p>
          <a:p>
            <a:r>
              <a:rPr lang="en-GB" dirty="0"/>
              <a:t>The MIA set up in 2016 "the </a:t>
            </a:r>
            <a:r>
              <a:rPr lang="en-GB" b="1" dirty="0"/>
              <a:t>PCT Minimum Documentation Task Force</a:t>
            </a:r>
            <a:r>
              <a:rPr lang="en-GB" dirty="0"/>
              <a:t>" constituted of representatives from the International Authorities and the International Bureau of WIPO under EPO lead.</a:t>
            </a:r>
          </a:p>
          <a:p>
            <a:r>
              <a:rPr lang="en-GB" b="1" dirty="0"/>
              <a:t>Task Force's mandate:</a:t>
            </a:r>
            <a:r>
              <a:rPr lang="en-GB" dirty="0"/>
              <a:t> to undertake a comprehensive review of the PCT minimum documentation (patent and non-patent literature) and bring it to current digital era standards in support of ISA work</a:t>
            </a:r>
          </a:p>
          <a:p>
            <a:endParaRPr lang="en-GB" dirty="0"/>
          </a:p>
        </p:txBody>
      </p:sp>
    </p:spTree>
    <p:extLst>
      <p:ext uri="{BB962C8B-B14F-4D97-AF65-F5344CB8AC3E}">
        <p14:creationId xmlns:p14="http://schemas.microsoft.com/office/powerpoint/2010/main" val="265328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20</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Mechanism for ISAs to access and effectively search PCT Min Doc collections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endParaRPr lang="en-GB" dirty="0"/>
          </a:p>
          <a:p>
            <a:r>
              <a:rPr lang="en-GB" dirty="0"/>
              <a:t>Offices must establish a repository where other ISAs and IB can access their bulk full text data </a:t>
            </a:r>
            <a:br>
              <a:rPr lang="en-GB" dirty="0"/>
            </a:br>
            <a:r>
              <a:rPr lang="en-GB" dirty="0"/>
              <a:t>for free via FTP, SFTP or Web Services </a:t>
            </a:r>
          </a:p>
          <a:p>
            <a:r>
              <a:rPr lang="en-GB" dirty="0"/>
              <a:t>Offices must provide the IB with the relevant information and authorization details necessary </a:t>
            </a:r>
            <a:br>
              <a:rPr lang="en-GB" dirty="0"/>
            </a:br>
            <a:r>
              <a:rPr lang="en-GB" dirty="0"/>
              <a:t>to access the data</a:t>
            </a:r>
          </a:p>
          <a:p>
            <a:r>
              <a:rPr lang="en-GB" dirty="0"/>
              <a:t>The IB will provide the said access details to any ISA on request</a:t>
            </a:r>
          </a:p>
          <a:p>
            <a:pPr marL="0" indent="0">
              <a:buNone/>
            </a:pPr>
            <a:r>
              <a:rPr lang="en-GB" dirty="0">
                <a:sym typeface="Wingdings" panose="05000000000000000000" pitchFamily="2" charset="2"/>
              </a:rPr>
              <a:t> </a:t>
            </a:r>
            <a:r>
              <a:rPr lang="en-GB" dirty="0"/>
              <a:t>see paragraph 3 of proposed new Annex H</a:t>
            </a:r>
          </a:p>
          <a:p>
            <a:endParaRPr lang="en-GB" dirty="0"/>
          </a:p>
        </p:txBody>
      </p:sp>
    </p:spTree>
    <p:extLst>
      <p:ext uri="{BB962C8B-B14F-4D97-AF65-F5344CB8AC3E}">
        <p14:creationId xmlns:p14="http://schemas.microsoft.com/office/powerpoint/2010/main" val="222357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21</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Safeguards regarding the use of patent data by International Authorities: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endParaRPr lang="en-GB" dirty="0"/>
          </a:p>
          <a:p>
            <a:pPr marL="177800" indent="-177800">
              <a:buNone/>
            </a:pPr>
            <a:r>
              <a:rPr lang="en-GB" dirty="0"/>
              <a:t>‒  Paragraph 3 of proposed new Annex H explicitly refers to paragraph 20 of new Annex H to clearly limit the purpose for which the data may be used to conducting prior art search and related activities, including providing copies of cited documents to applicants and third parties.</a:t>
            </a:r>
          </a:p>
          <a:p>
            <a:pPr marL="0" indent="0">
              <a:buNone/>
            </a:pPr>
            <a:r>
              <a:rPr lang="en-GB" dirty="0"/>
              <a:t>‒  No other use of the data is allowed, except if it is allowed by a bilateral or multilateral agreement.</a:t>
            </a:r>
          </a:p>
          <a:p>
            <a:r>
              <a:rPr lang="en-GB" dirty="0"/>
              <a:t>c.f. in paragraph 20 of Annex H:</a:t>
            </a:r>
          </a:p>
          <a:p>
            <a:pPr marL="149225" lvl="1" indent="0">
              <a:buNone/>
            </a:pPr>
            <a:r>
              <a:rPr lang="en-GB" i="1" dirty="0"/>
              <a:t>"In case the said data is used for other purposes without the express consent of the providing Office, the access to the data in bulk format may be blocked by the International Bureau."</a:t>
            </a:r>
          </a:p>
          <a:p>
            <a:endParaRPr lang="en-GB" dirty="0"/>
          </a:p>
        </p:txBody>
      </p:sp>
    </p:spTree>
    <p:extLst>
      <p:ext uri="{BB962C8B-B14F-4D97-AF65-F5344CB8AC3E}">
        <p14:creationId xmlns:p14="http://schemas.microsoft.com/office/powerpoint/2010/main" val="366543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22</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Some Key remarks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Paragraph 3 of proposed new Annex H specifies a fallback mechanism for ISAs to access patent data belonging to the PCT min doc in the future in those rare situations where their access to a patent collection is not covered by an existing bilateral or multilateral data access agreement.</a:t>
            </a:r>
          </a:p>
          <a:p>
            <a:r>
              <a:rPr lang="en-GB" dirty="0"/>
              <a:t>All existing bilateral and multilateral data exchanges between Offices remaining unaffected by the introduction of the proposed new Administrative Instructions. The proposals are not intended to prevent or affect any possible future bilateral or multilateral data exchange agreements that might be agreed between Offices in the future.</a:t>
            </a:r>
          </a:p>
          <a:p>
            <a:endParaRPr lang="en-GB" dirty="0"/>
          </a:p>
        </p:txBody>
      </p:sp>
    </p:spTree>
    <p:extLst>
      <p:ext uri="{BB962C8B-B14F-4D97-AF65-F5344CB8AC3E}">
        <p14:creationId xmlns:p14="http://schemas.microsoft.com/office/powerpoint/2010/main" val="197914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23</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Entry into force of new proposals: 2 Stages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Offices will be given time to comply with the new Administrative Instructions after they enter into force in 2 distinct Stages:</a:t>
            </a:r>
          </a:p>
          <a:p>
            <a:r>
              <a:rPr lang="en-GB" dirty="0"/>
              <a:t>Stage 1: Making patents published on or after 1st January 2026 text-searchable according to </a:t>
            </a:r>
            <a:br>
              <a:rPr lang="en-GB" dirty="0"/>
            </a:br>
            <a:r>
              <a:rPr lang="en-GB" dirty="0"/>
              <a:t>the new Administrative Instructions </a:t>
            </a:r>
          </a:p>
          <a:p>
            <a:r>
              <a:rPr lang="en-GB" dirty="0"/>
              <a:t>Stage 2: 10 years after the new Administrative Instructions enter into force (transition period), making patents published on or after 1st January 1991 text-searchable according to the new Administrative Instructions </a:t>
            </a:r>
          </a:p>
          <a:p>
            <a:endParaRPr lang="en-GB" dirty="0"/>
          </a:p>
        </p:txBody>
      </p:sp>
    </p:spTree>
    <p:extLst>
      <p:ext uri="{BB962C8B-B14F-4D97-AF65-F5344CB8AC3E}">
        <p14:creationId xmlns:p14="http://schemas.microsoft.com/office/powerpoint/2010/main" val="191034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24</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Situation Today</a:t>
            </a:r>
            <a:endParaRPr lang="en-GB" dirty="0">
              <a:solidFill>
                <a:srgbClr val="BE0F05"/>
              </a:solidFill>
            </a:endParaRP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 </a:t>
            </a:r>
          </a:p>
        </p:txBody>
      </p:sp>
      <p:sp>
        <p:nvSpPr>
          <p:cNvPr id="5" name="Pfeil: nach rechts 24">
            <a:extLst>
              <a:ext uri="{FF2B5EF4-FFF2-40B4-BE49-F238E27FC236}">
                <a16:creationId xmlns:a16="http://schemas.microsoft.com/office/drawing/2014/main" id="{C078E644-37D2-4753-B3AC-939DB521E246}"/>
              </a:ext>
            </a:extLst>
          </p:cNvPr>
          <p:cNvSpPr/>
          <p:nvPr/>
        </p:nvSpPr>
        <p:spPr>
          <a:xfrm>
            <a:off x="692150" y="2483866"/>
            <a:ext cx="7848000" cy="504000"/>
          </a:xfrm>
          <a:prstGeom prst="rightArrow">
            <a:avLst/>
          </a:prstGeom>
          <a:solidFill>
            <a:srgbClr val="C0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65DC5560-9E2E-470D-9570-BB09FD672E9B}"/>
              </a:ext>
            </a:extLst>
          </p:cNvPr>
          <p:cNvGrpSpPr/>
          <p:nvPr/>
        </p:nvGrpSpPr>
        <p:grpSpPr>
          <a:xfrm>
            <a:off x="1069016" y="2608287"/>
            <a:ext cx="293976" cy="293976"/>
            <a:chOff x="2421566" y="2417787"/>
            <a:chExt cx="293976" cy="293976"/>
          </a:xfrm>
        </p:grpSpPr>
        <p:sp>
          <p:nvSpPr>
            <p:cNvPr id="9" name="Ellipse 30">
              <a:extLst>
                <a:ext uri="{FF2B5EF4-FFF2-40B4-BE49-F238E27FC236}">
                  <a16:creationId xmlns:a16="http://schemas.microsoft.com/office/drawing/2014/main" id="{E9BFCCFB-62C5-456C-A606-41F1967CEA41}"/>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0" name="Ellipse 23">
              <a:extLst>
                <a:ext uri="{FF2B5EF4-FFF2-40B4-BE49-F238E27FC236}">
                  <a16:creationId xmlns:a16="http://schemas.microsoft.com/office/drawing/2014/main" id="{A1C39BF9-0F22-4DE9-8683-68F2656C915A}"/>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grpSp>
        <p:nvGrpSpPr>
          <p:cNvPr id="11" name="Group 10">
            <a:extLst>
              <a:ext uri="{FF2B5EF4-FFF2-40B4-BE49-F238E27FC236}">
                <a16:creationId xmlns:a16="http://schemas.microsoft.com/office/drawing/2014/main" id="{DFF4241E-9DAC-4CB9-886E-F1B6D75715A9}"/>
              </a:ext>
            </a:extLst>
          </p:cNvPr>
          <p:cNvGrpSpPr/>
          <p:nvPr/>
        </p:nvGrpSpPr>
        <p:grpSpPr>
          <a:xfrm>
            <a:off x="7749216" y="2608287"/>
            <a:ext cx="293976" cy="293976"/>
            <a:chOff x="2421566" y="2417787"/>
            <a:chExt cx="293976" cy="293976"/>
          </a:xfrm>
        </p:grpSpPr>
        <p:sp>
          <p:nvSpPr>
            <p:cNvPr id="12" name="Ellipse 30">
              <a:extLst>
                <a:ext uri="{FF2B5EF4-FFF2-40B4-BE49-F238E27FC236}">
                  <a16:creationId xmlns:a16="http://schemas.microsoft.com/office/drawing/2014/main" id="{C7E9AB4B-B173-4210-93B8-8B79971A9D79}"/>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3" name="Ellipse 23">
              <a:extLst>
                <a:ext uri="{FF2B5EF4-FFF2-40B4-BE49-F238E27FC236}">
                  <a16:creationId xmlns:a16="http://schemas.microsoft.com/office/drawing/2014/main" id="{A3A3F4B3-6954-465B-8C80-8865BE8590F8}"/>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cxnSp>
        <p:nvCxnSpPr>
          <p:cNvPr id="16" name="Gerader Verbinder 15">
            <a:extLst>
              <a:ext uri="{FF2B5EF4-FFF2-40B4-BE49-F238E27FC236}">
                <a16:creationId xmlns:a16="http://schemas.microsoft.com/office/drawing/2014/main" id="{AA2D992E-9FEA-483D-85BE-DA1782471CF4}"/>
              </a:ext>
            </a:extLst>
          </p:cNvPr>
          <p:cNvCxnSpPr>
            <a:cxnSpLocks/>
          </p:cNvCxnSpPr>
          <p:nvPr/>
        </p:nvCxnSpPr>
        <p:spPr>
          <a:xfrm flipH="1">
            <a:off x="1211700" y="2245290"/>
            <a:ext cx="5389" cy="3600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0">
            <a:extLst>
              <a:ext uri="{FF2B5EF4-FFF2-40B4-BE49-F238E27FC236}">
                <a16:creationId xmlns:a16="http://schemas.microsoft.com/office/drawing/2014/main" id="{7BEACA02-08CF-41E7-81E7-E5DC2E74C360}"/>
              </a:ext>
            </a:extLst>
          </p:cNvPr>
          <p:cNvSpPr/>
          <p:nvPr/>
        </p:nvSpPr>
        <p:spPr>
          <a:xfrm>
            <a:off x="7346950" y="2075915"/>
            <a:ext cx="1092201" cy="15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lnSpc>
                <a:spcPct val="90000"/>
              </a:lnSpc>
              <a:spcBef>
                <a:spcPct val="0"/>
              </a:spcBef>
            </a:pPr>
            <a:r>
              <a:rPr lang="en-GB" sz="1000" b="1" kern="1200" dirty="0">
                <a:solidFill>
                  <a:schemeClr val="tx1"/>
                </a:solidFill>
              </a:rPr>
              <a:t>Today</a:t>
            </a:r>
          </a:p>
        </p:txBody>
      </p:sp>
      <p:cxnSp>
        <p:nvCxnSpPr>
          <p:cNvPr id="20" name="Gerader Verbinder 15">
            <a:extLst>
              <a:ext uri="{FF2B5EF4-FFF2-40B4-BE49-F238E27FC236}">
                <a16:creationId xmlns:a16="http://schemas.microsoft.com/office/drawing/2014/main" id="{EC9F3E38-8856-4431-9521-500B4B75A8AC}"/>
              </a:ext>
            </a:extLst>
          </p:cNvPr>
          <p:cNvCxnSpPr>
            <a:cxnSpLocks/>
            <a:stCxn id="19" idx="2"/>
          </p:cNvCxnSpPr>
          <p:nvPr/>
        </p:nvCxnSpPr>
        <p:spPr>
          <a:xfrm flipH="1">
            <a:off x="7891900" y="2232590"/>
            <a:ext cx="1151" cy="3325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CCA9514C-B01B-4AC1-9A92-F269074D49D1}"/>
              </a:ext>
            </a:extLst>
          </p:cNvPr>
          <p:cNvCxnSpPr>
            <a:cxnSpLocks/>
          </p:cNvCxnSpPr>
          <p:nvPr/>
        </p:nvCxnSpPr>
        <p:spPr>
          <a:xfrm flipH="1">
            <a:off x="1205350" y="2905690"/>
            <a:ext cx="5389" cy="396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r Verbinder 15">
            <a:extLst>
              <a:ext uri="{FF2B5EF4-FFF2-40B4-BE49-F238E27FC236}">
                <a16:creationId xmlns:a16="http://schemas.microsoft.com/office/drawing/2014/main" id="{D329C42A-B763-4187-B5FF-D3596167EDFB}"/>
              </a:ext>
            </a:extLst>
          </p:cNvPr>
          <p:cNvCxnSpPr>
            <a:cxnSpLocks/>
          </p:cNvCxnSpPr>
          <p:nvPr/>
        </p:nvCxnSpPr>
        <p:spPr>
          <a:xfrm flipH="1">
            <a:off x="1205350" y="3470840"/>
            <a:ext cx="5389" cy="972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10">
            <a:extLst>
              <a:ext uri="{FF2B5EF4-FFF2-40B4-BE49-F238E27FC236}">
                <a16:creationId xmlns:a16="http://schemas.microsoft.com/office/drawing/2014/main" id="{D232D107-4814-4016-A96C-73C63B232CE1}"/>
              </a:ext>
            </a:extLst>
          </p:cNvPr>
          <p:cNvSpPr/>
          <p:nvPr/>
        </p:nvSpPr>
        <p:spPr>
          <a:xfrm>
            <a:off x="3594099" y="3610323"/>
            <a:ext cx="2298701" cy="4798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kern="1200" dirty="0">
                <a:solidFill>
                  <a:schemeClr val="tx1"/>
                </a:solidFill>
              </a:rPr>
              <a:t>Not all patents published after </a:t>
            </a:r>
          </a:p>
          <a:p>
            <a:pPr lvl="0" algn="ctr" defTabSz="400050">
              <a:spcBef>
                <a:spcPct val="0"/>
              </a:spcBef>
            </a:pPr>
            <a:r>
              <a:rPr lang="en-GB" sz="1000" b="1" kern="1200" dirty="0">
                <a:solidFill>
                  <a:schemeClr val="tx1"/>
                </a:solidFill>
              </a:rPr>
              <a:t>1st January </a:t>
            </a:r>
            <a:r>
              <a:rPr lang="en-GB" sz="1000" b="1" dirty="0">
                <a:solidFill>
                  <a:schemeClr val="tx1"/>
                </a:solidFill>
              </a:rPr>
              <a:t>19</a:t>
            </a:r>
            <a:r>
              <a:rPr lang="en-GB" sz="1000" b="1" kern="1200" dirty="0">
                <a:solidFill>
                  <a:schemeClr val="tx1"/>
                </a:solidFill>
              </a:rPr>
              <a:t>20 </a:t>
            </a:r>
          </a:p>
          <a:p>
            <a:pPr lvl="0" algn="ctr" defTabSz="400050">
              <a:spcBef>
                <a:spcPct val="0"/>
              </a:spcBef>
            </a:pPr>
            <a:r>
              <a:rPr lang="en-GB" sz="1000" kern="1200" dirty="0">
                <a:solidFill>
                  <a:schemeClr val="tx1"/>
                </a:solidFill>
              </a:rPr>
              <a:t>are text searchable</a:t>
            </a:r>
          </a:p>
        </p:txBody>
      </p:sp>
      <p:sp>
        <p:nvSpPr>
          <p:cNvPr id="25" name="Left Brace 24">
            <a:extLst>
              <a:ext uri="{FF2B5EF4-FFF2-40B4-BE49-F238E27FC236}">
                <a16:creationId xmlns:a16="http://schemas.microsoft.com/office/drawing/2014/main" id="{4E769874-0257-40A0-86F7-FB6962D86CC7}"/>
              </a:ext>
            </a:extLst>
          </p:cNvPr>
          <p:cNvSpPr/>
          <p:nvPr/>
        </p:nvSpPr>
        <p:spPr>
          <a:xfrm rot="16200000">
            <a:off x="4641296" y="-97289"/>
            <a:ext cx="199151" cy="7056000"/>
          </a:xfrm>
          <a:prstGeom prst="leftBrace">
            <a:avLst>
              <a:gd name="adj1" fmla="val 5701"/>
              <a:gd name="adj2" fmla="val 50000"/>
            </a:avLst>
          </a:prstGeom>
          <a:ln w="19050">
            <a:solidFill>
              <a:srgbClr val="D9D9B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sp>
        <p:nvSpPr>
          <p:cNvPr id="27" name="Pfeil: nach rechts 24">
            <a:extLst>
              <a:ext uri="{FF2B5EF4-FFF2-40B4-BE49-F238E27FC236}">
                <a16:creationId xmlns:a16="http://schemas.microsoft.com/office/drawing/2014/main" id="{BCC29100-AB1E-4F45-87F3-3E8B1C94B8DC}"/>
              </a:ext>
            </a:extLst>
          </p:cNvPr>
          <p:cNvSpPr/>
          <p:nvPr/>
        </p:nvSpPr>
        <p:spPr>
          <a:xfrm>
            <a:off x="1211700" y="4357116"/>
            <a:ext cx="7328450" cy="360000"/>
          </a:xfrm>
          <a:prstGeom prst="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50" b="1" dirty="0">
                <a:solidFill>
                  <a:schemeClr val="bg1"/>
                </a:solidFill>
              </a:rPr>
              <a:t>All Patents published after 1920 belong to the PCT Minimum Documentation</a:t>
            </a:r>
            <a:endParaRPr lang="en-GB" sz="1050" b="1" dirty="0">
              <a:solidFill>
                <a:schemeClr val="bg1"/>
              </a:solidFill>
            </a:endParaRPr>
          </a:p>
        </p:txBody>
      </p:sp>
      <p:sp>
        <p:nvSpPr>
          <p:cNvPr id="29" name="Rectangle 10">
            <a:extLst>
              <a:ext uri="{FF2B5EF4-FFF2-40B4-BE49-F238E27FC236}">
                <a16:creationId xmlns:a16="http://schemas.microsoft.com/office/drawing/2014/main" id="{91631B07-B46A-4E8E-9D94-97FDE69C5D11}"/>
              </a:ext>
            </a:extLst>
          </p:cNvPr>
          <p:cNvSpPr/>
          <p:nvPr/>
        </p:nvSpPr>
        <p:spPr>
          <a:xfrm>
            <a:off x="641349" y="1214140"/>
            <a:ext cx="1334462" cy="1018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spcAft>
                <a:spcPts val="600"/>
              </a:spcAft>
            </a:pPr>
            <a:r>
              <a:rPr lang="en-GB" sz="1000" b="1" kern="1200" dirty="0">
                <a:solidFill>
                  <a:schemeClr val="tx1"/>
                </a:solidFill>
              </a:rPr>
              <a:t>1st January </a:t>
            </a:r>
            <a:r>
              <a:rPr lang="en-GB" sz="1000" b="1" dirty="0">
                <a:solidFill>
                  <a:schemeClr val="tx1"/>
                </a:solidFill>
              </a:rPr>
              <a:t>19</a:t>
            </a:r>
            <a:r>
              <a:rPr lang="en-GB" sz="1000" b="1" kern="1200" dirty="0">
                <a:solidFill>
                  <a:schemeClr val="tx1"/>
                </a:solidFill>
              </a:rPr>
              <a:t>20</a:t>
            </a:r>
            <a:r>
              <a:rPr lang="en-GB" sz="1000" kern="1200" dirty="0">
                <a:solidFill>
                  <a:schemeClr val="tx1"/>
                </a:solidFill>
              </a:rPr>
              <a:t>:</a:t>
            </a:r>
          </a:p>
          <a:p>
            <a:pPr lvl="0" algn="ctr" defTabSz="400050">
              <a:spcBef>
                <a:spcPct val="0"/>
              </a:spcBef>
            </a:pPr>
            <a:r>
              <a:rPr lang="en-GB" sz="1000" kern="1200" dirty="0">
                <a:solidFill>
                  <a:schemeClr val="tx1"/>
                </a:solidFill>
              </a:rPr>
              <a:t>All Patents published after </a:t>
            </a:r>
            <a:r>
              <a:rPr lang="en-GB" sz="1000" b="1" kern="1200" dirty="0">
                <a:solidFill>
                  <a:schemeClr val="tx1"/>
                </a:solidFill>
              </a:rPr>
              <a:t>1st January 1920 </a:t>
            </a:r>
            <a:r>
              <a:rPr lang="en-GB" sz="1000" kern="1200" dirty="0">
                <a:solidFill>
                  <a:schemeClr val="tx1"/>
                </a:solidFill>
              </a:rPr>
              <a:t>belong to the PCT Minimum Documentation</a:t>
            </a:r>
          </a:p>
        </p:txBody>
      </p:sp>
    </p:spTree>
    <p:extLst>
      <p:ext uri="{BB962C8B-B14F-4D97-AF65-F5344CB8AC3E}">
        <p14:creationId xmlns:p14="http://schemas.microsoft.com/office/powerpoint/2010/main" val="1756991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DFBFEC-0206-424E-BA40-3F78BA312D89}"/>
              </a:ext>
            </a:extLst>
          </p:cNvPr>
          <p:cNvSpPr/>
          <p:nvPr/>
        </p:nvSpPr>
        <p:spPr>
          <a:xfrm>
            <a:off x="686175" y="2614637"/>
            <a:ext cx="4939925" cy="253848"/>
          </a:xfrm>
          <a:prstGeom prst="rect">
            <a:avLst/>
          </a:prstGeom>
          <a:solidFill>
            <a:srgbClr val="C0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25</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Stage 1: Situation on the Date when new Administrative Instructions are introduced </a:t>
            </a:r>
            <a:r>
              <a:rPr lang="en-GB" dirty="0">
                <a:solidFill>
                  <a:srgbClr val="5F7B8F"/>
                </a:solidFill>
              </a:rPr>
              <a:t>(1st January 2026)</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 </a:t>
            </a:r>
          </a:p>
        </p:txBody>
      </p:sp>
      <p:sp>
        <p:nvSpPr>
          <p:cNvPr id="5" name="Pfeil: nach rechts 24">
            <a:extLst>
              <a:ext uri="{FF2B5EF4-FFF2-40B4-BE49-F238E27FC236}">
                <a16:creationId xmlns:a16="http://schemas.microsoft.com/office/drawing/2014/main" id="{C078E644-37D2-4753-B3AC-939DB521E246}"/>
              </a:ext>
            </a:extLst>
          </p:cNvPr>
          <p:cNvSpPr/>
          <p:nvPr/>
        </p:nvSpPr>
        <p:spPr>
          <a:xfrm>
            <a:off x="5568950" y="2483866"/>
            <a:ext cx="2958612" cy="504000"/>
          </a:xfrm>
          <a:prstGeom prst="rightArrow">
            <a:avLst/>
          </a:prstGeom>
          <a:solidFill>
            <a:srgbClr val="E0E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65DC5560-9E2E-470D-9570-BB09FD672E9B}"/>
              </a:ext>
            </a:extLst>
          </p:cNvPr>
          <p:cNvGrpSpPr/>
          <p:nvPr/>
        </p:nvGrpSpPr>
        <p:grpSpPr>
          <a:xfrm>
            <a:off x="1069016" y="2608287"/>
            <a:ext cx="293976" cy="293976"/>
            <a:chOff x="2421566" y="2417787"/>
            <a:chExt cx="293976" cy="293976"/>
          </a:xfrm>
        </p:grpSpPr>
        <p:sp>
          <p:nvSpPr>
            <p:cNvPr id="9" name="Ellipse 30">
              <a:extLst>
                <a:ext uri="{FF2B5EF4-FFF2-40B4-BE49-F238E27FC236}">
                  <a16:creationId xmlns:a16="http://schemas.microsoft.com/office/drawing/2014/main" id="{E9BFCCFB-62C5-456C-A606-41F1967CEA41}"/>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0" name="Ellipse 23">
              <a:extLst>
                <a:ext uri="{FF2B5EF4-FFF2-40B4-BE49-F238E27FC236}">
                  <a16:creationId xmlns:a16="http://schemas.microsoft.com/office/drawing/2014/main" id="{A1C39BF9-0F22-4DE9-8683-68F2656C915A}"/>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grpSp>
        <p:nvGrpSpPr>
          <p:cNvPr id="11" name="Group 10">
            <a:extLst>
              <a:ext uri="{FF2B5EF4-FFF2-40B4-BE49-F238E27FC236}">
                <a16:creationId xmlns:a16="http://schemas.microsoft.com/office/drawing/2014/main" id="{DFF4241E-9DAC-4CB9-886E-F1B6D75715A9}"/>
              </a:ext>
            </a:extLst>
          </p:cNvPr>
          <p:cNvGrpSpPr/>
          <p:nvPr/>
        </p:nvGrpSpPr>
        <p:grpSpPr>
          <a:xfrm>
            <a:off x="5494966" y="2608287"/>
            <a:ext cx="293976" cy="293976"/>
            <a:chOff x="2421566" y="2417787"/>
            <a:chExt cx="293976" cy="293976"/>
          </a:xfrm>
        </p:grpSpPr>
        <p:sp>
          <p:nvSpPr>
            <p:cNvPr id="12" name="Ellipse 30">
              <a:extLst>
                <a:ext uri="{FF2B5EF4-FFF2-40B4-BE49-F238E27FC236}">
                  <a16:creationId xmlns:a16="http://schemas.microsoft.com/office/drawing/2014/main" id="{C7E9AB4B-B173-4210-93B8-8B79971A9D79}"/>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3" name="Ellipse 23">
              <a:extLst>
                <a:ext uri="{FF2B5EF4-FFF2-40B4-BE49-F238E27FC236}">
                  <a16:creationId xmlns:a16="http://schemas.microsoft.com/office/drawing/2014/main" id="{A3A3F4B3-6954-465B-8C80-8865BE8590F8}"/>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cxnSp>
        <p:nvCxnSpPr>
          <p:cNvPr id="16" name="Gerader Verbinder 15">
            <a:extLst>
              <a:ext uri="{FF2B5EF4-FFF2-40B4-BE49-F238E27FC236}">
                <a16:creationId xmlns:a16="http://schemas.microsoft.com/office/drawing/2014/main" id="{AA2D992E-9FEA-483D-85BE-DA1782471CF4}"/>
              </a:ext>
            </a:extLst>
          </p:cNvPr>
          <p:cNvCxnSpPr>
            <a:cxnSpLocks/>
          </p:cNvCxnSpPr>
          <p:nvPr/>
        </p:nvCxnSpPr>
        <p:spPr>
          <a:xfrm flipH="1">
            <a:off x="1211700" y="2245290"/>
            <a:ext cx="5389" cy="3600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0">
            <a:extLst>
              <a:ext uri="{FF2B5EF4-FFF2-40B4-BE49-F238E27FC236}">
                <a16:creationId xmlns:a16="http://schemas.microsoft.com/office/drawing/2014/main" id="{7BEACA02-08CF-41E7-81E7-E5DC2E74C360}"/>
              </a:ext>
            </a:extLst>
          </p:cNvPr>
          <p:cNvSpPr/>
          <p:nvPr/>
        </p:nvSpPr>
        <p:spPr>
          <a:xfrm>
            <a:off x="5101177" y="2075915"/>
            <a:ext cx="1083724" cy="15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lnSpc>
                <a:spcPct val="90000"/>
              </a:lnSpc>
              <a:spcBef>
                <a:spcPct val="0"/>
              </a:spcBef>
            </a:pPr>
            <a:r>
              <a:rPr lang="en-GB" sz="1000" b="1" kern="1200" dirty="0">
                <a:solidFill>
                  <a:srgbClr val="5F7B8F"/>
                </a:solidFill>
              </a:rPr>
              <a:t>1st January 2026</a:t>
            </a:r>
          </a:p>
        </p:txBody>
      </p:sp>
      <p:cxnSp>
        <p:nvCxnSpPr>
          <p:cNvPr id="20" name="Gerader Verbinder 15">
            <a:extLst>
              <a:ext uri="{FF2B5EF4-FFF2-40B4-BE49-F238E27FC236}">
                <a16:creationId xmlns:a16="http://schemas.microsoft.com/office/drawing/2014/main" id="{EC9F3E38-8856-4431-9521-500B4B75A8AC}"/>
              </a:ext>
            </a:extLst>
          </p:cNvPr>
          <p:cNvCxnSpPr>
            <a:cxnSpLocks/>
            <a:stCxn id="19" idx="2"/>
          </p:cNvCxnSpPr>
          <p:nvPr/>
        </p:nvCxnSpPr>
        <p:spPr>
          <a:xfrm flipH="1">
            <a:off x="5637650" y="2232590"/>
            <a:ext cx="5389" cy="3325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r Verbinder 15">
            <a:extLst>
              <a:ext uri="{FF2B5EF4-FFF2-40B4-BE49-F238E27FC236}">
                <a16:creationId xmlns:a16="http://schemas.microsoft.com/office/drawing/2014/main" id="{37149487-D212-4172-A4CF-51A5719866B3}"/>
              </a:ext>
            </a:extLst>
          </p:cNvPr>
          <p:cNvCxnSpPr>
            <a:cxnSpLocks/>
          </p:cNvCxnSpPr>
          <p:nvPr/>
        </p:nvCxnSpPr>
        <p:spPr>
          <a:xfrm flipH="1">
            <a:off x="5631300" y="2912040"/>
            <a:ext cx="5389" cy="396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CCA9514C-B01B-4AC1-9A92-F269074D49D1}"/>
              </a:ext>
            </a:extLst>
          </p:cNvPr>
          <p:cNvCxnSpPr>
            <a:cxnSpLocks/>
          </p:cNvCxnSpPr>
          <p:nvPr/>
        </p:nvCxnSpPr>
        <p:spPr>
          <a:xfrm flipH="1">
            <a:off x="1205350" y="2905690"/>
            <a:ext cx="5389" cy="396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r Verbinder 15">
            <a:extLst>
              <a:ext uri="{FF2B5EF4-FFF2-40B4-BE49-F238E27FC236}">
                <a16:creationId xmlns:a16="http://schemas.microsoft.com/office/drawing/2014/main" id="{D329C42A-B763-4187-B5FF-D3596167EDFB}"/>
              </a:ext>
            </a:extLst>
          </p:cNvPr>
          <p:cNvCxnSpPr>
            <a:cxnSpLocks/>
          </p:cNvCxnSpPr>
          <p:nvPr/>
        </p:nvCxnSpPr>
        <p:spPr>
          <a:xfrm flipH="1">
            <a:off x="1205350" y="3470840"/>
            <a:ext cx="5389" cy="972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10">
            <a:extLst>
              <a:ext uri="{FF2B5EF4-FFF2-40B4-BE49-F238E27FC236}">
                <a16:creationId xmlns:a16="http://schemas.microsoft.com/office/drawing/2014/main" id="{D232D107-4814-4016-A96C-73C63B232CE1}"/>
              </a:ext>
            </a:extLst>
          </p:cNvPr>
          <p:cNvSpPr/>
          <p:nvPr/>
        </p:nvSpPr>
        <p:spPr>
          <a:xfrm>
            <a:off x="2273299" y="3572223"/>
            <a:ext cx="2298701" cy="633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kern="1200" dirty="0">
                <a:solidFill>
                  <a:schemeClr val="tx1"/>
                </a:solidFill>
              </a:rPr>
              <a:t>Patents published before </a:t>
            </a:r>
          </a:p>
          <a:p>
            <a:pPr lvl="0" algn="ctr" defTabSz="400050">
              <a:spcBef>
                <a:spcPct val="0"/>
              </a:spcBef>
            </a:pPr>
            <a:r>
              <a:rPr lang="en-GB" sz="1000" b="1" kern="1200" dirty="0">
                <a:solidFill>
                  <a:srgbClr val="5F7B8F"/>
                </a:solidFill>
              </a:rPr>
              <a:t>1st January 2026</a:t>
            </a:r>
            <a:r>
              <a:rPr lang="en-GB" sz="1000" b="1" kern="1200" dirty="0">
                <a:solidFill>
                  <a:srgbClr val="BE0F05"/>
                </a:solidFill>
              </a:rPr>
              <a:t> </a:t>
            </a:r>
          </a:p>
          <a:p>
            <a:pPr lvl="0" algn="ctr" defTabSz="400050">
              <a:spcBef>
                <a:spcPct val="0"/>
              </a:spcBef>
            </a:pPr>
            <a:r>
              <a:rPr lang="en-GB" sz="1000" kern="1200" dirty="0">
                <a:solidFill>
                  <a:schemeClr val="tx1"/>
                </a:solidFill>
              </a:rPr>
              <a:t>are not guaranteed </a:t>
            </a:r>
            <a:br>
              <a:rPr lang="en-GB" sz="1000" kern="1200" dirty="0">
                <a:solidFill>
                  <a:schemeClr val="tx1"/>
                </a:solidFill>
              </a:rPr>
            </a:br>
            <a:r>
              <a:rPr lang="en-GB" sz="1000" kern="1200" dirty="0">
                <a:solidFill>
                  <a:schemeClr val="tx1"/>
                </a:solidFill>
              </a:rPr>
              <a:t>to be text searchable</a:t>
            </a:r>
          </a:p>
        </p:txBody>
      </p:sp>
      <p:sp>
        <p:nvSpPr>
          <p:cNvPr id="25" name="Left Brace 24">
            <a:extLst>
              <a:ext uri="{FF2B5EF4-FFF2-40B4-BE49-F238E27FC236}">
                <a16:creationId xmlns:a16="http://schemas.microsoft.com/office/drawing/2014/main" id="{4E769874-0257-40A0-86F7-FB6962D86CC7}"/>
              </a:ext>
            </a:extLst>
          </p:cNvPr>
          <p:cNvSpPr/>
          <p:nvPr/>
        </p:nvSpPr>
        <p:spPr>
          <a:xfrm rot="16200000">
            <a:off x="3315646" y="1241061"/>
            <a:ext cx="199151" cy="4392000"/>
          </a:xfrm>
          <a:prstGeom prst="leftBrace">
            <a:avLst>
              <a:gd name="adj1" fmla="val 5701"/>
              <a:gd name="adj2" fmla="val 50000"/>
            </a:avLst>
          </a:prstGeom>
          <a:ln w="19050">
            <a:solidFill>
              <a:srgbClr val="D9D9B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sp>
        <p:nvSpPr>
          <p:cNvPr id="27" name="Pfeil: nach rechts 24">
            <a:extLst>
              <a:ext uri="{FF2B5EF4-FFF2-40B4-BE49-F238E27FC236}">
                <a16:creationId xmlns:a16="http://schemas.microsoft.com/office/drawing/2014/main" id="{BCC29100-AB1E-4F45-87F3-3E8B1C94B8DC}"/>
              </a:ext>
            </a:extLst>
          </p:cNvPr>
          <p:cNvSpPr/>
          <p:nvPr/>
        </p:nvSpPr>
        <p:spPr>
          <a:xfrm>
            <a:off x="1205350" y="4357116"/>
            <a:ext cx="7334800" cy="360000"/>
          </a:xfrm>
          <a:prstGeom prst="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50" b="1" dirty="0">
                <a:solidFill>
                  <a:schemeClr val="bg1"/>
                </a:solidFill>
              </a:rPr>
              <a:t>All Patents published after 1920 belong to the PCT Minimum Documentation</a:t>
            </a:r>
            <a:endParaRPr lang="en-GB" sz="1050" b="1" dirty="0">
              <a:solidFill>
                <a:schemeClr val="bg1"/>
              </a:solidFill>
            </a:endParaRPr>
          </a:p>
        </p:txBody>
      </p:sp>
      <p:sp>
        <p:nvSpPr>
          <p:cNvPr id="28" name="Rectangle 10">
            <a:extLst>
              <a:ext uri="{FF2B5EF4-FFF2-40B4-BE49-F238E27FC236}">
                <a16:creationId xmlns:a16="http://schemas.microsoft.com/office/drawing/2014/main" id="{D175034B-B9F2-4D01-914A-022349509FE8}"/>
              </a:ext>
            </a:extLst>
          </p:cNvPr>
          <p:cNvSpPr/>
          <p:nvPr/>
        </p:nvSpPr>
        <p:spPr>
          <a:xfrm>
            <a:off x="5937250" y="3572223"/>
            <a:ext cx="2298701" cy="7876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kern="1200" dirty="0">
                <a:solidFill>
                  <a:schemeClr val="tx1"/>
                </a:solidFill>
              </a:rPr>
              <a:t>As from </a:t>
            </a:r>
            <a:r>
              <a:rPr lang="en-GB" sz="1000" b="1" kern="1200" dirty="0">
                <a:solidFill>
                  <a:srgbClr val="5F7B8F"/>
                </a:solidFill>
              </a:rPr>
              <a:t>1st January 2026</a:t>
            </a:r>
            <a:r>
              <a:rPr lang="en-GB" sz="1000" kern="1200" dirty="0">
                <a:solidFill>
                  <a:schemeClr val="tx1"/>
                </a:solidFill>
              </a:rPr>
              <a:t>, </a:t>
            </a:r>
          </a:p>
          <a:p>
            <a:pPr lvl="0" algn="ctr" defTabSz="400050">
              <a:spcBef>
                <a:spcPct val="0"/>
              </a:spcBef>
            </a:pPr>
            <a:r>
              <a:rPr lang="en-GB" sz="1000" kern="1200" dirty="0">
                <a:solidFill>
                  <a:schemeClr val="tx1"/>
                </a:solidFill>
              </a:rPr>
              <a:t> all Patent Offices must ensure all patents published after </a:t>
            </a:r>
          </a:p>
          <a:p>
            <a:pPr lvl="0" algn="ctr" defTabSz="400050">
              <a:spcBef>
                <a:spcPct val="0"/>
              </a:spcBef>
            </a:pPr>
            <a:r>
              <a:rPr lang="en-GB" sz="1000" b="1" kern="1200" dirty="0">
                <a:solidFill>
                  <a:srgbClr val="5F7B8F"/>
                </a:solidFill>
              </a:rPr>
              <a:t>1st January 2026</a:t>
            </a:r>
            <a:r>
              <a:rPr lang="en-GB" sz="1000" kern="1200" dirty="0">
                <a:solidFill>
                  <a:srgbClr val="5F7B8F"/>
                </a:solidFill>
              </a:rPr>
              <a:t> </a:t>
            </a:r>
          </a:p>
          <a:p>
            <a:pPr lvl="0" algn="ctr" defTabSz="400050">
              <a:spcBef>
                <a:spcPct val="0"/>
              </a:spcBef>
            </a:pPr>
            <a:r>
              <a:rPr lang="en-GB" sz="1000" kern="1200" dirty="0">
                <a:solidFill>
                  <a:schemeClr val="tx1"/>
                </a:solidFill>
              </a:rPr>
              <a:t>must be text searchable</a:t>
            </a:r>
          </a:p>
        </p:txBody>
      </p:sp>
      <p:sp>
        <p:nvSpPr>
          <p:cNvPr id="29" name="Rectangle 10">
            <a:extLst>
              <a:ext uri="{FF2B5EF4-FFF2-40B4-BE49-F238E27FC236}">
                <a16:creationId xmlns:a16="http://schemas.microsoft.com/office/drawing/2014/main" id="{91631B07-B46A-4E8E-9D94-97FDE69C5D11}"/>
              </a:ext>
            </a:extLst>
          </p:cNvPr>
          <p:cNvSpPr/>
          <p:nvPr/>
        </p:nvSpPr>
        <p:spPr>
          <a:xfrm>
            <a:off x="641349" y="1214140"/>
            <a:ext cx="1365251" cy="1018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spcAft>
                <a:spcPts val="600"/>
              </a:spcAft>
            </a:pPr>
            <a:r>
              <a:rPr lang="en-GB" sz="1000" b="1" kern="1200" dirty="0">
                <a:solidFill>
                  <a:schemeClr val="tx1"/>
                </a:solidFill>
              </a:rPr>
              <a:t>1st January </a:t>
            </a:r>
            <a:r>
              <a:rPr lang="en-GB" sz="1000" b="1" dirty="0">
                <a:solidFill>
                  <a:schemeClr val="tx1"/>
                </a:solidFill>
              </a:rPr>
              <a:t>19</a:t>
            </a:r>
            <a:r>
              <a:rPr lang="en-GB" sz="1000" b="1" kern="1200" dirty="0">
                <a:solidFill>
                  <a:schemeClr val="tx1"/>
                </a:solidFill>
              </a:rPr>
              <a:t>20</a:t>
            </a:r>
            <a:r>
              <a:rPr lang="en-GB" sz="1000" kern="1200" dirty="0">
                <a:solidFill>
                  <a:schemeClr val="tx1"/>
                </a:solidFill>
              </a:rPr>
              <a:t>:</a:t>
            </a:r>
          </a:p>
          <a:p>
            <a:pPr lvl="0" algn="ctr" defTabSz="400050">
              <a:spcBef>
                <a:spcPct val="0"/>
              </a:spcBef>
            </a:pPr>
            <a:r>
              <a:rPr lang="en-GB" sz="1000" kern="1200" dirty="0">
                <a:solidFill>
                  <a:schemeClr val="tx1"/>
                </a:solidFill>
              </a:rPr>
              <a:t>All Patents published after </a:t>
            </a:r>
            <a:r>
              <a:rPr lang="en-GB" sz="1000" b="1" kern="1200" dirty="0">
                <a:solidFill>
                  <a:schemeClr val="tx1"/>
                </a:solidFill>
              </a:rPr>
              <a:t>1st January 1920 </a:t>
            </a:r>
            <a:r>
              <a:rPr lang="en-GB" sz="1000" kern="1200" dirty="0">
                <a:solidFill>
                  <a:schemeClr val="tx1"/>
                </a:solidFill>
              </a:rPr>
              <a:t>belong to the PCT Minimum Documentation</a:t>
            </a:r>
          </a:p>
        </p:txBody>
      </p:sp>
      <p:sp>
        <p:nvSpPr>
          <p:cNvPr id="30" name="Left Brace 29">
            <a:extLst>
              <a:ext uri="{FF2B5EF4-FFF2-40B4-BE49-F238E27FC236}">
                <a16:creationId xmlns:a16="http://schemas.microsoft.com/office/drawing/2014/main" id="{0C37CD6D-0786-46E2-AAF6-5A767169683C}"/>
              </a:ext>
            </a:extLst>
          </p:cNvPr>
          <p:cNvSpPr/>
          <p:nvPr/>
        </p:nvSpPr>
        <p:spPr>
          <a:xfrm rot="16200000">
            <a:off x="6984102" y="1997282"/>
            <a:ext cx="199151" cy="2880000"/>
          </a:xfrm>
          <a:prstGeom prst="leftBrace">
            <a:avLst>
              <a:gd name="adj1" fmla="val 5701"/>
              <a:gd name="adj2" fmla="val 50000"/>
            </a:avLst>
          </a:prstGeom>
          <a:ln w="19050">
            <a:solidFill>
              <a:srgbClr val="9FA04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344862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DFBFEC-0206-424E-BA40-3F78BA312D89}"/>
              </a:ext>
            </a:extLst>
          </p:cNvPr>
          <p:cNvSpPr/>
          <p:nvPr/>
        </p:nvSpPr>
        <p:spPr>
          <a:xfrm>
            <a:off x="686175" y="2614637"/>
            <a:ext cx="2083861" cy="253848"/>
          </a:xfrm>
          <a:prstGeom prst="rect">
            <a:avLst/>
          </a:prstGeom>
          <a:solidFill>
            <a:srgbClr val="C0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26</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Stage 2: Situation 10 years after new Administrative Instructions are introduced </a:t>
            </a:r>
            <a:r>
              <a:rPr lang="en-GB" dirty="0">
                <a:solidFill>
                  <a:srgbClr val="9FA04E"/>
                </a:solidFill>
              </a:rPr>
              <a:t>(1st January 2036)</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marL="0" indent="0">
              <a:buNone/>
            </a:pPr>
            <a:r>
              <a:rPr lang="en-GB" dirty="0"/>
              <a:t> </a:t>
            </a:r>
          </a:p>
        </p:txBody>
      </p:sp>
      <p:sp>
        <p:nvSpPr>
          <p:cNvPr id="5" name="Pfeil: nach rechts 24">
            <a:extLst>
              <a:ext uri="{FF2B5EF4-FFF2-40B4-BE49-F238E27FC236}">
                <a16:creationId xmlns:a16="http://schemas.microsoft.com/office/drawing/2014/main" id="{C078E644-37D2-4753-B3AC-939DB521E246}"/>
              </a:ext>
            </a:extLst>
          </p:cNvPr>
          <p:cNvSpPr/>
          <p:nvPr/>
        </p:nvSpPr>
        <p:spPr>
          <a:xfrm>
            <a:off x="2810164" y="2483866"/>
            <a:ext cx="5717397" cy="504000"/>
          </a:xfrm>
          <a:prstGeom prst="rightArrow">
            <a:avLst/>
          </a:prstGeom>
          <a:solidFill>
            <a:srgbClr val="E0E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65DC5560-9E2E-470D-9570-BB09FD672E9B}"/>
              </a:ext>
            </a:extLst>
          </p:cNvPr>
          <p:cNvGrpSpPr/>
          <p:nvPr/>
        </p:nvGrpSpPr>
        <p:grpSpPr>
          <a:xfrm>
            <a:off x="1069016" y="2608287"/>
            <a:ext cx="293976" cy="293976"/>
            <a:chOff x="2421566" y="2417787"/>
            <a:chExt cx="293976" cy="293976"/>
          </a:xfrm>
        </p:grpSpPr>
        <p:sp>
          <p:nvSpPr>
            <p:cNvPr id="9" name="Ellipse 30">
              <a:extLst>
                <a:ext uri="{FF2B5EF4-FFF2-40B4-BE49-F238E27FC236}">
                  <a16:creationId xmlns:a16="http://schemas.microsoft.com/office/drawing/2014/main" id="{E9BFCCFB-62C5-456C-A606-41F1967CEA41}"/>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0" name="Ellipse 23">
              <a:extLst>
                <a:ext uri="{FF2B5EF4-FFF2-40B4-BE49-F238E27FC236}">
                  <a16:creationId xmlns:a16="http://schemas.microsoft.com/office/drawing/2014/main" id="{A1C39BF9-0F22-4DE9-8683-68F2656C915A}"/>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grpSp>
        <p:nvGrpSpPr>
          <p:cNvPr id="11" name="Group 10">
            <a:extLst>
              <a:ext uri="{FF2B5EF4-FFF2-40B4-BE49-F238E27FC236}">
                <a16:creationId xmlns:a16="http://schemas.microsoft.com/office/drawing/2014/main" id="{DFF4241E-9DAC-4CB9-886E-F1B6D75715A9}"/>
              </a:ext>
            </a:extLst>
          </p:cNvPr>
          <p:cNvGrpSpPr/>
          <p:nvPr/>
        </p:nvGrpSpPr>
        <p:grpSpPr>
          <a:xfrm>
            <a:off x="2624766" y="2608287"/>
            <a:ext cx="293976" cy="293976"/>
            <a:chOff x="2421566" y="2417787"/>
            <a:chExt cx="293976" cy="293976"/>
          </a:xfrm>
        </p:grpSpPr>
        <p:sp>
          <p:nvSpPr>
            <p:cNvPr id="12" name="Ellipse 30">
              <a:extLst>
                <a:ext uri="{FF2B5EF4-FFF2-40B4-BE49-F238E27FC236}">
                  <a16:creationId xmlns:a16="http://schemas.microsoft.com/office/drawing/2014/main" id="{C7E9AB4B-B173-4210-93B8-8B79971A9D79}"/>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3" name="Ellipse 23">
              <a:extLst>
                <a:ext uri="{FF2B5EF4-FFF2-40B4-BE49-F238E27FC236}">
                  <a16:creationId xmlns:a16="http://schemas.microsoft.com/office/drawing/2014/main" id="{A3A3F4B3-6954-465B-8C80-8865BE8590F8}"/>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cxnSp>
        <p:nvCxnSpPr>
          <p:cNvPr id="16" name="Gerader Verbinder 15">
            <a:extLst>
              <a:ext uri="{FF2B5EF4-FFF2-40B4-BE49-F238E27FC236}">
                <a16:creationId xmlns:a16="http://schemas.microsoft.com/office/drawing/2014/main" id="{AA2D992E-9FEA-483D-85BE-DA1782471CF4}"/>
              </a:ext>
            </a:extLst>
          </p:cNvPr>
          <p:cNvCxnSpPr>
            <a:cxnSpLocks/>
          </p:cNvCxnSpPr>
          <p:nvPr/>
        </p:nvCxnSpPr>
        <p:spPr>
          <a:xfrm flipH="1">
            <a:off x="1211700" y="2232590"/>
            <a:ext cx="5389" cy="3600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r Verbinder 15">
            <a:extLst>
              <a:ext uri="{FF2B5EF4-FFF2-40B4-BE49-F238E27FC236}">
                <a16:creationId xmlns:a16="http://schemas.microsoft.com/office/drawing/2014/main" id="{EC9F3E38-8856-4431-9521-500B4B75A8AC}"/>
              </a:ext>
            </a:extLst>
          </p:cNvPr>
          <p:cNvCxnSpPr>
            <a:cxnSpLocks/>
          </p:cNvCxnSpPr>
          <p:nvPr/>
        </p:nvCxnSpPr>
        <p:spPr>
          <a:xfrm flipH="1">
            <a:off x="7898250" y="2232590"/>
            <a:ext cx="5389" cy="3325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r Verbinder 15">
            <a:extLst>
              <a:ext uri="{FF2B5EF4-FFF2-40B4-BE49-F238E27FC236}">
                <a16:creationId xmlns:a16="http://schemas.microsoft.com/office/drawing/2014/main" id="{37149487-D212-4172-A4CF-51A5719866B3}"/>
              </a:ext>
            </a:extLst>
          </p:cNvPr>
          <p:cNvCxnSpPr>
            <a:cxnSpLocks/>
          </p:cNvCxnSpPr>
          <p:nvPr/>
        </p:nvCxnSpPr>
        <p:spPr>
          <a:xfrm flipH="1">
            <a:off x="2754750" y="2942391"/>
            <a:ext cx="5389" cy="396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CCA9514C-B01B-4AC1-9A92-F269074D49D1}"/>
              </a:ext>
            </a:extLst>
          </p:cNvPr>
          <p:cNvCxnSpPr>
            <a:cxnSpLocks/>
          </p:cNvCxnSpPr>
          <p:nvPr/>
        </p:nvCxnSpPr>
        <p:spPr>
          <a:xfrm flipH="1">
            <a:off x="1205350" y="2905690"/>
            <a:ext cx="5389" cy="396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r Verbinder 15">
            <a:extLst>
              <a:ext uri="{FF2B5EF4-FFF2-40B4-BE49-F238E27FC236}">
                <a16:creationId xmlns:a16="http://schemas.microsoft.com/office/drawing/2014/main" id="{D329C42A-B763-4187-B5FF-D3596167EDFB}"/>
              </a:ext>
            </a:extLst>
          </p:cNvPr>
          <p:cNvCxnSpPr>
            <a:cxnSpLocks/>
          </p:cNvCxnSpPr>
          <p:nvPr/>
        </p:nvCxnSpPr>
        <p:spPr>
          <a:xfrm flipH="1">
            <a:off x="1205350" y="3470840"/>
            <a:ext cx="5389" cy="972000"/>
          </a:xfrm>
          <a:prstGeom prst="line">
            <a:avLst/>
          </a:prstGeom>
          <a:ln w="19050" cap="rnd">
            <a:solidFill>
              <a:schemeClr val="accent3"/>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10">
            <a:extLst>
              <a:ext uri="{FF2B5EF4-FFF2-40B4-BE49-F238E27FC236}">
                <a16:creationId xmlns:a16="http://schemas.microsoft.com/office/drawing/2014/main" id="{D232D107-4814-4016-A96C-73C63B232CE1}"/>
              </a:ext>
            </a:extLst>
          </p:cNvPr>
          <p:cNvSpPr/>
          <p:nvPr/>
        </p:nvSpPr>
        <p:spPr>
          <a:xfrm>
            <a:off x="1259439" y="3628868"/>
            <a:ext cx="1493575" cy="633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kern="1200" dirty="0">
                <a:solidFill>
                  <a:schemeClr val="tx1"/>
                </a:solidFill>
              </a:rPr>
              <a:t>Patents published before </a:t>
            </a:r>
          </a:p>
          <a:p>
            <a:pPr lvl="0" algn="ctr" defTabSz="400050">
              <a:spcBef>
                <a:spcPct val="0"/>
              </a:spcBef>
            </a:pPr>
            <a:r>
              <a:rPr lang="en-GB" sz="1000" b="1" kern="1200" dirty="0">
                <a:solidFill>
                  <a:srgbClr val="BCBD83"/>
                </a:solidFill>
              </a:rPr>
              <a:t>1st January 1991 </a:t>
            </a:r>
            <a:r>
              <a:rPr lang="en-GB" sz="1000" kern="1200" dirty="0">
                <a:solidFill>
                  <a:schemeClr val="tx1"/>
                </a:solidFill>
              </a:rPr>
              <a:t>are not guaranteed </a:t>
            </a:r>
            <a:br>
              <a:rPr lang="en-GB" sz="1000" kern="1200" dirty="0">
                <a:solidFill>
                  <a:schemeClr val="tx1"/>
                </a:solidFill>
              </a:rPr>
            </a:br>
            <a:r>
              <a:rPr lang="en-GB" sz="1000" kern="1200" dirty="0">
                <a:solidFill>
                  <a:schemeClr val="tx1"/>
                </a:solidFill>
              </a:rPr>
              <a:t>to be text searchable</a:t>
            </a:r>
          </a:p>
        </p:txBody>
      </p:sp>
      <p:sp>
        <p:nvSpPr>
          <p:cNvPr id="25" name="Left Brace 24">
            <a:extLst>
              <a:ext uri="{FF2B5EF4-FFF2-40B4-BE49-F238E27FC236}">
                <a16:creationId xmlns:a16="http://schemas.microsoft.com/office/drawing/2014/main" id="{4E769874-0257-40A0-86F7-FB6962D86CC7}"/>
              </a:ext>
            </a:extLst>
          </p:cNvPr>
          <p:cNvSpPr/>
          <p:nvPr/>
        </p:nvSpPr>
        <p:spPr>
          <a:xfrm rot="16200000">
            <a:off x="1874596" y="2656711"/>
            <a:ext cx="199151" cy="1548000"/>
          </a:xfrm>
          <a:prstGeom prst="leftBrace">
            <a:avLst>
              <a:gd name="adj1" fmla="val 5701"/>
              <a:gd name="adj2" fmla="val 50000"/>
            </a:avLst>
          </a:prstGeom>
          <a:ln w="19050">
            <a:solidFill>
              <a:srgbClr val="D9D9B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sp>
        <p:nvSpPr>
          <p:cNvPr id="27" name="Pfeil: nach rechts 24">
            <a:extLst>
              <a:ext uri="{FF2B5EF4-FFF2-40B4-BE49-F238E27FC236}">
                <a16:creationId xmlns:a16="http://schemas.microsoft.com/office/drawing/2014/main" id="{BCC29100-AB1E-4F45-87F3-3E8B1C94B8DC}"/>
              </a:ext>
            </a:extLst>
          </p:cNvPr>
          <p:cNvSpPr/>
          <p:nvPr/>
        </p:nvSpPr>
        <p:spPr>
          <a:xfrm>
            <a:off x="1200170" y="4357116"/>
            <a:ext cx="7339979" cy="360000"/>
          </a:xfrm>
          <a:prstGeom prst="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50" b="1" dirty="0">
                <a:solidFill>
                  <a:schemeClr val="bg1"/>
                </a:solidFill>
              </a:rPr>
              <a:t>All Patents published after 1920 belong to the PCT Minimum Documentation</a:t>
            </a:r>
            <a:endParaRPr lang="en-GB" sz="1050" b="1" dirty="0">
              <a:solidFill>
                <a:schemeClr val="bg1"/>
              </a:solidFill>
            </a:endParaRPr>
          </a:p>
        </p:txBody>
      </p:sp>
      <p:sp>
        <p:nvSpPr>
          <p:cNvPr id="28" name="Rectangle 10">
            <a:extLst>
              <a:ext uri="{FF2B5EF4-FFF2-40B4-BE49-F238E27FC236}">
                <a16:creationId xmlns:a16="http://schemas.microsoft.com/office/drawing/2014/main" id="{D175034B-B9F2-4D01-914A-022349509FE8}"/>
              </a:ext>
            </a:extLst>
          </p:cNvPr>
          <p:cNvSpPr/>
          <p:nvPr/>
        </p:nvSpPr>
        <p:spPr>
          <a:xfrm>
            <a:off x="3148127" y="3628868"/>
            <a:ext cx="5035726" cy="633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kern="1200" dirty="0">
                <a:solidFill>
                  <a:schemeClr val="tx1"/>
                </a:solidFill>
              </a:rPr>
              <a:t>As from </a:t>
            </a:r>
            <a:r>
              <a:rPr lang="en-GB" sz="1000" b="1" kern="1200" dirty="0">
                <a:solidFill>
                  <a:srgbClr val="9FA04E"/>
                </a:solidFill>
              </a:rPr>
              <a:t>1st January 2036</a:t>
            </a:r>
            <a:r>
              <a:rPr lang="en-GB" sz="1000" kern="1200" dirty="0">
                <a:solidFill>
                  <a:schemeClr val="tx1"/>
                </a:solidFill>
              </a:rPr>
              <a:t>, all Patent Offices must ensure</a:t>
            </a:r>
          </a:p>
          <a:p>
            <a:pPr lvl="0" algn="ctr" defTabSz="400050">
              <a:spcBef>
                <a:spcPct val="0"/>
              </a:spcBef>
            </a:pPr>
            <a:r>
              <a:rPr lang="en-GB" sz="1000" kern="1200" dirty="0">
                <a:solidFill>
                  <a:schemeClr val="tx1"/>
                </a:solidFill>
              </a:rPr>
              <a:t> all patents published after</a:t>
            </a:r>
            <a:r>
              <a:rPr lang="en-GB" sz="1000" kern="1200" dirty="0">
                <a:solidFill>
                  <a:srgbClr val="BCBD83"/>
                </a:solidFill>
              </a:rPr>
              <a:t> </a:t>
            </a:r>
          </a:p>
          <a:p>
            <a:pPr lvl="0" algn="ctr" defTabSz="400050">
              <a:spcBef>
                <a:spcPct val="0"/>
              </a:spcBef>
            </a:pPr>
            <a:r>
              <a:rPr lang="en-GB" sz="1000" b="1" kern="1200" dirty="0">
                <a:solidFill>
                  <a:srgbClr val="BCBD83"/>
                </a:solidFill>
              </a:rPr>
              <a:t>1st January 1991</a:t>
            </a:r>
            <a:r>
              <a:rPr lang="en-GB" sz="1000" kern="1200" dirty="0">
                <a:solidFill>
                  <a:srgbClr val="BCBD83"/>
                </a:solidFill>
              </a:rPr>
              <a:t> </a:t>
            </a:r>
          </a:p>
          <a:p>
            <a:pPr lvl="0" algn="ctr" defTabSz="400050">
              <a:spcBef>
                <a:spcPct val="0"/>
              </a:spcBef>
            </a:pPr>
            <a:r>
              <a:rPr lang="en-GB" sz="1000" kern="1200" dirty="0">
                <a:solidFill>
                  <a:schemeClr val="tx1"/>
                </a:solidFill>
              </a:rPr>
              <a:t>must be text searchable</a:t>
            </a:r>
          </a:p>
        </p:txBody>
      </p:sp>
      <p:sp>
        <p:nvSpPr>
          <p:cNvPr id="29" name="Rectangle 10">
            <a:extLst>
              <a:ext uri="{FF2B5EF4-FFF2-40B4-BE49-F238E27FC236}">
                <a16:creationId xmlns:a16="http://schemas.microsoft.com/office/drawing/2014/main" id="{91631B07-B46A-4E8E-9D94-97FDE69C5D11}"/>
              </a:ext>
            </a:extLst>
          </p:cNvPr>
          <p:cNvSpPr/>
          <p:nvPr/>
        </p:nvSpPr>
        <p:spPr>
          <a:xfrm>
            <a:off x="641349" y="1214140"/>
            <a:ext cx="1334462" cy="1018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spcAft>
                <a:spcPts val="600"/>
              </a:spcAft>
            </a:pPr>
            <a:r>
              <a:rPr lang="en-GB" sz="1000" b="1" kern="1200" dirty="0">
                <a:solidFill>
                  <a:schemeClr val="tx1"/>
                </a:solidFill>
              </a:rPr>
              <a:t>1st January </a:t>
            </a:r>
            <a:r>
              <a:rPr lang="en-GB" sz="1000" b="1" dirty="0">
                <a:solidFill>
                  <a:schemeClr val="tx1"/>
                </a:solidFill>
              </a:rPr>
              <a:t>19</a:t>
            </a:r>
            <a:r>
              <a:rPr lang="en-GB" sz="1000" b="1" kern="1200" dirty="0">
                <a:solidFill>
                  <a:schemeClr val="tx1"/>
                </a:solidFill>
              </a:rPr>
              <a:t>20</a:t>
            </a:r>
            <a:r>
              <a:rPr lang="en-GB" sz="1000" kern="1200" dirty="0">
                <a:solidFill>
                  <a:schemeClr val="tx1"/>
                </a:solidFill>
              </a:rPr>
              <a:t>:</a:t>
            </a:r>
          </a:p>
          <a:p>
            <a:pPr lvl="0" algn="ctr" defTabSz="400050">
              <a:spcBef>
                <a:spcPct val="0"/>
              </a:spcBef>
            </a:pPr>
            <a:r>
              <a:rPr lang="en-GB" sz="1000" kern="1200" dirty="0">
                <a:solidFill>
                  <a:schemeClr val="tx1"/>
                </a:solidFill>
              </a:rPr>
              <a:t>All Patents published after </a:t>
            </a:r>
            <a:r>
              <a:rPr lang="en-GB" sz="1000" b="1" kern="1200" dirty="0">
                <a:solidFill>
                  <a:schemeClr val="tx1"/>
                </a:solidFill>
              </a:rPr>
              <a:t>1st January 1920 </a:t>
            </a:r>
            <a:r>
              <a:rPr lang="en-GB" sz="1000" kern="1200" dirty="0">
                <a:solidFill>
                  <a:schemeClr val="tx1"/>
                </a:solidFill>
              </a:rPr>
              <a:t>belong to the PCT Minimum Documentation</a:t>
            </a:r>
          </a:p>
        </p:txBody>
      </p:sp>
      <p:sp>
        <p:nvSpPr>
          <p:cNvPr id="30" name="Left Brace 29">
            <a:extLst>
              <a:ext uri="{FF2B5EF4-FFF2-40B4-BE49-F238E27FC236}">
                <a16:creationId xmlns:a16="http://schemas.microsoft.com/office/drawing/2014/main" id="{0C37CD6D-0786-46E2-AAF6-5A767169683C}"/>
              </a:ext>
            </a:extLst>
          </p:cNvPr>
          <p:cNvSpPr/>
          <p:nvPr/>
        </p:nvSpPr>
        <p:spPr>
          <a:xfrm rot="16200000">
            <a:off x="5553902" y="550932"/>
            <a:ext cx="199151" cy="5760000"/>
          </a:xfrm>
          <a:prstGeom prst="leftBrace">
            <a:avLst>
              <a:gd name="adj1" fmla="val 5701"/>
              <a:gd name="adj2" fmla="val 50000"/>
            </a:avLst>
          </a:prstGeom>
          <a:ln w="19050">
            <a:solidFill>
              <a:srgbClr val="9FA04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C3BCC635-4DF9-4F96-BBC4-146FA7496CD1}"/>
              </a:ext>
            </a:extLst>
          </p:cNvPr>
          <p:cNvGrpSpPr/>
          <p:nvPr/>
        </p:nvGrpSpPr>
        <p:grpSpPr>
          <a:xfrm>
            <a:off x="7749216" y="2608287"/>
            <a:ext cx="293976" cy="293976"/>
            <a:chOff x="2421566" y="2417787"/>
            <a:chExt cx="293976" cy="293976"/>
          </a:xfrm>
        </p:grpSpPr>
        <p:sp>
          <p:nvSpPr>
            <p:cNvPr id="31" name="Ellipse 30">
              <a:extLst>
                <a:ext uri="{FF2B5EF4-FFF2-40B4-BE49-F238E27FC236}">
                  <a16:creationId xmlns:a16="http://schemas.microsoft.com/office/drawing/2014/main" id="{E0179120-80E6-4E34-9294-15463B36AA9A}"/>
                </a:ext>
              </a:extLst>
            </p:cNvPr>
            <p:cNvSpPr/>
            <p:nvPr/>
          </p:nvSpPr>
          <p:spPr>
            <a:xfrm>
              <a:off x="2421566" y="2417787"/>
              <a:ext cx="293976" cy="293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32" name="Ellipse 23">
              <a:extLst>
                <a:ext uri="{FF2B5EF4-FFF2-40B4-BE49-F238E27FC236}">
                  <a16:creationId xmlns:a16="http://schemas.microsoft.com/office/drawing/2014/main" id="{68C9D9E7-8392-4C9B-9BD3-2D4850E9E599}"/>
                </a:ext>
              </a:extLst>
            </p:cNvPr>
            <p:cNvSpPr/>
            <p:nvPr/>
          </p:nvSpPr>
          <p:spPr>
            <a:xfrm>
              <a:off x="2461694" y="2457915"/>
              <a:ext cx="213720" cy="213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grpSp>
      <p:cxnSp>
        <p:nvCxnSpPr>
          <p:cNvPr id="33" name="Gerader Verbinder 15">
            <a:extLst>
              <a:ext uri="{FF2B5EF4-FFF2-40B4-BE49-F238E27FC236}">
                <a16:creationId xmlns:a16="http://schemas.microsoft.com/office/drawing/2014/main" id="{717BC9FB-C9BD-410B-82A8-2742B4F9E300}"/>
              </a:ext>
            </a:extLst>
          </p:cNvPr>
          <p:cNvCxnSpPr>
            <a:cxnSpLocks/>
          </p:cNvCxnSpPr>
          <p:nvPr/>
        </p:nvCxnSpPr>
        <p:spPr>
          <a:xfrm flipH="1">
            <a:off x="2754750" y="2232590"/>
            <a:ext cx="5389" cy="332500"/>
          </a:xfrm>
          <a:prstGeom prst="line">
            <a:avLst/>
          </a:prstGeom>
          <a:ln w="19050" cap="rnd">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10">
            <a:extLst>
              <a:ext uri="{FF2B5EF4-FFF2-40B4-BE49-F238E27FC236}">
                <a16:creationId xmlns:a16="http://schemas.microsoft.com/office/drawing/2014/main" id="{66BD37B7-4DFC-4607-9B70-9251D76A0A22}"/>
              </a:ext>
            </a:extLst>
          </p:cNvPr>
          <p:cNvSpPr/>
          <p:nvPr/>
        </p:nvSpPr>
        <p:spPr>
          <a:xfrm>
            <a:off x="7226299" y="1214140"/>
            <a:ext cx="1301751" cy="1018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955"/>
                </a:solidFill>
                <a:effectLst/>
                <a:uLnTx/>
                <a:uFillTx/>
                <a:latin typeface="Arial"/>
                <a:ea typeface="+mn-ea"/>
                <a:cs typeface="+mn-cs"/>
              </a:rPr>
              <a:t>Patent Offices must ensure all patents published after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BCBD83"/>
                </a:solidFill>
                <a:effectLst/>
                <a:uLnTx/>
                <a:uFillTx/>
                <a:latin typeface="Arial"/>
                <a:ea typeface="+mn-ea"/>
                <a:cs typeface="+mn-cs"/>
              </a:rPr>
              <a:t>1st January 1991</a:t>
            </a:r>
            <a:r>
              <a:rPr kumimoji="0" lang="en-US" sz="1000" b="1" i="0" u="none" strike="noStrike" kern="1200" cap="none" spc="0" normalizeH="0" baseline="0" noProof="0" dirty="0">
                <a:ln>
                  <a:noFill/>
                </a:ln>
                <a:solidFill>
                  <a:srgbClr val="BCBD83"/>
                </a:solidFill>
                <a:effectLst/>
                <a:highlight>
                  <a:srgbClr val="FFFF00"/>
                </a:highlight>
                <a:uLnTx/>
                <a:uFillTx/>
                <a:latin typeface="Arial"/>
                <a:ea typeface="+mn-ea"/>
                <a:cs typeface="+mn-cs"/>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404955"/>
                </a:solidFill>
                <a:effectLst/>
                <a:uLnTx/>
                <a:uFillTx/>
                <a:latin typeface="Arial"/>
                <a:ea typeface="+mn-ea"/>
                <a:cs typeface="+mn-cs"/>
              </a:rPr>
              <a:t>are text searchable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rgbClr val="9FA04E"/>
                </a:solidFill>
              </a:rPr>
              <a:t>1st January 2036</a:t>
            </a:r>
            <a:endParaRPr lang="en-GB" sz="1000" kern="1200" dirty="0">
              <a:solidFill>
                <a:srgbClr val="9FA04E"/>
              </a:solidFill>
            </a:endParaRPr>
          </a:p>
        </p:txBody>
      </p:sp>
      <p:sp>
        <p:nvSpPr>
          <p:cNvPr id="35" name="Rectangle 10">
            <a:extLst>
              <a:ext uri="{FF2B5EF4-FFF2-40B4-BE49-F238E27FC236}">
                <a16:creationId xmlns:a16="http://schemas.microsoft.com/office/drawing/2014/main" id="{C76EA114-42F0-4AA1-89A6-A996C968977D}"/>
              </a:ext>
            </a:extLst>
          </p:cNvPr>
          <p:cNvSpPr/>
          <p:nvPr/>
        </p:nvSpPr>
        <p:spPr>
          <a:xfrm>
            <a:off x="2108199" y="1900288"/>
            <a:ext cx="1301751" cy="3259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8000" numCol="1" spcCol="1270" anchor="b" anchorCtr="0">
            <a:spAutoFit/>
          </a:bodyPr>
          <a:lstStyle/>
          <a:p>
            <a:pPr lvl="0" algn="ctr" defTabSz="400050">
              <a:spcBef>
                <a:spcPct val="0"/>
              </a:spcBef>
            </a:pPr>
            <a:r>
              <a:rPr lang="en-GB" sz="1000" b="1" kern="1200" dirty="0">
                <a:solidFill>
                  <a:srgbClr val="BCBD83"/>
                </a:solidFill>
              </a:rPr>
              <a:t>Cut-off Date =</a:t>
            </a:r>
          </a:p>
          <a:p>
            <a:pPr lvl="0" algn="ctr" defTabSz="400050">
              <a:spcBef>
                <a:spcPct val="0"/>
              </a:spcBef>
              <a:spcAft>
                <a:spcPts val="600"/>
              </a:spcAft>
            </a:pPr>
            <a:r>
              <a:rPr lang="en-GB" sz="1000" b="1" kern="1200" dirty="0">
                <a:solidFill>
                  <a:srgbClr val="BCBD83"/>
                </a:solidFill>
              </a:rPr>
              <a:t>1st January 1991 </a:t>
            </a:r>
          </a:p>
        </p:txBody>
      </p:sp>
    </p:spTree>
    <p:extLst>
      <p:ext uri="{BB962C8B-B14F-4D97-AF65-F5344CB8AC3E}">
        <p14:creationId xmlns:p14="http://schemas.microsoft.com/office/powerpoint/2010/main" val="3465038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27</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Next steps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b="1" dirty="0"/>
              <a:t>Fifth Task Force meeting </a:t>
            </a:r>
            <a:r>
              <a:rPr lang="en-GB" dirty="0"/>
              <a:t>(14-18 November 2022, 2 hours per day) focusing on the timely implementation of the new legal framework</a:t>
            </a:r>
          </a:p>
          <a:p>
            <a:r>
              <a:rPr lang="en-GB" dirty="0"/>
              <a:t> </a:t>
            </a:r>
            <a:r>
              <a:rPr lang="en-GB" b="1" dirty="0"/>
              <a:t>Adoption by the next PCT Assembly (2023) </a:t>
            </a:r>
            <a:r>
              <a:rPr lang="en-GB" dirty="0"/>
              <a:t>of Rule amendments for an entry into force before the next ISA reappointment period (on 1st January 2026)</a:t>
            </a:r>
          </a:p>
          <a:p>
            <a:endParaRPr lang="en-GB" dirty="0"/>
          </a:p>
        </p:txBody>
      </p:sp>
    </p:spTree>
    <p:extLst>
      <p:ext uri="{BB962C8B-B14F-4D97-AF65-F5344CB8AC3E}">
        <p14:creationId xmlns:p14="http://schemas.microsoft.com/office/powerpoint/2010/main" val="200847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28</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endParaRPr lang="en-GB" dirty="0"/>
          </a:p>
          <a:p>
            <a:endParaRPr lang="en-GB" dirty="0"/>
          </a:p>
          <a:p>
            <a:endParaRPr lang="en-GB" dirty="0"/>
          </a:p>
          <a:p>
            <a:endParaRPr lang="en-GB" dirty="0"/>
          </a:p>
          <a:p>
            <a:pPr marL="0" indent="0">
              <a:buNone/>
            </a:pPr>
            <a:r>
              <a:rPr lang="en-GB" sz="2000" b="1" dirty="0"/>
              <a:t>Thank you for your attention</a:t>
            </a:r>
          </a:p>
        </p:txBody>
      </p:sp>
      <p:pic>
        <p:nvPicPr>
          <p:cNvPr id="5" name="Picture 2">
            <a:extLst>
              <a:ext uri="{FF2B5EF4-FFF2-40B4-BE49-F238E27FC236}">
                <a16:creationId xmlns:a16="http://schemas.microsoft.com/office/drawing/2014/main" id="{22E65527-6129-486D-A418-A26A6516D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508" y="987425"/>
            <a:ext cx="2496940" cy="37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66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3</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Background</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b="1" dirty="0"/>
              <a:t>Task Force's objectives: </a:t>
            </a:r>
          </a:p>
          <a:p>
            <a:pPr lvl="1"/>
            <a:r>
              <a:rPr lang="en-GB" dirty="0"/>
              <a:t>Objective A: up-to-date inventory of the current PCT min doc</a:t>
            </a:r>
          </a:p>
          <a:p>
            <a:pPr lvl="1"/>
            <a:r>
              <a:rPr lang="en-GB" dirty="0"/>
              <a:t>Objective B: criteria and standards for national patent collections</a:t>
            </a:r>
          </a:p>
          <a:p>
            <a:pPr lvl="1"/>
            <a:r>
              <a:rPr lang="en-GB" dirty="0"/>
              <a:t>Objective C: bibliographic and text components of patent data</a:t>
            </a:r>
          </a:p>
          <a:p>
            <a:pPr lvl="1"/>
            <a:r>
              <a:rPr lang="en-GB" dirty="0"/>
              <a:t>Objective D: criteria and standards for non-patent literature (NPL) and traditional knowledge-based prior art</a:t>
            </a:r>
          </a:p>
          <a:p>
            <a:r>
              <a:rPr lang="en-GB" b="1" dirty="0"/>
              <a:t>Task Force's work plan: </a:t>
            </a:r>
            <a:r>
              <a:rPr lang="en-GB" dirty="0"/>
              <a:t>Objectives A, B, C (EPO lead) and Objective D (USPTO lead)</a:t>
            </a:r>
          </a:p>
          <a:p>
            <a:endParaRPr lang="en-GB" dirty="0"/>
          </a:p>
        </p:txBody>
      </p:sp>
    </p:spTree>
    <p:extLst>
      <p:ext uri="{BB962C8B-B14F-4D97-AF65-F5344CB8AC3E}">
        <p14:creationId xmlns:p14="http://schemas.microsoft.com/office/powerpoint/2010/main" val="418772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4</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Background</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pPr>
              <a:spcBef>
                <a:spcPts val="0"/>
              </a:spcBef>
            </a:pPr>
            <a:r>
              <a:rPr lang="en-GB" b="1" dirty="0"/>
              <a:t>Objective A:</a:t>
            </a:r>
            <a:r>
              <a:rPr lang="en-GB" dirty="0"/>
              <a:t> Discussions were </a:t>
            </a:r>
            <a:r>
              <a:rPr lang="en-GB" b="1" dirty="0"/>
              <a:t>successfully</a:t>
            </a:r>
            <a:r>
              <a:rPr lang="en-GB" dirty="0"/>
              <a:t> </a:t>
            </a:r>
            <a:r>
              <a:rPr lang="en-GB" b="1" dirty="0"/>
              <a:t>concluded</a:t>
            </a:r>
            <a:r>
              <a:rPr lang="en-GB" dirty="0"/>
              <a:t> in </a:t>
            </a:r>
            <a:r>
              <a:rPr lang="en-GB" b="1" dirty="0"/>
              <a:t>2017</a:t>
            </a:r>
            <a:r>
              <a:rPr lang="en-GB" dirty="0"/>
              <a:t>, i.e. when the Task Force </a:t>
            </a:r>
            <a:r>
              <a:rPr lang="en-GB" b="1" dirty="0"/>
              <a:t>adopted the up-to-date inventory </a:t>
            </a:r>
            <a:r>
              <a:rPr lang="en-GB" dirty="0"/>
              <a:t>of the </a:t>
            </a:r>
            <a:r>
              <a:rPr lang="en-GB" b="1" dirty="0"/>
              <a:t>current</a:t>
            </a:r>
            <a:r>
              <a:rPr lang="en-GB" dirty="0"/>
              <a:t> PCT minimum documentation</a:t>
            </a:r>
          </a:p>
          <a:p>
            <a:pPr marL="450850" indent="-252000">
              <a:spcBef>
                <a:spcPts val="0"/>
              </a:spcBef>
              <a:buNone/>
            </a:pPr>
            <a:r>
              <a:rPr lang="en-GB" dirty="0">
                <a:sym typeface="Wingdings" panose="05000000000000000000" pitchFamily="2" charset="2"/>
              </a:rPr>
              <a:t></a:t>
            </a:r>
            <a:r>
              <a:rPr lang="en-GB" dirty="0"/>
              <a:t>  up-to-date inventory of the current patent documentation and the non-patent literature parts </a:t>
            </a:r>
            <a:br>
              <a:rPr lang="en-GB" dirty="0"/>
            </a:br>
            <a:r>
              <a:rPr lang="en-GB" dirty="0"/>
              <a:t>is now available on the WIPO website</a:t>
            </a:r>
          </a:p>
          <a:p>
            <a:r>
              <a:rPr lang="en-GB" b="1" dirty="0"/>
              <a:t>Since 2018</a:t>
            </a:r>
            <a:r>
              <a:rPr lang="en-GB" dirty="0"/>
              <a:t>, the Task Force has been working intensively on </a:t>
            </a:r>
            <a:r>
              <a:rPr lang="en-GB" b="1" dirty="0"/>
              <a:t>Objectives B, C and D</a:t>
            </a:r>
            <a:r>
              <a:rPr lang="en-GB" dirty="0"/>
              <a:t>.</a:t>
            </a:r>
          </a:p>
          <a:p>
            <a:endParaRPr lang="en-GB" dirty="0"/>
          </a:p>
        </p:txBody>
      </p:sp>
    </p:spTree>
    <p:extLst>
      <p:ext uri="{BB962C8B-B14F-4D97-AF65-F5344CB8AC3E}">
        <p14:creationId xmlns:p14="http://schemas.microsoft.com/office/powerpoint/2010/main" val="363612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5</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Background</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normAutofit/>
          </a:bodyPr>
          <a:lstStyle/>
          <a:p>
            <a:pPr marL="0" indent="0">
              <a:buNone/>
            </a:pPr>
            <a:r>
              <a:rPr lang="en-GB" b="1" dirty="0"/>
              <a:t>Two main issues </a:t>
            </a:r>
            <a:r>
              <a:rPr lang="en-GB" dirty="0"/>
              <a:t>emerged early in the discussions on Objective B:</a:t>
            </a:r>
          </a:p>
          <a:p>
            <a:r>
              <a:rPr lang="en-GB" dirty="0"/>
              <a:t>The current </a:t>
            </a:r>
            <a:r>
              <a:rPr lang="en-GB" b="1" dirty="0"/>
              <a:t>language-based criteria </a:t>
            </a:r>
            <a:r>
              <a:rPr lang="en-GB" dirty="0"/>
              <a:t>have the following negative impact:</a:t>
            </a:r>
          </a:p>
          <a:p>
            <a:pPr lvl="1"/>
            <a:r>
              <a:rPr lang="en-GB" dirty="0"/>
              <a:t>national patent collections of some ISAs do not belong to the PCT min. doc.;</a:t>
            </a:r>
          </a:p>
          <a:p>
            <a:pPr lvl="1"/>
            <a:r>
              <a:rPr lang="en-GB" dirty="0"/>
              <a:t>the contents of the PCT min. doc. vary depending on the ISA's official language(s) and </a:t>
            </a:r>
            <a:br>
              <a:rPr lang="en-GB" dirty="0"/>
            </a:br>
            <a:r>
              <a:rPr lang="en-GB" dirty="0"/>
              <a:t>the availability of English abstracts; and</a:t>
            </a:r>
          </a:p>
          <a:p>
            <a:pPr lvl="1"/>
            <a:r>
              <a:rPr lang="en-GB" dirty="0"/>
              <a:t>the patent documentation part is limited to documents published in few languages.</a:t>
            </a:r>
          </a:p>
          <a:p>
            <a:r>
              <a:rPr lang="en-GB" b="1" dirty="0"/>
              <a:t>Rule 34 </a:t>
            </a:r>
            <a:r>
              <a:rPr lang="en-GB" dirty="0"/>
              <a:t>explicitly mentions the utility certificates of France as being part of the PCT min doc, </a:t>
            </a:r>
            <a:br>
              <a:rPr lang="en-GB" dirty="0"/>
            </a:br>
            <a:r>
              <a:rPr lang="en-GB" dirty="0"/>
              <a:t>but </a:t>
            </a:r>
            <a:r>
              <a:rPr lang="en-GB" b="1" dirty="0"/>
              <a:t>omits</a:t>
            </a:r>
            <a:r>
              <a:rPr lang="en-GB" dirty="0"/>
              <a:t> significant </a:t>
            </a:r>
            <a:r>
              <a:rPr lang="en-GB" b="1" dirty="0"/>
              <a:t>utility model collections</a:t>
            </a:r>
            <a:r>
              <a:rPr lang="en-GB" dirty="0"/>
              <a:t>.</a:t>
            </a:r>
          </a:p>
          <a:p>
            <a:endParaRPr lang="en-GB" dirty="0"/>
          </a:p>
        </p:txBody>
      </p:sp>
    </p:spTree>
    <p:extLst>
      <p:ext uri="{BB962C8B-B14F-4D97-AF65-F5344CB8AC3E}">
        <p14:creationId xmlns:p14="http://schemas.microsoft.com/office/powerpoint/2010/main" val="384064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6</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Background</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normAutofit/>
          </a:bodyPr>
          <a:lstStyle/>
          <a:p>
            <a:r>
              <a:rPr lang="en-GB" b="1" dirty="0"/>
              <a:t>At the last session of the MIA</a:t>
            </a:r>
            <a:r>
              <a:rPr lang="en-GB" dirty="0"/>
              <a:t>, the EPO and the USPTO presented:  </a:t>
            </a:r>
          </a:p>
          <a:p>
            <a:pPr lvl="1"/>
            <a:r>
              <a:rPr lang="en-GB" dirty="0"/>
              <a:t>draft </a:t>
            </a:r>
            <a:r>
              <a:rPr lang="en-GB" b="1" dirty="0"/>
              <a:t>amendments to the PCT Regulations and Administrative Instructions</a:t>
            </a:r>
          </a:p>
          <a:p>
            <a:pPr lvl="1"/>
            <a:r>
              <a:rPr lang="en-GB" dirty="0"/>
              <a:t>a proposal for an </a:t>
            </a:r>
            <a:r>
              <a:rPr lang="en-GB" b="1" dirty="0"/>
              <a:t>extension of the mandate of the current Task Force</a:t>
            </a:r>
            <a:r>
              <a:rPr lang="en-GB" dirty="0"/>
              <a:t> to facilitate the timely implementation of the proposed new provisions</a:t>
            </a:r>
          </a:p>
          <a:p>
            <a:pPr lvl="1"/>
            <a:r>
              <a:rPr lang="en-GB" dirty="0"/>
              <a:t>a proposal to set up a </a:t>
            </a:r>
            <a:r>
              <a:rPr lang="en-GB" b="1" dirty="0"/>
              <a:t>standing Task Force </a:t>
            </a:r>
            <a:r>
              <a:rPr lang="en-GB" dirty="0"/>
              <a:t>which would start operating after the entry into force of the proposed provisions (as in draft Administrative Instructions)</a:t>
            </a:r>
          </a:p>
          <a:p>
            <a:r>
              <a:rPr lang="en-GB" dirty="0"/>
              <a:t>The </a:t>
            </a:r>
            <a:r>
              <a:rPr lang="en-GB" b="1" dirty="0"/>
              <a:t>MIA agreed </a:t>
            </a:r>
            <a:r>
              <a:rPr lang="en-GB" dirty="0"/>
              <a:t>to the proposed extension to the mandate of the current Task Force and to the submission of finalised proposals to the present WG </a:t>
            </a:r>
          </a:p>
          <a:p>
            <a:endParaRPr lang="en-GB" dirty="0"/>
          </a:p>
        </p:txBody>
      </p:sp>
    </p:spTree>
    <p:extLst>
      <p:ext uri="{BB962C8B-B14F-4D97-AF65-F5344CB8AC3E}">
        <p14:creationId xmlns:p14="http://schemas.microsoft.com/office/powerpoint/2010/main" val="101661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7</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standing Task Force – Main aspects</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A </a:t>
            </a:r>
            <a:r>
              <a:rPr lang="en-GB" b="1" dirty="0"/>
              <a:t>Task Force </a:t>
            </a:r>
            <a:r>
              <a:rPr lang="en-GB" dirty="0"/>
              <a:t>(to be set up by the MIA) with representatives of ISAs</a:t>
            </a:r>
          </a:p>
          <a:p>
            <a:r>
              <a:rPr lang="en-GB" b="1" dirty="0"/>
              <a:t>Main goal: dealing with non-patent literature matters</a:t>
            </a:r>
            <a:r>
              <a:rPr lang="en-GB" dirty="0"/>
              <a:t>, in particular:  </a:t>
            </a:r>
          </a:p>
          <a:p>
            <a:pPr lvl="1"/>
            <a:r>
              <a:rPr lang="en-GB" dirty="0"/>
              <a:t>performing a </a:t>
            </a:r>
            <a:r>
              <a:rPr lang="en-GB" b="1" dirty="0"/>
              <a:t>comprehensive review </a:t>
            </a:r>
            <a:r>
              <a:rPr lang="en-GB" dirty="0"/>
              <a:t>of the list of NPL items and any recommended resources (every five years),</a:t>
            </a:r>
          </a:p>
          <a:p>
            <a:pPr lvl="1"/>
            <a:r>
              <a:rPr lang="en-GB" dirty="0"/>
              <a:t>establishing a schedule of volunteer ISAs to conduct, on a rotational basis, an </a:t>
            </a:r>
            <a:r>
              <a:rPr lang="en-GB" b="1" dirty="0"/>
              <a:t>annual review </a:t>
            </a:r>
            <a:r>
              <a:rPr lang="en-GB" dirty="0"/>
              <a:t>of the list to find obsolete and discontinued resources and to update any metadata,</a:t>
            </a:r>
          </a:p>
          <a:p>
            <a:pPr lvl="1"/>
            <a:r>
              <a:rPr lang="en-GB" dirty="0"/>
              <a:t>reporting on a regular basis to ISAs, usually at the MIA</a:t>
            </a:r>
          </a:p>
          <a:p>
            <a:r>
              <a:rPr lang="en-GB" b="1" dirty="0"/>
              <a:t>Other goal: </a:t>
            </a:r>
            <a:r>
              <a:rPr lang="en-GB" dirty="0"/>
              <a:t>follow-up the implementation of new requirements for patent documents and </a:t>
            </a:r>
            <a:r>
              <a:rPr lang="en-GB" b="1" dirty="0"/>
              <a:t>supporting ISAs </a:t>
            </a:r>
            <a:r>
              <a:rPr lang="en-GB" dirty="0"/>
              <a:t>during the </a:t>
            </a:r>
            <a:r>
              <a:rPr lang="en-GB" b="1" dirty="0"/>
              <a:t>10-year transition </a:t>
            </a:r>
            <a:r>
              <a:rPr lang="en-GB" dirty="0"/>
              <a:t>period</a:t>
            </a:r>
          </a:p>
          <a:p>
            <a:endParaRPr lang="en-GB" dirty="0"/>
          </a:p>
        </p:txBody>
      </p:sp>
    </p:spTree>
    <p:extLst>
      <p:ext uri="{BB962C8B-B14F-4D97-AF65-F5344CB8AC3E}">
        <p14:creationId xmlns:p14="http://schemas.microsoft.com/office/powerpoint/2010/main" val="12654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8</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Doc. PCT/WG/15/11 and PCT/WG/15/12 – Overview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normAutofit/>
          </a:bodyPr>
          <a:lstStyle/>
          <a:p>
            <a:r>
              <a:rPr lang="en-GB" b="1" dirty="0"/>
              <a:t>Document PCT/WG/15/11:  </a:t>
            </a:r>
          </a:p>
          <a:p>
            <a:pPr lvl="1"/>
            <a:r>
              <a:rPr lang="en-GB" dirty="0"/>
              <a:t>proposed amendments to the PCT Regulations </a:t>
            </a:r>
            <a:r>
              <a:rPr lang="en-GB" dirty="0">
                <a:sym typeface="Wingdings" panose="05000000000000000000" pitchFamily="2" charset="2"/>
              </a:rPr>
              <a:t></a:t>
            </a:r>
            <a:r>
              <a:rPr lang="en-GB" dirty="0"/>
              <a:t> Annex I</a:t>
            </a:r>
          </a:p>
          <a:p>
            <a:pPr lvl="1"/>
            <a:r>
              <a:rPr lang="en-GB" dirty="0"/>
              <a:t>proposed draft Understanding </a:t>
            </a:r>
            <a:r>
              <a:rPr lang="en-GB" dirty="0">
                <a:sym typeface="Wingdings" panose="05000000000000000000" pitchFamily="2" charset="2"/>
              </a:rPr>
              <a:t></a:t>
            </a:r>
            <a:r>
              <a:rPr lang="en-GB" dirty="0"/>
              <a:t> Annex II</a:t>
            </a:r>
          </a:p>
          <a:p>
            <a:pPr lvl="1"/>
            <a:r>
              <a:rPr lang="en-GB" dirty="0"/>
              <a:t>proposed modifications to the Administrative Instructions </a:t>
            </a:r>
            <a:r>
              <a:rPr lang="en-GB" dirty="0">
                <a:sym typeface="Wingdings" panose="05000000000000000000" pitchFamily="2" charset="2"/>
              </a:rPr>
              <a:t></a:t>
            </a:r>
            <a:r>
              <a:rPr lang="en-GB" dirty="0"/>
              <a:t> Annex III</a:t>
            </a:r>
          </a:p>
          <a:p>
            <a:r>
              <a:rPr lang="en-GB" b="1" dirty="0"/>
              <a:t>Document PCT/WG/15/12:  </a:t>
            </a:r>
          </a:p>
          <a:p>
            <a:pPr lvl="1"/>
            <a:r>
              <a:rPr lang="en-GB" dirty="0"/>
              <a:t>status report on the Task Force's work</a:t>
            </a:r>
          </a:p>
          <a:p>
            <a:pPr lvl="1"/>
            <a:r>
              <a:rPr lang="en-GB" dirty="0"/>
              <a:t>extension to the mandate of the Task Force (approved by the MIA)</a:t>
            </a:r>
          </a:p>
          <a:p>
            <a:pPr marL="266700" indent="-266700">
              <a:buNone/>
            </a:pPr>
            <a:r>
              <a:rPr lang="en-GB" dirty="0">
                <a:sym typeface="Wingdings" panose="05000000000000000000" pitchFamily="2" charset="2"/>
              </a:rPr>
              <a:t></a:t>
            </a:r>
            <a:r>
              <a:rPr lang="en-GB" dirty="0"/>
              <a:t> The </a:t>
            </a:r>
            <a:r>
              <a:rPr lang="en-GB" b="1" dirty="0"/>
              <a:t>WG</a:t>
            </a:r>
            <a:r>
              <a:rPr lang="en-GB" dirty="0"/>
              <a:t> is </a:t>
            </a:r>
            <a:r>
              <a:rPr lang="en-GB" b="1" dirty="0"/>
              <a:t>invited</a:t>
            </a:r>
            <a:r>
              <a:rPr lang="en-GB" dirty="0"/>
              <a:t> to </a:t>
            </a:r>
            <a:r>
              <a:rPr lang="en-GB" b="1" dirty="0"/>
              <a:t>consider</a:t>
            </a:r>
            <a:r>
              <a:rPr lang="en-GB" dirty="0"/>
              <a:t> the </a:t>
            </a:r>
            <a:r>
              <a:rPr lang="en-GB" b="1" dirty="0"/>
              <a:t>proposals</a:t>
            </a:r>
            <a:r>
              <a:rPr lang="en-GB" dirty="0"/>
              <a:t> (15/11) and to </a:t>
            </a:r>
            <a:r>
              <a:rPr lang="en-GB" b="1" dirty="0"/>
              <a:t>endorse</a:t>
            </a:r>
            <a:r>
              <a:rPr lang="en-GB" dirty="0"/>
              <a:t> proposed </a:t>
            </a:r>
            <a:r>
              <a:rPr lang="en-GB" b="1" dirty="0"/>
              <a:t>amendments to the PCT Regulations and draft Understanding </a:t>
            </a:r>
          </a:p>
          <a:p>
            <a:endParaRPr lang="en-GB" dirty="0"/>
          </a:p>
        </p:txBody>
      </p:sp>
    </p:spTree>
    <p:extLst>
      <p:ext uri="{BB962C8B-B14F-4D97-AF65-F5344CB8AC3E}">
        <p14:creationId xmlns:p14="http://schemas.microsoft.com/office/powerpoint/2010/main" val="234596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DF31DC-98C8-4479-ABFA-8A42E82987D8}"/>
              </a:ext>
            </a:extLst>
          </p:cNvPr>
          <p:cNvSpPr>
            <a:spLocks noGrp="1"/>
          </p:cNvSpPr>
          <p:nvPr>
            <p:ph type="sldNum" sz="quarter" idx="4"/>
          </p:nvPr>
        </p:nvSpPr>
        <p:spPr/>
        <p:txBody>
          <a:bodyPr/>
          <a:lstStyle/>
          <a:p>
            <a:fld id="{674EA9EC-1B05-4201-9CAB-FD248E64301B}" type="slidenum">
              <a:rPr lang="en-GB" smtClean="0"/>
              <a:pPr/>
              <a:t>9</a:t>
            </a:fld>
            <a:endParaRPr lang="en-GB"/>
          </a:p>
        </p:txBody>
      </p:sp>
      <p:sp>
        <p:nvSpPr>
          <p:cNvPr id="3" name="Title 2">
            <a:extLst>
              <a:ext uri="{FF2B5EF4-FFF2-40B4-BE49-F238E27FC236}">
                <a16:creationId xmlns:a16="http://schemas.microsoft.com/office/drawing/2014/main" id="{764555C1-669A-41B8-AAF3-9D19FD3F6E99}"/>
              </a:ext>
            </a:extLst>
          </p:cNvPr>
          <p:cNvSpPr>
            <a:spLocks noGrp="1"/>
          </p:cNvSpPr>
          <p:nvPr>
            <p:ph type="title"/>
          </p:nvPr>
        </p:nvSpPr>
        <p:spPr/>
        <p:txBody>
          <a:bodyPr/>
          <a:lstStyle/>
          <a:p>
            <a:r>
              <a:rPr lang="en-GB" dirty="0"/>
              <a:t>Proposed amendments to the PCT Regulations </a:t>
            </a:r>
          </a:p>
        </p:txBody>
      </p:sp>
      <p:sp>
        <p:nvSpPr>
          <p:cNvPr id="4" name="Text Placeholder 3">
            <a:extLst>
              <a:ext uri="{FF2B5EF4-FFF2-40B4-BE49-F238E27FC236}">
                <a16:creationId xmlns:a16="http://schemas.microsoft.com/office/drawing/2014/main" id="{8E3A5F67-B175-47D1-8247-C5572D05547E}"/>
              </a:ext>
            </a:extLst>
          </p:cNvPr>
          <p:cNvSpPr>
            <a:spLocks noGrp="1"/>
          </p:cNvSpPr>
          <p:nvPr>
            <p:ph type="body" sz="quarter" idx="10"/>
          </p:nvPr>
        </p:nvSpPr>
        <p:spPr/>
        <p:txBody>
          <a:bodyPr/>
          <a:lstStyle/>
          <a:p>
            <a:r>
              <a:rPr lang="en-GB" dirty="0"/>
              <a:t>Inclusion of </a:t>
            </a:r>
            <a:r>
              <a:rPr lang="en-GB" b="1" dirty="0"/>
              <a:t>national patent collections </a:t>
            </a:r>
            <a:r>
              <a:rPr lang="en-GB" dirty="0"/>
              <a:t>of all ISAs</a:t>
            </a:r>
          </a:p>
          <a:p>
            <a:r>
              <a:rPr lang="en-GB" dirty="0"/>
              <a:t>Each ISA's national patent collection must be made available to other ISAs under clearly </a:t>
            </a:r>
            <a:br>
              <a:rPr lang="en-GB" dirty="0"/>
            </a:br>
            <a:r>
              <a:rPr lang="en-GB" b="1" dirty="0"/>
              <a:t>defined technical and accessibility criteria</a:t>
            </a:r>
          </a:p>
          <a:p>
            <a:r>
              <a:rPr lang="en-GB" dirty="0"/>
              <a:t>Proposed new Rule 36.1(ii):</a:t>
            </a:r>
          </a:p>
          <a:p>
            <a:pPr marL="177800" indent="0">
              <a:spcBef>
                <a:spcPts val="600"/>
              </a:spcBef>
              <a:buNone/>
              <a:tabLst>
                <a:tab pos="177800" algn="l"/>
              </a:tabLst>
            </a:pPr>
            <a:r>
              <a:rPr lang="en-GB" dirty="0">
                <a:solidFill>
                  <a:srgbClr val="BE0F05"/>
                </a:solidFill>
              </a:rPr>
              <a:t>(ii) that Office or organization must make available for consultation as part of the minimum documentation referred to in Rule 34, in accordance with the requirements specified in the Administrative Instructions, any patent issued, and any patent application published, by it, </a:t>
            </a:r>
            <a:br>
              <a:rPr lang="en-GB" dirty="0">
                <a:solidFill>
                  <a:srgbClr val="BE0F05"/>
                </a:solidFill>
              </a:rPr>
            </a:br>
            <a:r>
              <a:rPr lang="en-GB" dirty="0">
                <a:solidFill>
                  <a:srgbClr val="BE0F05"/>
                </a:solidFill>
              </a:rPr>
              <a:t>and where applicable by its legal predecessor(s);</a:t>
            </a:r>
          </a:p>
          <a:p>
            <a:endParaRPr lang="en-GB" dirty="0"/>
          </a:p>
          <a:p>
            <a:endParaRPr lang="en-GB" dirty="0"/>
          </a:p>
        </p:txBody>
      </p:sp>
    </p:spTree>
    <p:extLst>
      <p:ext uri="{BB962C8B-B14F-4D97-AF65-F5344CB8AC3E}">
        <p14:creationId xmlns:p14="http://schemas.microsoft.com/office/powerpoint/2010/main" val="2209112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2057"/>
</p:tagLst>
</file>

<file path=ppt/theme/theme1.xml><?xml version="1.0" encoding="utf-8"?>
<a:theme xmlns:a="http://schemas.openxmlformats.org/drawingml/2006/main" name="EPO Paginated Template English">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lIns="0" tIns="0" rIns="0" bIns="0" rtlCol="0">
        <a:spAutoFit/>
      </a:bodyPr>
      <a:lstStyle>
        <a:defPPr marL="0" indent="0" algn="l">
          <a:lnSpc>
            <a:spcPct val="120000"/>
          </a:lnSpc>
          <a:buNone/>
          <a:defRPr sz="1400" dirty="0" err="1" smtClean="0"/>
        </a:defPPr>
      </a:lstStyle>
    </a:txDef>
  </a:objectDefaults>
  <a:extraClrSchemeLst/>
  <a:extLst>
    <a:ext uri="{05A4C25C-085E-4340-85A3-A5531E510DB2}">
      <thm15:themeFamily xmlns:thm15="http://schemas.microsoft.com/office/thememl/2012/main" name="EPO Template German.potx" id="{DA80B3F9-6BE6-495E-953C-2271A08F7B68}" vid="{25762C69-4921-4855-B156-EB4943B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56ED26D91545469ECED54A4FE3D042" ma:contentTypeVersion="12" ma:contentTypeDescription="Create a new document." ma:contentTypeScope="" ma:versionID="f0e7c018c8d394ef1cf4bb38a2405443">
  <xsd:schema xmlns:xsd="http://www.w3.org/2001/XMLSchema" xmlns:xs="http://www.w3.org/2001/XMLSchema" xmlns:p="http://schemas.microsoft.com/office/2006/metadata/properties" xmlns:ns3="41e9aca9-e27a-4d68-85e7-df7514394499" xmlns:ns4="489a981c-6c21-4574-8e02-6bcd03f922ce" targetNamespace="http://schemas.microsoft.com/office/2006/metadata/properties" ma:root="true" ma:fieldsID="4e60c540c052d696cb2175f42587f7e0" ns3:_="" ns4:_="">
    <xsd:import namespace="41e9aca9-e27a-4d68-85e7-df7514394499"/>
    <xsd:import namespace="489a981c-6c21-4574-8e02-6bcd03f922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e9aca9-e27a-4d68-85e7-df7514394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9a981c-6c21-4574-8e02-6bcd03f922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123C53-DA81-4CBD-85A5-7F2B421CD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e9aca9-e27a-4d68-85e7-df7514394499"/>
    <ds:schemaRef ds:uri="489a981c-6c21-4574-8e02-6bcd03f922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A5151A-9472-4BBB-99B5-858C7A64D4B6}">
  <ds:schemaRefs>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489a981c-6c21-4574-8e02-6bcd03f922ce"/>
    <ds:schemaRef ds:uri="http://purl.org/dc/dcmitype/"/>
    <ds:schemaRef ds:uri="http://schemas.microsoft.com/office/infopath/2007/PartnerControls"/>
    <ds:schemaRef ds:uri="http://schemas.openxmlformats.org/package/2006/metadata/core-properties"/>
    <ds:schemaRef ds:uri="41e9aca9-e27a-4d68-85e7-df7514394499"/>
  </ds:schemaRefs>
</ds:datastoreItem>
</file>

<file path=customXml/itemProps3.xml><?xml version="1.0" encoding="utf-8"?>
<ds:datastoreItem xmlns:ds="http://schemas.openxmlformats.org/officeDocument/2006/customXml" ds:itemID="{7A74CFB0-A973-40D7-B287-D497FC17D6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EPO Template English</Template>
  <TotalTime>0</TotalTime>
  <Words>2609</Words>
  <Application>Microsoft Office PowerPoint</Application>
  <PresentationFormat>On-screen Show (16:9)</PresentationFormat>
  <Paragraphs>213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Microsoft Sans Serif</vt:lpstr>
      <vt:lpstr>Wingdings</vt:lpstr>
      <vt:lpstr>EPO Paginated Template English</vt:lpstr>
      <vt:lpstr>PCT Minimum Documentation Task Force</vt:lpstr>
      <vt:lpstr>Background</vt:lpstr>
      <vt:lpstr>Background</vt:lpstr>
      <vt:lpstr>Background</vt:lpstr>
      <vt:lpstr>Background</vt:lpstr>
      <vt:lpstr>Background</vt:lpstr>
      <vt:lpstr>Proposed standing Task Force – Main aspects</vt:lpstr>
      <vt:lpstr>Doc. PCT/WG/15/11 and PCT/WG/15/12 – Overview </vt:lpstr>
      <vt:lpstr>Proposed amendments to the PCT Regulations </vt:lpstr>
      <vt:lpstr>Proposed amendments to the PCT Regulations </vt:lpstr>
      <vt:lpstr>Proposed amendments to the PCT Regulations </vt:lpstr>
      <vt:lpstr>Proposed amendments to the PCT Regulations </vt:lpstr>
      <vt:lpstr>Proposed amendments to the PCT Regulations </vt:lpstr>
      <vt:lpstr>Proposed amendments to the PCT Regulations </vt:lpstr>
      <vt:lpstr>Proposed draft Understanding regarding R. 36 and 63 </vt:lpstr>
      <vt:lpstr>Proposed modifications to the PCT AIs</vt:lpstr>
      <vt:lpstr>Mechanism to allow Offices to publish relevant details about their collections belonging to the PCT Min Doc</vt:lpstr>
      <vt:lpstr>Benefits of using ST.37 Authority Files in the new format</vt:lpstr>
      <vt:lpstr>Example Authority File in the new format</vt:lpstr>
      <vt:lpstr>Mechanism for ISAs to access and effectively search PCT Min Doc collections</vt:lpstr>
      <vt:lpstr>Safeguards regarding the use of patent data by International Authorities:</vt:lpstr>
      <vt:lpstr>Some Key remarks</vt:lpstr>
      <vt:lpstr>Entry into force of new proposals: 2 Stages</vt:lpstr>
      <vt:lpstr>Situation Today</vt:lpstr>
      <vt:lpstr>Stage 1: Situation on the Date when new Administrative Instructions are introduced (1st January 2026)</vt:lpstr>
      <vt:lpstr>Stage 2: Situation 10 years after new Administrative Instructions are introduced (1st January 2036)</vt:lpstr>
      <vt:lpstr>Next steps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dc:creator>
  <cp:keywords>PUBLIC</cp:keywords>
  <cp:lastModifiedBy>MARLOW Thomas</cp:lastModifiedBy>
  <cp:revision>28</cp:revision>
  <dcterms:created xsi:type="dcterms:W3CDTF">2021-09-15T15:20:19Z</dcterms:created>
  <dcterms:modified xsi:type="dcterms:W3CDTF">2022-10-06T10:07:49Z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208ba2da-27f2-41c2-8245-580c95deaae2</vt:lpwstr>
  </property>
  <property fmtid="{D5CDD505-2E9C-101B-9397-08002B2CF9AE}" pid="3" name="TCSClassification">
    <vt:lpwstr>PUBLIC</vt:lpwstr>
  </property>
  <property fmtid="{D5CDD505-2E9C-101B-9397-08002B2CF9AE}" pid="4" name="Classification">
    <vt:lpwstr>Public</vt:lpwstr>
  </property>
  <property fmtid="{D5CDD505-2E9C-101B-9397-08002B2CF9AE}" pid="5" name="VisualMarkings">
    <vt:lpwstr>None</vt:lpwstr>
  </property>
  <property fmtid="{D5CDD505-2E9C-101B-9397-08002B2CF9AE}" pid="6" name="Alignment">
    <vt:lpwstr>Centre</vt:lpwstr>
  </property>
  <property fmtid="{D5CDD505-2E9C-101B-9397-08002B2CF9AE}" pid="7" name="Language">
    <vt:lpwstr>English</vt:lpwstr>
  </property>
  <property fmtid="{D5CDD505-2E9C-101B-9397-08002B2CF9AE}" pid="8" name="ContentTypeId">
    <vt:lpwstr>0x010100AD56ED26D91545469ECED54A4FE3D042</vt:lpwstr>
  </property>
</Properties>
</file>