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60" r:id="rId5"/>
    <p:sldId id="280" r:id="rId6"/>
    <p:sldId id="261" r:id="rId7"/>
    <p:sldId id="262" r:id="rId8"/>
    <p:sldId id="263" r:id="rId9"/>
    <p:sldId id="264" r:id="rId10"/>
    <p:sldId id="257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>
      <p:cViewPr varScale="1">
        <p:scale>
          <a:sx n="118" d="100"/>
          <a:sy n="118" d="100"/>
        </p:scale>
        <p:origin x="1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956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95CDE-D82E-463A-940E-383C83319555}" type="datetimeFigureOut">
              <a:rPr lang="en-US" smtClean="0"/>
              <a:t>11-Jun-19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AB280-132B-4BBB-A75C-2C6BEEF88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5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AB280-132B-4BBB-A75C-2C6BEEF885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34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AB280-132B-4BBB-A75C-2C6BEEF885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48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AB280-132B-4BBB-A75C-2C6BEEF885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8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60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51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19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148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768" y="4887119"/>
            <a:ext cx="5438140" cy="390861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069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80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4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38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32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30313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50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757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213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378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534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31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07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78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38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96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4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78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F5873-4A30-472E-9F42-3635D766CE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0187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878CB-E70E-452B-B673-48F8DD545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879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F71CB6-4027-4458-907B-06A3782194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49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F66AE6-22D2-4A1B-9E64-32E7535C5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18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E9159-59D8-455E-AB7B-3D530297C1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1904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2418A-9844-4CD7-9BE6-16D2003D9F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13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8D0A2-6853-422A-ADCB-BE03555BA7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37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8C9BAC-6E9D-4751-B9EA-C1DF2000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96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F8497F-C26E-4AFC-A185-FE7BA79DB3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33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7FC46-0AA5-4F5C-BD8C-82FA004BB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34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ED40AA-AE64-4113-814E-B7D9475F49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47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39528DA3-8171-4B2E-A1B5-5127D774B9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ipstats/en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219200" y="4108450"/>
            <a:ext cx="5472113" cy="1512888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 smtClean="0"/>
              <a:t>PCT Statistics</a:t>
            </a:r>
            <a:br>
              <a:rPr lang="en-US" altLang="en-US" sz="3000" b="1" dirty="0" smtClean="0"/>
            </a:br>
            <a:r>
              <a:rPr lang="en-US" altLang="en-US" sz="2600" dirty="0" smtClean="0"/>
              <a:t>PCT Working Group</a:t>
            </a:r>
            <a:br>
              <a:rPr lang="en-US" altLang="en-US" sz="2600" dirty="0" smtClean="0"/>
            </a:br>
            <a:r>
              <a:rPr lang="en-US" altLang="en-US" sz="2600" dirty="0" smtClean="0"/>
              <a:t>Twelfth Session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1296987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Geneva</a:t>
            </a:r>
            <a:b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</a:br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June 11 to 14, 2019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Percentage of PCT Filings in XML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-76200" y="5467172"/>
            <a:ext cx="8944624" cy="1512168"/>
          </a:xfrm>
        </p:spPr>
        <p:txBody>
          <a:bodyPr/>
          <a:lstStyle/>
          <a:p>
            <a:r>
              <a:rPr lang="en-US" dirty="0" smtClean="0"/>
              <a:t>XML filings rose by 6 percentage points from 2008 to 2011, then by 2.5 percentage points from 2011 to 2018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56721"/>
            <a:ext cx="8534400" cy="5010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11224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Number of Applications filed using </a:t>
            </a:r>
            <a:r>
              <a:rPr lang="en-US" altLang="en-US" dirty="0" err="1" smtClean="0"/>
              <a:t>ePCT</a:t>
            </a:r>
            <a:r>
              <a:rPr lang="en-US" altLang="en-US" dirty="0" smtClean="0"/>
              <a:t> 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0" y="5257800"/>
            <a:ext cx="8944624" cy="1512168"/>
          </a:xfrm>
        </p:spPr>
        <p:txBody>
          <a:bodyPr/>
          <a:lstStyle/>
          <a:p>
            <a:r>
              <a:rPr lang="en-US" dirty="0" smtClean="0"/>
              <a:t>Filings through the </a:t>
            </a:r>
            <a:r>
              <a:rPr lang="en-US" dirty="0" err="1" smtClean="0"/>
              <a:t>ePCT</a:t>
            </a:r>
            <a:r>
              <a:rPr lang="en-US" dirty="0" smtClean="0"/>
              <a:t>-filing portal  increased by 44.1% to 24,070 applications, 9.5% of the total of international applications filed in 2018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914400"/>
            <a:ext cx="7569200" cy="454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2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6" y="762000"/>
            <a:ext cx="8991600" cy="34253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4097"/>
            <a:ext cx="8229600" cy="1143000"/>
          </a:xfrm>
        </p:spPr>
        <p:txBody>
          <a:bodyPr/>
          <a:lstStyle/>
          <a:p>
            <a:r>
              <a:rPr lang="en-US" sz="3200" dirty="0" smtClean="0"/>
              <a:t>PCT Applications by Publication Language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136" y="4114800"/>
            <a:ext cx="8534400" cy="1800868"/>
          </a:xfrm>
        </p:spPr>
        <p:txBody>
          <a:bodyPr/>
          <a:lstStyle/>
          <a:p>
            <a:r>
              <a:rPr lang="en-US" dirty="0" smtClean="0"/>
              <a:t>Share of PCT publications in English declined (45.6% in 2018) </a:t>
            </a:r>
          </a:p>
          <a:p>
            <a:r>
              <a:rPr lang="en-US" dirty="0" smtClean="0"/>
              <a:t>Other percentages: 19.6% Japanese, 17.9% Chinese, 7.3% German, 5.8% Korean, 2.5% French, 0.62% Spanish, 0.43% Russian, 0.22% Portuguese, 0.01% Arabic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5536" y="640886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4744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5" r="1838" b="10409"/>
          <a:stretch/>
        </p:blipFill>
        <p:spPr>
          <a:xfrm>
            <a:off x="115353" y="736558"/>
            <a:ext cx="8981724" cy="39219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85" y="19964"/>
            <a:ext cx="8928992" cy="1143000"/>
          </a:xfrm>
        </p:spPr>
        <p:txBody>
          <a:bodyPr/>
          <a:lstStyle/>
          <a:p>
            <a:r>
              <a:rPr lang="en-US" dirty="0" smtClean="0"/>
              <a:t>PCT Applications for Top 20 Receiving Offices in 2018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0671" y="462645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sp>
        <p:nvSpPr>
          <p:cNvPr id="23" name="Content Placeholder 3"/>
          <p:cNvSpPr txBox="1">
            <a:spLocks/>
          </p:cNvSpPr>
          <p:nvPr/>
        </p:nvSpPr>
        <p:spPr bwMode="auto">
          <a:xfrm>
            <a:off x="168085" y="4872679"/>
            <a:ext cx="82296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United States of America and China received more than 55,000 applications.</a:t>
            </a:r>
          </a:p>
          <a:p>
            <a:r>
              <a:rPr lang="en-US" dirty="0" smtClean="0"/>
              <a:t>Highest percentage rises for filings in Turkey (+44.5%), India (+21.4%) and at the International Bureau </a:t>
            </a:r>
            <a:br>
              <a:rPr lang="en-US" dirty="0" smtClean="0"/>
            </a:br>
            <a:r>
              <a:rPr lang="en-US" dirty="0" smtClean="0"/>
              <a:t>(+20.2%)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9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18107"/>
            <a:ext cx="9036496" cy="1359024"/>
          </a:xfrm>
        </p:spPr>
        <p:txBody>
          <a:bodyPr/>
          <a:lstStyle/>
          <a:p>
            <a:r>
              <a:rPr lang="en-US" dirty="0" smtClean="0"/>
              <a:t>Receiving Offices:  Timeliness of Transmitting PCT Applications to the IB 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0" y="4877398"/>
            <a:ext cx="9036496" cy="1728192"/>
          </a:xfrm>
        </p:spPr>
        <p:txBody>
          <a:bodyPr/>
          <a:lstStyle/>
          <a:p>
            <a:r>
              <a:rPr lang="en-US" sz="2200" dirty="0" smtClean="0"/>
              <a:t>Average transmission time between international filing date and date the IB received the application increased slightly to 2.8 weeks in 2018 (from 2.5 weeks in 2017).</a:t>
            </a:r>
          </a:p>
          <a:p>
            <a:r>
              <a:rPr lang="en-US" sz="2200" dirty="0" smtClean="0"/>
              <a:t>93.3% of PCT applications transmitted to IB within </a:t>
            </a:r>
            <a:br>
              <a:rPr lang="en-US" sz="2200" dirty="0" smtClean="0"/>
            </a:br>
            <a:r>
              <a:rPr lang="en-US" sz="2200" dirty="0" smtClean="0"/>
              <a:t>4 weeks in 2018 (95.1% in 2017)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381000" y="4631177"/>
            <a:ext cx="287130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March 2019</a:t>
            </a:r>
            <a:endParaRPr lang="en-US" sz="1000" dirty="0"/>
          </a:p>
        </p:txBody>
      </p:sp>
      <p:grpSp>
        <p:nvGrpSpPr>
          <p:cNvPr id="5" name="Group 4"/>
          <p:cNvGrpSpPr/>
          <p:nvPr/>
        </p:nvGrpSpPr>
        <p:grpSpPr>
          <a:xfrm>
            <a:off x="1290907" y="1219201"/>
            <a:ext cx="6152612" cy="3505992"/>
            <a:chOff x="1290907" y="1219201"/>
            <a:chExt cx="6152612" cy="3505992"/>
          </a:xfrm>
        </p:grpSpPr>
        <p:sp>
          <p:nvSpPr>
            <p:cNvPr id="10" name="TextBox 9"/>
            <p:cNvSpPr txBox="1"/>
            <p:nvPr/>
          </p:nvSpPr>
          <p:spPr>
            <a:xfrm rot="16200000">
              <a:off x="1056201" y="2733098"/>
              <a:ext cx="809185" cy="339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Weeks</a:t>
              </a:r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00200" y="1219201"/>
              <a:ext cx="5843319" cy="35059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748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5290" t="3472" r="2126" b="10416"/>
          <a:stretch/>
        </p:blipFill>
        <p:spPr>
          <a:xfrm>
            <a:off x="121766" y="1138032"/>
            <a:ext cx="9032479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193" y="76200"/>
            <a:ext cx="8490738" cy="1143000"/>
          </a:xfrm>
        </p:spPr>
        <p:txBody>
          <a:bodyPr/>
          <a:lstStyle/>
          <a:p>
            <a:r>
              <a:rPr lang="en-US" dirty="0" smtClean="0"/>
              <a:t>Search Reports established by International Searching Authority in 2018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1000" y="408588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WIPO statistics </a:t>
            </a:r>
            <a:r>
              <a:rPr lang="en-US" sz="1000" dirty="0" smtClean="0"/>
              <a:t>database, March 2019</a:t>
            </a:r>
            <a:endParaRPr lang="en-US" sz="1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0" y="4419600"/>
            <a:ext cx="8291072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China became second most used International Searching Authority in 2018.</a:t>
            </a:r>
          </a:p>
          <a:p>
            <a:r>
              <a:rPr lang="en-US" dirty="0" smtClean="0"/>
              <a:t>IP5 Offices established 93.4% of reports.</a:t>
            </a:r>
          </a:p>
          <a:p>
            <a:r>
              <a:rPr lang="en-US" dirty="0" smtClean="0"/>
              <a:t>High percentage increases in search reports from Offices India (+48.7%), Chile (+40.1%), Singapore (+24.9%)</a:t>
            </a:r>
            <a:br>
              <a:rPr lang="en-US" dirty="0" smtClean="0"/>
            </a:br>
            <a:r>
              <a:rPr lang="en-US" dirty="0" smtClean="0"/>
              <a:t>and China (+18.1%).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6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6" y="76200"/>
            <a:ext cx="8928207" cy="1143000"/>
          </a:xfrm>
        </p:spPr>
        <p:txBody>
          <a:bodyPr/>
          <a:lstStyle/>
          <a:p>
            <a:r>
              <a:rPr lang="en-US" dirty="0" smtClean="0"/>
              <a:t>Distribution of International Search Reports by International Searching Authority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68661" y="421179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WIPO statistics </a:t>
            </a:r>
            <a:r>
              <a:rPr lang="en-US" sz="1000" dirty="0" smtClean="0"/>
              <a:t>database, March 2019</a:t>
            </a:r>
            <a:endParaRPr lang="en-US" sz="1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358446" y="4458013"/>
            <a:ext cx="8291072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IP5 Offices established 93.4% of reports in 2018 (93.7% in 2008).</a:t>
            </a:r>
          </a:p>
          <a:p>
            <a:r>
              <a:rPr lang="en-US" dirty="0" smtClean="0"/>
              <a:t>Increases in percentage share for China, Japan and Republic of Korea; decreases for EPO and United States of America.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15" y="1250410"/>
            <a:ext cx="4476028" cy="30267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7762" y="1250410"/>
            <a:ext cx="4486238" cy="302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0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24938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ISRs to the IB from Date of Receipt of Search Copy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6048" y="4492300"/>
            <a:ext cx="9036496" cy="1728192"/>
          </a:xfrm>
        </p:spPr>
        <p:txBody>
          <a:bodyPr/>
          <a:lstStyle/>
          <a:p>
            <a:r>
              <a:rPr lang="en-US" dirty="0" smtClean="0"/>
              <a:t>Average timeliness in transmitting ISRs to the IB was 2.90 months in 2018 </a:t>
            </a:r>
          </a:p>
          <a:p>
            <a:r>
              <a:rPr lang="en-US" dirty="0" smtClean="0"/>
              <a:t>85.0% of PCT applications transmitted to IB within 3 months from date of receipt of search copy (84.1% in 2017)</a:t>
            </a:r>
          </a:p>
          <a:p>
            <a:r>
              <a:rPr lang="en-US" dirty="0" smtClean="0"/>
              <a:t>97.2% of international publications published </a:t>
            </a:r>
            <a:br>
              <a:rPr lang="en-US" dirty="0" smtClean="0"/>
            </a:br>
            <a:r>
              <a:rPr lang="en-US" dirty="0" smtClean="0"/>
              <a:t>with ISR (97.4% in 2017)</a:t>
            </a:r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318309" y="4369190"/>
            <a:ext cx="8591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WIPO statistics </a:t>
            </a:r>
            <a:r>
              <a:rPr lang="en-US" sz="1000" dirty="0" smtClean="0"/>
              <a:t>database, March 2019.  Excludes cases where the time limit of 9 months from the priority date applies.</a:t>
            </a: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1107791" y="2409001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Months</a:t>
            </a:r>
            <a:endParaRPr lang="en-US" sz="1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776" y="1046435"/>
            <a:ext cx="5572227" cy="35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International Search Requests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89580" y="4216523"/>
            <a:ext cx="9036496" cy="172819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The EPO accounted for 85.7% of requests for supplementary international search in 2018.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266624" y="4283464"/>
            <a:ext cx="287130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March 2019</a:t>
            </a:r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7" y="1692276"/>
            <a:ext cx="8853995" cy="248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10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151555"/>
            <a:ext cx="7620000" cy="44745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8" y="74371"/>
            <a:ext cx="9144000" cy="1143000"/>
          </a:xfrm>
        </p:spPr>
        <p:txBody>
          <a:bodyPr/>
          <a:lstStyle/>
          <a:p>
            <a:r>
              <a:rPr lang="en-US" dirty="0" smtClean="0"/>
              <a:t>IPRPs (Chapter II) by International Preliminary Examination Authority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0" y="5560331"/>
            <a:ext cx="9036496" cy="1728192"/>
          </a:xfrm>
        </p:spPr>
        <p:txBody>
          <a:bodyPr/>
          <a:lstStyle/>
          <a:p>
            <a:r>
              <a:rPr lang="en-US" sz="2200" dirty="0" smtClean="0"/>
              <a:t>Reports established by IPEA fell by 3.8% in 2018 to 12,767</a:t>
            </a:r>
          </a:p>
          <a:p>
            <a:r>
              <a:rPr lang="en-US" sz="2200" dirty="0" smtClean="0"/>
              <a:t>84.8% of IPRPs (Chapter II) were produced by the EPO, </a:t>
            </a:r>
            <a:br>
              <a:rPr lang="en-US" sz="2200" dirty="0" smtClean="0"/>
            </a:br>
            <a:r>
              <a:rPr lang="en-US" sz="2200" dirty="0" smtClean="0"/>
              <a:t>the JPO or the USPTO</a:t>
            </a:r>
          </a:p>
        </p:txBody>
      </p:sp>
      <p:sp>
        <p:nvSpPr>
          <p:cNvPr id="8" name="Rectangle 7"/>
          <p:cNvSpPr/>
          <p:nvPr/>
        </p:nvSpPr>
        <p:spPr>
          <a:xfrm>
            <a:off x="971600" y="5437220"/>
            <a:ext cx="28616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June 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101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29600" cy="4352925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dirty="0" smtClean="0"/>
          </a:p>
          <a:p>
            <a:r>
              <a:rPr lang="en-US" dirty="0" smtClean="0"/>
              <a:t>PCT Application Filings</a:t>
            </a:r>
          </a:p>
          <a:p>
            <a:r>
              <a:rPr lang="en-US" dirty="0" smtClean="0"/>
              <a:t>Receiving Offices</a:t>
            </a:r>
          </a:p>
          <a:p>
            <a:r>
              <a:rPr lang="en-US" dirty="0" smtClean="0"/>
              <a:t>International Authorities</a:t>
            </a:r>
          </a:p>
          <a:p>
            <a:r>
              <a:rPr lang="en-US" dirty="0"/>
              <a:t>PCT National Phase Entries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607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IPRPs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0" y="4990387"/>
            <a:ext cx="9036496" cy="1728192"/>
          </a:xfrm>
        </p:spPr>
        <p:txBody>
          <a:bodyPr/>
          <a:lstStyle/>
          <a:p>
            <a:r>
              <a:rPr lang="en-US" sz="2200" dirty="0" smtClean="0"/>
              <a:t>Average time in transmitting IPRPs rose to 27.4 months from priority date in 2018</a:t>
            </a:r>
          </a:p>
          <a:p>
            <a:r>
              <a:rPr lang="en-US" sz="2200" dirty="0" smtClean="0"/>
              <a:t>86.3% of all IPRPs were transmitted to the IB within 28 months of priority date (89.3% in 2017)</a:t>
            </a:r>
          </a:p>
        </p:txBody>
      </p:sp>
      <p:sp>
        <p:nvSpPr>
          <p:cNvPr id="6" name="Rectangle 5"/>
          <p:cNvSpPr/>
          <p:nvPr/>
        </p:nvSpPr>
        <p:spPr>
          <a:xfrm>
            <a:off x="448405" y="4752740"/>
            <a:ext cx="287130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March 2019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010796" y="247750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Months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198" y="831859"/>
            <a:ext cx="6534802" cy="392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70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1922"/>
            <a:ext cx="9144000" cy="34834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4097"/>
            <a:ext cx="8229600" cy="1143000"/>
          </a:xfrm>
        </p:spPr>
        <p:txBody>
          <a:bodyPr/>
          <a:lstStyle/>
          <a:p>
            <a:r>
              <a:rPr lang="en-US" dirty="0" smtClean="0"/>
              <a:t>PCT- National Phase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53" y="4526314"/>
            <a:ext cx="8539609" cy="1800868"/>
          </a:xfrm>
        </p:spPr>
        <p:txBody>
          <a:bodyPr/>
          <a:lstStyle/>
          <a:p>
            <a:r>
              <a:rPr lang="en-US" dirty="0" smtClean="0"/>
              <a:t>630,000 national phase entries estimated for 2017 </a:t>
            </a:r>
            <a:br>
              <a:rPr lang="en-US" dirty="0" smtClean="0"/>
            </a:br>
            <a:r>
              <a:rPr lang="en-US" dirty="0" smtClean="0"/>
              <a:t>(+2.3%)</a:t>
            </a:r>
          </a:p>
          <a:p>
            <a:r>
              <a:rPr lang="en-US" dirty="0" smtClean="0"/>
              <a:t>About 83% are non-resident national phase entries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66721" y="4280093"/>
            <a:ext cx="35283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8415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9168160" cy="34926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85" y="19964"/>
            <a:ext cx="8928992" cy="1143000"/>
          </a:xfrm>
        </p:spPr>
        <p:txBody>
          <a:bodyPr/>
          <a:lstStyle/>
          <a:p>
            <a:r>
              <a:rPr lang="en-US" dirty="0" smtClean="0"/>
              <a:t>Non-Resident Applications by Filing Route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8085" y="4209731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381000" y="4483085"/>
            <a:ext cx="82296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 smtClean="0"/>
              <a:t>526,000 non-resident national phase entries (+2.7%), 398,900 non-resident Paris-route filings (-1.9%) in 2017</a:t>
            </a:r>
          </a:p>
          <a:p>
            <a:r>
              <a:rPr lang="en-US" kern="0" dirty="0" smtClean="0"/>
              <a:t>57.3% of all non-resident applications filed through PCT in 2017 (56.3% in 2016)</a:t>
            </a:r>
          </a:p>
        </p:txBody>
      </p:sp>
    </p:spTree>
    <p:extLst>
      <p:ext uri="{BB962C8B-B14F-4D97-AF65-F5344CB8AC3E}">
        <p14:creationId xmlns:p14="http://schemas.microsoft.com/office/powerpoint/2010/main" val="203587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763563"/>
            <a:ext cx="7467600" cy="44865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85" y="19964"/>
            <a:ext cx="8928992" cy="1143000"/>
          </a:xfrm>
        </p:spPr>
        <p:txBody>
          <a:bodyPr/>
          <a:lstStyle/>
          <a:p>
            <a:r>
              <a:rPr lang="en-US" dirty="0" smtClean="0"/>
              <a:t>National Phase Entry for Top 10 Origins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3528" y="512699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539552" y="5252331"/>
            <a:ext cx="82296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U.S. </a:t>
            </a:r>
            <a:r>
              <a:rPr lang="en-US" dirty="0"/>
              <a:t>origin national phase entries </a:t>
            </a:r>
            <a:r>
              <a:rPr lang="en-US" dirty="0" smtClean="0"/>
              <a:t>rose by 5.2% from 174,417 to 183,532 in 2017 (192,933 in 2015)</a:t>
            </a:r>
          </a:p>
          <a:p>
            <a:r>
              <a:rPr lang="en-US" dirty="0" smtClean="0"/>
              <a:t>2.7% growth for China (after 3 successive years</a:t>
            </a:r>
            <a:br>
              <a:rPr lang="en-US" dirty="0" smtClean="0"/>
            </a:br>
            <a:r>
              <a:rPr lang="en-US" dirty="0" smtClean="0"/>
              <a:t>of &gt;20% growth)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057400" y="824410"/>
            <a:ext cx="9252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183,532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500631" y="1705426"/>
            <a:ext cx="9252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129,108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111891" y="2168319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57,556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28061" y="2399715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35,289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4087" y="2574481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29,538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607184" y="2753170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25,990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130281" y="2931859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22,268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53378" y="3101136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20,573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167519" y="3270413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18,394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690617" y="3419984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12,241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6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85" y="19964"/>
            <a:ext cx="8928992" cy="1143000"/>
          </a:xfrm>
        </p:spPr>
        <p:txBody>
          <a:bodyPr/>
          <a:lstStyle/>
          <a:p>
            <a:r>
              <a:rPr lang="en-US" dirty="0" smtClean="0"/>
              <a:t>National Phase Entry for Top 10 Offices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8957" y="5344363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sp>
        <p:nvSpPr>
          <p:cNvPr id="23" name="Content Placeholder 3"/>
          <p:cNvSpPr txBox="1">
            <a:spLocks/>
          </p:cNvSpPr>
          <p:nvPr/>
        </p:nvSpPr>
        <p:spPr bwMode="auto">
          <a:xfrm>
            <a:off x="308543" y="5590584"/>
            <a:ext cx="82296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Growth in national phase entries for U.S. (+5.1%), EPO (+4.0%) and Japan (+4.1%) for 2017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06409" y="854239"/>
            <a:ext cx="7852343" cy="4711407"/>
            <a:chOff x="706409" y="854239"/>
            <a:chExt cx="7852343" cy="471140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06409" y="854239"/>
              <a:ext cx="7852343" cy="471140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752600" y="911042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154,403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83216" y="1982341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98,431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849249" y="2294571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80,301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87574" y="2606801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62,327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80613" y="2787040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37,248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78405" y="3000467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27,350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04743" y="3138957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26,373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632560" y="3339021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r>
                <a:rPr lang="en-US" dirty="0" smtClean="0"/>
                <a:t>9,898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50441" y="3471989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18,268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27029" y="3641266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12,664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6935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229600" cy="435292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Further information: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2019 PCT Yearly Review</a:t>
            </a:r>
          </a:p>
          <a:p>
            <a:pPr marL="0" indent="0" algn="ctr">
              <a:buNone/>
            </a:pPr>
            <a:r>
              <a:rPr lang="en-US" dirty="0" smtClean="0"/>
              <a:t>The International Patent System</a:t>
            </a:r>
          </a:p>
          <a:p>
            <a:pPr marL="0" indent="0" algn="ctr">
              <a:buNone/>
            </a:pPr>
            <a:r>
              <a:rPr lang="en-US" sz="2000" dirty="0" smtClean="0"/>
              <a:t>WIPO Publication No. 901E/2019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b="1" dirty="0" smtClean="0"/>
              <a:t>World Intellectual Property Indicators 2018</a:t>
            </a:r>
          </a:p>
          <a:p>
            <a:pPr marL="0" indent="0" algn="ctr">
              <a:buNone/>
            </a:pPr>
            <a:r>
              <a:rPr lang="en-US" sz="2000" dirty="0"/>
              <a:t>WIPO Publication No. </a:t>
            </a:r>
            <a:r>
              <a:rPr lang="en-US" sz="2000" dirty="0" smtClean="0"/>
              <a:t>941E/2018</a:t>
            </a:r>
            <a:endParaRPr lang="en-US" sz="2000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WIPO IP Statistics Data Center</a:t>
            </a: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http://www.wipo.int/ipstats/en/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57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PCT Application Filings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23528" y="6181226"/>
            <a:ext cx="30091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 Economics and Statistics Division, WIPO</a:t>
            </a:r>
            <a:endParaRPr lang="en-US" sz="1000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85959" y="685800"/>
            <a:ext cx="9042309" cy="4953000"/>
            <a:chOff x="1386" y="1317"/>
            <a:chExt cx="2988" cy="1686"/>
          </a:xfrm>
        </p:grpSpPr>
        <p:sp>
          <p:nvSpPr>
            <p:cNvPr id="1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86" y="1317"/>
              <a:ext cx="2988" cy="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2" t="12959" r="4793" b="7514"/>
            <a:stretch/>
          </p:blipFill>
          <p:spPr bwMode="auto">
            <a:xfrm>
              <a:off x="1438" y="1536"/>
              <a:ext cx="2796" cy="1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Box 18"/>
          <p:cNvSpPr txBox="1"/>
          <p:nvPr/>
        </p:nvSpPr>
        <p:spPr>
          <a:xfrm>
            <a:off x="1219200" y="342900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232,907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2514600" y="304800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243,519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3784022" y="2768967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252,900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105400" y="2060999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264,400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373965" y="1729857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273,300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673300" y="139825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283,300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767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" y="1295400"/>
            <a:ext cx="9046169" cy="4267199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Filing Trends for the Top 5 Origins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3528" y="544522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447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PCT Applications for the Top 20 Origins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3528" y="544522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3" b="9696"/>
          <a:stretch/>
        </p:blipFill>
        <p:spPr>
          <a:xfrm>
            <a:off x="152399" y="1660301"/>
            <a:ext cx="8991601" cy="329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4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914400"/>
            <a:ext cx="6629400" cy="3715793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Distribution of PCT Applicants in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8" y="4365104"/>
            <a:ext cx="8368391" cy="108012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Top Applicants</a:t>
            </a:r>
          </a:p>
          <a:p>
            <a:pPr marL="0" indent="0">
              <a:buNone/>
            </a:pPr>
            <a:r>
              <a:rPr lang="en-US" sz="2000" b="1" dirty="0" smtClean="0"/>
              <a:t>Businesses:  </a:t>
            </a:r>
            <a:r>
              <a:rPr lang="en-US" sz="2000" dirty="0" smtClean="0"/>
              <a:t>Huawei Technologies – 5,405 published applications </a:t>
            </a:r>
          </a:p>
          <a:p>
            <a:pPr marL="0" indent="0">
              <a:buNone/>
            </a:pPr>
            <a:r>
              <a:rPr lang="en-US" sz="2000" b="1" dirty="0" smtClean="0"/>
              <a:t>Universities:  </a:t>
            </a:r>
            <a:r>
              <a:rPr lang="en-US" sz="2000" dirty="0" smtClean="0"/>
              <a:t>University of California – 434 published </a:t>
            </a:r>
            <a:r>
              <a:rPr lang="en-US" sz="2000" dirty="0" err="1" smtClean="0"/>
              <a:t>aplications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Government and Research Institutions:  </a:t>
            </a:r>
            <a:r>
              <a:rPr lang="en-US" altLang="en-US" sz="2000" dirty="0" err="1" smtClean="0"/>
              <a:t>Frauenhofer-Gesellschaft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zur</a:t>
            </a:r>
            <a:r>
              <a:rPr lang="en-US" altLang="en-US" sz="2000" dirty="0" smtClean="0"/>
              <a:t> F</a:t>
            </a:r>
            <a:r>
              <a:rPr lang="fr-FR" altLang="en-US" sz="2000" dirty="0" smtClean="0"/>
              <a:t>ö</a:t>
            </a:r>
            <a:r>
              <a:rPr lang="en-US" altLang="en-US" sz="2000" dirty="0" err="1" smtClean="0"/>
              <a:t>rderung</a:t>
            </a:r>
            <a:r>
              <a:rPr lang="en-US" altLang="en-US" sz="2000" dirty="0" smtClean="0"/>
              <a:t> der </a:t>
            </a:r>
            <a:r>
              <a:rPr lang="en-US" altLang="en-US" sz="2000" dirty="0" err="1" smtClean="0"/>
              <a:t>angewandten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Forschung</a:t>
            </a:r>
            <a:r>
              <a:rPr lang="fr-CH" altLang="en-US" sz="2000" dirty="0" smtClean="0"/>
              <a:t> – 345 </a:t>
            </a:r>
            <a:r>
              <a:rPr lang="fr-CH" altLang="en-US" sz="2000" dirty="0" err="1" smtClean="0"/>
              <a:t>published</a:t>
            </a:r>
            <a:r>
              <a:rPr lang="fr-CH" altLang="en-US" sz="2000" dirty="0" smtClean="0"/>
              <a:t> applications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1400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13" y="699674"/>
            <a:ext cx="8789745" cy="426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86" y="5154"/>
            <a:ext cx="8229600" cy="1143000"/>
          </a:xfrm>
        </p:spPr>
        <p:txBody>
          <a:bodyPr/>
          <a:lstStyle/>
          <a:p>
            <a:r>
              <a:rPr lang="en-US" dirty="0" smtClean="0"/>
              <a:t>PCT Applications by Gender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36521" y="630598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4724400"/>
            <a:ext cx="8229600" cy="1152128"/>
          </a:xfrm>
        </p:spPr>
        <p:txBody>
          <a:bodyPr/>
          <a:lstStyle/>
          <a:p>
            <a:r>
              <a:rPr lang="en-US" dirty="0" smtClean="0"/>
              <a:t>17.1% of all inventors in PCT applications were women (+0.8 percentage points)</a:t>
            </a:r>
          </a:p>
          <a:p>
            <a:r>
              <a:rPr lang="en-US" dirty="0" smtClean="0"/>
              <a:t>32.6% of PCT applications in 2018 included at least one woman inventor (+2.1 percentage points)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85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altLang="en-US" dirty="0"/>
              <a:t>Main Fields of Technology in </a:t>
            </a:r>
            <a:r>
              <a:rPr lang="en-US" altLang="en-US" dirty="0" smtClean="0"/>
              <a:t>2018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99" y="980728"/>
            <a:ext cx="8686800" cy="230425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Main </a:t>
            </a:r>
            <a:r>
              <a:rPr lang="en-US" dirty="0"/>
              <a:t>Fields of Technology by Percentage of </a:t>
            </a:r>
            <a:r>
              <a:rPr lang="en-US" dirty="0" smtClean="0"/>
              <a:t>Total</a:t>
            </a:r>
          </a:p>
          <a:p>
            <a:pPr lvl="1"/>
            <a:r>
              <a:rPr lang="en-US" dirty="0"/>
              <a:t>Digital Communication </a:t>
            </a:r>
            <a:r>
              <a:rPr lang="en-US" dirty="0" smtClean="0"/>
              <a:t>	20,271 </a:t>
            </a:r>
            <a:r>
              <a:rPr lang="en-US" dirty="0"/>
              <a:t>applications (</a:t>
            </a:r>
            <a:r>
              <a:rPr lang="en-US" dirty="0" smtClean="0"/>
              <a:t>8.6%)</a:t>
            </a:r>
          </a:p>
          <a:p>
            <a:pPr lvl="1"/>
            <a:r>
              <a:rPr lang="en-US" dirty="0"/>
              <a:t>Computer </a:t>
            </a:r>
            <a:r>
              <a:rPr lang="en-US" dirty="0" smtClean="0"/>
              <a:t>Technology	19,152 </a:t>
            </a:r>
            <a:r>
              <a:rPr lang="en-US" dirty="0"/>
              <a:t>applications (</a:t>
            </a:r>
            <a:r>
              <a:rPr lang="en-US" dirty="0" smtClean="0"/>
              <a:t>8.1%)</a:t>
            </a:r>
          </a:p>
          <a:p>
            <a:pPr lvl="1"/>
            <a:r>
              <a:rPr lang="en-US" dirty="0"/>
              <a:t>Electrical Machinery </a:t>
            </a:r>
            <a:r>
              <a:rPr lang="en-US" dirty="0" smtClean="0"/>
              <a:t>		16,577 applications (7.0%)</a:t>
            </a:r>
          </a:p>
          <a:p>
            <a:pPr lvl="1"/>
            <a:r>
              <a:rPr lang="en-US" dirty="0" smtClean="0"/>
              <a:t>Medical Technology		15,826 applications (6.7%)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6585" y="3329477"/>
            <a:ext cx="4537075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increases:</a:t>
            </a:r>
            <a:r>
              <a:rPr lang="en-US" altLang="en-US" kern="0" dirty="0" smtClean="0"/>
              <a:t>	</a:t>
            </a:r>
          </a:p>
          <a:p>
            <a:pPr lvl="1"/>
            <a:r>
              <a:rPr lang="en-US" altLang="en-US" kern="0" dirty="0"/>
              <a:t>Basic Communication Processes: </a:t>
            </a:r>
            <a:r>
              <a:rPr lang="en-US" altLang="en-US" kern="0" dirty="0" smtClean="0"/>
              <a:t>+29.5%</a:t>
            </a:r>
            <a:endParaRPr lang="en-US" altLang="en-US" kern="0" dirty="0"/>
          </a:p>
          <a:p>
            <a:pPr lvl="1"/>
            <a:r>
              <a:rPr lang="en-US" altLang="en-US" kern="0" dirty="0" smtClean="0"/>
              <a:t>Control: +21.2%</a:t>
            </a:r>
          </a:p>
          <a:p>
            <a:pPr lvl="1"/>
            <a:r>
              <a:rPr lang="en-US" altLang="en-US" kern="0" dirty="0" smtClean="0"/>
              <a:t>Machine Tools: +13.9%</a:t>
            </a:r>
          </a:p>
          <a:p>
            <a:pPr lvl="1"/>
            <a:r>
              <a:rPr lang="en-US" altLang="en-US" kern="0" dirty="0" smtClean="0"/>
              <a:t>Transport: +11.3%</a:t>
            </a:r>
          </a:p>
          <a:p>
            <a:pPr lvl="1"/>
            <a:endParaRPr lang="en-US" altLang="en-US" kern="0" dirty="0" smtClean="0"/>
          </a:p>
          <a:p>
            <a:pPr marL="457200" lvl="1" indent="0">
              <a:buNone/>
            </a:pPr>
            <a:endParaRPr lang="en-US" altLang="en-US" u="sng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694126" y="3329477"/>
            <a:ext cx="4356671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decreases:</a:t>
            </a:r>
            <a:endParaRPr lang="en-US" altLang="en-US" kern="0" dirty="0" smtClean="0"/>
          </a:p>
          <a:p>
            <a:pPr lvl="1"/>
            <a:r>
              <a:rPr lang="en-US" altLang="en-US" kern="0" dirty="0" smtClean="0"/>
              <a:t>Micro-structural and </a:t>
            </a:r>
            <a:r>
              <a:rPr lang="en-US" altLang="en-US" kern="0" dirty="0"/>
              <a:t>N</a:t>
            </a:r>
            <a:r>
              <a:rPr lang="en-US" altLang="en-US" kern="0" dirty="0" smtClean="0"/>
              <a:t>ano-technology: -7.0%</a:t>
            </a:r>
          </a:p>
          <a:p>
            <a:pPr lvl="1"/>
            <a:r>
              <a:rPr lang="en-US" altLang="en-US" kern="0" dirty="0" smtClean="0"/>
              <a:t>Basic Materials Chemistry: -1.3%</a:t>
            </a:r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  <p:sp>
        <p:nvSpPr>
          <p:cNvPr id="6" name="Rectangle 5"/>
          <p:cNvSpPr/>
          <p:nvPr/>
        </p:nvSpPr>
        <p:spPr>
          <a:xfrm>
            <a:off x="611560" y="6409236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4964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46975" y="1165065"/>
            <a:ext cx="9050049" cy="3324927"/>
            <a:chOff x="762000" y="1429845"/>
            <a:chExt cx="5593080" cy="205486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2000" y="1447800"/>
              <a:ext cx="2926334" cy="2036240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600" y="1429845"/>
              <a:ext cx="2697480" cy="205486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555"/>
            <a:ext cx="8229600" cy="1143000"/>
          </a:xfrm>
        </p:spPr>
        <p:txBody>
          <a:bodyPr/>
          <a:lstStyle/>
          <a:p>
            <a:r>
              <a:rPr lang="en-US" dirty="0"/>
              <a:t>PCT Applications by Medium of Filing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975" y="4517969"/>
            <a:ext cx="8944624" cy="1512168"/>
          </a:xfrm>
        </p:spPr>
        <p:txBody>
          <a:bodyPr/>
          <a:lstStyle/>
          <a:p>
            <a:r>
              <a:rPr lang="en-US" dirty="0" smtClean="0"/>
              <a:t>Distribution in 2018 (2017 in brackets):  2.9% (3.8%) paper, PDF 60.2% (57.9%), EFS-Web 8.3% (9.1%), XML 28.6% (29.2%)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65532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March 2019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8131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988</TotalTime>
  <Words>1009</Words>
  <Application>Microsoft Office PowerPoint</Application>
  <PresentationFormat>On-screen Show (4:3)</PresentationFormat>
  <Paragraphs>167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Calibri</vt:lpstr>
      <vt:lpstr>Wingdings</vt:lpstr>
      <vt:lpstr>Default Design</vt:lpstr>
      <vt:lpstr>PCT Statistics PCT Working Group Twelfth Session</vt:lpstr>
      <vt:lpstr>Outline</vt:lpstr>
      <vt:lpstr>PCT Application Filings</vt:lpstr>
      <vt:lpstr>Filing Trends for the Top 5 Origins </vt:lpstr>
      <vt:lpstr>PCT Applications for the Top 20 Origins </vt:lpstr>
      <vt:lpstr>Distribution of PCT Applicants in 2018</vt:lpstr>
      <vt:lpstr>PCT Applications by Gender</vt:lpstr>
      <vt:lpstr>Main Fields of Technology in 2018 </vt:lpstr>
      <vt:lpstr>PCT Applications by Medium of Filing</vt:lpstr>
      <vt:lpstr>Percentage of PCT Filings in XML</vt:lpstr>
      <vt:lpstr>Number of Applications filed using ePCT </vt:lpstr>
      <vt:lpstr>PCT Applications by Publication Language</vt:lpstr>
      <vt:lpstr>PCT Applications for Top 20 Receiving Offices in 2018</vt:lpstr>
      <vt:lpstr>Receiving Offices:  Timeliness of Transmitting PCT Applications to the IB </vt:lpstr>
      <vt:lpstr>Search Reports established by International Searching Authority in 2018</vt:lpstr>
      <vt:lpstr>Distribution of International Search Reports by International Searching Authority</vt:lpstr>
      <vt:lpstr>Average Timeliness in transmitting ISRs to the IB from Date of Receipt of Search Copy</vt:lpstr>
      <vt:lpstr>Supplementary International Search Requests</vt:lpstr>
      <vt:lpstr>IPRPs (Chapter II) by International Preliminary Examination Authority</vt:lpstr>
      <vt:lpstr>Average Timeliness in Transmitting IPRPs</vt:lpstr>
      <vt:lpstr>PCT- National Phase Entries</vt:lpstr>
      <vt:lpstr>Non-Resident Applications by Filing Route</vt:lpstr>
      <vt:lpstr>National Phase Entry for Top 10 Origins</vt:lpstr>
      <vt:lpstr>National Phase Entry for Top 10 Offices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 Presentation Subtitle and/or Conference Name</dc:title>
  <dc:creator>MARLOW Thomas</dc:creator>
  <cp:lastModifiedBy>MARLOW Thomas</cp:lastModifiedBy>
  <cp:revision>73</cp:revision>
  <cp:lastPrinted>2019-06-07T13:18:08Z</cp:lastPrinted>
  <dcterms:created xsi:type="dcterms:W3CDTF">2019-06-05T13:44:56Z</dcterms:created>
  <dcterms:modified xsi:type="dcterms:W3CDTF">2019-06-11T12:16:50Z</dcterms:modified>
</cp:coreProperties>
</file>