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03" r:id="rId2"/>
    <p:sldId id="257" r:id="rId3"/>
    <p:sldId id="288" r:id="rId4"/>
    <p:sldId id="290" r:id="rId5"/>
    <p:sldId id="304" r:id="rId6"/>
    <p:sldId id="305" r:id="rId7"/>
    <p:sldId id="296" r:id="rId8"/>
    <p:sldId id="297" r:id="rId9"/>
    <p:sldId id="298" r:id="rId10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4E2D2A46-31D4-42C3-9BFC-281959225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5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4243" indent="-290093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0374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24523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8672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2822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697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8112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45270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44B3A36-662B-4E53-B902-E6976A1277D8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4243" indent="-290093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0374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24523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8672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2822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697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8112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45270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4243" indent="-290093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0374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24523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8672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2822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697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8112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45270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4243" indent="-290093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60374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24523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8672" indent="-232075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52822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1697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81121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45270" indent="-232075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8405E63-0D80-4478-98FD-C52EE50F875D}" type="slidenum">
              <a:rPr lang="en-US" sz="1200"/>
              <a:pPr eaLnBrk="1" hangingPunct="1"/>
              <a:t>6</a:t>
            </a:fld>
            <a:endParaRPr 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9EEDA-9492-4994-BB18-1005CD686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183063"/>
            <a:ext cx="4937125" cy="1333500"/>
          </a:xfrm>
          <a:noFill/>
        </p:spPr>
        <p:txBody>
          <a:bodyPr/>
          <a:lstStyle/>
          <a:p>
            <a:pPr eaLnBrk="1" hangingPunct="1"/>
            <a:r>
              <a:rPr lang="en-US" sz="3000" b="1" dirty="0" smtClean="0">
                <a:solidFill>
                  <a:srgbClr val="00408C"/>
                </a:solidFill>
                <a:ea typeface="ヒラギノ角ゴ Pro W3" pitchFamily="1" charset="-128"/>
              </a:rPr>
              <a:t>PCT Netting Pilot</a:t>
            </a:r>
            <a:endParaRPr lang="en-US" sz="3000" b="1" dirty="0">
              <a:solidFill>
                <a:srgbClr val="00408C"/>
              </a:solidFill>
              <a:ea typeface="ヒラギノ角ゴ Pro W3" pitchFamily="1" charset="-128"/>
            </a:endParaRPr>
          </a:p>
          <a:p>
            <a:pPr eaLnBrk="1" hangingPunct="1"/>
            <a:r>
              <a:rPr lang="en-US" sz="2600" dirty="0" smtClean="0">
                <a:solidFill>
                  <a:srgbClr val="00408C"/>
                </a:solidFill>
                <a:ea typeface="ヒラギノ角ゴ Pro W3" pitchFamily="1" charset="-128"/>
              </a:rPr>
              <a:t>PCT Working Group </a:t>
            </a:r>
            <a:endParaRPr lang="en-US" sz="26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6249988" y="5253038"/>
            <a:ext cx="2147887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Geneva</a:t>
            </a:r>
          </a:p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18 June</a:t>
            </a:r>
          </a:p>
          <a:p>
            <a:pPr>
              <a:lnSpc>
                <a:spcPct val="40000"/>
              </a:lnSpc>
            </a:pPr>
            <a:r>
              <a:rPr lang="en-US" sz="1300" dirty="0">
                <a:solidFill>
                  <a:srgbClr val="3399FF"/>
                </a:solidFill>
                <a:latin typeface="Arial Black" pitchFamily="34" charset="0"/>
                <a:ea typeface="ヒラギノ角ゴ Pro W3" pitchFamily="1" charset="-128"/>
              </a:rPr>
              <a:t>2018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1230313" y="5805488"/>
            <a:ext cx="6934200" cy="71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20000"/>
              </a:spcBef>
            </a:pPr>
            <a:endParaRPr lang="en-US" sz="1800" dirty="0">
              <a:solidFill>
                <a:srgbClr val="00408C"/>
              </a:solidFill>
              <a:ea typeface="ヒラギノ角ゴ Pro W3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126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Agenda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Netting Structure 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PCT fee transaction payment flow – </a:t>
            </a:r>
            <a:r>
              <a:rPr lang="en-US" dirty="0"/>
              <a:t>C</a:t>
            </a:r>
            <a:r>
              <a:rPr lang="en-US" dirty="0" smtClean="0"/>
              <a:t>urrent </a:t>
            </a:r>
            <a:r>
              <a:rPr lang="en-US" dirty="0"/>
              <a:t>system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PCT fee transaction payment flow – Netting solution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Netting implications – Receiving Offices &amp; International Searching Authorities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Benefits of netting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Implementation of netting pilot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Current status of netting </a:t>
            </a:r>
            <a:r>
              <a:rPr lang="en-US" dirty="0"/>
              <a:t>p</a:t>
            </a:r>
            <a:r>
              <a:rPr lang="en-US" dirty="0" smtClean="0"/>
              <a:t>ilot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Netting Structure Payment flow - Current </a:t>
            </a:r>
            <a:r>
              <a:rPr lang="en-US" dirty="0"/>
              <a:t>system 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568" y="1600200"/>
            <a:ext cx="6314864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256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 smtClean="0"/>
              <a:t>Netting Structure Payment flow – Proposed netting </a:t>
            </a:r>
            <a:r>
              <a:rPr lang="en-US" dirty="0"/>
              <a:t>s</a:t>
            </a:r>
            <a:r>
              <a:rPr lang="en-US" dirty="0" smtClean="0"/>
              <a:t>olution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904" y="1882229"/>
            <a:ext cx="5276191" cy="3961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291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Netting: Receiving Offices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83163"/>
          </a:xfrm>
        </p:spPr>
        <p:txBody>
          <a:bodyPr/>
          <a:lstStyle/>
          <a:p>
            <a:pPr marL="0" indent="0">
              <a:buSzPct val="125000"/>
              <a:buNone/>
            </a:pPr>
            <a:r>
              <a:rPr lang="en-US" altLang="en-US" dirty="0" smtClean="0"/>
              <a:t>Very low impact:</a:t>
            </a:r>
          </a:p>
          <a:p>
            <a:pPr lvl="1">
              <a:buSzPct val="125000"/>
              <a:buFont typeface="Wingdings" panose="05000000000000000000" pitchFamily="2" charset="2"/>
              <a:buChar char="§"/>
            </a:pPr>
            <a:endParaRPr lang="en-US" altLang="en-US" sz="2000" dirty="0" smtClean="0"/>
          </a:p>
          <a:p>
            <a:pPr lvl="1"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Send search fees to IB instead of ISA</a:t>
            </a:r>
          </a:p>
          <a:p>
            <a:pPr lvl="1">
              <a:buSzPct val="125000"/>
              <a:buFont typeface="Arial" panose="020B0604020202020204" pitchFamily="34" charset="0"/>
              <a:buChar char="•"/>
            </a:pPr>
            <a:endParaRPr lang="en-US" altLang="en-US" sz="2000" dirty="0" smtClean="0"/>
          </a:p>
          <a:p>
            <a:pPr lvl="1"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Information to include the usual IA/search fee information</a:t>
            </a:r>
          </a:p>
          <a:p>
            <a:pPr lvl="2">
              <a:buSzPct val="125000"/>
              <a:buFont typeface="Wingdings" panose="05000000000000000000" pitchFamily="2" charset="2"/>
              <a:buChar char="§"/>
            </a:pPr>
            <a:r>
              <a:rPr lang="en-US" altLang="en-US" sz="1600" dirty="0" smtClean="0"/>
              <a:t>IA number, date of receipt of IA, fee code (= search fee), amount of search fee in prescribed currency</a:t>
            </a:r>
          </a:p>
          <a:p>
            <a:pPr lvl="1">
              <a:buSzPct val="125000"/>
              <a:buFont typeface="Arial" panose="020B0604020202020204" pitchFamily="34" charset="0"/>
              <a:buChar char="•"/>
            </a:pPr>
            <a:endParaRPr lang="en-US" altLang="en-US" sz="2000" dirty="0" smtClean="0"/>
          </a:p>
          <a:p>
            <a:pPr lvl="1">
              <a:buSzPct val="125000"/>
              <a:buFont typeface="Arial" panose="020B0604020202020204" pitchFamily="34" charset="0"/>
              <a:buChar char="•"/>
            </a:pPr>
            <a:r>
              <a:rPr lang="en-US" altLang="en-US" sz="2000" dirty="0" smtClean="0"/>
              <a:t>IB </a:t>
            </a:r>
            <a:r>
              <a:rPr lang="en-US" sz="2000" dirty="0" smtClean="0"/>
              <a:t>checks search </a:t>
            </a:r>
            <a:r>
              <a:rPr lang="en-US" sz="2000" dirty="0"/>
              <a:t>fee </a:t>
            </a:r>
            <a:r>
              <a:rPr lang="en-US" sz="2000" dirty="0" smtClean="0"/>
              <a:t>information; in </a:t>
            </a:r>
            <a:r>
              <a:rPr lang="en-US" sz="2000" dirty="0"/>
              <a:t>case of any missing information, payment or over/under payment, </a:t>
            </a:r>
            <a:r>
              <a:rPr lang="en-US" sz="2000" dirty="0" smtClean="0"/>
              <a:t>contacts RO</a:t>
            </a:r>
          </a:p>
          <a:p>
            <a:pPr lvl="1">
              <a:buSzPct val="125000"/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lvl="1">
              <a:buSzPct val="125000"/>
              <a:buFont typeface="Arial" panose="020B0604020202020204" pitchFamily="34" charset="0"/>
              <a:buChar char="•"/>
            </a:pPr>
            <a:r>
              <a:rPr lang="en-US" sz="2000" dirty="0" smtClean="0"/>
              <a:t>RO can combine </a:t>
            </a:r>
            <a:r>
              <a:rPr lang="en-US" sz="2000" dirty="0"/>
              <a:t>sending of international filing fees and search fees to IB in one bank transfer (optional, can be two different bank </a:t>
            </a:r>
            <a:r>
              <a:rPr lang="en-US" sz="2000" dirty="0" smtClean="0"/>
              <a:t>transfers)</a:t>
            </a:r>
          </a:p>
          <a:p>
            <a:pPr>
              <a:buSzPct val="125000"/>
            </a:pPr>
            <a:endParaRPr lang="en-US" dirty="0" smtClean="0"/>
          </a:p>
          <a:p>
            <a:pPr>
              <a:buSzPct val="125000"/>
            </a:pPr>
            <a:endParaRPr lang="en-US" altLang="en-US" dirty="0" smtClean="0"/>
          </a:p>
          <a:p>
            <a:pPr>
              <a:buSzPct val="125000"/>
            </a:pPr>
            <a:endParaRPr lang="en-US" altLang="en-US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07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Netting: </a:t>
            </a:r>
            <a:br>
              <a:rPr lang="en-US" dirty="0" smtClean="0"/>
            </a:br>
            <a:r>
              <a:rPr lang="en-US" dirty="0" smtClean="0"/>
              <a:t>International Searching Authorities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83163"/>
          </a:xfrm>
        </p:spPr>
        <p:txBody>
          <a:bodyPr/>
          <a:lstStyle/>
          <a:p>
            <a:pPr marL="514350" indent="-514350">
              <a:buSzPct val="125000"/>
              <a:buFont typeface="+mj-lt"/>
              <a:buAutoNum type="romanLcPeriod"/>
            </a:pPr>
            <a:r>
              <a:rPr lang="en-US" sz="2000" dirty="0" smtClean="0"/>
              <a:t>PCT fees received by participating Office (as RO, ISA or IPEA) for the benefit of IB or other Offices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international </a:t>
            </a:r>
            <a:r>
              <a:rPr lang="en-US" sz="1600" dirty="0"/>
              <a:t>filing fees collected by Office as RO (for benefit of IB</a:t>
            </a:r>
            <a:r>
              <a:rPr lang="en-US" sz="16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search </a:t>
            </a:r>
            <a:r>
              <a:rPr lang="en-US" sz="1600" dirty="0"/>
              <a:t>fees collected by Office as RO (for benefit of other </a:t>
            </a:r>
            <a:r>
              <a:rPr lang="en-US" sz="1600" dirty="0" smtClean="0"/>
              <a:t>ISA)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handling </a:t>
            </a:r>
            <a:r>
              <a:rPr lang="en-US" sz="1600" dirty="0"/>
              <a:t>fees collected by Office as IPEA (for benefit of IB)</a:t>
            </a:r>
          </a:p>
          <a:p>
            <a:pPr marL="514350" indent="-514350">
              <a:buSzPct val="125000"/>
              <a:buFont typeface="+mj-lt"/>
              <a:buAutoNum type="romanLcPeriod"/>
            </a:pPr>
            <a:r>
              <a:rPr lang="en-US" sz="2000" dirty="0" smtClean="0"/>
              <a:t>PCT </a:t>
            </a:r>
            <a:r>
              <a:rPr lang="en-US" sz="2000" dirty="0"/>
              <a:t>fees received by IB on behalf of </a:t>
            </a:r>
            <a:r>
              <a:rPr lang="en-US" sz="2000" dirty="0" smtClean="0"/>
              <a:t>participating Office (as ISA, SISA or IPEA)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search </a:t>
            </a:r>
            <a:r>
              <a:rPr lang="en-US" sz="1600" dirty="0"/>
              <a:t>fees collected by RO/IB (for benefit of </a:t>
            </a:r>
            <a:r>
              <a:rPr lang="en-US" sz="1600" dirty="0" smtClean="0"/>
              <a:t>ISA)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supplementary </a:t>
            </a:r>
            <a:r>
              <a:rPr lang="en-US" sz="1600" dirty="0"/>
              <a:t>search fees collected by IB (for benefit of </a:t>
            </a:r>
            <a:r>
              <a:rPr lang="en-US" sz="1600" dirty="0" smtClean="0"/>
              <a:t>SISA)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handling </a:t>
            </a:r>
            <a:r>
              <a:rPr lang="en-US" sz="1600" dirty="0"/>
              <a:t>fees collected by Office as IPEA (for benefit of IB)</a:t>
            </a:r>
          </a:p>
          <a:p>
            <a:pPr marL="514350" indent="-514350">
              <a:buSzPct val="125000"/>
              <a:buFont typeface="+mj-lt"/>
              <a:buAutoNum type="romanLcPeriod"/>
            </a:pPr>
            <a:r>
              <a:rPr lang="en-US" sz="2000" dirty="0" smtClean="0"/>
              <a:t>Amounts </a:t>
            </a:r>
            <a:r>
              <a:rPr lang="en-US" sz="2000" dirty="0"/>
              <a:t>owed by IB to ISA or by ISA to IB under Rule 16.1(e</a:t>
            </a:r>
            <a:r>
              <a:rPr lang="en-US" sz="20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gains </a:t>
            </a:r>
            <a:r>
              <a:rPr lang="en-US" sz="1600" dirty="0"/>
              <a:t>or losses incurred by ISA in search fee income due to exchange rate fluctuations </a:t>
            </a:r>
            <a:r>
              <a:rPr lang="en-US" sz="1600" dirty="0" smtClean="0"/>
              <a:t>IB</a:t>
            </a:r>
            <a:endParaRPr lang="en-US" sz="1600" dirty="0"/>
          </a:p>
          <a:p>
            <a:pPr marL="514350" indent="-514350">
              <a:buSzPct val="125000"/>
              <a:buFont typeface="+mj-lt"/>
              <a:buAutoNum type="romanLcPeriod"/>
            </a:pPr>
            <a:r>
              <a:rPr lang="en-US" sz="2000" dirty="0" smtClean="0"/>
              <a:t>Payments relating to other WIPO services, such as Madrid and Hague Systems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 smtClean="0"/>
              <a:t>at initial stage, for some Offices only</a:t>
            </a:r>
          </a:p>
          <a:p>
            <a:pPr>
              <a:buSzPct val="125000"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36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Benefits of Netting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sz="1800" b="1" dirty="0"/>
              <a:t>Improved cash management</a:t>
            </a:r>
            <a:endParaRPr lang="en-US" sz="1800" b="1" i="1" dirty="0">
              <a:solidFill>
                <a:srgbClr val="FF0000"/>
              </a:solidFill>
            </a:endParaRP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Reduction in bank transfers processed to and from ISA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Reduction in </a:t>
            </a:r>
            <a:r>
              <a:rPr lang="en-US" sz="1800" dirty="0" smtClean="0"/>
              <a:t>bank fees </a:t>
            </a:r>
            <a:r>
              <a:rPr lang="en-US" sz="1800" dirty="0"/>
              <a:t>paid by ROs (if combining </a:t>
            </a:r>
            <a:r>
              <a:rPr lang="en-US" sz="1800" dirty="0" smtClean="0"/>
              <a:t>the transfer of filing </a:t>
            </a:r>
            <a:r>
              <a:rPr lang="en-US" sz="1800" dirty="0"/>
              <a:t>fees and search fees) and by IB and ISA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1800" dirty="0"/>
              <a:t>A</a:t>
            </a:r>
            <a:r>
              <a:rPr lang="en-US" sz="1800" dirty="0" err="1" smtClean="0"/>
              <a:t>ll</a:t>
            </a:r>
            <a:r>
              <a:rPr lang="en-US" sz="1800" dirty="0" smtClean="0"/>
              <a:t> fees received by IB on behalf of ISA transferred by </a:t>
            </a:r>
            <a:r>
              <a:rPr lang="en-US" sz="1800" dirty="0"/>
              <a:t>IB </a:t>
            </a:r>
            <a:r>
              <a:rPr lang="en-US" sz="1800" dirty="0" smtClean="0"/>
              <a:t>to ISA in the currency in which ISA has fixed the search fee and in the amount fixed by the ISA</a:t>
            </a:r>
            <a:endParaRPr lang="en-US" sz="1800" dirty="0"/>
          </a:p>
          <a:p>
            <a:pPr marL="457200" indent="-457200">
              <a:buFont typeface="+mj-lt"/>
              <a:buAutoNum type="romanUcPeriod"/>
            </a:pPr>
            <a:r>
              <a:rPr lang="en-US" sz="1800" b="1" dirty="0"/>
              <a:t>Reduced </a:t>
            </a:r>
            <a:r>
              <a:rPr lang="en-US" sz="1800" b="1" dirty="0" smtClean="0"/>
              <a:t>currency exchange </a:t>
            </a:r>
            <a:r>
              <a:rPr lang="en-US" sz="1800" b="1" dirty="0"/>
              <a:t>risk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All PCT search fees received by ISA in </a:t>
            </a:r>
            <a:r>
              <a:rPr lang="en-US" sz="1800" dirty="0" smtClean="0"/>
              <a:t>the fixed currency</a:t>
            </a:r>
            <a:endParaRPr lang="en-US" sz="1800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All PCT filing fees </a:t>
            </a:r>
            <a:r>
              <a:rPr lang="en-US" sz="1800" dirty="0" smtClean="0"/>
              <a:t>collected by participating Office (ISA) in capacity as RO settled </a:t>
            </a:r>
            <a:r>
              <a:rPr lang="en-US" sz="1800" dirty="0"/>
              <a:t>in home currency of ISA (if convertible)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1800" dirty="0"/>
              <a:t>All cash flow centralized at </a:t>
            </a:r>
            <a:r>
              <a:rPr lang="en-US" sz="1800" dirty="0" smtClean="0"/>
              <a:t>IB, </a:t>
            </a:r>
            <a:r>
              <a:rPr lang="en-US" sz="1800" dirty="0"/>
              <a:t>which can buy or sell currency to minimize exchange risk</a:t>
            </a:r>
          </a:p>
          <a:p>
            <a:pPr marL="514350" indent="-514350">
              <a:buFont typeface="+mj-lt"/>
              <a:buAutoNum type="romanUcPeriod"/>
            </a:pPr>
            <a:r>
              <a:rPr lang="en-GB" sz="1800" b="1" dirty="0" smtClean="0"/>
              <a:t>Reduced administration effort – verification process</a:t>
            </a:r>
            <a:endParaRPr lang="en-GB" sz="1800" b="1" dirty="0"/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sz="1800" dirty="0"/>
              <a:t>All PCT search </a:t>
            </a:r>
            <a:r>
              <a:rPr lang="en-GB" sz="1800" dirty="0" smtClean="0"/>
              <a:t>copies </a:t>
            </a:r>
            <a:r>
              <a:rPr lang="en-GB" sz="1800" dirty="0"/>
              <a:t>sent by ROs verified by IB</a:t>
            </a:r>
          </a:p>
          <a:p>
            <a:pPr marL="914400" lvl="1" indent="-514350">
              <a:buFont typeface="Arial" panose="020B0604020202020204" pitchFamily="34" charset="0"/>
              <a:buChar char="•"/>
            </a:pPr>
            <a:r>
              <a:rPr lang="en-GB" sz="1800" dirty="0"/>
              <a:t>All PCT search fees sent by ROs verified by IB</a:t>
            </a:r>
          </a:p>
          <a:p>
            <a:pPr marL="0" indent="0">
              <a:buNone/>
            </a:pPr>
            <a:endParaRPr lang="en-US" sz="2000" i="1" dirty="0"/>
          </a:p>
          <a:p>
            <a:pPr marL="0" indent="0">
              <a:buNone/>
            </a:pPr>
            <a:endParaRPr lang="en-US" i="1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49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Implementation </a:t>
            </a:r>
            <a:r>
              <a:rPr lang="en-US" dirty="0"/>
              <a:t>of Netting Pilot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(ISA – IB – RO)</a:t>
            </a:r>
            <a:endParaRPr lang="en-US" strike="sngStrike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LcPeriod"/>
            </a:pPr>
            <a:r>
              <a:rPr lang="en-US" dirty="0"/>
              <a:t>Memorandum of </a:t>
            </a:r>
            <a:r>
              <a:rPr lang="en-US" dirty="0" smtClean="0"/>
              <a:t>Understanding between IB and ISA </a:t>
            </a:r>
            <a:endParaRPr lang="en-US" dirty="0"/>
          </a:p>
          <a:p>
            <a:pPr marL="514350" indent="-514350">
              <a:buFont typeface="+mj-lt"/>
              <a:buAutoNum type="romanLcPeriod"/>
            </a:pPr>
            <a:r>
              <a:rPr lang="en-US" dirty="0" smtClean="0"/>
              <a:t>In close cooperation with ISA, IB </a:t>
            </a:r>
            <a:r>
              <a:rPr lang="en-US" dirty="0"/>
              <a:t>invites ROs that have specified ISA as competent to participate in netting pilot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Netting pilot begins with IB/ISA transactions for two month period</a:t>
            </a:r>
          </a:p>
          <a:p>
            <a:pPr marL="514350" indent="-514350">
              <a:buFont typeface="+mj-lt"/>
              <a:buAutoNum type="romanLcPeriod"/>
            </a:pPr>
            <a:r>
              <a:rPr lang="en-US" dirty="0"/>
              <a:t>ROs join netting pilot after two month period</a:t>
            </a:r>
          </a:p>
          <a:p>
            <a:pPr marL="457200" indent="-457200">
              <a:buFont typeface="+mj-lt"/>
              <a:buAutoNum type="romanLcPeriod"/>
            </a:pPr>
            <a:endParaRPr lang="en-US" i="1" dirty="0">
              <a:solidFill>
                <a:srgbClr val="FF0000"/>
              </a:solidFill>
            </a:endParaRPr>
          </a:p>
          <a:p>
            <a:pPr marL="40005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5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Current </a:t>
            </a:r>
            <a:r>
              <a:rPr lang="en-US" dirty="0"/>
              <a:t>Status of Netting Pilot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r>
              <a:rPr lang="en-US" sz="2000" dirty="0"/>
              <a:t>Netting pilot with </a:t>
            </a:r>
            <a:r>
              <a:rPr lang="en-US" sz="2000" dirty="0" smtClean="0"/>
              <a:t>ISA/EP </a:t>
            </a:r>
            <a:r>
              <a:rPr lang="en-US" sz="2000" dirty="0"/>
              <a:t>operational since 1 January 2018</a:t>
            </a:r>
            <a:endParaRPr lang="en-US" sz="2000" i="1" dirty="0"/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10 </a:t>
            </a:r>
            <a:r>
              <a:rPr lang="en-US" sz="2000" dirty="0" smtClean="0"/>
              <a:t>ROs for which ISA/EP is competent currently </a:t>
            </a:r>
            <a:r>
              <a:rPr lang="en-US" sz="2000" dirty="0"/>
              <a:t>participating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Remaining </a:t>
            </a:r>
            <a:r>
              <a:rPr lang="en-US" sz="2000" dirty="0" smtClean="0"/>
              <a:t>ROs </a:t>
            </a:r>
            <a:r>
              <a:rPr lang="en-US" sz="2000" dirty="0"/>
              <a:t>for which ISA/EP is competent </a:t>
            </a:r>
            <a:r>
              <a:rPr lang="en-US" sz="2000" dirty="0" smtClean="0"/>
              <a:t>to </a:t>
            </a:r>
            <a:r>
              <a:rPr lang="en-US" sz="2000" dirty="0"/>
              <a:t>be invited to participate according to plan agreed between IB and </a:t>
            </a:r>
            <a:r>
              <a:rPr lang="en-US" sz="2000" dirty="0" smtClean="0"/>
              <a:t>ISA/EP, </a:t>
            </a:r>
            <a:r>
              <a:rPr lang="en-US" sz="2000" dirty="0"/>
              <a:t>with pilot fully operational including all ROs for which ISA/EP is competent </a:t>
            </a:r>
            <a:r>
              <a:rPr lang="en-US" sz="2000" dirty="0" smtClean="0"/>
              <a:t>by </a:t>
            </a:r>
            <a:r>
              <a:rPr lang="en-US" sz="2000" dirty="0"/>
              <a:t>February </a:t>
            </a:r>
            <a:r>
              <a:rPr lang="en-US" sz="2000" dirty="0" smtClean="0"/>
              <a:t>2019</a:t>
            </a:r>
          </a:p>
          <a:p>
            <a:pPr marL="400050" lvl="1" indent="0">
              <a:buNone/>
            </a:pPr>
            <a:endParaRPr lang="en-US" sz="2000" dirty="0"/>
          </a:p>
          <a:p>
            <a:pPr marL="457200" indent="-457200">
              <a:buFont typeface="+mj-lt"/>
              <a:buAutoNum type="romanUcPeriod"/>
            </a:pPr>
            <a:r>
              <a:rPr lang="en-US" sz="2000" dirty="0"/>
              <a:t>Netting pilot with </a:t>
            </a:r>
            <a:r>
              <a:rPr lang="en-US" sz="2000" dirty="0" smtClean="0"/>
              <a:t>ISA/JP </a:t>
            </a:r>
            <a:r>
              <a:rPr lang="en-US" sz="2000" dirty="0"/>
              <a:t>began operation on 1 April 2018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4</a:t>
            </a:r>
            <a:r>
              <a:rPr lang="en-US" sz="2000" dirty="0" smtClean="0"/>
              <a:t> </a:t>
            </a:r>
            <a:r>
              <a:rPr lang="en-US" sz="2000" dirty="0"/>
              <a:t>ROs for which </a:t>
            </a:r>
            <a:r>
              <a:rPr lang="en-US" sz="2000" dirty="0" smtClean="0"/>
              <a:t>ISA/JP </a:t>
            </a:r>
            <a:r>
              <a:rPr lang="en-US" sz="2000" dirty="0"/>
              <a:t>is competent</a:t>
            </a:r>
            <a:r>
              <a:rPr lang="en-US" sz="2000" dirty="0" smtClean="0"/>
              <a:t> </a:t>
            </a:r>
            <a:r>
              <a:rPr lang="en-US" sz="2000" dirty="0"/>
              <a:t>invited to participate as of 1 June </a:t>
            </a:r>
            <a:r>
              <a:rPr lang="en-US" sz="2000" dirty="0" smtClean="0"/>
              <a:t>2018</a:t>
            </a:r>
          </a:p>
          <a:p>
            <a:pPr marL="400050" lvl="1" indent="0">
              <a:buNone/>
            </a:pPr>
            <a:endParaRPr lang="en-US" sz="2000" dirty="0"/>
          </a:p>
          <a:p>
            <a:pPr marL="514350" indent="-514350">
              <a:buFont typeface="+mj-lt"/>
              <a:buAutoNum type="romanLcPeriod" startAt="3"/>
            </a:pPr>
            <a:r>
              <a:rPr lang="en-US" sz="2000" dirty="0" smtClean="0"/>
              <a:t>Talks with other ISAs under way</a:t>
            </a:r>
            <a:endParaRPr lang="en-US" sz="2000" dirty="0"/>
          </a:p>
          <a:p>
            <a:pPr marL="400050" lvl="1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A79EEDA-9492-4994-BB18-1005CD6866B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_english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template_english</Template>
  <TotalTime>2052</TotalTime>
  <Words>640</Words>
  <Application>Microsoft Office PowerPoint</Application>
  <PresentationFormat>On-screen Show (4:3)</PresentationFormat>
  <Paragraphs>82</Paragraphs>
  <Slides>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template_english</vt:lpstr>
      <vt:lpstr>PowerPoint Presentation</vt:lpstr>
      <vt:lpstr>Agenda</vt:lpstr>
      <vt:lpstr>1. Netting Structure Payment flow - Current system </vt:lpstr>
      <vt:lpstr>Netting Structure Payment flow – Proposed netting solution</vt:lpstr>
      <vt:lpstr>Netting: Receiving Offices</vt:lpstr>
      <vt:lpstr>Netting:  International Searching Authorities</vt:lpstr>
      <vt:lpstr>Benefits of Netting</vt:lpstr>
      <vt:lpstr>2. Implementation of Netting Pilot  (ISA – IB – RO)</vt:lpstr>
      <vt:lpstr>3. Current Status of Netting Pilot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 Seong Joon</dc:creator>
  <cp:lastModifiedBy>CHEN Seong Joon</cp:lastModifiedBy>
  <cp:revision>135</cp:revision>
  <cp:lastPrinted>2018-05-29T08:28:10Z</cp:lastPrinted>
  <dcterms:created xsi:type="dcterms:W3CDTF">2017-03-02T13:33:17Z</dcterms:created>
  <dcterms:modified xsi:type="dcterms:W3CDTF">2018-06-15T11:18:48Z</dcterms:modified>
</cp:coreProperties>
</file>