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543" r:id="rId2"/>
    <p:sldId id="1536" r:id="rId3"/>
    <p:sldId id="1489" r:id="rId4"/>
    <p:sldId id="1490" r:id="rId5"/>
    <p:sldId id="1540" r:id="rId6"/>
    <p:sldId id="1539" r:id="rId7"/>
    <p:sldId id="1517" r:id="rId8"/>
    <p:sldId id="1508" r:id="rId9"/>
    <p:sldId id="1511" r:id="rId10"/>
    <p:sldId id="1515" r:id="rId11"/>
    <p:sldId id="1513" r:id="rId12"/>
    <p:sldId id="1520" r:id="rId13"/>
    <p:sldId id="1524" r:id="rId14"/>
    <p:sldId id="1541" r:id="rId15"/>
    <p:sldId id="1531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  <a:srgbClr val="FF3217"/>
    <a:srgbClr val="990033"/>
    <a:srgbClr val="70899B"/>
    <a:srgbClr val="708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650" autoAdjust="0"/>
  </p:normalViewPr>
  <p:slideViewPr>
    <p:cSldViewPr>
      <p:cViewPr>
        <p:scale>
          <a:sx n="90" d="100"/>
          <a:sy n="90" d="100"/>
        </p:scale>
        <p:origin x="-59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118" d="100"/>
          <a:sy n="118" d="100"/>
        </p:scale>
        <p:origin x="-1188" y="20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12R2001\Direction\CLIENTS%20EN%20COURS\WIPO\2017%20Customer%20Satisfaction%20Survey\2017%20PCT\07%20Analyse%20Rapport%20PCT%202017\PCT%202017_01_18_2018.xls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12R2001\MbeemClients\WIPO\WIPO%20Satisfaction%20Survey%202011-2017\2017\PCT%202017\Report%20output\PCT%202017_12b_13_2017%20(Autosaved)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12R2001\MbeemClients\WIPO\WIPO%20Satisfaction%20Survey%202011-2017\2017\PCT%202017\Report%20output\PCT%202017_12b_13_2017%20(Autosaved)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12R2001\Direction\CLIENTS%20EN%20COURS\WIPO\2017%20Customer%20Satisfaction%20Survey\2017%20PCT\07%20Analyse%20Rapport%20PCT%202017\PCT%202017_01_18_2018.xls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12R2001\MbeemClients\WIPO\WIPO%20Satisfaction%20Survey%202011-2017\2017\PCT%202017\Report%20output\PCT%202017_12_19_2017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12R2001\Direction\CLIENTS%20EN%20COURS\WIPO\2017%20Customer%20Satisfaction%20Survey\2017%20PCT\07%20Analyse%20Rapport%20PCT%202017\PCT%202017_01_18_2018.xl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04677741120556E-2"/>
          <c:y val="0.14699235697614732"/>
          <c:w val="0.90989809505868113"/>
          <c:h val="0.5250419420120938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EC0B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66-46BA-87B9-845877FE4A7F}"/>
              </c:ext>
            </c:extLst>
          </c:dPt>
          <c:dPt>
            <c:idx val="1"/>
            <c:invertIfNegative val="0"/>
            <c:bubble3D val="0"/>
            <c:spPr>
              <a:solidFill>
                <a:srgbClr val="FFCB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66-46BA-87B9-845877FE4A7F}"/>
              </c:ext>
            </c:extLst>
          </c:dPt>
          <c:dPt>
            <c:idx val="2"/>
            <c:invertIfNegative val="0"/>
            <c:bubble3D val="0"/>
            <c:spPr>
              <a:solidFill>
                <a:srgbClr val="FFDFD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66-46BA-87B9-845877FE4A7F}"/>
              </c:ext>
            </c:extLst>
          </c:dPt>
          <c:dLbls>
            <c:dLbl>
              <c:idx val="0"/>
              <c:layout>
                <c:manualLayout>
                  <c:x val="2.0448613600099183E-2"/>
                  <c:y val="-1.1024426773211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36460200074387E-2"/>
                  <c:y val="-3.6748089244036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48613600099183E-2"/>
                  <c:y val="-1.469923569761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66-46BA-87B9-845877FE4A7F}"/>
                </c:ext>
              </c:extLst>
            </c:dLbl>
            <c:dLbl>
              <c:idx val="3"/>
              <c:layout>
                <c:manualLayout>
                  <c:x val="3.0672920400148775E-2"/>
                  <c:y val="-1.469923569761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66-46BA-87B9-845877FE4A7F}"/>
                </c:ext>
              </c:extLst>
            </c:dLbl>
            <c:dLbl>
              <c:idx val="4"/>
              <c:layout>
                <c:manualLayout>
                  <c:x val="1.27801822341801E-2"/>
                  <c:y val="-1.469923569761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Dissatisfied</c:v>
                </c:pt>
                <c:pt idx="1">
                  <c:v>Moderately satisfied</c:v>
                </c:pt>
                <c:pt idx="2">
                  <c:v>Satisfied</c:v>
                </c:pt>
                <c:pt idx="3">
                  <c:v>Very satisfied</c:v>
                </c:pt>
                <c:pt idx="4">
                  <c:v>Extremely satisfied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36</c:v>
                </c:pt>
                <c:pt idx="3">
                  <c:v>36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066-46BA-87B9-845877FE4A7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066-46BA-87B9-845877FE4A7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Dissatisfied</c:v>
                </c:pt>
                <c:pt idx="1">
                  <c:v>Moderately satisfied</c:v>
                </c:pt>
                <c:pt idx="2">
                  <c:v>Satisfied</c:v>
                </c:pt>
                <c:pt idx="3">
                  <c:v>Very satisfied</c:v>
                </c:pt>
                <c:pt idx="4">
                  <c:v>Extremely satisfied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066-46BA-87B9-845877FE4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50"/>
        <c:shape val="box"/>
        <c:axId val="150289408"/>
        <c:axId val="150299392"/>
        <c:axId val="0"/>
      </c:bar3DChart>
      <c:catAx>
        <c:axId val="1502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0299392"/>
        <c:crosses val="autoZero"/>
        <c:auto val="1"/>
        <c:lblAlgn val="ctr"/>
        <c:lblOffset val="100"/>
        <c:noMultiLvlLbl val="0"/>
      </c:catAx>
      <c:valAx>
        <c:axId val="15029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28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04677741120556E-2"/>
          <c:y val="0.14699235697614732"/>
          <c:w val="0.90989809505868113"/>
          <c:h val="0.52504194201209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6A9-4498-8505-8E0DED81DEB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6A9-4498-8505-8E0DED81DEB3}"/>
              </c:ext>
            </c:extLst>
          </c:dPt>
          <c:dLbls>
            <c:dLbl>
              <c:idx val="2"/>
              <c:layout>
                <c:manualLayout>
                  <c:x val="1.22468379110510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Dissatisfied</c:v>
                </c:pt>
                <c:pt idx="1">
                  <c:v>Moderately satisfied</c:v>
                </c:pt>
                <c:pt idx="2">
                  <c:v>Satisfied</c:v>
                </c:pt>
                <c:pt idx="3">
                  <c:v>Very satisfied</c:v>
                </c:pt>
                <c:pt idx="4">
                  <c:v>Extremely satisfied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39</c:v>
                </c:pt>
                <c:pt idx="3">
                  <c:v>38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A9-4498-8505-8E0DED81DE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6A9-4498-8505-8E0DED81DEB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6A9-4498-8505-8E0DED81DEB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6A9-4498-8505-8E0DED81DEB3}"/>
              </c:ext>
            </c:extLst>
          </c:dPt>
          <c:dLbls>
            <c:dLbl>
              <c:idx val="0"/>
              <c:layout>
                <c:manualLayout>
                  <c:x val="1.0715983172169688E-2"/>
                  <c:y val="3.7311448650779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085473888138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68249952175857E-2"/>
                  <c:y val="3.7311448650779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A9-4498-8505-8E0DED81DEB3}"/>
                </c:ext>
              </c:extLst>
            </c:dLbl>
            <c:dLbl>
              <c:idx val="3"/>
              <c:layout>
                <c:manualLayout>
                  <c:x val="1.6389547806001891E-2"/>
                  <c:y val="3.95648251165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A9-4498-8505-8E0DED81DEB3}"/>
                </c:ext>
              </c:extLst>
            </c:dLbl>
            <c:dLbl>
              <c:idx val="4"/>
              <c:layout>
                <c:manualLayout>
                  <c:x val="1.0715983172169688E-2"/>
                  <c:y val="7.4622897301559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Dissatisfied</c:v>
                </c:pt>
                <c:pt idx="1">
                  <c:v>Moderately satisfied</c:v>
                </c:pt>
                <c:pt idx="2">
                  <c:v>Satisfied</c:v>
                </c:pt>
                <c:pt idx="3">
                  <c:v>Very satisfied</c:v>
                </c:pt>
                <c:pt idx="4">
                  <c:v>Extremely satisfied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36</c:v>
                </c:pt>
                <c:pt idx="3">
                  <c:v>36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6A9-4498-8505-8E0DED81DE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6A9-4498-8505-8E0DED81DEB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Dissatisfied</c:v>
                </c:pt>
                <c:pt idx="1">
                  <c:v>Moderately satisfied</c:v>
                </c:pt>
                <c:pt idx="2">
                  <c:v>Satisfied</c:v>
                </c:pt>
                <c:pt idx="3">
                  <c:v>Very satisfied</c:v>
                </c:pt>
                <c:pt idx="4">
                  <c:v>Extremely satisfied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6A9-4498-8505-8E0DED81D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50"/>
        <c:shape val="box"/>
        <c:axId val="153379584"/>
        <c:axId val="153381120"/>
        <c:axId val="0"/>
      </c:bar3DChart>
      <c:catAx>
        <c:axId val="15337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3381120"/>
        <c:crosses val="autoZero"/>
        <c:auto val="1"/>
        <c:lblAlgn val="ctr"/>
        <c:lblOffset val="100"/>
        <c:noMultiLvlLbl val="0"/>
      </c:catAx>
      <c:valAx>
        <c:axId val="153381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379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180266604837789"/>
          <c:y val="0.91659572645764043"/>
          <c:w val="0.63639466790324428"/>
          <c:h val="6.135541999593746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14931011641884"/>
          <c:y val="0"/>
          <c:w val="0.42159727059454144"/>
          <c:h val="0.815983213122523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'Progresses in QP'!$AB$28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492D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'Progresses in QP'!$AA$41:$AA$44</c:f>
              <c:strCache>
                <c:ptCount val="4"/>
                <c:pt idx="0">
                  <c:v>filing  applications with ROIB</c:v>
                </c:pt>
                <c:pt idx="1">
                  <c:v>the processing by the IB</c:v>
                </c:pt>
                <c:pt idx="2">
                  <c:v> ePCT</c:v>
                </c:pt>
                <c:pt idx="3">
                  <c:v>PROCESSING OF PCT APPLICATIONS</c:v>
                </c:pt>
              </c:strCache>
            </c:strRef>
          </c:cat>
          <c:val>
            <c:numRef>
              <c:f>'Progresses in QP'!$AB$41:$AB$44</c:f>
              <c:numCache>
                <c:formatCode>General</c:formatCode>
                <c:ptCount val="4"/>
                <c:pt idx="0">
                  <c:v>96</c:v>
                </c:pt>
                <c:pt idx="1">
                  <c:v>96</c:v>
                </c:pt>
                <c:pt idx="2">
                  <c:v>89</c:v>
                </c:pt>
                <c:pt idx="3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5E-4910-92B3-F2970F4E404E}"/>
            </c:ext>
          </c:extLst>
        </c:ser>
        <c:ser>
          <c:idx val="1"/>
          <c:order val="1"/>
          <c:tx>
            <c:strRef>
              <c:f>'Progresses in QP'!$AC$28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'Progresses in QP'!$AA$41:$AA$44</c:f>
              <c:strCache>
                <c:ptCount val="4"/>
                <c:pt idx="0">
                  <c:v>filing  applications with ROIB</c:v>
                </c:pt>
                <c:pt idx="1">
                  <c:v>the processing by the IB</c:v>
                </c:pt>
                <c:pt idx="2">
                  <c:v> ePCT</c:v>
                </c:pt>
                <c:pt idx="3">
                  <c:v>PROCESSING OF PCT APPLICATIONS</c:v>
                </c:pt>
              </c:strCache>
            </c:strRef>
          </c:cat>
          <c:val>
            <c:numRef>
              <c:f>'Progresses in QP'!$AC$41:$AC$44</c:f>
              <c:numCache>
                <c:formatCode>General</c:formatCode>
                <c:ptCount val="4"/>
                <c:pt idx="0">
                  <c:v>94</c:v>
                </c:pt>
                <c:pt idx="1">
                  <c:v>95</c:v>
                </c:pt>
                <c:pt idx="2">
                  <c:v>90</c:v>
                </c:pt>
                <c:pt idx="3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5E-4910-92B3-F2970F4E40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3"/>
        <c:axId val="145230848"/>
        <c:axId val="136383488"/>
      </c:barChart>
      <c:catAx>
        <c:axId val="145230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900" b="0">
                <a:solidFill>
                  <a:schemeClr val="tx2"/>
                </a:solidFill>
              </a:defRPr>
            </a:pPr>
            <a:endParaRPr lang="en-US"/>
          </a:p>
        </c:txPr>
        <c:crossAx val="136383488"/>
        <c:crosses val="autoZero"/>
        <c:auto val="1"/>
        <c:lblAlgn val="ctr"/>
        <c:lblOffset val="100"/>
        <c:tickLblSkip val="1"/>
        <c:noMultiLvlLbl val="0"/>
      </c:catAx>
      <c:valAx>
        <c:axId val="1363834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5230848"/>
        <c:crosses val="autoZero"/>
        <c:crossBetween val="between"/>
        <c:majorUnit val="20"/>
        <c:minorUnit val="4"/>
      </c:valAx>
      <c:spPr>
        <a:noFill/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38523899233783221"/>
          <c:y val="0.83345540665901019"/>
          <c:w val="0.38366202021247575"/>
          <c:h val="0.16147002314456399"/>
        </c:manualLayout>
      </c:layout>
      <c:overlay val="0"/>
    </c:legend>
    <c:plotVisOnly val="1"/>
    <c:dispBlanksAs val="gap"/>
    <c:showDLblsOverMax val="0"/>
  </c:chart>
  <c:spPr>
    <a:noFill/>
    <a:ln w="12700" cap="flat" cmpd="sng" algn="ctr">
      <a:solidFill>
        <a:schemeClr val="bg1">
          <a:lumMod val="50000"/>
        </a:schemeClr>
      </a:solidFill>
      <a:prstDash val="solid"/>
    </a:ln>
    <a:effectLst/>
  </c:spPr>
  <c:txPr>
    <a:bodyPr/>
    <a:lstStyle/>
    <a:p>
      <a:pPr>
        <a:defRPr>
          <a:solidFill>
            <a:schemeClr val="tx2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58278222029645"/>
          <c:y val="0"/>
          <c:w val="0.49012927122467503"/>
          <c:h val="0.842022142582765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'Progresses in QP (2)'!$X$11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492D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baseline="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'Progresses in QP (2)'!$W$12:$W$16</c:f>
              <c:strCache>
                <c:ptCount val="5"/>
                <c:pt idx="0">
                  <c:v>Finding information</c:v>
                </c:pt>
                <c:pt idx="1">
                  <c:v>Contacting the service via email or the website Contact us form</c:v>
                </c:pt>
                <c:pt idx="2">
                  <c:v>Contacting the service by phone</c:v>
                </c:pt>
                <c:pt idx="3">
                  <c:v>Contacting the service by letter or by fax</c:v>
                </c:pt>
                <c:pt idx="4">
                  <c:v>Contacting the service</c:v>
                </c:pt>
              </c:strCache>
            </c:strRef>
          </c:cat>
          <c:val>
            <c:numRef>
              <c:f>'Progresses in QP (2)'!$X$12:$X$16</c:f>
              <c:numCache>
                <c:formatCode>General</c:formatCode>
                <c:ptCount val="5"/>
                <c:pt idx="0">
                  <c:v>87</c:v>
                </c:pt>
                <c:pt idx="1">
                  <c:v>92</c:v>
                </c:pt>
                <c:pt idx="2">
                  <c:v>92</c:v>
                </c:pt>
                <c:pt idx="3">
                  <c:v>90</c:v>
                </c:pt>
                <c:pt idx="4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FE-4CE2-A65E-12260B83C138}"/>
            </c:ext>
          </c:extLst>
        </c:ser>
        <c:ser>
          <c:idx val="1"/>
          <c:order val="1"/>
          <c:tx>
            <c:strRef>
              <c:f>'Progresses in QP (2)'!$Y$11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'Progresses in QP (2)'!$Z$12:$Z$27</c:f>
                <c:numCache>
                  <c:formatCode>General</c:formatCode>
                  <c:ptCount val="16"/>
                </c:numCache>
              </c:numRef>
            </c:plus>
            <c:minus>
              <c:numRef>
                <c:f>'Progresses in QP (2)'!$Z$12:$Z$27</c:f>
                <c:numCache>
                  <c:formatCode>General</c:formatCode>
                  <c:ptCount val="16"/>
                </c:numCache>
              </c:numRef>
            </c:minus>
            <c:spPr>
              <a:ln w="28575">
                <a:solidFill>
                  <a:sysClr val="windowText" lastClr="000000"/>
                </a:solidFill>
              </a:ln>
            </c:spPr>
          </c:errBars>
          <c:cat>
            <c:strRef>
              <c:f>'Progresses in QP (2)'!$W$12:$W$16</c:f>
              <c:strCache>
                <c:ptCount val="5"/>
                <c:pt idx="0">
                  <c:v>Finding information</c:v>
                </c:pt>
                <c:pt idx="1">
                  <c:v>Contacting the service via email or the website Contact us form</c:v>
                </c:pt>
                <c:pt idx="2">
                  <c:v>Contacting the service by phone</c:v>
                </c:pt>
                <c:pt idx="3">
                  <c:v>Contacting the service by letter or by fax</c:v>
                </c:pt>
                <c:pt idx="4">
                  <c:v>Contacting the service</c:v>
                </c:pt>
              </c:strCache>
            </c:strRef>
          </c:cat>
          <c:val>
            <c:numRef>
              <c:f>'Progresses in QP (2)'!$Y$12:$Y$16</c:f>
              <c:numCache>
                <c:formatCode>General</c:formatCode>
                <c:ptCount val="5"/>
                <c:pt idx="0">
                  <c:v>82</c:v>
                </c:pt>
                <c:pt idx="1">
                  <c:v>89</c:v>
                </c:pt>
                <c:pt idx="2">
                  <c:v>89</c:v>
                </c:pt>
                <c:pt idx="3">
                  <c:v>90</c:v>
                </c:pt>
                <c:pt idx="4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FE-4CE2-A65E-12260B83C1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3"/>
        <c:axId val="136440832"/>
        <c:axId val="142353152"/>
      </c:barChart>
      <c:catAx>
        <c:axId val="1364408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900" b="0">
                <a:solidFill>
                  <a:schemeClr val="tx2"/>
                </a:solidFill>
              </a:defRPr>
            </a:pPr>
            <a:endParaRPr lang="en-US"/>
          </a:p>
        </c:txPr>
        <c:crossAx val="142353152"/>
        <c:crosses val="autoZero"/>
        <c:auto val="1"/>
        <c:lblAlgn val="ctr"/>
        <c:lblOffset val="100"/>
        <c:tickLblSkip val="1"/>
        <c:noMultiLvlLbl val="0"/>
      </c:catAx>
      <c:valAx>
        <c:axId val="1423531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36440832"/>
        <c:crosses val="autoZero"/>
        <c:crossBetween val="between"/>
        <c:majorUnit val="20"/>
        <c:minorUnit val="4"/>
      </c:valAx>
      <c:spPr>
        <a:noFill/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59258494939370898"/>
          <c:y val="0.89611847054342741"/>
          <c:w val="0.24196277274768821"/>
          <c:h val="9.1849157639229698E-2"/>
        </c:manualLayout>
      </c:layout>
      <c:overlay val="0"/>
    </c:legend>
    <c:plotVisOnly val="1"/>
    <c:dispBlanksAs val="gap"/>
    <c:showDLblsOverMax val="0"/>
  </c:chart>
  <c:spPr>
    <a:noFill/>
    <a:ln w="12700" cap="flat" cmpd="sng" algn="ctr">
      <a:solidFill>
        <a:schemeClr val="bg1">
          <a:lumMod val="50000"/>
        </a:schemeClr>
      </a:solidFill>
      <a:prstDash val="solid"/>
    </a:ln>
    <a:effectLst/>
  </c:spPr>
  <c:txPr>
    <a:bodyPr/>
    <a:lstStyle/>
    <a:p>
      <a:pPr>
        <a:defRPr>
          <a:solidFill>
            <a:schemeClr val="tx2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58278222029645"/>
          <c:y val="0"/>
          <c:w val="0.45539323660750919"/>
          <c:h val="0.86211701789628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'Progresses in QP (2)'!$X$21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492D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'Progresses in QP (2)'!$W$22:$W$24</c:f>
              <c:strCache>
                <c:ptCount val="3"/>
                <c:pt idx="0">
                  <c:v>Staff attitude</c:v>
                </c:pt>
                <c:pt idx="1">
                  <c:v>Assistance provided with regard to issues or complaints</c:v>
                </c:pt>
                <c:pt idx="2">
                  <c:v>Relating to staff</c:v>
                </c:pt>
              </c:strCache>
            </c:strRef>
          </c:cat>
          <c:val>
            <c:numRef>
              <c:f>'Progresses in QP (2)'!$X$22:$X$24</c:f>
              <c:numCache>
                <c:formatCode>General</c:formatCode>
                <c:ptCount val="3"/>
                <c:pt idx="0">
                  <c:v>96</c:v>
                </c:pt>
                <c:pt idx="1">
                  <c:v>92</c:v>
                </c:pt>
                <c:pt idx="2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3E-4F10-AE33-17C9E7BE562F}"/>
            </c:ext>
          </c:extLst>
        </c:ser>
        <c:ser>
          <c:idx val="1"/>
          <c:order val="1"/>
          <c:tx>
            <c:strRef>
              <c:f>'Progresses in QP (2)'!$Y$21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'Progresses in QP (2)'!$Z$12:$Z$27</c:f>
                <c:numCache>
                  <c:formatCode>General</c:formatCode>
                  <c:ptCount val="16"/>
                </c:numCache>
              </c:numRef>
            </c:plus>
            <c:minus>
              <c:numRef>
                <c:f>'Progresses in QP (2)'!$Z$12:$Z$27</c:f>
                <c:numCache>
                  <c:formatCode>General</c:formatCode>
                  <c:ptCount val="16"/>
                </c:numCache>
              </c:numRef>
            </c:minus>
            <c:spPr>
              <a:ln w="28575">
                <a:solidFill>
                  <a:sysClr val="windowText" lastClr="000000"/>
                </a:solidFill>
              </a:ln>
            </c:spPr>
          </c:errBars>
          <c:cat>
            <c:strRef>
              <c:f>'Progresses in QP (2)'!$W$22:$W$24</c:f>
              <c:strCache>
                <c:ptCount val="3"/>
                <c:pt idx="0">
                  <c:v>Staff attitude</c:v>
                </c:pt>
                <c:pt idx="1">
                  <c:v>Assistance provided with regard to issues or complaints</c:v>
                </c:pt>
                <c:pt idx="2">
                  <c:v>Relating to staff</c:v>
                </c:pt>
              </c:strCache>
            </c:strRef>
          </c:cat>
          <c:val>
            <c:numRef>
              <c:f>'Progresses in QP (2)'!$Y$22:$Y$24</c:f>
              <c:numCache>
                <c:formatCode>General</c:formatCode>
                <c:ptCount val="3"/>
                <c:pt idx="0">
                  <c:v>93</c:v>
                </c:pt>
                <c:pt idx="1">
                  <c:v>90</c:v>
                </c:pt>
                <c:pt idx="2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3E-4F10-AE33-17C9E7BE56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3"/>
        <c:axId val="142382592"/>
        <c:axId val="142384128"/>
      </c:barChart>
      <c:catAx>
        <c:axId val="142382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2384128"/>
        <c:crosses val="autoZero"/>
        <c:auto val="1"/>
        <c:lblAlgn val="ctr"/>
        <c:lblOffset val="100"/>
        <c:tickLblSkip val="1"/>
        <c:noMultiLvlLbl val="0"/>
      </c:catAx>
      <c:valAx>
        <c:axId val="14238412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2382592"/>
        <c:crosses val="autoZero"/>
        <c:crossBetween val="between"/>
        <c:majorUnit val="20"/>
        <c:minorUnit val="4"/>
      </c:valAx>
      <c:spPr>
        <a:noFill/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61331954509929665"/>
          <c:y val="0.87087262563213252"/>
          <c:w val="0.24196277274768821"/>
          <c:h val="3.7703271169580742E-2"/>
        </c:manualLayout>
      </c:layout>
      <c:overlay val="0"/>
    </c:legend>
    <c:plotVisOnly val="1"/>
    <c:dispBlanksAs val="gap"/>
    <c:showDLblsOverMax val="0"/>
  </c:chart>
  <c:spPr>
    <a:noFill/>
    <a:ln w="12700" cap="flat" cmpd="sng" algn="ctr">
      <a:solidFill>
        <a:schemeClr val="bg1">
          <a:lumMod val="50000"/>
        </a:schemeClr>
      </a:solidFill>
      <a:prstDash val="solid"/>
    </a:ln>
    <a:effectLst/>
  </c:spPr>
  <c:txPr>
    <a:bodyPr/>
    <a:lstStyle/>
    <a:p>
      <a:pPr>
        <a:defRPr sz="900">
          <a:solidFill>
            <a:schemeClr val="tx2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58278222029645"/>
          <c:y val="0"/>
          <c:w val="0.41577083472027987"/>
          <c:h val="0.869081951374894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'Progresses in QP'!$AB$28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492D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'Progresses in QP'!$AA$34:$AA$38</c:f>
              <c:strCache>
                <c:ptCount val="5"/>
                <c:pt idx="0">
                  <c:v>Seminars</c:v>
                </c:pt>
                <c:pt idx="1">
                  <c:v>Webinars</c:v>
                </c:pt>
                <c:pt idx="2">
                  <c:v>Distance Learning Courses</c:v>
                </c:pt>
                <c:pt idx="3">
                  <c:v>Video Training Series</c:v>
                </c:pt>
                <c:pt idx="4">
                  <c:v>TRAINING SERVICES </c:v>
                </c:pt>
              </c:strCache>
            </c:strRef>
          </c:cat>
          <c:val>
            <c:numRef>
              <c:f>'Progresses in QP'!$AB$34:$AB$38</c:f>
              <c:numCache>
                <c:formatCode>General</c:formatCode>
                <c:ptCount val="5"/>
                <c:pt idx="0">
                  <c:v>93</c:v>
                </c:pt>
                <c:pt idx="1">
                  <c:v>91</c:v>
                </c:pt>
                <c:pt idx="2">
                  <c:v>95</c:v>
                </c:pt>
                <c:pt idx="3">
                  <c:v>97</c:v>
                </c:pt>
                <c:pt idx="4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7C-4F68-B048-9DD3A63AC6CA}"/>
            </c:ext>
          </c:extLst>
        </c:ser>
        <c:ser>
          <c:idx val="1"/>
          <c:order val="1"/>
          <c:tx>
            <c:strRef>
              <c:f>'Progresses in QP'!$AC$28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'Progresses in QP'!$AA$34:$AA$38</c:f>
              <c:strCache>
                <c:ptCount val="5"/>
                <c:pt idx="0">
                  <c:v>Seminars</c:v>
                </c:pt>
                <c:pt idx="1">
                  <c:v>Webinars</c:v>
                </c:pt>
                <c:pt idx="2">
                  <c:v>Distance Learning Courses</c:v>
                </c:pt>
                <c:pt idx="3">
                  <c:v>Video Training Series</c:v>
                </c:pt>
                <c:pt idx="4">
                  <c:v>TRAINING SERVICES </c:v>
                </c:pt>
              </c:strCache>
            </c:strRef>
          </c:cat>
          <c:val>
            <c:numRef>
              <c:f>'Progresses in QP'!$AC$34:$AC$38</c:f>
              <c:numCache>
                <c:formatCode>General</c:formatCode>
                <c:ptCount val="5"/>
                <c:pt idx="0">
                  <c:v>91</c:v>
                </c:pt>
                <c:pt idx="1">
                  <c:v>91</c:v>
                </c:pt>
                <c:pt idx="2">
                  <c:v>95</c:v>
                </c:pt>
                <c:pt idx="3">
                  <c:v>95</c:v>
                </c:pt>
                <c:pt idx="4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7C-4F68-B048-9DD3A63AC6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3"/>
        <c:axId val="142884864"/>
        <c:axId val="142886400"/>
      </c:barChart>
      <c:catAx>
        <c:axId val="142884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200" b="0">
                <a:solidFill>
                  <a:schemeClr val="tx2"/>
                </a:solidFill>
              </a:defRPr>
            </a:pPr>
            <a:endParaRPr lang="en-US"/>
          </a:p>
        </c:txPr>
        <c:crossAx val="142886400"/>
        <c:crosses val="autoZero"/>
        <c:auto val="1"/>
        <c:lblAlgn val="ctr"/>
        <c:lblOffset val="100"/>
        <c:tickLblSkip val="1"/>
        <c:noMultiLvlLbl val="0"/>
      </c:catAx>
      <c:valAx>
        <c:axId val="14288640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2884864"/>
        <c:crosses val="autoZero"/>
        <c:crossBetween val="between"/>
        <c:majorUnit val="20"/>
        <c:minorUnit val="4"/>
      </c:valAx>
      <c:spPr>
        <a:noFill/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51379348571247585"/>
          <c:y val="0.84572816431614362"/>
          <c:w val="0.25510752683783211"/>
          <c:h val="0.14919740837938367"/>
        </c:manualLayout>
      </c:layout>
      <c:overlay val="0"/>
    </c:legend>
    <c:plotVisOnly val="1"/>
    <c:dispBlanksAs val="gap"/>
    <c:showDLblsOverMax val="0"/>
  </c:chart>
  <c:spPr>
    <a:noFill/>
    <a:ln w="12700" cap="flat" cmpd="sng" algn="ctr">
      <a:solidFill>
        <a:schemeClr val="bg1">
          <a:lumMod val="50000"/>
        </a:schemeClr>
      </a:solidFill>
      <a:prstDash val="solid"/>
    </a:ln>
    <a:effectLst/>
  </c:spPr>
  <c:txPr>
    <a:bodyPr/>
    <a:lstStyle/>
    <a:p>
      <a:pPr>
        <a:defRPr>
          <a:solidFill>
            <a:schemeClr val="tx2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58278222029645"/>
          <c:y val="0"/>
          <c:w val="0.44217770778145898"/>
          <c:h val="0.83229315203425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'Progresses in QP'!$X$28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492D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46204263048248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4-4C4B-96DE-94A1A64BCA2F}"/>
                </c:ext>
              </c:extLst>
            </c:dLbl>
            <c:dLbl>
              <c:idx val="1"/>
              <c:layout>
                <c:manualLayout>
                  <c:x val="1.97447661377927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4-4C4B-96DE-94A1A64BCA2F}"/>
                </c:ext>
              </c:extLst>
            </c:dLbl>
            <c:dLbl>
              <c:idx val="2"/>
              <c:layout>
                <c:manualLayout>
                  <c:x val="8.4620426304824834E-3"/>
                  <c:y val="8.61541467279740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04-4C4B-96DE-94A1A64BCA2F}"/>
                </c:ext>
              </c:extLst>
            </c:dLbl>
            <c:dLbl>
              <c:idx val="3"/>
              <c:layout>
                <c:manualLayout>
                  <c:x val="1.1282723507310013E-2"/>
                  <c:y val="1.7230829345594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04-4C4B-96DE-94A1A64BC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'Progresses in QP'!$W$29:$W$32</c:f>
              <c:strCache>
                <c:ptCount val="4"/>
                <c:pt idx="0">
                  <c:v>PCT information provided on the website</c:v>
                </c:pt>
                <c:pt idx="1">
                  <c:v>PCT Applicant's Guide</c:v>
                </c:pt>
                <c:pt idx="2">
                  <c:v>PCT Newsletter</c:v>
                </c:pt>
                <c:pt idx="3">
                  <c:v> PCT information resources</c:v>
                </c:pt>
              </c:strCache>
            </c:strRef>
          </c:cat>
          <c:val>
            <c:numRef>
              <c:f>'Progresses in QP'!$X$29:$X$32</c:f>
              <c:numCache>
                <c:formatCode>General</c:formatCode>
                <c:ptCount val="4"/>
                <c:pt idx="0">
                  <c:v>91</c:v>
                </c:pt>
                <c:pt idx="1">
                  <c:v>88</c:v>
                </c:pt>
                <c:pt idx="2">
                  <c:v>91</c:v>
                </c:pt>
                <c:pt idx="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04-4C4B-96DE-94A1A64BCA2F}"/>
            </c:ext>
          </c:extLst>
        </c:ser>
        <c:ser>
          <c:idx val="1"/>
          <c:order val="1"/>
          <c:tx>
            <c:strRef>
              <c:f>'Progresses in QP'!$Y$28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'Progresses in QP'!$W$29:$W$32</c:f>
              <c:strCache>
                <c:ptCount val="4"/>
                <c:pt idx="0">
                  <c:v>PCT information provided on the website</c:v>
                </c:pt>
                <c:pt idx="1">
                  <c:v>PCT Applicant's Guide</c:v>
                </c:pt>
                <c:pt idx="2">
                  <c:v>PCT Newsletter</c:v>
                </c:pt>
                <c:pt idx="3">
                  <c:v> PCT information resources</c:v>
                </c:pt>
              </c:strCache>
            </c:strRef>
          </c:cat>
          <c:val>
            <c:numRef>
              <c:f>'Progresses in QP'!$Y$29:$Y$32</c:f>
              <c:numCache>
                <c:formatCode>General</c:formatCode>
                <c:ptCount val="4"/>
                <c:pt idx="0">
                  <c:v>88</c:v>
                </c:pt>
                <c:pt idx="1">
                  <c:v>88</c:v>
                </c:pt>
                <c:pt idx="2">
                  <c:v>92</c:v>
                </c:pt>
                <c:pt idx="3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F04-4C4B-96DE-94A1A64BCA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3"/>
        <c:axId val="142932992"/>
        <c:axId val="145429248"/>
      </c:barChart>
      <c:catAx>
        <c:axId val="142932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50" b="0">
                <a:solidFill>
                  <a:schemeClr val="tx2"/>
                </a:solidFill>
              </a:defRPr>
            </a:pPr>
            <a:endParaRPr lang="en-US"/>
          </a:p>
        </c:txPr>
        <c:crossAx val="145429248"/>
        <c:crosses val="autoZero"/>
        <c:auto val="1"/>
        <c:lblAlgn val="ctr"/>
        <c:lblOffset val="100"/>
        <c:tickLblSkip val="1"/>
        <c:noMultiLvlLbl val="0"/>
      </c:catAx>
      <c:valAx>
        <c:axId val="14542924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2932992"/>
        <c:crosses val="autoZero"/>
        <c:crossBetween val="between"/>
        <c:majorUnit val="20"/>
        <c:minorUnit val="4"/>
      </c:valAx>
      <c:spPr>
        <a:noFill/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29176190166306898"/>
          <c:y val="0.90158889954697863"/>
          <c:w val="0.46867700516539962"/>
          <c:h val="9.3336146345368229E-2"/>
        </c:manualLayout>
      </c:layout>
      <c:overlay val="0"/>
    </c:legend>
    <c:plotVisOnly val="1"/>
    <c:dispBlanksAs val="gap"/>
    <c:showDLblsOverMax val="0"/>
  </c:chart>
  <c:spPr>
    <a:noFill/>
    <a:ln w="12700" cap="flat" cmpd="sng" algn="ctr">
      <a:solidFill>
        <a:schemeClr val="bg1">
          <a:lumMod val="50000"/>
        </a:schemeClr>
      </a:solidFill>
      <a:prstDash val="solid"/>
    </a:ln>
    <a:effectLst/>
  </c:spPr>
  <c:txPr>
    <a:bodyPr/>
    <a:lstStyle/>
    <a:p>
      <a:pPr>
        <a:defRPr>
          <a:solidFill>
            <a:schemeClr val="tx2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58278222029645"/>
          <c:y val="0"/>
          <c:w val="0.44089101299099365"/>
          <c:h val="0.70357702940533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'Progresses in QP'!$AC$46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492D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'Progresses in QP'!$AB$47</c:f>
              <c:strCache>
                <c:ptCount val="1"/>
                <c:pt idx="0">
                  <c:v>Finance services</c:v>
                </c:pt>
              </c:strCache>
            </c:strRef>
          </c:cat>
          <c:val>
            <c:numRef>
              <c:f>'Progresses in QP'!$AC$47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40-457C-B3A4-99F757518678}"/>
            </c:ext>
          </c:extLst>
        </c:ser>
        <c:ser>
          <c:idx val="1"/>
          <c:order val="1"/>
          <c:tx>
            <c:strRef>
              <c:f>'Progresses in QP'!$AD$46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 baseline="0">
                      <a:solidFill>
                        <a:schemeClr val="accent4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'Progresses in QP'!$AD$12:$AD$27</c:f>
                <c:numCache>
                  <c:formatCode>General</c:formatCode>
                  <c:ptCount val="16"/>
                </c:numCache>
              </c:numRef>
            </c:plus>
            <c:minus>
              <c:numRef>
                <c:f>'Progresses in QP'!$AD$12:$AD$27</c:f>
                <c:numCache>
                  <c:formatCode>General</c:formatCode>
                  <c:ptCount val="16"/>
                </c:numCache>
              </c:numRef>
            </c:minus>
            <c:spPr>
              <a:ln w="28575">
                <a:solidFill>
                  <a:sysClr val="windowText" lastClr="000000"/>
                </a:solidFill>
              </a:ln>
            </c:spPr>
          </c:errBars>
          <c:cat>
            <c:strRef>
              <c:f>'Progresses in QP'!$AB$47</c:f>
              <c:strCache>
                <c:ptCount val="1"/>
                <c:pt idx="0">
                  <c:v>Finance services</c:v>
                </c:pt>
              </c:strCache>
            </c:strRef>
          </c:cat>
          <c:val>
            <c:numRef>
              <c:f>'Progresses in QP'!$AD$47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40-457C-B3A4-99F7575186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3"/>
        <c:axId val="145487360"/>
        <c:axId val="145488896"/>
      </c:barChart>
      <c:catAx>
        <c:axId val="145487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200" b="0">
                <a:solidFill>
                  <a:schemeClr val="tx2"/>
                </a:solidFill>
              </a:defRPr>
            </a:pPr>
            <a:endParaRPr lang="en-US"/>
          </a:p>
        </c:txPr>
        <c:crossAx val="145488896"/>
        <c:crosses val="autoZero"/>
        <c:auto val="1"/>
        <c:lblAlgn val="ctr"/>
        <c:lblOffset val="100"/>
        <c:tickLblSkip val="1"/>
        <c:noMultiLvlLbl val="0"/>
      </c:catAx>
      <c:valAx>
        <c:axId val="14548889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5487360"/>
        <c:crosses val="autoZero"/>
        <c:crossBetween val="between"/>
        <c:majorUnit val="20"/>
        <c:minorUnit val="4"/>
      </c:valAx>
      <c:spPr>
        <a:noFill/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61331954509929665"/>
          <c:y val="0.73928214015943061"/>
          <c:w val="0.24196277274768821"/>
          <c:h val="3.7703271169580742E-2"/>
        </c:manualLayout>
      </c:layout>
      <c:overlay val="0"/>
    </c:legend>
    <c:plotVisOnly val="1"/>
    <c:dispBlanksAs val="gap"/>
    <c:showDLblsOverMax val="0"/>
  </c:chart>
  <c:spPr>
    <a:noFill/>
    <a:ln w="12700" cap="flat" cmpd="sng" algn="ctr">
      <a:solidFill>
        <a:schemeClr val="bg1">
          <a:lumMod val="50000"/>
        </a:schemeClr>
      </a:solidFill>
      <a:prstDash val="solid"/>
    </a:ln>
    <a:effectLst/>
  </c:spPr>
  <c:txPr>
    <a:bodyPr/>
    <a:lstStyle/>
    <a:p>
      <a:pPr>
        <a:defRPr>
          <a:solidFill>
            <a:schemeClr val="tx2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0.04162</cdr:x>
      <cdr:y>0.09739</cdr:y>
    </cdr:from>
    <cdr:to>
      <cdr:x>0.49148</cdr:x>
      <cdr:y>0.68435</cdr:y>
    </cdr:to>
    <cdr:sp macro="" textlink="">
      <cdr:nvSpPr>
        <cdr:cNvPr id="2" name="Rounded Rectangle 1"/>
        <cdr:cNvSpPr/>
      </cdr:nvSpPr>
      <cdr:spPr bwMode="auto">
        <a:xfrm xmlns:a="http://schemas.openxmlformats.org/drawingml/2006/main">
          <a:off x="254907" y="50800"/>
          <a:ext cx="2755446" cy="30616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solidFill>
            <a:srgbClr val="993937"/>
          </a:solidFill>
          <a:miter lim="800000"/>
          <a:headEnd/>
          <a:tailEnd/>
        </a:ln>
      </cdr:spPr>
      <cdr:txBody>
        <a:bodyPr xmlns:a="http://schemas.openxmlformats.org/drawingml/2006/main" wrap="square" lIns="96012" tIns="48006" rIns="96012" bIns="48006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defTabSz="960438" eaLnBrk="0" hangingPunct="0"/>
          <a:endParaRPr lang="en-GB" sz="1700" b="1">
            <a:solidFill>
              <a:schemeClr val="tx1"/>
            </a:solidFill>
            <a:latin typeface="Tahom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6/19/2018</a:t>
            </a:fld>
            <a:endParaRPr 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6/19/2018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19200" y="4108450"/>
            <a:ext cx="5472113" cy="1512888"/>
          </a:xfrm>
          <a:noFill/>
        </p:spPr>
        <p:txBody>
          <a:bodyPr/>
          <a:lstStyle/>
          <a:p>
            <a:pPr eaLnBrk="1" hangingPunct="1"/>
            <a:r>
              <a:rPr lang="en-US" altLang="en-US" sz="3000" b="1" dirty="0" smtClean="0"/>
              <a:t>PCT </a:t>
            </a:r>
            <a:r>
              <a:rPr lang="en-US" altLang="en-US" sz="3000" b="1" smtClean="0"/>
              <a:t>User </a:t>
            </a:r>
            <a:r>
              <a:rPr lang="en-US" altLang="en-US" sz="3000" b="1" smtClean="0"/>
              <a:t>Survey 2017</a:t>
            </a:r>
            <a:r>
              <a:rPr lang="en-US" altLang="en-US" sz="3000" b="1" dirty="0" smtClean="0"/>
              <a:t/>
            </a:r>
            <a:br>
              <a:rPr lang="en-US" altLang="en-US" sz="3000" b="1" dirty="0" smtClean="0"/>
            </a:br>
            <a:r>
              <a:rPr lang="en-US" altLang="en-US" sz="2600" dirty="0" smtClean="0"/>
              <a:t>PCT Working Group</a:t>
            </a:r>
            <a:br>
              <a:rPr lang="en-US" altLang="en-US" sz="2600" dirty="0" smtClean="0"/>
            </a:br>
            <a:r>
              <a:rPr lang="en-US" altLang="en-US" sz="2600" dirty="0" smtClean="0"/>
              <a:t>Eleventh Session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243638" y="5095875"/>
            <a:ext cx="1296987" cy="792163"/>
          </a:xfrm>
          <a:noFill/>
        </p:spPr>
        <p:txBody>
          <a:bodyPr/>
          <a:lstStyle/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Geneva</a:t>
            </a:r>
            <a:b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</a:br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June 18 to 22, 2018</a:t>
            </a:r>
          </a:p>
        </p:txBody>
      </p:sp>
      <p:pic>
        <p:nvPicPr>
          <p:cNvPr id="3076" name="Picture 10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810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0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69" y="0"/>
            <a:ext cx="8625925" cy="1143000"/>
          </a:xfrm>
        </p:spPr>
        <p:txBody>
          <a:bodyPr/>
          <a:lstStyle/>
          <a:p>
            <a:pPr lvl="1"/>
            <a:r>
              <a:rPr lang="en-GB" sz="2800" dirty="0" smtClean="0"/>
              <a:t>WIPO PCT Training services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332044"/>
            <a:ext cx="4202500" cy="52689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500" dirty="0" smtClean="0"/>
              <a:t>Perceived </a:t>
            </a:r>
            <a:r>
              <a:rPr lang="en-GB" sz="1500" dirty="0"/>
              <a:t>Quality of training services is </a:t>
            </a:r>
            <a:r>
              <a:rPr lang="en-GB" sz="1500" dirty="0" smtClean="0"/>
              <a:t>very good</a:t>
            </a:r>
          </a:p>
          <a:p>
            <a:pPr>
              <a:spcBef>
                <a:spcPts val="0"/>
              </a:spcBef>
            </a:pPr>
            <a:endParaRPr lang="en-GB" sz="1500" dirty="0"/>
          </a:p>
          <a:p>
            <a:pPr lvl="1">
              <a:spcBef>
                <a:spcPts val="0"/>
              </a:spcBef>
            </a:pPr>
            <a:r>
              <a:rPr lang="en-GB" sz="1400" dirty="0" smtClean="0"/>
              <a:t>Seminars, webinars, DL course and video training modules are </a:t>
            </a:r>
            <a:r>
              <a:rPr lang="en-GB" sz="1400" dirty="0"/>
              <a:t>appreciated </a:t>
            </a:r>
            <a:r>
              <a:rPr lang="en-GB" sz="1400" dirty="0" smtClean="0"/>
              <a:t>by users</a:t>
            </a:r>
          </a:p>
          <a:p>
            <a:pPr lvl="1">
              <a:spcBef>
                <a:spcPts val="0"/>
              </a:spcBef>
            </a:pPr>
            <a:endParaRPr lang="en-GB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Areas in which we can improve include frequency and variety of webinars, and seminar availability</a:t>
            </a:r>
            <a:endParaRPr lang="en-GB" sz="1400" dirty="0" smtClean="0"/>
          </a:p>
          <a:p>
            <a:pPr lvl="1">
              <a:spcBef>
                <a:spcPts val="0"/>
              </a:spcBef>
            </a:pPr>
            <a:endParaRPr lang="en-GB" sz="1600" dirty="0"/>
          </a:p>
          <a:p>
            <a:pPr lvl="1">
              <a:spcBef>
                <a:spcPts val="0"/>
              </a:spcBef>
            </a:pPr>
            <a:endParaRPr lang="en-GB" dirty="0"/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878827" y="1332044"/>
            <a:ext cx="33506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GB" sz="900" dirty="0">
                <a:solidFill>
                  <a:srgbClr val="000080"/>
                </a:solidFill>
              </a:rPr>
              <a:t>Perceived Quality:    % Meet my expectations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9" y="3137647"/>
            <a:ext cx="4007364" cy="363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958443"/>
              </p:ext>
            </p:extLst>
          </p:nvPr>
        </p:nvGraphicFramePr>
        <p:xfrm>
          <a:off x="247318" y="1556792"/>
          <a:ext cx="4256722" cy="146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301969" y="2596372"/>
            <a:ext cx="1981963" cy="283482"/>
          </a:xfrm>
          <a:prstGeom prst="roundRect">
            <a:avLst/>
          </a:prstGeom>
          <a:noFill/>
          <a:ln w="19050">
            <a:solidFill>
              <a:srgbClr val="993937"/>
            </a:solidFill>
            <a:miter lim="800000"/>
            <a:headEnd/>
            <a:tailEnd/>
          </a:ln>
        </p:spPr>
        <p:txBody>
          <a:bodyPr wrap="square" lIns="96012" tIns="48006" rIns="96012" bIns="48006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defTabSz="960438" eaLnBrk="0" hangingPunct="0"/>
            <a:endParaRPr lang="en-GB" sz="1700" b="1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4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0"/>
            <a:ext cx="8532358" cy="1143000"/>
          </a:xfrm>
        </p:spPr>
        <p:txBody>
          <a:bodyPr/>
          <a:lstStyle/>
          <a:p>
            <a:pPr lvl="1"/>
            <a:r>
              <a:rPr lang="en-GB" sz="2800" dirty="0" smtClean="0"/>
              <a:t>PCT Information Resources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181" y="1470543"/>
            <a:ext cx="3926562" cy="52689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500" dirty="0" smtClean="0"/>
              <a:t>Users continue to appreciate </a:t>
            </a:r>
            <a:r>
              <a:rPr lang="en-GB" sz="1500" dirty="0"/>
              <a:t>the PCT information </a:t>
            </a:r>
            <a:r>
              <a:rPr lang="en-GB" sz="1500" dirty="0" smtClean="0"/>
              <a:t>resources (monthly Newsletter, Applicant’s Guide (updated weekly) and website</a:t>
            </a:r>
          </a:p>
          <a:p>
            <a:pPr>
              <a:spcBef>
                <a:spcPts val="0"/>
              </a:spcBef>
            </a:pPr>
            <a:endParaRPr lang="en-GB" sz="1500" dirty="0" smtClean="0"/>
          </a:p>
          <a:p>
            <a:pPr>
              <a:spcBef>
                <a:spcPts val="0"/>
              </a:spcBef>
            </a:pPr>
            <a:r>
              <a:rPr lang="en-GB" sz="1500" dirty="0" smtClean="0"/>
              <a:t>We will look at improving Guide completeness and clarity, ease of finding relevant information in the Newsletter, and e-filing tech support information online   </a:t>
            </a:r>
            <a:endParaRPr lang="en-GB" sz="1500" dirty="0"/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589073" y="1455413"/>
            <a:ext cx="33506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GB" sz="900" dirty="0">
                <a:solidFill>
                  <a:srgbClr val="000080"/>
                </a:solidFill>
              </a:rPr>
              <a:t>Perceived Quality:    % Meet my expectations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411749"/>
              </p:ext>
            </p:extLst>
          </p:nvPr>
        </p:nvGraphicFramePr>
        <p:xfrm>
          <a:off x="363120" y="1714796"/>
          <a:ext cx="4156116" cy="147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514703" y="2666230"/>
            <a:ext cx="1869698" cy="283480"/>
          </a:xfrm>
          <a:prstGeom prst="roundRect">
            <a:avLst/>
          </a:prstGeom>
          <a:noFill/>
          <a:ln w="19050">
            <a:solidFill>
              <a:srgbClr val="993937"/>
            </a:solidFill>
            <a:miter lim="800000"/>
            <a:headEnd/>
            <a:tailEnd/>
          </a:ln>
        </p:spPr>
        <p:txBody>
          <a:bodyPr wrap="square" lIns="96012" tIns="48006" rIns="96012" bIns="48006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defTabSz="960438" eaLnBrk="0" hangingPunct="0"/>
            <a:endParaRPr lang="en-GB" sz="1700" b="1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3" y="3353212"/>
            <a:ext cx="3443230" cy="30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81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68" y="-29019"/>
            <a:ext cx="7913219" cy="1143000"/>
          </a:xfrm>
        </p:spPr>
        <p:txBody>
          <a:bodyPr/>
          <a:lstStyle/>
          <a:p>
            <a:pPr lvl="1"/>
            <a:r>
              <a:rPr lang="en-GB" sz="2800" dirty="0" smtClean="0"/>
              <a:t>PCT-related finance </a:t>
            </a:r>
            <a:r>
              <a:rPr lang="en-GB" sz="2800" dirty="0"/>
              <a:t>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916832"/>
            <a:ext cx="3798277" cy="40575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500" dirty="0" smtClean="0"/>
              <a:t>WIPO PCT-related finance </a:t>
            </a:r>
            <a:r>
              <a:rPr lang="en-GB" sz="1500" dirty="0"/>
              <a:t>services </a:t>
            </a:r>
            <a:r>
              <a:rPr lang="en-GB" sz="1500" dirty="0" smtClean="0"/>
              <a:t>appear generally to meet user expectations</a:t>
            </a:r>
            <a:endParaRPr lang="en-GB" sz="1500" dirty="0"/>
          </a:p>
          <a:p>
            <a:pPr>
              <a:spcBef>
                <a:spcPts val="0"/>
              </a:spcBef>
            </a:pPr>
            <a:endParaRPr lang="en-GB" sz="1500" dirty="0"/>
          </a:p>
          <a:p>
            <a:pPr>
              <a:spcBef>
                <a:spcPts val="0"/>
              </a:spcBef>
            </a:pPr>
            <a:r>
              <a:rPr lang="en-GB" sz="1500" dirty="0" smtClean="0"/>
              <a:t>It appears that users would like:</a:t>
            </a:r>
          </a:p>
          <a:p>
            <a:pPr lvl="1">
              <a:spcBef>
                <a:spcPts val="0"/>
              </a:spcBef>
            </a:pPr>
            <a:r>
              <a:rPr lang="en-GB" sz="1400" dirty="0" smtClean="0"/>
              <a:t>increased ease in contacting finance services</a:t>
            </a:r>
            <a:endParaRPr lang="en-GB" sz="1400" dirty="0"/>
          </a:p>
          <a:p>
            <a:pPr lvl="1">
              <a:spcBef>
                <a:spcPts val="0"/>
              </a:spcBef>
            </a:pPr>
            <a:r>
              <a:rPr lang="en-GB" sz="1400" dirty="0" smtClean="0"/>
              <a:t>greater responsiveness to payment requests</a:t>
            </a:r>
            <a:endParaRPr lang="en-GB" sz="1400" dirty="0"/>
          </a:p>
          <a:p>
            <a:pPr lvl="1">
              <a:spcBef>
                <a:spcPts val="0"/>
              </a:spcBef>
            </a:pPr>
            <a:r>
              <a:rPr lang="en-GB" sz="1400" dirty="0" smtClean="0"/>
              <a:t>wider variety of payment methods</a:t>
            </a:r>
            <a:endParaRPr lang="en-GB" sz="1400" dirty="0"/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895937" y="1342718"/>
            <a:ext cx="33506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GB" sz="900" dirty="0">
                <a:solidFill>
                  <a:srgbClr val="000080"/>
                </a:solidFill>
              </a:rPr>
              <a:t>Perceived Quality:    % Meet my expectations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5" y="2285999"/>
            <a:ext cx="4188192" cy="42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80789"/>
              </p:ext>
            </p:extLst>
          </p:nvPr>
        </p:nvGraphicFramePr>
        <p:xfrm>
          <a:off x="371397" y="1626267"/>
          <a:ext cx="4047514" cy="52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019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69" y="0"/>
            <a:ext cx="8822327" cy="1143000"/>
          </a:xfrm>
        </p:spPr>
        <p:txBody>
          <a:bodyPr/>
          <a:lstStyle/>
          <a:p>
            <a:pPr lvl="1"/>
            <a:r>
              <a:rPr lang="en-GB" sz="2800" dirty="0" smtClean="0"/>
              <a:t>PCT services </a:t>
            </a:r>
            <a:r>
              <a:rPr lang="en-GB" sz="2800" dirty="0"/>
              <a:t>provided by other offices than WIPO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735" y="1470543"/>
            <a:ext cx="4298009" cy="52689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500" dirty="0" smtClean="0"/>
              <a:t>perceived quality </a:t>
            </a:r>
            <a:r>
              <a:rPr lang="en-GB" sz="1500" dirty="0"/>
              <a:t>of </a:t>
            </a:r>
            <a:r>
              <a:rPr lang="en-GB" sz="1500" dirty="0" smtClean="0"/>
              <a:t>PCT services by non-WIPO actors is quite good and improved since 2015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500" dirty="0" smtClean="0"/>
              <a:t>Areas to flag to PCT Offices/Authorities: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/>
              <a:t>availability </a:t>
            </a:r>
            <a:r>
              <a:rPr lang="en-GB" sz="1300" dirty="0"/>
              <a:t>of </a:t>
            </a:r>
            <a:r>
              <a:rPr lang="en-GB" sz="1300" dirty="0" smtClean="0"/>
              <a:t>RO staff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/>
              <a:t>quality of ISA written opinion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/>
              <a:t>quality of IPER</a:t>
            </a:r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395537" y="1332044"/>
            <a:ext cx="367240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GB" sz="900" dirty="0">
                <a:solidFill>
                  <a:srgbClr val="000080"/>
                </a:solidFill>
              </a:rPr>
              <a:t>Perceived Quality</a:t>
            </a:r>
            <a:r>
              <a:rPr lang="en-GB" sz="900" dirty="0" smtClean="0">
                <a:solidFill>
                  <a:srgbClr val="000080"/>
                </a:solidFill>
              </a:rPr>
              <a:t>: % </a:t>
            </a:r>
            <a:r>
              <a:rPr lang="en-GB" sz="900" dirty="0">
                <a:solidFill>
                  <a:srgbClr val="000080"/>
                </a:solidFill>
              </a:rPr>
              <a:t>Meet my expectations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9" y="3397623"/>
            <a:ext cx="4424152" cy="3037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60E6CE1-9ECE-4894-B96F-DE13FAAC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9" y="1628800"/>
            <a:ext cx="4346612" cy="14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6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2800" dirty="0" smtClean="0"/>
              <a:t>Examples of textual comments </a:t>
            </a:r>
            <a:r>
              <a:rPr lang="en-US" sz="1400" dirty="0" smtClean="0"/>
              <a:t>(more than 1,000 submitted)</a:t>
            </a: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352925"/>
          </a:xfrm>
        </p:spPr>
        <p:txBody>
          <a:bodyPr/>
          <a:lstStyle/>
          <a:p>
            <a:r>
              <a:rPr lang="en-US" sz="2200" dirty="0" smtClean="0"/>
              <a:t>Categories: </a:t>
            </a:r>
            <a:r>
              <a:rPr lang="en-US" sz="2200" dirty="0" err="1" smtClean="0"/>
              <a:t>ePCT</a:t>
            </a:r>
            <a:r>
              <a:rPr lang="en-US" sz="2200" dirty="0" smtClean="0"/>
              <a:t>, training, PCT information/website, application processing, contacting PCT@WIPO, other Offices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 </a:t>
            </a:r>
          </a:p>
          <a:p>
            <a:r>
              <a:rPr lang="en-US" sz="2200" dirty="0" smtClean="0"/>
              <a:t>Examples:</a:t>
            </a:r>
          </a:p>
          <a:p>
            <a:pPr lvl="1"/>
            <a:r>
              <a:rPr lang="en-GB" sz="1800" i="1" dirty="0"/>
              <a:t>I </a:t>
            </a:r>
            <a:r>
              <a:rPr lang="en-GB" sz="1800" i="1" dirty="0" smtClean="0"/>
              <a:t>don‘t </a:t>
            </a:r>
            <a:r>
              <a:rPr lang="en-GB" sz="1800" i="1" dirty="0"/>
              <a:t>love the </a:t>
            </a:r>
            <a:r>
              <a:rPr lang="en-GB" sz="1800" i="1" dirty="0" err="1"/>
              <a:t>ePCT</a:t>
            </a:r>
            <a:r>
              <a:rPr lang="en-GB" sz="1800" i="1" dirty="0"/>
              <a:t> system program, but it is not difficult to be </a:t>
            </a:r>
            <a:r>
              <a:rPr lang="en-GB" sz="1800" i="1" dirty="0" smtClean="0"/>
              <a:t>used</a:t>
            </a:r>
          </a:p>
          <a:p>
            <a:pPr lvl="1"/>
            <a:r>
              <a:rPr lang="en-GB" sz="1800" i="1" dirty="0"/>
              <a:t>it would be nice to receive emails on when training or webinars would be </a:t>
            </a:r>
            <a:r>
              <a:rPr lang="en-GB" sz="1800" i="1" dirty="0" smtClean="0"/>
              <a:t>occurring</a:t>
            </a:r>
            <a:endParaRPr lang="en-GB" sz="1800" i="1" dirty="0"/>
          </a:p>
          <a:p>
            <a:pPr lvl="1"/>
            <a:r>
              <a:rPr lang="en-US" sz="1800" i="1" dirty="0" smtClean="0"/>
              <a:t>like </a:t>
            </a:r>
            <a:r>
              <a:rPr lang="en-US" sz="1800" i="1" dirty="0"/>
              <a:t>most websites that shall provide a lot of information it can </a:t>
            </a:r>
            <a:r>
              <a:rPr lang="en-US" sz="1800" i="1" dirty="0" smtClean="0"/>
              <a:t>sometimes </a:t>
            </a:r>
            <a:r>
              <a:rPr lang="en-US" sz="1800" i="1" dirty="0"/>
              <a:t>be a bit confusing finding your </a:t>
            </a:r>
            <a:r>
              <a:rPr lang="en-US" sz="1800" i="1" dirty="0" smtClean="0"/>
              <a:t>way</a:t>
            </a:r>
          </a:p>
          <a:p>
            <a:pPr lvl="1"/>
            <a:r>
              <a:rPr lang="en-US" sz="1800" i="1" dirty="0"/>
              <a:t>I am not satisfied with the decreasing quality of the search report, the written opinion and the preliminary examination report of </a:t>
            </a:r>
            <a:r>
              <a:rPr lang="en-US" sz="1800" i="1" dirty="0" smtClean="0"/>
              <a:t> [office X]</a:t>
            </a:r>
          </a:p>
          <a:p>
            <a:pPr lvl="1"/>
            <a:r>
              <a:rPr lang="en-US" sz="1800" i="1" dirty="0" smtClean="0"/>
              <a:t>support </a:t>
            </a:r>
            <a:r>
              <a:rPr lang="en-US" sz="1800" i="1" dirty="0"/>
              <a:t>on licensing, technology development and financial support for national phase for individual natural persons would need to be explored with legal </a:t>
            </a:r>
            <a:r>
              <a:rPr lang="en-US" sz="1800" i="1" dirty="0" smtClean="0"/>
              <a:t>interface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53688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744782" cy="1143000"/>
          </a:xfrm>
        </p:spPr>
        <p:txBody>
          <a:bodyPr/>
          <a:lstStyle/>
          <a:p>
            <a:r>
              <a:rPr lang="en-GB" dirty="0" smtClean="0"/>
              <a:t>Takeaways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49783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200" dirty="0" smtClean="0"/>
              <a:t>PCT continues to offer a strong, consistent service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sz="2200" dirty="0" smtClean="0"/>
              <a:t>Perceived quality of PCT services overall has </a:t>
            </a:r>
            <a:r>
              <a:rPr lang="en-GB" sz="2200" dirty="0"/>
              <a:t>made </a:t>
            </a:r>
            <a:r>
              <a:rPr lang="en-GB" sz="2200" dirty="0" smtClean="0"/>
              <a:t>progress </a:t>
            </a:r>
            <a:r>
              <a:rPr lang="en-GB" sz="2200" dirty="0"/>
              <a:t>since </a:t>
            </a:r>
            <a:r>
              <a:rPr lang="en-GB" sz="2200" dirty="0" smtClean="0"/>
              <a:t>the last user survey in 2015 </a:t>
            </a:r>
          </a:p>
          <a:p>
            <a:pPr>
              <a:spcBef>
                <a:spcPts val="0"/>
              </a:spcBef>
            </a:pPr>
            <a:endParaRPr lang="en-GB" sz="1000" dirty="0"/>
          </a:p>
          <a:p>
            <a:pPr>
              <a:spcBef>
                <a:spcPts val="0"/>
              </a:spcBef>
            </a:pPr>
            <a:r>
              <a:rPr lang="en-US" sz="2200" dirty="0" smtClean="0"/>
              <a:t>Customers confirm quality </a:t>
            </a:r>
            <a:r>
              <a:rPr lang="en-US" sz="2200" dirty="0"/>
              <a:t>of PCT </a:t>
            </a:r>
            <a:r>
              <a:rPr lang="en-US" sz="2200" dirty="0" smtClean="0"/>
              <a:t>staff contacts </a:t>
            </a:r>
            <a:r>
              <a:rPr lang="en-US" sz="2200" dirty="0"/>
              <a:t>(friendly, competent, </a:t>
            </a:r>
            <a:r>
              <a:rPr lang="en-US" sz="2200" dirty="0" smtClean="0"/>
              <a:t>solution-oriented</a:t>
            </a:r>
            <a:r>
              <a:rPr lang="en-US" sz="2200" dirty="0"/>
              <a:t>, reactive</a:t>
            </a:r>
            <a:r>
              <a:rPr lang="en-US" sz="2200" dirty="0" smtClean="0"/>
              <a:t>) as well as quality </a:t>
            </a:r>
            <a:r>
              <a:rPr lang="en-US" sz="2200" dirty="0"/>
              <a:t>of </a:t>
            </a:r>
            <a:r>
              <a:rPr lang="en-US" sz="2200" dirty="0" smtClean="0"/>
              <a:t>information </a:t>
            </a:r>
            <a:r>
              <a:rPr lang="en-US" sz="2200" dirty="0"/>
              <a:t>systems (content and accuracy), </a:t>
            </a:r>
            <a:r>
              <a:rPr lang="en-US" sz="2200" dirty="0" smtClean="0"/>
              <a:t>and training programs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sz="2200" dirty="0" smtClean="0"/>
              <a:t>% </a:t>
            </a:r>
            <a:r>
              <a:rPr lang="en-GB" sz="2200" dirty="0"/>
              <a:t>of </a:t>
            </a:r>
            <a:r>
              <a:rPr lang="en-GB" sz="2200" dirty="0" smtClean="0"/>
              <a:t>customers indicating dissatisfaction has </a:t>
            </a:r>
            <a:r>
              <a:rPr lang="en-GB" sz="2200" dirty="0"/>
              <a:t>increased </a:t>
            </a:r>
            <a:r>
              <a:rPr lang="en-GB" sz="2200" dirty="0" smtClean="0"/>
              <a:t>since 2015; we will dig deeper into this to assess what is behind it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Further work is needed (and already underway) on structuring information content on the PCT portion of the WIPO website so as to make relevant information easier to find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4971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2800" dirty="0" smtClean="0"/>
              <a:t>Respondents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52925"/>
          </a:xfrm>
        </p:spPr>
        <p:txBody>
          <a:bodyPr/>
          <a:lstStyle/>
          <a:p>
            <a:r>
              <a:rPr lang="en-US" dirty="0" smtClean="0"/>
              <a:t>1,968 survey participants</a:t>
            </a:r>
          </a:p>
          <a:p>
            <a:r>
              <a:rPr lang="en-US" dirty="0" smtClean="0"/>
              <a:t>Countries: US, AT, CN, JP, DE, IT, IL, KR, RU, IN, CA, FR, ES, GB, BR</a:t>
            </a:r>
          </a:p>
          <a:p>
            <a:r>
              <a:rPr lang="en-US" dirty="0" smtClean="0"/>
              <a:t>80% general PCT users/20% RO/IB clients</a:t>
            </a:r>
          </a:p>
          <a:p>
            <a:r>
              <a:rPr lang="en-US" dirty="0" smtClean="0"/>
              <a:t>50% agents/law firms, 49% large companies</a:t>
            </a:r>
          </a:p>
          <a:p>
            <a:r>
              <a:rPr lang="en-US" dirty="0" smtClean="0"/>
              <a:t>25% had attended an in-person PCT seminar, 11%  webinars, 10% watched PCT online training videos, and 8% PCT DL course</a:t>
            </a:r>
          </a:p>
          <a:p>
            <a:r>
              <a:rPr lang="en-US" dirty="0" smtClean="0"/>
              <a:t>53% </a:t>
            </a:r>
            <a:r>
              <a:rPr lang="en-US" dirty="0" err="1" smtClean="0"/>
              <a:t>ePCT</a:t>
            </a:r>
            <a:r>
              <a:rPr lang="en-US" dirty="0" smtClean="0"/>
              <a:t> private service users, compared to 35% in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09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Box 11"/>
          <p:cNvSpPr txBox="1">
            <a:spLocks noChangeArrowheads="1"/>
          </p:cNvSpPr>
          <p:nvPr/>
        </p:nvSpPr>
        <p:spPr bwMode="auto">
          <a:xfrm>
            <a:off x="4415230" y="1951438"/>
            <a:ext cx="10799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None/>
            </a:pPr>
            <a:r>
              <a:rPr lang="en-GB" sz="3200" b="1" dirty="0" smtClean="0"/>
              <a:t>90</a:t>
            </a:r>
            <a:endParaRPr lang="en-GB" sz="3200" b="1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4826192" y="1203136"/>
            <a:ext cx="258064" cy="321616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aphicFrame>
        <p:nvGraphicFramePr>
          <p:cNvPr id="2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661736"/>
              </p:ext>
            </p:extLst>
          </p:nvPr>
        </p:nvGraphicFramePr>
        <p:xfrm>
          <a:off x="199433" y="3107465"/>
          <a:ext cx="7477161" cy="38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Overall PCT Satisfaction 2017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4648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085584" cy="1143000"/>
          </a:xfrm>
        </p:spPr>
        <p:txBody>
          <a:bodyPr/>
          <a:lstStyle/>
          <a:p>
            <a:r>
              <a:rPr lang="en-GB" sz="2800" noProof="0" dirty="0"/>
              <a:t>PCT User satisfaction has </a:t>
            </a:r>
            <a:r>
              <a:rPr lang="en-GB" sz="2800" noProof="0" dirty="0" smtClean="0"/>
              <a:t>progressed </a:t>
            </a:r>
            <a:r>
              <a:rPr lang="en-GB" sz="2800" noProof="0" dirty="0"/>
              <a:t>since 2015</a:t>
            </a:r>
          </a:p>
        </p:txBody>
      </p:sp>
      <p:sp>
        <p:nvSpPr>
          <p:cNvPr id="13" name="Right Brace 12"/>
          <p:cNvSpPr/>
          <p:nvPr/>
        </p:nvSpPr>
        <p:spPr>
          <a:xfrm rot="16200000">
            <a:off x="5553349" y="573231"/>
            <a:ext cx="309152" cy="371200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514281"/>
              </p:ext>
            </p:extLst>
          </p:nvPr>
        </p:nvGraphicFramePr>
        <p:xfrm>
          <a:off x="395536" y="2420888"/>
          <a:ext cx="8296019" cy="340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0" y="1550695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b="1" dirty="0" smtClean="0"/>
              <a:t>90</a:t>
            </a:r>
            <a:r>
              <a:rPr lang="en-GB" sz="1400" b="1" dirty="0" smtClean="0"/>
              <a:t> (2017)  vs</a:t>
            </a:r>
            <a:r>
              <a:rPr lang="en-GB" sz="4000" b="1" dirty="0" smtClean="0"/>
              <a:t> </a:t>
            </a:r>
            <a:r>
              <a:rPr lang="en-GB" sz="3200" b="1" dirty="0" smtClean="0"/>
              <a:t>89</a:t>
            </a:r>
            <a:r>
              <a:rPr lang="en-GB" sz="1400" b="1" dirty="0" smtClean="0"/>
              <a:t> (2015)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6995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2800" dirty="0" smtClean="0"/>
              <a:t>Satisfaction varies by user type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52925"/>
          </a:xfrm>
        </p:spPr>
        <p:txBody>
          <a:bodyPr/>
          <a:lstStyle/>
          <a:p>
            <a:r>
              <a:rPr lang="en-US" dirty="0" smtClean="0"/>
              <a:t>Satisfaction level</a:t>
            </a:r>
          </a:p>
          <a:p>
            <a:pPr lvl="1"/>
            <a:r>
              <a:rPr lang="en-US" dirty="0" smtClean="0"/>
              <a:t>large company users remains high and continues to progress</a:t>
            </a:r>
          </a:p>
          <a:p>
            <a:pPr lvl="2"/>
            <a:r>
              <a:rPr lang="en-US" dirty="0" smtClean="0"/>
              <a:t>Likewise for SME applicants </a:t>
            </a:r>
          </a:p>
          <a:p>
            <a:pPr lvl="1"/>
            <a:r>
              <a:rPr lang="en-US" dirty="0" smtClean="0"/>
              <a:t>agents in law </a:t>
            </a:r>
            <a:r>
              <a:rPr lang="en-US" dirty="0"/>
              <a:t>firms </a:t>
            </a:r>
            <a:r>
              <a:rPr lang="en-US" dirty="0" smtClean="0"/>
              <a:t>remains positive 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applicants appears to have </a:t>
            </a:r>
            <a:r>
              <a:rPr lang="en-US" dirty="0" smtClean="0"/>
              <a:t>decreased to some extent</a:t>
            </a:r>
            <a:endParaRPr lang="en-US" dirty="0"/>
          </a:p>
          <a:p>
            <a:pPr lvl="1"/>
            <a:r>
              <a:rPr lang="en-US" dirty="0" smtClean="0"/>
              <a:t>very little data in this survey from small segment of universities and public research institutions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18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Satisfaction varies by applicant country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352925"/>
          </a:xfrm>
        </p:spPr>
        <p:txBody>
          <a:bodyPr/>
          <a:lstStyle/>
          <a:p>
            <a:r>
              <a:rPr lang="en-US" dirty="0" smtClean="0"/>
              <a:t>Users from North America remain most satisfied</a:t>
            </a:r>
          </a:p>
          <a:p>
            <a:r>
              <a:rPr lang="en-US" dirty="0" smtClean="0"/>
              <a:t>As also found in 2015, users from Asian </a:t>
            </a:r>
            <a:r>
              <a:rPr lang="en-US" dirty="0"/>
              <a:t>countries (Japan, Republic of Korea, Singapore, Australia) and Russian Federation show the lowest </a:t>
            </a:r>
            <a:r>
              <a:rPr lang="en-US" dirty="0" smtClean="0"/>
              <a:t>levels of satisfaction</a:t>
            </a:r>
          </a:p>
          <a:p>
            <a:r>
              <a:rPr lang="en-US" dirty="0" smtClean="0"/>
              <a:t>Satisfaction levels in India and China have progressed </a:t>
            </a:r>
            <a:endParaRPr lang="en-US" dirty="0"/>
          </a:p>
          <a:p>
            <a:r>
              <a:rPr lang="en-US" dirty="0" smtClean="0"/>
              <a:t>European users show differing satisfaction levels </a:t>
            </a:r>
          </a:p>
          <a:p>
            <a:pPr lvl="1"/>
            <a:r>
              <a:rPr lang="en-US" dirty="0" smtClean="0"/>
              <a:t>Swedish, Danish, French and Swiss users quite satisfied </a:t>
            </a:r>
          </a:p>
          <a:p>
            <a:pPr lvl="1"/>
            <a:r>
              <a:rPr lang="en-US" dirty="0" smtClean="0"/>
              <a:t>United Kingdom</a:t>
            </a:r>
            <a:r>
              <a:rPr lang="en-US" dirty="0"/>
              <a:t>, Italy, Belgium, Spain </a:t>
            </a:r>
            <a:r>
              <a:rPr lang="en-US" dirty="0" smtClean="0"/>
              <a:t>less so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40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57" y="0"/>
            <a:ext cx="8632638" cy="1143000"/>
          </a:xfrm>
        </p:spPr>
        <p:txBody>
          <a:bodyPr/>
          <a:lstStyle/>
          <a:p>
            <a:pPr lvl="1"/>
            <a:r>
              <a:rPr lang="en-GB" sz="2800" dirty="0" smtClean="0"/>
              <a:t>PCT application processing at WIPO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268760"/>
            <a:ext cx="4196235" cy="48234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500" u="sng" dirty="0" smtClean="0"/>
              <a:t>Filling </a:t>
            </a:r>
            <a:r>
              <a:rPr lang="en-GB" sz="1500" u="sng" dirty="0"/>
              <a:t>applications with RO/IB</a:t>
            </a:r>
            <a:endParaRPr lang="en-GB" sz="15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/>
              <a:t>Positive </a:t>
            </a:r>
            <a:r>
              <a:rPr lang="en-GB" sz="1400" dirty="0"/>
              <a:t>values / strengths attributed to PCT </a:t>
            </a:r>
            <a:r>
              <a:rPr lang="en-GB" sz="1400" dirty="0" smtClean="0"/>
              <a:t>RO/IB: </a:t>
            </a:r>
            <a:r>
              <a:rPr lang="en-GB" sz="1400" dirty="0"/>
              <a:t>friendliness, quality of explanations, support, opening hours, ease of filing the application, </a:t>
            </a:r>
            <a:r>
              <a:rPr lang="en-GB" sz="1400" dirty="0" smtClean="0"/>
              <a:t>choice </a:t>
            </a:r>
            <a:r>
              <a:rPr lang="en-GB" sz="1400" dirty="0"/>
              <a:t>of </a:t>
            </a:r>
            <a:r>
              <a:rPr lang="en-GB" sz="1400" dirty="0" smtClean="0"/>
              <a:t>languages, access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500" u="sng" dirty="0" smtClean="0"/>
              <a:t>Processing </a:t>
            </a:r>
            <a:r>
              <a:rPr lang="en-GB" sz="1500" u="sng" dirty="0"/>
              <a:t>by IB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/>
              <a:t>Accuracy </a:t>
            </a:r>
            <a:r>
              <a:rPr lang="en-GB" sz="1400" dirty="0"/>
              <a:t>and timeliness </a:t>
            </a:r>
            <a:r>
              <a:rPr lang="en-GB" sz="1400" dirty="0" smtClean="0"/>
              <a:t>in processing are appreciated, and competence </a:t>
            </a:r>
            <a:r>
              <a:rPr lang="en-GB" sz="1400" dirty="0"/>
              <a:t>of staff </a:t>
            </a:r>
            <a:r>
              <a:rPr lang="en-GB" sz="1400" dirty="0" smtClean="0"/>
              <a:t>recognized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500" u="sng" dirty="0"/>
              <a:t>Using e-PCT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/>
              <a:t>e-PCT perceived </a:t>
            </a:r>
            <a:r>
              <a:rPr lang="en-GB" sz="1400" dirty="0"/>
              <a:t>as easy for submitting documents, managing files and keeping track of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400" dirty="0"/>
              <a:t>2 </a:t>
            </a:r>
            <a:r>
              <a:rPr lang="en-GB" sz="1400" dirty="0" smtClean="0"/>
              <a:t>areas we will want to look at further are technical </a:t>
            </a:r>
            <a:r>
              <a:rPr lang="en-GB" sz="1400" dirty="0"/>
              <a:t>support </a:t>
            </a:r>
            <a:r>
              <a:rPr lang="en-GB" sz="1400" dirty="0" smtClean="0"/>
              <a:t>and rights management, which are slightly under the other satisfaction levels</a:t>
            </a:r>
            <a:endParaRPr lang="en-GB" sz="1400" dirty="0"/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878827" y="1332044"/>
            <a:ext cx="33506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GB" sz="900" dirty="0">
                <a:solidFill>
                  <a:srgbClr val="000080"/>
                </a:solidFill>
              </a:rPr>
              <a:t>Perceived Quality:    % Meet my expectations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6" y="3003177"/>
            <a:ext cx="4175672" cy="369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217093"/>
              </p:ext>
            </p:extLst>
          </p:nvPr>
        </p:nvGraphicFramePr>
        <p:xfrm>
          <a:off x="248725" y="1470542"/>
          <a:ext cx="4105442" cy="139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 bwMode="auto">
          <a:xfrm>
            <a:off x="248725" y="2356624"/>
            <a:ext cx="2052721" cy="283544"/>
          </a:xfrm>
          <a:prstGeom prst="roundRect">
            <a:avLst/>
          </a:prstGeom>
          <a:noFill/>
          <a:ln w="19050">
            <a:solidFill>
              <a:srgbClr val="993937"/>
            </a:solidFill>
            <a:miter lim="800000"/>
            <a:headEnd/>
            <a:tailEnd/>
          </a:ln>
        </p:spPr>
        <p:txBody>
          <a:bodyPr wrap="square" lIns="96012" tIns="48006" rIns="96012" bIns="48006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defTabSz="960438" eaLnBrk="0" hangingPunct="0"/>
            <a:endParaRPr lang="en-GB" sz="1700" b="1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7" y="116632"/>
            <a:ext cx="8571023" cy="620688"/>
          </a:xfrm>
        </p:spPr>
        <p:txBody>
          <a:bodyPr/>
          <a:lstStyle/>
          <a:p>
            <a:pPr lvl="1"/>
            <a:r>
              <a:rPr lang="en-GB" sz="2800" dirty="0" smtClean="0"/>
              <a:t>Contacting </a:t>
            </a:r>
            <a:r>
              <a:rPr lang="en-GB" sz="2800" dirty="0"/>
              <a:t>the </a:t>
            </a:r>
            <a:r>
              <a:rPr lang="en-GB" sz="2800" dirty="0" smtClean="0"/>
              <a:t>PCT at WIPO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1" y="1124745"/>
            <a:ext cx="4104456" cy="33843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500" u="sng" dirty="0" smtClean="0"/>
              <a:t>Contacting </a:t>
            </a:r>
            <a:r>
              <a:rPr lang="en-GB" sz="1500" u="sng" dirty="0"/>
              <a:t>by </a:t>
            </a:r>
            <a:r>
              <a:rPr lang="en-GB" sz="1500" u="sng" dirty="0" smtClean="0"/>
              <a:t>phone</a:t>
            </a:r>
            <a:r>
              <a:rPr lang="en-GB" sz="1500" dirty="0" smtClean="0"/>
              <a:t> </a:t>
            </a:r>
            <a:endParaRPr lang="en-GB" sz="1500" dirty="0"/>
          </a:p>
          <a:p>
            <a:pPr lvl="1">
              <a:spcBef>
                <a:spcPts val="0"/>
              </a:spcBef>
            </a:pPr>
            <a:r>
              <a:rPr lang="en-GB" sz="1400" dirty="0"/>
              <a:t>PCT strengths are the friendly attitude of staff and </a:t>
            </a:r>
            <a:r>
              <a:rPr lang="en-GB" sz="1400" dirty="0" smtClean="0"/>
              <a:t>the </a:t>
            </a:r>
            <a:r>
              <a:rPr lang="en-GB" sz="1400" dirty="0"/>
              <a:t>customization of the </a:t>
            </a:r>
            <a:r>
              <a:rPr lang="en-GB" sz="1400" dirty="0" smtClean="0"/>
              <a:t>contact </a:t>
            </a:r>
          </a:p>
          <a:p>
            <a:pPr lvl="1"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500" u="sng" dirty="0" smtClean="0"/>
              <a:t>Contacting </a:t>
            </a:r>
            <a:r>
              <a:rPr lang="en-GB" sz="1500" u="sng" dirty="0"/>
              <a:t>by email or </a:t>
            </a:r>
            <a:r>
              <a:rPr lang="en-GB" sz="1500" u="sng" dirty="0" smtClean="0"/>
              <a:t>website</a:t>
            </a:r>
            <a:r>
              <a:rPr lang="en-GB" sz="1500" dirty="0" smtClean="0"/>
              <a:t> </a:t>
            </a:r>
            <a:endParaRPr lang="en-GB" sz="1500" dirty="0"/>
          </a:p>
          <a:p>
            <a:pPr lvl="1">
              <a:spcBef>
                <a:spcPts val="0"/>
              </a:spcBef>
            </a:pPr>
            <a:r>
              <a:rPr lang="en-GB" sz="1400" dirty="0"/>
              <a:t>PCT strengths </a:t>
            </a:r>
            <a:r>
              <a:rPr lang="en-GB" sz="1400" dirty="0" smtClean="0"/>
              <a:t>would appear to be the responsiveness and </a:t>
            </a:r>
            <a:r>
              <a:rPr lang="en-GB" sz="1400" dirty="0"/>
              <a:t>the ease to send an </a:t>
            </a:r>
            <a:r>
              <a:rPr lang="en-GB" sz="1400" dirty="0" smtClean="0"/>
              <a:t>inquiry</a:t>
            </a:r>
            <a:endParaRPr lang="en-GB" sz="1400" dirty="0"/>
          </a:p>
          <a:p>
            <a:pPr lvl="1">
              <a:spcBef>
                <a:spcPts val="0"/>
              </a:spcBef>
            </a:pPr>
            <a:r>
              <a:rPr lang="en-GB" sz="1400" dirty="0" smtClean="0"/>
              <a:t>Finding the information needed on the website appears to still be challenging for some applicants </a:t>
            </a:r>
            <a:endParaRPr lang="en-GB" sz="1400" dirty="0"/>
          </a:p>
          <a:p>
            <a:pPr marL="338138" lvl="1" indent="0">
              <a:spcBef>
                <a:spcPts val="0"/>
              </a:spcBef>
              <a:buNone/>
            </a:pPr>
            <a:endParaRPr lang="en-GB" sz="1400" dirty="0"/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878827" y="1332044"/>
            <a:ext cx="33506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GB" sz="900" dirty="0">
                <a:solidFill>
                  <a:srgbClr val="000080"/>
                </a:solidFill>
              </a:rPr>
              <a:t>Perceived Quality:    % Meet my expectations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030650"/>
              </p:ext>
            </p:extLst>
          </p:nvPr>
        </p:nvGraphicFramePr>
        <p:xfrm>
          <a:off x="356871" y="1470543"/>
          <a:ext cx="4394567" cy="123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630566" y="2294684"/>
            <a:ext cx="1880406" cy="201254"/>
          </a:xfrm>
          <a:prstGeom prst="roundRect">
            <a:avLst/>
          </a:prstGeom>
          <a:noFill/>
          <a:ln w="19050">
            <a:solidFill>
              <a:srgbClr val="993937"/>
            </a:solidFill>
            <a:miter lim="800000"/>
            <a:headEnd/>
            <a:tailEnd/>
          </a:ln>
        </p:spPr>
        <p:txBody>
          <a:bodyPr wrap="square" lIns="96012" tIns="48006" rIns="96012" bIns="48006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defTabSz="960438" eaLnBrk="0" hangingPunct="0"/>
            <a:endParaRPr lang="en-GB" sz="1200" b="1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1" y="2967319"/>
            <a:ext cx="4210992" cy="36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6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0"/>
            <a:ext cx="8604366" cy="908720"/>
          </a:xfrm>
        </p:spPr>
        <p:txBody>
          <a:bodyPr/>
          <a:lstStyle/>
          <a:p>
            <a:pPr lvl="1"/>
            <a:r>
              <a:rPr lang="en-GB" sz="2800" dirty="0" smtClean="0"/>
              <a:t>Interaction with WIPO PCT staff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836712"/>
            <a:ext cx="3682425" cy="52689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500" dirty="0" smtClean="0"/>
              <a:t>Progress in all aspects of interacting with PCT staff</a:t>
            </a:r>
          </a:p>
          <a:p>
            <a:pPr>
              <a:spcBef>
                <a:spcPts val="0"/>
              </a:spcBef>
            </a:pPr>
            <a:endParaRPr lang="en-GB" sz="1800" dirty="0"/>
          </a:p>
          <a:p>
            <a:pPr>
              <a:spcBef>
                <a:spcPts val="0"/>
              </a:spcBef>
            </a:pPr>
            <a:r>
              <a:rPr lang="en-GB" sz="1500" dirty="0" smtClean="0"/>
              <a:t>Very particularly proud of user assessments as to: </a:t>
            </a:r>
            <a:endParaRPr lang="en-GB" sz="1500" dirty="0"/>
          </a:p>
          <a:p>
            <a:pPr lvl="1">
              <a:spcBef>
                <a:spcPts val="0"/>
              </a:spcBef>
            </a:pPr>
            <a:r>
              <a:rPr lang="en-GB" sz="1400" dirty="0" smtClean="0"/>
              <a:t>courtesy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competence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making commitments and respecting them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quality of responses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proactive attitude</a:t>
            </a:r>
            <a:endParaRPr lang="en-GB" sz="1400" dirty="0"/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auto">
          <a:xfrm>
            <a:off x="736122" y="908720"/>
            <a:ext cx="335065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GB" sz="900" dirty="0">
                <a:solidFill>
                  <a:srgbClr val="000080"/>
                </a:solidFill>
              </a:rPr>
              <a:t>Perceived Quality:    % Meet my expectations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946219"/>
              </p:ext>
            </p:extLst>
          </p:nvPr>
        </p:nvGraphicFramePr>
        <p:xfrm>
          <a:off x="179202" y="1157219"/>
          <a:ext cx="4464496" cy="159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589538" y="2472153"/>
            <a:ext cx="1821912" cy="283483"/>
          </a:xfrm>
          <a:prstGeom prst="roundRect">
            <a:avLst/>
          </a:prstGeom>
          <a:noFill/>
          <a:ln w="19050">
            <a:solidFill>
              <a:srgbClr val="993937"/>
            </a:solidFill>
            <a:miter lim="800000"/>
            <a:headEnd/>
            <a:tailEnd/>
          </a:ln>
        </p:spPr>
        <p:txBody>
          <a:bodyPr wrap="square" lIns="96012" tIns="48006" rIns="96012" bIns="48006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defTabSz="960438" eaLnBrk="0" hangingPunct="0"/>
            <a:endParaRPr lang="en-GB" sz="1700" b="1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39199"/>
              </p:ext>
            </p:extLst>
          </p:nvPr>
        </p:nvGraphicFramePr>
        <p:xfrm>
          <a:off x="251520" y="2947903"/>
          <a:ext cx="4694531" cy="3769973"/>
        </p:xfrm>
        <a:graphic>
          <a:graphicData uri="http://schemas.openxmlformats.org/drawingml/2006/table">
            <a:tbl>
              <a:tblPr/>
              <a:tblGrid>
                <a:gridCol w="96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3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25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8953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Evolution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151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Staff Attitude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Courtesy of staff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151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Staff Attitude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Competence of staff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016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Staff Attitude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Making commitments and respecting them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151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Staff Attitude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Listening to your request and understanding your needs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3151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Staff Attitude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Quality of the response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357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Staff Attitude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Responsiveness in providing a first reply or in acknowledging receipt of a request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7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Assistance with particular issues or complaints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Listening to you and understanding your problem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3151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Staff Attitude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Proactive attitude of staff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3151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Staff Attitude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Information provided as to who deals with your request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357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Staff Attitude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Continuity of assistance where your request is handled by different persons or services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7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Assistance with particular issues or complaints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Our problem solving attitude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357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Assistance with particular issues or complaints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Information we provided about the status of your issue or complaint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782"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Assistance with particular issues or complaints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Responsiveness in providing a solution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3151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Assistance with particular issues or complaints</a:t>
                      </a:r>
                      <a:r>
                        <a:rPr lang="fr-FR" sz="7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Quality of the solution provided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baseline="0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397805"/>
      </p:ext>
    </p:extLst>
  </p:cSld>
  <p:clrMapOvr>
    <a:masterClrMapping/>
  </p:clrMapOvr>
</p:sld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131543</TotalTime>
  <Words>1094</Words>
  <Application>Microsoft Office PowerPoint</Application>
  <PresentationFormat>On-screen Show (4:3)</PresentationFormat>
  <Paragraphs>194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PCT POT EN draft rev2</vt:lpstr>
      <vt:lpstr>PCT User Survey 2017 PCT Working Group Eleventh Session</vt:lpstr>
      <vt:lpstr>Respondents</vt:lpstr>
      <vt:lpstr>Overall PCT Satisfaction 2017</vt:lpstr>
      <vt:lpstr>PCT User satisfaction has progressed since 2015</vt:lpstr>
      <vt:lpstr>Satisfaction varies by user type</vt:lpstr>
      <vt:lpstr>Satisfaction varies by applicant country</vt:lpstr>
      <vt:lpstr>PCT application processing at WIPO</vt:lpstr>
      <vt:lpstr>Contacting the PCT at WIPO</vt:lpstr>
      <vt:lpstr>Interaction with WIPO PCT staff</vt:lpstr>
      <vt:lpstr>WIPO PCT Training services</vt:lpstr>
      <vt:lpstr>PCT Information Resources</vt:lpstr>
      <vt:lpstr>PCT-related finance services</vt:lpstr>
      <vt:lpstr>PCT services provided by other offices than WIPO</vt:lpstr>
      <vt:lpstr>Examples of textual comments (more than 1,000 submitted)</vt:lpstr>
      <vt:lpstr>Takeaways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PALMIERI Sylvie</dc:creator>
  <cp:lastModifiedBy>Marlow</cp:lastModifiedBy>
  <cp:revision>1435</cp:revision>
  <cp:lastPrinted>2017-10-10T13:03:43Z</cp:lastPrinted>
  <dcterms:created xsi:type="dcterms:W3CDTF">2011-05-22T11:43:16Z</dcterms:created>
  <dcterms:modified xsi:type="dcterms:W3CDTF">2018-06-19T20:31:22Z</dcterms:modified>
</cp:coreProperties>
</file>