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56" r:id="rId2"/>
    <p:sldId id="257" r:id="rId3"/>
    <p:sldId id="258" r:id="rId4"/>
    <p:sldId id="260" r:id="rId5"/>
    <p:sldId id="261" r:id="rId6"/>
    <p:sldId id="262" r:id="rId7"/>
    <p:sldId id="263" r:id="rId8"/>
    <p:sldId id="265" r:id="rId9"/>
    <p:sldId id="266" r:id="rId10"/>
    <p:sldId id="267" r:id="rId11"/>
    <p:sldId id="268" r:id="rId12"/>
    <p:sldId id="302" r:id="rId13"/>
    <p:sldId id="270" r:id="rId14"/>
    <p:sldId id="271" r:id="rId15"/>
    <p:sldId id="272" r:id="rId16"/>
    <p:sldId id="273" r:id="rId17"/>
    <p:sldId id="275" r:id="rId18"/>
    <p:sldId id="307" r:id="rId19"/>
    <p:sldId id="290" r:id="rId20"/>
    <p:sldId id="291" r:id="rId21"/>
    <p:sldId id="276" r:id="rId22"/>
    <p:sldId id="277" r:id="rId23"/>
    <p:sldId id="304" r:id="rId24"/>
    <p:sldId id="305" r:id="rId25"/>
    <p:sldId id="306" r:id="rId26"/>
    <p:sldId id="279" r:id="rId27"/>
    <p:sldId id="280" r:id="rId28"/>
    <p:sldId id="281" r:id="rId29"/>
    <p:sldId id="286" r:id="rId30"/>
    <p:sldId id="283" r:id="rId31"/>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4619" autoAdjust="0"/>
    <p:restoredTop sz="94721" autoAdjust="0"/>
  </p:normalViewPr>
  <p:slideViewPr>
    <p:cSldViewPr>
      <p:cViewPr>
        <p:scale>
          <a:sx n="86" d="100"/>
          <a:sy n="86" d="100"/>
        </p:scale>
        <p:origin x="-1284" y="-58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00" cy="4942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4266"/>
          </a:xfrm>
          <a:prstGeom prst="rect">
            <a:avLst/>
          </a:prstGeom>
        </p:spPr>
        <p:txBody>
          <a:bodyPr vert="horz" lIns="91440" tIns="45720" rIns="91440" bIns="45720" rtlCol="0"/>
          <a:lstStyle>
            <a:lvl1pPr algn="r">
              <a:defRPr sz="1200"/>
            </a:lvl1pPr>
          </a:lstStyle>
          <a:p>
            <a:fld id="{A66CDD96-73E8-4888-BF0B-D0BC89C485D4}" type="datetimeFigureOut">
              <a:rPr lang="en-US" smtClean="0"/>
              <a:pPr/>
              <a:t>5/9/2017</a:t>
            </a:fld>
            <a:endParaRPr lang="en-US"/>
          </a:p>
        </p:txBody>
      </p:sp>
      <p:sp>
        <p:nvSpPr>
          <p:cNvPr id="4" name="Footer Placeholder 3"/>
          <p:cNvSpPr>
            <a:spLocks noGrp="1"/>
          </p:cNvSpPr>
          <p:nvPr>
            <p:ph type="ftr" sz="quarter" idx="2"/>
          </p:nvPr>
        </p:nvSpPr>
        <p:spPr>
          <a:xfrm>
            <a:off x="1" y="9378406"/>
            <a:ext cx="2946400" cy="49426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378406"/>
            <a:ext cx="2946400" cy="494265"/>
          </a:xfrm>
          <a:prstGeom prst="rect">
            <a:avLst/>
          </a:prstGeom>
        </p:spPr>
        <p:txBody>
          <a:bodyPr vert="horz" lIns="91440" tIns="45720" rIns="91440" bIns="45720" rtlCol="0" anchor="b"/>
          <a:lstStyle>
            <a:lvl1pPr algn="r">
              <a:defRPr sz="1200"/>
            </a:lvl1pPr>
          </a:lstStyle>
          <a:p>
            <a:fld id="{B218232C-4D3D-4098-90F6-A1DA586EE13C}" type="slidenum">
              <a:rPr lang="en-US" smtClean="0"/>
              <a:pPr/>
              <a:t>‹#›</a:t>
            </a:fld>
            <a:endParaRPr lang="en-US"/>
          </a:p>
        </p:txBody>
      </p:sp>
    </p:spTree>
    <p:extLst>
      <p:ext uri="{BB962C8B-B14F-4D97-AF65-F5344CB8AC3E}">
        <p14:creationId xmlns:p14="http://schemas.microsoft.com/office/powerpoint/2010/main" val="23663707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4" y="0"/>
            <a:ext cx="2945659" cy="493713"/>
          </a:xfrm>
          <a:prstGeom prst="rect">
            <a:avLst/>
          </a:prstGeom>
        </p:spPr>
        <p:txBody>
          <a:bodyPr vert="horz" lIns="91440" tIns="45720" rIns="91440" bIns="45720" rtlCol="0"/>
          <a:lstStyle>
            <a:lvl1pPr algn="r">
              <a:defRPr sz="1200"/>
            </a:lvl1pPr>
          </a:lstStyle>
          <a:p>
            <a:fld id="{30A91A2F-B86B-42D0-A90B-36D873ECDEB6}" type="datetimeFigureOut">
              <a:rPr lang="en-US" smtClean="0"/>
              <a:pPr/>
              <a:t>5/9/2017</a:t>
            </a:fld>
            <a:endParaRPr lang="en-US"/>
          </a:p>
        </p:txBody>
      </p:sp>
      <p:sp>
        <p:nvSpPr>
          <p:cNvPr id="4" name="Slide Image Placeholder 3"/>
          <p:cNvSpPr>
            <a:spLocks noGrp="1" noRot="1" noChangeAspect="1"/>
          </p:cNvSpPr>
          <p:nvPr>
            <p:ph type="sldImg" idx="2"/>
          </p:nvPr>
        </p:nvSpPr>
        <p:spPr>
          <a:xfrm>
            <a:off x="930275" y="741363"/>
            <a:ext cx="4937125"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690270"/>
            <a:ext cx="5438140" cy="4443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4" y="9378824"/>
            <a:ext cx="2945659" cy="493713"/>
          </a:xfrm>
          <a:prstGeom prst="rect">
            <a:avLst/>
          </a:prstGeom>
        </p:spPr>
        <p:txBody>
          <a:bodyPr vert="horz" lIns="91440" tIns="45720" rIns="91440" bIns="45720" rtlCol="0" anchor="b"/>
          <a:lstStyle>
            <a:lvl1pPr algn="r">
              <a:defRPr sz="1200"/>
            </a:lvl1pPr>
          </a:lstStyle>
          <a:p>
            <a:fld id="{E56ED4FC-A74F-4D1C-8FAF-8CC554E314AD}" type="slidenum">
              <a:rPr lang="en-US" smtClean="0"/>
              <a:pPr/>
              <a:t>‹#›</a:t>
            </a:fld>
            <a:endParaRPr lang="en-US"/>
          </a:p>
        </p:txBody>
      </p:sp>
    </p:spTree>
    <p:extLst>
      <p:ext uri="{BB962C8B-B14F-4D97-AF65-F5344CB8AC3E}">
        <p14:creationId xmlns:p14="http://schemas.microsoft.com/office/powerpoint/2010/main" val="3438345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6ED4FC-A74F-4D1C-8FAF-8CC554E314AD}" type="slidenum">
              <a:rPr lang="en-US" smtClean="0"/>
              <a:pPr/>
              <a:t>1</a:t>
            </a:fld>
            <a:endParaRPr lang="en-US"/>
          </a:p>
        </p:txBody>
      </p:sp>
    </p:spTree>
    <p:extLst>
      <p:ext uri="{BB962C8B-B14F-4D97-AF65-F5344CB8AC3E}">
        <p14:creationId xmlns:p14="http://schemas.microsoft.com/office/powerpoint/2010/main" val="1494507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684213" y="3860800"/>
            <a:ext cx="6400800" cy="1752600"/>
          </a:xfrm>
        </p:spPr>
        <p:txBody>
          <a:bodyPr/>
          <a:lstStyle>
            <a:lvl1pPr marL="0" indent="0">
              <a:buFontTx/>
              <a:buNone/>
              <a:defRPr/>
            </a:lvl1pPr>
          </a:lstStyle>
          <a:p>
            <a:pPr lvl="0"/>
            <a:r>
              <a:rPr lang="en-US" noProof="0" smtClean="0"/>
              <a:t>Click to edit Master subtitle style</a:t>
            </a:r>
          </a:p>
        </p:txBody>
      </p:sp>
    </p:spTree>
    <p:extLst>
      <p:ext uri="{BB962C8B-B14F-4D97-AF65-F5344CB8AC3E}">
        <p14:creationId xmlns:p14="http://schemas.microsoft.com/office/powerpoint/2010/main" val="2904961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37599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186368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2439346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1974900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1514180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15668512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214993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1111963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19420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fr-CH"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A1D97E97-EC2A-4F08-8FF5-C22C1C5000F2}" type="slidenum">
              <a:rPr lang="en-US" smtClean="0"/>
              <a:pPr/>
              <a:t>‹#›</a:t>
            </a:fld>
            <a:endParaRPr lang="en-US"/>
          </a:p>
        </p:txBody>
      </p:sp>
    </p:spTree>
    <p:extLst>
      <p:ext uri="{BB962C8B-B14F-4D97-AF65-F5344CB8AC3E}">
        <p14:creationId xmlns:p14="http://schemas.microsoft.com/office/powerpoint/2010/main" val="3924668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smtClean="0"/>
            </a:lvl1pPr>
          </a:lstStyle>
          <a:p>
            <a:fld id="{A1D97E97-EC2A-4F08-8FF5-C22C1C5000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sz="3600">
          <a:solidFill>
            <a:srgbClr val="00408C"/>
          </a:solidFill>
          <a:latin typeface="+mj-lt"/>
          <a:ea typeface="+mj-ea"/>
          <a:cs typeface="+mj-cs"/>
        </a:defRPr>
      </a:lvl1pPr>
      <a:lvl2pPr algn="l" rtl="0" eaLnBrk="1" fontAlgn="base" hangingPunct="1">
        <a:spcBef>
          <a:spcPct val="0"/>
        </a:spcBef>
        <a:spcAft>
          <a:spcPct val="0"/>
        </a:spcAft>
        <a:defRPr sz="3600">
          <a:solidFill>
            <a:srgbClr val="00408C"/>
          </a:solidFill>
          <a:latin typeface="Arial" charset="0"/>
          <a:cs typeface="Arial" charset="0"/>
        </a:defRPr>
      </a:lvl2pPr>
      <a:lvl3pPr algn="l" rtl="0" eaLnBrk="1" fontAlgn="base" hangingPunct="1">
        <a:spcBef>
          <a:spcPct val="0"/>
        </a:spcBef>
        <a:spcAft>
          <a:spcPct val="0"/>
        </a:spcAft>
        <a:defRPr sz="3600">
          <a:solidFill>
            <a:srgbClr val="00408C"/>
          </a:solidFill>
          <a:latin typeface="Arial" charset="0"/>
          <a:cs typeface="Arial" charset="0"/>
        </a:defRPr>
      </a:lvl3pPr>
      <a:lvl4pPr algn="l" rtl="0" eaLnBrk="1" fontAlgn="base" hangingPunct="1">
        <a:spcBef>
          <a:spcPct val="0"/>
        </a:spcBef>
        <a:spcAft>
          <a:spcPct val="0"/>
        </a:spcAft>
        <a:defRPr sz="3600">
          <a:solidFill>
            <a:srgbClr val="00408C"/>
          </a:solidFill>
          <a:latin typeface="Arial" charset="0"/>
          <a:cs typeface="Arial" charset="0"/>
        </a:defRPr>
      </a:lvl4pPr>
      <a:lvl5pPr algn="l" rtl="0" eaLnBrk="1" fontAlgn="base" hangingPunct="1">
        <a:spcBef>
          <a:spcPct val="0"/>
        </a:spcBef>
        <a:spcAft>
          <a:spcPct val="0"/>
        </a:spcAft>
        <a:defRPr sz="3600">
          <a:solidFill>
            <a:srgbClr val="00408C"/>
          </a:solidFill>
          <a:latin typeface="Arial" charset="0"/>
          <a:cs typeface="Arial" charset="0"/>
        </a:defRPr>
      </a:lvl5pPr>
      <a:lvl6pPr marL="457200" algn="l" rtl="0" eaLnBrk="1" fontAlgn="base" hangingPunct="1">
        <a:spcBef>
          <a:spcPct val="0"/>
        </a:spcBef>
        <a:spcAft>
          <a:spcPct val="0"/>
        </a:spcAft>
        <a:defRPr sz="3600">
          <a:solidFill>
            <a:srgbClr val="00408C"/>
          </a:solidFill>
          <a:latin typeface="Arial" charset="0"/>
          <a:cs typeface="Arial" charset="0"/>
        </a:defRPr>
      </a:lvl6pPr>
      <a:lvl7pPr marL="914400" algn="l" rtl="0" eaLnBrk="1" fontAlgn="base" hangingPunct="1">
        <a:spcBef>
          <a:spcPct val="0"/>
        </a:spcBef>
        <a:spcAft>
          <a:spcPct val="0"/>
        </a:spcAft>
        <a:defRPr sz="3600">
          <a:solidFill>
            <a:srgbClr val="00408C"/>
          </a:solidFill>
          <a:latin typeface="Arial" charset="0"/>
          <a:cs typeface="Arial" charset="0"/>
        </a:defRPr>
      </a:lvl7pPr>
      <a:lvl8pPr marL="1371600" algn="l" rtl="0" eaLnBrk="1" fontAlgn="base" hangingPunct="1">
        <a:spcBef>
          <a:spcPct val="0"/>
        </a:spcBef>
        <a:spcAft>
          <a:spcPct val="0"/>
        </a:spcAft>
        <a:defRPr sz="3600">
          <a:solidFill>
            <a:srgbClr val="00408C"/>
          </a:solidFill>
          <a:latin typeface="Arial" charset="0"/>
          <a:cs typeface="Arial" charset="0"/>
        </a:defRPr>
      </a:lvl8pPr>
      <a:lvl9pPr marL="1828800" algn="l" rtl="0" eaLnBrk="1" fontAlgn="base" hangingPunct="1">
        <a:spcBef>
          <a:spcPct val="0"/>
        </a:spcBef>
        <a:spcAft>
          <a:spcPct val="0"/>
        </a:spcAft>
        <a:defRPr sz="3600">
          <a:solidFill>
            <a:srgbClr val="00408C"/>
          </a:solidFill>
          <a:latin typeface="Arial" charset="0"/>
          <a:cs typeface="Arial"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dirty="0" smtClean="0"/>
              <a:t> </a:t>
            </a:r>
            <a:r>
              <a:rPr lang="en-US" dirty="0" smtClean="0"/>
              <a:t>The Budapest Treaty</a:t>
            </a:r>
            <a:endParaRPr lang="en-US" dirty="0"/>
          </a:p>
        </p:txBody>
      </p:sp>
      <p:sp>
        <p:nvSpPr>
          <p:cNvPr id="3" name="Subtitle 2"/>
          <p:cNvSpPr>
            <a:spLocks noGrp="1"/>
          </p:cNvSpPr>
          <p:nvPr>
            <p:ph type="subTitle" idx="1"/>
          </p:nvPr>
        </p:nvSpPr>
        <p:spPr>
          <a:xfrm>
            <a:off x="684213" y="3860800"/>
            <a:ext cx="6400800" cy="2736552"/>
          </a:xfrm>
        </p:spPr>
        <p:txBody>
          <a:bodyPr>
            <a:normAutofit lnSpcReduction="10000"/>
          </a:bodyPr>
          <a:lstStyle/>
          <a:p>
            <a:pPr algn="l"/>
            <a:r>
              <a:rPr lang="en-US" dirty="0" smtClean="0"/>
              <a:t>on the International Recognition of the Deposit of Microorganisms for the Purposes of Patent Procedure</a:t>
            </a:r>
          </a:p>
          <a:p>
            <a:pPr algn="l"/>
            <a:r>
              <a:rPr lang="en-US" sz="2400" dirty="0" smtClean="0"/>
              <a:t>E. Glantschnig, Patent Law Division</a:t>
            </a:r>
          </a:p>
          <a:p>
            <a:pPr algn="l"/>
            <a:endParaRPr lang="fr-CH" dirty="0"/>
          </a:p>
          <a:p>
            <a:pPr algn="l"/>
            <a:endParaRPr lang="fr-CH" dirty="0" smtClean="0"/>
          </a:p>
          <a:p>
            <a:r>
              <a:rPr lang="fr-CH" sz="1800" dirty="0" smtClean="0"/>
              <a:t>May 2017</a:t>
            </a:r>
            <a:endParaRPr lang="en-US" sz="1800" dirty="0" smtClean="0"/>
          </a:p>
          <a:p>
            <a:endParaRPr lang="en-US" dirty="0"/>
          </a:p>
        </p:txBody>
      </p:sp>
    </p:spTree>
    <p:extLst>
      <p:ext uri="{BB962C8B-B14F-4D97-AF65-F5344CB8AC3E}">
        <p14:creationId xmlns:p14="http://schemas.microsoft.com/office/powerpoint/2010/main" val="1251858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Contracting States (1)</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Albania, Armenia, Australia, Austria, Azerbaijan, Bahrain, </a:t>
            </a:r>
            <a:r>
              <a:rPr lang="en-US" dirty="0"/>
              <a:t>Belarus</a:t>
            </a:r>
            <a:r>
              <a:rPr lang="en-US" dirty="0" smtClean="0"/>
              <a:t>, Belgium, Bosnia and Herzegovina, Brunei Darussalam, Bulgaria, Canada, Chile, China, Colombia, Costa Rica, Croatia, Cuba, Czech Republic, Democratic People’s Republic of Korea, Denmark, Dominican Republic, El Salvador, Estonia, Finland, France, Georgia, Germany, Greece, Guatemala, Honduras, Hungary, Iceland, India, Ireland, Israel, Italy, Japan, Jordan, Kazakhstan, Kyrgyzstan, Latvia, Liechtenstein, Lithuania, Luxemburg, Mexico, Monaco, Montenegro, </a:t>
            </a: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10</a:t>
            </a:fld>
            <a:endParaRPr lang="en-US"/>
          </a:p>
        </p:txBody>
      </p:sp>
    </p:spTree>
    <p:extLst>
      <p:ext uri="{BB962C8B-B14F-4D97-AF65-F5344CB8AC3E}">
        <p14:creationId xmlns:p14="http://schemas.microsoft.com/office/powerpoint/2010/main" val="221511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Contracting States</a:t>
            </a:r>
            <a:r>
              <a:rPr lang="fr-FR" dirty="0" smtClean="0"/>
              <a:t> (2)</a:t>
            </a:r>
            <a:endParaRPr lang="en-US" dirty="0"/>
          </a:p>
        </p:txBody>
      </p:sp>
      <p:sp>
        <p:nvSpPr>
          <p:cNvPr id="3" name="Content Placeholder 2"/>
          <p:cNvSpPr>
            <a:spLocks noGrp="1"/>
          </p:cNvSpPr>
          <p:nvPr>
            <p:ph idx="1"/>
          </p:nvPr>
        </p:nvSpPr>
        <p:spPr/>
        <p:txBody>
          <a:bodyPr>
            <a:normAutofit/>
          </a:bodyPr>
          <a:lstStyle/>
          <a:p>
            <a:pPr marL="0" indent="0">
              <a:buNone/>
            </a:pPr>
            <a:r>
              <a:rPr kumimoji="1" lang="en-US" dirty="0" smtClean="0"/>
              <a:t>Morocco, Netherlands, Nicaragua, Norway, Oman, Panama, Peru, Philippines, Poland, Portugal, Qatar,  Republic of Korea, Republic of Moldova, Romania, Russian Federation, Serbia, Singapore, Slovakia, Slovenia, South Africa, Spain, Sweden, Switzerland, Tajikistan, the former Yugoslav Republic of Macedonia, Trinidad and Tobago, Tunisia, Turkey, Ukraine, United Kingdom, United States of America, Uzbekistan. </a:t>
            </a:r>
            <a:r>
              <a:rPr kumimoji="1" lang="fr-FR" dirty="0" smtClean="0"/>
              <a:t>	</a:t>
            </a: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11</a:t>
            </a:fld>
            <a:endParaRPr lang="en-US"/>
          </a:p>
        </p:txBody>
      </p:sp>
    </p:spTree>
    <p:extLst>
      <p:ext uri="{BB962C8B-B14F-4D97-AF65-F5344CB8AC3E}">
        <p14:creationId xmlns:p14="http://schemas.microsoft.com/office/powerpoint/2010/main" val="3739000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a:t>Budapest </a:t>
            </a:r>
            <a:r>
              <a:rPr lang="fr-CH" dirty="0" err="1"/>
              <a:t>Treaty</a:t>
            </a:r>
            <a:r>
              <a:rPr lang="fr-CH" dirty="0"/>
              <a:t> World </a:t>
            </a:r>
            <a:r>
              <a:rPr lang="fr-CH" dirty="0" err="1"/>
              <a:t>Map</a:t>
            </a:r>
            <a:endParaRPr lang="en-US" dirty="0"/>
          </a:p>
        </p:txBody>
      </p:sp>
      <p:sp>
        <p:nvSpPr>
          <p:cNvPr id="3" name="Content Placeholder 2"/>
          <p:cNvSpPr>
            <a:spLocks noGrp="1"/>
          </p:cNvSpPr>
          <p:nvPr>
            <p:ph idx="1"/>
          </p:nvPr>
        </p:nvSpPr>
        <p:spPr/>
        <p:txBody>
          <a:bodyPr/>
          <a:lstStyle/>
          <a:p>
            <a:pPr marL="0" indent="0">
              <a:buNone/>
            </a:pPr>
            <a:endParaRPr lang="en-US" alt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12</a:t>
            </a:fld>
            <a:endParaRPr lang="en-US"/>
          </a:p>
        </p:txBody>
      </p:sp>
      <p:pic>
        <p:nvPicPr>
          <p:cNvPr id="1027" name="Picture 3" descr="D:\Users\claudel\AppData\Local\Microsoft\Windows\Temporary Internet Files\Content.Outlook\FZV4Q8NK\Budapest-Treaty-Map_2016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268760"/>
            <a:ext cx="8280920" cy="4824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26160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Declarations of acceptance</a:t>
            </a:r>
            <a:r>
              <a:rPr lang="fr-FR" dirty="0" smtClean="0"/>
              <a:t> </a:t>
            </a:r>
            <a:endParaRPr lang="en-US" dirty="0"/>
          </a:p>
        </p:txBody>
      </p:sp>
      <p:sp>
        <p:nvSpPr>
          <p:cNvPr id="3" name="Content Placeholder 2"/>
          <p:cNvSpPr>
            <a:spLocks noGrp="1"/>
          </p:cNvSpPr>
          <p:nvPr>
            <p:ph idx="1"/>
          </p:nvPr>
        </p:nvSpPr>
        <p:spPr/>
        <p:txBody>
          <a:bodyPr/>
          <a:lstStyle/>
          <a:p>
            <a:pPr marL="0" indent="0">
              <a:buFontTx/>
              <a:buNone/>
              <a:tabLst>
                <a:tab pos="576263" algn="l"/>
              </a:tabLst>
            </a:pPr>
            <a:r>
              <a:rPr lang="en-US" dirty="0" smtClean="0"/>
              <a:t>have been deposited by the following intergovernmental industrial property organizations:</a:t>
            </a:r>
          </a:p>
          <a:p>
            <a:pPr marL="0" indent="0">
              <a:buFontTx/>
              <a:buNone/>
              <a:tabLst>
                <a:tab pos="576263" algn="l"/>
              </a:tabLst>
            </a:pPr>
            <a:endParaRPr lang="en-US" sz="1400" dirty="0" smtClean="0"/>
          </a:p>
          <a:p>
            <a:pPr>
              <a:buFontTx/>
              <a:buNone/>
              <a:tabLst>
                <a:tab pos="576263" algn="l"/>
              </a:tabLst>
            </a:pPr>
            <a:r>
              <a:rPr lang="en-US" dirty="0" smtClean="0"/>
              <a:t>	- European Patent </a:t>
            </a:r>
            <a:r>
              <a:rPr lang="en-GB" dirty="0" smtClean="0"/>
              <a:t>Organisation</a:t>
            </a:r>
            <a:r>
              <a:rPr lang="en-US" dirty="0" smtClean="0"/>
              <a:t> (EPO)</a:t>
            </a:r>
          </a:p>
          <a:p>
            <a:pPr>
              <a:buFontTx/>
              <a:buNone/>
              <a:tabLst>
                <a:tab pos="576263" algn="l"/>
              </a:tabLst>
            </a:pPr>
            <a:r>
              <a:rPr lang="en-US" dirty="0" smtClean="0"/>
              <a:t>	- Eurasian Patent Organization (EAPO)</a:t>
            </a:r>
          </a:p>
          <a:p>
            <a:pPr>
              <a:buFontTx/>
              <a:buNone/>
              <a:tabLst>
                <a:tab pos="576263" algn="l"/>
              </a:tabLst>
            </a:pPr>
            <a:r>
              <a:rPr lang="en-US" dirty="0" smtClean="0"/>
              <a:t>	- African Regional Intellectual Property </a:t>
            </a:r>
            <a:br>
              <a:rPr lang="en-US" dirty="0" smtClean="0"/>
            </a:br>
            <a:r>
              <a:rPr lang="en-US" dirty="0" smtClean="0"/>
              <a:t>  Organization (ARIPO)</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13</a:t>
            </a:fld>
            <a:endParaRPr lang="en-US"/>
          </a:p>
        </p:txBody>
      </p:sp>
    </p:spTree>
    <p:extLst>
      <p:ext uri="{BB962C8B-B14F-4D97-AF65-F5344CB8AC3E}">
        <p14:creationId xmlns:p14="http://schemas.microsoft.com/office/powerpoint/2010/main" val="2762036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Principal characteristics of the Treaty</a:t>
            </a:r>
            <a:r>
              <a:rPr lang="fr-FR" dirty="0" smtClean="0"/>
              <a:t> </a:t>
            </a:r>
            <a:endParaRPr lang="en-US" dirty="0"/>
          </a:p>
        </p:txBody>
      </p:sp>
      <p:sp>
        <p:nvSpPr>
          <p:cNvPr id="3" name="Content Placeholder 2"/>
          <p:cNvSpPr>
            <a:spLocks noGrp="1"/>
          </p:cNvSpPr>
          <p:nvPr>
            <p:ph idx="1"/>
          </p:nvPr>
        </p:nvSpPr>
        <p:spPr/>
        <p:txBody>
          <a:bodyPr/>
          <a:lstStyle/>
          <a:p>
            <a:r>
              <a:rPr lang="en-US" dirty="0" smtClean="0"/>
              <a:t>All Contracting States recognize the deposit of a microorganism with any IDA</a:t>
            </a:r>
          </a:p>
          <a:p>
            <a:r>
              <a:rPr lang="en-US" dirty="0" smtClean="0"/>
              <a:t>Any deposit of a microorganism with an IDA shall be accepted for the purposes of patent procedure by the patent offices of the Contracting States and by any regional office who filed a declaration of acceptance</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14</a:t>
            </a:fld>
            <a:endParaRPr lang="en-US"/>
          </a:p>
        </p:txBody>
      </p:sp>
    </p:spTree>
    <p:extLst>
      <p:ext uri="{BB962C8B-B14F-4D97-AF65-F5344CB8AC3E}">
        <p14:creationId xmlns:p14="http://schemas.microsoft.com/office/powerpoint/2010/main" val="9323147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International Depositary Authority (1)</a:t>
            </a:r>
            <a:endParaRPr lang="en-US" dirty="0"/>
          </a:p>
        </p:txBody>
      </p:sp>
      <p:sp>
        <p:nvSpPr>
          <p:cNvPr id="3" name="Content Placeholder 2"/>
          <p:cNvSpPr>
            <a:spLocks noGrp="1"/>
          </p:cNvSpPr>
          <p:nvPr>
            <p:ph idx="1"/>
          </p:nvPr>
        </p:nvSpPr>
        <p:spPr/>
        <p:txBody>
          <a:bodyPr/>
          <a:lstStyle/>
          <a:p>
            <a:r>
              <a:rPr lang="en-US" dirty="0" smtClean="0"/>
              <a:t>A scientific institution</a:t>
            </a:r>
          </a:p>
          <a:p>
            <a:pPr lvl="1"/>
            <a:r>
              <a:rPr lang="en-US" dirty="0" smtClean="0"/>
              <a:t>located on the territory of a Contracting State </a:t>
            </a:r>
          </a:p>
          <a:p>
            <a:pPr lvl="1"/>
            <a:r>
              <a:rPr lang="en-US" dirty="0" smtClean="0"/>
              <a:t>accepting deposits of microorganisms</a:t>
            </a:r>
          </a:p>
          <a:p>
            <a:pPr lvl="1"/>
            <a:r>
              <a:rPr lang="en-US" dirty="0" smtClean="0"/>
              <a:t>storage of microorganisms</a:t>
            </a:r>
          </a:p>
          <a:p>
            <a:pPr lvl="1"/>
            <a:r>
              <a:rPr lang="en-US" dirty="0" smtClean="0"/>
              <a:t>furnishing samples of any deposited microorganism</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15</a:t>
            </a:fld>
            <a:endParaRPr lang="en-US"/>
          </a:p>
        </p:txBody>
      </p:sp>
    </p:spTree>
    <p:extLst>
      <p:ext uri="{BB962C8B-B14F-4D97-AF65-F5344CB8AC3E}">
        <p14:creationId xmlns:p14="http://schemas.microsoft.com/office/powerpoint/2010/main" val="1243041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International Depositary Authority (2)</a:t>
            </a:r>
            <a:endParaRPr lang="en-US" dirty="0"/>
          </a:p>
        </p:txBody>
      </p:sp>
      <p:sp>
        <p:nvSpPr>
          <p:cNvPr id="3" name="Content Placeholder 2"/>
          <p:cNvSpPr>
            <a:spLocks noGrp="1"/>
          </p:cNvSpPr>
          <p:nvPr>
            <p:ph idx="1"/>
          </p:nvPr>
        </p:nvSpPr>
        <p:spPr/>
        <p:txBody>
          <a:bodyPr/>
          <a:lstStyle/>
          <a:p>
            <a:r>
              <a:rPr lang="en-US" dirty="0" smtClean="0"/>
              <a:t>Status acquired after acceptance of communication from the Contracting State to the Director General of WIPO</a:t>
            </a:r>
            <a:br>
              <a:rPr lang="en-US" dirty="0" smtClean="0"/>
            </a:br>
            <a:r>
              <a:rPr lang="en-US" dirty="0" smtClean="0"/>
              <a:t>(Art. 7)</a:t>
            </a:r>
          </a:p>
        </p:txBody>
      </p:sp>
      <p:sp>
        <p:nvSpPr>
          <p:cNvPr id="4" name="Slide Number Placeholder 3"/>
          <p:cNvSpPr>
            <a:spLocks noGrp="1"/>
          </p:cNvSpPr>
          <p:nvPr>
            <p:ph type="sldNum" sz="quarter" idx="10"/>
          </p:nvPr>
        </p:nvSpPr>
        <p:spPr/>
        <p:txBody>
          <a:bodyPr/>
          <a:lstStyle/>
          <a:p>
            <a:fld id="{A1D97E97-EC2A-4F08-8FF5-C22C1C5000F2}" type="slidenum">
              <a:rPr lang="en-US" smtClean="0"/>
              <a:pPr/>
              <a:t>16</a:t>
            </a:fld>
            <a:endParaRPr lang="en-US"/>
          </a:p>
        </p:txBody>
      </p:sp>
    </p:spTree>
    <p:extLst>
      <p:ext uri="{BB962C8B-B14F-4D97-AF65-F5344CB8AC3E}">
        <p14:creationId xmlns:p14="http://schemas.microsoft.com/office/powerpoint/2010/main" val="422647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H" dirty="0"/>
              <a:t>IDA World </a:t>
            </a:r>
            <a:r>
              <a:rPr lang="fr-CH" dirty="0" err="1"/>
              <a:t>Map</a:t>
            </a: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17</a:t>
            </a:fld>
            <a:endParaRPr lang="en-US"/>
          </a:p>
        </p:txBody>
      </p:sp>
      <p:pic>
        <p:nvPicPr>
          <p:cNvPr id="6" name="Content Placeholder 2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70050" y="1773238"/>
            <a:ext cx="5803900" cy="4352925"/>
          </a:xfrm>
        </p:spPr>
      </p:pic>
    </p:spTree>
    <p:extLst>
      <p:ext uri="{BB962C8B-B14F-4D97-AF65-F5344CB8AC3E}">
        <p14:creationId xmlns:p14="http://schemas.microsoft.com/office/powerpoint/2010/main" val="2191807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subject matter of the deposit</a:t>
            </a:r>
            <a:endParaRPr lang="en-US" dirty="0"/>
          </a:p>
        </p:txBody>
      </p:sp>
      <p:sp>
        <p:nvSpPr>
          <p:cNvPr id="3" name="Content Placeholder 2"/>
          <p:cNvSpPr>
            <a:spLocks noGrp="1"/>
          </p:cNvSpPr>
          <p:nvPr>
            <p:ph idx="1"/>
          </p:nvPr>
        </p:nvSpPr>
        <p:spPr/>
        <p:txBody>
          <a:bodyPr>
            <a:normAutofit/>
          </a:bodyPr>
          <a:lstStyle/>
          <a:p>
            <a:r>
              <a:rPr lang="en-US" dirty="0" smtClean="0"/>
              <a:t>The Treaty does not define the term microorganism thus allowing a broad interpretation of the term</a:t>
            </a:r>
          </a:p>
          <a:p>
            <a:r>
              <a:rPr lang="en-US" dirty="0" smtClean="0"/>
              <a:t>It includes unicellular and </a:t>
            </a:r>
            <a:r>
              <a:rPr lang="en-US" noProof="1" smtClean="0"/>
              <a:t>multicellular</a:t>
            </a:r>
            <a:r>
              <a:rPr lang="en-US" dirty="0" smtClean="0"/>
              <a:t> organisms, bacteria, fungi, plant, animal </a:t>
            </a:r>
            <a:br>
              <a:rPr lang="en-US" dirty="0" smtClean="0"/>
            </a:br>
            <a:r>
              <a:rPr lang="en-US" dirty="0" smtClean="0"/>
              <a:t>and human cell cultures, </a:t>
            </a:r>
            <a:r>
              <a:rPr lang="en-US" noProof="1" smtClean="0"/>
              <a:t>murine</a:t>
            </a:r>
            <a:r>
              <a:rPr lang="en-US" dirty="0" smtClean="0"/>
              <a:t> embryos, plasmids, seeds, etc.</a:t>
            </a:r>
          </a:p>
          <a:p>
            <a:r>
              <a:rPr lang="en-US" dirty="0" smtClean="0"/>
              <a:t>Today, the term « biological material » is more commonly used</a:t>
            </a:r>
          </a:p>
        </p:txBody>
      </p:sp>
      <p:sp>
        <p:nvSpPr>
          <p:cNvPr id="4" name="Slide Number Placeholder 3"/>
          <p:cNvSpPr>
            <a:spLocks noGrp="1"/>
          </p:cNvSpPr>
          <p:nvPr>
            <p:ph type="sldNum" sz="quarter" idx="10"/>
          </p:nvPr>
        </p:nvSpPr>
        <p:spPr/>
        <p:txBody>
          <a:bodyPr/>
          <a:lstStyle/>
          <a:p>
            <a:fld id="{A1D97E97-EC2A-4F08-8FF5-C22C1C5000F2}" type="slidenum">
              <a:rPr lang="en-US" smtClean="0"/>
              <a:pPr/>
              <a:t>18</a:t>
            </a:fld>
            <a:endParaRPr lang="en-US"/>
          </a:p>
        </p:txBody>
      </p:sp>
    </p:spTree>
    <p:extLst>
      <p:ext uri="{BB962C8B-B14F-4D97-AF65-F5344CB8AC3E}">
        <p14:creationId xmlns:p14="http://schemas.microsoft.com/office/powerpoint/2010/main" val="31016065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Most </a:t>
            </a:r>
            <a:r>
              <a:rPr lang="en-US" dirty="0"/>
              <a:t>widely accepted kinds of MO by </a:t>
            </a:r>
            <a:r>
              <a:rPr lang="en-US" dirty="0" smtClean="0"/>
              <a:t>IDAs</a:t>
            </a:r>
            <a:r>
              <a:rPr lang="en-US" dirty="0"/>
              <a:t/>
            </a:r>
            <a:br>
              <a:rPr lang="en-US" dirty="0"/>
            </a:br>
            <a:endParaRPr lang="en-US" dirty="0"/>
          </a:p>
        </p:txBody>
      </p:sp>
      <p:sp>
        <p:nvSpPr>
          <p:cNvPr id="3" name="Content Placeholder 2"/>
          <p:cNvSpPr>
            <a:spLocks noGrp="1"/>
          </p:cNvSpPr>
          <p:nvPr>
            <p:ph idx="1"/>
          </p:nvPr>
        </p:nvSpPr>
        <p:spPr/>
        <p:txBody>
          <a:bodyPr/>
          <a:lstStyle/>
          <a:p>
            <a:endParaRPr lang="en-US" dirty="0" smtClean="0"/>
          </a:p>
          <a:p>
            <a:r>
              <a:rPr lang="en-US" dirty="0" smtClean="0"/>
              <a:t>non-pathogenic </a:t>
            </a:r>
            <a:r>
              <a:rPr lang="en-US" dirty="0"/>
              <a:t>yeasts   </a:t>
            </a:r>
            <a:r>
              <a:rPr lang="en-US" dirty="0" smtClean="0"/>
              <a:t>	34</a:t>
            </a:r>
            <a:endParaRPr lang="en-US" dirty="0"/>
          </a:p>
          <a:p>
            <a:r>
              <a:rPr lang="en-US" dirty="0" smtClean="0"/>
              <a:t>non-pathogenic </a:t>
            </a:r>
            <a:r>
              <a:rPr lang="en-US" dirty="0"/>
              <a:t>bacteria </a:t>
            </a:r>
            <a:r>
              <a:rPr lang="en-US" dirty="0" smtClean="0"/>
              <a:t>	34</a:t>
            </a:r>
            <a:endParaRPr lang="en-US" dirty="0"/>
          </a:p>
          <a:p>
            <a:r>
              <a:rPr lang="en-US" dirty="0" smtClean="0"/>
              <a:t>non-pathogenic </a:t>
            </a:r>
            <a:r>
              <a:rPr lang="en-US" dirty="0"/>
              <a:t>fungi     </a:t>
            </a:r>
            <a:r>
              <a:rPr lang="en-US" dirty="0" smtClean="0"/>
              <a:t>		32</a:t>
            </a: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19</a:t>
            </a:fld>
            <a:endParaRPr lang="en-US"/>
          </a:p>
        </p:txBody>
      </p:sp>
    </p:spTree>
    <p:extLst>
      <p:ext uri="{BB962C8B-B14F-4D97-AF65-F5344CB8AC3E}">
        <p14:creationId xmlns:p14="http://schemas.microsoft.com/office/powerpoint/2010/main" val="3600151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 specific treaty ?</a:t>
            </a:r>
            <a:endParaRPr lang="en-US" dirty="0"/>
          </a:p>
        </p:txBody>
      </p:sp>
      <p:sp>
        <p:nvSpPr>
          <p:cNvPr id="3" name="Content Placeholder 2"/>
          <p:cNvSpPr>
            <a:spLocks noGrp="1"/>
          </p:cNvSpPr>
          <p:nvPr>
            <p:ph idx="1"/>
          </p:nvPr>
        </p:nvSpPr>
        <p:spPr/>
        <p:txBody>
          <a:bodyPr/>
          <a:lstStyle/>
          <a:p>
            <a:r>
              <a:rPr lang="en-US" dirty="0" smtClean="0"/>
              <a:t>Requirement of sufficient disclosure of the invention </a:t>
            </a:r>
          </a:p>
          <a:p>
            <a:r>
              <a:rPr lang="en-US" dirty="0" smtClean="0"/>
              <a:t>How to disclose a microorganism?</a:t>
            </a:r>
          </a:p>
          <a:p>
            <a:r>
              <a:rPr lang="en-US" dirty="0" smtClean="0"/>
              <a:t>Requirement of the deposit of the microorganism</a:t>
            </a:r>
          </a:p>
          <a:p>
            <a:r>
              <a:rPr lang="en-US" dirty="0" smtClean="0"/>
              <a:t>Usefulness of a single internationally recognized deposit</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2</a:t>
            </a:fld>
            <a:endParaRPr lang="en-US"/>
          </a:p>
        </p:txBody>
      </p:sp>
    </p:spTree>
    <p:extLst>
      <p:ext uri="{BB962C8B-B14F-4D97-AF65-F5344CB8AC3E}">
        <p14:creationId xmlns:p14="http://schemas.microsoft.com/office/powerpoint/2010/main" val="2775598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Infrequent </a:t>
            </a:r>
            <a:r>
              <a:rPr lang="en-US" dirty="0"/>
              <a:t>accepted kinds of MO by </a:t>
            </a:r>
            <a:r>
              <a:rPr lang="en-US" dirty="0" smtClean="0"/>
              <a:t>IDAs</a:t>
            </a:r>
            <a:r>
              <a:rPr lang="en-US" dirty="0"/>
              <a:t/>
            </a:r>
            <a:br>
              <a:rPr lang="en-US" dirty="0"/>
            </a:br>
            <a:endParaRPr lang="en-US" dirty="0"/>
          </a:p>
        </p:txBody>
      </p:sp>
      <p:sp>
        <p:nvSpPr>
          <p:cNvPr id="3" name="Content Placeholder 2"/>
          <p:cNvSpPr>
            <a:spLocks noGrp="1"/>
          </p:cNvSpPr>
          <p:nvPr>
            <p:ph idx="1"/>
          </p:nvPr>
        </p:nvSpPr>
        <p:spPr/>
        <p:txBody>
          <a:bodyPr/>
          <a:lstStyle/>
          <a:p>
            <a:endParaRPr lang="en-US" dirty="0" smtClean="0"/>
          </a:p>
          <a:p>
            <a:r>
              <a:rPr lang="en-US" dirty="0" smtClean="0"/>
              <a:t>Pathogenic Protozoa (1) </a:t>
            </a:r>
          </a:p>
          <a:p>
            <a:r>
              <a:rPr lang="en-US" dirty="0" smtClean="0"/>
              <a:t>Murine embryos, </a:t>
            </a:r>
            <a:r>
              <a:rPr lang="en-US" dirty="0"/>
              <a:t>Oncogenes </a:t>
            </a:r>
            <a:r>
              <a:rPr lang="en-US" dirty="0" smtClean="0"/>
              <a:t>(2)</a:t>
            </a:r>
          </a:p>
          <a:p>
            <a:r>
              <a:rPr lang="en-US" dirty="0" smtClean="0"/>
              <a:t>Nematodes, RNA (4)</a:t>
            </a: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20</a:t>
            </a:fld>
            <a:endParaRPr lang="en-US"/>
          </a:p>
        </p:txBody>
      </p:sp>
    </p:spTree>
    <p:extLst>
      <p:ext uri="{BB962C8B-B14F-4D97-AF65-F5344CB8AC3E}">
        <p14:creationId xmlns:p14="http://schemas.microsoft.com/office/powerpoint/2010/main" val="7586524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Deposit procedure</a:t>
            </a:r>
            <a:endParaRPr lang="en-US" dirty="0"/>
          </a:p>
        </p:txBody>
      </p:sp>
      <p:sp>
        <p:nvSpPr>
          <p:cNvPr id="3" name="Content Placeholder 2"/>
          <p:cNvSpPr>
            <a:spLocks noGrp="1"/>
          </p:cNvSpPr>
          <p:nvPr>
            <p:ph idx="1"/>
          </p:nvPr>
        </p:nvSpPr>
        <p:spPr/>
        <p:txBody>
          <a:bodyPr/>
          <a:lstStyle/>
          <a:p>
            <a:r>
              <a:rPr lang="en-US" dirty="0" smtClean="0"/>
              <a:t>Mandatory acceptance of the microorganism by the IDA when requirements for deposit are met</a:t>
            </a:r>
          </a:p>
          <a:p>
            <a:r>
              <a:rPr lang="en-US" dirty="0" smtClean="0"/>
              <a:t>Delivery of a receipt </a:t>
            </a:r>
          </a:p>
          <a:p>
            <a:r>
              <a:rPr lang="en-US" dirty="0" smtClean="0"/>
              <a:t>Time limit for the deposit: depends on the national law, in general, the filing date of the patent application</a:t>
            </a:r>
          </a:p>
          <a:p>
            <a:r>
              <a:rPr lang="en-US" dirty="0" smtClean="0"/>
              <a:t>Storage during at least 30 years</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21</a:t>
            </a:fld>
            <a:endParaRPr lang="en-US"/>
          </a:p>
        </p:txBody>
      </p:sp>
    </p:spTree>
    <p:extLst>
      <p:ext uri="{BB962C8B-B14F-4D97-AF65-F5344CB8AC3E}">
        <p14:creationId xmlns:p14="http://schemas.microsoft.com/office/powerpoint/2010/main" val="1700005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Rule 11:  Access to </a:t>
            </a:r>
            <a:br>
              <a:rPr lang="en-US" dirty="0" smtClean="0"/>
            </a:br>
            <a:r>
              <a:rPr lang="en-US" dirty="0" smtClean="0"/>
              <a:t>deposited biological material</a:t>
            </a:r>
            <a:endParaRPr lang="en-US" dirty="0"/>
          </a:p>
        </p:txBody>
      </p:sp>
      <p:sp>
        <p:nvSpPr>
          <p:cNvPr id="3" name="Content Placeholder 2"/>
          <p:cNvSpPr>
            <a:spLocks noGrp="1"/>
          </p:cNvSpPr>
          <p:nvPr>
            <p:ph idx="1"/>
          </p:nvPr>
        </p:nvSpPr>
        <p:spPr/>
        <p:txBody>
          <a:bodyPr/>
          <a:lstStyle/>
          <a:p>
            <a:r>
              <a:rPr lang="en-US" dirty="0" smtClean="0"/>
              <a:t>Any interested industrial property office</a:t>
            </a:r>
          </a:p>
          <a:p>
            <a:r>
              <a:rPr lang="en-US" dirty="0" smtClean="0"/>
              <a:t>The depositor or third parties authorized by the depositor</a:t>
            </a:r>
          </a:p>
          <a:p>
            <a:r>
              <a:rPr lang="en-US" dirty="0" smtClean="0"/>
              <a:t>Any parties legally entitled under the applicable legislation, with the prescribed form and certified by the industrial property office</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22</a:t>
            </a:fld>
            <a:endParaRPr lang="en-US"/>
          </a:p>
        </p:txBody>
      </p:sp>
    </p:spTree>
    <p:extLst>
      <p:ext uri="{BB962C8B-B14F-4D97-AF65-F5344CB8AC3E}">
        <p14:creationId xmlns:p14="http://schemas.microsoft.com/office/powerpoint/2010/main" val="2841979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Budapest Treaty Statistics 2015</a:t>
            </a:r>
          </a:p>
        </p:txBody>
      </p:sp>
      <p:sp>
        <p:nvSpPr>
          <p:cNvPr id="3" name="Content Placeholder 2"/>
          <p:cNvSpPr>
            <a:spLocks noGrp="1"/>
          </p:cNvSpPr>
          <p:nvPr>
            <p:ph idx="1"/>
          </p:nvPr>
        </p:nvSpPr>
        <p:spPr>
          <a:xfrm>
            <a:off x="457200" y="1484784"/>
            <a:ext cx="8229600" cy="4641379"/>
          </a:xfrm>
        </p:spPr>
        <p:txBody>
          <a:bodyPr/>
          <a:lstStyle/>
          <a:p>
            <a:r>
              <a:rPr lang="en-US" dirty="0"/>
              <a:t>Overall Deposits                        </a:t>
            </a:r>
            <a:r>
              <a:rPr lang="en-US" dirty="0" smtClean="0"/>
              <a:t>4.893</a:t>
            </a:r>
            <a:endParaRPr lang="en-US" dirty="0"/>
          </a:p>
          <a:p>
            <a:pPr marL="0" indent="0">
              <a:buNone/>
            </a:pPr>
            <a:r>
              <a:rPr lang="en-US" dirty="0"/>
              <a:t>    (nearly doubled since 2005) </a:t>
            </a:r>
          </a:p>
          <a:p>
            <a:endParaRPr lang="en-US" dirty="0"/>
          </a:p>
          <a:p>
            <a:r>
              <a:rPr lang="en-US" dirty="0"/>
              <a:t>Samples Furnished                    2.673</a:t>
            </a:r>
          </a:p>
        </p:txBody>
      </p:sp>
      <p:sp>
        <p:nvSpPr>
          <p:cNvPr id="4" name="Slide Number Placeholder 3"/>
          <p:cNvSpPr>
            <a:spLocks noGrp="1"/>
          </p:cNvSpPr>
          <p:nvPr>
            <p:ph type="sldNum" sz="quarter" idx="10"/>
          </p:nvPr>
        </p:nvSpPr>
        <p:spPr/>
        <p:txBody>
          <a:bodyPr/>
          <a:lstStyle/>
          <a:p>
            <a:fld id="{A1D97E97-EC2A-4F08-8FF5-C22C1C5000F2}" type="slidenum">
              <a:rPr lang="en-US" smtClean="0"/>
              <a:pPr/>
              <a:t>23</a:t>
            </a:fld>
            <a:endParaRPr lang="en-US"/>
          </a:p>
        </p:txBody>
      </p:sp>
    </p:spTree>
    <p:extLst>
      <p:ext uri="{BB962C8B-B14F-4D97-AF65-F5344CB8AC3E}">
        <p14:creationId xmlns:p14="http://schemas.microsoft.com/office/powerpoint/2010/main" val="37300117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Top 8 IDAs in Terms of Deposits in 2015</a:t>
            </a:r>
          </a:p>
        </p:txBody>
      </p:sp>
      <p:sp>
        <p:nvSpPr>
          <p:cNvPr id="3" name="Content Placeholder 2"/>
          <p:cNvSpPr>
            <a:spLocks noGrp="1"/>
          </p:cNvSpPr>
          <p:nvPr>
            <p:ph idx="1"/>
          </p:nvPr>
        </p:nvSpPr>
        <p:spPr/>
        <p:txBody>
          <a:bodyPr>
            <a:normAutofit/>
          </a:bodyPr>
          <a:lstStyle/>
          <a:p>
            <a:r>
              <a:rPr lang="en-US" dirty="0"/>
              <a:t>CGMCC (CN) 1.645, CCTCC (CN) 1.055, </a:t>
            </a:r>
            <a:br>
              <a:rPr lang="en-US" dirty="0"/>
            </a:br>
            <a:r>
              <a:rPr lang="en-US" dirty="0"/>
              <a:t>ATCC (US) 653,</a:t>
            </a:r>
          </a:p>
          <a:p>
            <a:pPr marL="0" indent="0">
              <a:buNone/>
            </a:pPr>
            <a:endParaRPr lang="en-US" dirty="0"/>
          </a:p>
          <a:p>
            <a:r>
              <a:rPr lang="fr-CH" dirty="0"/>
              <a:t>KCTC (KR) 231, DSMZ (DE) 217, </a:t>
            </a:r>
            <a:br>
              <a:rPr lang="fr-CH" dirty="0"/>
            </a:br>
            <a:r>
              <a:rPr lang="fr-CH" dirty="0"/>
              <a:t>NCIMB (GB) 157,</a:t>
            </a:r>
          </a:p>
          <a:p>
            <a:pPr marL="0" indent="0">
              <a:buNone/>
            </a:pPr>
            <a:endParaRPr lang="en-US" dirty="0"/>
          </a:p>
          <a:p>
            <a:r>
              <a:rPr lang="en-US" dirty="0"/>
              <a:t>NRRL (US) 155, KCCM </a:t>
            </a:r>
            <a:r>
              <a:rPr lang="en-US" dirty="0" smtClean="0"/>
              <a:t>(KR) </a:t>
            </a:r>
            <a:r>
              <a:rPr lang="en-US" dirty="0"/>
              <a:t>145</a:t>
            </a:r>
          </a:p>
        </p:txBody>
      </p:sp>
      <p:sp>
        <p:nvSpPr>
          <p:cNvPr id="4" name="Slide Number Placeholder 3"/>
          <p:cNvSpPr>
            <a:spLocks noGrp="1"/>
          </p:cNvSpPr>
          <p:nvPr>
            <p:ph type="sldNum" sz="quarter" idx="10"/>
          </p:nvPr>
        </p:nvSpPr>
        <p:spPr/>
        <p:txBody>
          <a:bodyPr/>
          <a:lstStyle/>
          <a:p>
            <a:fld id="{A1D97E97-EC2A-4F08-8FF5-C22C1C5000F2}" type="slidenum">
              <a:rPr lang="en-US" smtClean="0"/>
              <a:pPr/>
              <a:t>24</a:t>
            </a:fld>
            <a:endParaRPr lang="en-US"/>
          </a:p>
        </p:txBody>
      </p:sp>
    </p:spTree>
    <p:extLst>
      <p:ext uri="{BB962C8B-B14F-4D97-AF65-F5344CB8AC3E}">
        <p14:creationId xmlns:p14="http://schemas.microsoft.com/office/powerpoint/2010/main" val="156221665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a:t>The Aggregate of Deposits since February 1981</a:t>
            </a:r>
            <a:br>
              <a:rPr lang="en-US" dirty="0"/>
            </a:br>
            <a:endParaRPr lang="en-US" dirty="0"/>
          </a:p>
        </p:txBody>
      </p:sp>
      <p:sp>
        <p:nvSpPr>
          <p:cNvPr id="3" name="Content Placeholder 2"/>
          <p:cNvSpPr>
            <a:spLocks noGrp="1"/>
          </p:cNvSpPr>
          <p:nvPr>
            <p:ph idx="1"/>
          </p:nvPr>
        </p:nvSpPr>
        <p:spPr/>
        <p:txBody>
          <a:bodyPr/>
          <a:lstStyle/>
          <a:p>
            <a:r>
              <a:rPr lang="en-US" dirty="0"/>
              <a:t>Overall Deposits: 96.906</a:t>
            </a:r>
          </a:p>
          <a:p>
            <a:pPr marL="0" indent="0">
              <a:buNone/>
            </a:pPr>
            <a:r>
              <a:rPr lang="en-US" dirty="0"/>
              <a:t> </a:t>
            </a:r>
          </a:p>
          <a:p>
            <a:r>
              <a:rPr lang="en-US" dirty="0"/>
              <a:t>ATCC		31.114      </a:t>
            </a:r>
          </a:p>
          <a:p>
            <a:r>
              <a:rPr lang="en-US" dirty="0"/>
              <a:t>CGMCC		11.977     </a:t>
            </a:r>
          </a:p>
          <a:p>
            <a:r>
              <a:rPr lang="en-US" dirty="0"/>
              <a:t>IPOD (JP)		10.201     </a:t>
            </a:r>
          </a:p>
          <a:p>
            <a:r>
              <a:rPr lang="en-US" dirty="0"/>
              <a:t>DSMZ		  7.988       </a:t>
            </a:r>
          </a:p>
          <a:p>
            <a:r>
              <a:rPr lang="en-US" dirty="0"/>
              <a:t>CCTCC		  </a:t>
            </a:r>
            <a:r>
              <a:rPr lang="en-US" dirty="0" smtClean="0"/>
              <a:t>7.872</a:t>
            </a:r>
            <a:r>
              <a:rPr lang="en-US" dirty="0"/>
              <a:t>  </a:t>
            </a:r>
          </a:p>
        </p:txBody>
      </p:sp>
      <p:sp>
        <p:nvSpPr>
          <p:cNvPr id="4" name="Slide Number Placeholder 3"/>
          <p:cNvSpPr>
            <a:spLocks noGrp="1"/>
          </p:cNvSpPr>
          <p:nvPr>
            <p:ph type="sldNum" sz="quarter" idx="10"/>
          </p:nvPr>
        </p:nvSpPr>
        <p:spPr/>
        <p:txBody>
          <a:bodyPr/>
          <a:lstStyle/>
          <a:p>
            <a:fld id="{A1D97E97-EC2A-4F08-8FF5-C22C1C5000F2}" type="slidenum">
              <a:rPr lang="en-US" smtClean="0"/>
              <a:pPr/>
              <a:t>25</a:t>
            </a:fld>
            <a:endParaRPr lang="en-US"/>
          </a:p>
        </p:txBody>
      </p:sp>
    </p:spTree>
    <p:extLst>
      <p:ext uri="{BB962C8B-B14F-4D97-AF65-F5344CB8AC3E}">
        <p14:creationId xmlns:p14="http://schemas.microsoft.com/office/powerpoint/2010/main" val="27444956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 of the </a:t>
            </a:r>
            <a:br>
              <a:rPr lang="en-US" dirty="0" smtClean="0"/>
            </a:br>
            <a:r>
              <a:rPr lang="en-US" dirty="0" smtClean="0"/>
              <a:t>Budapest Treaty</a:t>
            </a:r>
            <a:r>
              <a:rPr lang="fr-FR" dirty="0" smtClean="0"/>
              <a:t> (1)</a:t>
            </a:r>
            <a:endParaRPr lang="en-US" dirty="0"/>
          </a:p>
        </p:txBody>
      </p:sp>
      <p:sp>
        <p:nvSpPr>
          <p:cNvPr id="3" name="Content Placeholder 2"/>
          <p:cNvSpPr>
            <a:spLocks noGrp="1"/>
          </p:cNvSpPr>
          <p:nvPr>
            <p:ph idx="1"/>
          </p:nvPr>
        </p:nvSpPr>
        <p:spPr/>
        <p:txBody>
          <a:bodyPr/>
          <a:lstStyle/>
          <a:p>
            <a:pPr>
              <a:lnSpc>
                <a:spcPct val="90000"/>
              </a:lnSpc>
            </a:pPr>
            <a:r>
              <a:rPr lang="en-US" dirty="0" smtClean="0"/>
              <a:t>Simplification and cost reduction of patent procedures</a:t>
            </a:r>
          </a:p>
          <a:p>
            <a:pPr>
              <a:lnSpc>
                <a:spcPct val="90000"/>
              </a:lnSpc>
            </a:pPr>
            <a:r>
              <a:rPr lang="en-US" dirty="0" smtClean="0"/>
              <a:t>Prevention of certain risks in the field of biotechnology</a:t>
            </a:r>
          </a:p>
          <a:p>
            <a:pPr>
              <a:lnSpc>
                <a:spcPct val="90000"/>
              </a:lnSpc>
            </a:pPr>
            <a:r>
              <a:rPr lang="en-US" dirty="0" smtClean="0"/>
              <a:t>Promotion of R&amp;D through access to  deposited biological material</a:t>
            </a:r>
          </a:p>
          <a:p>
            <a:pPr>
              <a:lnSpc>
                <a:spcPct val="90000"/>
              </a:lnSpc>
            </a:pPr>
            <a:r>
              <a:rPr lang="en-US" dirty="0" smtClean="0"/>
              <a:t>Promotion of cooperation and exchange between </a:t>
            </a:r>
            <a:r>
              <a:rPr lang="en-US" noProof="1" smtClean="0"/>
              <a:t>IDAs</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26</a:t>
            </a:fld>
            <a:endParaRPr lang="en-US"/>
          </a:p>
        </p:txBody>
      </p:sp>
    </p:spTree>
    <p:extLst>
      <p:ext uri="{BB962C8B-B14F-4D97-AF65-F5344CB8AC3E}">
        <p14:creationId xmlns:p14="http://schemas.microsoft.com/office/powerpoint/2010/main" val="35228502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Advantages of the </a:t>
            </a:r>
            <a:br>
              <a:rPr lang="en-US" dirty="0" smtClean="0"/>
            </a:br>
            <a:r>
              <a:rPr lang="en-US" dirty="0" smtClean="0"/>
              <a:t>Budapest Treaty</a:t>
            </a:r>
            <a:r>
              <a:rPr lang="fr-FR" dirty="0" smtClean="0"/>
              <a:t> (2)</a:t>
            </a:r>
            <a:endParaRPr lang="en-US" dirty="0"/>
          </a:p>
        </p:txBody>
      </p:sp>
      <p:sp>
        <p:nvSpPr>
          <p:cNvPr id="3" name="Content Placeholder 2"/>
          <p:cNvSpPr>
            <a:spLocks noGrp="1"/>
          </p:cNvSpPr>
          <p:nvPr>
            <p:ph idx="1"/>
          </p:nvPr>
        </p:nvSpPr>
        <p:spPr/>
        <p:txBody>
          <a:bodyPr/>
          <a:lstStyle/>
          <a:p>
            <a:r>
              <a:rPr lang="en-US" dirty="0" smtClean="0"/>
              <a:t>The Contracting States</a:t>
            </a:r>
          </a:p>
          <a:p>
            <a:pPr lvl="1"/>
            <a:r>
              <a:rPr lang="en-US" dirty="0" smtClean="0"/>
              <a:t>must recognize the deposit with any IDA</a:t>
            </a:r>
          </a:p>
          <a:p>
            <a:pPr lvl="1"/>
            <a:r>
              <a:rPr lang="en-US" dirty="0" smtClean="0"/>
              <a:t>must give the assurances that the </a:t>
            </a:r>
            <a:r>
              <a:rPr lang="en-US" noProof="1" smtClean="0"/>
              <a:t>IDAs</a:t>
            </a:r>
            <a:r>
              <a:rPr lang="en-US" dirty="0" smtClean="0"/>
              <a:t> fulfill the requirements of the Treaty</a:t>
            </a:r>
          </a:p>
          <a:p>
            <a:pPr lvl="1"/>
            <a:r>
              <a:rPr lang="en-US" dirty="0" smtClean="0"/>
              <a:t>are not obliged to establish an IDA on their own territory</a:t>
            </a:r>
          </a:p>
          <a:p>
            <a:pPr lvl="1"/>
            <a:r>
              <a:rPr lang="en-US" dirty="0" smtClean="0"/>
              <a:t>do not have to pay any financial contribution to WIPO</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27</a:t>
            </a:fld>
            <a:endParaRPr lang="en-US"/>
          </a:p>
        </p:txBody>
      </p:sp>
    </p:spTree>
    <p:extLst>
      <p:ext uri="{BB962C8B-B14F-4D97-AF65-F5344CB8AC3E}">
        <p14:creationId xmlns:p14="http://schemas.microsoft.com/office/powerpoint/2010/main" val="3572021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 on the Treaty</a:t>
            </a:r>
            <a:endParaRPr lang="en-US" dirty="0"/>
          </a:p>
        </p:txBody>
      </p:sp>
      <p:sp>
        <p:nvSpPr>
          <p:cNvPr id="3" name="Content Placeholder 2"/>
          <p:cNvSpPr>
            <a:spLocks noGrp="1"/>
          </p:cNvSpPr>
          <p:nvPr>
            <p:ph idx="1"/>
          </p:nvPr>
        </p:nvSpPr>
        <p:spPr/>
        <p:txBody>
          <a:bodyPr/>
          <a:lstStyle/>
          <a:p>
            <a:r>
              <a:rPr lang="en-US" dirty="0" smtClean="0"/>
              <a:t>Budapest Treaty and its Regulations</a:t>
            </a:r>
          </a:p>
          <a:p>
            <a:r>
              <a:rPr lang="en-US" dirty="0" smtClean="0"/>
              <a:t>Guide to the Deposit of Microorganisms under the Budapest Treaty</a:t>
            </a:r>
          </a:p>
          <a:p>
            <a:r>
              <a:rPr lang="en-US" noProof="1" smtClean="0"/>
              <a:t>(www.wipo.int/budapest)</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28</a:t>
            </a:fld>
            <a:endParaRPr lang="en-US"/>
          </a:p>
        </p:txBody>
      </p:sp>
    </p:spTree>
    <p:extLst>
      <p:ext uri="{BB962C8B-B14F-4D97-AF65-F5344CB8AC3E}">
        <p14:creationId xmlns:p14="http://schemas.microsoft.com/office/powerpoint/2010/main" val="10005900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other useful texts</a:t>
            </a:r>
            <a:endParaRPr lang="en-US" dirty="0"/>
          </a:p>
        </p:txBody>
      </p:sp>
      <p:sp>
        <p:nvSpPr>
          <p:cNvPr id="3" name="Content Placeholder 2"/>
          <p:cNvSpPr>
            <a:spLocks noGrp="1"/>
          </p:cNvSpPr>
          <p:nvPr>
            <p:ph idx="1"/>
          </p:nvPr>
        </p:nvSpPr>
        <p:spPr/>
        <p:txBody>
          <a:bodyPr/>
          <a:lstStyle/>
          <a:p>
            <a:r>
              <a:rPr lang="en-US" dirty="0" smtClean="0"/>
              <a:t>Patent Cooperation Treaty (PCT), Rule 13bis</a:t>
            </a:r>
          </a:p>
          <a:p>
            <a:r>
              <a:rPr lang="en-US" dirty="0" smtClean="0"/>
              <a:t>European Patent Convention (EPC), Rules 31 - 34</a:t>
            </a:r>
          </a:p>
          <a:p>
            <a:r>
              <a:rPr lang="en-US" dirty="0" smtClean="0"/>
              <a:t>European Directive on the legal protection of biotechnological inventions </a:t>
            </a:r>
            <a:br>
              <a:rPr lang="en-US" dirty="0" smtClean="0"/>
            </a:br>
            <a:r>
              <a:rPr lang="en-US" dirty="0" smtClean="0"/>
              <a:t>(Directive 98/44/EC)</a:t>
            </a:r>
          </a:p>
          <a:p>
            <a:r>
              <a:rPr lang="en-US" dirty="0" smtClean="0"/>
              <a:t>TRIPS Agreement, Art. 27.3</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29</a:t>
            </a:fld>
            <a:endParaRPr lang="en-US"/>
          </a:p>
        </p:txBody>
      </p:sp>
    </p:spTree>
    <p:extLst>
      <p:ext uri="{BB962C8B-B14F-4D97-AF65-F5344CB8AC3E}">
        <p14:creationId xmlns:p14="http://schemas.microsoft.com/office/powerpoint/2010/main" val="1301607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microorganism</a:t>
            </a:r>
            <a:r>
              <a:rPr lang="en-US" smtClean="0"/>
              <a:t>? </a:t>
            </a:r>
            <a:endParaRPr lang="en-US" dirty="0"/>
          </a:p>
        </p:txBody>
      </p:sp>
      <p:sp>
        <p:nvSpPr>
          <p:cNvPr id="3" name="Content Placeholder 2"/>
          <p:cNvSpPr>
            <a:spLocks noGrp="1"/>
          </p:cNvSpPr>
          <p:nvPr>
            <p:ph idx="1"/>
          </p:nvPr>
        </p:nvSpPr>
        <p:spPr/>
        <p:txBody>
          <a:bodyPr/>
          <a:lstStyle/>
          <a:p>
            <a:r>
              <a:rPr lang="en-US" dirty="0" smtClean="0"/>
              <a:t>Microorganisms are microscopic organisms (e.g., bacteria, fungi, viruses and yeasts) which are used in the production of food (e.g., yogurt, beer), pharmaceuticals (e.g. antibiotics) and other products (e.g., washing powder)</a:t>
            </a:r>
          </a:p>
          <a:p>
            <a:endParaRPr lang="fr-CH" dirty="0"/>
          </a:p>
          <a:p>
            <a:r>
              <a:rPr lang="en-US" dirty="0"/>
              <a:t>Definition in Concise Oxford Dictionary: « an organism not visible to the naked eye, e.g., bacterium or virus »</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3</a:t>
            </a:fld>
            <a:endParaRPr lang="en-US"/>
          </a:p>
        </p:txBody>
      </p:sp>
    </p:spTree>
    <p:extLst>
      <p:ext uri="{BB962C8B-B14F-4D97-AF65-F5344CB8AC3E}">
        <p14:creationId xmlns:p14="http://schemas.microsoft.com/office/powerpoint/2010/main" val="5843439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to get information</a:t>
            </a:r>
            <a:r>
              <a:rPr lang="fr-FR" dirty="0" smtClean="0"/>
              <a:t>?</a:t>
            </a:r>
            <a:endParaRPr lang="en-US" dirty="0"/>
          </a:p>
        </p:txBody>
      </p:sp>
      <p:sp>
        <p:nvSpPr>
          <p:cNvPr id="3" name="Content Placeholder 2"/>
          <p:cNvSpPr>
            <a:spLocks noGrp="1"/>
          </p:cNvSpPr>
          <p:nvPr>
            <p:ph idx="1"/>
          </p:nvPr>
        </p:nvSpPr>
        <p:spPr/>
        <p:txBody>
          <a:bodyPr>
            <a:normAutofit lnSpcReduction="10000"/>
          </a:bodyPr>
          <a:lstStyle/>
          <a:p>
            <a:pPr marL="0" indent="0">
              <a:buFontTx/>
              <a:buNone/>
            </a:pPr>
            <a:r>
              <a:rPr lang="en-US" dirty="0" smtClean="0"/>
              <a:t>Budapest Treaty Section</a:t>
            </a:r>
          </a:p>
          <a:p>
            <a:pPr marL="0" indent="0">
              <a:buFontTx/>
              <a:buNone/>
            </a:pPr>
            <a:r>
              <a:rPr lang="en-US" dirty="0" smtClean="0"/>
              <a:t>Patent Law Division</a:t>
            </a:r>
          </a:p>
          <a:p>
            <a:pPr marL="0" indent="0">
              <a:buFontTx/>
              <a:buNone/>
            </a:pPr>
            <a:r>
              <a:rPr lang="en-US" dirty="0" smtClean="0"/>
              <a:t>WIPO</a:t>
            </a:r>
          </a:p>
          <a:p>
            <a:pPr marL="0" indent="0">
              <a:buFontTx/>
              <a:buNone/>
            </a:pPr>
            <a:r>
              <a:rPr lang="fr-FR" dirty="0" smtClean="0"/>
              <a:t>Chemin des </a:t>
            </a:r>
            <a:r>
              <a:rPr lang="fr-FR" noProof="1" smtClean="0"/>
              <a:t>Colombettes</a:t>
            </a:r>
            <a:r>
              <a:rPr lang="en-US" dirty="0" smtClean="0"/>
              <a:t>, 34</a:t>
            </a:r>
          </a:p>
          <a:p>
            <a:pPr marL="0" indent="0">
              <a:buFontTx/>
              <a:buNone/>
            </a:pPr>
            <a:r>
              <a:rPr lang="en-US" dirty="0" smtClean="0"/>
              <a:t>1211 Geneva 20 (Switzerland</a:t>
            </a:r>
            <a:r>
              <a:rPr lang="fr-FR" dirty="0" smtClean="0"/>
              <a:t>)</a:t>
            </a:r>
          </a:p>
          <a:p>
            <a:pPr marL="0" indent="0">
              <a:buFontTx/>
              <a:buNone/>
            </a:pPr>
            <a:endParaRPr lang="fr-FR" dirty="0" smtClean="0"/>
          </a:p>
          <a:p>
            <a:pPr marL="0" indent="0">
              <a:buFontTx/>
              <a:buNone/>
            </a:pPr>
            <a:r>
              <a:rPr lang="fr-FR" dirty="0" smtClean="0"/>
              <a:t>Ewald Glantschnig</a:t>
            </a:r>
          </a:p>
          <a:p>
            <a:pPr marL="0" indent="0">
              <a:buFontTx/>
              <a:buNone/>
            </a:pPr>
            <a:r>
              <a:rPr lang="fr-FR" dirty="0" smtClean="0"/>
              <a:t>Tel.:  00 41 22 338 84 80</a:t>
            </a:r>
          </a:p>
          <a:p>
            <a:pPr marL="0" indent="0">
              <a:buFontTx/>
              <a:buNone/>
            </a:pPr>
            <a:r>
              <a:rPr lang="fr-FR" dirty="0" smtClean="0"/>
              <a:t>Fax:  00 41 22 338 88 30</a:t>
            </a:r>
          </a:p>
          <a:p>
            <a:pPr marL="0" indent="0">
              <a:buFontTx/>
              <a:buNone/>
            </a:pPr>
            <a:r>
              <a:rPr lang="fr-FR" dirty="0" smtClean="0"/>
              <a:t>E-mail:  ewald.glantschnig@wipo.int</a:t>
            </a:r>
          </a:p>
        </p:txBody>
      </p:sp>
      <p:sp>
        <p:nvSpPr>
          <p:cNvPr id="4" name="Slide Number Placeholder 3"/>
          <p:cNvSpPr>
            <a:spLocks noGrp="1"/>
          </p:cNvSpPr>
          <p:nvPr>
            <p:ph type="sldNum" sz="quarter" idx="10"/>
          </p:nvPr>
        </p:nvSpPr>
        <p:spPr/>
        <p:txBody>
          <a:bodyPr/>
          <a:lstStyle/>
          <a:p>
            <a:fld id="{A1D97E97-EC2A-4F08-8FF5-C22C1C5000F2}" type="slidenum">
              <a:rPr lang="en-US" smtClean="0"/>
              <a:pPr/>
              <a:t>30</a:t>
            </a:fld>
            <a:endParaRPr lang="en-US"/>
          </a:p>
        </p:txBody>
      </p:sp>
    </p:spTree>
    <p:extLst>
      <p:ext uri="{BB962C8B-B14F-4D97-AF65-F5344CB8AC3E}">
        <p14:creationId xmlns:p14="http://schemas.microsoft.com/office/powerpoint/2010/main" val="536359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Disclosure requirement</a:t>
            </a:r>
            <a:endParaRPr lang="en-US" dirty="0"/>
          </a:p>
        </p:txBody>
      </p:sp>
      <p:sp>
        <p:nvSpPr>
          <p:cNvPr id="3" name="Content Placeholder 2"/>
          <p:cNvSpPr>
            <a:spLocks noGrp="1"/>
          </p:cNvSpPr>
          <p:nvPr>
            <p:ph idx="1"/>
          </p:nvPr>
        </p:nvSpPr>
        <p:spPr/>
        <p:txBody>
          <a:bodyPr/>
          <a:lstStyle/>
          <a:p>
            <a:r>
              <a:rPr lang="en-US" dirty="0" smtClean="0"/>
              <a:t>Patent law protection requires the disclosure of inventions, usually by the publication of a description</a:t>
            </a:r>
          </a:p>
          <a:p>
            <a:r>
              <a:rPr lang="en-US" dirty="0" smtClean="0"/>
              <a:t>The public may use the information for experimental purposes (depending on the national patent law) and, once the patent has lapsed, for commercial purposes </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4</a:t>
            </a:fld>
            <a:endParaRPr lang="en-US"/>
          </a:p>
        </p:txBody>
      </p:sp>
    </p:spTree>
    <p:extLst>
      <p:ext uri="{BB962C8B-B14F-4D97-AF65-F5344CB8AC3E}">
        <p14:creationId xmlns:p14="http://schemas.microsoft.com/office/powerpoint/2010/main" val="197928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Disclosure of a microorganism</a:t>
            </a:r>
            <a:endParaRPr lang="en-US" dirty="0"/>
          </a:p>
        </p:txBody>
      </p:sp>
      <p:sp>
        <p:nvSpPr>
          <p:cNvPr id="3" name="Content Placeholder 2"/>
          <p:cNvSpPr>
            <a:spLocks noGrp="1"/>
          </p:cNvSpPr>
          <p:nvPr>
            <p:ph idx="1"/>
          </p:nvPr>
        </p:nvSpPr>
        <p:spPr/>
        <p:txBody>
          <a:bodyPr/>
          <a:lstStyle/>
          <a:p>
            <a:r>
              <a:rPr lang="en-US" dirty="0" smtClean="0"/>
              <a:t>Where an invention involves the use of or concerns a new microorganism which is not yet publicly available and which cannot be fully disclosed in the description, it is necessary to deposit a sample of that microorganism with a culture collection </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5</a:t>
            </a:fld>
            <a:endParaRPr lang="en-US"/>
          </a:p>
        </p:txBody>
      </p:sp>
    </p:spTree>
    <p:extLst>
      <p:ext uri="{BB962C8B-B14F-4D97-AF65-F5344CB8AC3E}">
        <p14:creationId xmlns:p14="http://schemas.microsoft.com/office/powerpoint/2010/main" val="298931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Multiplicity of deposits</a:t>
            </a:r>
            <a:endParaRPr lang="en-US" dirty="0"/>
          </a:p>
        </p:txBody>
      </p:sp>
      <p:sp>
        <p:nvSpPr>
          <p:cNvPr id="3" name="Content Placeholder 2"/>
          <p:cNvSpPr>
            <a:spLocks noGrp="1"/>
          </p:cNvSpPr>
          <p:nvPr>
            <p:ph idx="1"/>
          </p:nvPr>
        </p:nvSpPr>
        <p:spPr/>
        <p:txBody>
          <a:bodyPr/>
          <a:lstStyle/>
          <a:p>
            <a:r>
              <a:rPr lang="en-US" dirty="0" smtClean="0"/>
              <a:t>Many national laws require the deposit of microorganisms</a:t>
            </a:r>
          </a:p>
          <a:p>
            <a:r>
              <a:rPr lang="en-US" dirty="0" smtClean="0"/>
              <a:t>Complex and costly procedures for distinct deposits in various countries</a:t>
            </a:r>
          </a:p>
          <a:p>
            <a:r>
              <a:rPr lang="en-US" dirty="0" smtClean="0"/>
              <a:t>Necessity of rationalization at international level</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6</a:t>
            </a:fld>
            <a:endParaRPr lang="en-US"/>
          </a:p>
        </p:txBody>
      </p:sp>
    </p:spTree>
    <p:extLst>
      <p:ext uri="{BB962C8B-B14F-4D97-AF65-F5344CB8AC3E}">
        <p14:creationId xmlns:p14="http://schemas.microsoft.com/office/powerpoint/2010/main" val="405282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Budapest Treaty</a:t>
            </a:r>
            <a:endParaRPr lang="en-US" dirty="0"/>
          </a:p>
        </p:txBody>
      </p:sp>
      <p:sp>
        <p:nvSpPr>
          <p:cNvPr id="3" name="Content Placeholder 2"/>
          <p:cNvSpPr>
            <a:spLocks noGrp="1"/>
          </p:cNvSpPr>
          <p:nvPr>
            <p:ph idx="1"/>
          </p:nvPr>
        </p:nvSpPr>
        <p:spPr/>
        <p:txBody>
          <a:bodyPr/>
          <a:lstStyle/>
          <a:p>
            <a:r>
              <a:rPr lang="en-US" dirty="0" smtClean="0"/>
              <a:t>Proposal by the United Kingdom to the Executive Committee of the Paris Union that WIPO study the possibilities of  international treaty on deposits of microorganisms</a:t>
            </a:r>
          </a:p>
          <a:p>
            <a:r>
              <a:rPr lang="en-US" dirty="0" smtClean="0"/>
              <a:t>Decision to establish a Committee of Experts</a:t>
            </a:r>
          </a:p>
          <a:p>
            <a:r>
              <a:rPr lang="en-US" dirty="0"/>
              <a:t>The Committee held three sessions (in 1974, 1975 and 1976) and prepared a draft of a Treaty and Regulations to be submitted to a Diplomatic Conference</a:t>
            </a:r>
          </a:p>
          <a:p>
            <a:pPr marL="0" indent="0">
              <a:buNone/>
            </a:pPr>
            <a:endParaRPr lang="en-US" dirty="0" smtClean="0"/>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7</a:t>
            </a:fld>
            <a:endParaRPr lang="en-US"/>
          </a:p>
        </p:txBody>
      </p:sp>
    </p:spTree>
    <p:extLst>
      <p:ext uri="{BB962C8B-B14F-4D97-AF65-F5344CB8AC3E}">
        <p14:creationId xmlns:p14="http://schemas.microsoft.com/office/powerpoint/2010/main" val="1472420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Adoption and signature</a:t>
            </a:r>
            <a:endParaRPr lang="en-US" dirty="0"/>
          </a:p>
        </p:txBody>
      </p:sp>
      <p:sp>
        <p:nvSpPr>
          <p:cNvPr id="3" name="Content Placeholder 2"/>
          <p:cNvSpPr>
            <a:spLocks noGrp="1"/>
          </p:cNvSpPr>
          <p:nvPr>
            <p:ph idx="1"/>
          </p:nvPr>
        </p:nvSpPr>
        <p:spPr/>
        <p:txBody>
          <a:bodyPr/>
          <a:lstStyle/>
          <a:p>
            <a:r>
              <a:rPr lang="en-US" dirty="0" smtClean="0"/>
              <a:t>Diplomatic Conference, held in Budapest, April 14 to 28, 1977</a:t>
            </a:r>
          </a:p>
          <a:p>
            <a:r>
              <a:rPr lang="en-US" dirty="0" smtClean="0"/>
              <a:t>Adoption of the Treaty on April 28, 1977</a:t>
            </a:r>
          </a:p>
          <a:p>
            <a:r>
              <a:rPr lang="en-US" dirty="0" smtClean="0"/>
              <a:t>Signature by 18 States: AT, BG, CH, DE, DK, ES, FI, FR, HU, IT, LU, NL, NO, SE, SN, SU, UK, US</a:t>
            </a:r>
          </a:p>
          <a:p>
            <a:pPr marL="0" indent="0">
              <a:buNone/>
            </a:pPr>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8</a:t>
            </a:fld>
            <a:endParaRPr lang="en-US"/>
          </a:p>
        </p:txBody>
      </p:sp>
    </p:spTree>
    <p:extLst>
      <p:ext uri="{BB962C8B-B14F-4D97-AF65-F5344CB8AC3E}">
        <p14:creationId xmlns:p14="http://schemas.microsoft.com/office/powerpoint/2010/main" val="4012540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Entry into force</a:t>
            </a:r>
            <a:endParaRPr lang="en-US" dirty="0"/>
          </a:p>
        </p:txBody>
      </p:sp>
      <p:sp>
        <p:nvSpPr>
          <p:cNvPr id="3" name="Content Placeholder 2"/>
          <p:cNvSpPr>
            <a:spLocks noGrp="1"/>
          </p:cNvSpPr>
          <p:nvPr>
            <p:ph idx="1"/>
          </p:nvPr>
        </p:nvSpPr>
        <p:spPr/>
        <p:txBody>
          <a:bodyPr/>
          <a:lstStyle/>
          <a:p>
            <a:r>
              <a:rPr lang="en-US" dirty="0" smtClean="0"/>
              <a:t>Ratification by Hungary, Bulgaria, the United States and France</a:t>
            </a:r>
          </a:p>
          <a:p>
            <a:r>
              <a:rPr lang="en-US" dirty="0" smtClean="0"/>
              <a:t>Entry into force on August 19, 1980, after the accession of Japan</a:t>
            </a:r>
          </a:p>
          <a:p>
            <a:r>
              <a:rPr lang="en-US" dirty="0" smtClean="0"/>
              <a:t>Today:</a:t>
            </a:r>
          </a:p>
          <a:p>
            <a:pPr lvl="1"/>
            <a:r>
              <a:rPr lang="en-US" dirty="0" smtClean="0"/>
              <a:t>80 Contracting States</a:t>
            </a:r>
          </a:p>
          <a:p>
            <a:pPr lvl="1"/>
            <a:r>
              <a:rPr lang="en-US" dirty="0" smtClean="0"/>
              <a:t>46 International Depositary Authorities (</a:t>
            </a:r>
            <a:r>
              <a:rPr lang="en-US" dirty="0" smtClean="0"/>
              <a:t>IDAs)</a:t>
            </a:r>
            <a:endParaRPr lang="en-US" dirty="0" smtClean="0"/>
          </a:p>
          <a:p>
            <a:endParaRPr lang="en-US" dirty="0"/>
          </a:p>
        </p:txBody>
      </p:sp>
      <p:sp>
        <p:nvSpPr>
          <p:cNvPr id="4" name="Slide Number Placeholder 3"/>
          <p:cNvSpPr>
            <a:spLocks noGrp="1"/>
          </p:cNvSpPr>
          <p:nvPr>
            <p:ph type="sldNum" sz="quarter" idx="10"/>
          </p:nvPr>
        </p:nvSpPr>
        <p:spPr/>
        <p:txBody>
          <a:bodyPr/>
          <a:lstStyle/>
          <a:p>
            <a:fld id="{A1D97E97-EC2A-4F08-8FF5-C22C1C5000F2}" type="slidenum">
              <a:rPr lang="en-US" smtClean="0"/>
              <a:pPr/>
              <a:t>9</a:t>
            </a:fld>
            <a:endParaRPr lang="en-US"/>
          </a:p>
        </p:txBody>
      </p:sp>
    </p:spTree>
    <p:extLst>
      <p:ext uri="{BB962C8B-B14F-4D97-AF65-F5344CB8AC3E}">
        <p14:creationId xmlns:p14="http://schemas.microsoft.com/office/powerpoint/2010/main" val="1244245193"/>
      </p:ext>
    </p:extLst>
  </p:cSld>
  <p:clrMapOvr>
    <a:masterClrMapping/>
  </p:clrMapOvr>
</p:sld>
</file>

<file path=ppt/theme/theme1.xml><?xml version="1.0" encoding="utf-8"?>
<a:theme xmlns:a="http://schemas.openxmlformats.org/drawingml/2006/main" name="template_english">
  <a:themeElements>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_englis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mplate_englis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_englis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_englis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_englis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_englis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_englis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_englis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_englis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_englis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_englis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_englis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_englis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template_english</Template>
  <TotalTime>818</TotalTime>
  <Words>989</Words>
  <Application>Microsoft Office PowerPoint</Application>
  <PresentationFormat>On-screen Show (4:3)</PresentationFormat>
  <Paragraphs>165</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template_english</vt:lpstr>
      <vt:lpstr> The Budapest Treaty</vt:lpstr>
      <vt:lpstr>Why a specific treaty ?</vt:lpstr>
      <vt:lpstr>What is a microorganism? </vt:lpstr>
      <vt:lpstr>Disclosure requirement</vt:lpstr>
      <vt:lpstr>Disclosure of a microorganism</vt:lpstr>
      <vt:lpstr>Multiplicity of deposits</vt:lpstr>
      <vt:lpstr>The Budapest Treaty</vt:lpstr>
      <vt:lpstr>Adoption and signature</vt:lpstr>
      <vt:lpstr>Entry into force</vt:lpstr>
      <vt:lpstr>Contracting States (1)</vt:lpstr>
      <vt:lpstr>Contracting States (2)</vt:lpstr>
      <vt:lpstr>Budapest Treaty World Map</vt:lpstr>
      <vt:lpstr>Declarations of acceptance </vt:lpstr>
      <vt:lpstr>Principal characteristics of the Treaty </vt:lpstr>
      <vt:lpstr>International Depositary Authority (1)</vt:lpstr>
      <vt:lpstr>International Depositary Authority (2)</vt:lpstr>
      <vt:lpstr>IDA World Map</vt:lpstr>
      <vt:lpstr>The subject matter of the deposit</vt:lpstr>
      <vt:lpstr> Most widely accepted kinds of MO by IDAs </vt:lpstr>
      <vt:lpstr> Infrequent accepted kinds of MO by IDAs </vt:lpstr>
      <vt:lpstr>Deposit procedure</vt:lpstr>
      <vt:lpstr>Rule 11:  Access to  deposited biological material</vt:lpstr>
      <vt:lpstr>Budapest Treaty Statistics 2015</vt:lpstr>
      <vt:lpstr>The Top 8 IDAs in Terms of Deposits in 2015</vt:lpstr>
      <vt:lpstr> The Aggregate of Deposits since February 1981 </vt:lpstr>
      <vt:lpstr>Advantages of the  Budapest Treaty (1)</vt:lpstr>
      <vt:lpstr>Advantages of the  Budapest Treaty (2)</vt:lpstr>
      <vt:lpstr>Documentation on the Treaty</vt:lpstr>
      <vt:lpstr>Some other useful texts</vt:lpstr>
      <vt:lpstr>Where to get information?</vt:lpstr>
    </vt:vector>
  </TitlesOfParts>
  <Company>World Intellectual Property Organization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Budapest Treaty</dc:title>
  <dc:creator>CLAUDEL Brigitte</dc:creator>
  <cp:lastModifiedBy>GLANTSCHNIG Ewald</cp:lastModifiedBy>
  <cp:revision>45</cp:revision>
  <cp:lastPrinted>2017-05-08T13:12:11Z</cp:lastPrinted>
  <dcterms:created xsi:type="dcterms:W3CDTF">2013-11-20T12:55:42Z</dcterms:created>
  <dcterms:modified xsi:type="dcterms:W3CDTF">2017-05-09T09:23:10Z</dcterms:modified>
</cp:coreProperties>
</file>