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59" r:id="rId3"/>
    <p:sldId id="282" r:id="rId4"/>
    <p:sldId id="286" r:id="rId5"/>
    <p:sldId id="279" r:id="rId6"/>
    <p:sldId id="260" r:id="rId7"/>
    <p:sldId id="283" r:id="rId8"/>
    <p:sldId id="264" r:id="rId9"/>
    <p:sldId id="265" r:id="rId10"/>
    <p:sldId id="266" r:id="rId11"/>
    <p:sldId id="267" r:id="rId12"/>
    <p:sldId id="269" r:id="rId13"/>
    <p:sldId id="270" r:id="rId14"/>
    <p:sldId id="271" r:id="rId15"/>
    <p:sldId id="272" r:id="rId16"/>
    <p:sldId id="284" r:id="rId17"/>
    <p:sldId id="275" r:id="rId18"/>
    <p:sldId id="285" r:id="rId19"/>
    <p:sldId id="287" r:id="rId20"/>
    <p:sldId id="288" r:id="rId21"/>
    <p:sldId id="289" r:id="rId22"/>
    <p:sldId id="276" r:id="rId23"/>
  </p:sldIdLst>
  <p:sldSz cx="9144000" cy="5143500" type="screen16x9"/>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8B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139" d="100"/>
          <a:sy n="139" d="100"/>
        </p:scale>
        <p:origin x="786"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PCT filings - monthly</a:t>
            </a:r>
            <a:r>
              <a:rPr lang="en-US" b="1" baseline="0"/>
              <a:t> statistics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'pct_1 - PCT applications by fil'!$C$10</c:f>
              <c:strCache>
                <c:ptCount val="1"/>
                <c:pt idx="0">
                  <c:v>2023</c:v>
                </c:pt>
              </c:strCache>
            </c:strRef>
          </c:tx>
          <c:spPr>
            <a:ln w="28575" cap="rnd">
              <a:solidFill>
                <a:srgbClr val="7030A0"/>
              </a:solidFill>
              <a:round/>
            </a:ln>
            <a:effectLst/>
          </c:spPr>
          <c:marker>
            <c:symbol val="none"/>
          </c:marker>
          <c:cat>
            <c:numRef>
              <c:f>'pct_1 - PCT applications by fil'!$B$11:$B$22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'pct_1 - PCT applications by fil'!$C$11:$C$22</c:f>
              <c:numCache>
                <c:formatCode>#,##0</c:formatCode>
                <c:ptCount val="12"/>
                <c:pt idx="0">
                  <c:v>17.116</c:v>
                </c:pt>
                <c:pt idx="1">
                  <c:v>19.850999999999999</c:v>
                </c:pt>
                <c:pt idx="2">
                  <c:v>27.027999999999999</c:v>
                </c:pt>
                <c:pt idx="3">
                  <c:v>21.161999999999999</c:v>
                </c:pt>
                <c:pt idx="4">
                  <c:v>21.922000000000001</c:v>
                </c:pt>
                <c:pt idx="5">
                  <c:v>25.324999999999999</c:v>
                </c:pt>
                <c:pt idx="6">
                  <c:v>20.353999999999999</c:v>
                </c:pt>
                <c:pt idx="7">
                  <c:v>21.706</c:v>
                </c:pt>
                <c:pt idx="8">
                  <c:v>23.667999999999999</c:v>
                </c:pt>
                <c:pt idx="9">
                  <c:v>22.739000000000001</c:v>
                </c:pt>
                <c:pt idx="10">
                  <c:v>24.082000000000001</c:v>
                </c:pt>
                <c:pt idx="11">
                  <c:v>27.515000000000001</c:v>
                </c:pt>
              </c:numCache>
            </c:numRef>
          </c:val>
          <c:smooth val="0"/>
          <c:extLst>
            <c:ext xmlns:c16="http://schemas.microsoft.com/office/drawing/2014/chart" uri="{C3380CC4-5D6E-409C-BE32-E72D297353CC}">
              <c16:uniqueId val="{00000000-7D54-4C53-99C3-A55782FACD0D}"/>
            </c:ext>
          </c:extLst>
        </c:ser>
        <c:ser>
          <c:idx val="1"/>
          <c:order val="1"/>
          <c:tx>
            <c:strRef>
              <c:f>'pct_1 - PCT applications by fil'!$D$10</c:f>
              <c:strCache>
                <c:ptCount val="1"/>
                <c:pt idx="0">
                  <c:v>2024</c:v>
                </c:pt>
              </c:strCache>
            </c:strRef>
          </c:tx>
          <c:spPr>
            <a:ln w="28575" cap="rnd">
              <a:solidFill>
                <a:srgbClr val="92D050"/>
              </a:solidFill>
              <a:round/>
            </a:ln>
            <a:effectLst/>
          </c:spPr>
          <c:marker>
            <c:symbol val="none"/>
          </c:marker>
          <c:cat>
            <c:numRef>
              <c:f>'pct_1 - PCT applications by fil'!$B$11:$B$22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'pct_1 - PCT applications by fil'!$D$11:$D$22</c:f>
              <c:numCache>
                <c:formatCode>#,##0</c:formatCode>
                <c:ptCount val="12"/>
                <c:pt idx="0">
                  <c:v>18.702999999999999</c:v>
                </c:pt>
                <c:pt idx="1">
                  <c:v>20.248999999999999</c:v>
                </c:pt>
                <c:pt idx="2">
                  <c:v>24.347999999999999</c:v>
                </c:pt>
                <c:pt idx="3">
                  <c:v>22.010999999999999</c:v>
                </c:pt>
                <c:pt idx="4">
                  <c:v>22.507000000000001</c:v>
                </c:pt>
                <c:pt idx="5">
                  <c:v>21.713000000000001</c:v>
                </c:pt>
                <c:pt idx="6">
                  <c:v>23.111000000000001</c:v>
                </c:pt>
                <c:pt idx="7">
                  <c:v>22.902000000000001</c:v>
                </c:pt>
                <c:pt idx="8">
                  <c:v>23.175999999999998</c:v>
                </c:pt>
                <c:pt idx="9">
                  <c:v>23.786999999999999</c:v>
                </c:pt>
                <c:pt idx="10">
                  <c:v>23.277999999999999</c:v>
                </c:pt>
                <c:pt idx="11">
                  <c:v>28.053000000000001</c:v>
                </c:pt>
              </c:numCache>
            </c:numRef>
          </c:val>
          <c:smooth val="0"/>
          <c:extLst>
            <c:ext xmlns:c16="http://schemas.microsoft.com/office/drawing/2014/chart" uri="{C3380CC4-5D6E-409C-BE32-E72D297353CC}">
              <c16:uniqueId val="{00000001-7D54-4C53-99C3-A55782FACD0D}"/>
            </c:ext>
          </c:extLst>
        </c:ser>
        <c:ser>
          <c:idx val="2"/>
          <c:order val="2"/>
          <c:tx>
            <c:strRef>
              <c:f>'pct_1 - PCT applications by fil'!$E$10</c:f>
              <c:strCache>
                <c:ptCount val="1"/>
                <c:pt idx="0">
                  <c:v>2025</c:v>
                </c:pt>
              </c:strCache>
            </c:strRef>
          </c:tx>
          <c:spPr>
            <a:ln w="28575" cap="rnd">
              <a:solidFill>
                <a:srgbClr val="FF0000"/>
              </a:solidFill>
              <a:round/>
            </a:ln>
            <a:effectLst/>
          </c:spPr>
          <c:marker>
            <c:symbol val="none"/>
          </c:marker>
          <c:cat>
            <c:numRef>
              <c:f>'pct_1 - PCT applications by fil'!$B$11:$B$22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'pct_1 - PCT applications by fil'!$E$11:$E$22</c:f>
              <c:numCache>
                <c:formatCode>#,##0</c:formatCode>
                <c:ptCount val="12"/>
                <c:pt idx="0">
                  <c:v>20.021000000000001</c:v>
                </c:pt>
                <c:pt idx="1">
                  <c:v>19.555</c:v>
                </c:pt>
                <c:pt idx="2">
                  <c:v>24.649000000000001</c:v>
                </c:pt>
                <c:pt idx="3">
                  <c:v>21.978999999999999</c:v>
                </c:pt>
                <c:pt idx="4">
                  <c:v>21.355</c:v>
                </c:pt>
                <c:pt idx="5">
                  <c:v>23.611999999999998</c:v>
                </c:pt>
                <c:pt idx="6" formatCode="0">
                  <c:v>22.244</c:v>
                </c:pt>
              </c:numCache>
            </c:numRef>
          </c:val>
          <c:smooth val="0"/>
          <c:extLst>
            <c:ext xmlns:c16="http://schemas.microsoft.com/office/drawing/2014/chart" uri="{C3380CC4-5D6E-409C-BE32-E72D297353CC}">
              <c16:uniqueId val="{00000002-7D54-4C53-99C3-A55782FACD0D}"/>
            </c:ext>
          </c:extLst>
        </c:ser>
        <c:dLbls>
          <c:showLegendKey val="0"/>
          <c:showVal val="0"/>
          <c:showCatName val="0"/>
          <c:showSerName val="0"/>
          <c:showPercent val="0"/>
          <c:showBubbleSize val="0"/>
        </c:dLbls>
        <c:smooth val="0"/>
        <c:axId val="1373626351"/>
        <c:axId val="1373620591"/>
      </c:lineChart>
      <c:catAx>
        <c:axId val="1373626351"/>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Month</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620591"/>
        <c:crosses val="autoZero"/>
        <c:auto val="1"/>
        <c:lblAlgn val="ctr"/>
        <c:lblOffset val="100"/>
        <c:noMultiLvlLbl val="0"/>
      </c:catAx>
      <c:valAx>
        <c:axId val="1373620591"/>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Filing</a:t>
                </a:r>
                <a:r>
                  <a:rPr lang="en-US" b="1" baseline="0"/>
                  <a:t>s (in thousands)</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62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0778652668418"/>
          <c:y val="2.4999994531934706E-2"/>
          <c:w val="0.71284776902887137"/>
          <c:h val="0.85635651304582294"/>
        </c:manualLayout>
      </c:layout>
      <c:barChart>
        <c:barDir val="bar"/>
        <c:grouping val="clustered"/>
        <c:varyColors val="0"/>
        <c:ser>
          <c:idx val="0"/>
          <c:order val="0"/>
          <c:tx>
            <c:strRef>
              <c:f>'pct_9 - International Search Re'!$B$7</c:f>
              <c:strCache>
                <c:ptCount val="1"/>
                <c:pt idx="0">
                  <c:v>2022</c:v>
                </c:pt>
              </c:strCache>
            </c:strRef>
          </c:tx>
          <c:spPr>
            <a:solidFill>
              <a:srgbClr val="00B050"/>
            </a:solidFill>
            <a:ln>
              <a:noFill/>
            </a:ln>
            <a:effectLst/>
          </c:spPr>
          <c:invertIfNegative val="0"/>
          <c:dLbls>
            <c:delete val="1"/>
          </c:dLbls>
          <c:cat>
            <c:strRef>
              <c:f>'pct_9 - International Search Re'!$A$8:$A$31</c:f>
              <c:strCache>
                <c:ptCount val="24"/>
                <c:pt idx="0">
                  <c:v>Eurasian Patent Organization</c:v>
                </c:pt>
                <c:pt idx="1">
                  <c:v>Egypt</c:v>
                </c:pt>
                <c:pt idx="2">
                  <c:v>Ukraine</c:v>
                </c:pt>
                <c:pt idx="3">
                  <c:v>Philippines</c:v>
                </c:pt>
                <c:pt idx="4">
                  <c:v>Austria</c:v>
                </c:pt>
                <c:pt idx="5">
                  <c:v>Visegrad Patent Institute</c:v>
                </c:pt>
                <c:pt idx="6">
                  <c:v>Nordic Patent Institute</c:v>
                </c:pt>
                <c:pt idx="7">
                  <c:v>Finland</c:v>
                </c:pt>
                <c:pt idx="8">
                  <c:v>Chile</c:v>
                </c:pt>
                <c:pt idx="9">
                  <c:v>Brazil</c:v>
                </c:pt>
                <c:pt idx="10">
                  <c:v>Spain</c:v>
                </c:pt>
                <c:pt idx="11">
                  <c:v>Sweden</c:v>
                </c:pt>
                <c:pt idx="12">
                  <c:v>Russian Federation</c:v>
                </c:pt>
                <c:pt idx="13">
                  <c:v>Singapore</c:v>
                </c:pt>
                <c:pt idx="14">
                  <c:v>Israel</c:v>
                </c:pt>
                <c:pt idx="15">
                  <c:v>Türkiye</c:v>
                </c:pt>
                <c:pt idx="16">
                  <c:v>Canada</c:v>
                </c:pt>
                <c:pt idx="17">
                  <c:v>Australia</c:v>
                </c:pt>
                <c:pt idx="18">
                  <c:v>India</c:v>
                </c:pt>
                <c:pt idx="19">
                  <c:v>United States of America</c:v>
                </c:pt>
                <c:pt idx="20">
                  <c:v>Republic of Korea</c:v>
                </c:pt>
                <c:pt idx="21">
                  <c:v>Japan</c:v>
                </c:pt>
                <c:pt idx="22">
                  <c:v>China</c:v>
                </c:pt>
                <c:pt idx="23">
                  <c:v>European Patent Office</c:v>
                </c:pt>
              </c:strCache>
            </c:strRef>
          </c:cat>
          <c:val>
            <c:numRef>
              <c:f>'pct_9 - International Search Re'!$B$8:$B$31</c:f>
              <c:numCache>
                <c:formatCode>General</c:formatCode>
                <c:ptCount val="24"/>
                <c:pt idx="0">
                  <c:v>5</c:v>
                </c:pt>
                <c:pt idx="1">
                  <c:v>48</c:v>
                </c:pt>
                <c:pt idx="2">
                  <c:v>51</c:v>
                </c:pt>
                <c:pt idx="3">
                  <c:v>16</c:v>
                </c:pt>
                <c:pt idx="4">
                  <c:v>146</c:v>
                </c:pt>
                <c:pt idx="5">
                  <c:v>116</c:v>
                </c:pt>
                <c:pt idx="6">
                  <c:v>212</c:v>
                </c:pt>
                <c:pt idx="7">
                  <c:v>316</c:v>
                </c:pt>
                <c:pt idx="8">
                  <c:v>249</c:v>
                </c:pt>
                <c:pt idx="9">
                  <c:v>491</c:v>
                </c:pt>
                <c:pt idx="10">
                  <c:v>886</c:v>
                </c:pt>
                <c:pt idx="11">
                  <c:v>812</c:v>
                </c:pt>
                <c:pt idx="12" formatCode="#,##0">
                  <c:v>1853</c:v>
                </c:pt>
                <c:pt idx="13">
                  <c:v>564</c:v>
                </c:pt>
                <c:pt idx="14" formatCode="#,##0">
                  <c:v>1403</c:v>
                </c:pt>
                <c:pt idx="15" formatCode="#,##0">
                  <c:v>1463</c:v>
                </c:pt>
                <c:pt idx="16" formatCode="#,##0">
                  <c:v>2393</c:v>
                </c:pt>
                <c:pt idx="17" formatCode="#,##0">
                  <c:v>2294</c:v>
                </c:pt>
                <c:pt idx="18" formatCode="#,##0">
                  <c:v>1983</c:v>
                </c:pt>
                <c:pt idx="19" formatCode="#,##0">
                  <c:v>23001</c:v>
                </c:pt>
                <c:pt idx="20" formatCode="#,##0">
                  <c:v>29937</c:v>
                </c:pt>
                <c:pt idx="21" formatCode="#,##0">
                  <c:v>49154</c:v>
                </c:pt>
                <c:pt idx="22" formatCode="#,##0">
                  <c:v>74934</c:v>
                </c:pt>
                <c:pt idx="23" formatCode="#,##0">
                  <c:v>84051</c:v>
                </c:pt>
              </c:numCache>
            </c:numRef>
          </c:val>
          <c:extLst>
            <c:ext xmlns:c16="http://schemas.microsoft.com/office/drawing/2014/chart" uri="{C3380CC4-5D6E-409C-BE32-E72D297353CC}">
              <c16:uniqueId val="{00000000-8129-4731-B1E5-10AB26936985}"/>
            </c:ext>
          </c:extLst>
        </c:ser>
        <c:ser>
          <c:idx val="1"/>
          <c:order val="1"/>
          <c:tx>
            <c:strRef>
              <c:f>'pct_9 - International Search Re'!$C$7</c:f>
              <c:strCache>
                <c:ptCount val="1"/>
                <c:pt idx="0">
                  <c:v>2023</c:v>
                </c:pt>
              </c:strCache>
            </c:strRef>
          </c:tx>
          <c:spPr>
            <a:solidFill>
              <a:srgbClr val="0000FF"/>
            </a:solidFill>
            <a:ln>
              <a:noFill/>
            </a:ln>
            <a:effectLst/>
          </c:spPr>
          <c:invertIfNegative val="0"/>
          <c:dLbls>
            <c:delete val="1"/>
          </c:dLbls>
          <c:cat>
            <c:strRef>
              <c:f>'pct_9 - International Search Re'!$A$8:$A$31</c:f>
              <c:strCache>
                <c:ptCount val="24"/>
                <c:pt idx="0">
                  <c:v>Eurasian Patent Organization</c:v>
                </c:pt>
                <c:pt idx="1">
                  <c:v>Egypt</c:v>
                </c:pt>
                <c:pt idx="2">
                  <c:v>Ukraine</c:v>
                </c:pt>
                <c:pt idx="3">
                  <c:v>Philippines</c:v>
                </c:pt>
                <c:pt idx="4">
                  <c:v>Austria</c:v>
                </c:pt>
                <c:pt idx="5">
                  <c:v>Visegrad Patent Institute</c:v>
                </c:pt>
                <c:pt idx="6">
                  <c:v>Nordic Patent Institute</c:v>
                </c:pt>
                <c:pt idx="7">
                  <c:v>Finland</c:v>
                </c:pt>
                <c:pt idx="8">
                  <c:v>Chile</c:v>
                </c:pt>
                <c:pt idx="9">
                  <c:v>Brazil</c:v>
                </c:pt>
                <c:pt idx="10">
                  <c:v>Spain</c:v>
                </c:pt>
                <c:pt idx="11">
                  <c:v>Sweden</c:v>
                </c:pt>
                <c:pt idx="12">
                  <c:v>Russian Federation</c:v>
                </c:pt>
                <c:pt idx="13">
                  <c:v>Singapore</c:v>
                </c:pt>
                <c:pt idx="14">
                  <c:v>Israel</c:v>
                </c:pt>
                <c:pt idx="15">
                  <c:v>Türkiye</c:v>
                </c:pt>
                <c:pt idx="16">
                  <c:v>Canada</c:v>
                </c:pt>
                <c:pt idx="17">
                  <c:v>Australia</c:v>
                </c:pt>
                <c:pt idx="18">
                  <c:v>India</c:v>
                </c:pt>
                <c:pt idx="19">
                  <c:v>United States of America</c:v>
                </c:pt>
                <c:pt idx="20">
                  <c:v>Republic of Korea</c:v>
                </c:pt>
                <c:pt idx="21">
                  <c:v>Japan</c:v>
                </c:pt>
                <c:pt idx="22">
                  <c:v>China</c:v>
                </c:pt>
                <c:pt idx="23">
                  <c:v>European Patent Office</c:v>
                </c:pt>
              </c:strCache>
            </c:strRef>
          </c:cat>
          <c:val>
            <c:numRef>
              <c:f>'pct_9 - International Search Re'!$C$8:$C$31</c:f>
              <c:numCache>
                <c:formatCode>General</c:formatCode>
                <c:ptCount val="24"/>
                <c:pt idx="0">
                  <c:v>23</c:v>
                </c:pt>
                <c:pt idx="1">
                  <c:v>52</c:v>
                </c:pt>
                <c:pt idx="2">
                  <c:v>37</c:v>
                </c:pt>
                <c:pt idx="3">
                  <c:v>13</c:v>
                </c:pt>
                <c:pt idx="4">
                  <c:v>117</c:v>
                </c:pt>
                <c:pt idx="5">
                  <c:v>73</c:v>
                </c:pt>
                <c:pt idx="6">
                  <c:v>181</c:v>
                </c:pt>
                <c:pt idx="7">
                  <c:v>206</c:v>
                </c:pt>
                <c:pt idx="8">
                  <c:v>259</c:v>
                </c:pt>
                <c:pt idx="9">
                  <c:v>444</c:v>
                </c:pt>
                <c:pt idx="10">
                  <c:v>725</c:v>
                </c:pt>
                <c:pt idx="11">
                  <c:v>769</c:v>
                </c:pt>
                <c:pt idx="12">
                  <c:v>768</c:v>
                </c:pt>
                <c:pt idx="13">
                  <c:v>985</c:v>
                </c:pt>
                <c:pt idx="14" formatCode="#,##0">
                  <c:v>1249</c:v>
                </c:pt>
                <c:pt idx="15" formatCode="#,##0">
                  <c:v>1826</c:v>
                </c:pt>
                <c:pt idx="16" formatCode="#,##0">
                  <c:v>2169</c:v>
                </c:pt>
                <c:pt idx="17" formatCode="#,##0">
                  <c:v>2177</c:v>
                </c:pt>
                <c:pt idx="18" formatCode="#,##0">
                  <c:v>1913</c:v>
                </c:pt>
                <c:pt idx="19" formatCode="#,##0">
                  <c:v>21534</c:v>
                </c:pt>
                <c:pt idx="20" formatCode="#,##0">
                  <c:v>29275</c:v>
                </c:pt>
                <c:pt idx="21" formatCode="#,##0">
                  <c:v>47328</c:v>
                </c:pt>
                <c:pt idx="22" formatCode="#,##0">
                  <c:v>69837</c:v>
                </c:pt>
                <c:pt idx="23" formatCode="#,##0">
                  <c:v>84056</c:v>
                </c:pt>
              </c:numCache>
            </c:numRef>
          </c:val>
          <c:extLst>
            <c:ext xmlns:c16="http://schemas.microsoft.com/office/drawing/2014/chart" uri="{C3380CC4-5D6E-409C-BE32-E72D297353CC}">
              <c16:uniqueId val="{00000001-8129-4731-B1E5-10AB26936985}"/>
            </c:ext>
          </c:extLst>
        </c:ser>
        <c:ser>
          <c:idx val="2"/>
          <c:order val="2"/>
          <c:tx>
            <c:strRef>
              <c:f>'pct_9 - International Search Re'!$D$7</c:f>
              <c:strCache>
                <c:ptCount val="1"/>
                <c:pt idx="0">
                  <c:v>2024</c:v>
                </c:pt>
              </c:strCache>
            </c:strRef>
          </c:tx>
          <c:spPr>
            <a:solidFill>
              <a:srgbClr val="FF0000"/>
            </a:solidFill>
            <a:ln>
              <a:noFill/>
            </a:ln>
            <a:effectLst/>
          </c:spPr>
          <c:invertIfNegative val="0"/>
          <c:dPt>
            <c:idx val="23"/>
            <c:invertIfNegative val="0"/>
            <c:bubble3D val="0"/>
            <c:spPr>
              <a:solidFill>
                <a:srgbClr val="FF0000"/>
              </a:solidFill>
              <a:ln>
                <a:noFill/>
              </a:ln>
              <a:effectLst/>
            </c:spPr>
            <c:extLst>
              <c:ext xmlns:c16="http://schemas.microsoft.com/office/drawing/2014/chart" uri="{C3380CC4-5D6E-409C-BE32-E72D297353CC}">
                <c16:uniqueId val="{00000003-8129-4731-B1E5-10AB26936985}"/>
              </c:ext>
            </c:extLst>
          </c:dPt>
          <c:dLbls>
            <c:dLbl>
              <c:idx val="22"/>
              <c:layout>
                <c:manualLayout>
                  <c:x val="3.968253968253968E-2"/>
                  <c:y val="2.77777717021496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29-4731-B1E5-10AB26936985}"/>
                </c:ext>
              </c:extLst>
            </c:dLbl>
            <c:dLbl>
              <c:idx val="23"/>
              <c:layout>
                <c:manualLayout>
                  <c:x val="5.952459067616548E-3"/>
                  <c:y val="-3.1828329058473199E-18"/>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1785714285714277E-2"/>
                      <c:h val="4.4402877427192164E-2"/>
                    </c:manualLayout>
                  </c15:layout>
                </c:ext>
                <c:ext xmlns:c16="http://schemas.microsoft.com/office/drawing/2014/chart" uri="{C3380CC4-5D6E-409C-BE32-E72D297353CC}">
                  <c16:uniqueId val="{00000003-8129-4731-B1E5-10AB2693698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'pct_9 - International Search Re'!$A$8:$A$31</c:f>
              <c:strCache>
                <c:ptCount val="24"/>
                <c:pt idx="0">
                  <c:v>Eurasian Patent Organization</c:v>
                </c:pt>
                <c:pt idx="1">
                  <c:v>Egypt</c:v>
                </c:pt>
                <c:pt idx="2">
                  <c:v>Ukraine</c:v>
                </c:pt>
                <c:pt idx="3">
                  <c:v>Philippines</c:v>
                </c:pt>
                <c:pt idx="4">
                  <c:v>Austria</c:v>
                </c:pt>
                <c:pt idx="5">
                  <c:v>Visegrad Patent Institute</c:v>
                </c:pt>
                <c:pt idx="6">
                  <c:v>Nordic Patent Institute</c:v>
                </c:pt>
                <c:pt idx="7">
                  <c:v>Finland</c:v>
                </c:pt>
                <c:pt idx="8">
                  <c:v>Chile</c:v>
                </c:pt>
                <c:pt idx="9">
                  <c:v>Brazil</c:v>
                </c:pt>
                <c:pt idx="10">
                  <c:v>Spain</c:v>
                </c:pt>
                <c:pt idx="11">
                  <c:v>Sweden</c:v>
                </c:pt>
                <c:pt idx="12">
                  <c:v>Russian Federation</c:v>
                </c:pt>
                <c:pt idx="13">
                  <c:v>Singapore</c:v>
                </c:pt>
                <c:pt idx="14">
                  <c:v>Israel</c:v>
                </c:pt>
                <c:pt idx="15">
                  <c:v>Türkiye</c:v>
                </c:pt>
                <c:pt idx="16">
                  <c:v>Canada</c:v>
                </c:pt>
                <c:pt idx="17">
                  <c:v>Australia</c:v>
                </c:pt>
                <c:pt idx="18">
                  <c:v>India</c:v>
                </c:pt>
                <c:pt idx="19">
                  <c:v>United States of America</c:v>
                </c:pt>
                <c:pt idx="20">
                  <c:v>Republic of Korea</c:v>
                </c:pt>
                <c:pt idx="21">
                  <c:v>Japan</c:v>
                </c:pt>
                <c:pt idx="22">
                  <c:v>China</c:v>
                </c:pt>
                <c:pt idx="23">
                  <c:v>European Patent Office</c:v>
                </c:pt>
              </c:strCache>
            </c:strRef>
          </c:cat>
          <c:val>
            <c:numRef>
              <c:f>'pct_9 - International Search Re'!$D$8:$D$31</c:f>
              <c:numCache>
                <c:formatCode>General</c:formatCode>
                <c:ptCount val="24"/>
                <c:pt idx="0">
                  <c:v>33</c:v>
                </c:pt>
                <c:pt idx="1">
                  <c:v>36</c:v>
                </c:pt>
                <c:pt idx="2">
                  <c:v>51</c:v>
                </c:pt>
                <c:pt idx="3">
                  <c:v>72</c:v>
                </c:pt>
                <c:pt idx="4">
                  <c:v>100</c:v>
                </c:pt>
                <c:pt idx="5">
                  <c:v>100</c:v>
                </c:pt>
                <c:pt idx="6">
                  <c:v>167</c:v>
                </c:pt>
                <c:pt idx="7">
                  <c:v>183</c:v>
                </c:pt>
                <c:pt idx="8">
                  <c:v>233</c:v>
                </c:pt>
                <c:pt idx="9">
                  <c:v>568</c:v>
                </c:pt>
                <c:pt idx="10">
                  <c:v>633</c:v>
                </c:pt>
                <c:pt idx="11">
                  <c:v>654</c:v>
                </c:pt>
                <c:pt idx="12">
                  <c:v>687</c:v>
                </c:pt>
                <c:pt idx="13">
                  <c:v>944</c:v>
                </c:pt>
                <c:pt idx="14" formatCode="#,##0">
                  <c:v>1041</c:v>
                </c:pt>
                <c:pt idx="15" formatCode="#,##0">
                  <c:v>1842</c:v>
                </c:pt>
                <c:pt idx="16" formatCode="#,##0">
                  <c:v>2145</c:v>
                </c:pt>
                <c:pt idx="17" formatCode="#,##0">
                  <c:v>2178</c:v>
                </c:pt>
                <c:pt idx="18" formatCode="#,##0">
                  <c:v>2742</c:v>
                </c:pt>
                <c:pt idx="19" formatCode="#,##0">
                  <c:v>24997</c:v>
                </c:pt>
                <c:pt idx="20" formatCode="#,##0">
                  <c:v>31200</c:v>
                </c:pt>
                <c:pt idx="21" formatCode="#,##0">
                  <c:v>47121</c:v>
                </c:pt>
                <c:pt idx="22" formatCode="#,##0">
                  <c:v>65455</c:v>
                </c:pt>
                <c:pt idx="23" formatCode="#,##0">
                  <c:v>83899</c:v>
                </c:pt>
              </c:numCache>
            </c:numRef>
          </c:val>
          <c:extLst>
            <c:ext xmlns:c16="http://schemas.microsoft.com/office/drawing/2014/chart" uri="{C3380CC4-5D6E-409C-BE32-E72D297353CC}">
              <c16:uniqueId val="{00000004-8129-4731-B1E5-10AB26936985}"/>
            </c:ext>
          </c:extLst>
        </c:ser>
        <c:dLbls>
          <c:dLblPos val="outEnd"/>
          <c:showLegendKey val="0"/>
          <c:showVal val="1"/>
          <c:showCatName val="0"/>
          <c:showSerName val="0"/>
          <c:showPercent val="0"/>
          <c:showBubbleSize val="0"/>
        </c:dLbls>
        <c:gapWidth val="182"/>
        <c:axId val="592911280"/>
        <c:axId val="592902160"/>
      </c:barChart>
      <c:catAx>
        <c:axId val="59291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92902160"/>
        <c:crosses val="autoZero"/>
        <c:auto val="1"/>
        <c:lblAlgn val="ctr"/>
        <c:lblOffset val="100"/>
        <c:noMultiLvlLbl val="0"/>
      </c:catAx>
      <c:valAx>
        <c:axId val="592902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92911280"/>
        <c:crosses val="autoZero"/>
        <c:crossBetween val="between"/>
      </c:valAx>
      <c:spPr>
        <a:noFill/>
        <a:ln>
          <a:noFill/>
        </a:ln>
        <a:effectLst/>
      </c:spPr>
    </c:plotArea>
    <c:legend>
      <c:legendPos val="b"/>
      <c:layout>
        <c:manualLayout>
          <c:xMode val="edge"/>
          <c:yMode val="edge"/>
          <c:x val="0.41629826282822063"/>
          <c:y val="0.93581255067098845"/>
          <c:w val="0.15803861026257654"/>
          <c:h val="4.951611155484527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0778652668418"/>
          <c:y val="2.4999994531934706E-2"/>
          <c:w val="0.71284776902887137"/>
          <c:h val="0.84168507399714043"/>
        </c:manualLayout>
      </c:layout>
      <c:barChart>
        <c:barDir val="bar"/>
        <c:grouping val="clustered"/>
        <c:varyColors val="0"/>
        <c:ser>
          <c:idx val="0"/>
          <c:order val="0"/>
          <c:tx>
            <c:strRef>
              <c:f>'pct_9 - International Search Re'!$B$7</c:f>
              <c:strCache>
                <c:ptCount val="1"/>
                <c:pt idx="0">
                  <c:v>2022</c:v>
                </c:pt>
              </c:strCache>
            </c:strRef>
          </c:tx>
          <c:spPr>
            <a:solidFill>
              <a:srgbClr val="00B050"/>
            </a:solidFill>
            <a:ln>
              <a:noFill/>
            </a:ln>
            <a:effectLst/>
          </c:spPr>
          <c:invertIfNegative val="0"/>
          <c:dLbls>
            <c:delete val="1"/>
          </c:dLbls>
          <c:cat>
            <c:strRef>
              <c:f>'pct_9 - International Search Re'!$A$8:$A$26</c:f>
              <c:strCache>
                <c:ptCount val="19"/>
                <c:pt idx="0">
                  <c:v>Eurasian Patent Organization</c:v>
                </c:pt>
                <c:pt idx="1">
                  <c:v>Egypt</c:v>
                </c:pt>
                <c:pt idx="2">
                  <c:v>Ukraine</c:v>
                </c:pt>
                <c:pt idx="3">
                  <c:v>Philippines</c:v>
                </c:pt>
                <c:pt idx="4">
                  <c:v>Austria</c:v>
                </c:pt>
                <c:pt idx="5">
                  <c:v>Visegrad Patent Institute</c:v>
                </c:pt>
                <c:pt idx="6">
                  <c:v>Nordic Patent Institute</c:v>
                </c:pt>
                <c:pt idx="7">
                  <c:v>Finland</c:v>
                </c:pt>
                <c:pt idx="8">
                  <c:v>Chile</c:v>
                </c:pt>
                <c:pt idx="9">
                  <c:v>Brazil</c:v>
                </c:pt>
                <c:pt idx="10">
                  <c:v>Spain</c:v>
                </c:pt>
                <c:pt idx="11">
                  <c:v>Sweden</c:v>
                </c:pt>
                <c:pt idx="12">
                  <c:v>Russian Federation</c:v>
                </c:pt>
                <c:pt idx="13">
                  <c:v>Singapore</c:v>
                </c:pt>
                <c:pt idx="14">
                  <c:v>Israel</c:v>
                </c:pt>
                <c:pt idx="15">
                  <c:v>Türkiye</c:v>
                </c:pt>
                <c:pt idx="16">
                  <c:v>Canada</c:v>
                </c:pt>
                <c:pt idx="17">
                  <c:v>Australia</c:v>
                </c:pt>
                <c:pt idx="18">
                  <c:v>India</c:v>
                </c:pt>
              </c:strCache>
            </c:strRef>
          </c:cat>
          <c:val>
            <c:numRef>
              <c:f>'pct_9 - International Search Re'!$B$8:$B$26</c:f>
              <c:numCache>
                <c:formatCode>General</c:formatCode>
                <c:ptCount val="19"/>
                <c:pt idx="0">
                  <c:v>5</c:v>
                </c:pt>
                <c:pt idx="1">
                  <c:v>48</c:v>
                </c:pt>
                <c:pt idx="2">
                  <c:v>51</c:v>
                </c:pt>
                <c:pt idx="3">
                  <c:v>16</c:v>
                </c:pt>
                <c:pt idx="4">
                  <c:v>146</c:v>
                </c:pt>
                <c:pt idx="5">
                  <c:v>116</c:v>
                </c:pt>
                <c:pt idx="6">
                  <c:v>212</c:v>
                </c:pt>
                <c:pt idx="7">
                  <c:v>316</c:v>
                </c:pt>
                <c:pt idx="8">
                  <c:v>249</c:v>
                </c:pt>
                <c:pt idx="9">
                  <c:v>491</c:v>
                </c:pt>
                <c:pt idx="10">
                  <c:v>886</c:v>
                </c:pt>
                <c:pt idx="11">
                  <c:v>812</c:v>
                </c:pt>
                <c:pt idx="12" formatCode="#,##0">
                  <c:v>1853</c:v>
                </c:pt>
                <c:pt idx="13">
                  <c:v>564</c:v>
                </c:pt>
                <c:pt idx="14" formatCode="#,##0">
                  <c:v>1403</c:v>
                </c:pt>
                <c:pt idx="15" formatCode="#,##0">
                  <c:v>1463</c:v>
                </c:pt>
                <c:pt idx="16" formatCode="#,##0">
                  <c:v>2393</c:v>
                </c:pt>
                <c:pt idx="17" formatCode="#,##0">
                  <c:v>2294</c:v>
                </c:pt>
                <c:pt idx="18" formatCode="#,##0">
                  <c:v>1983</c:v>
                </c:pt>
              </c:numCache>
            </c:numRef>
          </c:val>
          <c:extLst>
            <c:ext xmlns:c16="http://schemas.microsoft.com/office/drawing/2014/chart" uri="{C3380CC4-5D6E-409C-BE32-E72D297353CC}">
              <c16:uniqueId val="{00000000-556C-49D5-9688-A73DD44DD204}"/>
            </c:ext>
          </c:extLst>
        </c:ser>
        <c:ser>
          <c:idx val="1"/>
          <c:order val="1"/>
          <c:tx>
            <c:strRef>
              <c:f>'pct_9 - International Search Re'!$C$7</c:f>
              <c:strCache>
                <c:ptCount val="1"/>
                <c:pt idx="0">
                  <c:v>2023</c:v>
                </c:pt>
              </c:strCache>
            </c:strRef>
          </c:tx>
          <c:spPr>
            <a:solidFill>
              <a:srgbClr val="0000FF"/>
            </a:solidFill>
            <a:ln>
              <a:noFill/>
            </a:ln>
            <a:effectLst/>
          </c:spPr>
          <c:invertIfNegative val="0"/>
          <c:dLbls>
            <c:delete val="1"/>
          </c:dLbls>
          <c:cat>
            <c:strRef>
              <c:f>'pct_9 - International Search Re'!$A$8:$A$26</c:f>
              <c:strCache>
                <c:ptCount val="19"/>
                <c:pt idx="0">
                  <c:v>Eurasian Patent Organization</c:v>
                </c:pt>
                <c:pt idx="1">
                  <c:v>Egypt</c:v>
                </c:pt>
                <c:pt idx="2">
                  <c:v>Ukraine</c:v>
                </c:pt>
                <c:pt idx="3">
                  <c:v>Philippines</c:v>
                </c:pt>
                <c:pt idx="4">
                  <c:v>Austria</c:v>
                </c:pt>
                <c:pt idx="5">
                  <c:v>Visegrad Patent Institute</c:v>
                </c:pt>
                <c:pt idx="6">
                  <c:v>Nordic Patent Institute</c:v>
                </c:pt>
                <c:pt idx="7">
                  <c:v>Finland</c:v>
                </c:pt>
                <c:pt idx="8">
                  <c:v>Chile</c:v>
                </c:pt>
                <c:pt idx="9">
                  <c:v>Brazil</c:v>
                </c:pt>
                <c:pt idx="10">
                  <c:v>Spain</c:v>
                </c:pt>
                <c:pt idx="11">
                  <c:v>Sweden</c:v>
                </c:pt>
                <c:pt idx="12">
                  <c:v>Russian Federation</c:v>
                </c:pt>
                <c:pt idx="13">
                  <c:v>Singapore</c:v>
                </c:pt>
                <c:pt idx="14">
                  <c:v>Israel</c:v>
                </c:pt>
                <c:pt idx="15">
                  <c:v>Türkiye</c:v>
                </c:pt>
                <c:pt idx="16">
                  <c:v>Canada</c:v>
                </c:pt>
                <c:pt idx="17">
                  <c:v>Australia</c:v>
                </c:pt>
                <c:pt idx="18">
                  <c:v>India</c:v>
                </c:pt>
              </c:strCache>
            </c:strRef>
          </c:cat>
          <c:val>
            <c:numRef>
              <c:f>'pct_9 - International Search Re'!$C$8:$C$26</c:f>
              <c:numCache>
                <c:formatCode>General</c:formatCode>
                <c:ptCount val="19"/>
                <c:pt idx="0">
                  <c:v>23</c:v>
                </c:pt>
                <c:pt idx="1">
                  <c:v>52</c:v>
                </c:pt>
                <c:pt idx="2">
                  <c:v>37</c:v>
                </c:pt>
                <c:pt idx="3">
                  <c:v>13</c:v>
                </c:pt>
                <c:pt idx="4">
                  <c:v>117</c:v>
                </c:pt>
                <c:pt idx="5">
                  <c:v>73</c:v>
                </c:pt>
                <c:pt idx="6">
                  <c:v>181</c:v>
                </c:pt>
                <c:pt idx="7">
                  <c:v>206</c:v>
                </c:pt>
                <c:pt idx="8">
                  <c:v>259</c:v>
                </c:pt>
                <c:pt idx="9">
                  <c:v>444</c:v>
                </c:pt>
                <c:pt idx="10">
                  <c:v>725</c:v>
                </c:pt>
                <c:pt idx="11">
                  <c:v>769</c:v>
                </c:pt>
                <c:pt idx="12">
                  <c:v>768</c:v>
                </c:pt>
                <c:pt idx="13">
                  <c:v>985</c:v>
                </c:pt>
                <c:pt idx="14" formatCode="#,##0">
                  <c:v>1249</c:v>
                </c:pt>
                <c:pt idx="15" formatCode="#,##0">
                  <c:v>1826</c:v>
                </c:pt>
                <c:pt idx="16" formatCode="#,##0">
                  <c:v>2169</c:v>
                </c:pt>
                <c:pt idx="17" formatCode="#,##0">
                  <c:v>2177</c:v>
                </c:pt>
                <c:pt idx="18" formatCode="#,##0">
                  <c:v>1913</c:v>
                </c:pt>
              </c:numCache>
            </c:numRef>
          </c:val>
          <c:extLst>
            <c:ext xmlns:c16="http://schemas.microsoft.com/office/drawing/2014/chart" uri="{C3380CC4-5D6E-409C-BE32-E72D297353CC}">
              <c16:uniqueId val="{00000001-556C-49D5-9688-A73DD44DD204}"/>
            </c:ext>
          </c:extLst>
        </c:ser>
        <c:ser>
          <c:idx val="2"/>
          <c:order val="2"/>
          <c:tx>
            <c:strRef>
              <c:f>'pct_9 - International Search Re'!$D$7</c:f>
              <c:strCache>
                <c:ptCount val="1"/>
                <c:pt idx="0">
                  <c:v>2024</c:v>
                </c:pt>
              </c:strCache>
            </c:strRef>
          </c:tx>
          <c:spPr>
            <a:solidFill>
              <a:srgbClr val="FF0000"/>
            </a:solidFill>
            <a:ln>
              <a:noFill/>
            </a:ln>
            <a:effectLst/>
          </c:spPr>
          <c:invertIfNegative val="0"/>
          <c:dLbls>
            <c:dLbl>
              <c:idx val="22"/>
              <c:layout>
                <c:manualLayout>
                  <c:x val="3.968253968253968E-2"/>
                  <c:y val="2.77777717021496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6C-49D5-9688-A73DD44DD204}"/>
                </c:ext>
              </c:extLst>
            </c:dLbl>
            <c:dLbl>
              <c:idx val="23"/>
              <c:layout>
                <c:manualLayout>
                  <c:x val="5.952459067616548E-3"/>
                  <c:y val="-3.1828329058473199E-18"/>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1785714285714277E-2"/>
                      <c:h val="4.4402877427192164E-2"/>
                    </c:manualLayout>
                  </c15:layout>
                </c:ext>
                <c:ext xmlns:c16="http://schemas.microsoft.com/office/drawing/2014/chart" uri="{C3380CC4-5D6E-409C-BE32-E72D297353CC}">
                  <c16:uniqueId val="{00000003-556C-49D5-9688-A73DD44DD2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'pct_9 - International Search Re'!$A$8:$A$26</c:f>
              <c:strCache>
                <c:ptCount val="19"/>
                <c:pt idx="0">
                  <c:v>Eurasian Patent Organization</c:v>
                </c:pt>
                <c:pt idx="1">
                  <c:v>Egypt</c:v>
                </c:pt>
                <c:pt idx="2">
                  <c:v>Ukraine</c:v>
                </c:pt>
                <c:pt idx="3">
                  <c:v>Philippines</c:v>
                </c:pt>
                <c:pt idx="4">
                  <c:v>Austria</c:v>
                </c:pt>
                <c:pt idx="5">
                  <c:v>Visegrad Patent Institute</c:v>
                </c:pt>
                <c:pt idx="6">
                  <c:v>Nordic Patent Institute</c:v>
                </c:pt>
                <c:pt idx="7">
                  <c:v>Finland</c:v>
                </c:pt>
                <c:pt idx="8">
                  <c:v>Chile</c:v>
                </c:pt>
                <c:pt idx="9">
                  <c:v>Brazil</c:v>
                </c:pt>
                <c:pt idx="10">
                  <c:v>Spain</c:v>
                </c:pt>
                <c:pt idx="11">
                  <c:v>Sweden</c:v>
                </c:pt>
                <c:pt idx="12">
                  <c:v>Russian Federation</c:v>
                </c:pt>
                <c:pt idx="13">
                  <c:v>Singapore</c:v>
                </c:pt>
                <c:pt idx="14">
                  <c:v>Israel</c:v>
                </c:pt>
                <c:pt idx="15">
                  <c:v>Türkiye</c:v>
                </c:pt>
                <c:pt idx="16">
                  <c:v>Canada</c:v>
                </c:pt>
                <c:pt idx="17">
                  <c:v>Australia</c:v>
                </c:pt>
                <c:pt idx="18">
                  <c:v>India</c:v>
                </c:pt>
              </c:strCache>
            </c:strRef>
          </c:cat>
          <c:val>
            <c:numRef>
              <c:f>'pct_9 - International Search Re'!$D$8:$D$26</c:f>
              <c:numCache>
                <c:formatCode>General</c:formatCode>
                <c:ptCount val="19"/>
                <c:pt idx="0">
                  <c:v>33</c:v>
                </c:pt>
                <c:pt idx="1">
                  <c:v>36</c:v>
                </c:pt>
                <c:pt idx="2">
                  <c:v>51</c:v>
                </c:pt>
                <c:pt idx="3">
                  <c:v>72</c:v>
                </c:pt>
                <c:pt idx="4">
                  <c:v>100</c:v>
                </c:pt>
                <c:pt idx="5">
                  <c:v>100</c:v>
                </c:pt>
                <c:pt idx="6">
                  <c:v>167</c:v>
                </c:pt>
                <c:pt idx="7">
                  <c:v>183</c:v>
                </c:pt>
                <c:pt idx="8">
                  <c:v>233</c:v>
                </c:pt>
                <c:pt idx="9">
                  <c:v>568</c:v>
                </c:pt>
                <c:pt idx="10">
                  <c:v>633</c:v>
                </c:pt>
                <c:pt idx="11">
                  <c:v>654</c:v>
                </c:pt>
                <c:pt idx="12">
                  <c:v>687</c:v>
                </c:pt>
                <c:pt idx="13">
                  <c:v>944</c:v>
                </c:pt>
                <c:pt idx="14" formatCode="#,##0">
                  <c:v>1041</c:v>
                </c:pt>
                <c:pt idx="15" formatCode="#,##0">
                  <c:v>1842</c:v>
                </c:pt>
                <c:pt idx="16" formatCode="#,##0">
                  <c:v>2145</c:v>
                </c:pt>
                <c:pt idx="17" formatCode="#,##0">
                  <c:v>2178</c:v>
                </c:pt>
                <c:pt idx="18" formatCode="#,##0">
                  <c:v>2742</c:v>
                </c:pt>
              </c:numCache>
            </c:numRef>
          </c:val>
          <c:extLst>
            <c:ext xmlns:c16="http://schemas.microsoft.com/office/drawing/2014/chart" uri="{C3380CC4-5D6E-409C-BE32-E72D297353CC}">
              <c16:uniqueId val="{00000004-556C-49D5-9688-A73DD44DD204}"/>
            </c:ext>
          </c:extLst>
        </c:ser>
        <c:dLbls>
          <c:dLblPos val="outEnd"/>
          <c:showLegendKey val="0"/>
          <c:showVal val="1"/>
          <c:showCatName val="0"/>
          <c:showSerName val="0"/>
          <c:showPercent val="0"/>
          <c:showBubbleSize val="0"/>
        </c:dLbls>
        <c:gapWidth val="182"/>
        <c:axId val="592911280"/>
        <c:axId val="592902160"/>
      </c:barChart>
      <c:catAx>
        <c:axId val="59291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92902160"/>
        <c:crosses val="autoZero"/>
        <c:auto val="1"/>
        <c:lblAlgn val="ctr"/>
        <c:lblOffset val="100"/>
        <c:noMultiLvlLbl val="0"/>
      </c:catAx>
      <c:valAx>
        <c:axId val="592902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9291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'By RO Office'!$P$48</c:f>
              <c:strCache>
                <c:ptCount val="1"/>
                <c:pt idx="0">
                  <c:v>Listings w/out 13ter </c:v>
                </c:pt>
              </c:strCache>
            </c:strRef>
          </c:tx>
          <c:spPr>
            <a:solidFill>
              <a:schemeClr val="accent1"/>
            </a:solidFill>
            <a:ln>
              <a:noFill/>
            </a:ln>
            <a:effectLst/>
          </c:spPr>
          <c:invertIfNegative val="0"/>
          <c:cat>
            <c:strRef>
              <c:f>'By RO Office'!$O$49:$O$63</c:f>
              <c:strCache>
                <c:ptCount val="15"/>
                <c:pt idx="0">
                  <c:v>US</c:v>
                </c:pt>
                <c:pt idx="1">
                  <c:v>CN</c:v>
                </c:pt>
                <c:pt idx="2">
                  <c:v>EP</c:v>
                </c:pt>
                <c:pt idx="3">
                  <c:v>KR</c:v>
                </c:pt>
                <c:pt idx="4">
                  <c:v>JP</c:v>
                </c:pt>
                <c:pt idx="5">
                  <c:v>IB</c:v>
                </c:pt>
                <c:pt idx="6">
                  <c:v>GB</c:v>
                </c:pt>
                <c:pt idx="7">
                  <c:v>AU</c:v>
                </c:pt>
                <c:pt idx="8">
                  <c:v>IL</c:v>
                </c:pt>
                <c:pt idx="9">
                  <c:v>CA</c:v>
                </c:pt>
                <c:pt idx="10">
                  <c:v>SG</c:v>
                </c:pt>
                <c:pt idx="11">
                  <c:v>IN</c:v>
                </c:pt>
                <c:pt idx="12">
                  <c:v>ES</c:v>
                </c:pt>
                <c:pt idx="13">
                  <c:v>BR</c:v>
                </c:pt>
                <c:pt idx="14">
                  <c:v>NL</c:v>
                </c:pt>
              </c:strCache>
            </c:strRef>
          </c:cat>
          <c:val>
            <c:numRef>
              <c:f>'By RO Office'!$P$49:$P$63</c:f>
              <c:numCache>
                <c:formatCode>_(* #,##0_);_(* \(#,##0\);_(* "-"??_);_(@_)</c:formatCode>
                <c:ptCount val="15"/>
                <c:pt idx="0">
                  <c:v>11259</c:v>
                </c:pt>
                <c:pt idx="1">
                  <c:v>8938</c:v>
                </c:pt>
                <c:pt idx="2">
                  <c:v>5626</c:v>
                </c:pt>
                <c:pt idx="3">
                  <c:v>2761</c:v>
                </c:pt>
                <c:pt idx="4">
                  <c:v>2429</c:v>
                </c:pt>
                <c:pt idx="5">
                  <c:v>1387</c:v>
                </c:pt>
                <c:pt idx="6">
                  <c:v>568</c:v>
                </c:pt>
                <c:pt idx="7">
                  <c:v>347</c:v>
                </c:pt>
                <c:pt idx="8">
                  <c:v>346</c:v>
                </c:pt>
                <c:pt idx="9">
                  <c:v>310</c:v>
                </c:pt>
                <c:pt idx="10">
                  <c:v>237</c:v>
                </c:pt>
                <c:pt idx="11">
                  <c:v>96</c:v>
                </c:pt>
                <c:pt idx="12">
                  <c:v>67</c:v>
                </c:pt>
                <c:pt idx="13">
                  <c:v>64</c:v>
                </c:pt>
                <c:pt idx="14">
                  <c:v>61</c:v>
                </c:pt>
              </c:numCache>
            </c:numRef>
          </c:val>
          <c:extLst>
            <c:ext xmlns:c16="http://schemas.microsoft.com/office/drawing/2014/chart" uri="{C3380CC4-5D6E-409C-BE32-E72D297353CC}">
              <c16:uniqueId val="{00000000-0275-4C09-8289-E1BCB402C924}"/>
            </c:ext>
          </c:extLst>
        </c:ser>
        <c:ser>
          <c:idx val="1"/>
          <c:order val="1"/>
          <c:tx>
            <c:strRef>
              <c:f>'By RO Office'!$Q$48</c:f>
              <c:strCache>
                <c:ptCount val="1"/>
                <c:pt idx="0">
                  <c:v>Rule 13ter in add. to listing as filed</c:v>
                </c:pt>
              </c:strCache>
            </c:strRef>
          </c:tx>
          <c:spPr>
            <a:solidFill>
              <a:schemeClr val="accent2"/>
            </a:solidFill>
            <a:ln>
              <a:noFill/>
            </a:ln>
            <a:effectLst/>
          </c:spPr>
          <c:invertIfNegative val="0"/>
          <c:cat>
            <c:strRef>
              <c:f>'By RO Office'!$O$49:$O$63</c:f>
              <c:strCache>
                <c:ptCount val="15"/>
                <c:pt idx="0">
                  <c:v>US</c:v>
                </c:pt>
                <c:pt idx="1">
                  <c:v>CN</c:v>
                </c:pt>
                <c:pt idx="2">
                  <c:v>EP</c:v>
                </c:pt>
                <c:pt idx="3">
                  <c:v>KR</c:v>
                </c:pt>
                <c:pt idx="4">
                  <c:v>JP</c:v>
                </c:pt>
                <c:pt idx="5">
                  <c:v>IB</c:v>
                </c:pt>
                <c:pt idx="6">
                  <c:v>GB</c:v>
                </c:pt>
                <c:pt idx="7">
                  <c:v>AU</c:v>
                </c:pt>
                <c:pt idx="8">
                  <c:v>IL</c:v>
                </c:pt>
                <c:pt idx="9">
                  <c:v>CA</c:v>
                </c:pt>
                <c:pt idx="10">
                  <c:v>SG</c:v>
                </c:pt>
                <c:pt idx="11">
                  <c:v>IN</c:v>
                </c:pt>
                <c:pt idx="12">
                  <c:v>ES</c:v>
                </c:pt>
                <c:pt idx="13">
                  <c:v>BR</c:v>
                </c:pt>
                <c:pt idx="14">
                  <c:v>NL</c:v>
                </c:pt>
              </c:strCache>
            </c:strRef>
          </c:cat>
          <c:val>
            <c:numRef>
              <c:f>'By RO Office'!$Q$49:$Q$63</c:f>
              <c:numCache>
                <c:formatCode>_(* #,##0_);_(* \(#,##0\);_(* "-"??_);_(@_)</c:formatCode>
                <c:ptCount val="15"/>
                <c:pt idx="0">
                  <c:v>1164</c:v>
                </c:pt>
                <c:pt idx="1">
                  <c:v>10</c:v>
                </c:pt>
                <c:pt idx="2">
                  <c:v>125</c:v>
                </c:pt>
                <c:pt idx="3">
                  <c:v>1</c:v>
                </c:pt>
                <c:pt idx="4">
                  <c:v>1</c:v>
                </c:pt>
                <c:pt idx="5">
                  <c:v>70</c:v>
                </c:pt>
                <c:pt idx="6">
                  <c:v>23</c:v>
                </c:pt>
                <c:pt idx="8">
                  <c:v>42</c:v>
                </c:pt>
                <c:pt idx="9">
                  <c:v>5</c:v>
                </c:pt>
                <c:pt idx="10">
                  <c:v>1</c:v>
                </c:pt>
                <c:pt idx="11">
                  <c:v>2</c:v>
                </c:pt>
                <c:pt idx="12">
                  <c:v>4</c:v>
                </c:pt>
              </c:numCache>
            </c:numRef>
          </c:val>
          <c:extLst>
            <c:ext xmlns:c16="http://schemas.microsoft.com/office/drawing/2014/chart" uri="{C3380CC4-5D6E-409C-BE32-E72D297353CC}">
              <c16:uniqueId val="{00000001-0275-4C09-8289-E1BCB402C924}"/>
            </c:ext>
          </c:extLst>
        </c:ser>
        <c:ser>
          <c:idx val="2"/>
          <c:order val="2"/>
          <c:tx>
            <c:strRef>
              <c:f>'By RO Office'!$R$48</c:f>
              <c:strCache>
                <c:ptCount val="1"/>
                <c:pt idx="0">
                  <c:v>Rule 13ter submitted later only</c:v>
                </c:pt>
              </c:strCache>
            </c:strRef>
          </c:tx>
          <c:spPr>
            <a:solidFill>
              <a:schemeClr val="accent3"/>
            </a:solidFill>
            <a:ln>
              <a:noFill/>
            </a:ln>
            <a:effectLst/>
          </c:spPr>
          <c:invertIfNegative val="0"/>
          <c:cat>
            <c:strRef>
              <c:f>'By RO Office'!$O$49:$O$63</c:f>
              <c:strCache>
                <c:ptCount val="15"/>
                <c:pt idx="0">
                  <c:v>US</c:v>
                </c:pt>
                <c:pt idx="1">
                  <c:v>CN</c:v>
                </c:pt>
                <c:pt idx="2">
                  <c:v>EP</c:v>
                </c:pt>
                <c:pt idx="3">
                  <c:v>KR</c:v>
                </c:pt>
                <c:pt idx="4">
                  <c:v>JP</c:v>
                </c:pt>
                <c:pt idx="5">
                  <c:v>IB</c:v>
                </c:pt>
                <c:pt idx="6">
                  <c:v>GB</c:v>
                </c:pt>
                <c:pt idx="7">
                  <c:v>AU</c:v>
                </c:pt>
                <c:pt idx="8">
                  <c:v>IL</c:v>
                </c:pt>
                <c:pt idx="9">
                  <c:v>CA</c:v>
                </c:pt>
                <c:pt idx="10">
                  <c:v>SG</c:v>
                </c:pt>
                <c:pt idx="11">
                  <c:v>IN</c:v>
                </c:pt>
                <c:pt idx="12">
                  <c:v>ES</c:v>
                </c:pt>
                <c:pt idx="13">
                  <c:v>BR</c:v>
                </c:pt>
                <c:pt idx="14">
                  <c:v>NL</c:v>
                </c:pt>
              </c:strCache>
            </c:strRef>
          </c:cat>
          <c:val>
            <c:numRef>
              <c:f>'By RO Office'!$R$49:$R$63</c:f>
              <c:numCache>
                <c:formatCode>_(* #,##0_);_(* \(#,##0\);_(* "-"??_);_(@_)</c:formatCode>
                <c:ptCount val="15"/>
                <c:pt idx="0">
                  <c:v>2696</c:v>
                </c:pt>
                <c:pt idx="1">
                  <c:v>93</c:v>
                </c:pt>
                <c:pt idx="2">
                  <c:v>399</c:v>
                </c:pt>
                <c:pt idx="4">
                  <c:v>1</c:v>
                </c:pt>
                <c:pt idx="5">
                  <c:v>134</c:v>
                </c:pt>
                <c:pt idx="6">
                  <c:v>89</c:v>
                </c:pt>
                <c:pt idx="7">
                  <c:v>3</c:v>
                </c:pt>
                <c:pt idx="8">
                  <c:v>4</c:v>
                </c:pt>
                <c:pt idx="9">
                  <c:v>47</c:v>
                </c:pt>
                <c:pt idx="10">
                  <c:v>4</c:v>
                </c:pt>
                <c:pt idx="11">
                  <c:v>11</c:v>
                </c:pt>
                <c:pt idx="12">
                  <c:v>3</c:v>
                </c:pt>
                <c:pt idx="13">
                  <c:v>2</c:v>
                </c:pt>
                <c:pt idx="14">
                  <c:v>61</c:v>
                </c:pt>
              </c:numCache>
            </c:numRef>
          </c:val>
          <c:extLst>
            <c:ext xmlns:c16="http://schemas.microsoft.com/office/drawing/2014/chart" uri="{C3380CC4-5D6E-409C-BE32-E72D297353CC}">
              <c16:uniqueId val="{00000002-0275-4C09-8289-E1BCB402C924}"/>
            </c:ext>
          </c:extLst>
        </c:ser>
        <c:dLbls>
          <c:showLegendKey val="0"/>
          <c:showVal val="0"/>
          <c:showCatName val="0"/>
          <c:showSerName val="0"/>
          <c:showPercent val="0"/>
          <c:showBubbleSize val="0"/>
        </c:dLbls>
        <c:gapWidth val="150"/>
        <c:overlap val="100"/>
        <c:axId val="240615567"/>
        <c:axId val="240618927"/>
      </c:barChart>
      <c:catAx>
        <c:axId val="24061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618927"/>
        <c:crosses val="autoZero"/>
        <c:auto val="1"/>
        <c:lblAlgn val="ctr"/>
        <c:lblOffset val="100"/>
        <c:noMultiLvlLbl val="0"/>
      </c:catAx>
      <c:valAx>
        <c:axId val="240618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6155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92D050"/>
            </a:solidFill>
          </c:spPr>
          <c:dPt>
            <c:idx val="0"/>
            <c:bubble3D val="0"/>
            <c:spPr>
              <a:solidFill>
                <a:schemeClr val="accent4">
                  <a:lumMod val="40000"/>
                  <a:lumOff val="60000"/>
                </a:schemeClr>
              </a:solidFill>
              <a:ln w="19050">
                <a:solidFill>
                  <a:schemeClr val="lt1"/>
                </a:solidFill>
              </a:ln>
              <a:effectLst>
                <a:innerShdw blurRad="114300">
                  <a:schemeClr val="accent2"/>
                </a:innerShdw>
              </a:effectLst>
            </c:spPr>
            <c:extLst>
              <c:ext xmlns:c16="http://schemas.microsoft.com/office/drawing/2014/chart" uri="{C3380CC4-5D6E-409C-BE32-E72D297353CC}">
                <c16:uniqueId val="{00000001-5727-48E7-BC35-C6C438E6D6A7}"/>
              </c:ext>
            </c:extLst>
          </c:dPt>
          <c:dPt>
            <c:idx val="1"/>
            <c:bubble3D val="0"/>
            <c:spPr>
              <a:solidFill>
                <a:srgbClr val="7030A0"/>
              </a:solidFill>
              <a:ln w="19050">
                <a:solidFill>
                  <a:schemeClr val="lt1"/>
                </a:solidFill>
              </a:ln>
              <a:effectLst>
                <a:innerShdw blurRad="114300">
                  <a:schemeClr val="accent4"/>
                </a:innerShdw>
              </a:effectLst>
            </c:spPr>
            <c:extLst>
              <c:ext xmlns:c16="http://schemas.microsoft.com/office/drawing/2014/chart" uri="{C3380CC4-5D6E-409C-BE32-E72D297353CC}">
                <c16:uniqueId val="{00000003-5727-48E7-BC35-C6C438E6D6A7}"/>
              </c:ext>
            </c:extLst>
          </c:dPt>
          <c:dPt>
            <c:idx val="2"/>
            <c:bubble3D val="0"/>
            <c:spPr>
              <a:solidFill>
                <a:srgbClr val="FF0000"/>
              </a:solidFill>
              <a:ln w="19050">
                <a:solidFill>
                  <a:schemeClr val="lt1"/>
                </a:solidFill>
              </a:ln>
              <a:effectLst>
                <a:innerShdw blurRad="114300">
                  <a:schemeClr val="accent6"/>
                </a:innerShdw>
              </a:effectLst>
            </c:spPr>
            <c:extLst>
              <c:ext xmlns:c16="http://schemas.microsoft.com/office/drawing/2014/chart" uri="{C3380CC4-5D6E-409C-BE32-E72D297353CC}">
                <c16:uniqueId val="{00000005-5727-48E7-BC35-C6C438E6D6A7}"/>
              </c:ext>
            </c:extLst>
          </c:dPt>
          <c:dPt>
            <c:idx val="3"/>
            <c:bubble3D val="0"/>
            <c:spPr>
              <a:solidFill>
                <a:srgbClr val="92D050"/>
              </a:solid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07-5727-48E7-BC35-C6C438E6D6A7}"/>
              </c:ext>
            </c:extLst>
          </c:dPt>
          <c:dPt>
            <c:idx val="4"/>
            <c:bubble3D val="0"/>
            <c:spPr>
              <a:solidFill>
                <a:srgbClr val="92D050"/>
              </a:solidFill>
              <a:ln w="19050">
                <a:solidFill>
                  <a:schemeClr val="lt1"/>
                </a:solidFill>
              </a:ln>
              <a:effectLst>
                <a:innerShdw blurRad="114300">
                  <a:schemeClr val="accent4">
                    <a:lumMod val="60000"/>
                  </a:schemeClr>
                </a:innerShdw>
              </a:effectLst>
            </c:spPr>
            <c:extLst>
              <c:ext xmlns:c16="http://schemas.microsoft.com/office/drawing/2014/chart" uri="{C3380CC4-5D6E-409C-BE32-E72D297353CC}">
                <c16:uniqueId val="{00000009-5727-48E7-BC35-C6C438E6D6A7}"/>
              </c:ext>
            </c:extLst>
          </c:dPt>
          <c:dLbls>
            <c:dLbl>
              <c:idx val="0"/>
              <c:layout>
                <c:manualLayout>
                  <c:x val="5.6685150955021565E-2"/>
                  <c:y val="-2.7755575615628914E-17"/>
                </c:manualLayout>
              </c:layout>
              <c:tx>
                <c:rich>
                  <a:bodyPr/>
                  <a:lstStyle/>
                  <a:p>
                    <a:fld id="{3527D450-CD17-4309-AAFE-9289C7B32F9A}" type="CATEGORYNAME">
                      <a:rPr lang="en-US">
                        <a:solidFill>
                          <a:srgbClr val="00B0F0"/>
                        </a:solidFill>
                      </a:rPr>
                      <a:pPr/>
                      <a:t>[CATEGORY NAME]</a:t>
                    </a:fld>
                    <a:r>
                      <a:rPr lang="en-US" baseline="0" dirty="0"/>
                      <a:t>
</a:t>
                    </a:r>
                    <a:fld id="{4C8451D4-EE5B-4B56-9D51-47189401FAA1}"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27-48E7-BC35-C6C438E6D6A7}"/>
                </c:ext>
              </c:extLst>
            </c:dLbl>
            <c:dLbl>
              <c:idx val="1"/>
              <c:layout>
                <c:manualLayout>
                  <c:x val="2.6627413320486844E-2"/>
                  <c:y val="-9.1459462733577634E-2"/>
                </c:manualLayout>
              </c:layout>
              <c:tx>
                <c:rich>
                  <a:bodyPr/>
                  <a:lstStyle/>
                  <a:p>
                    <a:fld id="{84BB0526-E0BD-42BC-81C8-27BED7BAE76B}" type="CATEGORYNAME">
                      <a:rPr lang="en-US" dirty="0">
                        <a:solidFill>
                          <a:srgbClr val="7030A0"/>
                        </a:solidFill>
                      </a:rPr>
                      <a:pPr/>
                      <a:t>[CATEGORY NAME]</a:t>
                    </a:fld>
                    <a:r>
                      <a:rPr lang="en-US" baseline="0" dirty="0"/>
                      <a:t>
</a:t>
                    </a:r>
                    <a:fld id="{B338BB1F-1198-4A83-990C-C7F8C86E7117}" type="PERCENTAGE">
                      <a:rPr lang="en-US" baseline="0" dirty="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6401610885626491"/>
                      <c:h val="0.14710235704511729"/>
                    </c:manualLayout>
                  </c15:layout>
                  <c15:dlblFieldTable/>
                  <c15:showDataLabelsRange val="0"/>
                </c:ext>
                <c:ext xmlns:c16="http://schemas.microsoft.com/office/drawing/2014/chart" uri="{C3380CC4-5D6E-409C-BE32-E72D297353CC}">
                  <c16:uniqueId val="{00000003-5727-48E7-BC35-C6C438E6D6A7}"/>
                </c:ext>
              </c:extLst>
            </c:dLbl>
            <c:dLbl>
              <c:idx val="2"/>
              <c:layout>
                <c:manualLayout>
                  <c:x val="2.2181146025877913E-2"/>
                  <c:y val="-9.2592592592593437E-3"/>
                </c:manualLayout>
              </c:layout>
              <c:tx>
                <c:rich>
                  <a:bodyPr/>
                  <a:lstStyle/>
                  <a:p>
                    <a:fld id="{18E21CE3-E736-4448-A89D-EB95E814DA33}" type="CATEGORYNAME">
                      <a:rPr lang="en-US" dirty="0">
                        <a:solidFill>
                          <a:srgbClr val="FF0000"/>
                        </a:solidFill>
                      </a:rPr>
                      <a:pPr/>
                      <a:t>[CATEGORY NAME]</a:t>
                    </a:fld>
                    <a:r>
                      <a:rPr lang="en-US" baseline="0" dirty="0"/>
                      <a:t>
</a:t>
                    </a:r>
                    <a:fld id="{1F1E0670-08EF-4D81-A626-0FFD57AECC46}" type="PERCENTAGE">
                      <a:rPr lang="en-US" baseline="0" dirty="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27-48E7-BC35-C6C438E6D6A7}"/>
                </c:ext>
              </c:extLst>
            </c:dLbl>
            <c:dLbl>
              <c:idx val="3"/>
              <c:layout>
                <c:manualLayout>
                  <c:x val="-2.4645717806531138E-2"/>
                  <c:y val="-2.7688650155961007E-2"/>
                </c:manualLayout>
              </c:layout>
              <c:tx>
                <c:rich>
                  <a:bodyPr/>
                  <a:lstStyle/>
                  <a:p>
                    <a:fld id="{574E4CDF-8564-4A15-892B-3D720D6D4DF6}" type="CATEGORYNAME">
                      <a:rPr lang="en-US">
                        <a:solidFill>
                          <a:srgbClr val="92D050"/>
                        </a:solidFill>
                      </a:rPr>
                      <a:pPr/>
                      <a:t>[CATEGORY NAME]</a:t>
                    </a:fld>
                    <a:r>
                      <a:rPr lang="en-US" baseline="0" dirty="0"/>
                      <a:t>
</a:t>
                    </a:r>
                    <a:fld id="{385F612F-E2D1-4C0D-BE59-1F2897371311}"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27-48E7-BC35-C6C438E6D6A7}"/>
                </c:ext>
              </c:extLst>
            </c:dLbl>
            <c:spPr>
              <a:noFill/>
              <a:ln>
                <a:solidFill>
                  <a:srgbClr val="FFFFFF"/>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Graph!$A$7:$D$7</c:f>
              <c:strCache>
                <c:ptCount val="4"/>
                <c:pt idx="0">
                  <c:v>Before 22 months</c:v>
                </c:pt>
                <c:pt idx="1">
                  <c:v>22-24 months</c:v>
                </c:pt>
                <c:pt idx="2">
                  <c:v>24-26 months</c:v>
                </c:pt>
                <c:pt idx="3">
                  <c:v>26 to 28 months</c:v>
                </c:pt>
              </c:strCache>
            </c:strRef>
          </c:cat>
          <c:val>
            <c:numRef>
              <c:f>Graph!$A$8:$D$8</c:f>
              <c:numCache>
                <c:formatCode>General</c:formatCode>
                <c:ptCount val="4"/>
                <c:pt idx="0">
                  <c:v>958</c:v>
                </c:pt>
                <c:pt idx="1">
                  <c:v>579</c:v>
                </c:pt>
                <c:pt idx="2">
                  <c:v>526</c:v>
                </c:pt>
                <c:pt idx="3">
                  <c:v>2852</c:v>
                </c:pt>
              </c:numCache>
            </c:numRef>
          </c:val>
          <c:extLst>
            <c:ext xmlns:c16="http://schemas.microsoft.com/office/drawing/2014/chart" uri="{C3380CC4-5D6E-409C-BE32-E72D297353CC}">
              <c16:uniqueId val="{0000000A-5727-48E7-BC35-C6C438E6D6A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EB094-15DA-4923-B9E3-3E93EBB3525E}" type="slidenum">
              <a:rPr lang="en-US" smtClean="0"/>
              <a:t>1</a:t>
            </a:fld>
            <a:endParaRPr lang="en-US"/>
          </a:p>
        </p:txBody>
      </p:sp>
    </p:spTree>
    <p:extLst>
      <p:ext uri="{BB962C8B-B14F-4D97-AF65-F5344CB8AC3E}">
        <p14:creationId xmlns:p14="http://schemas.microsoft.com/office/powerpoint/2010/main" val="107850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4EB094-15DA-4923-B9E3-3E93EBB3525E}" type="slidenum">
              <a:rPr lang="en-US" smtClean="0"/>
              <a:t>10</a:t>
            </a:fld>
            <a:endParaRPr lang="en-US"/>
          </a:p>
        </p:txBody>
      </p:sp>
    </p:spTree>
    <p:extLst>
      <p:ext uri="{BB962C8B-B14F-4D97-AF65-F5344CB8AC3E}">
        <p14:creationId xmlns:p14="http://schemas.microsoft.com/office/powerpoint/2010/main" val="96477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4EB094-15DA-4923-B9E3-3E93EBB3525E}" type="slidenum">
              <a:rPr lang="en-US" smtClean="0"/>
              <a:t>11</a:t>
            </a:fld>
            <a:endParaRPr lang="en-US"/>
          </a:p>
        </p:txBody>
      </p:sp>
    </p:spTree>
    <p:extLst>
      <p:ext uri="{BB962C8B-B14F-4D97-AF65-F5344CB8AC3E}">
        <p14:creationId xmlns:p14="http://schemas.microsoft.com/office/powerpoint/2010/main" val="346430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EB094-15DA-4923-B9E3-3E93EBB3525E}" type="slidenum">
              <a:rPr lang="en-US" smtClean="0"/>
              <a:t>12</a:t>
            </a:fld>
            <a:endParaRPr lang="en-US"/>
          </a:p>
        </p:txBody>
      </p:sp>
    </p:spTree>
    <p:extLst>
      <p:ext uri="{BB962C8B-B14F-4D97-AF65-F5344CB8AC3E}">
        <p14:creationId xmlns:p14="http://schemas.microsoft.com/office/powerpoint/2010/main" val="227996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EB094-15DA-4923-B9E3-3E93EBB3525E}" type="slidenum">
              <a:rPr lang="en-US" smtClean="0"/>
              <a:t>13</a:t>
            </a:fld>
            <a:endParaRPr lang="en-US"/>
          </a:p>
        </p:txBody>
      </p:sp>
    </p:spTree>
    <p:extLst>
      <p:ext uri="{BB962C8B-B14F-4D97-AF65-F5344CB8AC3E}">
        <p14:creationId xmlns:p14="http://schemas.microsoft.com/office/powerpoint/2010/main" val="174219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4EB094-15DA-4923-B9E3-3E93EBB3525E}" type="slidenum">
              <a:rPr lang="en-US" smtClean="0"/>
              <a:t>14</a:t>
            </a:fld>
            <a:endParaRPr lang="en-US" dirty="0"/>
          </a:p>
        </p:txBody>
      </p:sp>
    </p:spTree>
    <p:extLst>
      <p:ext uri="{BB962C8B-B14F-4D97-AF65-F5344CB8AC3E}">
        <p14:creationId xmlns:p14="http://schemas.microsoft.com/office/powerpoint/2010/main" val="113208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4EB094-15DA-4923-B9E3-3E93EBB3525E}" type="slidenum">
              <a:rPr lang="en-US" smtClean="0"/>
              <a:t>15</a:t>
            </a:fld>
            <a:endParaRPr lang="en-US"/>
          </a:p>
        </p:txBody>
      </p:sp>
    </p:spTree>
    <p:extLst>
      <p:ext uri="{BB962C8B-B14F-4D97-AF65-F5344CB8AC3E}">
        <p14:creationId xmlns:p14="http://schemas.microsoft.com/office/powerpoint/2010/main" val="384016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4EB094-15DA-4923-B9E3-3E93EBB3525E}" type="slidenum">
              <a:rPr lang="en-US" smtClean="0"/>
              <a:t>16</a:t>
            </a:fld>
            <a:endParaRPr lang="en-US"/>
          </a:p>
        </p:txBody>
      </p:sp>
    </p:spTree>
    <p:extLst>
      <p:ext uri="{BB962C8B-B14F-4D97-AF65-F5344CB8AC3E}">
        <p14:creationId xmlns:p14="http://schemas.microsoft.com/office/powerpoint/2010/main" val="250290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EB094-15DA-4923-B9E3-3E93EBB3525E}" type="slidenum">
              <a:rPr lang="en-US" smtClean="0"/>
              <a:t>17</a:t>
            </a:fld>
            <a:endParaRPr lang="en-US"/>
          </a:p>
        </p:txBody>
      </p:sp>
    </p:spTree>
    <p:extLst>
      <p:ext uri="{BB962C8B-B14F-4D97-AF65-F5344CB8AC3E}">
        <p14:creationId xmlns:p14="http://schemas.microsoft.com/office/powerpoint/2010/main" val="404133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84FE9B-D5D4-4B76-87EA-A08EA8B20C62}" type="slidenum">
              <a:rPr lang="en-US" smtClean="0"/>
              <a:pPr>
                <a:defRPr/>
              </a:pPr>
              <a:t>19</a:t>
            </a:fld>
            <a:endParaRPr lang="en-US"/>
          </a:p>
        </p:txBody>
      </p:sp>
    </p:spTree>
    <p:extLst>
      <p:ext uri="{BB962C8B-B14F-4D97-AF65-F5344CB8AC3E}">
        <p14:creationId xmlns:p14="http://schemas.microsoft.com/office/powerpoint/2010/main" val="231118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84FE9B-D5D4-4B76-87EA-A08EA8B20C62}" type="slidenum">
              <a:rPr lang="en-US" smtClean="0"/>
              <a:pPr>
                <a:defRPr/>
              </a:pPr>
              <a:t>20</a:t>
            </a:fld>
            <a:endParaRPr lang="en-US"/>
          </a:p>
        </p:txBody>
      </p:sp>
    </p:spTree>
    <p:extLst>
      <p:ext uri="{BB962C8B-B14F-4D97-AF65-F5344CB8AC3E}">
        <p14:creationId xmlns:p14="http://schemas.microsoft.com/office/powerpoint/2010/main" val="252498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endParaRPr lang="en-US" altLang="en-US" dirty="0"/>
          </a:p>
        </p:txBody>
      </p:sp>
      <p:sp>
        <p:nvSpPr>
          <p:cNvPr id="4" name="Slide Number Placeholder 3"/>
          <p:cNvSpPr>
            <a:spLocks noGrp="1"/>
          </p:cNvSpPr>
          <p:nvPr>
            <p:ph type="sldNum" sz="quarter" idx="10"/>
          </p:nvPr>
        </p:nvSpPr>
        <p:spPr/>
        <p:txBody>
          <a:bodyPr/>
          <a:lstStyle/>
          <a:p>
            <a:fld id="{F64EB094-15DA-4923-B9E3-3E93EBB3525E}" type="slidenum">
              <a:rPr lang="en-US" smtClean="0"/>
              <a:t>2</a:t>
            </a:fld>
            <a:endParaRPr lang="en-US"/>
          </a:p>
        </p:txBody>
      </p:sp>
    </p:spTree>
    <p:extLst>
      <p:ext uri="{BB962C8B-B14F-4D97-AF65-F5344CB8AC3E}">
        <p14:creationId xmlns:p14="http://schemas.microsoft.com/office/powerpoint/2010/main" val="36490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9450E-6765-9E21-F379-DA6E269A5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C5148-D734-AAE1-95E9-873A7EFEE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5F527-5D16-BCE1-9D5E-5A1872C703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E7F87B-0A2C-DA15-4D21-260A1F6EEDBD}"/>
              </a:ext>
            </a:extLst>
          </p:cNvPr>
          <p:cNvSpPr>
            <a:spLocks noGrp="1"/>
          </p:cNvSpPr>
          <p:nvPr>
            <p:ph type="sldNum" sz="quarter" idx="5"/>
          </p:nvPr>
        </p:nvSpPr>
        <p:spPr/>
        <p:txBody>
          <a:bodyPr/>
          <a:lstStyle/>
          <a:p>
            <a:pPr>
              <a:defRPr/>
            </a:pPr>
            <a:fld id="{CA84FE9B-D5D4-4B76-87EA-A08EA8B20C62}" type="slidenum">
              <a:rPr lang="en-US" smtClean="0"/>
              <a:pPr>
                <a:defRPr/>
              </a:pPr>
              <a:t>21</a:t>
            </a:fld>
            <a:endParaRPr lang="en-US"/>
          </a:p>
        </p:txBody>
      </p:sp>
    </p:spTree>
    <p:extLst>
      <p:ext uri="{BB962C8B-B14F-4D97-AF65-F5344CB8AC3E}">
        <p14:creationId xmlns:p14="http://schemas.microsoft.com/office/powerpoint/2010/main" val="2222782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EB094-15DA-4923-B9E3-3E93EBB3525E}" type="slidenum">
              <a:rPr lang="en-US" smtClean="0"/>
              <a:t>22</a:t>
            </a:fld>
            <a:endParaRPr lang="en-US"/>
          </a:p>
        </p:txBody>
      </p:sp>
    </p:spTree>
    <p:extLst>
      <p:ext uri="{BB962C8B-B14F-4D97-AF65-F5344CB8AC3E}">
        <p14:creationId xmlns:p14="http://schemas.microsoft.com/office/powerpoint/2010/main" val="287755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F64EB094-15DA-4923-B9E3-3E93EBB3525E}" type="slidenum">
              <a:rPr lang="en-US" smtClean="0"/>
              <a:t>3</a:t>
            </a:fld>
            <a:endParaRPr lang="en-US"/>
          </a:p>
        </p:txBody>
      </p:sp>
    </p:spTree>
    <p:extLst>
      <p:ext uri="{BB962C8B-B14F-4D97-AF65-F5344CB8AC3E}">
        <p14:creationId xmlns:p14="http://schemas.microsoft.com/office/powerpoint/2010/main" val="164657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1CB9C-8302-0E63-A48C-53F9D4F80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A236A-B938-08A8-AF20-117011A35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7FAF3-A334-2156-F13E-B782B64DE022}"/>
              </a:ext>
            </a:extLst>
          </p:cNvPr>
          <p:cNvSpPr>
            <a:spLocks noGrp="1"/>
          </p:cNvSpPr>
          <p:nvPr>
            <p:ph type="body" idx="1"/>
          </p:nvPr>
        </p:nvSpPr>
        <p:spPr/>
        <p:txBody>
          <a:bodyPr/>
          <a:lstStyle/>
          <a:p>
            <a:endParaRPr lang="en-US" altLang="en-US" dirty="0"/>
          </a:p>
        </p:txBody>
      </p:sp>
      <p:sp>
        <p:nvSpPr>
          <p:cNvPr id="4" name="Slide Number Placeholder 3">
            <a:extLst>
              <a:ext uri="{FF2B5EF4-FFF2-40B4-BE49-F238E27FC236}">
                <a16:creationId xmlns:a16="http://schemas.microsoft.com/office/drawing/2014/main" id="{7EE5B229-7274-B8D1-48E9-4EB3AEBA7DE4}"/>
              </a:ext>
            </a:extLst>
          </p:cNvPr>
          <p:cNvSpPr>
            <a:spLocks noGrp="1"/>
          </p:cNvSpPr>
          <p:nvPr>
            <p:ph type="sldNum" sz="quarter" idx="10"/>
          </p:nvPr>
        </p:nvSpPr>
        <p:spPr/>
        <p:txBody>
          <a:bodyPr/>
          <a:lstStyle/>
          <a:p>
            <a:fld id="{F64EB094-15DA-4923-B9E3-3E93EBB3525E}" type="slidenum">
              <a:rPr lang="en-US" smtClean="0"/>
              <a:t>4</a:t>
            </a:fld>
            <a:endParaRPr lang="en-US"/>
          </a:p>
        </p:txBody>
      </p:sp>
    </p:spTree>
    <p:extLst>
      <p:ext uri="{BB962C8B-B14F-4D97-AF65-F5344CB8AC3E}">
        <p14:creationId xmlns:p14="http://schemas.microsoft.com/office/powerpoint/2010/main" val="230734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F64EB094-15DA-4923-B9E3-3E93EBB3525E}" type="slidenum">
              <a:rPr lang="en-US" smtClean="0"/>
              <a:t>5</a:t>
            </a:fld>
            <a:endParaRPr lang="en-US"/>
          </a:p>
        </p:txBody>
      </p:sp>
    </p:spTree>
    <p:extLst>
      <p:ext uri="{BB962C8B-B14F-4D97-AF65-F5344CB8AC3E}">
        <p14:creationId xmlns:p14="http://schemas.microsoft.com/office/powerpoint/2010/main" val="128132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43000"/>
            <a:ext cx="5575300" cy="3136900"/>
          </a:xfrm>
        </p:spPr>
      </p:sp>
      <p:sp>
        <p:nvSpPr>
          <p:cNvPr id="3" name="Notes Placeholder 2"/>
          <p:cNvSpPr>
            <a:spLocks noGrp="1"/>
          </p:cNvSpPr>
          <p:nvPr>
            <p:ph type="body" idx="1"/>
          </p:nvPr>
        </p:nvSpPr>
        <p:spPr>
          <a:xfrm>
            <a:off x="838200" y="4572000"/>
            <a:ext cx="5608320" cy="366045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fld id="{F64EB094-15DA-4923-B9E3-3E93EBB3525E}" type="slidenum">
              <a:rPr lang="en-US" smtClean="0"/>
              <a:t>6</a:t>
            </a:fld>
            <a:endParaRPr lang="en-US"/>
          </a:p>
        </p:txBody>
      </p:sp>
    </p:spTree>
    <p:extLst>
      <p:ext uri="{BB962C8B-B14F-4D97-AF65-F5344CB8AC3E}">
        <p14:creationId xmlns:p14="http://schemas.microsoft.com/office/powerpoint/2010/main" val="103736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43000"/>
            <a:ext cx="5575300" cy="3136900"/>
          </a:xfrm>
        </p:spPr>
      </p:sp>
      <p:sp>
        <p:nvSpPr>
          <p:cNvPr id="3" name="Notes Placeholder 2"/>
          <p:cNvSpPr>
            <a:spLocks noGrp="1"/>
          </p:cNvSpPr>
          <p:nvPr>
            <p:ph type="body" idx="1"/>
          </p:nvPr>
        </p:nvSpPr>
        <p:spPr>
          <a:xfrm>
            <a:off x="838200" y="4572000"/>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F64EB094-15DA-4923-B9E3-3E93EBB3525E}" type="slidenum">
              <a:rPr lang="en-US" smtClean="0"/>
              <a:t>7</a:t>
            </a:fld>
            <a:endParaRPr lang="en-US"/>
          </a:p>
        </p:txBody>
      </p:sp>
    </p:spTree>
    <p:extLst>
      <p:ext uri="{BB962C8B-B14F-4D97-AF65-F5344CB8AC3E}">
        <p14:creationId xmlns:p14="http://schemas.microsoft.com/office/powerpoint/2010/main" val="221071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4EB094-15DA-4923-B9E3-3E93EBB3525E}" type="slidenum">
              <a:rPr lang="en-US" smtClean="0"/>
              <a:t>8</a:t>
            </a:fld>
            <a:endParaRPr lang="en-US"/>
          </a:p>
        </p:txBody>
      </p:sp>
    </p:spTree>
    <p:extLst>
      <p:ext uri="{BB962C8B-B14F-4D97-AF65-F5344CB8AC3E}">
        <p14:creationId xmlns:p14="http://schemas.microsoft.com/office/powerpoint/2010/main" val="144470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EB094-15DA-4923-B9E3-3E93EBB3525E}" type="slidenum">
              <a:rPr lang="en-US" smtClean="0"/>
              <a:t>9</a:t>
            </a:fld>
            <a:endParaRPr lang="en-US"/>
          </a:p>
        </p:txBody>
      </p:sp>
    </p:spTree>
    <p:extLst>
      <p:ext uri="{BB962C8B-B14F-4D97-AF65-F5344CB8AC3E}">
        <p14:creationId xmlns:p14="http://schemas.microsoft.com/office/powerpoint/2010/main" val="1497763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19"/>
            <a:ext cx="7772400" cy="1102519"/>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fr-CH"/>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329929"/>
            <a:ext cx="4038600" cy="32646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329929"/>
            <a:ext cx="4038600" cy="32646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fr-CH"/>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fr-CH"/>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p:titleStyle>
    <p:bodyStyle>
      <a:lvl1pPr marL="257175" indent="-257175" algn="l" rtl="0" eaLnBrk="1" fontAlgn="base" hangingPunct="1">
        <a:spcBef>
          <a:spcPct val="20000"/>
        </a:spcBef>
        <a:spcAft>
          <a:spcPct val="0"/>
        </a:spcAft>
        <a:buBlip>
          <a:blip r:embed="rId14"/>
        </a:buBlip>
        <a:defRPr sz="18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4"/>
        </a:buBlip>
        <a:defRPr sz="1800">
          <a:solidFill>
            <a:schemeClr val="tx1"/>
          </a:solidFill>
          <a:latin typeface="+mn-lt"/>
          <a:cs typeface="+mn-cs"/>
        </a:defRPr>
      </a:lvl2pPr>
      <a:lvl3pPr marL="857250" indent="-171450" algn="l" rtl="0" eaLnBrk="1" fontAlgn="base" hangingPunct="1">
        <a:spcBef>
          <a:spcPct val="20000"/>
        </a:spcBef>
        <a:spcAft>
          <a:spcPct val="0"/>
        </a:spcAft>
        <a:buBlip>
          <a:blip r:embed="rId14"/>
        </a:buBlip>
        <a:defRPr sz="1800">
          <a:solidFill>
            <a:schemeClr val="tx1"/>
          </a:solidFill>
          <a:latin typeface="+mn-lt"/>
          <a:cs typeface="+mn-cs"/>
        </a:defRPr>
      </a:lvl3pPr>
      <a:lvl4pPr marL="1200150" indent="-171450" algn="l" rtl="0" eaLnBrk="1" fontAlgn="base" hangingPunct="1">
        <a:spcBef>
          <a:spcPct val="20000"/>
        </a:spcBef>
        <a:spcAft>
          <a:spcPct val="0"/>
        </a:spcAft>
        <a:buBlip>
          <a:blip r:embed="rId14"/>
        </a:buBlip>
        <a:defRPr sz="1800">
          <a:solidFill>
            <a:schemeClr val="tx1"/>
          </a:solidFill>
          <a:latin typeface="+mn-lt"/>
          <a:cs typeface="+mn-cs"/>
        </a:defRPr>
      </a:lvl4pPr>
      <a:lvl5pPr marL="1543050" indent="-171450" algn="l" rtl="0" eaLnBrk="1" fontAlgn="base" hangingPunct="1">
        <a:spcBef>
          <a:spcPct val="20000"/>
        </a:spcBef>
        <a:spcAft>
          <a:spcPct val="0"/>
        </a:spcAft>
        <a:buBlip>
          <a:blip r:embed="rId14"/>
        </a:buBlip>
        <a:defRPr sz="1800">
          <a:solidFill>
            <a:schemeClr val="tx1"/>
          </a:solidFill>
          <a:latin typeface="+mn-lt"/>
          <a:cs typeface="+mn-cs"/>
        </a:defRPr>
      </a:lvl5pPr>
      <a:lvl6pPr marL="1885950" indent="-171450" algn="l" rtl="0" eaLnBrk="1" fontAlgn="base" hangingPunct="1">
        <a:spcBef>
          <a:spcPct val="20000"/>
        </a:spcBef>
        <a:spcAft>
          <a:spcPct val="0"/>
        </a:spcAft>
        <a:buBlip>
          <a:blip r:embed="rId14"/>
        </a:buBlip>
        <a:defRPr sz="1800">
          <a:solidFill>
            <a:schemeClr val="tx1"/>
          </a:solidFill>
          <a:latin typeface="+mn-lt"/>
          <a:cs typeface="+mn-cs"/>
        </a:defRPr>
      </a:lvl6pPr>
      <a:lvl7pPr marL="2228850" indent="-171450" algn="l" rtl="0" eaLnBrk="1" fontAlgn="base" hangingPunct="1">
        <a:spcBef>
          <a:spcPct val="20000"/>
        </a:spcBef>
        <a:spcAft>
          <a:spcPct val="0"/>
        </a:spcAft>
        <a:buBlip>
          <a:blip r:embed="rId14"/>
        </a:buBlip>
        <a:defRPr sz="1800">
          <a:solidFill>
            <a:schemeClr val="tx1"/>
          </a:solidFill>
          <a:latin typeface="+mn-lt"/>
          <a:cs typeface="+mn-cs"/>
        </a:defRPr>
      </a:lvl7pPr>
      <a:lvl8pPr marL="2571750" indent="-171450" algn="l" rtl="0" eaLnBrk="1" fontAlgn="base" hangingPunct="1">
        <a:spcBef>
          <a:spcPct val="20000"/>
        </a:spcBef>
        <a:spcAft>
          <a:spcPct val="0"/>
        </a:spcAft>
        <a:buBlip>
          <a:blip r:embed="rId14"/>
        </a:buBlip>
        <a:defRPr sz="1800">
          <a:solidFill>
            <a:schemeClr val="tx1"/>
          </a:solidFill>
          <a:latin typeface="+mn-lt"/>
          <a:cs typeface="+mn-cs"/>
        </a:defRPr>
      </a:lvl8pPr>
      <a:lvl9pPr marL="2914650" indent="-171450" algn="l" rtl="0" eaLnBrk="1" fontAlgn="base" hangingPunct="1">
        <a:spcBef>
          <a:spcPct val="20000"/>
        </a:spcBef>
        <a:spcAft>
          <a:spcPct val="0"/>
        </a:spcAft>
        <a:buBlip>
          <a:blip r:embed="rId14"/>
        </a:buBlip>
        <a:defRPr sz="1800">
          <a:solidFill>
            <a:schemeClr val="tx1"/>
          </a:solidFill>
          <a:latin typeface="+mn-lt"/>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wipo.int/ipstats/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wipo.int/en/ipfactsandfigures/pat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2057400" y="3081338"/>
            <a:ext cx="4104085" cy="1134666"/>
          </a:xfrm>
          <a:noFill/>
        </p:spPr>
        <p:txBody>
          <a:bodyPr/>
          <a:lstStyle/>
          <a:p>
            <a:pPr eaLnBrk="1" hangingPunct="1"/>
            <a:r>
              <a:rPr lang="en-US" altLang="en-US" sz="2250" b="1" dirty="0"/>
              <a:t>PCT Statistics</a:t>
            </a:r>
            <a:br>
              <a:rPr lang="en-US" altLang="en-US" sz="2250" b="1" dirty="0"/>
            </a:br>
            <a:r>
              <a:rPr lang="en-US" altLang="en-US" sz="1950" dirty="0"/>
              <a:t>Meeting of International Authorities</a:t>
            </a:r>
            <a:br>
              <a:rPr lang="en-US" altLang="en-US" sz="1950" dirty="0"/>
            </a:br>
            <a:r>
              <a:rPr lang="en-US" altLang="en-US" sz="1950" dirty="0"/>
              <a:t>Thirty-second session	</a:t>
            </a:r>
          </a:p>
        </p:txBody>
      </p:sp>
      <p:sp>
        <p:nvSpPr>
          <p:cNvPr id="3075" name="Rectangle 9"/>
          <p:cNvSpPr>
            <a:spLocks noGrp="1" noChangeArrowheads="1"/>
          </p:cNvSpPr>
          <p:nvPr>
            <p:ph type="subTitle" idx="1"/>
          </p:nvPr>
        </p:nvSpPr>
        <p:spPr>
          <a:xfrm>
            <a:off x="5868144" y="3855230"/>
            <a:ext cx="2058640" cy="617935"/>
          </a:xfrm>
          <a:noFill/>
        </p:spPr>
        <p:txBody>
          <a:bodyPr/>
          <a:lstStyle/>
          <a:p>
            <a:pPr eaLnBrk="1" hangingPunct="1"/>
            <a:r>
              <a:rPr lang="en-US" altLang="en-US" sz="975" dirty="0">
                <a:solidFill>
                  <a:srgbClr val="990033"/>
                </a:solidFill>
                <a:latin typeface="Arial Black" panose="020B0A04020102020204" pitchFamily="34" charset="0"/>
              </a:rPr>
              <a:t>Geneva</a:t>
            </a:r>
            <a:br>
              <a:rPr lang="en-US" altLang="en-US" sz="975" dirty="0">
                <a:solidFill>
                  <a:srgbClr val="990033"/>
                </a:solidFill>
                <a:latin typeface="Arial Black" panose="020B0A04020102020204" pitchFamily="34" charset="0"/>
              </a:rPr>
            </a:br>
            <a:r>
              <a:rPr lang="en-US" altLang="en-US" sz="975" dirty="0">
                <a:solidFill>
                  <a:srgbClr val="990033"/>
                </a:solidFill>
                <a:latin typeface="Arial Black" panose="020B0A04020102020204" pitchFamily="34" charset="0"/>
              </a:rPr>
              <a:t>October 29 to 31, 2025</a:t>
            </a:r>
          </a:p>
        </p:txBody>
      </p:sp>
      <p:pic>
        <p:nvPicPr>
          <p:cNvPr id="3076" name="Picture 10"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610" y="28575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494638"/>
          </a:xfrm>
        </p:spPr>
        <p:txBody>
          <a:bodyPr/>
          <a:lstStyle/>
          <a:p>
            <a:r>
              <a:rPr lang="en-US" dirty="0"/>
              <a:t>Distribution of ISRs established by ISA</a:t>
            </a:r>
          </a:p>
        </p:txBody>
      </p:sp>
      <p:sp>
        <p:nvSpPr>
          <p:cNvPr id="6" name="Rectangle 5"/>
          <p:cNvSpPr/>
          <p:nvPr/>
        </p:nvSpPr>
        <p:spPr>
          <a:xfrm>
            <a:off x="4211960" y="4870204"/>
            <a:ext cx="3429000" cy="207749"/>
          </a:xfrm>
          <a:prstGeom prst="rect">
            <a:avLst/>
          </a:prstGeom>
        </p:spPr>
        <p:txBody>
          <a:bodyPr>
            <a:spAutoFit/>
          </a:bodyPr>
          <a:lstStyle/>
          <a:p>
            <a:pPr algn="l"/>
            <a:r>
              <a:rPr lang="en-US" sz="750" dirty="0"/>
              <a:t>Source:  WIPO statistics database. October 2025</a:t>
            </a:r>
          </a:p>
        </p:txBody>
      </p:sp>
      <p:sp>
        <p:nvSpPr>
          <p:cNvPr id="7" name="TextBox 6"/>
          <p:cNvSpPr txBox="1"/>
          <p:nvPr/>
        </p:nvSpPr>
        <p:spPr>
          <a:xfrm>
            <a:off x="457200" y="4808206"/>
            <a:ext cx="3286477" cy="253916"/>
          </a:xfrm>
          <a:prstGeom prst="rect">
            <a:avLst/>
          </a:prstGeom>
          <a:noFill/>
        </p:spPr>
        <p:txBody>
          <a:bodyPr wrap="none" rtlCol="0">
            <a:spAutoFit/>
          </a:bodyPr>
          <a:lstStyle/>
          <a:p>
            <a:pPr algn="l"/>
            <a:r>
              <a:rPr lang="en-US" sz="1050" dirty="0"/>
              <a:t>Data based on international filing year of application</a:t>
            </a:r>
          </a:p>
        </p:txBody>
      </p:sp>
      <p:graphicFrame>
        <p:nvGraphicFramePr>
          <p:cNvPr id="8" name="Chart 7">
            <a:extLst>
              <a:ext uri="{FF2B5EF4-FFF2-40B4-BE49-F238E27FC236}">
                <a16:creationId xmlns:a16="http://schemas.microsoft.com/office/drawing/2014/main" id="{2730E70C-29D9-E53B-268A-4855F4CEB10F}"/>
              </a:ext>
            </a:extLst>
          </p:cNvPr>
          <p:cNvGraphicFramePr>
            <a:graphicFrameLocks/>
          </p:cNvGraphicFramePr>
          <p:nvPr>
            <p:extLst>
              <p:ext uri="{D42A27DB-BD31-4B8C-83A1-F6EECF244321}">
                <p14:modId xmlns:p14="http://schemas.microsoft.com/office/powerpoint/2010/main" val="2119654716"/>
              </p:ext>
            </p:extLst>
          </p:nvPr>
        </p:nvGraphicFramePr>
        <p:xfrm>
          <a:off x="503548" y="483518"/>
          <a:ext cx="8136904" cy="4386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111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805"/>
            <a:ext cx="8856984" cy="857250"/>
          </a:xfrm>
        </p:spPr>
        <p:txBody>
          <a:bodyPr/>
          <a:lstStyle/>
          <a:p>
            <a:r>
              <a:rPr lang="en-US" dirty="0"/>
              <a:t>Distribution of ISRs established by ISA (excl. IP5 Offices)</a:t>
            </a:r>
          </a:p>
        </p:txBody>
      </p:sp>
      <p:sp>
        <p:nvSpPr>
          <p:cNvPr id="6" name="Rectangle 5"/>
          <p:cNvSpPr/>
          <p:nvPr/>
        </p:nvSpPr>
        <p:spPr>
          <a:xfrm>
            <a:off x="1331640" y="4885448"/>
            <a:ext cx="3429000" cy="207749"/>
          </a:xfrm>
          <a:prstGeom prst="rect">
            <a:avLst/>
          </a:prstGeom>
        </p:spPr>
        <p:txBody>
          <a:bodyPr>
            <a:spAutoFit/>
          </a:bodyPr>
          <a:lstStyle/>
          <a:p>
            <a:pPr algn="l"/>
            <a:r>
              <a:rPr lang="en-US" sz="750" dirty="0"/>
              <a:t>Source:  WIPO statistics database. October 2025</a:t>
            </a:r>
          </a:p>
        </p:txBody>
      </p:sp>
      <p:sp>
        <p:nvSpPr>
          <p:cNvPr id="7" name="TextBox 6"/>
          <p:cNvSpPr txBox="1"/>
          <p:nvPr/>
        </p:nvSpPr>
        <p:spPr>
          <a:xfrm>
            <a:off x="323528" y="4607676"/>
            <a:ext cx="3286477" cy="253916"/>
          </a:xfrm>
          <a:prstGeom prst="rect">
            <a:avLst/>
          </a:prstGeom>
          <a:noFill/>
        </p:spPr>
        <p:txBody>
          <a:bodyPr wrap="none" rtlCol="0">
            <a:spAutoFit/>
          </a:bodyPr>
          <a:lstStyle/>
          <a:p>
            <a:pPr algn="l"/>
            <a:r>
              <a:rPr lang="en-US" sz="1050" dirty="0"/>
              <a:t>Data based on international filing year of application</a:t>
            </a:r>
          </a:p>
        </p:txBody>
      </p:sp>
      <p:graphicFrame>
        <p:nvGraphicFramePr>
          <p:cNvPr id="9" name="Chart 8">
            <a:extLst>
              <a:ext uri="{FF2B5EF4-FFF2-40B4-BE49-F238E27FC236}">
                <a16:creationId xmlns:a16="http://schemas.microsoft.com/office/drawing/2014/main" id="{2730E70C-29D9-E53B-268A-4855F4CEB10F}"/>
              </a:ext>
            </a:extLst>
          </p:cNvPr>
          <p:cNvGraphicFramePr>
            <a:graphicFrameLocks/>
          </p:cNvGraphicFramePr>
          <p:nvPr>
            <p:extLst>
              <p:ext uri="{D42A27DB-BD31-4B8C-83A1-F6EECF244321}">
                <p14:modId xmlns:p14="http://schemas.microsoft.com/office/powerpoint/2010/main" val="2871292169"/>
              </p:ext>
            </p:extLst>
          </p:nvPr>
        </p:nvGraphicFramePr>
        <p:xfrm>
          <a:off x="827584" y="721828"/>
          <a:ext cx="7859216" cy="4165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17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328664" y="4845189"/>
            <a:ext cx="6329436" cy="207749"/>
          </a:xfrm>
          <a:prstGeom prst="rect">
            <a:avLst/>
          </a:prstGeom>
        </p:spPr>
        <p:txBody>
          <a:bodyPr wrap="square">
            <a:spAutoFit/>
          </a:bodyPr>
          <a:lstStyle/>
          <a:p>
            <a:pPr algn="l"/>
            <a:r>
              <a:rPr lang="en-US" sz="750" dirty="0"/>
              <a:t>Source:  WIPO statistics database. March 2025.  Excludes cases where Rule 42 time limit of 9 months from priority date applies.</a:t>
            </a:r>
          </a:p>
        </p:txBody>
      </p:sp>
      <p:sp>
        <p:nvSpPr>
          <p:cNvPr id="34" name="TextBox 33"/>
          <p:cNvSpPr txBox="1"/>
          <p:nvPr/>
        </p:nvSpPr>
        <p:spPr>
          <a:xfrm>
            <a:off x="179512" y="4198858"/>
            <a:ext cx="8784976" cy="646331"/>
          </a:xfrm>
          <a:prstGeom prst="rect">
            <a:avLst/>
          </a:prstGeom>
          <a:noFill/>
        </p:spPr>
        <p:txBody>
          <a:bodyPr wrap="square" rtlCol="0">
            <a:spAutoFit/>
          </a:bodyPr>
          <a:lstStyle/>
          <a:p>
            <a:r>
              <a:rPr lang="en-US" sz="1800" dirty="0">
                <a:effectLst/>
                <a:latin typeface="Arial" panose="020B0604020202020204" pitchFamily="34" charset="0"/>
                <a:ea typeface="Aptos" panose="020B0004020202020204" pitchFamily="34" charset="0"/>
              </a:rPr>
              <a:t>In 2024, 82.5%</a:t>
            </a:r>
            <a:r>
              <a:rPr lang="en-US" sz="1800" dirty="0">
                <a:solidFill>
                  <a:srgbClr val="FF0000"/>
                </a:solidFill>
                <a:effectLst/>
                <a:latin typeface="Arial" panose="020B0604020202020204" pitchFamily="34" charset="0"/>
                <a:ea typeface="Aptos" panose="020B0004020202020204" pitchFamily="34" charset="0"/>
              </a:rPr>
              <a:t> </a:t>
            </a:r>
            <a:r>
              <a:rPr lang="en-US" sz="1800" dirty="0">
                <a:effectLst/>
                <a:latin typeface="Arial" panose="020B0604020202020204" pitchFamily="34" charset="0"/>
                <a:ea typeface="Aptos" panose="020B0004020202020204" pitchFamily="34" charset="0"/>
              </a:rPr>
              <a:t>of all ISRs were transmitted within 3 months of date of receipt of search copy (down from </a:t>
            </a:r>
            <a:r>
              <a:rPr lang="en-US" sz="1800" dirty="0">
                <a:latin typeface="Arial" panose="020B0604020202020204" pitchFamily="34" charset="0"/>
                <a:ea typeface="Aptos" panose="020B0004020202020204" pitchFamily="34" charset="0"/>
              </a:rPr>
              <a:t>86.3%</a:t>
            </a:r>
            <a:r>
              <a:rPr lang="en-US" sz="1800" dirty="0">
                <a:effectLst/>
                <a:latin typeface="Arial" panose="020B0604020202020204" pitchFamily="34" charset="0"/>
                <a:ea typeface="Aptos" panose="020B0004020202020204" pitchFamily="34" charset="0"/>
              </a:rPr>
              <a:t> in 2023)</a:t>
            </a:r>
            <a:endParaRPr lang="en-US" sz="1350" dirty="0"/>
          </a:p>
        </p:txBody>
      </p:sp>
      <p:sp>
        <p:nvSpPr>
          <p:cNvPr id="2" name="Title 1"/>
          <p:cNvSpPr>
            <a:spLocks noGrp="1"/>
          </p:cNvSpPr>
          <p:nvPr>
            <p:ph type="title"/>
          </p:nvPr>
        </p:nvSpPr>
        <p:spPr>
          <a:xfrm>
            <a:off x="457200" y="250760"/>
            <a:ext cx="8229600" cy="857250"/>
          </a:xfrm>
        </p:spPr>
        <p:txBody>
          <a:bodyPr/>
          <a:lstStyle/>
          <a:p>
            <a:r>
              <a:rPr lang="en-US" dirty="0"/>
              <a:t>Timeliness in Transmitting ISRs to the IB measured from Date of Receipt of Search Copy by ISA for 2024</a:t>
            </a:r>
          </a:p>
        </p:txBody>
      </p:sp>
      <p:pic>
        <p:nvPicPr>
          <p:cNvPr id="3" name="Picture 2" descr="A screenshot of a computer&#10;&#10;AI-generated content may be incorrect.">
            <a:extLst>
              <a:ext uri="{FF2B5EF4-FFF2-40B4-BE49-F238E27FC236}">
                <a16:creationId xmlns:a16="http://schemas.microsoft.com/office/drawing/2014/main" id="{FDEFD769-3F7D-E57D-514A-14E3F487A641}"/>
              </a:ext>
            </a:extLst>
          </p:cNvPr>
          <p:cNvPicPr>
            <a:picLocks noChangeAspect="1"/>
          </p:cNvPicPr>
          <p:nvPr/>
        </p:nvPicPr>
        <p:blipFill rotWithShape="1">
          <a:blip r:embed="rId3"/>
          <a:srcRect l="24964" t="43032" r="24611" b="19735"/>
          <a:stretch>
            <a:fillRect/>
          </a:stretch>
        </p:blipFill>
        <p:spPr bwMode="auto">
          <a:xfrm>
            <a:off x="330105" y="1275606"/>
            <a:ext cx="8483790" cy="29857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724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33"/>
            <a:ext cx="8229600" cy="840842"/>
          </a:xfrm>
        </p:spPr>
        <p:txBody>
          <a:bodyPr/>
          <a:lstStyle/>
          <a:p>
            <a:r>
              <a:rPr lang="en-US" dirty="0"/>
              <a:t>Timeliness in Transmitting ISRs to the IB measured from Priority Date by ISA for 2024</a:t>
            </a:r>
          </a:p>
        </p:txBody>
      </p:sp>
      <p:sp>
        <p:nvSpPr>
          <p:cNvPr id="29" name="Rectangle 28"/>
          <p:cNvSpPr/>
          <p:nvPr/>
        </p:nvSpPr>
        <p:spPr>
          <a:xfrm>
            <a:off x="1328664" y="4843418"/>
            <a:ext cx="6329436" cy="207749"/>
          </a:xfrm>
          <a:prstGeom prst="rect">
            <a:avLst/>
          </a:prstGeom>
        </p:spPr>
        <p:txBody>
          <a:bodyPr wrap="square">
            <a:spAutoFit/>
          </a:bodyPr>
          <a:lstStyle/>
          <a:p>
            <a:pPr algn="l"/>
            <a:r>
              <a:rPr lang="en-US" sz="750" dirty="0"/>
              <a:t>Source:  WIPO statistics database, March 2025.  Excludes cases where Rule 42 time limit of 3 months from date of receipt of search copy applies.</a:t>
            </a:r>
          </a:p>
        </p:txBody>
      </p:sp>
      <p:sp>
        <p:nvSpPr>
          <p:cNvPr id="34" name="TextBox 33"/>
          <p:cNvSpPr txBox="1"/>
          <p:nvPr/>
        </p:nvSpPr>
        <p:spPr>
          <a:xfrm>
            <a:off x="173564" y="4014191"/>
            <a:ext cx="7669084" cy="923330"/>
          </a:xfrm>
          <a:prstGeom prst="rect">
            <a:avLst/>
          </a:prstGeom>
          <a:noFill/>
        </p:spPr>
        <p:txBody>
          <a:bodyPr wrap="square" rtlCol="0">
            <a:spAutoFit/>
          </a:bodyPr>
          <a:lstStyle/>
          <a:p>
            <a:r>
              <a:rPr lang="en-US" sz="1800" dirty="0">
                <a:effectLst/>
                <a:latin typeface="Arial" panose="020B0604020202020204" pitchFamily="34" charset="0"/>
                <a:ea typeface="Aptos" panose="020B0004020202020204" pitchFamily="34" charset="0"/>
              </a:rPr>
              <a:t>In 2024, 97.1%</a:t>
            </a:r>
            <a:r>
              <a:rPr lang="en-US" sz="1800" dirty="0">
                <a:solidFill>
                  <a:srgbClr val="FF0000"/>
                </a:solidFill>
                <a:effectLst/>
                <a:latin typeface="Arial" panose="020B0604020202020204" pitchFamily="34" charset="0"/>
                <a:ea typeface="Aptos" panose="020B0004020202020204" pitchFamily="34" charset="0"/>
              </a:rPr>
              <a:t> </a:t>
            </a:r>
            <a:r>
              <a:rPr lang="en-US" sz="1800" dirty="0">
                <a:effectLst/>
                <a:latin typeface="Arial" panose="020B0604020202020204" pitchFamily="34" charset="0"/>
                <a:ea typeface="Aptos" panose="020B0004020202020204" pitchFamily="34" charset="0"/>
              </a:rPr>
              <a:t>of all ISRs required to be transmitted to the International Bureau within 9 months of the priority date met this deadline (slightly </a:t>
            </a:r>
            <a:r>
              <a:rPr lang="en-US" sz="1800" dirty="0">
                <a:latin typeface="Arial" panose="020B0604020202020204" pitchFamily="34" charset="0"/>
                <a:ea typeface="Aptos" panose="020B0004020202020204" pitchFamily="34" charset="0"/>
              </a:rPr>
              <a:t>up </a:t>
            </a:r>
            <a:r>
              <a:rPr lang="en-US" sz="1800" dirty="0">
                <a:effectLst/>
                <a:latin typeface="Arial" panose="020B0604020202020204" pitchFamily="34" charset="0"/>
                <a:ea typeface="Aptos" panose="020B0004020202020204" pitchFamily="34" charset="0"/>
              </a:rPr>
              <a:t>from </a:t>
            </a:r>
            <a:r>
              <a:rPr lang="en-US" sz="1800" dirty="0">
                <a:latin typeface="Arial" panose="020B0604020202020204" pitchFamily="34" charset="0"/>
                <a:ea typeface="Aptos" panose="020B0004020202020204" pitchFamily="34" charset="0"/>
              </a:rPr>
              <a:t>96.9%</a:t>
            </a:r>
            <a:r>
              <a:rPr lang="en-US" sz="1800" dirty="0">
                <a:effectLst/>
                <a:latin typeface="Arial" panose="020B0604020202020204" pitchFamily="34" charset="0"/>
                <a:ea typeface="Aptos" panose="020B0004020202020204" pitchFamily="34" charset="0"/>
              </a:rPr>
              <a:t> in 2023)</a:t>
            </a:r>
            <a:endParaRPr lang="en-US" sz="1350" dirty="0"/>
          </a:p>
        </p:txBody>
      </p:sp>
      <p:pic>
        <p:nvPicPr>
          <p:cNvPr id="3" name="Picture 2" descr="A screenshot of a computer&#10;&#10;AI-generated content may be incorrect.">
            <a:extLst>
              <a:ext uri="{FF2B5EF4-FFF2-40B4-BE49-F238E27FC236}">
                <a16:creationId xmlns:a16="http://schemas.microsoft.com/office/drawing/2014/main" id="{09C91CFC-799F-EFDB-FC86-900E85547118}"/>
              </a:ext>
            </a:extLst>
          </p:cNvPr>
          <p:cNvPicPr>
            <a:picLocks noChangeAspect="1"/>
          </p:cNvPicPr>
          <p:nvPr/>
        </p:nvPicPr>
        <p:blipFill rotWithShape="1">
          <a:blip r:embed="rId3"/>
          <a:srcRect l="22814" t="48526" r="21967" b="16682"/>
          <a:stretch>
            <a:fillRect/>
          </a:stretch>
        </p:blipFill>
        <p:spPr bwMode="auto">
          <a:xfrm>
            <a:off x="173564" y="987574"/>
            <a:ext cx="8862932" cy="3026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55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PCT A1 Publication Percentage by ISA in 2024</a:t>
            </a:r>
          </a:p>
        </p:txBody>
      </p:sp>
      <p:sp>
        <p:nvSpPr>
          <p:cNvPr id="3" name="Content Placeholder 2"/>
          <p:cNvSpPr>
            <a:spLocks noGrp="1"/>
          </p:cNvSpPr>
          <p:nvPr>
            <p:ph idx="1"/>
          </p:nvPr>
        </p:nvSpPr>
        <p:spPr>
          <a:xfrm>
            <a:off x="107504" y="4191553"/>
            <a:ext cx="7763989" cy="857250"/>
          </a:xfrm>
        </p:spPr>
        <p:txBody>
          <a:bodyPr/>
          <a:lstStyle/>
          <a:p>
            <a:pPr marL="0" indent="0">
              <a:buNone/>
            </a:pPr>
            <a:r>
              <a:rPr lang="en-US" sz="1600" dirty="0"/>
              <a:t>The International Bureau published more than 94.6% of PCT applications together with an ISR (slightly down from 96.3 % in 2023)</a:t>
            </a:r>
          </a:p>
        </p:txBody>
      </p:sp>
      <p:sp>
        <p:nvSpPr>
          <p:cNvPr id="5" name="Rectangle 4"/>
          <p:cNvSpPr/>
          <p:nvPr/>
        </p:nvSpPr>
        <p:spPr>
          <a:xfrm>
            <a:off x="1371600" y="4914900"/>
            <a:ext cx="3429000" cy="207749"/>
          </a:xfrm>
          <a:prstGeom prst="rect">
            <a:avLst/>
          </a:prstGeom>
        </p:spPr>
        <p:txBody>
          <a:bodyPr>
            <a:spAutoFit/>
          </a:bodyPr>
          <a:lstStyle/>
          <a:p>
            <a:pPr algn="l"/>
            <a:r>
              <a:rPr lang="en-US" sz="750" dirty="0"/>
              <a:t>Source:  WIPO statistics database. March 2025</a:t>
            </a:r>
          </a:p>
        </p:txBody>
      </p:sp>
      <p:pic>
        <p:nvPicPr>
          <p:cNvPr id="4" name="Picture 3" descr="A screenshot of a computer&#10;&#10;AI-generated content may be incorrect.">
            <a:extLst>
              <a:ext uri="{FF2B5EF4-FFF2-40B4-BE49-F238E27FC236}">
                <a16:creationId xmlns:a16="http://schemas.microsoft.com/office/drawing/2014/main" id="{59901185-1B8C-D920-5C26-BD830AD0C3FC}"/>
              </a:ext>
            </a:extLst>
          </p:cNvPr>
          <p:cNvPicPr>
            <a:picLocks noChangeAspect="1"/>
          </p:cNvPicPr>
          <p:nvPr/>
        </p:nvPicPr>
        <p:blipFill rotWithShape="1">
          <a:blip r:embed="rId3"/>
          <a:srcRect l="24964" t="37538" r="24942" b="26450"/>
          <a:stretch>
            <a:fillRect/>
          </a:stretch>
        </p:blipFill>
        <p:spPr bwMode="auto">
          <a:xfrm>
            <a:off x="457200" y="915565"/>
            <a:ext cx="8003232" cy="327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028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Supplementary International Search Requests</a:t>
            </a:r>
          </a:p>
        </p:txBody>
      </p:sp>
      <p:sp>
        <p:nvSpPr>
          <p:cNvPr id="5" name="Rectangle 4"/>
          <p:cNvSpPr/>
          <p:nvPr/>
        </p:nvSpPr>
        <p:spPr>
          <a:xfrm>
            <a:off x="683568" y="4762627"/>
            <a:ext cx="3429000" cy="207749"/>
          </a:xfrm>
          <a:prstGeom prst="rect">
            <a:avLst/>
          </a:prstGeom>
        </p:spPr>
        <p:txBody>
          <a:bodyPr>
            <a:spAutoFit/>
          </a:bodyPr>
          <a:lstStyle/>
          <a:p>
            <a:pPr algn="l"/>
            <a:r>
              <a:rPr lang="en-US" sz="750" dirty="0"/>
              <a:t>Source:  WIPO statistics database. Last update : October 2025</a:t>
            </a:r>
          </a:p>
        </p:txBody>
      </p:sp>
      <p:graphicFrame>
        <p:nvGraphicFramePr>
          <p:cNvPr id="4" name="Table 3">
            <a:extLst>
              <a:ext uri="{FF2B5EF4-FFF2-40B4-BE49-F238E27FC236}">
                <a16:creationId xmlns:a16="http://schemas.microsoft.com/office/drawing/2014/main" id="{14B87F64-38DF-3CA9-BCA5-B570B4D4CDFB}"/>
              </a:ext>
            </a:extLst>
          </p:cNvPr>
          <p:cNvGraphicFramePr>
            <a:graphicFrameLocks noGrp="1"/>
          </p:cNvGraphicFramePr>
          <p:nvPr>
            <p:extLst>
              <p:ext uri="{D42A27DB-BD31-4B8C-83A1-F6EECF244321}">
                <p14:modId xmlns:p14="http://schemas.microsoft.com/office/powerpoint/2010/main" val="11960014"/>
              </p:ext>
            </p:extLst>
          </p:nvPr>
        </p:nvGraphicFramePr>
        <p:xfrm>
          <a:off x="323528" y="1131590"/>
          <a:ext cx="8229599" cy="2808312"/>
        </p:xfrm>
        <a:graphic>
          <a:graphicData uri="http://schemas.openxmlformats.org/drawingml/2006/table">
            <a:tbl>
              <a:tblPr/>
              <a:tblGrid>
                <a:gridCol w="2360049">
                  <a:extLst>
                    <a:ext uri="{9D8B030D-6E8A-4147-A177-3AD203B41FA5}">
                      <a16:colId xmlns:a16="http://schemas.microsoft.com/office/drawing/2014/main" val="616833322"/>
                    </a:ext>
                  </a:extLst>
                </a:gridCol>
                <a:gridCol w="586955">
                  <a:extLst>
                    <a:ext uri="{9D8B030D-6E8A-4147-A177-3AD203B41FA5}">
                      <a16:colId xmlns:a16="http://schemas.microsoft.com/office/drawing/2014/main" val="1004236135"/>
                    </a:ext>
                  </a:extLst>
                </a:gridCol>
                <a:gridCol w="586955">
                  <a:extLst>
                    <a:ext uri="{9D8B030D-6E8A-4147-A177-3AD203B41FA5}">
                      <a16:colId xmlns:a16="http://schemas.microsoft.com/office/drawing/2014/main" val="1355451343"/>
                    </a:ext>
                  </a:extLst>
                </a:gridCol>
                <a:gridCol w="586955">
                  <a:extLst>
                    <a:ext uri="{9D8B030D-6E8A-4147-A177-3AD203B41FA5}">
                      <a16:colId xmlns:a16="http://schemas.microsoft.com/office/drawing/2014/main" val="3018135573"/>
                    </a:ext>
                  </a:extLst>
                </a:gridCol>
                <a:gridCol w="586955">
                  <a:extLst>
                    <a:ext uri="{9D8B030D-6E8A-4147-A177-3AD203B41FA5}">
                      <a16:colId xmlns:a16="http://schemas.microsoft.com/office/drawing/2014/main" val="961356041"/>
                    </a:ext>
                  </a:extLst>
                </a:gridCol>
                <a:gridCol w="586955">
                  <a:extLst>
                    <a:ext uri="{9D8B030D-6E8A-4147-A177-3AD203B41FA5}">
                      <a16:colId xmlns:a16="http://schemas.microsoft.com/office/drawing/2014/main" val="2497403643"/>
                    </a:ext>
                  </a:extLst>
                </a:gridCol>
                <a:gridCol w="586955">
                  <a:extLst>
                    <a:ext uri="{9D8B030D-6E8A-4147-A177-3AD203B41FA5}">
                      <a16:colId xmlns:a16="http://schemas.microsoft.com/office/drawing/2014/main" val="3212896416"/>
                    </a:ext>
                  </a:extLst>
                </a:gridCol>
                <a:gridCol w="586955">
                  <a:extLst>
                    <a:ext uri="{9D8B030D-6E8A-4147-A177-3AD203B41FA5}">
                      <a16:colId xmlns:a16="http://schemas.microsoft.com/office/drawing/2014/main" val="4226357318"/>
                    </a:ext>
                  </a:extLst>
                </a:gridCol>
                <a:gridCol w="586955">
                  <a:extLst>
                    <a:ext uri="{9D8B030D-6E8A-4147-A177-3AD203B41FA5}">
                      <a16:colId xmlns:a16="http://schemas.microsoft.com/office/drawing/2014/main" val="1969100707"/>
                    </a:ext>
                  </a:extLst>
                </a:gridCol>
                <a:gridCol w="1173910">
                  <a:extLst>
                    <a:ext uri="{9D8B030D-6E8A-4147-A177-3AD203B41FA5}">
                      <a16:colId xmlns:a16="http://schemas.microsoft.com/office/drawing/2014/main" val="2091634326"/>
                    </a:ext>
                  </a:extLst>
                </a:gridCol>
              </a:tblGrid>
              <a:tr h="234026">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2017</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2018</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2019</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2020</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2021</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2022</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2023</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2024</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2025 (partial)</a:t>
                      </a:r>
                    </a:p>
                  </a:txBody>
                  <a:tcPr marL="9171" marR="9171" marT="9171" marB="0" anchor="b">
                    <a:lnL>
                      <a:noFill/>
                    </a:lnL>
                    <a:lnR>
                      <a:noFill/>
                    </a:lnR>
                    <a:lnT>
                      <a:noFill/>
                    </a:lnT>
                    <a:lnB>
                      <a:noFill/>
                    </a:lnB>
                    <a:noFill/>
                  </a:tcPr>
                </a:tc>
                <a:extLst>
                  <a:ext uri="{0D108BD9-81ED-4DB2-BD59-A6C34878D82A}">
                    <a16:rowId xmlns:a16="http://schemas.microsoft.com/office/drawing/2014/main" val="4277632112"/>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Austria</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extLst>
                  <a:ext uri="{0D108BD9-81ED-4DB2-BD59-A6C34878D82A}">
                    <a16:rowId xmlns:a16="http://schemas.microsoft.com/office/drawing/2014/main" val="1589438789"/>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European Patent Office</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40</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54</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94</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50</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48</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48</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28</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11</a:t>
                      </a:r>
                    </a:p>
                  </a:txBody>
                  <a:tcPr marL="9171" marR="9171" marT="9171" marB="0" anchor="b">
                    <a:lnL>
                      <a:noFill/>
                    </a:lnL>
                    <a:lnR>
                      <a:noFill/>
                    </a:lnR>
                    <a:lnT>
                      <a:noFill/>
                    </a:lnT>
                    <a:lnB>
                      <a:noFill/>
                    </a:lnB>
                    <a:noFill/>
                  </a:tcPr>
                </a:tc>
                <a:extLst>
                  <a:ext uri="{0D108BD9-81ED-4DB2-BD59-A6C34878D82A}">
                    <a16:rowId xmlns:a16="http://schemas.microsoft.com/office/drawing/2014/main" val="3500409824"/>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Finland</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extLst>
                  <a:ext uri="{0D108BD9-81ED-4DB2-BD59-A6C34878D82A}">
                    <a16:rowId xmlns:a16="http://schemas.microsoft.com/office/drawing/2014/main" val="3769600594"/>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Nordic Patent Institute</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extLst>
                  <a:ext uri="{0D108BD9-81ED-4DB2-BD59-A6C34878D82A}">
                    <a16:rowId xmlns:a16="http://schemas.microsoft.com/office/drawing/2014/main" val="2540768904"/>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Russian Federation</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6</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extLst>
                  <a:ext uri="{0D108BD9-81ED-4DB2-BD59-A6C34878D82A}">
                    <a16:rowId xmlns:a16="http://schemas.microsoft.com/office/drawing/2014/main" val="1851755203"/>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Singapore</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extLst>
                  <a:ext uri="{0D108BD9-81ED-4DB2-BD59-A6C34878D82A}">
                    <a16:rowId xmlns:a16="http://schemas.microsoft.com/office/drawing/2014/main" val="178378639"/>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Sweden</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extLst>
                  <a:ext uri="{0D108BD9-81ED-4DB2-BD59-A6C34878D82A}">
                    <a16:rowId xmlns:a16="http://schemas.microsoft.com/office/drawing/2014/main" val="1261738508"/>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Türkiye</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extLst>
                  <a:ext uri="{0D108BD9-81ED-4DB2-BD59-A6C34878D82A}">
                    <a16:rowId xmlns:a16="http://schemas.microsoft.com/office/drawing/2014/main" val="1064388986"/>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Ukraine</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extLst>
                  <a:ext uri="{0D108BD9-81ED-4DB2-BD59-A6C34878D82A}">
                    <a16:rowId xmlns:a16="http://schemas.microsoft.com/office/drawing/2014/main" val="185658810"/>
                  </a:ext>
                </a:extLst>
              </a:tr>
              <a:tr h="234026">
                <a:tc>
                  <a:txBody>
                    <a:bodyPr/>
                    <a:lstStyle/>
                    <a:p>
                      <a:pPr algn="ctr" fontAlgn="b">
                        <a:buNone/>
                      </a:pPr>
                      <a:r>
                        <a:rPr lang="en-US" sz="1100" b="1" i="0" u="none" strike="noStrike">
                          <a:solidFill>
                            <a:srgbClr val="000000"/>
                          </a:solidFill>
                          <a:effectLst/>
                          <a:latin typeface="Aptos Narrow" panose="020B0004020202020204" pitchFamily="34" charset="0"/>
                        </a:rPr>
                        <a:t>Visegrad Patent Institute</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2</a:t>
                      </a:r>
                    </a:p>
                  </a:txBody>
                  <a:tcPr marL="9171" marR="9171" marT="9171"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1</a:t>
                      </a: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171" marR="9171" marT="9171" marB="0" anchor="b">
                    <a:lnL>
                      <a:noFill/>
                    </a:lnL>
                    <a:lnR>
                      <a:noFill/>
                    </a:lnR>
                    <a:lnT>
                      <a:noFill/>
                    </a:lnT>
                    <a:lnB>
                      <a:noFill/>
                    </a:lnB>
                    <a:noFill/>
                  </a:tcPr>
                </a:tc>
                <a:extLst>
                  <a:ext uri="{0D108BD9-81ED-4DB2-BD59-A6C34878D82A}">
                    <a16:rowId xmlns:a16="http://schemas.microsoft.com/office/drawing/2014/main" val="3434078206"/>
                  </a:ext>
                </a:extLst>
              </a:tr>
              <a:tr h="234026">
                <a:tc>
                  <a:txBody>
                    <a:bodyPr/>
                    <a:lstStyle/>
                    <a:p>
                      <a:pPr algn="r" fontAlgn="b">
                        <a:buNone/>
                      </a:pPr>
                      <a:r>
                        <a:rPr lang="en-US" sz="1100" b="1" i="0" u="none" strike="noStrike">
                          <a:solidFill>
                            <a:srgbClr val="000000"/>
                          </a:solidFill>
                          <a:effectLst/>
                          <a:latin typeface="Aptos Narrow" panose="020B0004020202020204" pitchFamily="34" charset="0"/>
                        </a:rPr>
                        <a:t>Total</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49</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63</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114</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60</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54</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53</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32</a:t>
                      </a:r>
                    </a:p>
                  </a:txBody>
                  <a:tcPr marL="9171" marR="9171" marT="9171"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Aptos Narrow" panose="020B0004020202020204" pitchFamily="34" charset="0"/>
                        </a:rPr>
                        <a:t>26</a:t>
                      </a:r>
                    </a:p>
                  </a:txBody>
                  <a:tcPr marL="9171" marR="9171" marT="9171" marB="0" anchor="b">
                    <a:lnL>
                      <a:noFill/>
                    </a:lnL>
                    <a:lnR>
                      <a:noFill/>
                    </a:lnR>
                    <a:lnT>
                      <a:noFill/>
                    </a:lnT>
                    <a:lnB>
                      <a:noFill/>
                    </a:lnB>
                    <a:noFill/>
                  </a:tcPr>
                </a:tc>
                <a:tc>
                  <a:txBody>
                    <a:bodyPr/>
                    <a:lstStyle/>
                    <a:p>
                      <a:pPr algn="ctr" fontAlgn="b">
                        <a:buNone/>
                      </a:pPr>
                      <a:r>
                        <a:rPr lang="en-US" sz="1100" b="1" i="0" u="none" strike="noStrike" dirty="0">
                          <a:solidFill>
                            <a:srgbClr val="000000"/>
                          </a:solidFill>
                          <a:effectLst/>
                          <a:latin typeface="Aptos Narrow" panose="020B0004020202020204" pitchFamily="34" charset="0"/>
                        </a:rPr>
                        <a:t>18</a:t>
                      </a:r>
                    </a:p>
                  </a:txBody>
                  <a:tcPr marL="9171" marR="9171" marT="9171" marB="0" anchor="b">
                    <a:lnL>
                      <a:noFill/>
                    </a:lnL>
                    <a:lnR>
                      <a:noFill/>
                    </a:lnR>
                    <a:lnT>
                      <a:noFill/>
                    </a:lnT>
                    <a:lnB>
                      <a:noFill/>
                    </a:lnB>
                    <a:noFill/>
                  </a:tcPr>
                </a:tc>
                <a:extLst>
                  <a:ext uri="{0D108BD9-81ED-4DB2-BD59-A6C34878D82A}">
                    <a16:rowId xmlns:a16="http://schemas.microsoft.com/office/drawing/2014/main" val="1777778706"/>
                  </a:ext>
                </a:extLst>
              </a:tr>
            </a:tbl>
          </a:graphicData>
        </a:graphic>
      </p:graphicFrame>
    </p:spTree>
    <p:extLst>
      <p:ext uri="{BB962C8B-B14F-4D97-AF65-F5344CB8AC3E}">
        <p14:creationId xmlns:p14="http://schemas.microsoft.com/office/powerpoint/2010/main" val="97255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IPRPs issued by IPEA</a:t>
            </a:r>
          </a:p>
        </p:txBody>
      </p:sp>
      <p:sp>
        <p:nvSpPr>
          <p:cNvPr id="5" name="Rectangle 4"/>
          <p:cNvSpPr/>
          <p:nvPr/>
        </p:nvSpPr>
        <p:spPr>
          <a:xfrm>
            <a:off x="683568" y="4659982"/>
            <a:ext cx="3744416" cy="380873"/>
          </a:xfrm>
          <a:prstGeom prst="rect">
            <a:avLst/>
          </a:prstGeom>
        </p:spPr>
        <p:txBody>
          <a:bodyPr wrap="square">
            <a:spAutoFit/>
          </a:bodyPr>
          <a:lstStyle/>
          <a:p>
            <a:r>
              <a:rPr lang="en-US" sz="750" b="1" dirty="0"/>
              <a:t>Note: Data for 2024 may be incomplete </a:t>
            </a:r>
          </a:p>
          <a:p>
            <a:r>
              <a:rPr lang="en-US" sz="750" dirty="0"/>
              <a:t>Source:  WIPO statistics database, March 2025, PCT Yearly Review 2025</a:t>
            </a:r>
          </a:p>
        </p:txBody>
      </p:sp>
      <p:sp>
        <p:nvSpPr>
          <p:cNvPr id="11" name="Content Placeholder 2">
            <a:extLst>
              <a:ext uri="{FF2B5EF4-FFF2-40B4-BE49-F238E27FC236}">
                <a16:creationId xmlns:a16="http://schemas.microsoft.com/office/drawing/2014/main" id="{83AAF559-A096-E60D-0A8C-DA85954918AC}"/>
              </a:ext>
            </a:extLst>
          </p:cNvPr>
          <p:cNvSpPr>
            <a:spLocks noGrp="1"/>
          </p:cNvSpPr>
          <p:nvPr>
            <p:ph idx="1"/>
          </p:nvPr>
        </p:nvSpPr>
        <p:spPr>
          <a:xfrm>
            <a:off x="6382544" y="937184"/>
            <a:ext cx="2581944" cy="1924421"/>
          </a:xfrm>
        </p:spPr>
        <p:txBody>
          <a:bodyPr/>
          <a:lstStyle/>
          <a:p>
            <a:pPr>
              <a:buFontTx/>
              <a:buChar char="-"/>
            </a:pPr>
            <a:r>
              <a:rPr lang="en-US" sz="1600" dirty="0"/>
              <a:t>Overall steady decline continues over the last few years (dropped by further 0.4% in 2024)</a:t>
            </a:r>
          </a:p>
          <a:p>
            <a:pPr marL="0" indent="0">
              <a:buNone/>
            </a:pPr>
            <a:endParaRPr lang="en-US" sz="1600" dirty="0"/>
          </a:p>
          <a:p>
            <a:pPr>
              <a:buFontTx/>
              <a:buChar char="-"/>
            </a:pPr>
            <a:r>
              <a:rPr lang="en-US" sz="1600" dirty="0"/>
              <a:t>EPO, Japan and US issued 85.5% of all Chapter II IPRPs</a:t>
            </a:r>
          </a:p>
          <a:p>
            <a:pPr marL="0" indent="0">
              <a:buNone/>
            </a:pPr>
            <a:endParaRPr lang="en-US" sz="1600" dirty="0"/>
          </a:p>
          <a:p>
            <a:pPr>
              <a:buFontTx/>
              <a:buChar char="-"/>
            </a:pPr>
            <a:r>
              <a:rPr lang="en-US" sz="1600" dirty="0"/>
              <a:t>Reports issued by the US more than doubled in 2024</a:t>
            </a:r>
          </a:p>
          <a:p>
            <a:pPr marL="0" indent="0">
              <a:buNone/>
            </a:pPr>
            <a:endParaRPr lang="en-US" sz="1600" dirty="0"/>
          </a:p>
        </p:txBody>
      </p:sp>
      <p:pic>
        <p:nvPicPr>
          <p:cNvPr id="3" name="Picture 2" descr="A screenshot of a computer&#10;&#10;AI-generated content may be incorrect.">
            <a:extLst>
              <a:ext uri="{FF2B5EF4-FFF2-40B4-BE49-F238E27FC236}">
                <a16:creationId xmlns:a16="http://schemas.microsoft.com/office/drawing/2014/main" id="{1CD74108-3DC6-96BF-EA1D-6D17952F7CDD}"/>
              </a:ext>
            </a:extLst>
          </p:cNvPr>
          <p:cNvPicPr>
            <a:picLocks noChangeAspect="1"/>
          </p:cNvPicPr>
          <p:nvPr/>
        </p:nvPicPr>
        <p:blipFill rotWithShape="1">
          <a:blip r:embed="rId3"/>
          <a:srcRect l="32450" t="30373" r="32433" b="26670"/>
          <a:stretch>
            <a:fillRect/>
          </a:stretch>
        </p:blipFill>
        <p:spPr bwMode="auto">
          <a:xfrm>
            <a:off x="683568" y="864878"/>
            <a:ext cx="5472608" cy="3723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01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Timeliness in transmitting IPRPs by IPEA in 2024</a:t>
            </a:r>
          </a:p>
        </p:txBody>
      </p:sp>
      <p:sp>
        <p:nvSpPr>
          <p:cNvPr id="30" name="Rectangle 29"/>
          <p:cNvSpPr/>
          <p:nvPr/>
        </p:nvSpPr>
        <p:spPr>
          <a:xfrm>
            <a:off x="1371600" y="4879063"/>
            <a:ext cx="3429000" cy="207749"/>
          </a:xfrm>
          <a:prstGeom prst="rect">
            <a:avLst/>
          </a:prstGeom>
        </p:spPr>
        <p:txBody>
          <a:bodyPr>
            <a:spAutoFit/>
          </a:bodyPr>
          <a:lstStyle/>
          <a:p>
            <a:pPr algn="l"/>
            <a:r>
              <a:rPr lang="en-US" sz="750" dirty="0"/>
              <a:t>Source:  WIPO statistics database.  March 2025</a:t>
            </a:r>
          </a:p>
        </p:txBody>
      </p:sp>
      <p:sp>
        <p:nvSpPr>
          <p:cNvPr id="31" name="Rectangle 30"/>
          <p:cNvSpPr/>
          <p:nvPr/>
        </p:nvSpPr>
        <p:spPr>
          <a:xfrm>
            <a:off x="393707" y="4619685"/>
            <a:ext cx="6840760" cy="230832"/>
          </a:xfrm>
          <a:prstGeom prst="rect">
            <a:avLst/>
          </a:prstGeom>
        </p:spPr>
        <p:txBody>
          <a:bodyPr wrap="square">
            <a:spAutoFit/>
          </a:bodyPr>
          <a:lstStyle/>
          <a:p>
            <a:pPr algn="l"/>
            <a:r>
              <a:rPr lang="en-US" sz="900" dirty="0"/>
              <a:t>Timeliness calculated as time elapsed between priority date and date on which International Bureau received IPRP from IPEA</a:t>
            </a:r>
          </a:p>
        </p:txBody>
      </p:sp>
      <p:sp>
        <p:nvSpPr>
          <p:cNvPr id="32" name="Content Placeholder 2"/>
          <p:cNvSpPr>
            <a:spLocks noGrp="1"/>
          </p:cNvSpPr>
          <p:nvPr>
            <p:ph idx="1"/>
          </p:nvPr>
        </p:nvSpPr>
        <p:spPr>
          <a:xfrm>
            <a:off x="408112" y="4029221"/>
            <a:ext cx="8784976" cy="694405"/>
          </a:xfrm>
        </p:spPr>
        <p:txBody>
          <a:bodyPr/>
          <a:lstStyle/>
          <a:p>
            <a:pPr marL="0" indent="0">
              <a:buNone/>
            </a:pPr>
            <a:r>
              <a:rPr lang="en-US" sz="1800" dirty="0">
                <a:effectLst/>
                <a:latin typeface="Arial" panose="020B0604020202020204" pitchFamily="34" charset="0"/>
                <a:ea typeface="Aptos" panose="020B0004020202020204" pitchFamily="34" charset="0"/>
              </a:rPr>
              <a:t>In 2024, 89.8% of IPRPs were transmitted to the International Bureau within</a:t>
            </a:r>
            <a:br>
              <a:rPr lang="en-US" sz="1800" dirty="0">
                <a:effectLst/>
                <a:latin typeface="Arial" panose="020B0604020202020204" pitchFamily="34" charset="0"/>
                <a:ea typeface="Aptos" panose="020B0004020202020204" pitchFamily="34" charset="0"/>
              </a:rPr>
            </a:br>
            <a:r>
              <a:rPr lang="en-US" sz="1800" dirty="0">
                <a:effectLst/>
                <a:latin typeface="Arial" panose="020B0604020202020204" pitchFamily="34" charset="0"/>
                <a:ea typeface="Aptos" panose="020B0004020202020204" pitchFamily="34" charset="0"/>
              </a:rPr>
              <a:t>28 months of the priority date (</a:t>
            </a:r>
            <a:r>
              <a:rPr lang="en-US" dirty="0">
                <a:latin typeface="Arial" panose="020B0604020202020204" pitchFamily="34" charset="0"/>
                <a:ea typeface="Aptos" panose="020B0004020202020204" pitchFamily="34" charset="0"/>
              </a:rPr>
              <a:t>89.8</a:t>
            </a:r>
            <a:r>
              <a:rPr lang="en-US" sz="1800" dirty="0">
                <a:effectLst/>
                <a:latin typeface="Arial" panose="020B0604020202020204" pitchFamily="34" charset="0"/>
                <a:ea typeface="Aptos" panose="020B0004020202020204" pitchFamily="34" charset="0"/>
              </a:rPr>
              <a:t>% in 2023)</a:t>
            </a:r>
            <a:endParaRPr lang="en-US" sz="1600" dirty="0"/>
          </a:p>
        </p:txBody>
      </p:sp>
      <p:pic>
        <p:nvPicPr>
          <p:cNvPr id="3" name="Picture 2" descr="A screenshot of a computer&#10;&#10;AI-generated content may be incorrect.">
            <a:extLst>
              <a:ext uri="{FF2B5EF4-FFF2-40B4-BE49-F238E27FC236}">
                <a16:creationId xmlns:a16="http://schemas.microsoft.com/office/drawing/2014/main" id="{C20304DC-6EF3-AD81-83F9-776EFE3DA1F8}"/>
              </a:ext>
            </a:extLst>
          </p:cNvPr>
          <p:cNvPicPr>
            <a:picLocks noChangeAspect="1"/>
          </p:cNvPicPr>
          <p:nvPr/>
        </p:nvPicPr>
        <p:blipFill rotWithShape="1">
          <a:blip r:embed="rId3"/>
          <a:srcRect l="25956" t="38307" r="25273" b="29952"/>
          <a:stretch>
            <a:fillRect/>
          </a:stretch>
        </p:blipFill>
        <p:spPr bwMode="auto">
          <a:xfrm>
            <a:off x="457200" y="843557"/>
            <a:ext cx="8363272" cy="3185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64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3653-84A2-0708-CF83-5E384FAA5BD2}"/>
              </a:ext>
            </a:extLst>
          </p:cNvPr>
          <p:cNvSpPr>
            <a:spLocks noGrp="1"/>
          </p:cNvSpPr>
          <p:nvPr>
            <p:ph type="title"/>
          </p:nvPr>
        </p:nvSpPr>
        <p:spPr/>
        <p:txBody>
          <a:bodyPr/>
          <a:lstStyle/>
          <a:p>
            <a:r>
              <a:rPr lang="fr-CH" dirty="0"/>
              <a:t>PCT-PPH pilot</a:t>
            </a:r>
            <a:endParaRPr lang="en-GB" dirty="0"/>
          </a:p>
        </p:txBody>
      </p:sp>
      <p:sp>
        <p:nvSpPr>
          <p:cNvPr id="3" name="Content Placeholder 2">
            <a:extLst>
              <a:ext uri="{FF2B5EF4-FFF2-40B4-BE49-F238E27FC236}">
                <a16:creationId xmlns:a16="http://schemas.microsoft.com/office/drawing/2014/main" id="{5B7FD389-EE9E-B616-7A41-7DBE43E7B9F4}"/>
              </a:ext>
            </a:extLst>
          </p:cNvPr>
          <p:cNvSpPr>
            <a:spLocks noGrp="1"/>
          </p:cNvSpPr>
          <p:nvPr>
            <p:ph idx="1"/>
          </p:nvPr>
        </p:nvSpPr>
        <p:spPr>
          <a:xfrm>
            <a:off x="6732240" y="1329929"/>
            <a:ext cx="2232248" cy="2105917"/>
          </a:xfrm>
        </p:spPr>
        <p:txBody>
          <a:bodyPr/>
          <a:lstStyle/>
          <a:p>
            <a:r>
              <a:rPr lang="en-US" dirty="0"/>
              <a:t>Data for some offices of later examination, such as those of Germany and the US, are unavailable. </a:t>
            </a:r>
            <a:endParaRPr lang="en-GB" dirty="0"/>
          </a:p>
        </p:txBody>
      </p:sp>
      <p:pic>
        <p:nvPicPr>
          <p:cNvPr id="4" name="Picture 3" descr="A screenshot of a computer&#10;&#10;AI-generated content may be incorrect.">
            <a:extLst>
              <a:ext uri="{FF2B5EF4-FFF2-40B4-BE49-F238E27FC236}">
                <a16:creationId xmlns:a16="http://schemas.microsoft.com/office/drawing/2014/main" id="{5B54D6AE-A0AA-262B-2C44-20B3C383A932}"/>
              </a:ext>
            </a:extLst>
          </p:cNvPr>
          <p:cNvPicPr>
            <a:picLocks noChangeAspect="1"/>
          </p:cNvPicPr>
          <p:nvPr/>
        </p:nvPicPr>
        <p:blipFill rotWithShape="1">
          <a:blip r:embed="rId2"/>
          <a:srcRect l="20004" t="25721" r="22793" b="14661"/>
          <a:stretch>
            <a:fillRect/>
          </a:stretch>
        </p:blipFill>
        <p:spPr bwMode="auto">
          <a:xfrm>
            <a:off x="151273" y="987574"/>
            <a:ext cx="6588224" cy="3456383"/>
          </a:xfrm>
          <a:prstGeom prst="rect">
            <a:avLst/>
          </a:prstGeom>
          <a:ln>
            <a:noFill/>
          </a:ln>
          <a:extLst>
            <a:ext uri="{53640926-AAD7-44D8-BBD7-CCE9431645EC}">
              <a14:shadowObscured xmlns:a14="http://schemas.microsoft.com/office/drawing/2010/main"/>
            </a:ext>
          </a:extLst>
        </p:spPr>
      </p:pic>
      <p:pic>
        <p:nvPicPr>
          <p:cNvPr id="7" name="Picture 6" descr="A screenshot of a computer&#10;&#10;AI-generated content may be incorrect.">
            <a:extLst>
              <a:ext uri="{FF2B5EF4-FFF2-40B4-BE49-F238E27FC236}">
                <a16:creationId xmlns:a16="http://schemas.microsoft.com/office/drawing/2014/main" id="{328CC585-C6A3-25BC-AFF5-8EF8BF98674E}"/>
              </a:ext>
            </a:extLst>
          </p:cNvPr>
          <p:cNvPicPr>
            <a:picLocks noChangeAspect="1"/>
          </p:cNvPicPr>
          <p:nvPr/>
        </p:nvPicPr>
        <p:blipFill rotWithShape="1">
          <a:blip r:embed="rId2"/>
          <a:srcRect l="24314" t="90201" r="43764" b="6695"/>
          <a:stretch>
            <a:fillRect/>
          </a:stretch>
        </p:blipFill>
        <p:spPr bwMode="auto">
          <a:xfrm>
            <a:off x="971600" y="4659982"/>
            <a:ext cx="2609850" cy="161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953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9CE425D-8C81-25A7-506D-44262A88E5E8}"/>
              </a:ext>
            </a:extLst>
          </p:cNvPr>
          <p:cNvSpPr txBox="1">
            <a:spLocks noChangeArrowheads="1"/>
          </p:cNvSpPr>
          <p:nvPr/>
        </p:nvSpPr>
        <p:spPr>
          <a:xfrm>
            <a:off x="89756" y="-19645"/>
            <a:ext cx="8820472" cy="786377"/>
          </a:xfrm>
          <a:prstGeom prst="rect">
            <a:avLst/>
          </a:prstGeom>
        </p:spPr>
        <p:txBody>
          <a:bodyPr/>
          <a:lst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a:lstStyle>
          <a:p>
            <a:r>
              <a:rPr lang="en-US" altLang="en-US" dirty="0"/>
              <a:t>Applications with Sequence Listings (top 15 ROs) </a:t>
            </a:r>
          </a:p>
        </p:txBody>
      </p:sp>
      <p:sp>
        <p:nvSpPr>
          <p:cNvPr id="3" name="Rectangle 3">
            <a:extLst>
              <a:ext uri="{FF2B5EF4-FFF2-40B4-BE49-F238E27FC236}">
                <a16:creationId xmlns:a16="http://schemas.microsoft.com/office/drawing/2014/main" id="{73EDF241-0D3F-5F61-C8E1-0F63E88A195C}"/>
              </a:ext>
            </a:extLst>
          </p:cNvPr>
          <p:cNvSpPr txBox="1">
            <a:spLocks noChangeArrowheads="1"/>
          </p:cNvSpPr>
          <p:nvPr/>
        </p:nvSpPr>
        <p:spPr bwMode="auto">
          <a:xfrm>
            <a:off x="-17486" y="4014148"/>
            <a:ext cx="9034955" cy="105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a:buFont typeface="Wingdings" panose="05000000000000000000" pitchFamily="2" charset="2"/>
              <a:buChar char="Ø"/>
            </a:pPr>
            <a:r>
              <a:rPr lang="en-US" sz="1600" dirty="0"/>
              <a:t>Around 40,000 PCT applications filed with sequence listings since July 2022 (as of Sept 2025). </a:t>
            </a:r>
          </a:p>
          <a:p>
            <a:pPr>
              <a:buFont typeface="Wingdings" panose="05000000000000000000" pitchFamily="2" charset="2"/>
              <a:buChar char="Ø"/>
            </a:pPr>
            <a:r>
              <a:rPr lang="en-US" sz="1600" dirty="0"/>
              <a:t>Around 13% of these applications have Rule 13</a:t>
            </a:r>
            <a:r>
              <a:rPr lang="en-US" sz="1600" i="1" dirty="0"/>
              <a:t>ter</a:t>
            </a:r>
            <a:r>
              <a:rPr lang="en-US" sz="1600" dirty="0"/>
              <a:t> submissions. 30% of applications with a Rule 13</a:t>
            </a:r>
            <a:r>
              <a:rPr lang="en-US" sz="1600" i="1" dirty="0"/>
              <a:t>ter</a:t>
            </a:r>
            <a:r>
              <a:rPr lang="en-US" sz="1600" dirty="0"/>
              <a:t> submission had a sequence listing in addition to listing as filed. </a:t>
            </a:r>
            <a:endParaRPr lang="en-US" altLang="en-US" sz="1600" dirty="0"/>
          </a:p>
        </p:txBody>
      </p:sp>
      <p:graphicFrame>
        <p:nvGraphicFramePr>
          <p:cNvPr id="5" name="Chart 4">
            <a:extLst>
              <a:ext uri="{FF2B5EF4-FFF2-40B4-BE49-F238E27FC236}">
                <a16:creationId xmlns:a16="http://schemas.microsoft.com/office/drawing/2014/main" id="{896FA439-412D-411E-8FD1-95884602F6E8}"/>
              </a:ext>
            </a:extLst>
          </p:cNvPr>
          <p:cNvGraphicFramePr>
            <a:graphicFrameLocks/>
          </p:cNvGraphicFramePr>
          <p:nvPr>
            <p:extLst>
              <p:ext uri="{D42A27DB-BD31-4B8C-83A1-F6EECF244321}">
                <p14:modId xmlns:p14="http://schemas.microsoft.com/office/powerpoint/2010/main" val="3204557023"/>
              </p:ext>
            </p:extLst>
          </p:nvPr>
        </p:nvGraphicFramePr>
        <p:xfrm>
          <a:off x="233772" y="405542"/>
          <a:ext cx="8676456" cy="37103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607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Outline</a:t>
            </a:r>
          </a:p>
        </p:txBody>
      </p:sp>
      <p:sp>
        <p:nvSpPr>
          <p:cNvPr id="4099" name="Rectangle 3"/>
          <p:cNvSpPr>
            <a:spLocks noGrp="1" noChangeArrowheads="1"/>
          </p:cNvSpPr>
          <p:nvPr>
            <p:ph type="body" idx="1"/>
          </p:nvPr>
        </p:nvSpPr>
        <p:spPr>
          <a:xfrm>
            <a:off x="1475656" y="939403"/>
            <a:ext cx="6758508" cy="3264694"/>
          </a:xfrm>
        </p:spPr>
        <p:txBody>
          <a:bodyPr/>
          <a:lstStyle/>
          <a:p>
            <a:pPr eaLnBrk="1" hangingPunct="1"/>
            <a:r>
              <a:rPr lang="en-US" altLang="en-US" sz="2000" dirty="0"/>
              <a:t>International Filings</a:t>
            </a:r>
          </a:p>
          <a:p>
            <a:pPr lvl="1"/>
            <a:r>
              <a:rPr lang="en-US" altLang="en-US" sz="2000" dirty="0"/>
              <a:t>Data for 2024</a:t>
            </a:r>
          </a:p>
          <a:p>
            <a:pPr lvl="1"/>
            <a:r>
              <a:rPr lang="en-US" altLang="en-US" sz="2000" dirty="0"/>
              <a:t>Medium of Filing</a:t>
            </a:r>
          </a:p>
          <a:p>
            <a:pPr eaLnBrk="1" hangingPunct="1"/>
            <a:r>
              <a:rPr lang="en-US" altLang="en-US" sz="2000" dirty="0"/>
              <a:t>National Phase Entries</a:t>
            </a:r>
          </a:p>
          <a:p>
            <a:pPr eaLnBrk="1" hangingPunct="1"/>
            <a:r>
              <a:rPr lang="en-US" altLang="en-US" sz="2000" dirty="0"/>
              <a:t>International Authorities</a:t>
            </a:r>
          </a:p>
          <a:p>
            <a:pPr lvl="1"/>
            <a:r>
              <a:rPr lang="en-US" altLang="en-US" sz="2000" dirty="0"/>
              <a:t>International Search</a:t>
            </a:r>
          </a:p>
          <a:p>
            <a:pPr lvl="1"/>
            <a:r>
              <a:rPr lang="en-US" altLang="en-US" sz="2000" dirty="0"/>
              <a:t>Supplementary International Search</a:t>
            </a:r>
          </a:p>
          <a:p>
            <a:pPr lvl="1"/>
            <a:r>
              <a:rPr lang="en-US" altLang="en-US" sz="2000" dirty="0"/>
              <a:t>International Preliminary Examination</a:t>
            </a:r>
          </a:p>
          <a:p>
            <a:r>
              <a:rPr lang="en-US" altLang="en-US" sz="2000" dirty="0"/>
              <a:t>PCT-PPH pilot</a:t>
            </a:r>
          </a:p>
          <a:p>
            <a:r>
              <a:rPr lang="en-US" altLang="en-US" sz="2000" dirty="0"/>
              <a:t>Applications with Sequence Listings</a:t>
            </a:r>
          </a:p>
          <a:p>
            <a:r>
              <a:rPr lang="en-US" altLang="en-US" sz="2000" dirty="0"/>
              <a:t>Timing of Third-party Observations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F531DB-E0EE-E293-4DEE-D2FF1D03330C}"/>
              </a:ext>
            </a:extLst>
          </p:cNvPr>
          <p:cNvSpPr txBox="1">
            <a:spLocks noChangeArrowheads="1"/>
          </p:cNvSpPr>
          <p:nvPr/>
        </p:nvSpPr>
        <p:spPr>
          <a:xfrm>
            <a:off x="89756" y="-19645"/>
            <a:ext cx="8820472" cy="786377"/>
          </a:xfrm>
          <a:prstGeom prst="rect">
            <a:avLst/>
          </a:prstGeom>
        </p:spPr>
        <p:txBody>
          <a:bodyPr/>
          <a:lst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a:lstStyle>
          <a:p>
            <a:pPr>
              <a:defRPr sz="1400" b="1" i="0" u="none" strike="noStrike" kern="1200" spc="0" baseline="0">
                <a:solidFill>
                  <a:sysClr val="windowText" lastClr="000000">
                    <a:lumMod val="65000"/>
                    <a:lumOff val="35000"/>
                  </a:sysClr>
                </a:solidFill>
                <a:latin typeface="+mn-lt"/>
                <a:ea typeface="+mn-ea"/>
                <a:cs typeface="+mn-cs"/>
              </a:defRPr>
            </a:pPr>
            <a:endParaRPr lang="en-US" dirty="0"/>
          </a:p>
        </p:txBody>
      </p:sp>
      <p:sp>
        <p:nvSpPr>
          <p:cNvPr id="5" name="Rectangle 2">
            <a:extLst>
              <a:ext uri="{FF2B5EF4-FFF2-40B4-BE49-F238E27FC236}">
                <a16:creationId xmlns:a16="http://schemas.microsoft.com/office/drawing/2014/main" id="{29E18253-11DA-FADF-73FD-24433BB85AD3}"/>
              </a:ext>
            </a:extLst>
          </p:cNvPr>
          <p:cNvSpPr txBox="1">
            <a:spLocks noChangeArrowheads="1"/>
          </p:cNvSpPr>
          <p:nvPr/>
        </p:nvSpPr>
        <p:spPr>
          <a:xfrm>
            <a:off x="323529" y="-35230"/>
            <a:ext cx="7704856" cy="744874"/>
          </a:xfrm>
          <a:prstGeom prst="rect">
            <a:avLst/>
          </a:prstGeom>
        </p:spPr>
        <p:txBody>
          <a:bodyPr/>
          <a:lst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a:lstStyle>
          <a:p>
            <a:pPr algn="ctr"/>
            <a:r>
              <a:rPr lang="en-US" dirty="0"/>
              <a:t>Timing of Third-Party Observations relative to 28 months from Priority Date</a:t>
            </a:r>
            <a:endParaRPr lang="en-US" altLang="en-US" dirty="0"/>
          </a:p>
        </p:txBody>
      </p:sp>
      <p:pic>
        <p:nvPicPr>
          <p:cNvPr id="1026" name="Picture 1">
            <a:extLst>
              <a:ext uri="{FF2B5EF4-FFF2-40B4-BE49-F238E27FC236}">
                <a16:creationId xmlns:a16="http://schemas.microsoft.com/office/drawing/2014/main" id="{B81AA61C-8C5F-87B3-3718-294BB4892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843558"/>
            <a:ext cx="50387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31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9615-FDE3-E3C3-9A1E-7C7F8FD94E9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4B6D3F5-EB35-4978-92E7-1815FA0753CD}"/>
              </a:ext>
            </a:extLst>
          </p:cNvPr>
          <p:cNvSpPr txBox="1">
            <a:spLocks noChangeArrowheads="1"/>
          </p:cNvSpPr>
          <p:nvPr/>
        </p:nvSpPr>
        <p:spPr>
          <a:xfrm>
            <a:off x="89756" y="-19645"/>
            <a:ext cx="8820472" cy="786377"/>
          </a:xfrm>
          <a:prstGeom prst="rect">
            <a:avLst/>
          </a:prstGeom>
        </p:spPr>
        <p:txBody>
          <a:bodyPr/>
          <a:lst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a:lstStyle>
          <a:p>
            <a:pPr>
              <a:defRPr sz="1400" b="1" i="0" u="none" strike="noStrike" kern="1200" spc="0" baseline="0">
                <a:solidFill>
                  <a:sysClr val="windowText" lastClr="000000">
                    <a:lumMod val="65000"/>
                    <a:lumOff val="35000"/>
                  </a:sysClr>
                </a:solidFill>
                <a:latin typeface="+mn-lt"/>
                <a:ea typeface="+mn-ea"/>
                <a:cs typeface="+mn-cs"/>
              </a:defRPr>
            </a:pPr>
            <a:endParaRPr lang="en-US" dirty="0"/>
          </a:p>
        </p:txBody>
      </p:sp>
      <p:sp>
        <p:nvSpPr>
          <p:cNvPr id="5" name="Rectangle 2">
            <a:extLst>
              <a:ext uri="{FF2B5EF4-FFF2-40B4-BE49-F238E27FC236}">
                <a16:creationId xmlns:a16="http://schemas.microsoft.com/office/drawing/2014/main" id="{BCA59CD9-3C56-E5F3-7701-02CD4D2794C7}"/>
              </a:ext>
            </a:extLst>
          </p:cNvPr>
          <p:cNvSpPr txBox="1">
            <a:spLocks noChangeArrowheads="1"/>
          </p:cNvSpPr>
          <p:nvPr/>
        </p:nvSpPr>
        <p:spPr>
          <a:xfrm>
            <a:off x="179512" y="74931"/>
            <a:ext cx="8568951" cy="786377"/>
          </a:xfrm>
          <a:prstGeom prst="rect">
            <a:avLst/>
          </a:prstGeom>
        </p:spPr>
        <p:txBody>
          <a:bodyPr/>
          <a:lst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a:lstStyle>
          <a:p>
            <a:pPr algn="ctr"/>
            <a:r>
              <a:rPr lang="en-US" dirty="0"/>
              <a:t>Timing of Third-Party Observations from Priority Date (since 2012)</a:t>
            </a:r>
            <a:endParaRPr lang="en-US" altLang="en-US" dirty="0"/>
          </a:p>
        </p:txBody>
      </p:sp>
      <p:graphicFrame>
        <p:nvGraphicFramePr>
          <p:cNvPr id="4" name="Chart 3">
            <a:extLst>
              <a:ext uri="{FF2B5EF4-FFF2-40B4-BE49-F238E27FC236}">
                <a16:creationId xmlns:a16="http://schemas.microsoft.com/office/drawing/2014/main" id="{0B0CCA3C-B26C-8EFD-5861-A9419FBB4069}"/>
              </a:ext>
            </a:extLst>
          </p:cNvPr>
          <p:cNvGraphicFramePr>
            <a:graphicFrameLocks/>
          </p:cNvGraphicFramePr>
          <p:nvPr>
            <p:extLst>
              <p:ext uri="{D42A27DB-BD31-4B8C-83A1-F6EECF244321}">
                <p14:modId xmlns:p14="http://schemas.microsoft.com/office/powerpoint/2010/main" val="144032643"/>
              </p:ext>
            </p:extLst>
          </p:nvPr>
        </p:nvGraphicFramePr>
        <p:xfrm>
          <a:off x="179512" y="987574"/>
          <a:ext cx="8568951" cy="3632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000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0250" y="571500"/>
            <a:ext cx="5029200" cy="4401205"/>
          </a:xfrm>
          <a:prstGeom prst="rect">
            <a:avLst/>
          </a:prstGeom>
        </p:spPr>
        <p:txBody>
          <a:bodyPr wrap="square">
            <a:spAutoFit/>
          </a:bodyPr>
          <a:lstStyle/>
          <a:p>
            <a:r>
              <a:rPr lang="en-US" sz="1600" dirty="0"/>
              <a:t>Further information:</a:t>
            </a:r>
          </a:p>
          <a:p>
            <a:endParaRPr lang="en-US" sz="1600" dirty="0"/>
          </a:p>
          <a:p>
            <a:r>
              <a:rPr lang="en-US" sz="1600" b="1" dirty="0"/>
              <a:t>2025 PCT Yearly Review</a:t>
            </a:r>
          </a:p>
          <a:p>
            <a:r>
              <a:rPr lang="en-US" sz="1600" dirty="0"/>
              <a:t>The International Patent System</a:t>
            </a:r>
          </a:p>
          <a:p>
            <a:r>
              <a:rPr lang="en-US" sz="1600" dirty="0"/>
              <a:t>WIPO Publication No. 901EN/25</a:t>
            </a:r>
          </a:p>
          <a:p>
            <a:endParaRPr lang="en-US" sz="1600" dirty="0"/>
          </a:p>
          <a:p>
            <a:r>
              <a:rPr lang="en-US" sz="1600" b="1" dirty="0"/>
              <a:t>WIPO IP Statistics Data Center</a:t>
            </a:r>
          </a:p>
          <a:p>
            <a:r>
              <a:rPr lang="en-US" sz="1600" dirty="0">
                <a:hlinkClick r:id="rId3"/>
              </a:rPr>
              <a:t>http://www.wipo.int/ipstats/en/</a:t>
            </a:r>
            <a:endParaRPr lang="en-US" sz="1600" dirty="0"/>
          </a:p>
          <a:p>
            <a:endParaRPr lang="en-US" sz="1600" dirty="0"/>
          </a:p>
          <a:p>
            <a:r>
              <a:rPr lang="en-US" sz="1600" b="1" dirty="0"/>
              <a:t>IP Facts and Figures</a:t>
            </a:r>
          </a:p>
          <a:p>
            <a:r>
              <a:rPr lang="en-US" sz="1600" dirty="0">
                <a:solidFill>
                  <a:schemeClr val="accent5">
                    <a:lumMod val="50000"/>
                  </a:schemeClr>
                </a:solidFill>
                <a:hlinkClick r:id="rId4">
                  <a:extLst>
                    <a:ext uri="{A12FA001-AC4F-418D-AE19-62706E023703}">
                      <ahyp:hlinkClr xmlns:ahyp="http://schemas.microsoft.com/office/drawing/2018/hyperlinkcolor" val="tx"/>
                    </a:ext>
                  </a:extLst>
                </a:hlinkClick>
              </a:rPr>
              <a:t>https://www.wipo.int/en/ipfactsandfigures/patents</a:t>
            </a:r>
            <a:r>
              <a:rPr lang="en-US" sz="1600" dirty="0">
                <a:solidFill>
                  <a:schemeClr val="accent5">
                    <a:lumMod val="50000"/>
                  </a:schemeClr>
                </a:solidFill>
              </a:rPr>
              <a:t> </a:t>
            </a:r>
          </a:p>
          <a:p>
            <a:endParaRPr lang="en-US" sz="1600" dirty="0"/>
          </a:p>
        </p:txBody>
      </p:sp>
    </p:spTree>
    <p:extLst>
      <p:ext uri="{BB962C8B-B14F-4D97-AF65-F5344CB8AC3E}">
        <p14:creationId xmlns:p14="http://schemas.microsoft.com/office/powerpoint/2010/main" val="113534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PCT Filings in 2024</a:t>
            </a:r>
          </a:p>
        </p:txBody>
      </p:sp>
      <p:sp>
        <p:nvSpPr>
          <p:cNvPr id="3" name="Rectangle 2"/>
          <p:cNvSpPr>
            <a:spLocks noChangeArrowheads="1"/>
          </p:cNvSpPr>
          <p:nvPr/>
        </p:nvSpPr>
        <p:spPr bwMode="auto">
          <a:xfrm>
            <a:off x="1885951" y="890104"/>
            <a:ext cx="138564" cy="346249"/>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7" name="Rectangle 6"/>
          <p:cNvSpPr/>
          <p:nvPr/>
        </p:nvSpPr>
        <p:spPr>
          <a:xfrm>
            <a:off x="1353935" y="4743450"/>
            <a:ext cx="3429000" cy="207749"/>
          </a:xfrm>
          <a:prstGeom prst="rect">
            <a:avLst/>
          </a:prstGeom>
        </p:spPr>
        <p:txBody>
          <a:bodyPr>
            <a:spAutoFit/>
          </a:bodyPr>
          <a:lstStyle/>
          <a:p>
            <a:pPr algn="l"/>
            <a:r>
              <a:rPr lang="en-US" sz="750" dirty="0"/>
              <a:t>Source:  PCT Yearly Review 2025</a:t>
            </a:r>
          </a:p>
        </p:txBody>
      </p:sp>
      <p:sp>
        <p:nvSpPr>
          <p:cNvPr id="9" name="Rectangle 3"/>
          <p:cNvSpPr txBox="1">
            <a:spLocks noChangeArrowheads="1"/>
          </p:cNvSpPr>
          <p:nvPr/>
        </p:nvSpPr>
        <p:spPr bwMode="auto">
          <a:xfrm>
            <a:off x="1115616" y="1063228"/>
            <a:ext cx="7175698" cy="32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altLang="en-US" sz="2000" kern="0" dirty="0"/>
              <a:t>273,900 international applications filed in 2024 (</a:t>
            </a:r>
            <a:r>
              <a:rPr lang="en-US" altLang="en-US" sz="2000" kern="0" dirty="0">
                <a:solidFill>
                  <a:srgbClr val="FF0000"/>
                </a:solidFill>
              </a:rPr>
              <a:t>+0.5%</a:t>
            </a:r>
            <a:r>
              <a:rPr lang="en-US" altLang="en-US" sz="2000" kern="0" dirty="0"/>
              <a:t>)</a:t>
            </a:r>
          </a:p>
          <a:p>
            <a:r>
              <a:rPr lang="en-US" altLang="en-US" sz="2000" kern="0" dirty="0"/>
              <a:t>Top 5 countries:  China (70,160, +0.9%), United States of America (54,087, -2.8%), Japan (48,397, -1.2%),  Republic of Korea (23,851,+7.1%) and Germany (16,721, -1.3%)</a:t>
            </a:r>
          </a:p>
          <a:p>
            <a:r>
              <a:rPr lang="en-US" altLang="en-US" sz="2000" kern="0" dirty="0"/>
              <a:t>Top applicant:  Huawei Technologies (6,600 published PCT applications in 2024)</a:t>
            </a:r>
          </a:p>
          <a:p>
            <a:r>
              <a:rPr lang="en-US" altLang="en-US" sz="2000" kern="0" dirty="0"/>
              <a:t>Top educational institution filer:  University of California (519 published PCT applications in 2024)</a:t>
            </a:r>
          </a:p>
          <a:p>
            <a:r>
              <a:rPr lang="en-US" altLang="en-US" sz="2000" kern="0" dirty="0"/>
              <a:t>More information in PCT Yearly Review 2025</a:t>
            </a:r>
          </a:p>
        </p:txBody>
      </p:sp>
    </p:spTree>
    <p:extLst>
      <p:ext uri="{BB962C8B-B14F-4D97-AF65-F5344CB8AC3E}">
        <p14:creationId xmlns:p14="http://schemas.microsoft.com/office/powerpoint/2010/main" val="277494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192E5-0D86-0E11-D0DA-D7656EAFABE4}"/>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9A6ED5E5-9708-66D8-2EF0-C2C2D78F84A3}"/>
              </a:ext>
            </a:extLst>
          </p:cNvPr>
          <p:cNvSpPr>
            <a:spLocks noGrp="1" noChangeArrowheads="1"/>
          </p:cNvSpPr>
          <p:nvPr>
            <p:ph type="title"/>
          </p:nvPr>
        </p:nvSpPr>
        <p:spPr>
          <a:xfrm>
            <a:off x="755576" y="205979"/>
            <a:ext cx="7920880" cy="857250"/>
          </a:xfrm>
        </p:spPr>
        <p:txBody>
          <a:bodyPr/>
          <a:lstStyle/>
          <a:p>
            <a:pPr eaLnBrk="1" hangingPunct="1"/>
            <a:r>
              <a:rPr lang="en-US" altLang="en-US" dirty="0"/>
              <a:t>PCT Filings in 2024 – Top technologies by country</a:t>
            </a:r>
          </a:p>
        </p:txBody>
      </p:sp>
      <p:sp>
        <p:nvSpPr>
          <p:cNvPr id="3" name="Rectangle 2">
            <a:extLst>
              <a:ext uri="{FF2B5EF4-FFF2-40B4-BE49-F238E27FC236}">
                <a16:creationId xmlns:a16="http://schemas.microsoft.com/office/drawing/2014/main" id="{A09D32B7-C122-7EFB-7A31-62334E28C060}"/>
              </a:ext>
            </a:extLst>
          </p:cNvPr>
          <p:cNvSpPr>
            <a:spLocks noChangeArrowheads="1"/>
          </p:cNvSpPr>
          <p:nvPr/>
        </p:nvSpPr>
        <p:spPr bwMode="auto">
          <a:xfrm>
            <a:off x="1885951" y="890104"/>
            <a:ext cx="138564" cy="346249"/>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7" name="Rectangle 6">
            <a:extLst>
              <a:ext uri="{FF2B5EF4-FFF2-40B4-BE49-F238E27FC236}">
                <a16:creationId xmlns:a16="http://schemas.microsoft.com/office/drawing/2014/main" id="{7ECBEC0D-F159-9DF0-3186-31CA61CC45D5}"/>
              </a:ext>
            </a:extLst>
          </p:cNvPr>
          <p:cNvSpPr/>
          <p:nvPr/>
        </p:nvSpPr>
        <p:spPr>
          <a:xfrm>
            <a:off x="1403648" y="4729772"/>
            <a:ext cx="3429000" cy="207749"/>
          </a:xfrm>
          <a:prstGeom prst="rect">
            <a:avLst/>
          </a:prstGeom>
        </p:spPr>
        <p:txBody>
          <a:bodyPr>
            <a:spAutoFit/>
          </a:bodyPr>
          <a:lstStyle/>
          <a:p>
            <a:pPr algn="l"/>
            <a:r>
              <a:rPr lang="en-US" sz="750" dirty="0"/>
              <a:t>Source:  WIPO Statistics Database, March 2025</a:t>
            </a:r>
          </a:p>
        </p:txBody>
      </p:sp>
      <p:pic>
        <p:nvPicPr>
          <p:cNvPr id="5" name="Picture 4" descr="A screenshot of a computer&#10;&#10;AI-generated content may be incorrect.">
            <a:extLst>
              <a:ext uri="{FF2B5EF4-FFF2-40B4-BE49-F238E27FC236}">
                <a16:creationId xmlns:a16="http://schemas.microsoft.com/office/drawing/2014/main" id="{06F2BBDD-E95B-30F4-3A66-9813BDD37F1E}"/>
              </a:ext>
            </a:extLst>
          </p:cNvPr>
          <p:cNvPicPr>
            <a:picLocks noChangeAspect="1"/>
          </p:cNvPicPr>
          <p:nvPr/>
        </p:nvPicPr>
        <p:blipFill rotWithShape="1">
          <a:blip r:embed="rId3"/>
          <a:srcRect l="27540" t="24309" r="26170" b="13619"/>
          <a:stretch>
            <a:fillRect/>
          </a:stretch>
        </p:blipFill>
        <p:spPr bwMode="auto">
          <a:xfrm>
            <a:off x="1295636" y="886496"/>
            <a:ext cx="5832648" cy="3363291"/>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B2BE6778-DFF7-6221-48B1-011D54AFBF67}"/>
              </a:ext>
            </a:extLst>
          </p:cNvPr>
          <p:cNvSpPr/>
          <p:nvPr/>
        </p:nvSpPr>
        <p:spPr>
          <a:xfrm>
            <a:off x="1115616" y="4356485"/>
            <a:ext cx="6480720" cy="33855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In 2024, applicants from China and the Republic of Korea filed mostly in digital communication, and those from the US filed mostly in computer technology. For applicants based in Germany and Japan, electrical machinery was the top technical field.</a:t>
            </a:r>
          </a:p>
        </p:txBody>
      </p:sp>
    </p:spTree>
    <p:extLst>
      <p:ext uri="{BB962C8B-B14F-4D97-AF65-F5344CB8AC3E}">
        <p14:creationId xmlns:p14="http://schemas.microsoft.com/office/powerpoint/2010/main" val="245487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8"/>
            <a:ext cx="8229600" cy="857250"/>
          </a:xfrm>
        </p:spPr>
        <p:txBody>
          <a:bodyPr/>
          <a:lstStyle/>
          <a:p>
            <a:pPr eaLnBrk="1" hangingPunct="1"/>
            <a:r>
              <a:rPr lang="en-US" altLang="en-US" dirty="0"/>
              <a:t>PCT Filings from 2023, month-to-month</a:t>
            </a:r>
          </a:p>
        </p:txBody>
      </p:sp>
      <p:sp>
        <p:nvSpPr>
          <p:cNvPr id="3" name="Rectangle 2"/>
          <p:cNvSpPr>
            <a:spLocks noChangeArrowheads="1"/>
          </p:cNvSpPr>
          <p:nvPr/>
        </p:nvSpPr>
        <p:spPr bwMode="auto">
          <a:xfrm>
            <a:off x="1885951" y="890104"/>
            <a:ext cx="138564" cy="346249"/>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7" name="Rectangle 6"/>
          <p:cNvSpPr/>
          <p:nvPr/>
        </p:nvSpPr>
        <p:spPr>
          <a:xfrm>
            <a:off x="1353934" y="4808220"/>
            <a:ext cx="3866138" cy="207749"/>
          </a:xfrm>
          <a:prstGeom prst="rect">
            <a:avLst/>
          </a:prstGeom>
        </p:spPr>
        <p:txBody>
          <a:bodyPr wrap="square">
            <a:spAutoFit/>
          </a:bodyPr>
          <a:lstStyle/>
          <a:p>
            <a:pPr algn="l"/>
            <a:r>
              <a:rPr lang="en-US" sz="750" dirty="0"/>
              <a:t>Source:  WIPO Statistics Database, October 2025</a:t>
            </a:r>
          </a:p>
        </p:txBody>
      </p:sp>
      <p:graphicFrame>
        <p:nvGraphicFramePr>
          <p:cNvPr id="6" name="Chart 5">
            <a:extLst>
              <a:ext uri="{FF2B5EF4-FFF2-40B4-BE49-F238E27FC236}">
                <a16:creationId xmlns:a16="http://schemas.microsoft.com/office/drawing/2014/main" id="{05193F5A-8C64-0D6C-7578-CEF62F2B56D3}"/>
              </a:ext>
            </a:extLst>
          </p:cNvPr>
          <p:cNvGraphicFramePr>
            <a:graphicFrameLocks/>
          </p:cNvGraphicFramePr>
          <p:nvPr>
            <p:extLst>
              <p:ext uri="{D42A27DB-BD31-4B8C-83A1-F6EECF244321}">
                <p14:modId xmlns:p14="http://schemas.microsoft.com/office/powerpoint/2010/main" val="1121849843"/>
              </p:ext>
            </p:extLst>
          </p:nvPr>
        </p:nvGraphicFramePr>
        <p:xfrm>
          <a:off x="683568" y="1052511"/>
          <a:ext cx="6331594" cy="3582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60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
            <a:ext cx="6172200" cy="857250"/>
          </a:xfrm>
        </p:spPr>
        <p:txBody>
          <a:bodyPr/>
          <a:lstStyle/>
          <a:p>
            <a:r>
              <a:rPr lang="en-US" dirty="0"/>
              <a:t>Medium of Filing</a:t>
            </a:r>
          </a:p>
        </p:txBody>
      </p:sp>
      <p:sp>
        <p:nvSpPr>
          <p:cNvPr id="18" name="Rectangle 17"/>
          <p:cNvSpPr/>
          <p:nvPr/>
        </p:nvSpPr>
        <p:spPr>
          <a:xfrm>
            <a:off x="1314450" y="4844535"/>
            <a:ext cx="3429000" cy="207749"/>
          </a:xfrm>
          <a:prstGeom prst="rect">
            <a:avLst/>
          </a:prstGeom>
        </p:spPr>
        <p:txBody>
          <a:bodyPr>
            <a:spAutoFit/>
          </a:bodyPr>
          <a:lstStyle/>
          <a:p>
            <a:pPr algn="l"/>
            <a:r>
              <a:rPr lang="en-US" sz="750" dirty="0"/>
              <a:t>Source:  WIPO statistics database, March 2025, PCT Yearly Review 2025</a:t>
            </a:r>
          </a:p>
        </p:txBody>
      </p:sp>
      <p:sp>
        <p:nvSpPr>
          <p:cNvPr id="3" name="Right Arrow 2"/>
          <p:cNvSpPr/>
          <p:nvPr/>
        </p:nvSpPr>
        <p:spPr bwMode="auto">
          <a:xfrm>
            <a:off x="3606738" y="915875"/>
            <a:ext cx="1714500" cy="504393"/>
          </a:xfrm>
          <a:prstGeom prst="rightArrow">
            <a:avLst/>
          </a:prstGeom>
          <a:solidFill>
            <a:srgbClr val="C00000">
              <a:alpha val="40000"/>
            </a:srgbClr>
          </a:solidFill>
          <a:ln>
            <a:noFill/>
          </a:ln>
          <a:effectLst/>
        </p:spPr>
        <p:txBody>
          <a:bodyPr vert="horz" wrap="square" lIns="68580" tIns="34290" rIns="68580" bIns="34290" numCol="1" rtlCol="0" anchor="ctr" anchorCtr="0" compatLnSpc="1">
            <a:prstTxWarp prst="textNoShape">
              <a:avLst/>
            </a:prstTxWarp>
            <a:spAutoFit/>
          </a:bodyPr>
          <a:lstStyle/>
          <a:p>
            <a:pPr algn="ctr" defTabSz="685800"/>
            <a:r>
              <a:rPr lang="fr-CH" sz="1200" dirty="0">
                <a:latin typeface="Arial" pitchFamily="34" charset="0"/>
                <a:cs typeface="Arial" pitchFamily="34" charset="0"/>
              </a:rPr>
              <a:t>10 </a:t>
            </a:r>
            <a:r>
              <a:rPr lang="fr-CH" sz="1200" dirty="0" err="1">
                <a:latin typeface="Arial" pitchFamily="34" charset="0"/>
                <a:cs typeface="Arial" pitchFamily="34" charset="0"/>
              </a:rPr>
              <a:t>years</a:t>
            </a:r>
            <a:endParaRPr lang="en-GB" sz="1200" dirty="0">
              <a:latin typeface="Arial" pitchFamily="34" charset="0"/>
              <a:cs typeface="Arial" pitchFamily="34" charset="0"/>
            </a:endParaRPr>
          </a:p>
        </p:txBody>
      </p:sp>
      <p:pic>
        <p:nvPicPr>
          <p:cNvPr id="4" name="Picture 3" descr="A screenshot of a computer&#10;&#10;AI-generated content may be incorrect.">
            <a:extLst>
              <a:ext uri="{FF2B5EF4-FFF2-40B4-BE49-F238E27FC236}">
                <a16:creationId xmlns:a16="http://schemas.microsoft.com/office/drawing/2014/main" id="{741979B5-F5A9-4C7A-4E3C-3920FC40AA66}"/>
              </a:ext>
            </a:extLst>
          </p:cNvPr>
          <p:cNvPicPr>
            <a:picLocks noChangeAspect="1"/>
          </p:cNvPicPr>
          <p:nvPr/>
        </p:nvPicPr>
        <p:blipFill rotWithShape="1">
          <a:blip r:embed="rId3"/>
          <a:srcRect l="21401" t="28805" r="23050" b="31618"/>
          <a:stretch>
            <a:fillRect/>
          </a:stretch>
        </p:blipFill>
        <p:spPr bwMode="auto">
          <a:xfrm>
            <a:off x="827584" y="1420268"/>
            <a:ext cx="7272808" cy="28796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853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
            <a:ext cx="6172200" cy="857250"/>
          </a:xfrm>
        </p:spPr>
        <p:txBody>
          <a:bodyPr/>
          <a:lstStyle/>
          <a:p>
            <a:r>
              <a:rPr lang="en-US" dirty="0"/>
              <a:t>Medium of Filing : </a:t>
            </a:r>
            <a:r>
              <a:rPr lang="en-US" dirty="0" err="1"/>
              <a:t>ePCT</a:t>
            </a:r>
            <a:endParaRPr lang="en-US" dirty="0"/>
          </a:p>
        </p:txBody>
      </p:sp>
      <p:sp>
        <p:nvSpPr>
          <p:cNvPr id="17" name="Rectangle 3"/>
          <p:cNvSpPr txBox="1">
            <a:spLocks noChangeArrowheads="1"/>
          </p:cNvSpPr>
          <p:nvPr/>
        </p:nvSpPr>
        <p:spPr bwMode="auto">
          <a:xfrm>
            <a:off x="539552" y="4068948"/>
            <a:ext cx="7488832" cy="77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0" indent="0">
              <a:buNone/>
            </a:pPr>
            <a:r>
              <a:rPr lang="en-US" altLang="en-US" sz="1600" kern="0" dirty="0"/>
              <a:t>Nearly 114,000 PCT applications were filed using </a:t>
            </a:r>
            <a:r>
              <a:rPr lang="en-US" altLang="en-US" sz="1600" kern="0" dirty="0" err="1"/>
              <a:t>ePCT</a:t>
            </a:r>
            <a:r>
              <a:rPr lang="en-US" altLang="en-US" sz="1600" kern="0" dirty="0"/>
              <a:t> in 2024 (+8.6 %). </a:t>
            </a:r>
            <a:br>
              <a:rPr lang="en-US" altLang="en-US" sz="1600" kern="0" dirty="0"/>
            </a:br>
            <a:r>
              <a:rPr lang="en-US" altLang="en-US" sz="1600" kern="0" dirty="0"/>
              <a:t>41.8 % of all PCT applications filed globally in 2024 were filed using </a:t>
            </a:r>
            <a:r>
              <a:rPr lang="en-US" altLang="en-US" sz="1600" kern="0" dirty="0" err="1"/>
              <a:t>ePCT</a:t>
            </a:r>
            <a:endParaRPr lang="en-US" altLang="en-US" sz="1600" kern="0" dirty="0"/>
          </a:p>
        </p:txBody>
      </p:sp>
      <p:sp>
        <p:nvSpPr>
          <p:cNvPr id="18" name="Rectangle 17"/>
          <p:cNvSpPr/>
          <p:nvPr/>
        </p:nvSpPr>
        <p:spPr>
          <a:xfrm>
            <a:off x="1314450" y="4844535"/>
            <a:ext cx="3429000" cy="207749"/>
          </a:xfrm>
          <a:prstGeom prst="rect">
            <a:avLst/>
          </a:prstGeom>
        </p:spPr>
        <p:txBody>
          <a:bodyPr>
            <a:spAutoFit/>
          </a:bodyPr>
          <a:lstStyle/>
          <a:p>
            <a:pPr algn="l"/>
            <a:r>
              <a:rPr lang="en-US" sz="750" dirty="0"/>
              <a:t>Source:  WIPO statistics database, March 2025, PCT Yearly Review 2025</a:t>
            </a:r>
          </a:p>
        </p:txBody>
      </p:sp>
      <p:pic>
        <p:nvPicPr>
          <p:cNvPr id="3" name="Picture 2">
            <a:extLst>
              <a:ext uri="{FF2B5EF4-FFF2-40B4-BE49-F238E27FC236}">
                <a16:creationId xmlns:a16="http://schemas.microsoft.com/office/drawing/2014/main" id="{A65C1D83-789D-F4FC-0D4B-DC79490556BE}"/>
              </a:ext>
            </a:extLst>
          </p:cNvPr>
          <p:cNvPicPr>
            <a:picLocks noChangeAspect="1"/>
          </p:cNvPicPr>
          <p:nvPr/>
        </p:nvPicPr>
        <p:blipFill rotWithShape="1">
          <a:blip r:embed="rId4"/>
          <a:srcRect l="24964" t="38148" r="26761" b="31028"/>
          <a:stretch>
            <a:fillRect/>
          </a:stretch>
        </p:blipFill>
        <p:spPr bwMode="auto">
          <a:xfrm>
            <a:off x="899592" y="843558"/>
            <a:ext cx="7056784" cy="2808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458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PCT National Phase Entries</a:t>
            </a:r>
          </a:p>
        </p:txBody>
      </p:sp>
      <p:sp>
        <p:nvSpPr>
          <p:cNvPr id="6" name="Rectangle 5"/>
          <p:cNvSpPr/>
          <p:nvPr/>
        </p:nvSpPr>
        <p:spPr>
          <a:xfrm>
            <a:off x="1371600" y="4945326"/>
            <a:ext cx="3429000" cy="207749"/>
          </a:xfrm>
          <a:prstGeom prst="rect">
            <a:avLst/>
          </a:prstGeom>
        </p:spPr>
        <p:txBody>
          <a:bodyPr>
            <a:spAutoFit/>
          </a:bodyPr>
          <a:lstStyle/>
          <a:p>
            <a:r>
              <a:rPr lang="en-US" sz="750" dirty="0"/>
              <a:t>Source:  WIPO statistics database, March 2025, PCT Yearly Review 2025</a:t>
            </a:r>
          </a:p>
        </p:txBody>
      </p:sp>
      <p:sp>
        <p:nvSpPr>
          <p:cNvPr id="7" name="TextBox 6"/>
          <p:cNvSpPr txBox="1"/>
          <p:nvPr/>
        </p:nvSpPr>
        <p:spPr>
          <a:xfrm>
            <a:off x="323528" y="4106524"/>
            <a:ext cx="6984776" cy="830997"/>
          </a:xfrm>
          <a:prstGeom prst="rect">
            <a:avLst/>
          </a:prstGeom>
          <a:noFill/>
        </p:spPr>
        <p:txBody>
          <a:bodyPr wrap="square" rtlCol="0">
            <a:spAutoFit/>
          </a:bodyPr>
          <a:lstStyle/>
          <a:p>
            <a:pPr algn="l"/>
            <a:r>
              <a:rPr lang="en-US" sz="1600" dirty="0"/>
              <a:t>698,500 total PCT national phase entries in 2023 (-0.4%)</a:t>
            </a:r>
            <a:br>
              <a:rPr lang="en-US" sz="1600" dirty="0"/>
            </a:br>
            <a:r>
              <a:rPr lang="en-US" sz="1600" dirty="0"/>
              <a:t>591,100 non-resident national phase entries in 2023</a:t>
            </a:r>
            <a:br>
              <a:rPr lang="en-US" sz="1600" dirty="0"/>
            </a:br>
            <a:r>
              <a:rPr lang="en-US" sz="1600" dirty="0"/>
              <a:t>PCT System accounted for 57.4 % of all non-resident filings in 2023   </a:t>
            </a:r>
          </a:p>
        </p:txBody>
      </p:sp>
      <p:pic>
        <p:nvPicPr>
          <p:cNvPr id="3" name="Picture 2" descr="A screenshot of a computer&#10;&#10;AI-generated content may be incorrect.">
            <a:extLst>
              <a:ext uri="{FF2B5EF4-FFF2-40B4-BE49-F238E27FC236}">
                <a16:creationId xmlns:a16="http://schemas.microsoft.com/office/drawing/2014/main" id="{9F94AC41-1A13-9902-2076-D11B9B23215C}"/>
              </a:ext>
            </a:extLst>
          </p:cNvPr>
          <p:cNvPicPr>
            <a:picLocks noChangeAspect="1"/>
          </p:cNvPicPr>
          <p:nvPr/>
        </p:nvPicPr>
        <p:blipFill rotWithShape="1">
          <a:blip r:embed="rId3"/>
          <a:srcRect l="22980" t="27162" r="24281" b="29196"/>
          <a:stretch>
            <a:fillRect/>
          </a:stretch>
        </p:blipFill>
        <p:spPr bwMode="auto">
          <a:xfrm>
            <a:off x="457200" y="843557"/>
            <a:ext cx="8363272" cy="32551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672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Authorities</a:t>
            </a:r>
          </a:p>
        </p:txBody>
      </p:sp>
      <p:sp>
        <p:nvSpPr>
          <p:cNvPr id="3" name="Content Placeholder 2"/>
          <p:cNvSpPr>
            <a:spLocks noGrp="1"/>
          </p:cNvSpPr>
          <p:nvPr>
            <p:ph idx="1"/>
          </p:nvPr>
        </p:nvSpPr>
        <p:spPr>
          <a:xfrm>
            <a:off x="1485900" y="1063229"/>
            <a:ext cx="6172200" cy="3264694"/>
          </a:xfrm>
        </p:spPr>
        <p:txBody>
          <a:bodyPr/>
          <a:lstStyle/>
          <a:p>
            <a:r>
              <a:rPr lang="en-US" dirty="0"/>
              <a:t>International Search Reports</a:t>
            </a:r>
          </a:p>
          <a:p>
            <a:pPr lvl="1"/>
            <a:r>
              <a:rPr lang="en-US" dirty="0"/>
              <a:t>Distribution by International Authority</a:t>
            </a:r>
          </a:p>
          <a:p>
            <a:pPr lvl="1"/>
            <a:r>
              <a:rPr lang="en-US" dirty="0"/>
              <a:t>Timeliness of Transmission to International Bureau</a:t>
            </a:r>
          </a:p>
          <a:p>
            <a:pPr lvl="1"/>
            <a:r>
              <a:rPr lang="en-US" dirty="0"/>
              <a:t>A1 Publication Percentage</a:t>
            </a:r>
          </a:p>
          <a:p>
            <a:pPr lvl="1"/>
            <a:endParaRPr lang="en-US" dirty="0"/>
          </a:p>
          <a:p>
            <a:r>
              <a:rPr lang="en-US" dirty="0"/>
              <a:t>Supplementary International Search Reports</a:t>
            </a:r>
          </a:p>
          <a:p>
            <a:endParaRPr lang="en-US" dirty="0"/>
          </a:p>
          <a:p>
            <a:r>
              <a:rPr lang="en-US" dirty="0"/>
              <a:t>International Preliminary Examination Reports</a:t>
            </a:r>
          </a:p>
          <a:p>
            <a:pPr lvl="1"/>
            <a:r>
              <a:rPr lang="en-US" dirty="0"/>
              <a:t>Number of IPRPs per IPEA</a:t>
            </a:r>
          </a:p>
          <a:p>
            <a:pPr lvl="1"/>
            <a:r>
              <a:rPr lang="en-US" dirty="0"/>
              <a:t>Timeliness of Transmission to International Bureau</a:t>
            </a:r>
          </a:p>
          <a:p>
            <a:endParaRPr lang="en-US" dirty="0"/>
          </a:p>
        </p:txBody>
      </p:sp>
    </p:spTree>
    <p:extLst>
      <p:ext uri="{BB962C8B-B14F-4D97-AF65-F5344CB8AC3E}">
        <p14:creationId xmlns:p14="http://schemas.microsoft.com/office/powerpoint/2010/main" val="613172209"/>
      </p:ext>
    </p:extLst>
  </p:cSld>
  <p:clrMapOvr>
    <a:masterClrMapping/>
  </p:clrMapOvr>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txDef>
      <a:spPr>
        <a:noFill/>
        <a:ln>
          <a:solidFill>
            <a:schemeClr val="tx1"/>
          </a:solidFill>
        </a:ln>
      </a:spPr>
      <a:bodyPr wrap="square" rtlCol="0">
        <a:noAutofit/>
      </a:bodyPr>
      <a:lstStyle>
        <a:defPPr>
          <a:defRPr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english.potx" id="{EC7E4A62-8DCA-4ADA-9115-984B7E4FAEF8}" vid="{BA3D0C1E-2F05-434D-A464-F26EA3C137D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template_english</Template>
  <TotalTime>12484</TotalTime>
  <Words>1047</Words>
  <Application>Microsoft Office PowerPoint</Application>
  <PresentationFormat>On-screen Show (16:9)</PresentationFormat>
  <Paragraphs>203</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Narrow</vt:lpstr>
      <vt:lpstr>Arial</vt:lpstr>
      <vt:lpstr>Arial Black</vt:lpstr>
      <vt:lpstr>Wingdings</vt:lpstr>
      <vt:lpstr>template_english</vt:lpstr>
      <vt:lpstr>PCT Statistics Meeting of International Authorities Thirty-second session </vt:lpstr>
      <vt:lpstr>Outline</vt:lpstr>
      <vt:lpstr>PCT Filings in 2024</vt:lpstr>
      <vt:lpstr>PCT Filings in 2024 – Top technologies by country</vt:lpstr>
      <vt:lpstr>PCT Filings from 2023, month-to-month</vt:lpstr>
      <vt:lpstr>Medium of Filing</vt:lpstr>
      <vt:lpstr>Medium of Filing : ePCT</vt:lpstr>
      <vt:lpstr>PCT National Phase Entries</vt:lpstr>
      <vt:lpstr>International Authorities</vt:lpstr>
      <vt:lpstr>Distribution of ISRs established by ISA</vt:lpstr>
      <vt:lpstr>Distribution of ISRs established by ISA (excl. IP5 Offices)</vt:lpstr>
      <vt:lpstr>Timeliness in Transmitting ISRs to the IB measured from Date of Receipt of Search Copy by ISA for 2024</vt:lpstr>
      <vt:lpstr>Timeliness in Transmitting ISRs to the IB measured from Priority Date by ISA for 2024</vt:lpstr>
      <vt:lpstr>PCT A1 Publication Percentage by ISA in 2024</vt:lpstr>
      <vt:lpstr>Supplementary International Search Requests</vt:lpstr>
      <vt:lpstr>Number of IPRPs issued by IPEA</vt:lpstr>
      <vt:lpstr>Timeliness in transmitting IPRPs by IPEA in 2024</vt:lpstr>
      <vt:lpstr>PCT-PPH pilot</vt:lpstr>
      <vt:lpstr>PowerPoint Presentation</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PCT Statistics Meeting of International Authorities Thirtieth Session</dc:title>
  <dc:creator>BONNET Jérôme</dc:creator>
  <cp:keywords>FOR OFFICIAL USE ONLY</cp:keywords>
  <cp:lastModifiedBy>MARLOW Thomas</cp:lastModifiedBy>
  <cp:revision>124</cp:revision>
  <dcterms:created xsi:type="dcterms:W3CDTF">2023-10-16T14:03:50Z</dcterms:created>
  <dcterms:modified xsi:type="dcterms:W3CDTF">2025-10-30T09:43:32Z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4bc84e4a-2a14-4e8e-b908-64ed76f09231</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MSIP_Label_20773ee6-353b-4fb9-a59d-0b94c8c67bea_Enabled">
    <vt:lpwstr>true</vt:lpwstr>
  </property>
  <property fmtid="{D5CDD505-2E9C-101B-9397-08002B2CF9AE}" pid="8" name="MSIP_Label_20773ee6-353b-4fb9-a59d-0b94c8c67bea_SetDate">
    <vt:lpwstr>2023-05-23T09:35:30Z</vt:lpwstr>
  </property>
  <property fmtid="{D5CDD505-2E9C-101B-9397-08002B2CF9AE}" pid="9" name="MSIP_Label_20773ee6-353b-4fb9-a59d-0b94c8c67bea_Method">
    <vt:lpwstr>Privileged</vt:lpwstr>
  </property>
  <property fmtid="{D5CDD505-2E9C-101B-9397-08002B2CF9AE}" pid="10" name="MSIP_Label_20773ee6-353b-4fb9-a59d-0b94c8c67bea_Name">
    <vt:lpwstr>No markings</vt:lpwstr>
  </property>
  <property fmtid="{D5CDD505-2E9C-101B-9397-08002B2CF9AE}" pid="11" name="MSIP_Label_20773ee6-353b-4fb9-a59d-0b94c8c67bea_SiteId">
    <vt:lpwstr>faa31b06-8ccc-48c9-867f-f7510dd11c02</vt:lpwstr>
  </property>
  <property fmtid="{D5CDD505-2E9C-101B-9397-08002B2CF9AE}" pid="12" name="MSIP_Label_20773ee6-353b-4fb9-a59d-0b94c8c67bea_ActionId">
    <vt:lpwstr>38e36b09-1af1-452b-8747-a2b850e97c35</vt:lpwstr>
  </property>
  <property fmtid="{D5CDD505-2E9C-101B-9397-08002B2CF9AE}" pid="13" name="MSIP_Label_20773ee6-353b-4fb9-a59d-0b94c8c67bea_ContentBits">
    <vt:lpwstr>0</vt:lpwstr>
  </property>
  <property fmtid="{D5CDD505-2E9C-101B-9397-08002B2CF9AE}" pid="14" name="TCSClassification">
    <vt:lpwstr>FOR OFFICIAL USE ONLY</vt:lpwstr>
  </property>
</Properties>
</file>