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79" r:id="rId5"/>
    <p:sldId id="260" r:id="rId6"/>
    <p:sldId id="262" r:id="rId7"/>
    <p:sldId id="264" r:id="rId8"/>
    <p:sldId id="278" r:id="rId9"/>
    <p:sldId id="265" r:id="rId10"/>
    <p:sldId id="266" r:id="rId11"/>
    <p:sldId id="267" r:id="rId12"/>
    <p:sldId id="280" r:id="rId13"/>
    <p:sldId id="281" r:id="rId14"/>
    <p:sldId id="269" r:id="rId15"/>
    <p:sldId id="270" r:id="rId16"/>
    <p:sldId id="271" r:id="rId17"/>
    <p:sldId id="272" r:id="rId18"/>
    <p:sldId id="273" r:id="rId19"/>
    <p:sldId id="275" r:id="rId20"/>
    <p:sldId id="276" r:id="rId21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5987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1476" y="108"/>
      </p:cViewPr>
      <p:guideLst/>
    </p:cSldViewPr>
  </p:slideViewPr>
  <p:outlineViewPr>
    <p:cViewPr>
      <p:scale>
        <a:sx n="33" d="100"/>
        <a:sy n="33" d="100"/>
      </p:scale>
      <p:origin x="0" y="-8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nnet\Desktop\files_PCT_slides\Paper%20filings%20by%20Receiving%20Offic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nnet\Desktop\files_PCT_slides\pct%20national%20phase%20entri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nnet\Desktop\files_PCT_slides\SL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nnet\Desktop\files_PCT_slides\ISRs%20produced%20by%20IS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nnet\Desktop\files_PCT_slides\ISRs%20produced%20by%20IS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nnet\Desktop\files_PCT_slides\SL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onnet\Desktop\files_PCT_slides\SL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1"/>
          <c:tx>
            <c:v>2020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'pct_1 - PCT applications by fil'!$E$7:$P$7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'pct_1 - PCT applications by fil'!$E$9:$P$9</c:f>
              <c:numCache>
                <c:formatCode>General</c:formatCode>
                <c:ptCount val="12"/>
                <c:pt idx="0">
                  <c:v>18985</c:v>
                </c:pt>
                <c:pt idx="1">
                  <c:v>19507</c:v>
                </c:pt>
                <c:pt idx="2">
                  <c:v>26070</c:v>
                </c:pt>
                <c:pt idx="3">
                  <c:v>21276</c:v>
                </c:pt>
                <c:pt idx="4">
                  <c:v>20212</c:v>
                </c:pt>
                <c:pt idx="5">
                  <c:v>23358</c:v>
                </c:pt>
                <c:pt idx="6">
                  <c:v>23061</c:v>
                </c:pt>
                <c:pt idx="7">
                  <c:v>20540</c:v>
                </c:pt>
                <c:pt idx="8">
                  <c:v>24486</c:v>
                </c:pt>
                <c:pt idx="9">
                  <c:v>22819</c:v>
                </c:pt>
                <c:pt idx="10">
                  <c:v>24278</c:v>
                </c:pt>
                <c:pt idx="11">
                  <c:v>30297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E54-4637-A58A-5051829FF224}"/>
            </c:ext>
          </c:extLst>
        </c:ser>
        <c:ser>
          <c:idx val="2"/>
          <c:order val="2"/>
          <c:tx>
            <c:v>2021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'pct_1 - PCT applications by fil'!$E$7:$P$7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'pct_1 - PCT applications by fil'!$E$10:$P$10</c:f>
              <c:numCache>
                <c:formatCode>General</c:formatCode>
                <c:ptCount val="12"/>
                <c:pt idx="0">
                  <c:v>18069</c:v>
                </c:pt>
                <c:pt idx="1">
                  <c:v>19100</c:v>
                </c:pt>
                <c:pt idx="2">
                  <c:v>26862</c:v>
                </c:pt>
                <c:pt idx="3">
                  <c:v>22349</c:v>
                </c:pt>
                <c:pt idx="4">
                  <c:v>21607</c:v>
                </c:pt>
                <c:pt idx="5">
                  <c:v>24255</c:v>
                </c:pt>
                <c:pt idx="6">
                  <c:v>22432</c:v>
                </c:pt>
                <c:pt idx="7">
                  <c:v>21240</c:v>
                </c:pt>
                <c:pt idx="8">
                  <c:v>23718</c:v>
                </c:pt>
                <c:pt idx="9">
                  <c:v>22561</c:v>
                </c:pt>
                <c:pt idx="10">
                  <c:v>24410</c:v>
                </c:pt>
                <c:pt idx="11">
                  <c:v>30528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E54-4637-A58A-5051829FF224}"/>
            </c:ext>
          </c:extLst>
        </c:ser>
        <c:ser>
          <c:idx val="3"/>
          <c:order val="3"/>
          <c:tx>
            <c:v>2022</c:v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'pct_1 - PCT applications by fil'!$E$7:$P$7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'pct_1 - PCT applications by fil'!$E$11:$P$11</c:f>
              <c:numCache>
                <c:formatCode>General</c:formatCode>
                <c:ptCount val="12"/>
                <c:pt idx="0">
                  <c:v>19427</c:v>
                </c:pt>
                <c:pt idx="1">
                  <c:v>18730</c:v>
                </c:pt>
                <c:pt idx="2">
                  <c:v>29253</c:v>
                </c:pt>
                <c:pt idx="3">
                  <c:v>20760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E54-4637-A58A-5051829FF2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57978368"/>
        <c:axId val="195798128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'pct_1 - PCT applications by fil'!$E$7:$P$7</c15:sqref>
                        </c15:formulaRef>
                      </c:ext>
                    </c:extLst>
                    <c:strCache>
                      <c:ptCount val="12"/>
                      <c:pt idx="0">
                        <c:v>January</c:v>
                      </c:pt>
                      <c:pt idx="1">
                        <c:v>February</c:v>
                      </c:pt>
                      <c:pt idx="2">
                        <c:v>March</c:v>
                      </c:pt>
                      <c:pt idx="3">
                        <c:v>April</c:v>
                      </c:pt>
                      <c:pt idx="4">
                        <c:v>May</c:v>
                      </c:pt>
                      <c:pt idx="5">
                        <c:v>June</c:v>
                      </c:pt>
                      <c:pt idx="6">
                        <c:v>July</c:v>
                      </c:pt>
                      <c:pt idx="7">
                        <c:v>August</c:v>
                      </c:pt>
                      <c:pt idx="8">
                        <c:v>September</c:v>
                      </c:pt>
                      <c:pt idx="9">
                        <c:v>October</c:v>
                      </c:pt>
                      <c:pt idx="10">
                        <c:v>November</c:v>
                      </c:pt>
                      <c:pt idx="11">
                        <c:v>December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'pct_1 - PCT applications by fil'!$E$8:$P$8</c15:sqref>
                        </c15:formulaRef>
                      </c:ext>
                    </c:extLst>
                    <c:numCache>
                      <c:formatCode>General</c:formatCode>
                      <c:ptCount val="12"/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2E54-4637-A58A-5051829FF224}"/>
                  </c:ext>
                </c:extLst>
              </c15:ser>
            </c15:filteredLineSeries>
          </c:ext>
        </c:extLst>
      </c:lineChart>
      <c:catAx>
        <c:axId val="1957978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7981280"/>
        <c:crosses val="autoZero"/>
        <c:auto val="1"/>
        <c:lblAlgn val="ctr"/>
        <c:lblOffset val="100"/>
        <c:noMultiLvlLbl val="0"/>
      </c:catAx>
      <c:valAx>
        <c:axId val="1957981280"/>
        <c:scaling>
          <c:orientation val="minMax"/>
          <c:min val="17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7978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2020</c:v>
          </c:tx>
          <c:spPr>
            <a:solidFill>
              <a:srgbClr val="CC0000"/>
            </a:solidFill>
            <a:ln>
              <a:noFill/>
            </a:ln>
            <a:effectLst/>
          </c:spPr>
          <c:invertIfNegative val="0"/>
          <c:cat>
            <c:strRef>
              <c:f>'pct_3 - PCT applications by fil'!$U$23:$U$32</c:f>
              <c:strCache>
                <c:ptCount val="10"/>
                <c:pt idx="0">
                  <c:v>EP</c:v>
                </c:pt>
                <c:pt idx="1">
                  <c:v>RU</c:v>
                </c:pt>
                <c:pt idx="2">
                  <c:v>JP</c:v>
                </c:pt>
                <c:pt idx="3">
                  <c:v>CN</c:v>
                </c:pt>
                <c:pt idx="4">
                  <c:v>DE</c:v>
                </c:pt>
                <c:pt idx="5">
                  <c:v>KR</c:v>
                </c:pt>
                <c:pt idx="6">
                  <c:v>UK</c:v>
                </c:pt>
                <c:pt idx="7">
                  <c:v>UA</c:v>
                </c:pt>
                <c:pt idx="8">
                  <c:v>FR</c:v>
                </c:pt>
                <c:pt idx="9">
                  <c:v>IB</c:v>
                </c:pt>
              </c:strCache>
            </c:strRef>
          </c:cat>
          <c:val>
            <c:numRef>
              <c:f>'pct_3 - PCT applications by fil'!$V$23:$V$32</c:f>
              <c:numCache>
                <c:formatCode>General</c:formatCode>
                <c:ptCount val="10"/>
                <c:pt idx="0">
                  <c:v>697</c:v>
                </c:pt>
                <c:pt idx="1">
                  <c:v>783</c:v>
                </c:pt>
                <c:pt idx="2">
                  <c:v>308</c:v>
                </c:pt>
                <c:pt idx="3">
                  <c:v>331</c:v>
                </c:pt>
                <c:pt idx="4">
                  <c:v>288</c:v>
                </c:pt>
                <c:pt idx="5">
                  <c:v>150</c:v>
                </c:pt>
                <c:pt idx="6">
                  <c:v>99</c:v>
                </c:pt>
                <c:pt idx="7">
                  <c:v>111</c:v>
                </c:pt>
                <c:pt idx="8">
                  <c:v>207</c:v>
                </c:pt>
                <c:pt idx="9">
                  <c:v>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0F-425E-BC52-C9FE0344E20C}"/>
            </c:ext>
          </c:extLst>
        </c:ser>
        <c:ser>
          <c:idx val="1"/>
          <c:order val="1"/>
          <c:tx>
            <c:v>2021</c:v>
          </c:tx>
          <c:spPr>
            <a:solidFill>
              <a:srgbClr val="0000FF"/>
            </a:solidFill>
            <a:ln>
              <a:noFill/>
            </a:ln>
            <a:effectLst/>
          </c:spPr>
          <c:invertIfNegative val="0"/>
          <c:cat>
            <c:strRef>
              <c:f>'pct_3 - PCT applications by fil'!$U$23:$U$32</c:f>
              <c:strCache>
                <c:ptCount val="10"/>
                <c:pt idx="0">
                  <c:v>EP</c:v>
                </c:pt>
                <c:pt idx="1">
                  <c:v>RU</c:v>
                </c:pt>
                <c:pt idx="2">
                  <c:v>JP</c:v>
                </c:pt>
                <c:pt idx="3">
                  <c:v>CN</c:v>
                </c:pt>
                <c:pt idx="4">
                  <c:v>DE</c:v>
                </c:pt>
                <c:pt idx="5">
                  <c:v>KR</c:v>
                </c:pt>
                <c:pt idx="6">
                  <c:v>UK</c:v>
                </c:pt>
                <c:pt idx="7">
                  <c:v>UA</c:v>
                </c:pt>
                <c:pt idx="8">
                  <c:v>FR</c:v>
                </c:pt>
                <c:pt idx="9">
                  <c:v>IB</c:v>
                </c:pt>
              </c:strCache>
            </c:strRef>
          </c:cat>
          <c:val>
            <c:numRef>
              <c:f>'pct_3 - PCT applications by fil'!$W$23:$W$32</c:f>
              <c:numCache>
                <c:formatCode>General</c:formatCode>
                <c:ptCount val="10"/>
                <c:pt idx="0">
                  <c:v>658</c:v>
                </c:pt>
                <c:pt idx="1">
                  <c:v>590</c:v>
                </c:pt>
                <c:pt idx="2">
                  <c:v>320</c:v>
                </c:pt>
                <c:pt idx="3">
                  <c:v>246</c:v>
                </c:pt>
                <c:pt idx="4">
                  <c:v>174</c:v>
                </c:pt>
                <c:pt idx="5">
                  <c:v>126</c:v>
                </c:pt>
                <c:pt idx="6">
                  <c:v>111</c:v>
                </c:pt>
                <c:pt idx="7">
                  <c:v>103</c:v>
                </c:pt>
                <c:pt idx="8">
                  <c:v>101</c:v>
                </c:pt>
                <c:pt idx="9">
                  <c:v>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0F-425E-BC52-C9FE0344E2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95537839"/>
        <c:axId val="1895529519"/>
      </c:barChart>
      <c:catAx>
        <c:axId val="1895537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1895529519"/>
        <c:crosses val="autoZero"/>
        <c:auto val="1"/>
        <c:lblAlgn val="ctr"/>
        <c:lblOffset val="100"/>
        <c:noMultiLvlLbl val="0"/>
      </c:catAx>
      <c:valAx>
        <c:axId val="1895529519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1895537839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5578544648812767"/>
          <c:y val="0.27175153895830739"/>
          <c:w val="0.21531649168853892"/>
          <c:h val="7.89964275298920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baseline="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00FF"/>
              </a:solidFill>
              <a:ln w="9525">
                <a:noFill/>
              </a:ln>
              <a:effectLst/>
            </c:spPr>
          </c:marker>
          <c:dPt>
            <c:idx val="14"/>
            <c:marker>
              <c:symbol val="circle"/>
              <c:size val="5"/>
              <c:spPr>
                <a:solidFill>
                  <a:srgbClr val="0000FF"/>
                </a:solidFill>
                <a:ln w="9525">
                  <a:noFill/>
                </a:ln>
                <a:effectLst/>
              </c:spPr>
            </c:marker>
            <c:bubble3D val="0"/>
            <c:spPr>
              <a:ln w="28575" cap="rnd">
                <a:solidFill>
                  <a:srgbClr val="0000FF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AF97-44F4-8C82-ADC49204F466}"/>
              </c:ext>
            </c:extLst>
          </c:dPt>
          <c:cat>
            <c:numRef>
              <c:f>'patent_1b- PCT national phase e'!$AD$7:$AS$7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'patent_1b- PCT national phase e'!$AD$9:$AS$9</c:f>
              <c:numCache>
                <c:formatCode>General</c:formatCode>
                <c:ptCount val="16"/>
                <c:pt idx="0">
                  <c:v>362700</c:v>
                </c:pt>
                <c:pt idx="1">
                  <c:v>402100</c:v>
                </c:pt>
                <c:pt idx="2">
                  <c:v>438500</c:v>
                </c:pt>
                <c:pt idx="3">
                  <c:v>470400</c:v>
                </c:pt>
                <c:pt idx="4">
                  <c:v>450100</c:v>
                </c:pt>
                <c:pt idx="5">
                  <c:v>486300</c:v>
                </c:pt>
                <c:pt idx="6">
                  <c:v>509900</c:v>
                </c:pt>
                <c:pt idx="7">
                  <c:v>542900</c:v>
                </c:pt>
                <c:pt idx="8">
                  <c:v>565900</c:v>
                </c:pt>
                <c:pt idx="9">
                  <c:v>595400</c:v>
                </c:pt>
                <c:pt idx="10">
                  <c:v>624200</c:v>
                </c:pt>
                <c:pt idx="11">
                  <c:v>616200</c:v>
                </c:pt>
                <c:pt idx="12">
                  <c:v>631000</c:v>
                </c:pt>
                <c:pt idx="13">
                  <c:v>647500</c:v>
                </c:pt>
                <c:pt idx="14">
                  <c:v>675200</c:v>
                </c:pt>
                <c:pt idx="15">
                  <c:v>664700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F97-44F4-8C82-ADC49204F4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2389007"/>
        <c:axId val="2062386511"/>
      </c:lineChart>
      <c:catAx>
        <c:axId val="2062389007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alpha val="9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2062386511"/>
        <c:crosses val="autoZero"/>
        <c:auto val="1"/>
        <c:lblAlgn val="ctr"/>
        <c:lblOffset val="100"/>
        <c:noMultiLvlLbl val="0"/>
      </c:catAx>
      <c:valAx>
        <c:axId val="2062386511"/>
        <c:scaling>
          <c:orientation val="minMax"/>
          <c:min val="3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20623890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Sheet1!$A$1:$A$10</c:f>
              <c:numCache>
                <c:formatCode>General</c:formatCode>
                <c:ptCount val="10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</c:numCache>
            </c:numRef>
          </c:cat>
          <c:val>
            <c:numRef>
              <c:f>Sheet1!$B$1:$B$10</c:f>
              <c:numCache>
                <c:formatCode>General</c:formatCode>
                <c:ptCount val="10"/>
                <c:pt idx="0">
                  <c:v>6547</c:v>
                </c:pt>
                <c:pt idx="1">
                  <c:v>6288</c:v>
                </c:pt>
                <c:pt idx="2">
                  <c:v>6735</c:v>
                </c:pt>
                <c:pt idx="3">
                  <c:v>7199</c:v>
                </c:pt>
                <c:pt idx="4">
                  <c:v>8012</c:v>
                </c:pt>
                <c:pt idx="5">
                  <c:v>8241</c:v>
                </c:pt>
                <c:pt idx="6">
                  <c:v>9014</c:v>
                </c:pt>
                <c:pt idx="7">
                  <c:v>9834</c:v>
                </c:pt>
                <c:pt idx="8">
                  <c:v>10813</c:v>
                </c:pt>
                <c:pt idx="9">
                  <c:v>11440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6D1-4B94-A482-F036D491F8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8806256"/>
        <c:axId val="2098800848"/>
      </c:lineChart>
      <c:catAx>
        <c:axId val="2098806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800848"/>
        <c:crosses val="autoZero"/>
        <c:auto val="1"/>
        <c:lblAlgn val="ctr"/>
        <c:lblOffset val="100"/>
        <c:noMultiLvlLbl val="0"/>
      </c:catAx>
      <c:valAx>
        <c:axId val="2098800848"/>
        <c:scaling>
          <c:orientation val="minMax"/>
          <c:min val="6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806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2"/>
          <c:order val="0"/>
          <c:tx>
            <c:v>2021</c:v>
          </c:tx>
          <c:spPr>
            <a:solidFill>
              <a:srgbClr val="0000F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6296296296296183E-2"/>
                  <c:y val="-5.55555555555555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C02A-4727-8660-2124172D3C0D}"/>
                </c:ext>
              </c:extLst>
            </c:dLbl>
            <c:dLbl>
              <c:idx val="2"/>
              <c:layout>
                <c:manualLayout>
                  <c:x val="2.9320987654320986E-2"/>
                  <c:y val="1.273133440801999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C02A-4727-8660-2124172D3C0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'pct_9 - International Search Re'!$A$9:$A$31</c:f>
              <c:strCache>
                <c:ptCount val="23"/>
                <c:pt idx="0">
                  <c:v>European Patent Office</c:v>
                </c:pt>
                <c:pt idx="1">
                  <c:v>China</c:v>
                </c:pt>
                <c:pt idx="2">
                  <c:v>Japan</c:v>
                </c:pt>
                <c:pt idx="3">
                  <c:v>Republic of Korea</c:v>
                </c:pt>
                <c:pt idx="4">
                  <c:v>United States of America</c:v>
                </c:pt>
                <c:pt idx="5">
                  <c:v>Russian Federation</c:v>
                </c:pt>
                <c:pt idx="6">
                  <c:v>Canada</c:v>
                </c:pt>
                <c:pt idx="7">
                  <c:v>Australia</c:v>
                </c:pt>
                <c:pt idx="8">
                  <c:v>India</c:v>
                </c:pt>
                <c:pt idx="9">
                  <c:v>Turkey</c:v>
                </c:pt>
                <c:pt idx="10">
                  <c:v>Israel</c:v>
                </c:pt>
                <c:pt idx="11">
                  <c:v>Sweden</c:v>
                </c:pt>
                <c:pt idx="12">
                  <c:v>Spain</c:v>
                </c:pt>
                <c:pt idx="13">
                  <c:v>Singapore</c:v>
                </c:pt>
                <c:pt idx="14">
                  <c:v>Brazil</c:v>
                </c:pt>
                <c:pt idx="15">
                  <c:v>Finland</c:v>
                </c:pt>
                <c:pt idx="16">
                  <c:v>Chile</c:v>
                </c:pt>
                <c:pt idx="17">
                  <c:v>Nordic Patent Institute</c:v>
                </c:pt>
                <c:pt idx="18">
                  <c:v>Austria</c:v>
                </c:pt>
                <c:pt idx="19">
                  <c:v>Visegrad Patent Institute</c:v>
                </c:pt>
                <c:pt idx="20">
                  <c:v>Ukraine</c:v>
                </c:pt>
                <c:pt idx="21">
                  <c:v>Egypt</c:v>
                </c:pt>
                <c:pt idx="22">
                  <c:v>Philippines</c:v>
                </c:pt>
              </c:strCache>
            </c:strRef>
          </c:cat>
          <c:val>
            <c:numRef>
              <c:f>'pct_9 - International Search Re'!$E$9:$E$31</c:f>
              <c:numCache>
                <c:formatCode>General</c:formatCode>
                <c:ptCount val="23"/>
                <c:pt idx="0">
                  <c:v>78981</c:v>
                </c:pt>
                <c:pt idx="1">
                  <c:v>74104</c:v>
                </c:pt>
                <c:pt idx="2">
                  <c:v>48500</c:v>
                </c:pt>
                <c:pt idx="3">
                  <c:v>28359</c:v>
                </c:pt>
                <c:pt idx="4">
                  <c:v>23500</c:v>
                </c:pt>
                <c:pt idx="5">
                  <c:v>3589</c:v>
                </c:pt>
                <c:pt idx="6">
                  <c:v>2276</c:v>
                </c:pt>
                <c:pt idx="7">
                  <c:v>2275</c:v>
                </c:pt>
                <c:pt idx="8">
                  <c:v>1888</c:v>
                </c:pt>
                <c:pt idx="9">
                  <c:v>1558</c:v>
                </c:pt>
                <c:pt idx="10">
                  <c:v>1487</c:v>
                </c:pt>
                <c:pt idx="11">
                  <c:v>898</c:v>
                </c:pt>
                <c:pt idx="12">
                  <c:v>897</c:v>
                </c:pt>
                <c:pt idx="13">
                  <c:v>873</c:v>
                </c:pt>
                <c:pt idx="14">
                  <c:v>586</c:v>
                </c:pt>
                <c:pt idx="15">
                  <c:v>391</c:v>
                </c:pt>
                <c:pt idx="16">
                  <c:v>254</c:v>
                </c:pt>
                <c:pt idx="17">
                  <c:v>192</c:v>
                </c:pt>
                <c:pt idx="18">
                  <c:v>179</c:v>
                </c:pt>
                <c:pt idx="19">
                  <c:v>98</c:v>
                </c:pt>
                <c:pt idx="20">
                  <c:v>67</c:v>
                </c:pt>
                <c:pt idx="21">
                  <c:v>55</c:v>
                </c:pt>
                <c:pt idx="2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2A-4727-8660-2124172D3C0D}"/>
            </c:ext>
          </c:extLst>
        </c:ser>
        <c:ser>
          <c:idx val="1"/>
          <c:order val="1"/>
          <c:tx>
            <c:v>2020</c:v>
          </c:tx>
          <c:spPr>
            <a:solidFill>
              <a:srgbClr val="CC0000"/>
            </a:solidFill>
            <a:ln>
              <a:noFill/>
            </a:ln>
            <a:effectLst/>
          </c:spPr>
          <c:invertIfNegative val="0"/>
          <c:cat>
            <c:strRef>
              <c:f>'pct_9 - International Search Re'!$A$9:$A$31</c:f>
              <c:strCache>
                <c:ptCount val="23"/>
                <c:pt idx="0">
                  <c:v>European Patent Office</c:v>
                </c:pt>
                <c:pt idx="1">
                  <c:v>China</c:v>
                </c:pt>
                <c:pt idx="2">
                  <c:v>Japan</c:v>
                </c:pt>
                <c:pt idx="3">
                  <c:v>Republic of Korea</c:v>
                </c:pt>
                <c:pt idx="4">
                  <c:v>United States of America</c:v>
                </c:pt>
                <c:pt idx="5">
                  <c:v>Russian Federation</c:v>
                </c:pt>
                <c:pt idx="6">
                  <c:v>Canada</c:v>
                </c:pt>
                <c:pt idx="7">
                  <c:v>Australia</c:v>
                </c:pt>
                <c:pt idx="8">
                  <c:v>India</c:v>
                </c:pt>
                <c:pt idx="9">
                  <c:v>Turkey</c:v>
                </c:pt>
                <c:pt idx="10">
                  <c:v>Israel</c:v>
                </c:pt>
                <c:pt idx="11">
                  <c:v>Sweden</c:v>
                </c:pt>
                <c:pt idx="12">
                  <c:v>Spain</c:v>
                </c:pt>
                <c:pt idx="13">
                  <c:v>Singapore</c:v>
                </c:pt>
                <c:pt idx="14">
                  <c:v>Brazil</c:v>
                </c:pt>
                <c:pt idx="15">
                  <c:v>Finland</c:v>
                </c:pt>
                <c:pt idx="16">
                  <c:v>Chile</c:v>
                </c:pt>
                <c:pt idx="17">
                  <c:v>Nordic Patent Institute</c:v>
                </c:pt>
                <c:pt idx="18">
                  <c:v>Austria</c:v>
                </c:pt>
                <c:pt idx="19">
                  <c:v>Visegrad Patent Institute</c:v>
                </c:pt>
                <c:pt idx="20">
                  <c:v>Ukraine</c:v>
                </c:pt>
                <c:pt idx="21">
                  <c:v>Egypt</c:v>
                </c:pt>
                <c:pt idx="22">
                  <c:v>Philippines</c:v>
                </c:pt>
              </c:strCache>
            </c:strRef>
          </c:cat>
          <c:val>
            <c:numRef>
              <c:f>'pct_9 - International Search Re'!$D$9:$D$31</c:f>
              <c:numCache>
                <c:formatCode>General</c:formatCode>
                <c:ptCount val="23"/>
                <c:pt idx="0">
                  <c:v>83116</c:v>
                </c:pt>
                <c:pt idx="1">
                  <c:v>64971</c:v>
                </c:pt>
                <c:pt idx="2">
                  <c:v>50347</c:v>
                </c:pt>
                <c:pt idx="3">
                  <c:v>28549</c:v>
                </c:pt>
                <c:pt idx="4">
                  <c:v>21997</c:v>
                </c:pt>
                <c:pt idx="5">
                  <c:v>3983</c:v>
                </c:pt>
                <c:pt idx="6">
                  <c:v>2378</c:v>
                </c:pt>
                <c:pt idx="7">
                  <c:v>2280</c:v>
                </c:pt>
                <c:pt idx="8">
                  <c:v>1764</c:v>
                </c:pt>
                <c:pt idx="9">
                  <c:v>1658</c:v>
                </c:pt>
                <c:pt idx="10">
                  <c:v>1452</c:v>
                </c:pt>
                <c:pt idx="11">
                  <c:v>929</c:v>
                </c:pt>
                <c:pt idx="12">
                  <c:v>842</c:v>
                </c:pt>
                <c:pt idx="13">
                  <c:v>694</c:v>
                </c:pt>
                <c:pt idx="14">
                  <c:v>505</c:v>
                </c:pt>
                <c:pt idx="15">
                  <c:v>441</c:v>
                </c:pt>
                <c:pt idx="16">
                  <c:v>307</c:v>
                </c:pt>
                <c:pt idx="17">
                  <c:v>207</c:v>
                </c:pt>
                <c:pt idx="18">
                  <c:v>144</c:v>
                </c:pt>
                <c:pt idx="19">
                  <c:v>90</c:v>
                </c:pt>
                <c:pt idx="20">
                  <c:v>71</c:v>
                </c:pt>
                <c:pt idx="21">
                  <c:v>36</c:v>
                </c:pt>
                <c:pt idx="2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2A-4727-8660-2124172D3C0D}"/>
            </c:ext>
          </c:extLst>
        </c:ser>
        <c:ser>
          <c:idx val="0"/>
          <c:order val="2"/>
          <c:tx>
            <c:v>2019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'pct_9 - International Search Re'!$A$9:$A$31</c:f>
              <c:strCache>
                <c:ptCount val="23"/>
                <c:pt idx="0">
                  <c:v>European Patent Office</c:v>
                </c:pt>
                <c:pt idx="1">
                  <c:v>China</c:v>
                </c:pt>
                <c:pt idx="2">
                  <c:v>Japan</c:v>
                </c:pt>
                <c:pt idx="3">
                  <c:v>Republic of Korea</c:v>
                </c:pt>
                <c:pt idx="4">
                  <c:v>United States of America</c:v>
                </c:pt>
                <c:pt idx="5">
                  <c:v>Russian Federation</c:v>
                </c:pt>
                <c:pt idx="6">
                  <c:v>Canada</c:v>
                </c:pt>
                <c:pt idx="7">
                  <c:v>Australia</c:v>
                </c:pt>
                <c:pt idx="8">
                  <c:v>India</c:v>
                </c:pt>
                <c:pt idx="9">
                  <c:v>Turkey</c:v>
                </c:pt>
                <c:pt idx="10">
                  <c:v>Israel</c:v>
                </c:pt>
                <c:pt idx="11">
                  <c:v>Sweden</c:v>
                </c:pt>
                <c:pt idx="12">
                  <c:v>Spain</c:v>
                </c:pt>
                <c:pt idx="13">
                  <c:v>Singapore</c:v>
                </c:pt>
                <c:pt idx="14">
                  <c:v>Brazil</c:v>
                </c:pt>
                <c:pt idx="15">
                  <c:v>Finland</c:v>
                </c:pt>
                <c:pt idx="16">
                  <c:v>Chile</c:v>
                </c:pt>
                <c:pt idx="17">
                  <c:v>Nordic Patent Institute</c:v>
                </c:pt>
                <c:pt idx="18">
                  <c:v>Austria</c:v>
                </c:pt>
                <c:pt idx="19">
                  <c:v>Visegrad Patent Institute</c:v>
                </c:pt>
                <c:pt idx="20">
                  <c:v>Ukraine</c:v>
                </c:pt>
                <c:pt idx="21">
                  <c:v>Egypt</c:v>
                </c:pt>
                <c:pt idx="22">
                  <c:v>Philippines</c:v>
                </c:pt>
              </c:strCache>
            </c:strRef>
          </c:cat>
          <c:val>
            <c:numRef>
              <c:f>'pct_9 - International Search Re'!$C$9:$C$31</c:f>
              <c:numCache>
                <c:formatCode>General</c:formatCode>
                <c:ptCount val="23"/>
                <c:pt idx="0">
                  <c:v>80727</c:v>
                </c:pt>
                <c:pt idx="1">
                  <c:v>52881</c:v>
                </c:pt>
                <c:pt idx="2">
                  <c:v>51647</c:v>
                </c:pt>
                <c:pt idx="3">
                  <c:v>27161</c:v>
                </c:pt>
                <c:pt idx="4">
                  <c:v>22004</c:v>
                </c:pt>
                <c:pt idx="5">
                  <c:v>3969</c:v>
                </c:pt>
                <c:pt idx="6">
                  <c:v>2425</c:v>
                </c:pt>
                <c:pt idx="7">
                  <c:v>2257</c:v>
                </c:pt>
                <c:pt idx="8">
                  <c:v>1668</c:v>
                </c:pt>
                <c:pt idx="9">
                  <c:v>936</c:v>
                </c:pt>
                <c:pt idx="10">
                  <c:v>1437</c:v>
                </c:pt>
                <c:pt idx="11">
                  <c:v>931</c:v>
                </c:pt>
                <c:pt idx="12">
                  <c:v>1016</c:v>
                </c:pt>
                <c:pt idx="13">
                  <c:v>742</c:v>
                </c:pt>
                <c:pt idx="14">
                  <c:v>510</c:v>
                </c:pt>
                <c:pt idx="15">
                  <c:v>515</c:v>
                </c:pt>
                <c:pt idx="16">
                  <c:v>311</c:v>
                </c:pt>
                <c:pt idx="17">
                  <c:v>230</c:v>
                </c:pt>
                <c:pt idx="18">
                  <c:v>178</c:v>
                </c:pt>
                <c:pt idx="19">
                  <c:v>122</c:v>
                </c:pt>
                <c:pt idx="20">
                  <c:v>94</c:v>
                </c:pt>
                <c:pt idx="21">
                  <c:v>48</c:v>
                </c:pt>
                <c:pt idx="2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2A-4727-8660-2124172D3C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40790351"/>
        <c:axId val="2140787855"/>
      </c:barChart>
      <c:catAx>
        <c:axId val="214079035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2140787855"/>
        <c:crosses val="autoZero"/>
        <c:auto val="1"/>
        <c:lblAlgn val="ctr"/>
        <c:lblOffset val="100"/>
        <c:tickLblSkip val="1"/>
        <c:noMultiLvlLbl val="0"/>
      </c:catAx>
      <c:valAx>
        <c:axId val="2140787855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2140790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551667152717023"/>
          <c:y val="0.38632130358705163"/>
          <c:w val="0.10812530378147177"/>
          <c:h val="0.207912729658792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2"/>
          <c:order val="0"/>
          <c:tx>
            <c:v>2021</c:v>
          </c:tx>
          <c:spPr>
            <a:solidFill>
              <a:srgbClr val="0000F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74853801169590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ABA-4439-B4FD-D169F1895AB8}"/>
                </c:ext>
              </c:extLst>
            </c:dLbl>
            <c:dLbl>
              <c:idx val="1"/>
              <c:layout>
                <c:manualLayout>
                  <c:x val="2.6315789473684209E-2"/>
                  <c:y val="-1.81818181818181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ABA-4439-B4FD-D169F1895AB8}"/>
                </c:ext>
              </c:extLst>
            </c:dLbl>
            <c:dLbl>
              <c:idx val="2"/>
              <c:layout>
                <c:manualLayout>
                  <c:x val="1.1695906432748537E-2"/>
                  <c:y val="-2.1211882605583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ABA-4439-B4FD-D169F1895AB8}"/>
                </c:ext>
              </c:extLst>
            </c:dLbl>
            <c:dLbl>
              <c:idx val="4"/>
              <c:layout>
                <c:manualLayout>
                  <c:x val="2.485380116959059E-2"/>
                  <c:y val="-9.0909090909090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ABA-4439-B4FD-D169F1895AB8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'pct_9 - International Search Re'!$A$9:$A$31</c:f>
              <c:strCache>
                <c:ptCount val="18"/>
                <c:pt idx="0">
                  <c:v>Russian Federation</c:v>
                </c:pt>
                <c:pt idx="1">
                  <c:v>Canada</c:v>
                </c:pt>
                <c:pt idx="2">
                  <c:v>Australia</c:v>
                </c:pt>
                <c:pt idx="3">
                  <c:v>India</c:v>
                </c:pt>
                <c:pt idx="4">
                  <c:v>Turkey</c:v>
                </c:pt>
                <c:pt idx="5">
                  <c:v>Israel</c:v>
                </c:pt>
                <c:pt idx="6">
                  <c:v>Sweden</c:v>
                </c:pt>
                <c:pt idx="7">
                  <c:v>Spain</c:v>
                </c:pt>
                <c:pt idx="8">
                  <c:v>Singapore</c:v>
                </c:pt>
                <c:pt idx="9">
                  <c:v>Brazil</c:v>
                </c:pt>
                <c:pt idx="10">
                  <c:v>Finland</c:v>
                </c:pt>
                <c:pt idx="11">
                  <c:v>Chile</c:v>
                </c:pt>
                <c:pt idx="12">
                  <c:v>Nordic Patent Institute</c:v>
                </c:pt>
                <c:pt idx="13">
                  <c:v>Austria</c:v>
                </c:pt>
                <c:pt idx="14">
                  <c:v>Visegrad Patent Institute</c:v>
                </c:pt>
                <c:pt idx="15">
                  <c:v>Ukraine</c:v>
                </c:pt>
                <c:pt idx="16">
                  <c:v>Egypt</c:v>
                </c:pt>
                <c:pt idx="17">
                  <c:v>Philippines</c:v>
                </c:pt>
              </c:strCache>
              <c:extLst/>
            </c:strRef>
          </c:cat>
          <c:val>
            <c:numRef>
              <c:f>'pct_9 - International Search Re'!$E$9:$E$31</c:f>
              <c:numCache>
                <c:formatCode>General</c:formatCode>
                <c:ptCount val="18"/>
                <c:pt idx="0">
                  <c:v>3589</c:v>
                </c:pt>
                <c:pt idx="1">
                  <c:v>2276</c:v>
                </c:pt>
                <c:pt idx="2">
                  <c:v>2275</c:v>
                </c:pt>
                <c:pt idx="3">
                  <c:v>1888</c:v>
                </c:pt>
                <c:pt idx="4">
                  <c:v>1558</c:v>
                </c:pt>
                <c:pt idx="5">
                  <c:v>1487</c:v>
                </c:pt>
                <c:pt idx="6">
                  <c:v>898</c:v>
                </c:pt>
                <c:pt idx="7">
                  <c:v>897</c:v>
                </c:pt>
                <c:pt idx="8">
                  <c:v>873</c:v>
                </c:pt>
                <c:pt idx="9">
                  <c:v>586</c:v>
                </c:pt>
                <c:pt idx="10">
                  <c:v>391</c:v>
                </c:pt>
                <c:pt idx="11">
                  <c:v>254</c:v>
                </c:pt>
                <c:pt idx="12">
                  <c:v>192</c:v>
                </c:pt>
                <c:pt idx="13">
                  <c:v>179</c:v>
                </c:pt>
                <c:pt idx="14">
                  <c:v>98</c:v>
                </c:pt>
                <c:pt idx="15">
                  <c:v>67</c:v>
                </c:pt>
                <c:pt idx="16">
                  <c:v>55</c:v>
                </c:pt>
                <c:pt idx="17">
                  <c:v>29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FABA-4439-B4FD-D169F1895AB8}"/>
            </c:ext>
          </c:extLst>
        </c:ser>
        <c:ser>
          <c:idx val="1"/>
          <c:order val="1"/>
          <c:tx>
            <c:v>2020</c:v>
          </c:tx>
          <c:spPr>
            <a:solidFill>
              <a:srgbClr val="CC0000"/>
            </a:solidFill>
            <a:ln>
              <a:noFill/>
            </a:ln>
            <a:effectLst/>
          </c:spPr>
          <c:invertIfNegative val="0"/>
          <c:cat>
            <c:strRef>
              <c:f>'pct_9 - International Search Re'!$A$9:$A$31</c:f>
              <c:strCache>
                <c:ptCount val="18"/>
                <c:pt idx="0">
                  <c:v>Russian Federation</c:v>
                </c:pt>
                <c:pt idx="1">
                  <c:v>Canada</c:v>
                </c:pt>
                <c:pt idx="2">
                  <c:v>Australia</c:v>
                </c:pt>
                <c:pt idx="3">
                  <c:v>India</c:v>
                </c:pt>
                <c:pt idx="4">
                  <c:v>Turkey</c:v>
                </c:pt>
                <c:pt idx="5">
                  <c:v>Israel</c:v>
                </c:pt>
                <c:pt idx="6">
                  <c:v>Sweden</c:v>
                </c:pt>
                <c:pt idx="7">
                  <c:v>Spain</c:v>
                </c:pt>
                <c:pt idx="8">
                  <c:v>Singapore</c:v>
                </c:pt>
                <c:pt idx="9">
                  <c:v>Brazil</c:v>
                </c:pt>
                <c:pt idx="10">
                  <c:v>Finland</c:v>
                </c:pt>
                <c:pt idx="11">
                  <c:v>Chile</c:v>
                </c:pt>
                <c:pt idx="12">
                  <c:v>Nordic Patent Institute</c:v>
                </c:pt>
                <c:pt idx="13">
                  <c:v>Austria</c:v>
                </c:pt>
                <c:pt idx="14">
                  <c:v>Visegrad Patent Institute</c:v>
                </c:pt>
                <c:pt idx="15">
                  <c:v>Ukraine</c:v>
                </c:pt>
                <c:pt idx="16">
                  <c:v>Egypt</c:v>
                </c:pt>
                <c:pt idx="17">
                  <c:v>Philippines</c:v>
                </c:pt>
              </c:strCache>
              <c:extLst/>
            </c:strRef>
          </c:cat>
          <c:val>
            <c:numRef>
              <c:f>'pct_9 - International Search Re'!$D$9:$D$31</c:f>
              <c:numCache>
                <c:formatCode>General</c:formatCode>
                <c:ptCount val="18"/>
                <c:pt idx="0">
                  <c:v>3983</c:v>
                </c:pt>
                <c:pt idx="1">
                  <c:v>2378</c:v>
                </c:pt>
                <c:pt idx="2">
                  <c:v>2280</c:v>
                </c:pt>
                <c:pt idx="3">
                  <c:v>1764</c:v>
                </c:pt>
                <c:pt idx="4">
                  <c:v>1658</c:v>
                </c:pt>
                <c:pt idx="5">
                  <c:v>1452</c:v>
                </c:pt>
                <c:pt idx="6">
                  <c:v>929</c:v>
                </c:pt>
                <c:pt idx="7">
                  <c:v>842</c:v>
                </c:pt>
                <c:pt idx="8">
                  <c:v>694</c:v>
                </c:pt>
                <c:pt idx="9">
                  <c:v>505</c:v>
                </c:pt>
                <c:pt idx="10">
                  <c:v>441</c:v>
                </c:pt>
                <c:pt idx="11">
                  <c:v>307</c:v>
                </c:pt>
                <c:pt idx="12">
                  <c:v>207</c:v>
                </c:pt>
                <c:pt idx="13">
                  <c:v>144</c:v>
                </c:pt>
                <c:pt idx="14">
                  <c:v>90</c:v>
                </c:pt>
                <c:pt idx="15">
                  <c:v>71</c:v>
                </c:pt>
                <c:pt idx="16">
                  <c:v>36</c:v>
                </c:pt>
                <c:pt idx="17">
                  <c:v>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FABA-4439-B4FD-D169F1895AB8}"/>
            </c:ext>
          </c:extLst>
        </c:ser>
        <c:ser>
          <c:idx val="0"/>
          <c:order val="2"/>
          <c:tx>
            <c:v>2019</c:v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'pct_9 - International Search Re'!$A$9:$A$31</c:f>
              <c:strCache>
                <c:ptCount val="18"/>
                <c:pt idx="0">
                  <c:v>Russian Federation</c:v>
                </c:pt>
                <c:pt idx="1">
                  <c:v>Canada</c:v>
                </c:pt>
                <c:pt idx="2">
                  <c:v>Australia</c:v>
                </c:pt>
                <c:pt idx="3">
                  <c:v>India</c:v>
                </c:pt>
                <c:pt idx="4">
                  <c:v>Turkey</c:v>
                </c:pt>
                <c:pt idx="5">
                  <c:v>Israel</c:v>
                </c:pt>
                <c:pt idx="6">
                  <c:v>Sweden</c:v>
                </c:pt>
                <c:pt idx="7">
                  <c:v>Spain</c:v>
                </c:pt>
                <c:pt idx="8">
                  <c:v>Singapore</c:v>
                </c:pt>
                <c:pt idx="9">
                  <c:v>Brazil</c:v>
                </c:pt>
                <c:pt idx="10">
                  <c:v>Finland</c:v>
                </c:pt>
                <c:pt idx="11">
                  <c:v>Chile</c:v>
                </c:pt>
                <c:pt idx="12">
                  <c:v>Nordic Patent Institute</c:v>
                </c:pt>
                <c:pt idx="13">
                  <c:v>Austria</c:v>
                </c:pt>
                <c:pt idx="14">
                  <c:v>Visegrad Patent Institute</c:v>
                </c:pt>
                <c:pt idx="15">
                  <c:v>Ukraine</c:v>
                </c:pt>
                <c:pt idx="16">
                  <c:v>Egypt</c:v>
                </c:pt>
                <c:pt idx="17">
                  <c:v>Philippines</c:v>
                </c:pt>
              </c:strCache>
              <c:extLst/>
            </c:strRef>
          </c:cat>
          <c:val>
            <c:numRef>
              <c:f>'pct_9 - International Search Re'!$C$9:$C$31</c:f>
              <c:numCache>
                <c:formatCode>General</c:formatCode>
                <c:ptCount val="18"/>
                <c:pt idx="0">
                  <c:v>3969</c:v>
                </c:pt>
                <c:pt idx="1">
                  <c:v>2425</c:v>
                </c:pt>
                <c:pt idx="2">
                  <c:v>2257</c:v>
                </c:pt>
                <c:pt idx="3">
                  <c:v>1668</c:v>
                </c:pt>
                <c:pt idx="4">
                  <c:v>936</c:v>
                </c:pt>
                <c:pt idx="5">
                  <c:v>1437</c:v>
                </c:pt>
                <c:pt idx="6">
                  <c:v>931</c:v>
                </c:pt>
                <c:pt idx="7">
                  <c:v>1016</c:v>
                </c:pt>
                <c:pt idx="8">
                  <c:v>742</c:v>
                </c:pt>
                <c:pt idx="9">
                  <c:v>510</c:v>
                </c:pt>
                <c:pt idx="10">
                  <c:v>515</c:v>
                </c:pt>
                <c:pt idx="11">
                  <c:v>311</c:v>
                </c:pt>
                <c:pt idx="12">
                  <c:v>230</c:v>
                </c:pt>
                <c:pt idx="13">
                  <c:v>178</c:v>
                </c:pt>
                <c:pt idx="14">
                  <c:v>122</c:v>
                </c:pt>
                <c:pt idx="15">
                  <c:v>94</c:v>
                </c:pt>
                <c:pt idx="16">
                  <c:v>48</c:v>
                </c:pt>
                <c:pt idx="17">
                  <c:v>3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FABA-4439-B4FD-D169F1895A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40790351"/>
        <c:axId val="2140787855"/>
      </c:barChart>
      <c:catAx>
        <c:axId val="214079035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+mn-cs"/>
              </a:defRPr>
            </a:pPr>
            <a:endParaRPr lang="en-US"/>
          </a:p>
        </c:txPr>
        <c:crossAx val="2140787855"/>
        <c:crosses val="autoZero"/>
        <c:auto val="1"/>
        <c:lblAlgn val="ctr"/>
        <c:lblOffset val="100"/>
        <c:tickLblSkip val="1"/>
        <c:noMultiLvlLbl val="0"/>
      </c:catAx>
      <c:valAx>
        <c:axId val="2140787855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2140790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815029700234841"/>
          <c:y val="0.39416869482223815"/>
          <c:w val="0.10389648662338261"/>
          <c:h val="0.323783583870198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738233533964531E-2"/>
          <c:y val="9.1728068066560114E-2"/>
          <c:w val="0.94005087846843405"/>
          <c:h val="0.6495987799857403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Sheet2!$A$1:$A$8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Sheet2!$B$1:$B$8</c:f>
              <c:numCache>
                <c:formatCode>General</c:formatCode>
                <c:ptCount val="8"/>
                <c:pt idx="0">
                  <c:v>29</c:v>
                </c:pt>
                <c:pt idx="1">
                  <c:v>30</c:v>
                </c:pt>
                <c:pt idx="2">
                  <c:v>23</c:v>
                </c:pt>
                <c:pt idx="3">
                  <c:v>12</c:v>
                </c:pt>
                <c:pt idx="4">
                  <c:v>13</c:v>
                </c:pt>
                <c:pt idx="5">
                  <c:v>4</c:v>
                </c:pt>
                <c:pt idx="6">
                  <c:v>3</c:v>
                </c:pt>
                <c:pt idx="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49-48DE-9D10-6A1A9325E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8354640"/>
        <c:axId val="2108345904"/>
      </c:barChart>
      <c:catAx>
        <c:axId val="21083546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/>
                  <a:t>Number</a:t>
                </a:r>
                <a:r>
                  <a:rPr lang="en-GB" baseline="0" dirty="0"/>
                  <a:t> of competent ISAs for a </a:t>
                </a:r>
                <a:r>
                  <a:rPr lang="en-GB" baseline="0" dirty="0" smtClean="0"/>
                  <a:t>particular RO</a:t>
                </a:r>
                <a:endParaRPr lang="en-GB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345904"/>
        <c:crosses val="autoZero"/>
        <c:auto val="1"/>
        <c:lblAlgn val="ctr"/>
        <c:lblOffset val="100"/>
        <c:noMultiLvlLbl val="0"/>
      </c:catAx>
      <c:valAx>
        <c:axId val="2108345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354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Sheet2!$A$23:$A$32</c:f>
              <c:strCache>
                <c:ptCount val="10"/>
                <c:pt idx="0">
                  <c:v>EN</c:v>
                </c:pt>
                <c:pt idx="1">
                  <c:v>FR</c:v>
                </c:pt>
                <c:pt idx="2">
                  <c:v>DE</c:v>
                </c:pt>
                <c:pt idx="3">
                  <c:v>ES</c:v>
                </c:pt>
                <c:pt idx="4">
                  <c:v>RU</c:v>
                </c:pt>
                <c:pt idx="5">
                  <c:v>CN</c:v>
                </c:pt>
                <c:pt idx="6">
                  <c:v>AR</c:v>
                </c:pt>
                <c:pt idx="7">
                  <c:v>JA</c:v>
                </c:pt>
                <c:pt idx="8">
                  <c:v>KO</c:v>
                </c:pt>
                <c:pt idx="9">
                  <c:v>PT</c:v>
                </c:pt>
              </c:strCache>
            </c:strRef>
          </c:cat>
          <c:val>
            <c:numRef>
              <c:f>Sheet2!$B$23:$B$32</c:f>
              <c:numCache>
                <c:formatCode>General</c:formatCode>
                <c:ptCount val="10"/>
                <c:pt idx="0">
                  <c:v>24</c:v>
                </c:pt>
                <c:pt idx="1">
                  <c:v>5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4F-446F-A0E5-B796D44B16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4896608"/>
        <c:axId val="194898272"/>
      </c:barChart>
      <c:catAx>
        <c:axId val="194896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898272"/>
        <c:crosses val="autoZero"/>
        <c:auto val="1"/>
        <c:lblAlgn val="ctr"/>
        <c:lblOffset val="100"/>
        <c:noMultiLvlLbl val="0"/>
      </c:catAx>
      <c:valAx>
        <c:axId val="194898272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4896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50E90A6-654C-49F3-BCDA-DEAB6B6322B8}" type="datetimeFigureOut">
              <a:rPr lang="en-US" smtClean="0"/>
              <a:t>6/21/2022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4EB094-15DA-4923-B9E3-3E93EBB3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16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053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750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098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702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9175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65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94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0807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625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911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338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2943" indent="-232943"/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74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56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281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22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47800" y="114300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38200" y="4572000"/>
            <a:ext cx="5608320" cy="3660458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65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4720" y="4493260"/>
            <a:ext cx="5608320" cy="36604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79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08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40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EB094-15DA-4923-B9E3-3E93EBB3525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763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215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5212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68B0F5-858E-4F65-AA40-6C528C813A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477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BD4A65-FE31-49CE-B962-560BE6C053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97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DBF5BE-91F5-4E03-9972-D525A67EFD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91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AD60E4-293C-477B-9267-6EB889822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77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FE76E8-079A-4380-9DF0-07C319993C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0502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6C3637-DF00-4195-9479-D9FAED1693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780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2A3B0-0B2D-4DE1-9A47-197337C0F8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895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FBD831-E77C-45C9-9B7A-C8AFB40738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10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2CD3F7-57B3-4762-9808-0A1E3B463F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771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19C3C-FA60-47EC-96F9-05738BD366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2893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 Click to edit Master text styles</a:t>
            </a:r>
          </a:p>
          <a:p>
            <a:pPr lvl="1"/>
            <a:r>
              <a:rPr lang="en-US" altLang="en-US" smtClean="0"/>
              <a:t> Second level</a:t>
            </a:r>
          </a:p>
          <a:p>
            <a:pPr lvl="2"/>
            <a:r>
              <a:rPr lang="en-US" altLang="en-US" smtClean="0"/>
              <a:t> Third level</a:t>
            </a:r>
          </a:p>
          <a:p>
            <a:pPr lvl="3"/>
            <a:r>
              <a:rPr lang="en-US" altLang="en-US" smtClean="0"/>
              <a:t> Fourth level</a:t>
            </a:r>
          </a:p>
          <a:p>
            <a:pPr lvl="4"/>
            <a:r>
              <a:rPr lang="en-US" altLang="en-US" smtClean="0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fld id="{F343A1F2-1D92-4ABB-8E23-8E1A2C665EA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fr" descr=" 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en-US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  </a:t>
            </a:r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70899B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po.int/ipstats/en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ipo.int/publications/en/details.jsp?id=4607&amp;plang=E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1219200" y="4108450"/>
            <a:ext cx="5472113" cy="1512888"/>
          </a:xfrm>
          <a:noFill/>
        </p:spPr>
        <p:txBody>
          <a:bodyPr/>
          <a:lstStyle/>
          <a:p>
            <a:pPr eaLnBrk="1" hangingPunct="1"/>
            <a:r>
              <a:rPr lang="en-US" altLang="en-US" sz="3000" b="1" dirty="0" smtClean="0"/>
              <a:t>PCT Statistics</a:t>
            </a:r>
            <a:br>
              <a:rPr lang="en-US" altLang="en-US" sz="3000" b="1" dirty="0" smtClean="0"/>
            </a:br>
            <a:r>
              <a:rPr lang="en-US" altLang="en-US" sz="2600" dirty="0" smtClean="0"/>
              <a:t>Meeting of International Authorities</a:t>
            </a:r>
            <a:br>
              <a:rPr lang="en-US" altLang="en-US" sz="2600" dirty="0" smtClean="0"/>
            </a:br>
            <a:r>
              <a:rPr lang="en-US" altLang="en-US" sz="2600" dirty="0" smtClean="0"/>
              <a:t>Twenty-Ninth Session	</a:t>
            </a:r>
          </a:p>
        </p:txBody>
      </p:sp>
      <p:sp>
        <p:nvSpPr>
          <p:cNvPr id="307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243638" y="5095875"/>
            <a:ext cx="2290762" cy="792163"/>
          </a:xfrm>
          <a:noFill/>
        </p:spPr>
        <p:txBody>
          <a:bodyPr/>
          <a:lstStyle/>
          <a:p>
            <a:pPr eaLnBrk="1" hangingPunct="1"/>
            <a:r>
              <a:rPr lang="en-US" altLang="en-US" sz="1300" dirty="0" smtClean="0">
                <a:solidFill>
                  <a:srgbClr val="990033"/>
                </a:solidFill>
                <a:latin typeface="Arial Black" panose="020B0A04020102020204" pitchFamily="34" charset="0"/>
              </a:rPr>
              <a:t>Geneva</a:t>
            </a:r>
            <a:br>
              <a:rPr lang="en-US" altLang="en-US" sz="1300" dirty="0" smtClean="0">
                <a:solidFill>
                  <a:srgbClr val="990033"/>
                </a:solidFill>
                <a:latin typeface="Arial Black" panose="020B0A04020102020204" pitchFamily="34" charset="0"/>
              </a:rPr>
            </a:br>
            <a:r>
              <a:rPr lang="en-US" altLang="en-US" sz="1300" dirty="0" smtClean="0">
                <a:solidFill>
                  <a:srgbClr val="990033"/>
                </a:solidFill>
                <a:latin typeface="Arial Black" panose="020B0A04020102020204" pitchFamily="34" charset="0"/>
              </a:rPr>
              <a:t>June 20 to 22, 2022</a:t>
            </a:r>
          </a:p>
        </p:txBody>
      </p:sp>
      <p:pic>
        <p:nvPicPr>
          <p:cNvPr id="3076" name="Picture 10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3810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ISRs established by ISA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9258" y="651159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June 2022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988370"/>
            <a:ext cx="4293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dirty="0" smtClean="0"/>
              <a:t>Data based on international filing year of application</a:t>
            </a:r>
            <a:br>
              <a:rPr lang="en-US" sz="1400" dirty="0" smtClean="0"/>
            </a:br>
            <a:endParaRPr lang="en-US" sz="1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62255" y="5634427"/>
            <a:ext cx="55221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IP5 Offices produce 93.5% of International Search Reports</a:t>
            </a:r>
          </a:p>
          <a:p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5412673"/>
              </p:ext>
            </p:extLst>
          </p:nvPr>
        </p:nvGraphicFramePr>
        <p:xfrm>
          <a:off x="152400" y="1093474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111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Distribution of ISRs established by ISA (excluding IP5 Offices)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June 2022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288073" y="6070548"/>
            <a:ext cx="4293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dirty="0" smtClean="0"/>
              <a:t>Data based on international filing year of application</a:t>
            </a:r>
            <a:br>
              <a:rPr lang="en-US" sz="1400" dirty="0" smtClean="0"/>
            </a:br>
            <a:endParaRPr lang="en-US" sz="1400" dirty="0" smtClean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7569644"/>
              </p:ext>
            </p:extLst>
          </p:nvPr>
        </p:nvGraphicFramePr>
        <p:xfrm>
          <a:off x="-11084" y="1633327"/>
          <a:ext cx="8686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917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r>
              <a:rPr lang="fr-CH" dirty="0" err="1" smtClean="0"/>
              <a:t>Selection</a:t>
            </a:r>
            <a:r>
              <a:rPr lang="fr-CH" dirty="0" smtClean="0"/>
              <a:t> of ISA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502215"/>
          </a:xfrm>
        </p:spPr>
        <p:txBody>
          <a:bodyPr/>
          <a:lstStyle/>
          <a:p>
            <a:r>
              <a:rPr lang="en-US" dirty="0"/>
              <a:t>77.5% of applications were searched in 2021 by the same Office as ISA that acted as </a:t>
            </a:r>
            <a:r>
              <a:rPr lang="en-US" dirty="0" smtClean="0"/>
              <a:t>RO</a:t>
            </a:r>
          </a:p>
          <a:p>
            <a:r>
              <a:rPr lang="en-US" dirty="0" smtClean="0"/>
              <a:t>75.6% of ROs accept more than 1 competent ISA: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9775514"/>
              </p:ext>
            </p:extLst>
          </p:nvPr>
        </p:nvGraphicFramePr>
        <p:xfrm>
          <a:off x="762000" y="3276600"/>
          <a:ext cx="7467599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1"/>
          <p:cNvSpPr txBox="1"/>
          <p:nvPr/>
        </p:nvSpPr>
        <p:spPr>
          <a:xfrm>
            <a:off x="7162800" y="4572000"/>
            <a:ext cx="838200" cy="315119"/>
          </a:xfrm>
          <a:prstGeom prst="rect">
            <a:avLst/>
          </a:prstGeom>
          <a:ln>
            <a:noFill/>
          </a:ln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CH" sz="1600" dirty="0" smtClean="0"/>
              <a:t>8 possible </a:t>
            </a:r>
            <a:r>
              <a:rPr lang="fr-CH" sz="1600" dirty="0" err="1" smtClean="0"/>
              <a:t>ISAs</a:t>
            </a:r>
            <a:r>
              <a:rPr lang="fr-CH" sz="1600" dirty="0" smtClean="0"/>
              <a:t/>
            </a:r>
            <a:br>
              <a:rPr lang="fr-CH" sz="1600" dirty="0" smtClean="0"/>
            </a:br>
            <a:r>
              <a:rPr lang="fr-CH" sz="1600" dirty="0" smtClean="0"/>
              <a:t>for 5 </a:t>
            </a:r>
            <a:r>
              <a:rPr lang="fr-CH" sz="1600" dirty="0" err="1" smtClean="0"/>
              <a:t>ROs</a:t>
            </a:r>
            <a:endParaRPr lang="en-GB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914400" y="2862689"/>
            <a:ext cx="1143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CH" dirty="0" smtClean="0"/>
              <a:t>No ISA </a:t>
            </a:r>
            <a:r>
              <a:rPr lang="fr-CH" dirty="0" err="1" smtClean="0"/>
              <a:t>choice</a:t>
            </a:r>
            <a:r>
              <a:rPr lang="fr-CH" dirty="0" smtClean="0"/>
              <a:t> for 28 </a:t>
            </a:r>
            <a:r>
              <a:rPr lang="fr-CH" dirty="0" err="1" smtClean="0"/>
              <a:t>ROs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June 2022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40924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143000"/>
          </a:xfrm>
        </p:spPr>
        <p:txBody>
          <a:bodyPr/>
          <a:lstStyle/>
          <a:p>
            <a:r>
              <a:rPr lang="fr-CH" dirty="0" err="1"/>
              <a:t>L</a:t>
            </a:r>
            <a:r>
              <a:rPr lang="fr-CH" dirty="0" err="1" smtClean="0"/>
              <a:t>anguages</a:t>
            </a:r>
            <a:r>
              <a:rPr lang="fr-CH" dirty="0" smtClean="0"/>
              <a:t> for the international </a:t>
            </a:r>
            <a:r>
              <a:rPr lang="fr-CH" dirty="0" err="1" smtClean="0"/>
              <a:t>search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1502215"/>
          </a:xfrm>
        </p:spPr>
        <p:txBody>
          <a:bodyPr/>
          <a:lstStyle/>
          <a:p>
            <a:r>
              <a:rPr lang="en-US" dirty="0" smtClean="0"/>
              <a:t>79% of ISAs offer more than one language for the international search, all accept EN</a:t>
            </a:r>
          </a:p>
          <a:p>
            <a:r>
              <a:rPr lang="en-US" dirty="0" smtClean="0"/>
              <a:t>Number of ISAs accepting a given publication language for the search: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7 ISAs </a:t>
            </a:r>
            <a:r>
              <a:rPr lang="en-US" dirty="0" smtClean="0"/>
              <a:t>also accept </a:t>
            </a:r>
            <a:r>
              <a:rPr lang="en-US" dirty="0"/>
              <a:t>at least one language </a:t>
            </a:r>
            <a:r>
              <a:rPr lang="en-US" dirty="0" smtClean="0"/>
              <a:t>for the </a:t>
            </a:r>
            <a:r>
              <a:rPr lang="en-US" dirty="0"/>
              <a:t>search that is not a PCT publication </a:t>
            </a:r>
            <a:r>
              <a:rPr lang="en-US" dirty="0" smtClean="0"/>
              <a:t>language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8266415"/>
              </p:ext>
            </p:extLst>
          </p:nvPr>
        </p:nvGraphicFramePr>
        <p:xfrm>
          <a:off x="914400" y="2819400"/>
          <a:ext cx="701040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3246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Timeliness in Transmitting ISRs to the IB measured from Date of Receipt of Search Copy by ISA for 2021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3752" y="6611779"/>
            <a:ext cx="843924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March 2022.  Excludes cases where Rule 42 time limit of 9 months from priority date applies.</a:t>
            </a:r>
            <a:endParaRPr lang="en-US" sz="1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2362200"/>
            <a:ext cx="8991600" cy="272330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5029200"/>
            <a:ext cx="8308150" cy="396027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23753" y="5486400"/>
            <a:ext cx="7296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dirty="0"/>
              <a:t>All </a:t>
            </a:r>
            <a:r>
              <a:rPr lang="en-US" sz="1800" dirty="0" smtClean="0"/>
              <a:t>ISRs that </a:t>
            </a:r>
            <a:r>
              <a:rPr lang="en-US" sz="1800" dirty="0"/>
              <a:t>ought to be transmitted to the International </a:t>
            </a:r>
            <a:r>
              <a:rPr lang="en-US" sz="1800" dirty="0" smtClean="0"/>
              <a:t>Bureau within 3 </a:t>
            </a:r>
            <a:r>
              <a:rPr lang="en-US" sz="1800" dirty="0"/>
              <a:t>months of the date of receipt of the search copy met this deadline at the O</a:t>
            </a:r>
            <a:r>
              <a:rPr lang="en-US" sz="1800" dirty="0" smtClean="0"/>
              <a:t>ffice of </a:t>
            </a:r>
            <a:r>
              <a:rPr lang="en-US" sz="1800" dirty="0"/>
              <a:t>Chile and the </a:t>
            </a:r>
            <a:r>
              <a:rPr lang="en-US" sz="1800" dirty="0" err="1"/>
              <a:t>Visegrad</a:t>
            </a:r>
            <a:r>
              <a:rPr lang="en-US" sz="1800" dirty="0"/>
              <a:t> Patent Institute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83724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Timeliness in Transmitting ISRs to the IB measured from Priority Date by ISA for 2021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47552" y="6457890"/>
            <a:ext cx="843924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</a:t>
            </a:r>
            <a:r>
              <a:rPr lang="en-US" sz="1000" dirty="0" smtClean="0"/>
              <a:t>database, March 2022.  Excludes cases where Rule 42 time limit of 3 months from date of receipt of search copy applies.</a:t>
            </a:r>
            <a:endParaRPr lang="en-US" sz="1000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" y="2057400"/>
            <a:ext cx="9067800" cy="264673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4762189"/>
            <a:ext cx="8839200" cy="327378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55600" y="5383113"/>
            <a:ext cx="7296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800" smtClean="0"/>
              <a:t>At 15 ISAs, </a:t>
            </a:r>
            <a:r>
              <a:rPr lang="en-US" sz="1800"/>
              <a:t>more than 90% of </a:t>
            </a:r>
            <a:r>
              <a:rPr lang="en-US" sz="1800" smtClean="0"/>
              <a:t>international search</a:t>
            </a:r>
            <a:r>
              <a:rPr lang="en-US" sz="1800"/>
              <a:t> </a:t>
            </a:r>
            <a:r>
              <a:rPr lang="en-US" sz="1800" smtClean="0"/>
              <a:t>reports </a:t>
            </a:r>
            <a:r>
              <a:rPr lang="en-US" sz="1800" dirty="0"/>
              <a:t>required to be transmitted to the International </a:t>
            </a:r>
            <a:r>
              <a:rPr lang="en-US" sz="1800"/>
              <a:t>Bureau </a:t>
            </a:r>
            <a:r>
              <a:rPr lang="en-US" sz="1800" smtClean="0"/>
              <a:t>within 9 </a:t>
            </a:r>
            <a:r>
              <a:rPr lang="en-US" sz="1800" dirty="0"/>
              <a:t>months </a:t>
            </a:r>
            <a:r>
              <a:rPr lang="en-US" sz="1800"/>
              <a:t>of </a:t>
            </a:r>
            <a:r>
              <a:rPr lang="en-US" sz="1800" smtClean="0"/>
              <a:t>the priority </a:t>
            </a:r>
            <a:r>
              <a:rPr lang="en-US" sz="1800" dirty="0"/>
              <a:t>date met </a:t>
            </a:r>
            <a:r>
              <a:rPr lang="en-US" sz="1800"/>
              <a:t>the </a:t>
            </a:r>
            <a:r>
              <a:rPr lang="en-US" sz="1800" smtClean="0"/>
              <a:t>deadline</a:t>
            </a:r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6555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PCT A1 Publication Percentage by ISA </a:t>
            </a:r>
            <a:r>
              <a:rPr lang="en-US" smtClean="0"/>
              <a:t>in 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06057"/>
            <a:ext cx="8610600" cy="741362"/>
          </a:xfrm>
        </p:spPr>
        <p:txBody>
          <a:bodyPr/>
          <a:lstStyle/>
          <a:p>
            <a:r>
              <a:rPr lang="en-US" dirty="0"/>
              <a:t>The International Bureau published more than 90% of PCT applications together with </a:t>
            </a:r>
            <a:r>
              <a:rPr lang="en-US" dirty="0" smtClean="0"/>
              <a:t>an ISR </a:t>
            </a:r>
            <a:r>
              <a:rPr lang="en-US" dirty="0"/>
              <a:t>for 21 of the 23 </a:t>
            </a:r>
            <a:r>
              <a:rPr lang="en-US" dirty="0" smtClean="0"/>
              <a:t>ISAs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55320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March 2022</a:t>
            </a:r>
            <a:endParaRPr lang="en-US" sz="1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15" y="2216702"/>
            <a:ext cx="9097018" cy="27125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4822361"/>
            <a:ext cx="8487960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28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Supplementary International Search Requests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6505417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March 2022</a:t>
            </a:r>
            <a:endParaRPr lang="en-US" sz="1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355009"/>
              </p:ext>
            </p:extLst>
          </p:nvPr>
        </p:nvGraphicFramePr>
        <p:xfrm>
          <a:off x="457199" y="1828800"/>
          <a:ext cx="8229601" cy="3909245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3701118777"/>
                    </a:ext>
                  </a:extLst>
                </a:gridCol>
                <a:gridCol w="881743">
                  <a:extLst>
                    <a:ext uri="{9D8B030D-6E8A-4147-A177-3AD203B41FA5}">
                      <a16:colId xmlns:a16="http://schemas.microsoft.com/office/drawing/2014/main" val="2689245507"/>
                    </a:ext>
                  </a:extLst>
                </a:gridCol>
                <a:gridCol w="881743">
                  <a:extLst>
                    <a:ext uri="{9D8B030D-6E8A-4147-A177-3AD203B41FA5}">
                      <a16:colId xmlns:a16="http://schemas.microsoft.com/office/drawing/2014/main" val="2187139435"/>
                    </a:ext>
                  </a:extLst>
                </a:gridCol>
                <a:gridCol w="881743">
                  <a:extLst>
                    <a:ext uri="{9D8B030D-6E8A-4147-A177-3AD203B41FA5}">
                      <a16:colId xmlns:a16="http://schemas.microsoft.com/office/drawing/2014/main" val="4091722319"/>
                    </a:ext>
                  </a:extLst>
                </a:gridCol>
                <a:gridCol w="881743">
                  <a:extLst>
                    <a:ext uri="{9D8B030D-6E8A-4147-A177-3AD203B41FA5}">
                      <a16:colId xmlns:a16="http://schemas.microsoft.com/office/drawing/2014/main" val="2984042387"/>
                    </a:ext>
                  </a:extLst>
                </a:gridCol>
                <a:gridCol w="881743">
                  <a:extLst>
                    <a:ext uri="{9D8B030D-6E8A-4147-A177-3AD203B41FA5}">
                      <a16:colId xmlns:a16="http://schemas.microsoft.com/office/drawing/2014/main" val="4013942931"/>
                    </a:ext>
                  </a:extLst>
                </a:gridCol>
                <a:gridCol w="881743">
                  <a:extLst>
                    <a:ext uri="{9D8B030D-6E8A-4147-A177-3AD203B41FA5}">
                      <a16:colId xmlns:a16="http://schemas.microsoft.com/office/drawing/2014/main" val="3579432143"/>
                    </a:ext>
                  </a:extLst>
                </a:gridCol>
                <a:gridCol w="881743">
                  <a:extLst>
                    <a:ext uri="{9D8B030D-6E8A-4147-A177-3AD203B41FA5}">
                      <a16:colId xmlns:a16="http://schemas.microsoft.com/office/drawing/2014/main" val="2416541837"/>
                    </a:ext>
                  </a:extLst>
                </a:gridCol>
              </a:tblGrid>
              <a:tr h="267110"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  <a:endParaRPr lang="en-150" sz="160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3820226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r>
                        <a:rPr lang="fr-CH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Austria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272578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r>
                        <a:rPr lang="fr-CH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European Patent Office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246848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r>
                        <a:rPr lang="fr-CH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Nordic Patent Institute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5629030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r>
                        <a:rPr lang="fr-CH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Russian Federation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fr-CH" sz="16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080459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r>
                        <a:rPr lang="fr-CH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Singapore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40324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r>
                        <a:rPr lang="fr-CH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Sweden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4394486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r>
                        <a:rPr lang="fr-CH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Turkey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4972999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r>
                        <a:rPr lang="fr-CH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Ukraine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020119"/>
                  </a:ext>
                </a:extLst>
              </a:tr>
              <a:tr h="330109">
                <a:tc>
                  <a:txBody>
                    <a:bodyPr/>
                    <a:lstStyle/>
                    <a:p>
                      <a:pPr algn="l" fontAlgn="b"/>
                      <a:r>
                        <a:rPr lang="fr-CH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Visegrad Patent Institute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150" sz="1600" b="0" i="0" u="none" strike="noStrike" baseline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5674100"/>
                  </a:ext>
                </a:extLst>
              </a:tr>
              <a:tr h="343312">
                <a:tc>
                  <a:txBody>
                    <a:bodyPr/>
                    <a:lstStyle/>
                    <a:p>
                      <a:pPr algn="l" fontAlgn="b"/>
                      <a:r>
                        <a:rPr lang="fr-CH" sz="16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150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CH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</a:t>
                      </a:r>
                      <a:endParaRPr lang="en-150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150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55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9"/>
            <a:ext cx="8229600" cy="1143000"/>
          </a:xfrm>
        </p:spPr>
        <p:txBody>
          <a:bodyPr/>
          <a:lstStyle/>
          <a:p>
            <a:r>
              <a:rPr lang="en-US" dirty="0" smtClean="0"/>
              <a:t>IPRPs Chapter II by IPEA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6505417"/>
            <a:ext cx="48768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March 2022. Data for 2021 may be incomplete</a:t>
            </a:r>
            <a:endParaRPr lang="en-US" sz="1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66800"/>
            <a:ext cx="8345978" cy="4862765"/>
          </a:xfrm>
          <a:prstGeom prst="rect">
            <a:avLst/>
          </a:prstGeom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52400" y="5996934"/>
            <a:ext cx="7010400" cy="632466"/>
          </a:xfrm>
        </p:spPr>
        <p:txBody>
          <a:bodyPr/>
          <a:lstStyle/>
          <a:p>
            <a:r>
              <a:rPr lang="en-US" dirty="0" smtClean="0"/>
              <a:t>Number of IPRPs dropped by 3.5% in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6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Timeliness in transmitting IPRPs by IPEA in 2021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04800" y="6505417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 March 2022</a:t>
            </a:r>
            <a:endParaRPr lang="en-US" sz="1000" dirty="0"/>
          </a:p>
        </p:txBody>
      </p:sp>
      <p:sp>
        <p:nvSpPr>
          <p:cNvPr id="31" name="Rectangle 30"/>
          <p:cNvSpPr/>
          <p:nvPr/>
        </p:nvSpPr>
        <p:spPr>
          <a:xfrm>
            <a:off x="152400" y="6043752"/>
            <a:ext cx="7257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dirty="0"/>
              <a:t>Timeliness calculated as time elapsed between priority date and date on which </a:t>
            </a:r>
            <a:br>
              <a:rPr lang="en-US" sz="1200" dirty="0"/>
            </a:br>
            <a:r>
              <a:rPr lang="en-US" sz="1200" dirty="0"/>
              <a:t>International Bureau received IPRP from IPEA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34" y="1849126"/>
            <a:ext cx="8979132" cy="2654166"/>
          </a:xfrm>
          <a:prstGeom prst="rect">
            <a:avLst/>
          </a:prstGeom>
        </p:spPr>
      </p:pic>
      <p:sp>
        <p:nvSpPr>
          <p:cNvPr id="32" name="Content Placeholder 2"/>
          <p:cNvSpPr>
            <a:spLocks noGrp="1"/>
          </p:cNvSpPr>
          <p:nvPr>
            <p:ph idx="1"/>
          </p:nvPr>
        </p:nvSpPr>
        <p:spPr>
          <a:xfrm>
            <a:off x="457200" y="5080122"/>
            <a:ext cx="8305800" cy="732798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dirty="0" smtClean="0"/>
              <a:t>5 </a:t>
            </a:r>
            <a:r>
              <a:rPr lang="en-US" dirty="0"/>
              <a:t>O</a:t>
            </a:r>
            <a:r>
              <a:rPr lang="en-US" dirty="0" smtClean="0"/>
              <a:t>ffices </a:t>
            </a:r>
            <a:r>
              <a:rPr lang="en-US" dirty="0"/>
              <a:t>transmitted at least 80% of </a:t>
            </a:r>
            <a:r>
              <a:rPr lang="en-US" dirty="0" smtClean="0"/>
              <a:t>IPRPs to </a:t>
            </a:r>
            <a:r>
              <a:rPr lang="en-US" dirty="0"/>
              <a:t>the International Bureau within 28 months of the priority date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559" y="4503292"/>
            <a:ext cx="8658881" cy="31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64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3529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International Filings</a:t>
            </a:r>
            <a:endParaRPr lang="en-US" altLang="en-US" dirty="0"/>
          </a:p>
          <a:p>
            <a:pPr lvl="1"/>
            <a:r>
              <a:rPr lang="en-US" altLang="en-US" dirty="0" smtClean="0"/>
              <a:t>Data for 2021</a:t>
            </a:r>
          </a:p>
          <a:p>
            <a:pPr lvl="1"/>
            <a:r>
              <a:rPr lang="en-US" altLang="en-US" dirty="0" smtClean="0"/>
              <a:t>Medium of Filing</a:t>
            </a:r>
          </a:p>
          <a:p>
            <a:pPr eaLnBrk="1" hangingPunct="1"/>
            <a:r>
              <a:rPr lang="en-US" altLang="en-US" dirty="0" smtClean="0"/>
              <a:t>National Phase Entries</a:t>
            </a:r>
          </a:p>
          <a:p>
            <a:pPr eaLnBrk="1" hangingPunct="1"/>
            <a:r>
              <a:rPr lang="en-US" altLang="en-US" dirty="0" smtClean="0"/>
              <a:t>PCT Applications with Sequence Listings</a:t>
            </a:r>
          </a:p>
          <a:p>
            <a:pPr eaLnBrk="1" hangingPunct="1"/>
            <a:r>
              <a:rPr lang="en-US" altLang="en-US" dirty="0" smtClean="0"/>
              <a:t>International Authorities</a:t>
            </a:r>
          </a:p>
          <a:p>
            <a:pPr lvl="1"/>
            <a:r>
              <a:rPr lang="en-US" altLang="en-US" dirty="0" smtClean="0"/>
              <a:t>International Search</a:t>
            </a:r>
          </a:p>
          <a:p>
            <a:pPr lvl="1"/>
            <a:r>
              <a:rPr lang="en-US" altLang="en-US" dirty="0" smtClean="0"/>
              <a:t>Supplementary International Search</a:t>
            </a:r>
          </a:p>
          <a:p>
            <a:pPr lvl="1"/>
            <a:r>
              <a:rPr lang="en-US" altLang="en-US" dirty="0" smtClean="0"/>
              <a:t>International Preliminary Examination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0" y="762000"/>
            <a:ext cx="6705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/>
              <a:t>Further information:</a:t>
            </a:r>
          </a:p>
          <a:p>
            <a:endParaRPr lang="en-US" sz="1800" dirty="0"/>
          </a:p>
          <a:p>
            <a:r>
              <a:rPr lang="en-US" sz="1800" b="1" dirty="0" smtClean="0"/>
              <a:t>2022 </a:t>
            </a:r>
            <a:r>
              <a:rPr lang="en-US" sz="1800" b="1" dirty="0"/>
              <a:t>PCT Yearly Review</a:t>
            </a:r>
          </a:p>
          <a:p>
            <a:r>
              <a:rPr lang="en-US" sz="1800" dirty="0"/>
              <a:t>The International Patent System</a:t>
            </a:r>
          </a:p>
          <a:p>
            <a:r>
              <a:rPr lang="en-US" sz="1800" dirty="0"/>
              <a:t>WIPO Publication No. </a:t>
            </a:r>
            <a:r>
              <a:rPr lang="en-US" sz="1800" dirty="0" smtClean="0"/>
              <a:t>901E/2022</a:t>
            </a: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b="1" dirty="0"/>
              <a:t>WIPO IP Statistics Data Center</a:t>
            </a:r>
          </a:p>
          <a:p>
            <a:r>
              <a:rPr lang="en-US" sz="1800" dirty="0">
                <a:hlinkClick r:id="rId3"/>
              </a:rPr>
              <a:t>http://www.wipo.int/ipstats/en/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3534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PCT Filings </a:t>
            </a:r>
            <a:r>
              <a:rPr lang="en-US" altLang="en-US" smtClean="0"/>
              <a:t>in 2021</a:t>
            </a:r>
            <a:endParaRPr lang="en-US" altLang="en-US" dirty="0" smtClean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90600" y="1417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247" y="632460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PCT Yearly Review 2022</a:t>
            </a:r>
            <a:endParaRPr lang="en-US" sz="10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1524000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kern="0" dirty="0" smtClean="0"/>
              <a:t>277,500 international applications filed in 2021 (+0.9%)</a:t>
            </a:r>
          </a:p>
          <a:p>
            <a:r>
              <a:rPr lang="en-US" altLang="en-US" kern="0" dirty="0" smtClean="0"/>
              <a:t>Top 5 countries:  China (69,540 +0.9%), United States of America (59,570 +1.9%), Japan (50,260 -0.6%),  </a:t>
            </a:r>
            <a:r>
              <a:rPr lang="en-US" altLang="en-US" kern="0" dirty="0"/>
              <a:t>Republic of Korea (</a:t>
            </a:r>
            <a:r>
              <a:rPr lang="en-US" altLang="en-US" kern="0" dirty="0" smtClean="0"/>
              <a:t>20,678 +3.2%) </a:t>
            </a:r>
            <a:r>
              <a:rPr lang="en-US" altLang="en-US" kern="0" dirty="0"/>
              <a:t>and Germany (</a:t>
            </a:r>
            <a:r>
              <a:rPr lang="en-US" altLang="en-US" kern="0" dirty="0" smtClean="0"/>
              <a:t>17,322 -6.4%)</a:t>
            </a:r>
          </a:p>
          <a:p>
            <a:r>
              <a:rPr lang="en-US" altLang="en-US" kern="0" dirty="0" smtClean="0"/>
              <a:t>Top filer:  Huawei Technologies (6,952 +27%)</a:t>
            </a:r>
          </a:p>
          <a:p>
            <a:r>
              <a:rPr lang="en-US" altLang="en-US" kern="0" dirty="0" smtClean="0"/>
              <a:t>Top educational institution filer:  University of California (551)</a:t>
            </a:r>
          </a:p>
          <a:p>
            <a:r>
              <a:rPr lang="en-US" altLang="en-US" kern="0" dirty="0" smtClean="0"/>
              <a:t>More information in </a:t>
            </a:r>
            <a:r>
              <a:rPr lang="en-US" altLang="en-US" kern="0" dirty="0" smtClean="0">
                <a:hlinkClick r:id="rId4"/>
              </a:rPr>
              <a:t>PCT Yearly Review 2022</a:t>
            </a:r>
            <a:endParaRPr lang="en-US" alt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372753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PCT Filings from 2020, month-to-month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90600" y="1417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0899B">
                    <a:alpha val="39999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247" y="6410960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Statistics Database, June 2022</a:t>
            </a:r>
            <a:endParaRPr lang="en-US" sz="1000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81247" y="5801692"/>
            <a:ext cx="8229600" cy="523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sz="2000" i="1" kern="0" dirty="0" smtClean="0"/>
              <a:t>Predicted </a:t>
            </a:r>
            <a:r>
              <a:rPr lang="en-US" altLang="en-US" sz="2000" kern="0" dirty="0" smtClean="0"/>
              <a:t>growth for 2022 : between 3% and 3.5%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360845"/>
              </p:ext>
            </p:extLst>
          </p:nvPr>
        </p:nvGraphicFramePr>
        <p:xfrm>
          <a:off x="533400" y="1143000"/>
          <a:ext cx="7472103" cy="46458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4760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Medium of Filing</a:t>
            </a:r>
            <a:endParaRPr lang="en-US"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108527" y="4726249"/>
            <a:ext cx="9067800" cy="58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kern="0" dirty="0" smtClean="0"/>
              <a:t>Filing medium distribution for 2021 (2020):</a:t>
            </a:r>
            <a:br>
              <a:rPr lang="en-US" altLang="en-US" kern="0" dirty="0" smtClean="0"/>
            </a:br>
            <a:r>
              <a:rPr lang="en-US" altLang="en-US" kern="0" dirty="0" smtClean="0"/>
              <a:t>65.0% (70.3%) PDF, 27.3% (28.0%) XML, 1.3% (1.7%) Paper</a:t>
            </a:r>
          </a:p>
          <a:p>
            <a:r>
              <a:rPr lang="en-US" altLang="en-US" kern="0" dirty="0" smtClean="0"/>
              <a:t>In 2021, PDF filings rose by 5,468 in 2020, XML filings fell by 1,284, Paper filings fell by 946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June 2022, PCT Yearly Review 2022</a:t>
            </a:r>
            <a:endParaRPr lang="en-US" sz="10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22" y="1447800"/>
            <a:ext cx="9082088" cy="3136054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 bwMode="auto">
          <a:xfrm>
            <a:off x="2895600" y="1314796"/>
            <a:ext cx="2286000" cy="672525"/>
          </a:xfrm>
          <a:prstGeom prst="rightArrow">
            <a:avLst/>
          </a:prstGeom>
          <a:solidFill>
            <a:srgbClr val="C00000">
              <a:alpha val="4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10 years</a:t>
            </a:r>
            <a:endParaRPr kumimoji="0" lang="en-GB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53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Receiving Offices receiving the most Paper Filings in 2021</a:t>
            </a:r>
            <a:endParaRPr lang="en-US" dirty="0"/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304800" y="4927235"/>
            <a:ext cx="7848600" cy="588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altLang="en-US" kern="0" dirty="0" smtClean="0"/>
              <a:t>3,618 applications received on paper in 2021 (1.3% of total filings) </a:t>
            </a:r>
            <a:r>
              <a:rPr lang="en-150" altLang="en-US" kern="0" dirty="0" smtClean="0"/>
              <a:t>–</a:t>
            </a:r>
            <a:r>
              <a:rPr lang="en-US" altLang="en-US" kern="0" dirty="0" smtClean="0"/>
              <a:t> down from 4,564 in 2020</a:t>
            </a:r>
          </a:p>
          <a:p>
            <a:r>
              <a:rPr lang="en-US" altLang="en-US" kern="0" dirty="0" smtClean="0"/>
              <a:t>These 10 Offices account for 69.9% of paper filings</a:t>
            </a:r>
          </a:p>
          <a:p>
            <a:pPr marL="0" indent="0">
              <a:buNone/>
            </a:pPr>
            <a:endParaRPr lang="en-US" altLang="en-US" kern="0" dirty="0" smtClean="0"/>
          </a:p>
          <a:p>
            <a:pPr marL="0" indent="0">
              <a:buNone/>
            </a:pPr>
            <a:endParaRPr lang="en-US" altLang="en-US" kern="0" dirty="0" smtClean="0"/>
          </a:p>
          <a:p>
            <a:endParaRPr lang="en-US" altLang="en-US" kern="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June 2022</a:t>
            </a:r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4397244" y="1447800"/>
            <a:ext cx="3756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dirty="0" smtClean="0"/>
              <a:t>Percentages show proportion of applications </a:t>
            </a:r>
            <a:br>
              <a:rPr lang="en-US" sz="1400" dirty="0" smtClean="0"/>
            </a:br>
            <a:r>
              <a:rPr lang="en-US" sz="1400" dirty="0" smtClean="0"/>
              <a:t>received on paper at that receiving Office</a:t>
            </a:r>
            <a:endParaRPr lang="en-US" sz="1400" dirty="0"/>
          </a:p>
        </p:txBody>
      </p:sp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2593280"/>
              </p:ext>
            </p:extLst>
          </p:nvPr>
        </p:nvGraphicFramePr>
        <p:xfrm>
          <a:off x="533400" y="1143000"/>
          <a:ext cx="6521450" cy="421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66800" y="1971020"/>
            <a:ext cx="6527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smtClean="0"/>
              <a:t>1.7%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1629054" y="163246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smtClean="0"/>
              <a:t>56%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195235" y="3252787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smtClean="0"/>
              <a:t>0.6%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2847978" y="3293697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smtClean="0"/>
              <a:t>0.3%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3418477" y="3426943"/>
            <a:ext cx="7512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smtClean="0"/>
              <a:t>11.9%</a:t>
            </a:r>
            <a:endParaRPr lang="en-GB" dirty="0"/>
          </a:p>
        </p:txBody>
      </p:sp>
      <p:sp>
        <p:nvSpPr>
          <p:cNvPr id="36" name="TextBox 35"/>
          <p:cNvSpPr txBox="1"/>
          <p:nvPr/>
        </p:nvSpPr>
        <p:spPr>
          <a:xfrm>
            <a:off x="3935476" y="3838535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0</a:t>
            </a:r>
            <a:r>
              <a:rPr lang="fr-CH" dirty="0" smtClean="0"/>
              <a:t>.6%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4550428" y="4007812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smtClean="0"/>
              <a:t>3.1%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5112935" y="4065056"/>
            <a:ext cx="7088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smtClean="0"/>
              <a:t>100%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5802638" y="3697351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 smtClean="0"/>
              <a:t>4.3%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6384290" y="3837695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dirty="0"/>
              <a:t>0</a:t>
            </a:r>
            <a:r>
              <a:rPr lang="fr-CH" dirty="0" smtClean="0"/>
              <a:t>.7%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236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PCT National Phase Entries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04800" y="6593768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en-US" sz="1000" dirty="0"/>
              <a:t>Source: </a:t>
            </a:r>
            <a:r>
              <a:rPr lang="en-US" sz="1000" dirty="0" smtClean="0"/>
              <a:t> WIPO </a:t>
            </a:r>
            <a:r>
              <a:rPr lang="en-US" sz="1000" dirty="0"/>
              <a:t>statistics database. </a:t>
            </a:r>
            <a:r>
              <a:rPr lang="en-US" sz="1000" dirty="0" smtClean="0"/>
              <a:t>June 2022</a:t>
            </a:r>
            <a:endParaRPr 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101600" y="5650560"/>
            <a:ext cx="861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664,700 total national phase entries in 2020 (-1.7%)</a:t>
            </a:r>
            <a:br>
              <a:rPr lang="en-US" dirty="0" smtClean="0"/>
            </a:br>
            <a:r>
              <a:rPr lang="en-US" dirty="0" smtClean="0"/>
              <a:t>552,900 non-resident national phase entries in 2020 (-2.0%)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PCT system accounted for 56.9% of all non-resident filings in 2020 (56.7% in 2019)   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833285"/>
              </p:ext>
            </p:extLst>
          </p:nvPr>
        </p:nvGraphicFramePr>
        <p:xfrm>
          <a:off x="1295400" y="1103366"/>
          <a:ext cx="6972300" cy="4434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36721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6067686"/>
              </p:ext>
            </p:extLst>
          </p:nvPr>
        </p:nvGraphicFramePr>
        <p:xfrm>
          <a:off x="609600" y="1464029"/>
          <a:ext cx="7696200" cy="3793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err="1" smtClean="0"/>
              <a:t>Number</a:t>
            </a:r>
            <a:r>
              <a:rPr lang="fr-CH" dirty="0" smtClean="0"/>
              <a:t> of PCT applications </a:t>
            </a:r>
            <a:r>
              <a:rPr lang="fr-CH" dirty="0" err="1" smtClean="0"/>
              <a:t>with</a:t>
            </a:r>
            <a:r>
              <a:rPr lang="fr-CH" dirty="0" smtClean="0"/>
              <a:t> a </a:t>
            </a:r>
            <a:r>
              <a:rPr lang="fr-CH" dirty="0" err="1" smtClean="0"/>
              <a:t>Sequence</a:t>
            </a:r>
            <a:r>
              <a:rPr lang="fr-CH" dirty="0" smtClean="0"/>
              <a:t> Listing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1143000" y="4281598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3.3%</a:t>
            </a: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17910" y="4412374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3.1%</a:t>
            </a: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28842" y="4196746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3.1%</a:t>
            </a: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81585" y="3923899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3.3%</a:t>
            </a: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34497" y="3401093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3.4%</a:t>
            </a: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81257" y="3265923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3.4%</a:t>
            </a: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0" y="2829889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3.6%</a:t>
            </a: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96000" y="2362200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3.7%</a:t>
            </a: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48743" y="1831174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fr-CH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.9%</a:t>
            </a: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72241" y="1506329"/>
            <a:ext cx="6527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4.1%</a:t>
            </a:r>
            <a:endParaRPr kumimoji="0" lang="en-GB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9973" y="5452762"/>
            <a:ext cx="66291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Number</a:t>
            </a:r>
            <a:r>
              <a:rPr kumimoji="0" lang="fr-CH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PCT applications </a:t>
            </a:r>
            <a:r>
              <a:rPr kumimoji="0" lang="fr-CH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containing</a:t>
            </a:r>
            <a:r>
              <a:rPr kumimoji="0" lang="fr-CH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fr-CH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sequence</a:t>
            </a:r>
            <a:r>
              <a:rPr kumimoji="0" lang="fr-CH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listing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filed or as provided for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purposes of search/examination, and </a:t>
            </a:r>
            <a:r>
              <a:rPr kumimoji="0" lang="en-US" sz="1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percentage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of PCT applications containing a sequence listing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3752" y="6611779"/>
            <a:ext cx="843924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Source: 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WIPO PCTIS database, June 2022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295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Authorities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352925"/>
          </a:xfrm>
        </p:spPr>
        <p:txBody>
          <a:bodyPr/>
          <a:lstStyle/>
          <a:p>
            <a:r>
              <a:rPr lang="en-US" dirty="0" smtClean="0"/>
              <a:t>International Search Reports</a:t>
            </a:r>
          </a:p>
          <a:p>
            <a:pPr lvl="1"/>
            <a:r>
              <a:rPr lang="en-US" dirty="0" smtClean="0"/>
              <a:t>Distribution by International Authority</a:t>
            </a:r>
          </a:p>
          <a:p>
            <a:pPr lvl="1"/>
            <a:r>
              <a:rPr lang="en-US" dirty="0" smtClean="0"/>
              <a:t>ISA Selection and languages for international search</a:t>
            </a:r>
          </a:p>
          <a:p>
            <a:pPr lvl="1"/>
            <a:r>
              <a:rPr lang="en-US" dirty="0" smtClean="0"/>
              <a:t>Timeliness of Transmission to International Bureau</a:t>
            </a:r>
          </a:p>
          <a:p>
            <a:pPr lvl="1"/>
            <a:r>
              <a:rPr lang="en-US" dirty="0" smtClean="0"/>
              <a:t>A1 Publication </a:t>
            </a:r>
            <a:r>
              <a:rPr lang="en-US" dirty="0"/>
              <a:t>P</a:t>
            </a:r>
            <a:r>
              <a:rPr lang="en-US" dirty="0" smtClean="0"/>
              <a:t>ercentage</a:t>
            </a:r>
          </a:p>
          <a:p>
            <a:pPr lvl="1"/>
            <a:endParaRPr lang="en-US" dirty="0"/>
          </a:p>
          <a:p>
            <a:r>
              <a:rPr lang="en-US" dirty="0" smtClean="0"/>
              <a:t>Supplementary International Search Reports</a:t>
            </a:r>
          </a:p>
          <a:p>
            <a:endParaRPr lang="en-US" dirty="0"/>
          </a:p>
          <a:p>
            <a:r>
              <a:rPr lang="en-US" dirty="0" smtClean="0"/>
              <a:t>International Preliminary Examination Reports</a:t>
            </a:r>
          </a:p>
          <a:p>
            <a:pPr lvl="1"/>
            <a:r>
              <a:rPr lang="en-US" dirty="0" smtClean="0"/>
              <a:t>Distribution by International Authority</a:t>
            </a:r>
          </a:p>
          <a:p>
            <a:pPr lvl="1"/>
            <a:r>
              <a:rPr lang="en-US" dirty="0" smtClean="0"/>
              <a:t>Timeliness of Transmission to International Bureau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17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506E82"/>
      </a:hlink>
      <a:folHlink>
        <a:srgbClr val="506E8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70899B">
            <a:alpha val="39999"/>
          </a:srgbClr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506E82"/>
        </a:hlink>
        <a:folHlink>
          <a:srgbClr val="506E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template_pct_en</Template>
  <TotalTime>18417</TotalTime>
  <Words>1045</Words>
  <Application>Microsoft Office PowerPoint</Application>
  <PresentationFormat>On-screen Show (4:3)</PresentationFormat>
  <Paragraphs>216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Calibri</vt:lpstr>
      <vt:lpstr>Microsoft Sans Serif</vt:lpstr>
      <vt:lpstr>Default Design</vt:lpstr>
      <vt:lpstr>PCT Statistics Meeting of International Authorities Twenty-Ninth Session </vt:lpstr>
      <vt:lpstr>Outline</vt:lpstr>
      <vt:lpstr>PCT Filings in 2021</vt:lpstr>
      <vt:lpstr>PCT Filings from 2020, month-to-month</vt:lpstr>
      <vt:lpstr>Medium of Filing</vt:lpstr>
      <vt:lpstr>Receiving Offices receiving the most Paper Filings in 2021</vt:lpstr>
      <vt:lpstr>PCT National Phase Entries</vt:lpstr>
      <vt:lpstr>Number of PCT applications with a Sequence Listing</vt:lpstr>
      <vt:lpstr>International Authorities</vt:lpstr>
      <vt:lpstr>Distribution of ISRs established by ISA</vt:lpstr>
      <vt:lpstr>Distribution of ISRs established by ISA (excluding IP5 Offices)</vt:lpstr>
      <vt:lpstr>Selection of ISA</vt:lpstr>
      <vt:lpstr>Languages for the international search</vt:lpstr>
      <vt:lpstr>Timeliness in Transmitting ISRs to the IB measured from Date of Receipt of Search Copy by ISA for 2021</vt:lpstr>
      <vt:lpstr>Timeliness in Transmitting ISRs to the IB measured from Priority Date by ISA for 2021</vt:lpstr>
      <vt:lpstr>PCT A1 Publication Percentage by ISA in 2021</vt:lpstr>
      <vt:lpstr>Supplementary International Search Requests</vt:lpstr>
      <vt:lpstr>IPRPs Chapter II by IPEA</vt:lpstr>
      <vt:lpstr>Timeliness in transmitting IPRPs by IPEA in 2021</vt:lpstr>
      <vt:lpstr>PowerPoint Presentation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PCT Statistics</dc:title>
  <dc:creator>MARLOW Thomas</dc:creator>
  <cp:keywords>PUBLIC</cp:keywords>
  <cp:lastModifiedBy>MARLOW Thomas</cp:lastModifiedBy>
  <cp:revision>239</cp:revision>
  <cp:lastPrinted>2020-01-28T17:58:16Z</cp:lastPrinted>
  <dcterms:created xsi:type="dcterms:W3CDTF">2020-01-27T15:24:21Z</dcterms:created>
  <dcterms:modified xsi:type="dcterms:W3CDTF">2022-06-21T09:20:32Z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71235217-b7fe-4d0e-9f8d-0bdcda440656</vt:lpwstr>
  </property>
  <property fmtid="{D5CDD505-2E9C-101B-9397-08002B2CF9AE}" pid="3" name="Classification">
    <vt:lpwstr>Public</vt:lpwstr>
  </property>
  <property fmtid="{D5CDD505-2E9C-101B-9397-08002B2CF9AE}" pid="4" name="VisualMarkings">
    <vt:lpwstr>None</vt:lpwstr>
  </property>
  <property fmtid="{D5CDD505-2E9C-101B-9397-08002B2CF9AE}" pid="5" name="Alignment">
    <vt:lpwstr>Centre</vt:lpwstr>
  </property>
  <property fmtid="{D5CDD505-2E9C-101B-9397-08002B2CF9AE}" pid="6" name="Language">
    <vt:lpwstr>English</vt:lpwstr>
  </property>
  <property fmtid="{D5CDD505-2E9C-101B-9397-08002B2CF9AE}" pid="7" name="TCSClassification">
    <vt:lpwstr>PUBLIC</vt:lpwstr>
  </property>
</Properties>
</file>