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34"/>
  </p:notesMasterIdLst>
  <p:handoutMasterIdLst>
    <p:handoutMasterId r:id="rId35"/>
  </p:handoutMasterIdLst>
  <p:sldIdLst>
    <p:sldId id="540" r:id="rId2"/>
    <p:sldId id="567" r:id="rId3"/>
    <p:sldId id="545" r:id="rId4"/>
    <p:sldId id="544" r:id="rId5"/>
    <p:sldId id="534" r:id="rId6"/>
    <p:sldId id="546" r:id="rId7"/>
    <p:sldId id="547" r:id="rId8"/>
    <p:sldId id="548" r:id="rId9"/>
    <p:sldId id="550" r:id="rId10"/>
    <p:sldId id="551" r:id="rId11"/>
    <p:sldId id="553" r:id="rId12"/>
    <p:sldId id="554" r:id="rId13"/>
    <p:sldId id="556" r:id="rId14"/>
    <p:sldId id="558" r:id="rId15"/>
    <p:sldId id="557" r:id="rId16"/>
    <p:sldId id="559" r:id="rId17"/>
    <p:sldId id="560" r:id="rId18"/>
    <p:sldId id="561" r:id="rId19"/>
    <p:sldId id="562" r:id="rId20"/>
    <p:sldId id="563" r:id="rId21"/>
    <p:sldId id="564" r:id="rId22"/>
    <p:sldId id="568" r:id="rId23"/>
    <p:sldId id="565" r:id="rId24"/>
    <p:sldId id="569" r:id="rId25"/>
    <p:sldId id="570" r:id="rId26"/>
    <p:sldId id="571" r:id="rId27"/>
    <p:sldId id="572" r:id="rId28"/>
    <p:sldId id="537" r:id="rId29"/>
    <p:sldId id="543" r:id="rId30"/>
    <p:sldId id="573" r:id="rId31"/>
    <p:sldId id="575" r:id="rId32"/>
    <p:sldId id="574" r:id="rId33"/>
  </p:sldIdLst>
  <p:sldSz cx="9144000" cy="6858000" type="screen4x3"/>
  <p:notesSz cx="7010400" cy="92964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, Justine: CIPO-OPIC (NCR-RCN)" initials="CJC(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3CCCC"/>
    <a:srgbClr val="0FD1DB"/>
    <a:srgbClr val="021334"/>
    <a:srgbClr val="EE084F"/>
    <a:srgbClr val="B2063B"/>
    <a:srgbClr val="00B8B4"/>
    <a:srgbClr val="007471"/>
    <a:srgbClr val="F9F9F9"/>
    <a:srgbClr val="E1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 autoAdjust="0"/>
    <p:restoredTop sz="89698" autoAdjust="0"/>
  </p:normalViewPr>
  <p:slideViewPr>
    <p:cSldViewPr>
      <p:cViewPr varScale="1">
        <p:scale>
          <a:sx n="103" d="100"/>
          <a:sy n="103" d="100"/>
        </p:scale>
        <p:origin x="18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54" y="-77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 1</c:v>
                </c:pt>
              </c:strCache>
            </c:strRef>
          </c:tx>
          <c:dPt>
            <c:idx val="1"/>
            <c:bubble3D val="0"/>
            <c:spPr>
              <a:solidFill>
                <a:srgbClr val="EAF1FA"/>
              </a:solidFill>
            </c:spPr>
            <c:extLst>
              <c:ext xmlns:c16="http://schemas.microsoft.com/office/drawing/2014/chart" uri="{C3380CC4-5D6E-409C-BE32-E72D297353CC}">
                <c16:uniqueId val="{00000001-63D4-45EF-A61B-A3C8C529FF72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3D4-45EF-A61B-A3C8C529FF72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3D4-45EF-A61B-A3C8C529FF72}"/>
              </c:ext>
            </c:extLst>
          </c:dPt>
          <c:dPt>
            <c:idx val="5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3D4-45EF-A61B-A3C8C529FF72}"/>
              </c:ext>
            </c:extLst>
          </c:dPt>
          <c:dPt>
            <c:idx val="7"/>
            <c:bubble3D val="0"/>
            <c:spPr>
              <a:solidFill>
                <a:srgbClr val="9EB9DA"/>
              </a:solidFill>
            </c:spPr>
            <c:extLst>
              <c:ext xmlns:c16="http://schemas.microsoft.com/office/drawing/2014/chart" uri="{C3380CC4-5D6E-409C-BE32-E72D297353CC}">
                <c16:uniqueId val="{00000009-63D4-45EF-A61B-A3C8C529FF72}"/>
              </c:ext>
            </c:extLst>
          </c:dPt>
          <c:dLbls>
            <c:dLbl>
              <c:idx val="0"/>
              <c:layout>
                <c:manualLayout>
                  <c:x val="-0.11271636484835018"/>
                  <c:y val="7.86520871848553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3D4-45EF-A61B-A3C8C529FF72}"/>
                </c:ext>
              </c:extLst>
            </c:dLbl>
            <c:dLbl>
              <c:idx val="1"/>
              <c:layout>
                <c:manualLayout>
                  <c:x val="-0.11904093989556716"/>
                  <c:y val="8.851457719166122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D4-45EF-A61B-A3C8C529FF72}"/>
                </c:ext>
              </c:extLst>
            </c:dLbl>
            <c:dLbl>
              <c:idx val="2"/>
              <c:layout>
                <c:manualLayout>
                  <c:x val="-0.11550536051549828"/>
                  <c:y val="-0.10502898750587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D4-45EF-A61B-A3C8C529FF72}"/>
                </c:ext>
              </c:extLst>
            </c:dLbl>
            <c:dLbl>
              <c:idx val="3"/>
              <c:layout>
                <c:manualLayout>
                  <c:x val="1.6804243972891902E-2"/>
                  <c:y val="9.195807998892781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D4-45EF-A61B-A3C8C529FF72}"/>
                </c:ext>
              </c:extLst>
            </c:dLbl>
            <c:dLbl>
              <c:idx val="4"/>
              <c:layout>
                <c:manualLayout>
                  <c:x val="-2.2827324741695368E-2"/>
                  <c:y val="9.273121258812180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3D4-45EF-A61B-A3C8C529FF72}"/>
                </c:ext>
              </c:extLst>
            </c:dLbl>
            <c:dLbl>
              <c:idx val="5"/>
              <c:layout>
                <c:manualLayout>
                  <c:x val="1.7187812465281636E-2"/>
                  <c:y val="1.47012736490418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3D4-45EF-A61B-A3C8C529FF72}"/>
                </c:ext>
              </c:extLst>
            </c:dLbl>
            <c:dLbl>
              <c:idx val="6"/>
              <c:layout>
                <c:manualLayout>
                  <c:x val="3.4687951338740142E-2"/>
                  <c:y val="1.39571128281902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3D4-45EF-A61B-A3C8C529FF72}"/>
                </c:ext>
              </c:extLst>
            </c:dLbl>
            <c:dLbl>
              <c:idx val="7"/>
              <c:layout>
                <c:manualLayout>
                  <c:x val="2.6169731140984333E-2"/>
                  <c:y val="2.01761119906574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3D4-45EF-A61B-A3C8C529FF72}"/>
                </c:ext>
              </c:extLst>
            </c:dLbl>
            <c:dLbl>
              <c:idx val="8"/>
              <c:layout>
                <c:manualLayout>
                  <c:x val="2.3446839240084439E-2"/>
                  <c:y val="1.88107962421451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3D4-45EF-A61B-A3C8C529FF72}"/>
                </c:ext>
              </c:extLst>
            </c:dLbl>
            <c:dLbl>
              <c:idx val="9"/>
              <c:layout>
                <c:manualLayout>
                  <c:x val="0.12981988112431952"/>
                  <c:y val="5.45634606938227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3D4-45EF-A61B-A3C8C529FF7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value</c:v>
                </c:pt>
                <c:pt idx="1">
                  <c:v>consistency</c:v>
                </c:pt>
                <c:pt idx="2">
                  <c:v>validity</c:v>
                </c:pt>
                <c:pt idx="3">
                  <c:v>enforceable</c:v>
                </c:pt>
                <c:pt idx="4">
                  <c:v>timeliness</c:v>
                </c:pt>
                <c:pt idx="5">
                  <c:v>clarity</c:v>
                </c:pt>
                <c:pt idx="6">
                  <c:v>communication</c:v>
                </c:pt>
                <c:pt idx="7">
                  <c:v>scope</c:v>
                </c:pt>
                <c:pt idx="8">
                  <c:v>trust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0.12307692307692308</c:v>
                </c:pt>
                <c:pt idx="1">
                  <c:v>7.6923076923076927E-2</c:v>
                </c:pt>
                <c:pt idx="2">
                  <c:v>7.6923076923076927E-2</c:v>
                </c:pt>
                <c:pt idx="3">
                  <c:v>4.6153846153846156E-2</c:v>
                </c:pt>
                <c:pt idx="4">
                  <c:v>4.6153846153846156E-2</c:v>
                </c:pt>
                <c:pt idx="5">
                  <c:v>3.0769230769230771E-2</c:v>
                </c:pt>
                <c:pt idx="6">
                  <c:v>3.0769230769230771E-2</c:v>
                </c:pt>
                <c:pt idx="7">
                  <c:v>3.0769230769230771E-2</c:v>
                </c:pt>
                <c:pt idx="8">
                  <c:v>3.0769230769230771E-2</c:v>
                </c:pt>
                <c:pt idx="9">
                  <c:v>0.26153846153846155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3D4-45EF-A61B-A3C8C529FF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votes/word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value</c:v>
                </c:pt>
                <c:pt idx="1">
                  <c:v>consistency</c:v>
                </c:pt>
                <c:pt idx="2">
                  <c:v>validity</c:v>
                </c:pt>
                <c:pt idx="3">
                  <c:v>enforceable</c:v>
                </c:pt>
                <c:pt idx="4">
                  <c:v>timeliness</c:v>
                </c:pt>
                <c:pt idx="5">
                  <c:v>clarity</c:v>
                </c:pt>
                <c:pt idx="6">
                  <c:v>communication</c:v>
                </c:pt>
                <c:pt idx="7">
                  <c:v>scope</c:v>
                </c:pt>
                <c:pt idx="8">
                  <c:v>trust</c:v>
                </c:pt>
                <c:pt idx="9">
                  <c:v>other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3D4-45EF-A61B-A3C8C529F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501916453727363"/>
          <c:y val="0.21127694189138696"/>
          <c:w val="0.30422581705325896"/>
          <c:h val="0.57323556932451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F1F36-B9E8-49E8-8E55-524AD66309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CA"/>
        </a:p>
      </dgm:t>
    </dgm:pt>
    <dgm:pt modelId="{66C1485C-D7BE-453A-A2C2-E26AAF632FE8}">
      <dgm:prSet custT="1"/>
      <dgm:spPr/>
      <dgm:t>
        <a:bodyPr/>
        <a:lstStyle/>
        <a:p>
          <a:pPr rtl="0"/>
          <a:r>
            <a:rPr lang="en-CA" sz="2400" dirty="0" smtClean="0"/>
            <a:t>VALUE</a:t>
          </a:r>
          <a:endParaRPr lang="en-CA" sz="2400" dirty="0"/>
        </a:p>
      </dgm:t>
    </dgm:pt>
    <dgm:pt modelId="{07292707-23B1-4D0C-AC70-F6DE5056E253}" type="parTrans" cxnId="{291FEF46-48AD-4A69-8A81-1CC7BB576EDD}">
      <dgm:prSet/>
      <dgm:spPr/>
      <dgm:t>
        <a:bodyPr/>
        <a:lstStyle/>
        <a:p>
          <a:endParaRPr lang="en-CA"/>
        </a:p>
      </dgm:t>
    </dgm:pt>
    <dgm:pt modelId="{D4C69A19-31EA-4AD9-ACA3-109D60877A46}" type="sibTrans" cxnId="{291FEF46-48AD-4A69-8A81-1CC7BB576EDD}">
      <dgm:prSet/>
      <dgm:spPr/>
      <dgm:t>
        <a:bodyPr/>
        <a:lstStyle/>
        <a:p>
          <a:endParaRPr lang="en-CA"/>
        </a:p>
      </dgm:t>
    </dgm:pt>
    <dgm:pt modelId="{8877FEA9-FBF2-4F06-9228-190810F207FE}">
      <dgm:prSet custT="1"/>
      <dgm:spPr/>
      <dgm:t>
        <a:bodyPr/>
        <a:lstStyle/>
        <a:p>
          <a:pPr rtl="0"/>
          <a:r>
            <a:rPr lang="en-CA" sz="2400" b="0" i="0" dirty="0" smtClean="0"/>
            <a:t>CONSISTENCY</a:t>
          </a:r>
          <a:endParaRPr lang="en-CA" sz="2400" dirty="0"/>
        </a:p>
      </dgm:t>
    </dgm:pt>
    <dgm:pt modelId="{293C26A3-01EF-4C9C-A860-6A5FF3BD4EA5}" type="parTrans" cxnId="{1B21C83A-0BA7-4034-BDC8-951F09B224EA}">
      <dgm:prSet/>
      <dgm:spPr/>
      <dgm:t>
        <a:bodyPr/>
        <a:lstStyle/>
        <a:p>
          <a:endParaRPr lang="en-CA"/>
        </a:p>
      </dgm:t>
    </dgm:pt>
    <dgm:pt modelId="{D7C3ED53-EF08-4E50-B87B-74FD2A6756A7}" type="sibTrans" cxnId="{1B21C83A-0BA7-4034-BDC8-951F09B224EA}">
      <dgm:prSet/>
      <dgm:spPr/>
      <dgm:t>
        <a:bodyPr/>
        <a:lstStyle/>
        <a:p>
          <a:endParaRPr lang="en-CA"/>
        </a:p>
      </dgm:t>
    </dgm:pt>
    <dgm:pt modelId="{11BC6CA5-608B-46BA-BFF4-B0C628A575FE}">
      <dgm:prSet custT="1"/>
      <dgm:spPr/>
      <dgm:t>
        <a:bodyPr/>
        <a:lstStyle/>
        <a:p>
          <a:pPr rtl="0"/>
          <a:r>
            <a:rPr lang="en-CA" sz="2400" b="0" i="0" dirty="0" smtClean="0"/>
            <a:t>VALIDITY</a:t>
          </a:r>
          <a:endParaRPr lang="en-CA" sz="2400" dirty="0"/>
        </a:p>
      </dgm:t>
    </dgm:pt>
    <dgm:pt modelId="{90860982-65AF-49B3-85DF-46DC585FF631}" type="parTrans" cxnId="{F4D1C4A8-7280-434B-BC2D-6737EE456166}">
      <dgm:prSet/>
      <dgm:spPr/>
      <dgm:t>
        <a:bodyPr/>
        <a:lstStyle/>
        <a:p>
          <a:endParaRPr lang="en-CA"/>
        </a:p>
      </dgm:t>
    </dgm:pt>
    <dgm:pt modelId="{7AD9B27D-64E9-4140-BCC8-45AC60E5C67A}" type="sibTrans" cxnId="{F4D1C4A8-7280-434B-BC2D-6737EE456166}">
      <dgm:prSet/>
      <dgm:spPr/>
      <dgm:t>
        <a:bodyPr/>
        <a:lstStyle/>
        <a:p>
          <a:endParaRPr lang="en-CA"/>
        </a:p>
      </dgm:t>
    </dgm:pt>
    <dgm:pt modelId="{A65CC939-984C-452E-A85D-40C2B9E4DF32}">
      <dgm:prSet custT="1"/>
      <dgm:spPr/>
      <dgm:t>
        <a:bodyPr/>
        <a:lstStyle/>
        <a:p>
          <a:pPr rtl="0"/>
          <a:r>
            <a:rPr lang="en-CA" sz="2400" b="0" i="0" dirty="0" smtClean="0"/>
            <a:t>ENFORCEABLE</a:t>
          </a:r>
          <a:endParaRPr lang="en-CA" sz="2400" dirty="0"/>
        </a:p>
      </dgm:t>
    </dgm:pt>
    <dgm:pt modelId="{1C44074B-3424-4397-BE62-3E20E43D9E88}" type="parTrans" cxnId="{DFEFDE20-6C79-4F66-996C-293187B4F497}">
      <dgm:prSet/>
      <dgm:spPr/>
      <dgm:t>
        <a:bodyPr/>
        <a:lstStyle/>
        <a:p>
          <a:endParaRPr lang="en-CA"/>
        </a:p>
      </dgm:t>
    </dgm:pt>
    <dgm:pt modelId="{202BC6ED-6E12-4AEF-80D4-8E5D25BC4FFF}" type="sibTrans" cxnId="{DFEFDE20-6C79-4F66-996C-293187B4F497}">
      <dgm:prSet/>
      <dgm:spPr/>
      <dgm:t>
        <a:bodyPr/>
        <a:lstStyle/>
        <a:p>
          <a:endParaRPr lang="en-CA"/>
        </a:p>
      </dgm:t>
    </dgm:pt>
    <dgm:pt modelId="{9EA06FEA-9101-4A79-897A-51E524FE8C1A}">
      <dgm:prSet custT="1"/>
      <dgm:spPr/>
      <dgm:t>
        <a:bodyPr/>
        <a:lstStyle/>
        <a:p>
          <a:pPr rtl="0"/>
          <a:r>
            <a:rPr lang="en-CA" sz="2400" b="0" i="0" dirty="0" smtClean="0"/>
            <a:t>TIMELINESS</a:t>
          </a:r>
          <a:endParaRPr lang="en-CA" sz="2400" dirty="0"/>
        </a:p>
      </dgm:t>
    </dgm:pt>
    <dgm:pt modelId="{25EEDE1D-87A7-42F2-B527-6E676E007492}" type="parTrans" cxnId="{2F2409CC-E5E8-4579-A7C6-FC56B069DCA3}">
      <dgm:prSet/>
      <dgm:spPr/>
      <dgm:t>
        <a:bodyPr/>
        <a:lstStyle/>
        <a:p>
          <a:endParaRPr lang="en-CA"/>
        </a:p>
      </dgm:t>
    </dgm:pt>
    <dgm:pt modelId="{A406A628-37F0-44B8-B0B8-F9C772F53422}" type="sibTrans" cxnId="{2F2409CC-E5E8-4579-A7C6-FC56B069DCA3}">
      <dgm:prSet/>
      <dgm:spPr/>
      <dgm:t>
        <a:bodyPr/>
        <a:lstStyle/>
        <a:p>
          <a:endParaRPr lang="en-CA"/>
        </a:p>
      </dgm:t>
    </dgm:pt>
    <dgm:pt modelId="{FF8C5853-C258-49B5-A443-F54D0471D1D1}" type="pres">
      <dgm:prSet presAssocID="{70CF1F36-B9E8-49E8-8E55-524AD66309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CA"/>
        </a:p>
      </dgm:t>
    </dgm:pt>
    <dgm:pt modelId="{38A5D959-7904-405D-AE60-E9179AC8F0D9}" type="pres">
      <dgm:prSet presAssocID="{70CF1F36-B9E8-49E8-8E55-524AD66309A6}" presName="Name1" presStyleCnt="0"/>
      <dgm:spPr/>
      <dgm:t>
        <a:bodyPr/>
        <a:lstStyle/>
        <a:p>
          <a:endParaRPr lang="en-CA"/>
        </a:p>
      </dgm:t>
    </dgm:pt>
    <dgm:pt modelId="{6D91F8BC-185C-4320-9933-DBB9B8E52B83}" type="pres">
      <dgm:prSet presAssocID="{70CF1F36-B9E8-49E8-8E55-524AD66309A6}" presName="cycle" presStyleCnt="0"/>
      <dgm:spPr/>
      <dgm:t>
        <a:bodyPr/>
        <a:lstStyle/>
        <a:p>
          <a:endParaRPr lang="en-CA"/>
        </a:p>
      </dgm:t>
    </dgm:pt>
    <dgm:pt modelId="{AD94207A-ED36-48B2-AB93-BBE53E7660C2}" type="pres">
      <dgm:prSet presAssocID="{70CF1F36-B9E8-49E8-8E55-524AD66309A6}" presName="srcNode" presStyleLbl="node1" presStyleIdx="0" presStyleCnt="5"/>
      <dgm:spPr/>
      <dgm:t>
        <a:bodyPr/>
        <a:lstStyle/>
        <a:p>
          <a:endParaRPr lang="en-CA"/>
        </a:p>
      </dgm:t>
    </dgm:pt>
    <dgm:pt modelId="{9851A09D-C063-45EF-99A5-7E1AE6544800}" type="pres">
      <dgm:prSet presAssocID="{70CF1F36-B9E8-49E8-8E55-524AD66309A6}" presName="conn" presStyleLbl="parChTrans1D2" presStyleIdx="0" presStyleCnt="1"/>
      <dgm:spPr/>
      <dgm:t>
        <a:bodyPr/>
        <a:lstStyle/>
        <a:p>
          <a:endParaRPr lang="en-CA"/>
        </a:p>
      </dgm:t>
    </dgm:pt>
    <dgm:pt modelId="{838E375B-987C-46AE-9F83-64C89BB8EF7D}" type="pres">
      <dgm:prSet presAssocID="{70CF1F36-B9E8-49E8-8E55-524AD66309A6}" presName="extraNode" presStyleLbl="node1" presStyleIdx="0" presStyleCnt="5"/>
      <dgm:spPr/>
      <dgm:t>
        <a:bodyPr/>
        <a:lstStyle/>
        <a:p>
          <a:endParaRPr lang="en-CA"/>
        </a:p>
      </dgm:t>
    </dgm:pt>
    <dgm:pt modelId="{5096BC37-0DF2-4412-A2D0-6C2ED6AEC044}" type="pres">
      <dgm:prSet presAssocID="{70CF1F36-B9E8-49E8-8E55-524AD66309A6}" presName="dstNode" presStyleLbl="node1" presStyleIdx="0" presStyleCnt="5"/>
      <dgm:spPr/>
      <dgm:t>
        <a:bodyPr/>
        <a:lstStyle/>
        <a:p>
          <a:endParaRPr lang="en-CA"/>
        </a:p>
      </dgm:t>
    </dgm:pt>
    <dgm:pt modelId="{0F0AC473-E311-4B4E-807D-8A6552B7E091}" type="pres">
      <dgm:prSet presAssocID="{66C1485C-D7BE-453A-A2C2-E26AAF632FE8}" presName="text_1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90161CAF-8E5D-4DCB-838A-9E89DADCB1D6}" type="pres">
      <dgm:prSet presAssocID="{66C1485C-D7BE-453A-A2C2-E26AAF632FE8}" presName="accent_1" presStyleCnt="0"/>
      <dgm:spPr/>
      <dgm:t>
        <a:bodyPr/>
        <a:lstStyle/>
        <a:p>
          <a:endParaRPr lang="en-CA"/>
        </a:p>
      </dgm:t>
    </dgm:pt>
    <dgm:pt modelId="{EE9C70B1-DDA2-4CB8-8276-1165333A57C3}" type="pres">
      <dgm:prSet presAssocID="{66C1485C-D7BE-453A-A2C2-E26AAF632FE8}" presName="accentRepeatNode" presStyleLbl="solidFgAcc1" presStyleIdx="0" presStyleCnt="5"/>
      <dgm:spPr/>
      <dgm:t>
        <a:bodyPr/>
        <a:lstStyle/>
        <a:p>
          <a:endParaRPr lang="en-CA"/>
        </a:p>
      </dgm:t>
    </dgm:pt>
    <dgm:pt modelId="{78C0D26D-C5D5-47D9-B93A-1369880BF1F2}" type="pres">
      <dgm:prSet presAssocID="{8877FEA9-FBF2-4F06-9228-190810F207FE}" presName="text_2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5537B7C9-D946-4819-A8D4-8C5DC6EB974D}" type="pres">
      <dgm:prSet presAssocID="{8877FEA9-FBF2-4F06-9228-190810F207FE}" presName="accent_2" presStyleCnt="0"/>
      <dgm:spPr/>
      <dgm:t>
        <a:bodyPr/>
        <a:lstStyle/>
        <a:p>
          <a:endParaRPr lang="en-CA"/>
        </a:p>
      </dgm:t>
    </dgm:pt>
    <dgm:pt modelId="{5B323D0D-4F97-4C30-AE09-2D9473201581}" type="pres">
      <dgm:prSet presAssocID="{8877FEA9-FBF2-4F06-9228-190810F207FE}" presName="accentRepeatNode" presStyleLbl="solidFgAcc1" presStyleIdx="1" presStyleCnt="5"/>
      <dgm:spPr/>
      <dgm:t>
        <a:bodyPr/>
        <a:lstStyle/>
        <a:p>
          <a:endParaRPr lang="en-CA"/>
        </a:p>
      </dgm:t>
    </dgm:pt>
    <dgm:pt modelId="{E2A260ED-83D3-44FC-B11B-3E2569675FFE}" type="pres">
      <dgm:prSet presAssocID="{11BC6CA5-608B-46BA-BFF4-B0C628A575FE}" presName="text_3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A173D68F-BF0C-4844-B9D9-DAD0A991DE05}" type="pres">
      <dgm:prSet presAssocID="{11BC6CA5-608B-46BA-BFF4-B0C628A575FE}" presName="accent_3" presStyleCnt="0"/>
      <dgm:spPr/>
      <dgm:t>
        <a:bodyPr/>
        <a:lstStyle/>
        <a:p>
          <a:endParaRPr lang="en-CA"/>
        </a:p>
      </dgm:t>
    </dgm:pt>
    <dgm:pt modelId="{E37AFF1D-7681-4BA4-B16F-ADAC4A806E0A}" type="pres">
      <dgm:prSet presAssocID="{11BC6CA5-608B-46BA-BFF4-B0C628A575FE}" presName="accentRepeatNode" presStyleLbl="solidFgAcc1" presStyleIdx="2" presStyleCnt="5"/>
      <dgm:spPr/>
      <dgm:t>
        <a:bodyPr/>
        <a:lstStyle/>
        <a:p>
          <a:endParaRPr lang="en-CA"/>
        </a:p>
      </dgm:t>
    </dgm:pt>
    <dgm:pt modelId="{59355B93-6521-4006-A2BA-FDFA3213734E}" type="pres">
      <dgm:prSet presAssocID="{A65CC939-984C-452E-A85D-40C2B9E4DF32}" presName="text_4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A423EEC8-842F-44A5-BFCB-87C7734A0F82}" type="pres">
      <dgm:prSet presAssocID="{A65CC939-984C-452E-A85D-40C2B9E4DF32}" presName="accent_4" presStyleCnt="0"/>
      <dgm:spPr/>
      <dgm:t>
        <a:bodyPr/>
        <a:lstStyle/>
        <a:p>
          <a:endParaRPr lang="en-CA"/>
        </a:p>
      </dgm:t>
    </dgm:pt>
    <dgm:pt modelId="{7ABADD20-13DF-4593-BC44-AEE563A81D4B}" type="pres">
      <dgm:prSet presAssocID="{A65CC939-984C-452E-A85D-40C2B9E4DF32}" presName="accentRepeatNode" presStyleLbl="solidFgAcc1" presStyleIdx="3" presStyleCnt="5"/>
      <dgm:spPr/>
      <dgm:t>
        <a:bodyPr/>
        <a:lstStyle/>
        <a:p>
          <a:endParaRPr lang="en-CA"/>
        </a:p>
      </dgm:t>
    </dgm:pt>
    <dgm:pt modelId="{043098A3-283C-45A2-8606-74AE3EB960E3}" type="pres">
      <dgm:prSet presAssocID="{9EA06FEA-9101-4A79-897A-51E524FE8C1A}" presName="text_5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5D7908DE-F55B-4859-8233-205BCA4BB94C}" type="pres">
      <dgm:prSet presAssocID="{9EA06FEA-9101-4A79-897A-51E524FE8C1A}" presName="accent_5" presStyleCnt="0"/>
      <dgm:spPr/>
      <dgm:t>
        <a:bodyPr/>
        <a:lstStyle/>
        <a:p>
          <a:endParaRPr lang="en-CA"/>
        </a:p>
      </dgm:t>
    </dgm:pt>
    <dgm:pt modelId="{39187E84-589E-4637-BCDF-D8EB8A2E90EE}" type="pres">
      <dgm:prSet presAssocID="{9EA06FEA-9101-4A79-897A-51E524FE8C1A}" presName="accentRepeatNode" presStyleLbl="solidFgAcc1" presStyleIdx="4" presStyleCnt="5"/>
      <dgm:spPr/>
      <dgm:t>
        <a:bodyPr/>
        <a:lstStyle/>
        <a:p>
          <a:endParaRPr lang="en-CA"/>
        </a:p>
      </dgm:t>
    </dgm:pt>
  </dgm:ptLst>
  <dgm:cxnLst>
    <dgm:cxn modelId="{65B9673B-DAF2-4ABD-8610-356C5467D9A9}" type="presOf" srcId="{D4C69A19-31EA-4AD9-ACA3-109D60877A46}" destId="{9851A09D-C063-45EF-99A5-7E1AE6544800}" srcOrd="0" destOrd="0" presId="urn:microsoft.com/office/officeart/2008/layout/VerticalCurvedList"/>
    <dgm:cxn modelId="{CA2CB120-7841-4859-B191-C2C0CE7FB0B4}" type="presOf" srcId="{A65CC939-984C-452E-A85D-40C2B9E4DF32}" destId="{59355B93-6521-4006-A2BA-FDFA3213734E}" srcOrd="0" destOrd="0" presId="urn:microsoft.com/office/officeart/2008/layout/VerticalCurvedList"/>
    <dgm:cxn modelId="{1B21C83A-0BA7-4034-BDC8-951F09B224EA}" srcId="{70CF1F36-B9E8-49E8-8E55-524AD66309A6}" destId="{8877FEA9-FBF2-4F06-9228-190810F207FE}" srcOrd="1" destOrd="0" parTransId="{293C26A3-01EF-4C9C-A860-6A5FF3BD4EA5}" sibTransId="{D7C3ED53-EF08-4E50-B87B-74FD2A6756A7}"/>
    <dgm:cxn modelId="{D5E45FFF-9312-438E-8C3A-359DD6DFBE70}" type="presOf" srcId="{8877FEA9-FBF2-4F06-9228-190810F207FE}" destId="{78C0D26D-C5D5-47D9-B93A-1369880BF1F2}" srcOrd="0" destOrd="0" presId="urn:microsoft.com/office/officeart/2008/layout/VerticalCurvedList"/>
    <dgm:cxn modelId="{DFEFDE20-6C79-4F66-996C-293187B4F497}" srcId="{70CF1F36-B9E8-49E8-8E55-524AD66309A6}" destId="{A65CC939-984C-452E-A85D-40C2B9E4DF32}" srcOrd="3" destOrd="0" parTransId="{1C44074B-3424-4397-BE62-3E20E43D9E88}" sibTransId="{202BC6ED-6E12-4AEF-80D4-8E5D25BC4FFF}"/>
    <dgm:cxn modelId="{199ECBAE-6074-41CB-8305-39030F680839}" type="presOf" srcId="{9EA06FEA-9101-4A79-897A-51E524FE8C1A}" destId="{043098A3-283C-45A2-8606-74AE3EB960E3}" srcOrd="0" destOrd="0" presId="urn:microsoft.com/office/officeart/2008/layout/VerticalCurvedList"/>
    <dgm:cxn modelId="{C55C0831-139B-40D9-8ADF-B51C1F4ECF8D}" type="presOf" srcId="{66C1485C-D7BE-453A-A2C2-E26AAF632FE8}" destId="{0F0AC473-E311-4B4E-807D-8A6552B7E091}" srcOrd="0" destOrd="0" presId="urn:microsoft.com/office/officeart/2008/layout/VerticalCurvedList"/>
    <dgm:cxn modelId="{291FEF46-48AD-4A69-8A81-1CC7BB576EDD}" srcId="{70CF1F36-B9E8-49E8-8E55-524AD66309A6}" destId="{66C1485C-D7BE-453A-A2C2-E26AAF632FE8}" srcOrd="0" destOrd="0" parTransId="{07292707-23B1-4D0C-AC70-F6DE5056E253}" sibTransId="{D4C69A19-31EA-4AD9-ACA3-109D60877A46}"/>
    <dgm:cxn modelId="{E7D6519E-5E95-46EA-A0AF-A124DD8FD023}" type="presOf" srcId="{70CF1F36-B9E8-49E8-8E55-524AD66309A6}" destId="{FF8C5853-C258-49B5-A443-F54D0471D1D1}" srcOrd="0" destOrd="0" presId="urn:microsoft.com/office/officeart/2008/layout/VerticalCurvedList"/>
    <dgm:cxn modelId="{F4D1C4A8-7280-434B-BC2D-6737EE456166}" srcId="{70CF1F36-B9E8-49E8-8E55-524AD66309A6}" destId="{11BC6CA5-608B-46BA-BFF4-B0C628A575FE}" srcOrd="2" destOrd="0" parTransId="{90860982-65AF-49B3-85DF-46DC585FF631}" sibTransId="{7AD9B27D-64E9-4140-BCC8-45AC60E5C67A}"/>
    <dgm:cxn modelId="{99974FD4-859A-420A-976D-4A9947403702}" type="presOf" srcId="{11BC6CA5-608B-46BA-BFF4-B0C628A575FE}" destId="{E2A260ED-83D3-44FC-B11B-3E2569675FFE}" srcOrd="0" destOrd="0" presId="urn:microsoft.com/office/officeart/2008/layout/VerticalCurvedList"/>
    <dgm:cxn modelId="{2F2409CC-E5E8-4579-A7C6-FC56B069DCA3}" srcId="{70CF1F36-B9E8-49E8-8E55-524AD66309A6}" destId="{9EA06FEA-9101-4A79-897A-51E524FE8C1A}" srcOrd="4" destOrd="0" parTransId="{25EEDE1D-87A7-42F2-B527-6E676E007492}" sibTransId="{A406A628-37F0-44B8-B0B8-F9C772F53422}"/>
    <dgm:cxn modelId="{B6777B2D-A634-41D6-AE48-BAA160692E0A}" type="presParOf" srcId="{FF8C5853-C258-49B5-A443-F54D0471D1D1}" destId="{38A5D959-7904-405D-AE60-E9179AC8F0D9}" srcOrd="0" destOrd="0" presId="urn:microsoft.com/office/officeart/2008/layout/VerticalCurvedList"/>
    <dgm:cxn modelId="{FF6A7C88-A89B-4FA7-8CE8-0B861994A944}" type="presParOf" srcId="{38A5D959-7904-405D-AE60-E9179AC8F0D9}" destId="{6D91F8BC-185C-4320-9933-DBB9B8E52B83}" srcOrd="0" destOrd="0" presId="urn:microsoft.com/office/officeart/2008/layout/VerticalCurvedList"/>
    <dgm:cxn modelId="{6F64911D-076E-4E24-ADEA-44B2BCF70D13}" type="presParOf" srcId="{6D91F8BC-185C-4320-9933-DBB9B8E52B83}" destId="{AD94207A-ED36-48B2-AB93-BBE53E7660C2}" srcOrd="0" destOrd="0" presId="urn:microsoft.com/office/officeart/2008/layout/VerticalCurvedList"/>
    <dgm:cxn modelId="{9CB9B25F-87E6-41C7-96C2-C05E8CCC5FDD}" type="presParOf" srcId="{6D91F8BC-185C-4320-9933-DBB9B8E52B83}" destId="{9851A09D-C063-45EF-99A5-7E1AE6544800}" srcOrd="1" destOrd="0" presId="urn:microsoft.com/office/officeart/2008/layout/VerticalCurvedList"/>
    <dgm:cxn modelId="{EF25ACDD-C26D-48EB-887C-89EB02069C8F}" type="presParOf" srcId="{6D91F8BC-185C-4320-9933-DBB9B8E52B83}" destId="{838E375B-987C-46AE-9F83-64C89BB8EF7D}" srcOrd="2" destOrd="0" presId="urn:microsoft.com/office/officeart/2008/layout/VerticalCurvedList"/>
    <dgm:cxn modelId="{26E41F49-C41B-43FC-BF18-BFCA9E7C5CB0}" type="presParOf" srcId="{6D91F8BC-185C-4320-9933-DBB9B8E52B83}" destId="{5096BC37-0DF2-4412-A2D0-6C2ED6AEC044}" srcOrd="3" destOrd="0" presId="urn:microsoft.com/office/officeart/2008/layout/VerticalCurvedList"/>
    <dgm:cxn modelId="{6BFF5DAC-6AC0-452B-B2EA-831204D9C36E}" type="presParOf" srcId="{38A5D959-7904-405D-AE60-E9179AC8F0D9}" destId="{0F0AC473-E311-4B4E-807D-8A6552B7E091}" srcOrd="1" destOrd="0" presId="urn:microsoft.com/office/officeart/2008/layout/VerticalCurvedList"/>
    <dgm:cxn modelId="{8EC80BA7-E79E-4F75-8A6A-F8AD709D4C8E}" type="presParOf" srcId="{38A5D959-7904-405D-AE60-E9179AC8F0D9}" destId="{90161CAF-8E5D-4DCB-838A-9E89DADCB1D6}" srcOrd="2" destOrd="0" presId="urn:microsoft.com/office/officeart/2008/layout/VerticalCurvedList"/>
    <dgm:cxn modelId="{DE15F1AE-1741-4864-BAE5-F068C1D6A66B}" type="presParOf" srcId="{90161CAF-8E5D-4DCB-838A-9E89DADCB1D6}" destId="{EE9C70B1-DDA2-4CB8-8276-1165333A57C3}" srcOrd="0" destOrd="0" presId="urn:microsoft.com/office/officeart/2008/layout/VerticalCurvedList"/>
    <dgm:cxn modelId="{BCA74AEA-26BC-496D-A76C-9024C2ADB198}" type="presParOf" srcId="{38A5D959-7904-405D-AE60-E9179AC8F0D9}" destId="{78C0D26D-C5D5-47D9-B93A-1369880BF1F2}" srcOrd="3" destOrd="0" presId="urn:microsoft.com/office/officeart/2008/layout/VerticalCurvedList"/>
    <dgm:cxn modelId="{5FBF448B-307C-4EEF-A347-5CC59F92EEEC}" type="presParOf" srcId="{38A5D959-7904-405D-AE60-E9179AC8F0D9}" destId="{5537B7C9-D946-4819-A8D4-8C5DC6EB974D}" srcOrd="4" destOrd="0" presId="urn:microsoft.com/office/officeart/2008/layout/VerticalCurvedList"/>
    <dgm:cxn modelId="{7AA5587E-81D7-48ED-A6D3-EB3D300551E5}" type="presParOf" srcId="{5537B7C9-D946-4819-A8D4-8C5DC6EB974D}" destId="{5B323D0D-4F97-4C30-AE09-2D9473201581}" srcOrd="0" destOrd="0" presId="urn:microsoft.com/office/officeart/2008/layout/VerticalCurvedList"/>
    <dgm:cxn modelId="{032D6972-D9E0-4A2D-B5CF-D358BE0EF430}" type="presParOf" srcId="{38A5D959-7904-405D-AE60-E9179AC8F0D9}" destId="{E2A260ED-83D3-44FC-B11B-3E2569675FFE}" srcOrd="5" destOrd="0" presId="urn:microsoft.com/office/officeart/2008/layout/VerticalCurvedList"/>
    <dgm:cxn modelId="{5113C6F1-3995-4428-AB50-F92F91071119}" type="presParOf" srcId="{38A5D959-7904-405D-AE60-E9179AC8F0D9}" destId="{A173D68F-BF0C-4844-B9D9-DAD0A991DE05}" srcOrd="6" destOrd="0" presId="urn:microsoft.com/office/officeart/2008/layout/VerticalCurvedList"/>
    <dgm:cxn modelId="{7F8B3EAE-E5E8-471D-8DA2-E2684099791F}" type="presParOf" srcId="{A173D68F-BF0C-4844-B9D9-DAD0A991DE05}" destId="{E37AFF1D-7681-4BA4-B16F-ADAC4A806E0A}" srcOrd="0" destOrd="0" presId="urn:microsoft.com/office/officeart/2008/layout/VerticalCurvedList"/>
    <dgm:cxn modelId="{5B148942-EE23-43D4-9C9B-C6DDB1425EEC}" type="presParOf" srcId="{38A5D959-7904-405D-AE60-E9179AC8F0D9}" destId="{59355B93-6521-4006-A2BA-FDFA3213734E}" srcOrd="7" destOrd="0" presId="urn:microsoft.com/office/officeart/2008/layout/VerticalCurvedList"/>
    <dgm:cxn modelId="{B2BFB965-D7EC-4F24-AD79-1B86209F773C}" type="presParOf" srcId="{38A5D959-7904-405D-AE60-E9179AC8F0D9}" destId="{A423EEC8-842F-44A5-BFCB-87C7734A0F82}" srcOrd="8" destOrd="0" presId="urn:microsoft.com/office/officeart/2008/layout/VerticalCurvedList"/>
    <dgm:cxn modelId="{97568397-8B2B-4257-99FB-0E37F7CD1666}" type="presParOf" srcId="{A423EEC8-842F-44A5-BFCB-87C7734A0F82}" destId="{7ABADD20-13DF-4593-BC44-AEE563A81D4B}" srcOrd="0" destOrd="0" presId="urn:microsoft.com/office/officeart/2008/layout/VerticalCurvedList"/>
    <dgm:cxn modelId="{947E247C-40C6-44A6-8EBE-A5195C7F76AB}" type="presParOf" srcId="{38A5D959-7904-405D-AE60-E9179AC8F0D9}" destId="{043098A3-283C-45A2-8606-74AE3EB960E3}" srcOrd="9" destOrd="0" presId="urn:microsoft.com/office/officeart/2008/layout/VerticalCurvedList"/>
    <dgm:cxn modelId="{59B96299-CF54-4F20-914E-BEDF6DAD2F95}" type="presParOf" srcId="{38A5D959-7904-405D-AE60-E9179AC8F0D9}" destId="{5D7908DE-F55B-4859-8233-205BCA4BB94C}" srcOrd="10" destOrd="0" presId="urn:microsoft.com/office/officeart/2008/layout/VerticalCurvedList"/>
    <dgm:cxn modelId="{A774A0DA-DC91-41E7-911B-81EAC06931A7}" type="presParOf" srcId="{5D7908DE-F55B-4859-8233-205BCA4BB94C}" destId="{39187E84-589E-4637-BCDF-D8EB8A2E90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1A09D-C063-45EF-99A5-7E1AE6544800}">
      <dsp:nvSpPr>
        <dsp:cNvPr id="0" name=""/>
        <dsp:cNvSpPr/>
      </dsp:nvSpPr>
      <dsp:spPr>
        <a:xfrm>
          <a:off x="-4640106" y="-711366"/>
          <a:ext cx="5527188" cy="5527188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AC473-E311-4B4E-807D-8A6552B7E091}">
      <dsp:nvSpPr>
        <dsp:cNvPr id="0" name=""/>
        <dsp:cNvSpPr/>
      </dsp:nvSpPr>
      <dsp:spPr>
        <a:xfrm>
          <a:off x="388276" y="256446"/>
          <a:ext cx="3876377" cy="513221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6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kern="1200" dirty="0" smtClean="0"/>
            <a:t>VALUE</a:t>
          </a:r>
          <a:endParaRPr lang="en-CA" sz="2400" kern="1200" dirty="0"/>
        </a:p>
      </dsp:txBody>
      <dsp:txXfrm>
        <a:off x="413329" y="281499"/>
        <a:ext cx="3826271" cy="463115"/>
      </dsp:txXfrm>
    </dsp:sp>
    <dsp:sp modelId="{EE9C70B1-DDA2-4CB8-8276-1165333A57C3}">
      <dsp:nvSpPr>
        <dsp:cNvPr id="0" name=""/>
        <dsp:cNvSpPr/>
      </dsp:nvSpPr>
      <dsp:spPr>
        <a:xfrm>
          <a:off x="67513" y="192293"/>
          <a:ext cx="641526" cy="641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0D26D-C5D5-47D9-B93A-1369880BF1F2}">
      <dsp:nvSpPr>
        <dsp:cNvPr id="0" name=""/>
        <dsp:cNvSpPr/>
      </dsp:nvSpPr>
      <dsp:spPr>
        <a:xfrm>
          <a:off x="756035" y="1026031"/>
          <a:ext cx="3508618" cy="513221"/>
        </a:xfrm>
        <a:prstGeom prst="roundRect">
          <a:avLst/>
        </a:prstGeom>
        <a:solidFill>
          <a:schemeClr val="accent2">
            <a:shade val="50000"/>
            <a:hueOff val="286370"/>
            <a:satOff val="-22912"/>
            <a:lumOff val="226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6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0" i="0" kern="1200" dirty="0" smtClean="0"/>
            <a:t>CONSISTENCY</a:t>
          </a:r>
          <a:endParaRPr lang="en-CA" sz="2400" kern="1200" dirty="0"/>
        </a:p>
      </dsp:txBody>
      <dsp:txXfrm>
        <a:off x="781088" y="1051084"/>
        <a:ext cx="3458512" cy="463115"/>
      </dsp:txXfrm>
    </dsp:sp>
    <dsp:sp modelId="{5B323D0D-4F97-4C30-AE09-2D9473201581}">
      <dsp:nvSpPr>
        <dsp:cNvPr id="0" name=""/>
        <dsp:cNvSpPr/>
      </dsp:nvSpPr>
      <dsp:spPr>
        <a:xfrm>
          <a:off x="435272" y="961879"/>
          <a:ext cx="641526" cy="641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276722"/>
              <a:satOff val="-22502"/>
              <a:lumOff val="20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260ED-83D3-44FC-B11B-3E2569675FFE}">
      <dsp:nvSpPr>
        <dsp:cNvPr id="0" name=""/>
        <dsp:cNvSpPr/>
      </dsp:nvSpPr>
      <dsp:spPr>
        <a:xfrm>
          <a:off x="868908" y="1795617"/>
          <a:ext cx="3395746" cy="513221"/>
        </a:xfrm>
        <a:prstGeom prst="roundRect">
          <a:avLst/>
        </a:prstGeom>
        <a:solidFill>
          <a:schemeClr val="accent2">
            <a:shade val="50000"/>
            <a:hueOff val="572741"/>
            <a:satOff val="-45823"/>
            <a:lumOff val="45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6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0" i="0" kern="1200" dirty="0" smtClean="0"/>
            <a:t>VALIDITY</a:t>
          </a:r>
          <a:endParaRPr lang="en-CA" sz="2400" kern="1200" dirty="0"/>
        </a:p>
      </dsp:txBody>
      <dsp:txXfrm>
        <a:off x="893961" y="1820670"/>
        <a:ext cx="3345640" cy="463115"/>
      </dsp:txXfrm>
    </dsp:sp>
    <dsp:sp modelId="{E37AFF1D-7681-4BA4-B16F-ADAC4A806E0A}">
      <dsp:nvSpPr>
        <dsp:cNvPr id="0" name=""/>
        <dsp:cNvSpPr/>
      </dsp:nvSpPr>
      <dsp:spPr>
        <a:xfrm>
          <a:off x="548145" y="1731464"/>
          <a:ext cx="641526" cy="641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553444"/>
              <a:satOff val="-45003"/>
              <a:lumOff val="41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55B93-6521-4006-A2BA-FDFA3213734E}">
      <dsp:nvSpPr>
        <dsp:cNvPr id="0" name=""/>
        <dsp:cNvSpPr/>
      </dsp:nvSpPr>
      <dsp:spPr>
        <a:xfrm>
          <a:off x="756035" y="2565202"/>
          <a:ext cx="3508618" cy="513221"/>
        </a:xfrm>
        <a:prstGeom prst="roundRect">
          <a:avLst/>
        </a:prstGeom>
        <a:solidFill>
          <a:schemeClr val="accent2">
            <a:shade val="50000"/>
            <a:hueOff val="572741"/>
            <a:satOff val="-45823"/>
            <a:lumOff val="45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6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0" i="0" kern="1200" dirty="0" smtClean="0"/>
            <a:t>ENFORCEABLE</a:t>
          </a:r>
          <a:endParaRPr lang="en-CA" sz="2400" kern="1200" dirty="0"/>
        </a:p>
      </dsp:txBody>
      <dsp:txXfrm>
        <a:off x="781088" y="2590255"/>
        <a:ext cx="3458512" cy="463115"/>
      </dsp:txXfrm>
    </dsp:sp>
    <dsp:sp modelId="{7ABADD20-13DF-4593-BC44-AEE563A81D4B}">
      <dsp:nvSpPr>
        <dsp:cNvPr id="0" name=""/>
        <dsp:cNvSpPr/>
      </dsp:nvSpPr>
      <dsp:spPr>
        <a:xfrm>
          <a:off x="435272" y="2501050"/>
          <a:ext cx="641526" cy="641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553444"/>
              <a:satOff val="-45003"/>
              <a:lumOff val="41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098A3-283C-45A2-8606-74AE3EB960E3}">
      <dsp:nvSpPr>
        <dsp:cNvPr id="0" name=""/>
        <dsp:cNvSpPr/>
      </dsp:nvSpPr>
      <dsp:spPr>
        <a:xfrm>
          <a:off x="388276" y="3334788"/>
          <a:ext cx="3876377" cy="513221"/>
        </a:xfrm>
        <a:prstGeom prst="roundRect">
          <a:avLst/>
        </a:prstGeom>
        <a:solidFill>
          <a:schemeClr val="accent2">
            <a:shade val="50000"/>
            <a:hueOff val="286370"/>
            <a:satOff val="-22912"/>
            <a:lumOff val="226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369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0" i="0" kern="1200" dirty="0" smtClean="0"/>
            <a:t>TIMELINESS</a:t>
          </a:r>
          <a:endParaRPr lang="en-CA" sz="2400" kern="1200" dirty="0"/>
        </a:p>
      </dsp:txBody>
      <dsp:txXfrm>
        <a:off x="413329" y="3359841"/>
        <a:ext cx="3826271" cy="463115"/>
      </dsp:txXfrm>
    </dsp:sp>
    <dsp:sp modelId="{39187E84-589E-4637-BCDF-D8EB8A2E90EE}">
      <dsp:nvSpPr>
        <dsp:cNvPr id="0" name=""/>
        <dsp:cNvSpPr/>
      </dsp:nvSpPr>
      <dsp:spPr>
        <a:xfrm>
          <a:off x="67513" y="3270635"/>
          <a:ext cx="641526" cy="6415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276722"/>
              <a:satOff val="-22502"/>
              <a:lumOff val="20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4981"/>
          </a:xfrm>
          <a:prstGeom prst="rect">
            <a:avLst/>
          </a:prstGeom>
        </p:spPr>
        <p:txBody>
          <a:bodyPr vert="horz" lIns="91724" tIns="45863" rIns="91724" bIns="4586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4981"/>
          </a:xfrm>
          <a:prstGeom prst="rect">
            <a:avLst/>
          </a:prstGeom>
        </p:spPr>
        <p:txBody>
          <a:bodyPr vert="horz" lIns="91724" tIns="45863" rIns="91724" bIns="45863" rtlCol="0"/>
          <a:lstStyle>
            <a:lvl1pPr algn="r">
              <a:defRPr sz="1200"/>
            </a:lvl1pPr>
          </a:lstStyle>
          <a:p>
            <a:fld id="{8A2FDCDB-9CA0-43B1-B86D-641B748AB8E2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822"/>
            <a:ext cx="3038475" cy="464981"/>
          </a:xfrm>
          <a:prstGeom prst="rect">
            <a:avLst/>
          </a:prstGeom>
        </p:spPr>
        <p:txBody>
          <a:bodyPr vert="horz" lIns="91724" tIns="45863" rIns="91724" bIns="4586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822"/>
            <a:ext cx="3038475" cy="464981"/>
          </a:xfrm>
          <a:prstGeom prst="rect">
            <a:avLst/>
          </a:prstGeom>
        </p:spPr>
        <p:txBody>
          <a:bodyPr vert="horz" lIns="91724" tIns="45863" rIns="91724" bIns="45863" rtlCol="0" anchor="b"/>
          <a:lstStyle>
            <a:lvl1pPr algn="r">
              <a:defRPr sz="1200"/>
            </a:lvl1pPr>
          </a:lstStyle>
          <a:p>
            <a:fld id="{41D98413-9ED3-40BA-9E7D-4F4DEEA424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5754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096" tIns="46546" rIns="93096" bIns="4654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6" y="0"/>
            <a:ext cx="3037840" cy="464820"/>
          </a:xfrm>
          <a:prstGeom prst="rect">
            <a:avLst/>
          </a:prstGeom>
        </p:spPr>
        <p:txBody>
          <a:bodyPr vert="horz" lIns="93096" tIns="46546" rIns="93096" bIns="46546" rtlCol="0"/>
          <a:lstStyle>
            <a:lvl1pPr algn="r">
              <a:defRPr sz="1200"/>
            </a:lvl1pPr>
          </a:lstStyle>
          <a:p>
            <a:fld id="{DD013CA4-86FB-469D-AA90-74F92C740CFA}" type="datetimeFigureOut">
              <a:rPr lang="en-CA" smtClean="0"/>
              <a:t>2020-02-10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6" tIns="46546" rIns="93096" bIns="4654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096" tIns="46546" rIns="93096" bIns="465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096" tIns="46546" rIns="93096" bIns="4654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6" y="8829967"/>
            <a:ext cx="3037840" cy="464820"/>
          </a:xfrm>
          <a:prstGeom prst="rect">
            <a:avLst/>
          </a:prstGeom>
        </p:spPr>
        <p:txBody>
          <a:bodyPr vert="horz" lIns="93096" tIns="46546" rIns="93096" bIns="46546" rtlCol="0" anchor="b"/>
          <a:lstStyle>
            <a:lvl1pPr algn="r">
              <a:defRPr sz="1200"/>
            </a:lvl1pPr>
          </a:lstStyle>
          <a:p>
            <a:fld id="{461D2972-A724-44BA-A203-472AB2B1B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8607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Panelists</a:t>
            </a:r>
          </a:p>
          <a:p>
            <a:r>
              <a:rPr lang="en-CA" dirty="0" smtClean="0"/>
              <a:t>Ian </a:t>
            </a:r>
            <a:r>
              <a:rPr lang="en-CA" dirty="0" err="1" smtClean="0"/>
              <a:t>Wetherbee</a:t>
            </a:r>
            <a:r>
              <a:rPr lang="en-CA" dirty="0" smtClean="0"/>
              <a:t> – Engineering Lead for Google Patents</a:t>
            </a:r>
          </a:p>
          <a:p>
            <a:r>
              <a:rPr lang="en-CA" dirty="0" smtClean="0"/>
              <a:t>Alexandra </a:t>
            </a:r>
            <a:r>
              <a:rPr lang="en-CA" dirty="0" err="1" smtClean="0"/>
              <a:t>Daoud</a:t>
            </a:r>
            <a:r>
              <a:rPr lang="en-CA" dirty="0" smtClean="0"/>
              <a:t> – Patent Agent and Partner at Norton Rose Fulbright</a:t>
            </a:r>
          </a:p>
          <a:p>
            <a:r>
              <a:rPr lang="en-CA" dirty="0" smtClean="0"/>
              <a:t>Berry de </a:t>
            </a:r>
            <a:r>
              <a:rPr lang="en-CA" dirty="0" err="1" smtClean="0"/>
              <a:t>Bruijn</a:t>
            </a:r>
            <a:r>
              <a:rPr lang="en-CA" dirty="0" smtClean="0"/>
              <a:t> – Researcher, National Research Council</a:t>
            </a:r>
          </a:p>
          <a:p>
            <a:r>
              <a:rPr lang="en-CA" dirty="0" smtClean="0"/>
              <a:t>Anne-Marie Garand-Sheridan – Patent Examiner and Search Expert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243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Panelists</a:t>
            </a:r>
          </a:p>
          <a:p>
            <a:r>
              <a:rPr lang="en-CA" dirty="0" smtClean="0"/>
              <a:t>Greg </a:t>
            </a:r>
            <a:r>
              <a:rPr lang="en-CA" dirty="0" err="1" smtClean="0"/>
              <a:t>Vidovich</a:t>
            </a:r>
            <a:r>
              <a:rPr lang="en-CA" dirty="0" smtClean="0"/>
              <a:t> – Associate Commissioner for Patent Quality, USPTO</a:t>
            </a:r>
          </a:p>
          <a:p>
            <a:r>
              <a:rPr lang="en-CA" dirty="0" smtClean="0"/>
              <a:t>Jenna Wilson – Patent Agent, Partner at Wilson </a:t>
            </a:r>
            <a:r>
              <a:rPr lang="en-CA" dirty="0" err="1" smtClean="0"/>
              <a:t>Lue</a:t>
            </a:r>
            <a:r>
              <a:rPr lang="en-CA" dirty="0" smtClean="0"/>
              <a:t>, and Chair of the Patent Practice Committee</a:t>
            </a:r>
          </a:p>
          <a:p>
            <a:r>
              <a:rPr lang="en-CA" dirty="0" smtClean="0"/>
              <a:t>Catherine </a:t>
            </a:r>
            <a:r>
              <a:rPr lang="en-CA" dirty="0" err="1" smtClean="0"/>
              <a:t>Eckenswiller</a:t>
            </a:r>
            <a:r>
              <a:rPr lang="en-CA" dirty="0" smtClean="0"/>
              <a:t> – Legal Counsel, VBI Vaccines Inc. </a:t>
            </a:r>
          </a:p>
          <a:p>
            <a:r>
              <a:rPr lang="en-CA" dirty="0" smtClean="0"/>
              <a:t>Kathleen Murphy – Director Biotechnology Division, CIPO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65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Marie Quinn – Program Manager - Quality, Patent Branch</a:t>
            </a:r>
          </a:p>
          <a:p>
            <a:r>
              <a:rPr lang="en-CA" dirty="0" smtClean="0"/>
              <a:t>Stephen </a:t>
            </a:r>
            <a:r>
              <a:rPr lang="en-CA" dirty="0" err="1" smtClean="0"/>
              <a:t>MacNeil</a:t>
            </a:r>
            <a:r>
              <a:rPr lang="en-CA" dirty="0" smtClean="0"/>
              <a:t> – Member, Patent Appeal Board</a:t>
            </a:r>
          </a:p>
          <a:p>
            <a:r>
              <a:rPr lang="en-CA" dirty="0" smtClean="0"/>
              <a:t>Andrée Patry – Manager, Operations Sector</a:t>
            </a:r>
          </a:p>
          <a:p>
            <a:r>
              <a:rPr lang="en-CA" dirty="0" smtClean="0"/>
              <a:t>Christine </a:t>
            </a:r>
            <a:r>
              <a:rPr lang="en-CA" dirty="0" err="1" smtClean="0"/>
              <a:t>Piché</a:t>
            </a:r>
            <a:r>
              <a:rPr lang="en-CA" dirty="0" smtClean="0"/>
              <a:t> – Senior Director, Patent Services and Strategic Affairs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535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155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579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trip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01675"/>
            <a:ext cx="82296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anda-wordmar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805363" y="3556000"/>
            <a:ext cx="4262437" cy="2122488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12" descr="stripe.jp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3298825"/>
            <a:ext cx="36576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487363" y="629602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817034"/>
            <a:ext cx="3992504" cy="5386916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8170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accent1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40659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2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3" name="Picture 12" descr="FipEngroman32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9" y="152461"/>
            <a:ext cx="2204431" cy="5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2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anda-wordm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841375"/>
            <a:ext cx="8686800" cy="4625975"/>
          </a:xfrm>
          <a:prstGeom prst="rect">
            <a:avLst/>
          </a:prstGeom>
          <a:solidFill>
            <a:srgbClr val="3B16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2901461"/>
            <a:ext cx="7112000" cy="1415951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85407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2190CC-CD0C-4F3E-99DD-9F57B489A418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14251" r="33432" b="34754"/>
          <a:stretch/>
        </p:blipFill>
        <p:spPr bwMode="auto">
          <a:xfrm>
            <a:off x="-3175" y="841375"/>
            <a:ext cx="8686800" cy="4625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trip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01675"/>
            <a:ext cx="82296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pEngroman32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9" y="152461"/>
            <a:ext cx="2159981" cy="5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8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anda-wordm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841375"/>
            <a:ext cx="8686800" cy="4625975"/>
          </a:xfrm>
          <a:prstGeom prst="rect">
            <a:avLst/>
          </a:prstGeom>
          <a:solidFill>
            <a:srgbClr val="84B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2901461"/>
            <a:ext cx="7112000" cy="1415951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85407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2190CC-CD0C-4F3E-99DD-9F57B489A418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14251" r="33432" b="34754"/>
          <a:stretch/>
        </p:blipFill>
        <p:spPr bwMode="auto">
          <a:xfrm>
            <a:off x="0" y="835025"/>
            <a:ext cx="8686800" cy="4625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strip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01675"/>
            <a:ext cx="82296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pEngroman32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9" y="152461"/>
            <a:ext cx="2159981" cy="5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2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anda-wordm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latin typeface="Century Gothic" pitchFamily="34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FA99A-0B6A-4F6F-BA8D-AFBE694F623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85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canda-wordm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49F12-9138-49F1-96D4-CC6FC00A57C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325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anda-wordm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3057770"/>
            <a:ext cx="3651494" cy="2668344"/>
          </a:xfrm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606BA19-779A-4930-9322-0B47357BACC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581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anda-wordm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922838" y="1600200"/>
            <a:ext cx="3798887" cy="45259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8" name="Picture 9" descr="stripe.jp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5872163"/>
            <a:ext cx="3810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3" y="1944078"/>
            <a:ext cx="3553802" cy="3782036"/>
          </a:xfrm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E294082-DFA0-4304-8D39-BC23FA45ED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515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anda-wordm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57200" y="3995738"/>
            <a:ext cx="8264525" cy="19288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8" name="Picture 9" descr="strip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684838"/>
            <a:ext cx="82296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576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05692" y="4140740"/>
            <a:ext cx="8116033" cy="1585373"/>
          </a:xfrm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52D289-F740-481C-B2A6-EE2832E288B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4422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anda-wordm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589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anda-wordm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25CEB-1D58-4033-B3AA-47E6E8AA16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106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anda-wordm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CE915-54DE-42DF-81C9-6A96210B07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807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chemeClr val="accent1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chemeClr val="accent1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75564-AF6E-40FC-905A-F6C5E8D2961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830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anda-wordm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34F6D-27DC-4F94-8982-5FFA21468B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373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A5B3A-4079-4B46-A0FF-A550B3FE26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968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9DFE12-9688-42E0-BA90-99DAB2AC95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365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192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499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CMB_NEW\0400-Comms Svcs\480 - Publishing and Production\! IC brand TEMPLATES\FIPs\canada_2colo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55" y="2689173"/>
            <a:ext cx="4885090" cy="11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2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747569-5027-884F-8233-EC7EB2C0DA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0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trip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14375"/>
            <a:ext cx="82296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63" y="240944"/>
            <a:ext cx="1470025" cy="1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anda-wordmark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3429000"/>
            <a:ext cx="8123238" cy="194945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12" descr="stripe.jpg"/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4416425"/>
            <a:ext cx="7164387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0" y="859692"/>
            <a:ext cx="9143999" cy="49432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accent1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2" name="Picture 11" descr="FipEngroman32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9" y="152461"/>
            <a:ext cx="2204431" cy="5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1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trip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49275"/>
            <a:ext cx="82296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3" y="239713"/>
            <a:ext cx="14700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anda-wordmark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2901950"/>
            <a:ext cx="8123238" cy="24765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stripe.jpg"/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4416425"/>
            <a:ext cx="7164387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trans_flag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4138"/>
            <a:ext cx="9144000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1" y="1"/>
            <a:ext cx="9144000" cy="6858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85407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5D625-F90A-43D5-BA5C-C4822E58F52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6626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rip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01675"/>
            <a:ext cx="82296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anda-wordmar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835025"/>
            <a:ext cx="8686800" cy="46259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14251" r="33432" b="34754"/>
          <a:stretch/>
        </p:blipFill>
        <p:spPr bwMode="auto">
          <a:xfrm>
            <a:off x="0" y="828675"/>
            <a:ext cx="8686800" cy="4625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2901461"/>
            <a:ext cx="7112000" cy="1415951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85407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2190CC-CD0C-4F3E-99DD-9F57B489A418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1" name="Picture 10" descr="FipEngroman32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9" y="152461"/>
            <a:ext cx="2159981" cy="5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8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anda-wordm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835025"/>
            <a:ext cx="8686800" cy="46259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2901461"/>
            <a:ext cx="7112000" cy="1415951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85407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2190CC-CD0C-4F3E-99DD-9F57B489A418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14251" r="33432" b="34754"/>
          <a:stretch/>
        </p:blipFill>
        <p:spPr bwMode="auto">
          <a:xfrm>
            <a:off x="0" y="835025"/>
            <a:ext cx="8686800" cy="4625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trip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01675"/>
            <a:ext cx="82296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pEngroman32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9" y="152461"/>
            <a:ext cx="2159981" cy="5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48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anda-wordm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835025"/>
            <a:ext cx="8686800" cy="4625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2901461"/>
            <a:ext cx="7112000" cy="1415951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85407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2190CC-CD0C-4F3E-99DD-9F57B489A418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14251" r="33432" b="34754"/>
          <a:stretch/>
        </p:blipFill>
        <p:spPr bwMode="auto">
          <a:xfrm>
            <a:off x="0" y="835025"/>
            <a:ext cx="8686800" cy="4625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trip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01675"/>
            <a:ext cx="82296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pEngroman32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9" y="152461"/>
            <a:ext cx="2159981" cy="5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anda-wordm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828675"/>
            <a:ext cx="8686800" cy="4625975"/>
          </a:xfrm>
          <a:prstGeom prst="rect">
            <a:avLst/>
          </a:prstGeom>
          <a:solidFill>
            <a:srgbClr val="870F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2901461"/>
            <a:ext cx="7112000" cy="1415951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85407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2190CC-CD0C-4F3E-99DD-9F57B489A418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14251" r="33432" b="34754"/>
          <a:stretch/>
        </p:blipFill>
        <p:spPr bwMode="auto">
          <a:xfrm>
            <a:off x="0" y="828675"/>
            <a:ext cx="8686800" cy="4625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trip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01675"/>
            <a:ext cx="82296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pEngroman32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9" y="152461"/>
            <a:ext cx="2159981" cy="5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0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anda-wordmar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854075"/>
            <a:ext cx="8686800" cy="4625975"/>
          </a:xfrm>
          <a:prstGeom prst="rect">
            <a:avLst/>
          </a:prstGeom>
          <a:solidFill>
            <a:srgbClr val="008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2901461"/>
            <a:ext cx="7112000" cy="1415951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85407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2190CC-CD0C-4F3E-99DD-9F57B489A418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14251" r="33432" b="34754"/>
          <a:stretch/>
        </p:blipFill>
        <p:spPr bwMode="auto">
          <a:xfrm>
            <a:off x="0" y="854075"/>
            <a:ext cx="8686800" cy="4625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trip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701675"/>
            <a:ext cx="8229600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pEngroman32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9" y="152461"/>
            <a:ext cx="2159981" cy="5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2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 smtClean="0"/>
              <a:t>Click to edit Master text styles</a:t>
            </a:r>
          </a:p>
          <a:p>
            <a:pPr lvl="1"/>
            <a:r>
              <a:rPr lang="en-CA" altLang="en-US" dirty="0" smtClean="0"/>
              <a:t>Second level</a:t>
            </a:r>
          </a:p>
          <a:p>
            <a:pPr lvl="2"/>
            <a:r>
              <a:rPr lang="en-CA" altLang="en-US" dirty="0" smtClean="0"/>
              <a:t>Third level</a:t>
            </a:r>
          </a:p>
          <a:p>
            <a:pPr lvl="3"/>
            <a:r>
              <a:rPr lang="en-CA" altLang="en-US" dirty="0" smtClean="0"/>
              <a:t>Fourth level</a:t>
            </a:r>
          </a:p>
          <a:p>
            <a:pPr lvl="4"/>
            <a:r>
              <a:rPr lang="en-CA" altLang="en-US" dirty="0" smtClean="0"/>
              <a:t>Fifth level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AF31215-D414-49A1-B0BE-FA6A849F09BB}" type="slidenum">
              <a:rPr lang="en-US" altLang="en-US">
                <a:ea typeface="ヒラギノ角ゴ Pro W3" pitchFamily="127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ea typeface="ヒラギノ角ゴ Pro W3" pitchFamily="127" charset="-128"/>
            </a:endParaRPr>
          </a:p>
        </p:txBody>
      </p:sp>
      <p:pic>
        <p:nvPicPr>
          <p:cNvPr id="1029" name="Picture 10" descr="canda-wordmark.pn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6294438"/>
            <a:ext cx="11985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3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810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0064A5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39552" y="4149080"/>
            <a:ext cx="7560840" cy="1752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6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4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2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0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>
                <a:solidFill>
                  <a:schemeClr val="bg1"/>
                </a:solidFill>
                <a:latin typeface="+mn-lt"/>
              </a:rPr>
              <a:t>PCT/MIA Quality Subgroup</a:t>
            </a:r>
            <a:r>
              <a:rPr lang="de-DE" i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accent1"/>
                </a:solidFill>
              </a:rPr>
              <a:t>Marie Quinn</a:t>
            </a:r>
          </a:p>
          <a:p>
            <a:pPr marL="0" indent="0">
              <a:buNone/>
            </a:pPr>
            <a:r>
              <a:rPr lang="de-DE" i="1" dirty="0" smtClean="0">
                <a:solidFill>
                  <a:schemeClr val="accent1"/>
                </a:solidFill>
              </a:rPr>
              <a:t>Program Manager – Quality, Patent Branch, CIPO</a:t>
            </a:r>
          </a:p>
          <a:p>
            <a:endParaRPr lang="de-DE" dirty="0" smtClean="0"/>
          </a:p>
          <a:p>
            <a:pPr marL="0" indent="0">
              <a:buNone/>
            </a:pPr>
            <a:r>
              <a:rPr lang="de-DE" sz="2000" dirty="0" smtClean="0">
                <a:solidFill>
                  <a:schemeClr val="bg1"/>
                </a:solidFill>
              </a:rPr>
              <a:t>February 2020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7970" y="1916832"/>
            <a:ext cx="8332502" cy="21602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rgbClr val="0064A5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ctr" eaLnBrk="1" hangingPunct="1"/>
            <a:r>
              <a:rPr lang="en-CA" altLang="en-US" sz="5400" dirty="0" smtClean="0">
                <a:solidFill>
                  <a:schemeClr val="bg1"/>
                </a:solidFill>
                <a:latin typeface="+mn-lt"/>
                <a:ea typeface="ヒラギノ角ゴ Pro W3" pitchFamily="127" charset="-128"/>
              </a:rPr>
              <a:t>CIPO Patent Quality Summit</a:t>
            </a:r>
            <a:endParaRPr lang="en-CA" altLang="en-US" sz="2400" dirty="0">
              <a:solidFill>
                <a:schemeClr val="bg1"/>
              </a:solidFill>
              <a:ea typeface="ヒラギノ角ゴ Pro W3" pitchFamily="127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950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:\Maryse 14 mai 2014\5- Qualité\3- national\5 - Quality Summit\Feb 26 2019 pictures all\tweet panel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78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54868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bg1"/>
                </a:solidFill>
              </a:rPr>
              <a:t>Panel 2: Obstacles to Patent Quality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3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8"/>
            <a:ext cx="2600069" cy="62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0755" y="270575"/>
            <a:ext cx="2444216" cy="1512168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 smtClean="0">
                <a:solidFill>
                  <a:schemeClr val="bg1"/>
                </a:solidFill>
              </a:rPr>
              <a:t>CIPO</a:t>
            </a:r>
            <a:br>
              <a:rPr lang="en-CA" sz="2400" b="1" dirty="0" smtClean="0">
                <a:solidFill>
                  <a:schemeClr val="bg1"/>
                </a:solidFill>
              </a:rPr>
            </a:br>
            <a:r>
              <a:rPr lang="en-CA" sz="2400" b="1" dirty="0" smtClean="0">
                <a:solidFill>
                  <a:schemeClr val="bg1"/>
                </a:solidFill>
              </a:rPr>
              <a:t>PATENT QUALITY SUMMIT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3219" y="637237"/>
            <a:ext cx="574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92D2"/>
                </a:solidFill>
              </a:rPr>
              <a:t>PANEL 2 – </a:t>
            </a:r>
            <a:r>
              <a:rPr lang="en-CA" sz="2400" b="1" dirty="0" smtClean="0">
                <a:solidFill>
                  <a:srgbClr val="0092D2"/>
                </a:solidFill>
              </a:rPr>
              <a:t>OBSTACLES TO PATENT QUALITY</a:t>
            </a:r>
            <a:endParaRPr lang="en-CA" sz="2400" b="1" dirty="0">
              <a:solidFill>
                <a:srgbClr val="0092D2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2817492" y="1692792"/>
            <a:ext cx="6002980" cy="43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US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CA" sz="1800" b="1" i="1" dirty="0" smtClean="0">
                <a:solidFill>
                  <a:schemeClr val="tx1"/>
                </a:solidFill>
              </a:rPr>
              <a:t>Highlights</a:t>
            </a:r>
          </a:p>
          <a:p>
            <a:pPr lvl="0">
              <a:lnSpc>
                <a:spcPct val="150000"/>
              </a:lnSpc>
            </a:pPr>
            <a:r>
              <a:rPr lang="en-CA" sz="1800" dirty="0"/>
              <a:t>Patents must be compliant with </a:t>
            </a:r>
            <a:r>
              <a:rPr lang="en-CA" sz="1800" i="1" dirty="0"/>
              <a:t>Act </a:t>
            </a:r>
            <a:r>
              <a:rPr lang="en-CA" sz="1800" dirty="0"/>
              <a:t>and</a:t>
            </a:r>
            <a:r>
              <a:rPr lang="en-CA" sz="1800" i="1" dirty="0"/>
              <a:t> Rules, </a:t>
            </a:r>
            <a:r>
              <a:rPr lang="en-CA" sz="1800" dirty="0" smtClean="0"/>
              <a:t>enforceable and valuable</a:t>
            </a:r>
          </a:p>
          <a:p>
            <a:pPr lvl="0">
              <a:lnSpc>
                <a:spcPct val="150000"/>
              </a:lnSpc>
            </a:pPr>
            <a:r>
              <a:rPr lang="en-CA" sz="1800" dirty="0" smtClean="0"/>
              <a:t>Balance </a:t>
            </a:r>
            <a:r>
              <a:rPr lang="en-CA" sz="1800" dirty="0"/>
              <a:t>between quality, cost and time </a:t>
            </a:r>
          </a:p>
          <a:p>
            <a:pPr lvl="1">
              <a:lnSpc>
                <a:spcPct val="150000"/>
              </a:lnSpc>
            </a:pPr>
            <a:r>
              <a:rPr lang="en-CA" sz="1600" dirty="0"/>
              <a:t>both to prepare and examine applications </a:t>
            </a:r>
          </a:p>
          <a:p>
            <a:pPr>
              <a:lnSpc>
                <a:spcPct val="150000"/>
              </a:lnSpc>
            </a:pPr>
            <a:r>
              <a:rPr lang="en-CA" sz="1800" dirty="0"/>
              <a:t>How to measure quality? </a:t>
            </a:r>
          </a:p>
          <a:p>
            <a:pPr>
              <a:lnSpc>
                <a:spcPct val="150000"/>
              </a:lnSpc>
            </a:pPr>
            <a:r>
              <a:rPr lang="en-CA" sz="1800" dirty="0"/>
              <a:t>Quality is a shared responsibility between stakeholders and the office</a:t>
            </a:r>
            <a:endParaRPr lang="fr-CA" sz="1800" dirty="0"/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CA" sz="1400" dirty="0" smtClean="0"/>
          </a:p>
          <a:p>
            <a:pPr>
              <a:lnSpc>
                <a:spcPct val="150000"/>
              </a:lnSpc>
            </a:pPr>
            <a:endParaRPr lang="en-CA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1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18" name="Picture 2" descr="P:\Maryse 14 mai 2014\5- Qualité\3- national\5 - Quality Summit\Feb 26 2019 pictures all\Tweet panel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504796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bg1"/>
                </a:solidFill>
              </a:rPr>
              <a:t>Panel 3: Listening to Our Clients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" y="11158"/>
            <a:ext cx="2600069" cy="62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0755" y="270575"/>
            <a:ext cx="2444216" cy="1512168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 smtClean="0">
                <a:solidFill>
                  <a:schemeClr val="bg1"/>
                </a:solidFill>
              </a:rPr>
              <a:t>CIPO</a:t>
            </a:r>
            <a:br>
              <a:rPr lang="en-CA" sz="2400" b="1" dirty="0" smtClean="0">
                <a:solidFill>
                  <a:schemeClr val="bg1"/>
                </a:solidFill>
              </a:rPr>
            </a:br>
            <a:r>
              <a:rPr lang="en-CA" sz="2400" b="1" dirty="0" smtClean="0">
                <a:solidFill>
                  <a:schemeClr val="bg1"/>
                </a:solidFill>
              </a:rPr>
              <a:t>PATENT QUALITY SUMMIT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3754" y="821903"/>
            <a:ext cx="574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92D2"/>
                </a:solidFill>
              </a:rPr>
              <a:t>PANEL 3 – </a:t>
            </a:r>
            <a:r>
              <a:rPr lang="en-CA" sz="2400" b="1" dirty="0" smtClean="0">
                <a:solidFill>
                  <a:srgbClr val="0092D2"/>
                </a:solidFill>
              </a:rPr>
              <a:t>LISTENTING TO OUR CLIENTS</a:t>
            </a:r>
            <a:endParaRPr lang="en-CA" sz="2400" b="1" dirty="0">
              <a:solidFill>
                <a:srgbClr val="0092D2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2817492" y="1692792"/>
            <a:ext cx="6002980" cy="43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US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CA" sz="1800" b="1" i="1" dirty="0" smtClean="0">
                <a:solidFill>
                  <a:schemeClr val="tx1"/>
                </a:solidFill>
              </a:rPr>
              <a:t>Highlights</a:t>
            </a:r>
          </a:p>
          <a:p>
            <a:pPr lvl="0">
              <a:lnSpc>
                <a:spcPct val="150000"/>
              </a:lnSpc>
            </a:pPr>
            <a:r>
              <a:rPr lang="en-CA" sz="1800" dirty="0"/>
              <a:t>CIPO </a:t>
            </a:r>
            <a:r>
              <a:rPr lang="en-CA" sz="1800" dirty="0" smtClean="0"/>
              <a:t>was </a:t>
            </a:r>
            <a:r>
              <a:rPr lang="en-CA" sz="1800" dirty="0"/>
              <a:t>preparing for the Patent Law Treaty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1600" dirty="0"/>
              <a:t>Mapping updates, addition of QC steps, testing of software, awareness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1600" dirty="0"/>
              <a:t>Review of office correspondence and improvements </a:t>
            </a:r>
            <a:r>
              <a:rPr lang="en-CA" sz="1600" dirty="0" smtClean="0"/>
              <a:t>put </a:t>
            </a:r>
            <a:r>
              <a:rPr lang="en-CA" sz="1600" dirty="0"/>
              <a:t>into place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1600" dirty="0" smtClean="0"/>
              <a:t>Ensured </a:t>
            </a:r>
            <a:r>
              <a:rPr lang="en-CA" sz="1600" dirty="0"/>
              <a:t>client </a:t>
            </a:r>
            <a:r>
              <a:rPr lang="en-CA" sz="1600" dirty="0" smtClean="0"/>
              <a:t>was </a:t>
            </a:r>
            <a:r>
              <a:rPr lang="en-CA" sz="1600" dirty="0"/>
              <a:t>well aware of what steps </a:t>
            </a:r>
            <a:r>
              <a:rPr lang="en-CA" sz="1600" dirty="0" smtClean="0"/>
              <a:t>needed </a:t>
            </a:r>
            <a:r>
              <a:rPr lang="en-CA" sz="1600" dirty="0"/>
              <a:t>to be taken</a:t>
            </a:r>
          </a:p>
          <a:p>
            <a:r>
              <a:rPr lang="en-CA" sz="1800" dirty="0"/>
              <a:t>Should examiner interview service be expanded?</a:t>
            </a:r>
          </a:p>
          <a:p>
            <a:r>
              <a:rPr lang="en-CA" sz="1800" dirty="0"/>
              <a:t>Should CIPO standardize examiner’s reports? </a:t>
            </a:r>
          </a:p>
          <a:p>
            <a:r>
              <a:rPr lang="en-CA" sz="1800" dirty="0"/>
              <a:t>Quality is a shared responsibility between stakeholders and the office</a:t>
            </a:r>
            <a:endParaRPr lang="fr-CA" sz="1800" dirty="0"/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en-CA" sz="1400" dirty="0" smtClean="0"/>
          </a:p>
          <a:p>
            <a:pPr>
              <a:lnSpc>
                <a:spcPct val="150000"/>
              </a:lnSpc>
            </a:pPr>
            <a:endParaRPr lang="en-CA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Stock_84886433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50"/>
          <a:stretch/>
        </p:blipFill>
        <p:spPr bwMode="auto">
          <a:xfrm>
            <a:off x="0" y="0"/>
            <a:ext cx="3562597" cy="62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7950" y="365515"/>
            <a:ext cx="2522167" cy="1407301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 smtClean="0">
                <a:solidFill>
                  <a:schemeClr val="bg1"/>
                </a:solidFill>
              </a:rPr>
              <a:t>CIPO </a:t>
            </a:r>
            <a:br>
              <a:rPr lang="en-CA" sz="2400" b="1" dirty="0" smtClean="0">
                <a:solidFill>
                  <a:schemeClr val="bg1"/>
                </a:solidFill>
              </a:rPr>
            </a:br>
            <a:r>
              <a:rPr lang="en-CA" sz="2400" b="1" dirty="0" smtClean="0">
                <a:solidFill>
                  <a:schemeClr val="bg1"/>
                </a:solidFill>
              </a:rPr>
              <a:t>PATENT</a:t>
            </a:r>
            <a:r>
              <a:rPr lang="en-CA" sz="2400" b="1" dirty="0">
                <a:solidFill>
                  <a:schemeClr val="bg1"/>
                </a:solidFill>
              </a:rPr>
              <a:t> </a:t>
            </a:r>
            <a:r>
              <a:rPr lang="en-CA" sz="2400" b="1" dirty="0" smtClean="0">
                <a:solidFill>
                  <a:schemeClr val="bg1"/>
                </a:solidFill>
              </a:rPr>
              <a:t>QUALITY SUMMIT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2977788"/>
            <a:ext cx="394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800" b="1" dirty="0" smtClean="0">
                <a:solidFill>
                  <a:srgbClr val="0092D2"/>
                </a:solidFill>
              </a:rPr>
              <a:t>WORKSHOP INSIGHTS</a:t>
            </a:r>
            <a:endParaRPr lang="en-CA" sz="2000" b="1" dirty="0">
              <a:solidFill>
                <a:srgbClr val="0092D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28" y="5651353"/>
            <a:ext cx="1824960" cy="48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982663" cy="365125"/>
          </a:xfrm>
        </p:spPr>
        <p:txBody>
          <a:bodyPr/>
          <a:lstStyle/>
          <a:p>
            <a:fld id="{78075564-AF6E-40FC-905A-F6C5E8D29614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2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P:\Maryse 14 mai 2014\5- Qualité\3- national\5 - Quality Summit\Feb 26 2019 pictures all\tweet  work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/>
          </p:nvPr>
        </p:nvGraphicFramePr>
        <p:xfrm>
          <a:off x="971600" y="548680"/>
          <a:ext cx="7200800" cy="60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727992"/>
            <a:ext cx="684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92D2"/>
                </a:solidFill>
              </a:rPr>
              <a:t>WORDS USED TO DEFINE PATENT QUALITY </a:t>
            </a:r>
            <a:r>
              <a:rPr lang="en-CA" sz="2000" dirty="0" smtClean="0">
                <a:solidFill>
                  <a:srgbClr val="0092D2"/>
                </a:solidFill>
              </a:rPr>
              <a:t>Workshop </a:t>
            </a:r>
            <a:r>
              <a:rPr lang="en-CA" sz="2000" dirty="0">
                <a:solidFill>
                  <a:srgbClr val="0092D2"/>
                </a:solidFill>
              </a:rPr>
              <a:t>part 1 - Defining Patent Quality</a:t>
            </a:r>
          </a:p>
          <a:p>
            <a:endParaRPr lang="en-CA" sz="2400" dirty="0">
              <a:solidFill>
                <a:srgbClr val="0092D2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982663" cy="365125"/>
          </a:xfrm>
        </p:spPr>
        <p:txBody>
          <a:bodyPr/>
          <a:lstStyle/>
          <a:p>
            <a:fld id="{78075564-AF6E-40FC-905A-F6C5E8D29614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2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Stock_84886433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25324"/>
          <a:stretch/>
        </p:blipFill>
        <p:spPr bwMode="auto">
          <a:xfrm>
            <a:off x="1" y="0"/>
            <a:ext cx="2600118" cy="62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1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4283968" y="1844824"/>
          <a:ext cx="43204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3" descr="C:\Users\jorgel\AppData\Local\Microsoft\Windows\Temporary Internet Files\Content.IE5\VBFEVQ82\jdb-infographics2014_ip-e147372625384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00" y="2996952"/>
            <a:ext cx="1756231" cy="18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89136" y="637237"/>
            <a:ext cx="612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0092D2"/>
                </a:solidFill>
                <a:latin typeface="Century Gothic" panose="020B0502020202020204" pitchFamily="34" charset="0"/>
              </a:rPr>
              <a:t>HOW DO STAKEHOLDERS DEFINE PATENT QUALITY?</a:t>
            </a:r>
            <a:endParaRPr lang="fr-CA" sz="2400" b="1" dirty="0">
              <a:solidFill>
                <a:srgbClr val="0092D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1559" y="611540"/>
            <a:ext cx="2444216" cy="1074459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 smtClean="0">
                <a:solidFill>
                  <a:schemeClr val="bg1"/>
                </a:solidFill>
              </a:rPr>
              <a:t>DEFINING PATENT QUALITY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982663" cy="365125"/>
          </a:xfrm>
        </p:spPr>
        <p:txBody>
          <a:bodyPr/>
          <a:lstStyle/>
          <a:p>
            <a:fld id="{78075564-AF6E-40FC-905A-F6C5E8D29614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80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Stock_84886433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25324"/>
          <a:stretch/>
        </p:blipFill>
        <p:spPr bwMode="auto">
          <a:xfrm>
            <a:off x="1" y="0"/>
            <a:ext cx="2600118" cy="62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2789136" y="637237"/>
            <a:ext cx="612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0092D2"/>
                </a:solidFill>
                <a:latin typeface="Century Gothic" panose="020B0502020202020204" pitchFamily="34" charset="0"/>
              </a:rPr>
              <a:t>HOW DO STAKEHOLDERS DEFINE PATENT QUALITY?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1559" y="611540"/>
            <a:ext cx="2444216" cy="1074459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</a:rPr>
              <a:t>PATENT</a:t>
            </a:r>
            <a:br>
              <a:rPr lang="en-CA" sz="2400" b="1" dirty="0">
                <a:solidFill>
                  <a:schemeClr val="bg1"/>
                </a:solidFill>
              </a:rPr>
            </a:br>
            <a:r>
              <a:rPr lang="en-CA" sz="2400" b="1" dirty="0">
                <a:solidFill>
                  <a:schemeClr val="bg1"/>
                </a:solidFill>
              </a:rPr>
              <a:t>QUALITY DEFINITION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82358" y="2204864"/>
            <a:ext cx="6345959" cy="720080"/>
          </a:xfrm>
        </p:spPr>
        <p:txBody>
          <a:bodyPr/>
          <a:lstStyle/>
          <a:p>
            <a:r>
              <a:rPr lang="en-CA" sz="2000" dirty="0" smtClean="0"/>
              <a:t>An</a:t>
            </a:r>
            <a:r>
              <a:rPr lang="en-CA" sz="2000" b="1" dirty="0" smtClean="0"/>
              <a:t> enforceable </a:t>
            </a:r>
            <a:r>
              <a:rPr lang="en-CA" sz="2000" dirty="0" smtClean="0"/>
              <a:t>and </a:t>
            </a:r>
            <a:r>
              <a:rPr lang="en-CA" sz="2000" b="1" dirty="0" smtClean="0"/>
              <a:t>valuable </a:t>
            </a:r>
            <a:r>
              <a:rPr lang="en-CA" sz="2000" dirty="0" smtClean="0"/>
              <a:t>patent obtained in a </a:t>
            </a:r>
            <a:r>
              <a:rPr lang="en-CA" sz="2000" b="1" dirty="0" smtClean="0"/>
              <a:t>timely </a:t>
            </a:r>
            <a:r>
              <a:rPr lang="en-CA" sz="2000" dirty="0" smtClean="0"/>
              <a:t>manner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89136" y="3573016"/>
            <a:ext cx="5887320" cy="1846548"/>
            <a:chOff x="2789136" y="3923618"/>
            <a:chExt cx="5780639" cy="1447887"/>
          </a:xfrm>
        </p:grpSpPr>
        <p:grpSp>
          <p:nvGrpSpPr>
            <p:cNvPr id="6" name="Group 5"/>
            <p:cNvGrpSpPr/>
            <p:nvPr/>
          </p:nvGrpSpPr>
          <p:grpSpPr>
            <a:xfrm>
              <a:off x="2789136" y="3923618"/>
              <a:ext cx="5780639" cy="649705"/>
              <a:chOff x="2789136" y="3717032"/>
              <a:chExt cx="5780639" cy="649705"/>
            </a:xfrm>
          </p:grpSpPr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2789136" y="4005064"/>
                <a:ext cx="1566840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6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4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2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0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US" sz="18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sz="1800" b="1" dirty="0" err="1" smtClean="0"/>
                  <a:t>Validity</a:t>
                </a:r>
                <a:endParaRPr lang="en-CA" sz="1800" b="1" dirty="0" smtClean="0"/>
              </a:p>
            </p:txBody>
          </p:sp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4932040" y="4006697"/>
                <a:ext cx="1995220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6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4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2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0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US" sz="18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r-CA" sz="1800" b="1" dirty="0" err="1" smtClean="0"/>
                  <a:t>enforceability</a:t>
                </a:r>
                <a:endParaRPr lang="en-CA" sz="1800" b="1" dirty="0" smtClean="0"/>
              </a:p>
            </p:txBody>
          </p:sp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7596336" y="4006697"/>
                <a:ext cx="973439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6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4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2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0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US" sz="18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r-CA" sz="1800" b="1" dirty="0" smtClean="0"/>
                  <a:t>value</a:t>
                </a:r>
                <a:endParaRPr lang="en-CA" sz="1800" b="1" dirty="0" smtClean="0"/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>
                <a:off x="4202560" y="4185084"/>
                <a:ext cx="7920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804248" y="4186916"/>
                <a:ext cx="79208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Content Placeholder 2"/>
              <p:cNvSpPr txBox="1">
                <a:spLocks/>
              </p:cNvSpPr>
              <p:nvPr/>
            </p:nvSpPr>
            <p:spPr bwMode="auto">
              <a:xfrm>
                <a:off x="4111883" y="3717032"/>
                <a:ext cx="973439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6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4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2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0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US" sz="18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r-CA" sz="1800" dirty="0" err="1" smtClean="0"/>
                  <a:t>begets</a:t>
                </a:r>
                <a:endParaRPr lang="en-CA" sz="1800" dirty="0" smtClean="0"/>
              </a:p>
            </p:txBody>
          </p:sp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6713572" y="3725961"/>
                <a:ext cx="973439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6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4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2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CA" sz="20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/>
                  <a:buChar char="•"/>
                  <a:defRPr lang="en-US" sz="1800" b="0" i="0" kern="1200">
                    <a:solidFill>
                      <a:srgbClr val="595959"/>
                    </a:solidFill>
                    <a:latin typeface="Century Gothic" pitchFamily="34" charset="0"/>
                    <a:ea typeface="ヒラギノ角ゴ Pro W3" pitchFamily="126" charset="-128"/>
                    <a:cs typeface="Century Gothic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r-CA" sz="1800" dirty="0" smtClean="0"/>
                  <a:t>drives</a:t>
                </a:r>
                <a:endParaRPr lang="en-CA" sz="1800" dirty="0" smtClean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419649" y="4907954"/>
              <a:ext cx="374650" cy="463551"/>
              <a:chOff x="2351089" y="3155950"/>
              <a:chExt cx="374650" cy="463551"/>
            </a:xfrm>
            <a:solidFill>
              <a:srgbClr val="0092D2"/>
            </a:solidFill>
          </p:grpSpPr>
          <p:sp>
            <p:nvSpPr>
              <p:cNvPr id="22" name="Freeform 473"/>
              <p:cNvSpPr>
                <a:spLocks/>
              </p:cNvSpPr>
              <p:nvPr/>
            </p:nvSpPr>
            <p:spPr bwMode="auto">
              <a:xfrm>
                <a:off x="2667001" y="3155950"/>
                <a:ext cx="58738" cy="101600"/>
              </a:xfrm>
              <a:custGeom>
                <a:avLst/>
                <a:gdLst>
                  <a:gd name="T0" fmla="*/ 4 w 32"/>
                  <a:gd name="T1" fmla="*/ 56 h 56"/>
                  <a:gd name="T2" fmla="*/ 0 w 32"/>
                  <a:gd name="T3" fmla="*/ 56 h 56"/>
                  <a:gd name="T4" fmla="*/ 0 w 32"/>
                  <a:gd name="T5" fmla="*/ 48 h 56"/>
                  <a:gd name="T6" fmla="*/ 4 w 32"/>
                  <a:gd name="T7" fmla="*/ 48 h 56"/>
                  <a:gd name="T8" fmla="*/ 24 w 32"/>
                  <a:gd name="T9" fmla="*/ 28 h 56"/>
                  <a:gd name="T10" fmla="*/ 4 w 32"/>
                  <a:gd name="T11" fmla="*/ 8 h 56"/>
                  <a:gd name="T12" fmla="*/ 4 w 32"/>
                  <a:gd name="T13" fmla="*/ 0 h 56"/>
                  <a:gd name="T14" fmla="*/ 32 w 32"/>
                  <a:gd name="T15" fmla="*/ 28 h 56"/>
                  <a:gd name="T16" fmla="*/ 4 w 32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56">
                    <a:moveTo>
                      <a:pt x="4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15" y="48"/>
                      <a:pt x="24" y="39"/>
                      <a:pt x="24" y="28"/>
                    </a:cubicBezTo>
                    <a:cubicBezTo>
                      <a:pt x="24" y="17"/>
                      <a:pt x="15" y="8"/>
                      <a:pt x="4" y="8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0" y="0"/>
                      <a:pt x="32" y="13"/>
                      <a:pt x="32" y="28"/>
                    </a:cubicBezTo>
                    <a:cubicBezTo>
                      <a:pt x="32" y="44"/>
                      <a:pt x="20" y="56"/>
                      <a:pt x="4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3" name="Rectangle 474"/>
              <p:cNvSpPr>
                <a:spLocks noChangeArrowheads="1"/>
              </p:cNvSpPr>
              <p:nvPr/>
            </p:nvSpPr>
            <p:spPr bwMode="auto">
              <a:xfrm>
                <a:off x="2487614" y="3243263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" name="Rectangle 475"/>
              <p:cNvSpPr>
                <a:spLocks noChangeArrowheads="1"/>
              </p:cNvSpPr>
              <p:nvPr/>
            </p:nvSpPr>
            <p:spPr bwMode="auto">
              <a:xfrm>
                <a:off x="2516189" y="3243263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" name="Rectangle 476"/>
              <p:cNvSpPr>
                <a:spLocks noChangeArrowheads="1"/>
              </p:cNvSpPr>
              <p:nvPr/>
            </p:nvSpPr>
            <p:spPr bwMode="auto">
              <a:xfrm>
                <a:off x="2459039" y="3243263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" name="Rectangle 477"/>
              <p:cNvSpPr>
                <a:spLocks noChangeArrowheads="1"/>
              </p:cNvSpPr>
              <p:nvPr/>
            </p:nvSpPr>
            <p:spPr bwMode="auto">
              <a:xfrm>
                <a:off x="2408239" y="3286125"/>
                <a:ext cx="165100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" name="Rectangle 478"/>
              <p:cNvSpPr>
                <a:spLocks noChangeArrowheads="1"/>
              </p:cNvSpPr>
              <p:nvPr/>
            </p:nvSpPr>
            <p:spPr bwMode="auto">
              <a:xfrm>
                <a:off x="2408239" y="3314700"/>
                <a:ext cx="165100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8" name="Rectangle 479"/>
              <p:cNvSpPr>
                <a:spLocks noChangeArrowheads="1"/>
              </p:cNvSpPr>
              <p:nvPr/>
            </p:nvSpPr>
            <p:spPr bwMode="auto">
              <a:xfrm>
                <a:off x="2408239" y="3343275"/>
                <a:ext cx="165100" cy="158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9" name="Rectangle 480"/>
              <p:cNvSpPr>
                <a:spLocks noChangeArrowheads="1"/>
              </p:cNvSpPr>
              <p:nvPr/>
            </p:nvSpPr>
            <p:spPr bwMode="auto">
              <a:xfrm>
                <a:off x="2408239" y="3373438"/>
                <a:ext cx="165100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0" name="Rectangle 481"/>
              <p:cNvSpPr>
                <a:spLocks noChangeArrowheads="1"/>
              </p:cNvSpPr>
              <p:nvPr/>
            </p:nvSpPr>
            <p:spPr bwMode="auto">
              <a:xfrm>
                <a:off x="2408239" y="3402013"/>
                <a:ext cx="165100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1" name="Freeform 482"/>
              <p:cNvSpPr>
                <a:spLocks/>
              </p:cNvSpPr>
              <p:nvPr/>
            </p:nvSpPr>
            <p:spPr bwMode="auto">
              <a:xfrm>
                <a:off x="2351089" y="3155950"/>
                <a:ext cx="330200" cy="419100"/>
              </a:xfrm>
              <a:custGeom>
                <a:avLst/>
                <a:gdLst>
                  <a:gd name="T0" fmla="*/ 156 w 184"/>
                  <a:gd name="T1" fmla="*/ 232 h 232"/>
                  <a:gd name="T2" fmla="*/ 108 w 184"/>
                  <a:gd name="T3" fmla="*/ 232 h 232"/>
                  <a:gd name="T4" fmla="*/ 108 w 184"/>
                  <a:gd name="T5" fmla="*/ 224 h 232"/>
                  <a:gd name="T6" fmla="*/ 152 w 184"/>
                  <a:gd name="T7" fmla="*/ 224 h 232"/>
                  <a:gd name="T8" fmla="*/ 152 w 184"/>
                  <a:gd name="T9" fmla="*/ 28 h 232"/>
                  <a:gd name="T10" fmla="*/ 161 w 184"/>
                  <a:gd name="T11" fmla="*/ 8 h 232"/>
                  <a:gd name="T12" fmla="*/ 28 w 184"/>
                  <a:gd name="T13" fmla="*/ 8 h 232"/>
                  <a:gd name="T14" fmla="*/ 8 w 184"/>
                  <a:gd name="T15" fmla="*/ 28 h 232"/>
                  <a:gd name="T16" fmla="*/ 8 w 184"/>
                  <a:gd name="T17" fmla="*/ 224 h 232"/>
                  <a:gd name="T18" fmla="*/ 52 w 184"/>
                  <a:gd name="T19" fmla="*/ 224 h 232"/>
                  <a:gd name="T20" fmla="*/ 52 w 184"/>
                  <a:gd name="T21" fmla="*/ 232 h 232"/>
                  <a:gd name="T22" fmla="*/ 4 w 184"/>
                  <a:gd name="T23" fmla="*/ 232 h 232"/>
                  <a:gd name="T24" fmla="*/ 0 w 184"/>
                  <a:gd name="T25" fmla="*/ 228 h 232"/>
                  <a:gd name="T26" fmla="*/ 0 w 184"/>
                  <a:gd name="T27" fmla="*/ 28 h 232"/>
                  <a:gd name="T28" fmla="*/ 28 w 184"/>
                  <a:gd name="T29" fmla="*/ 0 h 232"/>
                  <a:gd name="T30" fmla="*/ 180 w 184"/>
                  <a:gd name="T31" fmla="*/ 0 h 232"/>
                  <a:gd name="T32" fmla="*/ 184 w 184"/>
                  <a:gd name="T33" fmla="*/ 4 h 232"/>
                  <a:gd name="T34" fmla="*/ 180 w 184"/>
                  <a:gd name="T35" fmla="*/ 8 h 232"/>
                  <a:gd name="T36" fmla="*/ 160 w 184"/>
                  <a:gd name="T37" fmla="*/ 28 h 232"/>
                  <a:gd name="T38" fmla="*/ 160 w 184"/>
                  <a:gd name="T39" fmla="*/ 228 h 232"/>
                  <a:gd name="T40" fmla="*/ 156 w 184"/>
                  <a:gd name="T41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4" h="232">
                    <a:moveTo>
                      <a:pt x="156" y="232"/>
                    </a:moveTo>
                    <a:cubicBezTo>
                      <a:pt x="108" y="232"/>
                      <a:pt x="108" y="232"/>
                      <a:pt x="108" y="232"/>
                    </a:cubicBezTo>
                    <a:cubicBezTo>
                      <a:pt x="108" y="224"/>
                      <a:pt x="108" y="224"/>
                      <a:pt x="108" y="224"/>
                    </a:cubicBezTo>
                    <a:cubicBezTo>
                      <a:pt x="152" y="224"/>
                      <a:pt x="152" y="224"/>
                      <a:pt x="152" y="224"/>
                    </a:cubicBezTo>
                    <a:cubicBezTo>
                      <a:pt x="152" y="28"/>
                      <a:pt x="152" y="28"/>
                      <a:pt x="152" y="28"/>
                    </a:cubicBezTo>
                    <a:cubicBezTo>
                      <a:pt x="152" y="21"/>
                      <a:pt x="155" y="13"/>
                      <a:pt x="161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17" y="8"/>
                      <a:pt x="8" y="17"/>
                      <a:pt x="8" y="28"/>
                    </a:cubicBezTo>
                    <a:cubicBezTo>
                      <a:pt x="8" y="224"/>
                      <a:pt x="8" y="224"/>
                      <a:pt x="8" y="224"/>
                    </a:cubicBezTo>
                    <a:cubicBezTo>
                      <a:pt x="52" y="224"/>
                      <a:pt x="52" y="224"/>
                      <a:pt x="52" y="224"/>
                    </a:cubicBezTo>
                    <a:cubicBezTo>
                      <a:pt x="52" y="232"/>
                      <a:pt x="52" y="232"/>
                      <a:pt x="52" y="232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2" y="232"/>
                      <a:pt x="0" y="231"/>
                      <a:pt x="0" y="2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2" y="0"/>
                      <a:pt x="184" y="2"/>
                      <a:pt x="184" y="4"/>
                    </a:cubicBezTo>
                    <a:cubicBezTo>
                      <a:pt x="184" y="7"/>
                      <a:pt x="182" y="8"/>
                      <a:pt x="180" y="8"/>
                    </a:cubicBezTo>
                    <a:cubicBezTo>
                      <a:pt x="169" y="8"/>
                      <a:pt x="160" y="17"/>
                      <a:pt x="160" y="28"/>
                    </a:cubicBezTo>
                    <a:cubicBezTo>
                      <a:pt x="160" y="228"/>
                      <a:pt x="160" y="228"/>
                      <a:pt x="160" y="228"/>
                    </a:cubicBezTo>
                    <a:cubicBezTo>
                      <a:pt x="160" y="231"/>
                      <a:pt x="158" y="232"/>
                      <a:pt x="156" y="2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2" name="Freeform 483"/>
              <p:cNvSpPr>
                <a:spLocks/>
              </p:cNvSpPr>
              <p:nvPr/>
            </p:nvSpPr>
            <p:spPr bwMode="auto">
              <a:xfrm>
                <a:off x="2459039" y="3532188"/>
                <a:ext cx="71438" cy="87313"/>
              </a:xfrm>
              <a:custGeom>
                <a:avLst/>
                <a:gdLst>
                  <a:gd name="T0" fmla="*/ 36 w 40"/>
                  <a:gd name="T1" fmla="*/ 48 h 49"/>
                  <a:gd name="T2" fmla="*/ 33 w 40"/>
                  <a:gd name="T3" fmla="*/ 47 h 49"/>
                  <a:gd name="T4" fmla="*/ 20 w 40"/>
                  <a:gd name="T5" fmla="*/ 34 h 49"/>
                  <a:gd name="T6" fmla="*/ 7 w 40"/>
                  <a:gd name="T7" fmla="*/ 47 h 49"/>
                  <a:gd name="T8" fmla="*/ 3 w 40"/>
                  <a:gd name="T9" fmla="*/ 48 h 49"/>
                  <a:gd name="T10" fmla="*/ 0 w 40"/>
                  <a:gd name="T11" fmla="*/ 44 h 49"/>
                  <a:gd name="T12" fmla="*/ 0 w 40"/>
                  <a:gd name="T13" fmla="*/ 0 h 49"/>
                  <a:gd name="T14" fmla="*/ 8 w 40"/>
                  <a:gd name="T15" fmla="*/ 0 h 49"/>
                  <a:gd name="T16" fmla="*/ 8 w 40"/>
                  <a:gd name="T17" fmla="*/ 35 h 49"/>
                  <a:gd name="T18" fmla="*/ 17 w 40"/>
                  <a:gd name="T19" fmla="*/ 26 h 49"/>
                  <a:gd name="T20" fmla="*/ 23 w 40"/>
                  <a:gd name="T21" fmla="*/ 26 h 49"/>
                  <a:gd name="T22" fmla="*/ 32 w 40"/>
                  <a:gd name="T23" fmla="*/ 35 h 49"/>
                  <a:gd name="T24" fmla="*/ 32 w 40"/>
                  <a:gd name="T25" fmla="*/ 0 h 49"/>
                  <a:gd name="T26" fmla="*/ 40 w 40"/>
                  <a:gd name="T27" fmla="*/ 0 h 49"/>
                  <a:gd name="T28" fmla="*/ 40 w 40"/>
                  <a:gd name="T29" fmla="*/ 44 h 49"/>
                  <a:gd name="T30" fmla="*/ 38 w 40"/>
                  <a:gd name="T31" fmla="*/ 48 h 49"/>
                  <a:gd name="T32" fmla="*/ 36 w 40"/>
                  <a:gd name="T3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49">
                    <a:moveTo>
                      <a:pt x="36" y="48"/>
                    </a:moveTo>
                    <a:cubicBezTo>
                      <a:pt x="35" y="48"/>
                      <a:pt x="34" y="48"/>
                      <a:pt x="33" y="47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6" y="48"/>
                      <a:pt x="4" y="49"/>
                      <a:pt x="3" y="48"/>
                    </a:cubicBezTo>
                    <a:cubicBezTo>
                      <a:pt x="1" y="47"/>
                      <a:pt x="0" y="46"/>
                      <a:pt x="0" y="4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9" y="24"/>
                      <a:pt x="21" y="24"/>
                      <a:pt x="23" y="26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6"/>
                      <a:pt x="39" y="47"/>
                      <a:pt x="38" y="48"/>
                    </a:cubicBezTo>
                    <a:cubicBezTo>
                      <a:pt x="37" y="48"/>
                      <a:pt x="37" y="48"/>
                      <a:pt x="36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3" name="Freeform 484"/>
              <p:cNvSpPr>
                <a:spLocks noEditPoints="1"/>
              </p:cNvSpPr>
              <p:nvPr/>
            </p:nvSpPr>
            <p:spPr bwMode="auto">
              <a:xfrm>
                <a:off x="2444751" y="3444875"/>
                <a:ext cx="100013" cy="101600"/>
              </a:xfrm>
              <a:custGeom>
                <a:avLst/>
                <a:gdLst>
                  <a:gd name="T0" fmla="*/ 28 w 56"/>
                  <a:gd name="T1" fmla="*/ 56 h 56"/>
                  <a:gd name="T2" fmla="*/ 0 w 56"/>
                  <a:gd name="T3" fmla="*/ 28 h 56"/>
                  <a:gd name="T4" fmla="*/ 28 w 56"/>
                  <a:gd name="T5" fmla="*/ 0 h 56"/>
                  <a:gd name="T6" fmla="*/ 56 w 56"/>
                  <a:gd name="T7" fmla="*/ 28 h 56"/>
                  <a:gd name="T8" fmla="*/ 28 w 56"/>
                  <a:gd name="T9" fmla="*/ 56 h 56"/>
                  <a:gd name="T10" fmla="*/ 28 w 56"/>
                  <a:gd name="T11" fmla="*/ 8 h 56"/>
                  <a:gd name="T12" fmla="*/ 8 w 56"/>
                  <a:gd name="T13" fmla="*/ 28 h 56"/>
                  <a:gd name="T14" fmla="*/ 28 w 56"/>
                  <a:gd name="T15" fmla="*/ 48 h 56"/>
                  <a:gd name="T16" fmla="*/ 48 w 56"/>
                  <a:gd name="T17" fmla="*/ 28 h 56"/>
                  <a:gd name="T18" fmla="*/ 28 w 56"/>
                  <a:gd name="T19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13" y="56"/>
                      <a:pt x="0" y="44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6" y="13"/>
                      <a:pt x="56" y="28"/>
                    </a:cubicBezTo>
                    <a:cubicBezTo>
                      <a:pt x="56" y="44"/>
                      <a:pt x="44" y="56"/>
                      <a:pt x="28" y="56"/>
                    </a:cubicBezTo>
                    <a:close/>
                    <a:moveTo>
                      <a:pt x="28" y="8"/>
                    </a:moveTo>
                    <a:cubicBezTo>
                      <a:pt x="17" y="8"/>
                      <a:pt x="8" y="17"/>
                      <a:pt x="8" y="28"/>
                    </a:cubicBezTo>
                    <a:cubicBezTo>
                      <a:pt x="8" y="39"/>
                      <a:pt x="17" y="48"/>
                      <a:pt x="28" y="48"/>
                    </a:cubicBezTo>
                    <a:cubicBezTo>
                      <a:pt x="39" y="48"/>
                      <a:pt x="48" y="39"/>
                      <a:pt x="48" y="28"/>
                    </a:cubicBezTo>
                    <a:cubicBezTo>
                      <a:pt x="48" y="17"/>
                      <a:pt x="39" y="8"/>
                      <a:pt x="2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4" name="Rectangle 485"/>
              <p:cNvSpPr>
                <a:spLocks noChangeArrowheads="1"/>
              </p:cNvSpPr>
              <p:nvPr/>
            </p:nvSpPr>
            <p:spPr bwMode="auto">
              <a:xfrm>
                <a:off x="2408239" y="3487738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5" name="Rectangle 486"/>
              <p:cNvSpPr>
                <a:spLocks noChangeArrowheads="1"/>
              </p:cNvSpPr>
              <p:nvPr/>
            </p:nvSpPr>
            <p:spPr bwMode="auto">
              <a:xfrm>
                <a:off x="2559051" y="3487738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6" name="Rectangle 487"/>
              <p:cNvSpPr>
                <a:spLocks noChangeArrowheads="1"/>
              </p:cNvSpPr>
              <p:nvPr/>
            </p:nvSpPr>
            <p:spPr bwMode="auto">
              <a:xfrm>
                <a:off x="2652714" y="3243263"/>
                <a:ext cx="14288" cy="25241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618494" y="4905126"/>
              <a:ext cx="461963" cy="431801"/>
              <a:chOff x="3932239" y="2428875"/>
              <a:chExt cx="461963" cy="431801"/>
            </a:xfrm>
            <a:solidFill>
              <a:srgbClr val="0092D2"/>
            </a:solidFill>
          </p:grpSpPr>
          <p:sp>
            <p:nvSpPr>
              <p:cNvPr id="38" name="Freeform 575"/>
              <p:cNvSpPr>
                <a:spLocks/>
              </p:cNvSpPr>
              <p:nvPr/>
            </p:nvSpPr>
            <p:spPr bwMode="auto">
              <a:xfrm>
                <a:off x="4030664" y="2471738"/>
                <a:ext cx="268288" cy="115888"/>
              </a:xfrm>
              <a:custGeom>
                <a:avLst/>
                <a:gdLst>
                  <a:gd name="T0" fmla="*/ 144 w 149"/>
                  <a:gd name="T1" fmla="*/ 64 h 64"/>
                  <a:gd name="T2" fmla="*/ 74 w 149"/>
                  <a:gd name="T3" fmla="*/ 9 h 64"/>
                  <a:gd name="T4" fmla="*/ 5 w 149"/>
                  <a:gd name="T5" fmla="*/ 64 h 64"/>
                  <a:gd name="T6" fmla="*/ 0 w 149"/>
                  <a:gd name="T7" fmla="*/ 57 h 64"/>
                  <a:gd name="T8" fmla="*/ 72 w 149"/>
                  <a:gd name="T9" fmla="*/ 1 h 64"/>
                  <a:gd name="T10" fmla="*/ 77 w 149"/>
                  <a:gd name="T11" fmla="*/ 1 h 64"/>
                  <a:gd name="T12" fmla="*/ 149 w 149"/>
                  <a:gd name="T13" fmla="*/ 57 h 64"/>
                  <a:gd name="T14" fmla="*/ 144 w 149"/>
                  <a:gd name="T15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9" h="64">
                    <a:moveTo>
                      <a:pt x="144" y="64"/>
                    </a:moveTo>
                    <a:cubicBezTo>
                      <a:pt x="74" y="9"/>
                      <a:pt x="74" y="9"/>
                      <a:pt x="74" y="9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3" y="0"/>
                      <a:pt x="75" y="0"/>
                      <a:pt x="77" y="1"/>
                    </a:cubicBezTo>
                    <a:cubicBezTo>
                      <a:pt x="149" y="57"/>
                      <a:pt x="149" y="57"/>
                      <a:pt x="149" y="57"/>
                    </a:cubicBezTo>
                    <a:lnTo>
                      <a:pt x="144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39" name="Rectangle 576"/>
              <p:cNvSpPr>
                <a:spLocks noChangeArrowheads="1"/>
              </p:cNvSpPr>
              <p:nvPr/>
            </p:nvSpPr>
            <p:spPr bwMode="auto">
              <a:xfrm>
                <a:off x="3976689" y="2760663"/>
                <a:ext cx="374650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0" name="Rectangle 577"/>
              <p:cNvSpPr>
                <a:spLocks noChangeArrowheads="1"/>
              </p:cNvSpPr>
              <p:nvPr/>
            </p:nvSpPr>
            <p:spPr bwMode="auto">
              <a:xfrm>
                <a:off x="3962401" y="2789238"/>
                <a:ext cx="403225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1" name="Freeform 578"/>
              <p:cNvSpPr>
                <a:spLocks/>
              </p:cNvSpPr>
              <p:nvPr/>
            </p:nvSpPr>
            <p:spPr bwMode="auto">
              <a:xfrm>
                <a:off x="3976689" y="2601913"/>
                <a:ext cx="374650" cy="142875"/>
              </a:xfrm>
              <a:custGeom>
                <a:avLst/>
                <a:gdLst>
                  <a:gd name="T0" fmla="*/ 184 w 208"/>
                  <a:gd name="T1" fmla="*/ 80 h 80"/>
                  <a:gd name="T2" fmla="*/ 176 w 208"/>
                  <a:gd name="T3" fmla="*/ 80 h 80"/>
                  <a:gd name="T4" fmla="*/ 176 w 208"/>
                  <a:gd name="T5" fmla="*/ 28 h 80"/>
                  <a:gd name="T6" fmla="*/ 188 w 208"/>
                  <a:gd name="T7" fmla="*/ 16 h 80"/>
                  <a:gd name="T8" fmla="*/ 200 w 208"/>
                  <a:gd name="T9" fmla="*/ 8 h 80"/>
                  <a:gd name="T10" fmla="*/ 9 w 208"/>
                  <a:gd name="T11" fmla="*/ 8 h 80"/>
                  <a:gd name="T12" fmla="*/ 20 w 208"/>
                  <a:gd name="T13" fmla="*/ 16 h 80"/>
                  <a:gd name="T14" fmla="*/ 32 w 208"/>
                  <a:gd name="T15" fmla="*/ 28 h 80"/>
                  <a:gd name="T16" fmla="*/ 32 w 208"/>
                  <a:gd name="T17" fmla="*/ 80 h 80"/>
                  <a:gd name="T18" fmla="*/ 24 w 208"/>
                  <a:gd name="T19" fmla="*/ 80 h 80"/>
                  <a:gd name="T20" fmla="*/ 24 w 208"/>
                  <a:gd name="T21" fmla="*/ 28 h 80"/>
                  <a:gd name="T22" fmla="*/ 20 w 208"/>
                  <a:gd name="T23" fmla="*/ 24 h 80"/>
                  <a:gd name="T24" fmla="*/ 0 w 208"/>
                  <a:gd name="T25" fmla="*/ 4 h 80"/>
                  <a:gd name="T26" fmla="*/ 4 w 208"/>
                  <a:gd name="T27" fmla="*/ 0 h 80"/>
                  <a:gd name="T28" fmla="*/ 204 w 208"/>
                  <a:gd name="T29" fmla="*/ 0 h 80"/>
                  <a:gd name="T30" fmla="*/ 208 w 208"/>
                  <a:gd name="T31" fmla="*/ 4 h 80"/>
                  <a:gd name="T32" fmla="*/ 188 w 208"/>
                  <a:gd name="T33" fmla="*/ 24 h 80"/>
                  <a:gd name="T34" fmla="*/ 184 w 208"/>
                  <a:gd name="T35" fmla="*/ 28 h 80"/>
                  <a:gd name="T36" fmla="*/ 184 w 208"/>
                  <a:gd name="T3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8" h="80">
                    <a:moveTo>
                      <a:pt x="184" y="80"/>
                    </a:moveTo>
                    <a:cubicBezTo>
                      <a:pt x="176" y="80"/>
                      <a:pt x="176" y="80"/>
                      <a:pt x="176" y="80"/>
                    </a:cubicBezTo>
                    <a:cubicBezTo>
                      <a:pt x="176" y="28"/>
                      <a:pt x="176" y="28"/>
                      <a:pt x="176" y="28"/>
                    </a:cubicBezTo>
                    <a:cubicBezTo>
                      <a:pt x="176" y="22"/>
                      <a:pt x="182" y="16"/>
                      <a:pt x="188" y="16"/>
                    </a:cubicBezTo>
                    <a:cubicBezTo>
                      <a:pt x="193" y="16"/>
                      <a:pt x="198" y="13"/>
                      <a:pt x="20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1" y="13"/>
                      <a:pt x="15" y="16"/>
                      <a:pt x="20" y="16"/>
                    </a:cubicBezTo>
                    <a:cubicBezTo>
                      <a:pt x="27" y="16"/>
                      <a:pt x="32" y="22"/>
                      <a:pt x="32" y="28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24" y="80"/>
                      <a:pt x="24" y="80"/>
                      <a:pt x="24" y="80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6"/>
                      <a:pt x="22" y="24"/>
                      <a:pt x="20" y="24"/>
                    </a:cubicBezTo>
                    <a:cubicBezTo>
                      <a:pt x="9" y="24"/>
                      <a:pt x="0" y="15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06" y="0"/>
                      <a:pt x="208" y="2"/>
                      <a:pt x="208" y="4"/>
                    </a:cubicBezTo>
                    <a:cubicBezTo>
                      <a:pt x="208" y="15"/>
                      <a:pt x="199" y="24"/>
                      <a:pt x="188" y="24"/>
                    </a:cubicBezTo>
                    <a:cubicBezTo>
                      <a:pt x="186" y="24"/>
                      <a:pt x="184" y="26"/>
                      <a:pt x="184" y="28"/>
                    </a:cubicBezTo>
                    <a:lnTo>
                      <a:pt x="184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2" name="Freeform 579"/>
              <p:cNvSpPr>
                <a:spLocks noEditPoints="1"/>
              </p:cNvSpPr>
              <p:nvPr/>
            </p:nvSpPr>
            <p:spPr bwMode="auto">
              <a:xfrm>
                <a:off x="3976689" y="2428875"/>
                <a:ext cx="376238" cy="158750"/>
              </a:xfrm>
              <a:custGeom>
                <a:avLst/>
                <a:gdLst>
                  <a:gd name="T0" fmla="*/ 204 w 209"/>
                  <a:gd name="T1" fmla="*/ 88 h 88"/>
                  <a:gd name="T2" fmla="*/ 4 w 209"/>
                  <a:gd name="T3" fmla="*/ 88 h 88"/>
                  <a:gd name="T4" fmla="*/ 0 w 209"/>
                  <a:gd name="T5" fmla="*/ 86 h 88"/>
                  <a:gd name="T6" fmla="*/ 2 w 209"/>
                  <a:gd name="T7" fmla="*/ 81 h 88"/>
                  <a:gd name="T8" fmla="*/ 102 w 209"/>
                  <a:gd name="T9" fmla="*/ 1 h 88"/>
                  <a:gd name="T10" fmla="*/ 107 w 209"/>
                  <a:gd name="T11" fmla="*/ 1 h 88"/>
                  <a:gd name="T12" fmla="*/ 207 w 209"/>
                  <a:gd name="T13" fmla="*/ 81 h 88"/>
                  <a:gd name="T14" fmla="*/ 208 w 209"/>
                  <a:gd name="T15" fmla="*/ 86 h 88"/>
                  <a:gd name="T16" fmla="*/ 204 w 209"/>
                  <a:gd name="T17" fmla="*/ 88 h 88"/>
                  <a:gd name="T18" fmla="*/ 16 w 209"/>
                  <a:gd name="T19" fmla="*/ 80 h 88"/>
                  <a:gd name="T20" fmla="*/ 193 w 209"/>
                  <a:gd name="T21" fmla="*/ 80 h 88"/>
                  <a:gd name="T22" fmla="*/ 104 w 209"/>
                  <a:gd name="T23" fmla="*/ 9 h 88"/>
                  <a:gd name="T24" fmla="*/ 16 w 209"/>
                  <a:gd name="T25" fmla="*/ 8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88">
                    <a:moveTo>
                      <a:pt x="204" y="88"/>
                    </a:moveTo>
                    <a:cubicBezTo>
                      <a:pt x="4" y="88"/>
                      <a:pt x="4" y="88"/>
                      <a:pt x="4" y="88"/>
                    </a:cubicBezTo>
                    <a:cubicBezTo>
                      <a:pt x="3" y="88"/>
                      <a:pt x="1" y="87"/>
                      <a:pt x="0" y="86"/>
                    </a:cubicBezTo>
                    <a:cubicBezTo>
                      <a:pt x="0" y="84"/>
                      <a:pt x="0" y="82"/>
                      <a:pt x="2" y="81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0"/>
                      <a:pt x="105" y="0"/>
                      <a:pt x="107" y="1"/>
                    </a:cubicBezTo>
                    <a:cubicBezTo>
                      <a:pt x="207" y="81"/>
                      <a:pt x="207" y="81"/>
                      <a:pt x="207" y="81"/>
                    </a:cubicBezTo>
                    <a:cubicBezTo>
                      <a:pt x="208" y="82"/>
                      <a:pt x="209" y="84"/>
                      <a:pt x="208" y="86"/>
                    </a:cubicBezTo>
                    <a:cubicBezTo>
                      <a:pt x="207" y="87"/>
                      <a:pt x="206" y="88"/>
                      <a:pt x="204" y="88"/>
                    </a:cubicBezTo>
                    <a:close/>
                    <a:moveTo>
                      <a:pt x="16" y="80"/>
                    </a:moveTo>
                    <a:cubicBezTo>
                      <a:pt x="193" y="80"/>
                      <a:pt x="193" y="80"/>
                      <a:pt x="193" y="80"/>
                    </a:cubicBezTo>
                    <a:cubicBezTo>
                      <a:pt x="104" y="9"/>
                      <a:pt x="104" y="9"/>
                      <a:pt x="104" y="9"/>
                    </a:cubicBezTo>
                    <a:lnTo>
                      <a:pt x="16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" name="Rectangle 580"/>
              <p:cNvSpPr>
                <a:spLocks noChangeArrowheads="1"/>
              </p:cNvSpPr>
              <p:nvPr/>
            </p:nvSpPr>
            <p:spPr bwMode="auto">
              <a:xfrm>
                <a:off x="4321176" y="2659063"/>
                <a:ext cx="14288" cy="857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" name="Rectangle 581"/>
              <p:cNvSpPr>
                <a:spLocks noChangeArrowheads="1"/>
              </p:cNvSpPr>
              <p:nvPr/>
            </p:nvSpPr>
            <p:spPr bwMode="auto">
              <a:xfrm>
                <a:off x="3990976" y="2659063"/>
                <a:ext cx="14288" cy="857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" name="Rectangle 582"/>
              <p:cNvSpPr>
                <a:spLocks noChangeArrowheads="1"/>
              </p:cNvSpPr>
              <p:nvPr/>
            </p:nvSpPr>
            <p:spPr bwMode="auto">
              <a:xfrm>
                <a:off x="4156076" y="2543175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" name="Rectangle 583"/>
              <p:cNvSpPr>
                <a:spLocks noChangeArrowheads="1"/>
              </p:cNvSpPr>
              <p:nvPr/>
            </p:nvSpPr>
            <p:spPr bwMode="auto">
              <a:xfrm>
                <a:off x="4184651" y="2543175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" name="Rectangle 584"/>
              <p:cNvSpPr>
                <a:spLocks noChangeArrowheads="1"/>
              </p:cNvSpPr>
              <p:nvPr/>
            </p:nvSpPr>
            <p:spPr bwMode="auto">
              <a:xfrm>
                <a:off x="4127501" y="2543175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" name="Freeform 585"/>
              <p:cNvSpPr>
                <a:spLocks noEditPoints="1"/>
              </p:cNvSpPr>
              <p:nvPr/>
            </p:nvSpPr>
            <p:spPr bwMode="auto">
              <a:xfrm>
                <a:off x="3932239" y="2817813"/>
                <a:ext cx="461963" cy="42863"/>
              </a:xfrm>
              <a:custGeom>
                <a:avLst/>
                <a:gdLst>
                  <a:gd name="T0" fmla="*/ 252 w 256"/>
                  <a:gd name="T1" fmla="*/ 24 h 24"/>
                  <a:gd name="T2" fmla="*/ 4 w 256"/>
                  <a:gd name="T3" fmla="*/ 24 h 24"/>
                  <a:gd name="T4" fmla="*/ 0 w 256"/>
                  <a:gd name="T5" fmla="*/ 20 h 24"/>
                  <a:gd name="T6" fmla="*/ 0 w 256"/>
                  <a:gd name="T7" fmla="*/ 4 h 24"/>
                  <a:gd name="T8" fmla="*/ 4 w 256"/>
                  <a:gd name="T9" fmla="*/ 0 h 24"/>
                  <a:gd name="T10" fmla="*/ 252 w 256"/>
                  <a:gd name="T11" fmla="*/ 0 h 24"/>
                  <a:gd name="T12" fmla="*/ 256 w 256"/>
                  <a:gd name="T13" fmla="*/ 4 h 24"/>
                  <a:gd name="T14" fmla="*/ 256 w 256"/>
                  <a:gd name="T15" fmla="*/ 20 h 24"/>
                  <a:gd name="T16" fmla="*/ 252 w 256"/>
                  <a:gd name="T17" fmla="*/ 24 h 24"/>
                  <a:gd name="T18" fmla="*/ 8 w 256"/>
                  <a:gd name="T19" fmla="*/ 16 h 24"/>
                  <a:gd name="T20" fmla="*/ 248 w 256"/>
                  <a:gd name="T21" fmla="*/ 16 h 24"/>
                  <a:gd name="T22" fmla="*/ 248 w 256"/>
                  <a:gd name="T23" fmla="*/ 8 h 24"/>
                  <a:gd name="T24" fmla="*/ 8 w 256"/>
                  <a:gd name="T25" fmla="*/ 8 h 24"/>
                  <a:gd name="T26" fmla="*/ 8 w 256"/>
                  <a:gd name="T27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6" h="24">
                    <a:moveTo>
                      <a:pt x="252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3"/>
                      <a:pt x="0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254" y="0"/>
                      <a:pt x="256" y="2"/>
                      <a:pt x="256" y="4"/>
                    </a:cubicBezTo>
                    <a:cubicBezTo>
                      <a:pt x="256" y="20"/>
                      <a:pt x="256" y="20"/>
                      <a:pt x="256" y="20"/>
                    </a:cubicBezTo>
                    <a:cubicBezTo>
                      <a:pt x="256" y="23"/>
                      <a:pt x="254" y="24"/>
                      <a:pt x="252" y="24"/>
                    </a:cubicBezTo>
                    <a:close/>
                    <a:moveTo>
                      <a:pt x="8" y="16"/>
                    </a:moveTo>
                    <a:cubicBezTo>
                      <a:pt x="248" y="16"/>
                      <a:pt x="248" y="16"/>
                      <a:pt x="248" y="16"/>
                    </a:cubicBezTo>
                    <a:cubicBezTo>
                      <a:pt x="248" y="8"/>
                      <a:pt x="248" y="8"/>
                      <a:pt x="248" y="8"/>
                    </a:cubicBezTo>
                    <a:cubicBezTo>
                      <a:pt x="8" y="8"/>
                      <a:pt x="8" y="8"/>
                      <a:pt x="8" y="8"/>
                    </a:cubicBez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" name="Freeform 586"/>
              <p:cNvSpPr>
                <a:spLocks/>
              </p:cNvSpPr>
              <p:nvPr/>
            </p:nvSpPr>
            <p:spPr bwMode="auto">
              <a:xfrm>
                <a:off x="4056064" y="2630488"/>
                <a:ext cx="42863" cy="114300"/>
              </a:xfrm>
              <a:custGeom>
                <a:avLst/>
                <a:gdLst>
                  <a:gd name="T0" fmla="*/ 24 w 24"/>
                  <a:gd name="T1" fmla="*/ 64 h 64"/>
                  <a:gd name="T2" fmla="*/ 16 w 24"/>
                  <a:gd name="T3" fmla="*/ 64 h 64"/>
                  <a:gd name="T4" fmla="*/ 16 w 24"/>
                  <a:gd name="T5" fmla="*/ 12 h 64"/>
                  <a:gd name="T6" fmla="*/ 12 w 24"/>
                  <a:gd name="T7" fmla="*/ 8 h 64"/>
                  <a:gd name="T8" fmla="*/ 8 w 24"/>
                  <a:gd name="T9" fmla="*/ 12 h 64"/>
                  <a:gd name="T10" fmla="*/ 8 w 24"/>
                  <a:gd name="T11" fmla="*/ 64 h 64"/>
                  <a:gd name="T12" fmla="*/ 0 w 24"/>
                  <a:gd name="T13" fmla="*/ 64 h 64"/>
                  <a:gd name="T14" fmla="*/ 0 w 24"/>
                  <a:gd name="T15" fmla="*/ 12 h 64"/>
                  <a:gd name="T16" fmla="*/ 12 w 24"/>
                  <a:gd name="T17" fmla="*/ 0 h 64"/>
                  <a:gd name="T18" fmla="*/ 24 w 24"/>
                  <a:gd name="T19" fmla="*/ 12 h 64"/>
                  <a:gd name="T20" fmla="*/ 24 w 24"/>
                  <a:gd name="T2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64">
                    <a:moveTo>
                      <a:pt x="24" y="64"/>
                    </a:move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0"/>
                      <a:pt x="14" y="8"/>
                      <a:pt x="12" y="8"/>
                    </a:cubicBezTo>
                    <a:cubicBezTo>
                      <a:pt x="10" y="8"/>
                      <a:pt x="8" y="10"/>
                      <a:pt x="8" y="12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9" y="0"/>
                      <a:pt x="24" y="6"/>
                      <a:pt x="24" y="12"/>
                    </a:cubicBezTo>
                    <a:lnTo>
                      <a:pt x="24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" name="Freeform 587"/>
              <p:cNvSpPr>
                <a:spLocks/>
              </p:cNvSpPr>
              <p:nvPr/>
            </p:nvSpPr>
            <p:spPr bwMode="auto">
              <a:xfrm>
                <a:off x="4113214" y="2630488"/>
                <a:ext cx="42863" cy="114300"/>
              </a:xfrm>
              <a:custGeom>
                <a:avLst/>
                <a:gdLst>
                  <a:gd name="T0" fmla="*/ 24 w 24"/>
                  <a:gd name="T1" fmla="*/ 64 h 64"/>
                  <a:gd name="T2" fmla="*/ 16 w 24"/>
                  <a:gd name="T3" fmla="*/ 64 h 64"/>
                  <a:gd name="T4" fmla="*/ 16 w 24"/>
                  <a:gd name="T5" fmla="*/ 12 h 64"/>
                  <a:gd name="T6" fmla="*/ 12 w 24"/>
                  <a:gd name="T7" fmla="*/ 8 h 64"/>
                  <a:gd name="T8" fmla="*/ 8 w 24"/>
                  <a:gd name="T9" fmla="*/ 12 h 64"/>
                  <a:gd name="T10" fmla="*/ 8 w 24"/>
                  <a:gd name="T11" fmla="*/ 64 h 64"/>
                  <a:gd name="T12" fmla="*/ 0 w 24"/>
                  <a:gd name="T13" fmla="*/ 64 h 64"/>
                  <a:gd name="T14" fmla="*/ 0 w 24"/>
                  <a:gd name="T15" fmla="*/ 12 h 64"/>
                  <a:gd name="T16" fmla="*/ 12 w 24"/>
                  <a:gd name="T17" fmla="*/ 0 h 64"/>
                  <a:gd name="T18" fmla="*/ 24 w 24"/>
                  <a:gd name="T19" fmla="*/ 12 h 64"/>
                  <a:gd name="T20" fmla="*/ 24 w 24"/>
                  <a:gd name="T2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64">
                    <a:moveTo>
                      <a:pt x="24" y="64"/>
                    </a:move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0"/>
                      <a:pt x="14" y="8"/>
                      <a:pt x="12" y="8"/>
                    </a:cubicBezTo>
                    <a:cubicBezTo>
                      <a:pt x="10" y="8"/>
                      <a:pt x="8" y="10"/>
                      <a:pt x="8" y="12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9" y="0"/>
                      <a:pt x="24" y="6"/>
                      <a:pt x="24" y="12"/>
                    </a:cubicBezTo>
                    <a:lnTo>
                      <a:pt x="24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" name="Freeform 588"/>
              <p:cNvSpPr>
                <a:spLocks/>
              </p:cNvSpPr>
              <p:nvPr/>
            </p:nvSpPr>
            <p:spPr bwMode="auto">
              <a:xfrm>
                <a:off x="4170364" y="2630488"/>
                <a:ext cx="42863" cy="114300"/>
              </a:xfrm>
              <a:custGeom>
                <a:avLst/>
                <a:gdLst>
                  <a:gd name="T0" fmla="*/ 24 w 24"/>
                  <a:gd name="T1" fmla="*/ 64 h 64"/>
                  <a:gd name="T2" fmla="*/ 16 w 24"/>
                  <a:gd name="T3" fmla="*/ 64 h 64"/>
                  <a:gd name="T4" fmla="*/ 16 w 24"/>
                  <a:gd name="T5" fmla="*/ 12 h 64"/>
                  <a:gd name="T6" fmla="*/ 12 w 24"/>
                  <a:gd name="T7" fmla="*/ 8 h 64"/>
                  <a:gd name="T8" fmla="*/ 8 w 24"/>
                  <a:gd name="T9" fmla="*/ 12 h 64"/>
                  <a:gd name="T10" fmla="*/ 8 w 24"/>
                  <a:gd name="T11" fmla="*/ 64 h 64"/>
                  <a:gd name="T12" fmla="*/ 0 w 24"/>
                  <a:gd name="T13" fmla="*/ 64 h 64"/>
                  <a:gd name="T14" fmla="*/ 0 w 24"/>
                  <a:gd name="T15" fmla="*/ 12 h 64"/>
                  <a:gd name="T16" fmla="*/ 12 w 24"/>
                  <a:gd name="T17" fmla="*/ 0 h 64"/>
                  <a:gd name="T18" fmla="*/ 24 w 24"/>
                  <a:gd name="T19" fmla="*/ 12 h 64"/>
                  <a:gd name="T20" fmla="*/ 24 w 24"/>
                  <a:gd name="T2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64">
                    <a:moveTo>
                      <a:pt x="24" y="64"/>
                    </a:move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0"/>
                      <a:pt x="14" y="8"/>
                      <a:pt x="12" y="8"/>
                    </a:cubicBezTo>
                    <a:cubicBezTo>
                      <a:pt x="10" y="8"/>
                      <a:pt x="8" y="10"/>
                      <a:pt x="8" y="12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9" y="0"/>
                      <a:pt x="24" y="6"/>
                      <a:pt x="24" y="12"/>
                    </a:cubicBezTo>
                    <a:lnTo>
                      <a:pt x="24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" name="Freeform 589"/>
              <p:cNvSpPr>
                <a:spLocks/>
              </p:cNvSpPr>
              <p:nvPr/>
            </p:nvSpPr>
            <p:spPr bwMode="auto">
              <a:xfrm>
                <a:off x="4227514" y="2630488"/>
                <a:ext cx="44450" cy="114300"/>
              </a:xfrm>
              <a:custGeom>
                <a:avLst/>
                <a:gdLst>
                  <a:gd name="T0" fmla="*/ 24 w 24"/>
                  <a:gd name="T1" fmla="*/ 64 h 64"/>
                  <a:gd name="T2" fmla="*/ 16 w 24"/>
                  <a:gd name="T3" fmla="*/ 64 h 64"/>
                  <a:gd name="T4" fmla="*/ 16 w 24"/>
                  <a:gd name="T5" fmla="*/ 12 h 64"/>
                  <a:gd name="T6" fmla="*/ 12 w 24"/>
                  <a:gd name="T7" fmla="*/ 8 h 64"/>
                  <a:gd name="T8" fmla="*/ 8 w 24"/>
                  <a:gd name="T9" fmla="*/ 12 h 64"/>
                  <a:gd name="T10" fmla="*/ 8 w 24"/>
                  <a:gd name="T11" fmla="*/ 64 h 64"/>
                  <a:gd name="T12" fmla="*/ 0 w 24"/>
                  <a:gd name="T13" fmla="*/ 64 h 64"/>
                  <a:gd name="T14" fmla="*/ 0 w 24"/>
                  <a:gd name="T15" fmla="*/ 12 h 64"/>
                  <a:gd name="T16" fmla="*/ 12 w 24"/>
                  <a:gd name="T17" fmla="*/ 0 h 64"/>
                  <a:gd name="T18" fmla="*/ 24 w 24"/>
                  <a:gd name="T19" fmla="*/ 12 h 64"/>
                  <a:gd name="T20" fmla="*/ 24 w 24"/>
                  <a:gd name="T2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64">
                    <a:moveTo>
                      <a:pt x="24" y="64"/>
                    </a:move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0"/>
                      <a:pt x="14" y="8"/>
                      <a:pt x="12" y="8"/>
                    </a:cubicBezTo>
                    <a:cubicBezTo>
                      <a:pt x="10" y="8"/>
                      <a:pt x="8" y="10"/>
                      <a:pt x="8" y="12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ubicBezTo>
                      <a:pt x="19" y="0"/>
                      <a:pt x="24" y="6"/>
                      <a:pt x="24" y="12"/>
                    </a:cubicBezTo>
                    <a:lnTo>
                      <a:pt x="24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844929" y="4891285"/>
              <a:ext cx="460375" cy="460375"/>
              <a:chOff x="1500189" y="3179763"/>
              <a:chExt cx="460375" cy="460375"/>
            </a:xfrm>
            <a:solidFill>
              <a:srgbClr val="0092D2"/>
            </a:solidFill>
          </p:grpSpPr>
          <p:sp>
            <p:nvSpPr>
              <p:cNvPr id="54" name="Freeform 141"/>
              <p:cNvSpPr>
                <a:spLocks noEditPoints="1"/>
              </p:cNvSpPr>
              <p:nvPr/>
            </p:nvSpPr>
            <p:spPr bwMode="auto">
              <a:xfrm>
                <a:off x="1600201" y="3279775"/>
                <a:ext cx="258763" cy="260350"/>
              </a:xfrm>
              <a:custGeom>
                <a:avLst/>
                <a:gdLst>
                  <a:gd name="T0" fmla="*/ 72 w 144"/>
                  <a:gd name="T1" fmla="*/ 144 h 144"/>
                  <a:gd name="T2" fmla="*/ 0 w 144"/>
                  <a:gd name="T3" fmla="*/ 72 h 144"/>
                  <a:gd name="T4" fmla="*/ 72 w 144"/>
                  <a:gd name="T5" fmla="*/ 0 h 144"/>
                  <a:gd name="T6" fmla="*/ 144 w 144"/>
                  <a:gd name="T7" fmla="*/ 72 h 144"/>
                  <a:gd name="T8" fmla="*/ 72 w 144"/>
                  <a:gd name="T9" fmla="*/ 144 h 144"/>
                  <a:gd name="T10" fmla="*/ 72 w 144"/>
                  <a:gd name="T11" fmla="*/ 8 h 144"/>
                  <a:gd name="T12" fmla="*/ 8 w 144"/>
                  <a:gd name="T13" fmla="*/ 72 h 144"/>
                  <a:gd name="T14" fmla="*/ 72 w 144"/>
                  <a:gd name="T15" fmla="*/ 136 h 144"/>
                  <a:gd name="T16" fmla="*/ 136 w 144"/>
                  <a:gd name="T17" fmla="*/ 72 h 144"/>
                  <a:gd name="T18" fmla="*/ 72 w 144"/>
                  <a:gd name="T19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44">
                    <a:moveTo>
                      <a:pt x="72" y="144"/>
                    </a:moveTo>
                    <a:cubicBezTo>
                      <a:pt x="32" y="144"/>
                      <a:pt x="0" y="11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111" y="0"/>
                      <a:pt x="144" y="32"/>
                      <a:pt x="144" y="72"/>
                    </a:cubicBezTo>
                    <a:cubicBezTo>
                      <a:pt x="144" y="112"/>
                      <a:pt x="111" y="144"/>
                      <a:pt x="72" y="144"/>
                    </a:cubicBezTo>
                    <a:close/>
                    <a:moveTo>
                      <a:pt x="72" y="8"/>
                    </a:moveTo>
                    <a:cubicBezTo>
                      <a:pt x="36" y="8"/>
                      <a:pt x="8" y="37"/>
                      <a:pt x="8" y="72"/>
                    </a:cubicBezTo>
                    <a:cubicBezTo>
                      <a:pt x="8" y="107"/>
                      <a:pt x="36" y="136"/>
                      <a:pt x="72" y="136"/>
                    </a:cubicBezTo>
                    <a:cubicBezTo>
                      <a:pt x="107" y="136"/>
                      <a:pt x="136" y="107"/>
                      <a:pt x="136" y="72"/>
                    </a:cubicBezTo>
                    <a:cubicBezTo>
                      <a:pt x="136" y="37"/>
                      <a:pt x="107" y="8"/>
                      <a:pt x="7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" name="Freeform 142"/>
              <p:cNvSpPr>
                <a:spLocks noEditPoints="1"/>
              </p:cNvSpPr>
              <p:nvPr/>
            </p:nvSpPr>
            <p:spPr bwMode="auto">
              <a:xfrm>
                <a:off x="1557339" y="3236913"/>
                <a:ext cx="346075" cy="346075"/>
              </a:xfrm>
              <a:custGeom>
                <a:avLst/>
                <a:gdLst>
                  <a:gd name="T0" fmla="*/ 96 w 192"/>
                  <a:gd name="T1" fmla="*/ 192 h 192"/>
                  <a:gd name="T2" fmla="*/ 0 w 192"/>
                  <a:gd name="T3" fmla="*/ 96 h 192"/>
                  <a:gd name="T4" fmla="*/ 96 w 192"/>
                  <a:gd name="T5" fmla="*/ 0 h 192"/>
                  <a:gd name="T6" fmla="*/ 192 w 192"/>
                  <a:gd name="T7" fmla="*/ 96 h 192"/>
                  <a:gd name="T8" fmla="*/ 96 w 192"/>
                  <a:gd name="T9" fmla="*/ 192 h 192"/>
                  <a:gd name="T10" fmla="*/ 96 w 192"/>
                  <a:gd name="T11" fmla="*/ 8 h 192"/>
                  <a:gd name="T12" fmla="*/ 8 w 192"/>
                  <a:gd name="T13" fmla="*/ 96 h 192"/>
                  <a:gd name="T14" fmla="*/ 96 w 192"/>
                  <a:gd name="T15" fmla="*/ 184 h 192"/>
                  <a:gd name="T16" fmla="*/ 184 w 192"/>
                  <a:gd name="T17" fmla="*/ 96 h 192"/>
                  <a:gd name="T18" fmla="*/ 96 w 192"/>
                  <a:gd name="T19" fmla="*/ 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192">
                    <a:moveTo>
                      <a:pt x="96" y="192"/>
                    </a:moveTo>
                    <a:cubicBezTo>
                      <a:pt x="43" y="192"/>
                      <a:pt x="0" y="149"/>
                      <a:pt x="0" y="96"/>
                    </a:cubicBezTo>
                    <a:cubicBezTo>
                      <a:pt x="0" y="43"/>
                      <a:pt x="43" y="0"/>
                      <a:pt x="96" y="0"/>
                    </a:cubicBezTo>
                    <a:cubicBezTo>
                      <a:pt x="149" y="0"/>
                      <a:pt x="192" y="43"/>
                      <a:pt x="192" y="96"/>
                    </a:cubicBezTo>
                    <a:cubicBezTo>
                      <a:pt x="192" y="149"/>
                      <a:pt x="149" y="192"/>
                      <a:pt x="96" y="192"/>
                    </a:cubicBezTo>
                    <a:close/>
                    <a:moveTo>
                      <a:pt x="96" y="8"/>
                    </a:moveTo>
                    <a:cubicBezTo>
                      <a:pt x="47" y="8"/>
                      <a:pt x="8" y="47"/>
                      <a:pt x="8" y="96"/>
                    </a:cubicBezTo>
                    <a:cubicBezTo>
                      <a:pt x="8" y="145"/>
                      <a:pt x="47" y="184"/>
                      <a:pt x="96" y="184"/>
                    </a:cubicBezTo>
                    <a:cubicBezTo>
                      <a:pt x="144" y="184"/>
                      <a:pt x="184" y="145"/>
                      <a:pt x="184" y="96"/>
                    </a:cubicBezTo>
                    <a:cubicBezTo>
                      <a:pt x="184" y="47"/>
                      <a:pt x="144" y="8"/>
                      <a:pt x="96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" name="Freeform 143"/>
              <p:cNvSpPr>
                <a:spLocks noEditPoints="1"/>
              </p:cNvSpPr>
              <p:nvPr/>
            </p:nvSpPr>
            <p:spPr bwMode="auto">
              <a:xfrm>
                <a:off x="1500189" y="3179763"/>
                <a:ext cx="460375" cy="460375"/>
              </a:xfrm>
              <a:custGeom>
                <a:avLst/>
                <a:gdLst>
                  <a:gd name="T0" fmla="*/ 128 w 256"/>
                  <a:gd name="T1" fmla="*/ 256 h 256"/>
                  <a:gd name="T2" fmla="*/ 0 w 256"/>
                  <a:gd name="T3" fmla="*/ 128 h 256"/>
                  <a:gd name="T4" fmla="*/ 128 w 256"/>
                  <a:gd name="T5" fmla="*/ 0 h 256"/>
                  <a:gd name="T6" fmla="*/ 256 w 256"/>
                  <a:gd name="T7" fmla="*/ 128 h 256"/>
                  <a:gd name="T8" fmla="*/ 128 w 256"/>
                  <a:gd name="T9" fmla="*/ 256 h 256"/>
                  <a:gd name="T10" fmla="*/ 128 w 256"/>
                  <a:gd name="T11" fmla="*/ 8 h 256"/>
                  <a:gd name="T12" fmla="*/ 8 w 256"/>
                  <a:gd name="T13" fmla="*/ 128 h 256"/>
                  <a:gd name="T14" fmla="*/ 128 w 256"/>
                  <a:gd name="T15" fmla="*/ 248 h 256"/>
                  <a:gd name="T16" fmla="*/ 248 w 256"/>
                  <a:gd name="T17" fmla="*/ 128 h 256"/>
                  <a:gd name="T18" fmla="*/ 128 w 256"/>
                  <a:gd name="T19" fmla="*/ 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6" h="256">
                    <a:moveTo>
                      <a:pt x="128" y="256"/>
                    </a:moveTo>
                    <a:cubicBezTo>
                      <a:pt x="57" y="256"/>
                      <a:pt x="0" y="199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198" y="0"/>
                      <a:pt x="256" y="57"/>
                      <a:pt x="256" y="128"/>
                    </a:cubicBezTo>
                    <a:cubicBezTo>
                      <a:pt x="256" y="199"/>
                      <a:pt x="198" y="256"/>
                      <a:pt x="128" y="256"/>
                    </a:cubicBezTo>
                    <a:close/>
                    <a:moveTo>
                      <a:pt x="128" y="8"/>
                    </a:moveTo>
                    <a:cubicBezTo>
                      <a:pt x="62" y="8"/>
                      <a:pt x="8" y="62"/>
                      <a:pt x="8" y="128"/>
                    </a:cubicBezTo>
                    <a:cubicBezTo>
                      <a:pt x="8" y="194"/>
                      <a:pt x="62" y="248"/>
                      <a:pt x="128" y="248"/>
                    </a:cubicBezTo>
                    <a:cubicBezTo>
                      <a:pt x="194" y="248"/>
                      <a:pt x="248" y="194"/>
                      <a:pt x="248" y="128"/>
                    </a:cubicBezTo>
                    <a:cubicBezTo>
                      <a:pt x="248" y="62"/>
                      <a:pt x="194" y="8"/>
                      <a:pt x="12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" name="Rectangle 144"/>
              <p:cNvSpPr>
                <a:spLocks noChangeArrowheads="1"/>
              </p:cNvSpPr>
              <p:nvPr/>
            </p:nvSpPr>
            <p:spPr bwMode="auto">
              <a:xfrm>
                <a:off x="1722439" y="3179763"/>
                <a:ext cx="14288" cy="650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" name="Freeform 145"/>
              <p:cNvSpPr>
                <a:spLocks/>
              </p:cNvSpPr>
              <p:nvPr/>
            </p:nvSpPr>
            <p:spPr bwMode="auto">
              <a:xfrm>
                <a:off x="1566864" y="3519488"/>
                <a:ext cx="53975" cy="53975"/>
              </a:xfrm>
              <a:custGeom>
                <a:avLst/>
                <a:gdLst>
                  <a:gd name="T0" fmla="*/ 6 w 34"/>
                  <a:gd name="T1" fmla="*/ 34 h 34"/>
                  <a:gd name="T2" fmla="*/ 0 w 34"/>
                  <a:gd name="T3" fmla="*/ 27 h 34"/>
                  <a:gd name="T4" fmla="*/ 27 w 34"/>
                  <a:gd name="T5" fmla="*/ 0 h 34"/>
                  <a:gd name="T6" fmla="*/ 34 w 34"/>
                  <a:gd name="T7" fmla="*/ 7 h 34"/>
                  <a:gd name="T8" fmla="*/ 6 w 3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6" y="34"/>
                    </a:moveTo>
                    <a:lnTo>
                      <a:pt x="0" y="27"/>
                    </a:lnTo>
                    <a:lnTo>
                      <a:pt x="27" y="0"/>
                    </a:lnTo>
                    <a:lnTo>
                      <a:pt x="34" y="7"/>
                    </a:lnTo>
                    <a:lnTo>
                      <a:pt x="6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" name="Freeform 146"/>
              <p:cNvSpPr>
                <a:spLocks/>
              </p:cNvSpPr>
              <p:nvPr/>
            </p:nvSpPr>
            <p:spPr bwMode="auto">
              <a:xfrm>
                <a:off x="1566864" y="3246438"/>
                <a:ext cx="53975" cy="53975"/>
              </a:xfrm>
              <a:custGeom>
                <a:avLst/>
                <a:gdLst>
                  <a:gd name="T0" fmla="*/ 27 w 34"/>
                  <a:gd name="T1" fmla="*/ 34 h 34"/>
                  <a:gd name="T2" fmla="*/ 0 w 34"/>
                  <a:gd name="T3" fmla="*/ 7 h 34"/>
                  <a:gd name="T4" fmla="*/ 6 w 34"/>
                  <a:gd name="T5" fmla="*/ 0 h 34"/>
                  <a:gd name="T6" fmla="*/ 34 w 34"/>
                  <a:gd name="T7" fmla="*/ 27 h 34"/>
                  <a:gd name="T8" fmla="*/ 27 w 3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7" y="34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34" y="27"/>
                    </a:lnTo>
                    <a:lnTo>
                      <a:pt x="27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" name="Rectangle 147"/>
              <p:cNvSpPr>
                <a:spLocks noChangeArrowheads="1"/>
              </p:cNvSpPr>
              <p:nvPr/>
            </p:nvSpPr>
            <p:spPr bwMode="auto">
              <a:xfrm>
                <a:off x="1563689" y="3287713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1" name="Rectangle 148"/>
              <p:cNvSpPr>
                <a:spLocks noChangeArrowheads="1"/>
              </p:cNvSpPr>
              <p:nvPr/>
            </p:nvSpPr>
            <p:spPr bwMode="auto">
              <a:xfrm>
                <a:off x="1549401" y="3316288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2" name="Rectangle 149"/>
              <p:cNvSpPr>
                <a:spLocks noChangeArrowheads="1"/>
              </p:cNvSpPr>
              <p:nvPr/>
            </p:nvSpPr>
            <p:spPr bwMode="auto">
              <a:xfrm>
                <a:off x="1535114" y="3344863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3" name="Rectangle 150"/>
              <p:cNvSpPr>
                <a:spLocks noChangeArrowheads="1"/>
              </p:cNvSpPr>
              <p:nvPr/>
            </p:nvSpPr>
            <p:spPr bwMode="auto">
              <a:xfrm>
                <a:off x="1528764" y="3373438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4" name="Rectangle 151"/>
              <p:cNvSpPr>
                <a:spLocks noChangeArrowheads="1"/>
              </p:cNvSpPr>
              <p:nvPr/>
            </p:nvSpPr>
            <p:spPr bwMode="auto">
              <a:xfrm>
                <a:off x="1528764" y="3402013"/>
                <a:ext cx="14288" cy="158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5" name="Rectangle 152"/>
              <p:cNvSpPr>
                <a:spLocks noChangeArrowheads="1"/>
              </p:cNvSpPr>
              <p:nvPr/>
            </p:nvSpPr>
            <p:spPr bwMode="auto">
              <a:xfrm>
                <a:off x="1528764" y="3432175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6" name="Rectangle 153"/>
              <p:cNvSpPr>
                <a:spLocks noChangeArrowheads="1"/>
              </p:cNvSpPr>
              <p:nvPr/>
            </p:nvSpPr>
            <p:spPr bwMode="auto">
              <a:xfrm>
                <a:off x="1535114" y="3460750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7" name="Rectangle 154"/>
              <p:cNvSpPr>
                <a:spLocks noChangeArrowheads="1"/>
              </p:cNvSpPr>
              <p:nvPr/>
            </p:nvSpPr>
            <p:spPr bwMode="auto">
              <a:xfrm>
                <a:off x="1549401" y="3489325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8" name="Rectangle 155"/>
              <p:cNvSpPr>
                <a:spLocks noChangeArrowheads="1"/>
              </p:cNvSpPr>
              <p:nvPr/>
            </p:nvSpPr>
            <p:spPr bwMode="auto">
              <a:xfrm>
                <a:off x="1563689" y="3517900"/>
                <a:ext cx="14288" cy="14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9" name="Rectangle 156"/>
              <p:cNvSpPr>
                <a:spLocks noChangeArrowheads="1"/>
              </p:cNvSpPr>
              <p:nvPr/>
            </p:nvSpPr>
            <p:spPr bwMode="auto">
              <a:xfrm>
                <a:off x="1895476" y="3402013"/>
                <a:ext cx="57150" cy="158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0" name="Rectangle 157"/>
              <p:cNvSpPr>
                <a:spLocks noChangeArrowheads="1"/>
              </p:cNvSpPr>
              <p:nvPr/>
            </p:nvSpPr>
            <p:spPr bwMode="auto">
              <a:xfrm>
                <a:off x="1722439" y="3467100"/>
                <a:ext cx="14288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1" name="Rectangle 158"/>
              <p:cNvSpPr>
                <a:spLocks noChangeArrowheads="1"/>
              </p:cNvSpPr>
              <p:nvPr/>
            </p:nvSpPr>
            <p:spPr bwMode="auto">
              <a:xfrm>
                <a:off x="1722439" y="3330575"/>
                <a:ext cx="14288" cy="22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2" name="Freeform 159"/>
              <p:cNvSpPr>
                <a:spLocks/>
              </p:cNvSpPr>
              <p:nvPr/>
            </p:nvSpPr>
            <p:spPr bwMode="auto">
              <a:xfrm>
                <a:off x="1693864" y="3344863"/>
                <a:ext cx="71438" cy="130175"/>
              </a:xfrm>
              <a:custGeom>
                <a:avLst/>
                <a:gdLst>
                  <a:gd name="T0" fmla="*/ 20 w 40"/>
                  <a:gd name="T1" fmla="*/ 72 h 72"/>
                  <a:gd name="T2" fmla="*/ 0 w 40"/>
                  <a:gd name="T3" fmla="*/ 52 h 72"/>
                  <a:gd name="T4" fmla="*/ 8 w 40"/>
                  <a:gd name="T5" fmla="*/ 52 h 72"/>
                  <a:gd name="T6" fmla="*/ 20 w 40"/>
                  <a:gd name="T7" fmla="*/ 64 h 72"/>
                  <a:gd name="T8" fmla="*/ 32 w 40"/>
                  <a:gd name="T9" fmla="*/ 52 h 72"/>
                  <a:gd name="T10" fmla="*/ 18 w 40"/>
                  <a:gd name="T11" fmla="*/ 40 h 72"/>
                  <a:gd name="T12" fmla="*/ 0 w 40"/>
                  <a:gd name="T13" fmla="*/ 20 h 72"/>
                  <a:gd name="T14" fmla="*/ 20 w 40"/>
                  <a:gd name="T15" fmla="*/ 0 h 72"/>
                  <a:gd name="T16" fmla="*/ 40 w 40"/>
                  <a:gd name="T17" fmla="*/ 20 h 72"/>
                  <a:gd name="T18" fmla="*/ 32 w 40"/>
                  <a:gd name="T19" fmla="*/ 20 h 72"/>
                  <a:gd name="T20" fmla="*/ 20 w 40"/>
                  <a:gd name="T21" fmla="*/ 8 h 72"/>
                  <a:gd name="T22" fmla="*/ 8 w 40"/>
                  <a:gd name="T23" fmla="*/ 20 h 72"/>
                  <a:gd name="T24" fmla="*/ 21 w 40"/>
                  <a:gd name="T25" fmla="*/ 32 h 72"/>
                  <a:gd name="T26" fmla="*/ 40 w 40"/>
                  <a:gd name="T27" fmla="*/ 52 h 72"/>
                  <a:gd name="T28" fmla="*/ 20 w 40"/>
                  <a:gd name="T2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72">
                    <a:moveTo>
                      <a:pt x="20" y="72"/>
                    </a:moveTo>
                    <a:cubicBezTo>
                      <a:pt x="9" y="72"/>
                      <a:pt x="0" y="63"/>
                      <a:pt x="0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9"/>
                      <a:pt x="13" y="64"/>
                      <a:pt x="20" y="64"/>
                    </a:cubicBezTo>
                    <a:cubicBezTo>
                      <a:pt x="26" y="64"/>
                      <a:pt x="32" y="59"/>
                      <a:pt x="32" y="52"/>
                    </a:cubicBezTo>
                    <a:cubicBezTo>
                      <a:pt x="32" y="48"/>
                      <a:pt x="24" y="42"/>
                      <a:pt x="18" y="40"/>
                    </a:cubicBezTo>
                    <a:cubicBezTo>
                      <a:pt x="16" y="39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13"/>
                      <a:pt x="26" y="8"/>
                      <a:pt x="20" y="8"/>
                    </a:cubicBezTo>
                    <a:cubicBezTo>
                      <a:pt x="13" y="8"/>
                      <a:pt x="8" y="13"/>
                      <a:pt x="8" y="20"/>
                    </a:cubicBezTo>
                    <a:cubicBezTo>
                      <a:pt x="8" y="24"/>
                      <a:pt x="16" y="30"/>
                      <a:pt x="21" y="32"/>
                    </a:cubicBezTo>
                    <a:cubicBezTo>
                      <a:pt x="23" y="33"/>
                      <a:pt x="40" y="41"/>
                      <a:pt x="40" y="52"/>
                    </a:cubicBezTo>
                    <a:cubicBezTo>
                      <a:pt x="40" y="63"/>
                      <a:pt x="31" y="72"/>
                      <a:pt x="20" y="7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3" name="Rectangle 160"/>
              <p:cNvSpPr>
                <a:spLocks noChangeArrowheads="1"/>
              </p:cNvSpPr>
              <p:nvPr/>
            </p:nvSpPr>
            <p:spPr bwMode="auto">
              <a:xfrm>
                <a:off x="1651001" y="3402013"/>
                <a:ext cx="14288" cy="158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4" name="Rectangle 161"/>
              <p:cNvSpPr>
                <a:spLocks noChangeArrowheads="1"/>
              </p:cNvSpPr>
              <p:nvPr/>
            </p:nvSpPr>
            <p:spPr bwMode="auto">
              <a:xfrm>
                <a:off x="1795464" y="3402013"/>
                <a:ext cx="14288" cy="158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75" name="Freeform 162"/>
              <p:cNvSpPr>
                <a:spLocks/>
              </p:cNvSpPr>
              <p:nvPr/>
            </p:nvSpPr>
            <p:spPr bwMode="auto">
              <a:xfrm>
                <a:off x="1839914" y="3519488"/>
                <a:ext cx="53975" cy="53975"/>
              </a:xfrm>
              <a:custGeom>
                <a:avLst/>
                <a:gdLst>
                  <a:gd name="T0" fmla="*/ 27 w 34"/>
                  <a:gd name="T1" fmla="*/ 34 h 34"/>
                  <a:gd name="T2" fmla="*/ 0 w 34"/>
                  <a:gd name="T3" fmla="*/ 7 h 34"/>
                  <a:gd name="T4" fmla="*/ 7 w 34"/>
                  <a:gd name="T5" fmla="*/ 0 h 34"/>
                  <a:gd name="T6" fmla="*/ 34 w 34"/>
                  <a:gd name="T7" fmla="*/ 27 h 34"/>
                  <a:gd name="T8" fmla="*/ 27 w 34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7" y="34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34" y="27"/>
                    </a:lnTo>
                    <a:lnTo>
                      <a:pt x="27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</p:grpSp>
      <p:sp>
        <p:nvSpPr>
          <p:cNvPr id="7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982663" cy="365125"/>
          </a:xfrm>
        </p:spPr>
        <p:txBody>
          <a:bodyPr/>
          <a:lstStyle/>
          <a:p>
            <a:fld id="{78075564-AF6E-40FC-905A-F6C5E8D29614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006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Stock_84886433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25324"/>
          <a:stretch/>
        </p:blipFill>
        <p:spPr bwMode="auto">
          <a:xfrm>
            <a:off x="1" y="0"/>
            <a:ext cx="2600118" cy="62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2789136" y="637237"/>
            <a:ext cx="612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0092D2"/>
                </a:solidFill>
                <a:latin typeface="Century Gothic" panose="020B0502020202020204" pitchFamily="34" charset="0"/>
              </a:rPr>
              <a:t>HOW DO STAKEHOLDERS DEFINE PATENT QUALITY?</a:t>
            </a:r>
            <a:endParaRPr lang="fr-CA" sz="2400" b="1" dirty="0">
              <a:solidFill>
                <a:srgbClr val="0092D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1559" y="611540"/>
            <a:ext cx="2444216" cy="1074459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</a:rPr>
              <a:t>PATENT</a:t>
            </a:r>
            <a:br>
              <a:rPr lang="en-CA" sz="2400" b="1" dirty="0">
                <a:solidFill>
                  <a:schemeClr val="bg1"/>
                </a:solidFill>
              </a:rPr>
            </a:br>
            <a:r>
              <a:rPr lang="en-CA" sz="2400" b="1" dirty="0">
                <a:solidFill>
                  <a:schemeClr val="bg1"/>
                </a:solidFill>
              </a:rPr>
              <a:t>QUALITY DEFINITION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98041" y="2204864"/>
            <a:ext cx="6345959" cy="1152128"/>
          </a:xfrm>
        </p:spPr>
        <p:txBody>
          <a:bodyPr/>
          <a:lstStyle/>
          <a:p>
            <a:r>
              <a:rPr lang="en-CA" sz="2000" dirty="0" smtClean="0"/>
              <a:t>Provide a </a:t>
            </a:r>
            <a:r>
              <a:rPr lang="en-CA" sz="2000" b="1" dirty="0" smtClean="0"/>
              <a:t>consistent</a:t>
            </a:r>
            <a:r>
              <a:rPr lang="en-CA" sz="2000" dirty="0" smtClean="0"/>
              <a:t> and </a:t>
            </a:r>
            <a:r>
              <a:rPr lang="en-CA" sz="2000" b="1" dirty="0" smtClean="0"/>
              <a:t>timely</a:t>
            </a:r>
            <a:r>
              <a:rPr lang="en-CA" sz="2000" dirty="0" smtClean="0"/>
              <a:t> process in order to provide a </a:t>
            </a:r>
            <a:r>
              <a:rPr lang="en-CA" sz="2000" b="1" dirty="0" smtClean="0"/>
              <a:t>valid</a:t>
            </a:r>
            <a:r>
              <a:rPr lang="en-CA" sz="2000" dirty="0" smtClean="0"/>
              <a:t> and </a:t>
            </a:r>
            <a:r>
              <a:rPr lang="en-CA" sz="2000" b="1" dirty="0" smtClean="0"/>
              <a:t>enforceable</a:t>
            </a:r>
            <a:r>
              <a:rPr lang="en-CA" sz="2000" dirty="0" smtClean="0"/>
              <a:t> patent having </a:t>
            </a:r>
            <a:r>
              <a:rPr lang="en-CA" sz="2000" b="1" dirty="0" smtClean="0"/>
              <a:t>value</a:t>
            </a:r>
            <a:r>
              <a:rPr lang="en-CA" sz="2000" dirty="0" smtClean="0"/>
              <a:t> for the patent holder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789135" y="3789040"/>
            <a:ext cx="612068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US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smtClean="0"/>
              <a:t>Patent Quality refers to a high </a:t>
            </a:r>
            <a:r>
              <a:rPr lang="en-CA" sz="2000" b="1" dirty="0" smtClean="0"/>
              <a:t>value</a:t>
            </a:r>
            <a:r>
              <a:rPr lang="en-CA" sz="2000" dirty="0" smtClean="0"/>
              <a:t> property right stemming from an </a:t>
            </a:r>
            <a:r>
              <a:rPr lang="en-CA" sz="2000" b="1" dirty="0" smtClean="0"/>
              <a:t>enforceable</a:t>
            </a:r>
            <a:r>
              <a:rPr lang="en-CA" sz="2000" dirty="0" smtClean="0"/>
              <a:t> and </a:t>
            </a:r>
            <a:r>
              <a:rPr lang="en-CA" sz="2000" b="1" dirty="0" smtClean="0"/>
              <a:t>valid </a:t>
            </a:r>
            <a:r>
              <a:rPr lang="en-CA" sz="2000" dirty="0" smtClean="0"/>
              <a:t>patent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619288" y="5355017"/>
            <a:ext cx="460375" cy="460375"/>
            <a:chOff x="4746626" y="3913188"/>
            <a:chExt cx="460375" cy="460375"/>
          </a:xfrm>
          <a:solidFill>
            <a:srgbClr val="0092D2"/>
          </a:solidFill>
        </p:grpSpPr>
        <p:sp>
          <p:nvSpPr>
            <p:cNvPr id="18" name="Rectangle 804"/>
            <p:cNvSpPr>
              <a:spLocks noChangeArrowheads="1"/>
            </p:cNvSpPr>
            <p:nvPr/>
          </p:nvSpPr>
          <p:spPr bwMode="auto">
            <a:xfrm>
              <a:off x="4954588" y="4056063"/>
              <a:ext cx="15875" cy="317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Rectangle 805"/>
            <p:cNvSpPr>
              <a:spLocks noChangeArrowheads="1"/>
            </p:cNvSpPr>
            <p:nvPr/>
          </p:nvSpPr>
          <p:spPr bwMode="auto">
            <a:xfrm>
              <a:off x="4984751" y="4359276"/>
              <a:ext cx="14288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Freeform 806"/>
            <p:cNvSpPr>
              <a:spLocks/>
            </p:cNvSpPr>
            <p:nvPr/>
          </p:nvSpPr>
          <p:spPr bwMode="auto">
            <a:xfrm>
              <a:off x="4919663" y="3927476"/>
              <a:ext cx="42863" cy="85725"/>
            </a:xfrm>
            <a:custGeom>
              <a:avLst/>
              <a:gdLst>
                <a:gd name="T0" fmla="*/ 27 w 27"/>
                <a:gd name="T1" fmla="*/ 54 h 54"/>
                <a:gd name="T2" fmla="*/ 0 w 27"/>
                <a:gd name="T3" fmla="*/ 54 h 54"/>
                <a:gd name="T4" fmla="*/ 0 w 27"/>
                <a:gd name="T5" fmla="*/ 0 h 54"/>
                <a:gd name="T6" fmla="*/ 27 w 27"/>
                <a:gd name="T7" fmla="*/ 0 h 54"/>
                <a:gd name="T8" fmla="*/ 27 w 27"/>
                <a:gd name="T9" fmla="*/ 9 h 54"/>
                <a:gd name="T10" fmla="*/ 9 w 27"/>
                <a:gd name="T11" fmla="*/ 9 h 54"/>
                <a:gd name="T12" fmla="*/ 9 w 27"/>
                <a:gd name="T13" fmla="*/ 45 h 54"/>
                <a:gd name="T14" fmla="*/ 27 w 27"/>
                <a:gd name="T15" fmla="*/ 45 h 54"/>
                <a:gd name="T16" fmla="*/ 27 w 27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4">
                  <a:moveTo>
                    <a:pt x="27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9"/>
                  </a:lnTo>
                  <a:lnTo>
                    <a:pt x="9" y="9"/>
                  </a:lnTo>
                  <a:lnTo>
                    <a:pt x="9" y="45"/>
                  </a:lnTo>
                  <a:lnTo>
                    <a:pt x="27" y="45"/>
                  </a:lnTo>
                  <a:lnTo>
                    <a:pt x="27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Freeform 807"/>
            <p:cNvSpPr>
              <a:spLocks/>
            </p:cNvSpPr>
            <p:nvPr/>
          </p:nvSpPr>
          <p:spPr bwMode="auto">
            <a:xfrm>
              <a:off x="4991101" y="3927476"/>
              <a:ext cx="42863" cy="85725"/>
            </a:xfrm>
            <a:custGeom>
              <a:avLst/>
              <a:gdLst>
                <a:gd name="T0" fmla="*/ 27 w 27"/>
                <a:gd name="T1" fmla="*/ 54 h 54"/>
                <a:gd name="T2" fmla="*/ 0 w 27"/>
                <a:gd name="T3" fmla="*/ 54 h 54"/>
                <a:gd name="T4" fmla="*/ 0 w 27"/>
                <a:gd name="T5" fmla="*/ 45 h 54"/>
                <a:gd name="T6" fmla="*/ 18 w 27"/>
                <a:gd name="T7" fmla="*/ 45 h 54"/>
                <a:gd name="T8" fmla="*/ 18 w 27"/>
                <a:gd name="T9" fmla="*/ 9 h 54"/>
                <a:gd name="T10" fmla="*/ 0 w 27"/>
                <a:gd name="T11" fmla="*/ 9 h 54"/>
                <a:gd name="T12" fmla="*/ 0 w 27"/>
                <a:gd name="T13" fmla="*/ 0 h 54"/>
                <a:gd name="T14" fmla="*/ 27 w 27"/>
                <a:gd name="T15" fmla="*/ 0 h 54"/>
                <a:gd name="T16" fmla="*/ 27 w 27"/>
                <a:gd name="T1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4">
                  <a:moveTo>
                    <a:pt x="27" y="54"/>
                  </a:moveTo>
                  <a:lnTo>
                    <a:pt x="0" y="54"/>
                  </a:lnTo>
                  <a:lnTo>
                    <a:pt x="0" y="45"/>
                  </a:lnTo>
                  <a:lnTo>
                    <a:pt x="18" y="45"/>
                  </a:lnTo>
                  <a:lnTo>
                    <a:pt x="18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Freeform 809"/>
            <p:cNvSpPr>
              <a:spLocks/>
            </p:cNvSpPr>
            <p:nvPr/>
          </p:nvSpPr>
          <p:spPr bwMode="auto">
            <a:xfrm>
              <a:off x="4876801" y="3913188"/>
              <a:ext cx="55563" cy="114300"/>
            </a:xfrm>
            <a:custGeom>
              <a:avLst/>
              <a:gdLst>
                <a:gd name="T0" fmla="*/ 21 w 31"/>
                <a:gd name="T1" fmla="*/ 64 h 64"/>
                <a:gd name="T2" fmla="*/ 8 w 31"/>
                <a:gd name="T3" fmla="*/ 64 h 64"/>
                <a:gd name="T4" fmla="*/ 0 w 31"/>
                <a:gd name="T5" fmla="*/ 56 h 64"/>
                <a:gd name="T6" fmla="*/ 0 w 31"/>
                <a:gd name="T7" fmla="*/ 8 h 64"/>
                <a:gd name="T8" fmla="*/ 8 w 31"/>
                <a:gd name="T9" fmla="*/ 0 h 64"/>
                <a:gd name="T10" fmla="*/ 21 w 31"/>
                <a:gd name="T11" fmla="*/ 0 h 64"/>
                <a:gd name="T12" fmla="*/ 31 w 31"/>
                <a:gd name="T13" fmla="*/ 9 h 64"/>
                <a:gd name="T14" fmla="*/ 25 w 31"/>
                <a:gd name="T15" fmla="*/ 15 h 64"/>
                <a:gd name="T16" fmla="*/ 18 w 31"/>
                <a:gd name="T17" fmla="*/ 8 h 64"/>
                <a:gd name="T18" fmla="*/ 8 w 31"/>
                <a:gd name="T19" fmla="*/ 8 h 64"/>
                <a:gd name="T20" fmla="*/ 8 w 31"/>
                <a:gd name="T21" fmla="*/ 56 h 64"/>
                <a:gd name="T22" fmla="*/ 18 w 31"/>
                <a:gd name="T23" fmla="*/ 56 h 64"/>
                <a:gd name="T24" fmla="*/ 25 w 31"/>
                <a:gd name="T25" fmla="*/ 49 h 64"/>
                <a:gd name="T26" fmla="*/ 31 w 31"/>
                <a:gd name="T27" fmla="*/ 55 h 64"/>
                <a:gd name="T28" fmla="*/ 21 w 31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64">
                  <a:moveTo>
                    <a:pt x="21" y="64"/>
                  </a:moveTo>
                  <a:cubicBezTo>
                    <a:pt x="8" y="64"/>
                    <a:pt x="8" y="64"/>
                    <a:pt x="8" y="64"/>
                  </a:cubicBezTo>
                  <a:cubicBezTo>
                    <a:pt x="3" y="64"/>
                    <a:pt x="0" y="60"/>
                    <a:pt x="0" y="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31" y="55"/>
                    <a:pt x="31" y="55"/>
                    <a:pt x="31" y="55"/>
                  </a:cubicBezTo>
                  <a:lnTo>
                    <a:pt x="2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Freeform 810"/>
            <p:cNvSpPr>
              <a:spLocks/>
            </p:cNvSpPr>
            <p:nvPr/>
          </p:nvSpPr>
          <p:spPr bwMode="auto">
            <a:xfrm>
              <a:off x="5021264" y="3913188"/>
              <a:ext cx="57150" cy="114300"/>
            </a:xfrm>
            <a:custGeom>
              <a:avLst/>
              <a:gdLst>
                <a:gd name="T0" fmla="*/ 23 w 31"/>
                <a:gd name="T1" fmla="*/ 64 h 64"/>
                <a:gd name="T2" fmla="*/ 9 w 31"/>
                <a:gd name="T3" fmla="*/ 64 h 64"/>
                <a:gd name="T4" fmla="*/ 0 w 31"/>
                <a:gd name="T5" fmla="*/ 55 h 64"/>
                <a:gd name="T6" fmla="*/ 6 w 31"/>
                <a:gd name="T7" fmla="*/ 49 h 64"/>
                <a:gd name="T8" fmla="*/ 12 w 31"/>
                <a:gd name="T9" fmla="*/ 56 h 64"/>
                <a:gd name="T10" fmla="*/ 23 w 31"/>
                <a:gd name="T11" fmla="*/ 56 h 64"/>
                <a:gd name="T12" fmla="*/ 23 w 31"/>
                <a:gd name="T13" fmla="*/ 8 h 64"/>
                <a:gd name="T14" fmla="*/ 12 w 31"/>
                <a:gd name="T15" fmla="*/ 8 h 64"/>
                <a:gd name="T16" fmla="*/ 6 w 31"/>
                <a:gd name="T17" fmla="*/ 15 h 64"/>
                <a:gd name="T18" fmla="*/ 0 w 31"/>
                <a:gd name="T19" fmla="*/ 9 h 64"/>
                <a:gd name="T20" fmla="*/ 9 w 31"/>
                <a:gd name="T21" fmla="*/ 0 h 64"/>
                <a:gd name="T22" fmla="*/ 23 w 31"/>
                <a:gd name="T23" fmla="*/ 0 h 64"/>
                <a:gd name="T24" fmla="*/ 31 w 31"/>
                <a:gd name="T25" fmla="*/ 8 h 64"/>
                <a:gd name="T26" fmla="*/ 31 w 31"/>
                <a:gd name="T27" fmla="*/ 56 h 64"/>
                <a:gd name="T28" fmla="*/ 23 w 31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64">
                  <a:moveTo>
                    <a:pt x="23" y="64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0"/>
                    <a:pt x="31" y="4"/>
                    <a:pt x="31" y="8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60"/>
                    <a:pt x="27" y="64"/>
                    <a:pt x="23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Rectangle 811"/>
            <p:cNvSpPr>
              <a:spLocks noChangeArrowheads="1"/>
            </p:cNvSpPr>
            <p:nvPr/>
          </p:nvSpPr>
          <p:spPr bwMode="auto">
            <a:xfrm>
              <a:off x="4984751" y="4330701"/>
              <a:ext cx="14288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Freeform 812"/>
            <p:cNvSpPr>
              <a:spLocks noEditPoints="1"/>
            </p:cNvSpPr>
            <p:nvPr/>
          </p:nvSpPr>
          <p:spPr bwMode="auto">
            <a:xfrm>
              <a:off x="4948239" y="4013201"/>
              <a:ext cx="57150" cy="57150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1" y="8"/>
                    <a:pt x="8" y="12"/>
                    <a:pt x="8" y="16"/>
                  </a:cubicBezTo>
                  <a:cubicBezTo>
                    <a:pt x="8" y="20"/>
                    <a:pt x="11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Freeform 813"/>
            <p:cNvSpPr>
              <a:spLocks/>
            </p:cNvSpPr>
            <p:nvPr/>
          </p:nvSpPr>
          <p:spPr bwMode="auto">
            <a:xfrm>
              <a:off x="4746626" y="3970338"/>
              <a:ext cx="193675" cy="346075"/>
            </a:xfrm>
            <a:custGeom>
              <a:avLst/>
              <a:gdLst>
                <a:gd name="T0" fmla="*/ 122 w 122"/>
                <a:gd name="T1" fmla="*/ 218 h 218"/>
                <a:gd name="T2" fmla="*/ 0 w 122"/>
                <a:gd name="T3" fmla="*/ 218 h 218"/>
                <a:gd name="T4" fmla="*/ 0 w 122"/>
                <a:gd name="T5" fmla="*/ 0 h 218"/>
                <a:gd name="T6" fmla="*/ 23 w 122"/>
                <a:gd name="T7" fmla="*/ 0 h 218"/>
                <a:gd name="T8" fmla="*/ 23 w 122"/>
                <a:gd name="T9" fmla="*/ 9 h 218"/>
                <a:gd name="T10" fmla="*/ 9 w 122"/>
                <a:gd name="T11" fmla="*/ 9 h 218"/>
                <a:gd name="T12" fmla="*/ 9 w 122"/>
                <a:gd name="T13" fmla="*/ 209 h 218"/>
                <a:gd name="T14" fmla="*/ 122 w 122"/>
                <a:gd name="T15" fmla="*/ 209 h 218"/>
                <a:gd name="T16" fmla="*/ 122 w 122"/>
                <a:gd name="T1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18">
                  <a:moveTo>
                    <a:pt x="122" y="218"/>
                  </a:moveTo>
                  <a:lnTo>
                    <a:pt x="0" y="21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9"/>
                  </a:lnTo>
                  <a:lnTo>
                    <a:pt x="9" y="9"/>
                  </a:lnTo>
                  <a:lnTo>
                    <a:pt x="9" y="209"/>
                  </a:lnTo>
                  <a:lnTo>
                    <a:pt x="122" y="209"/>
                  </a:lnTo>
                  <a:lnTo>
                    <a:pt x="122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Freeform 814"/>
            <p:cNvSpPr>
              <a:spLocks/>
            </p:cNvSpPr>
            <p:nvPr/>
          </p:nvSpPr>
          <p:spPr bwMode="auto">
            <a:xfrm>
              <a:off x="4984751" y="3970338"/>
              <a:ext cx="222250" cy="346075"/>
            </a:xfrm>
            <a:custGeom>
              <a:avLst/>
              <a:gdLst>
                <a:gd name="T0" fmla="*/ 140 w 140"/>
                <a:gd name="T1" fmla="*/ 218 h 218"/>
                <a:gd name="T2" fmla="*/ 0 w 140"/>
                <a:gd name="T3" fmla="*/ 218 h 218"/>
                <a:gd name="T4" fmla="*/ 0 w 140"/>
                <a:gd name="T5" fmla="*/ 209 h 218"/>
                <a:gd name="T6" fmla="*/ 131 w 140"/>
                <a:gd name="T7" fmla="*/ 209 h 218"/>
                <a:gd name="T8" fmla="*/ 131 w 140"/>
                <a:gd name="T9" fmla="*/ 9 h 218"/>
                <a:gd name="T10" fmla="*/ 118 w 140"/>
                <a:gd name="T11" fmla="*/ 9 h 218"/>
                <a:gd name="T12" fmla="*/ 118 w 140"/>
                <a:gd name="T13" fmla="*/ 0 h 218"/>
                <a:gd name="T14" fmla="*/ 140 w 140"/>
                <a:gd name="T15" fmla="*/ 0 h 218"/>
                <a:gd name="T16" fmla="*/ 140 w 140"/>
                <a:gd name="T1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18">
                  <a:moveTo>
                    <a:pt x="140" y="218"/>
                  </a:moveTo>
                  <a:lnTo>
                    <a:pt x="0" y="218"/>
                  </a:lnTo>
                  <a:lnTo>
                    <a:pt x="0" y="209"/>
                  </a:lnTo>
                  <a:lnTo>
                    <a:pt x="131" y="209"/>
                  </a:lnTo>
                  <a:lnTo>
                    <a:pt x="131" y="9"/>
                  </a:lnTo>
                  <a:lnTo>
                    <a:pt x="118" y="9"/>
                  </a:lnTo>
                  <a:lnTo>
                    <a:pt x="118" y="0"/>
                  </a:lnTo>
                  <a:lnTo>
                    <a:pt x="140" y="0"/>
                  </a:lnTo>
                  <a:lnTo>
                    <a:pt x="14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8" name="Freeform 815"/>
            <p:cNvSpPr>
              <a:spLocks/>
            </p:cNvSpPr>
            <p:nvPr/>
          </p:nvSpPr>
          <p:spPr bwMode="auto">
            <a:xfrm>
              <a:off x="4954589" y="3913188"/>
              <a:ext cx="44450" cy="114300"/>
            </a:xfrm>
            <a:custGeom>
              <a:avLst/>
              <a:gdLst>
                <a:gd name="T0" fmla="*/ 28 w 28"/>
                <a:gd name="T1" fmla="*/ 72 h 72"/>
                <a:gd name="T2" fmla="*/ 19 w 28"/>
                <a:gd name="T3" fmla="*/ 72 h 72"/>
                <a:gd name="T4" fmla="*/ 19 w 28"/>
                <a:gd name="T5" fmla="*/ 9 h 72"/>
                <a:gd name="T6" fmla="*/ 10 w 28"/>
                <a:gd name="T7" fmla="*/ 9 h 72"/>
                <a:gd name="T8" fmla="*/ 10 w 28"/>
                <a:gd name="T9" fmla="*/ 72 h 72"/>
                <a:gd name="T10" fmla="*/ 0 w 28"/>
                <a:gd name="T11" fmla="*/ 72 h 72"/>
                <a:gd name="T12" fmla="*/ 0 w 28"/>
                <a:gd name="T13" fmla="*/ 0 h 72"/>
                <a:gd name="T14" fmla="*/ 28 w 28"/>
                <a:gd name="T15" fmla="*/ 0 h 72"/>
                <a:gd name="T16" fmla="*/ 28 w 28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72">
                  <a:moveTo>
                    <a:pt x="28" y="72"/>
                  </a:moveTo>
                  <a:lnTo>
                    <a:pt x="19" y="72"/>
                  </a:lnTo>
                  <a:lnTo>
                    <a:pt x="19" y="9"/>
                  </a:lnTo>
                  <a:lnTo>
                    <a:pt x="10" y="9"/>
                  </a:lnTo>
                  <a:lnTo>
                    <a:pt x="10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9" name="Freeform 816"/>
            <p:cNvSpPr>
              <a:spLocks/>
            </p:cNvSpPr>
            <p:nvPr/>
          </p:nvSpPr>
          <p:spPr bwMode="auto">
            <a:xfrm>
              <a:off x="4775201" y="3941763"/>
              <a:ext cx="165100" cy="346075"/>
            </a:xfrm>
            <a:custGeom>
              <a:avLst/>
              <a:gdLst>
                <a:gd name="T0" fmla="*/ 104 w 104"/>
                <a:gd name="T1" fmla="*/ 218 h 218"/>
                <a:gd name="T2" fmla="*/ 0 w 104"/>
                <a:gd name="T3" fmla="*/ 218 h 218"/>
                <a:gd name="T4" fmla="*/ 0 w 104"/>
                <a:gd name="T5" fmla="*/ 0 h 218"/>
                <a:gd name="T6" fmla="*/ 55 w 104"/>
                <a:gd name="T7" fmla="*/ 0 h 218"/>
                <a:gd name="T8" fmla="*/ 55 w 104"/>
                <a:gd name="T9" fmla="*/ 9 h 218"/>
                <a:gd name="T10" fmla="*/ 9 w 104"/>
                <a:gd name="T11" fmla="*/ 9 h 218"/>
                <a:gd name="T12" fmla="*/ 9 w 104"/>
                <a:gd name="T13" fmla="*/ 209 h 218"/>
                <a:gd name="T14" fmla="*/ 104 w 104"/>
                <a:gd name="T15" fmla="*/ 209 h 218"/>
                <a:gd name="T16" fmla="*/ 104 w 104"/>
                <a:gd name="T1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218">
                  <a:moveTo>
                    <a:pt x="104" y="218"/>
                  </a:moveTo>
                  <a:lnTo>
                    <a:pt x="0" y="218"/>
                  </a:lnTo>
                  <a:lnTo>
                    <a:pt x="0" y="0"/>
                  </a:lnTo>
                  <a:lnTo>
                    <a:pt x="55" y="0"/>
                  </a:lnTo>
                  <a:lnTo>
                    <a:pt x="55" y="9"/>
                  </a:lnTo>
                  <a:lnTo>
                    <a:pt x="9" y="9"/>
                  </a:lnTo>
                  <a:lnTo>
                    <a:pt x="9" y="209"/>
                  </a:lnTo>
                  <a:lnTo>
                    <a:pt x="104" y="209"/>
                  </a:lnTo>
                  <a:lnTo>
                    <a:pt x="104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0" name="Freeform 817"/>
            <p:cNvSpPr>
              <a:spLocks/>
            </p:cNvSpPr>
            <p:nvPr/>
          </p:nvSpPr>
          <p:spPr bwMode="auto">
            <a:xfrm>
              <a:off x="4984751" y="3941763"/>
              <a:ext cx="193675" cy="346075"/>
            </a:xfrm>
            <a:custGeom>
              <a:avLst/>
              <a:gdLst>
                <a:gd name="T0" fmla="*/ 122 w 122"/>
                <a:gd name="T1" fmla="*/ 218 h 218"/>
                <a:gd name="T2" fmla="*/ 0 w 122"/>
                <a:gd name="T3" fmla="*/ 218 h 218"/>
                <a:gd name="T4" fmla="*/ 0 w 122"/>
                <a:gd name="T5" fmla="*/ 72 h 218"/>
                <a:gd name="T6" fmla="*/ 9 w 122"/>
                <a:gd name="T7" fmla="*/ 72 h 218"/>
                <a:gd name="T8" fmla="*/ 9 w 122"/>
                <a:gd name="T9" fmla="*/ 209 h 218"/>
                <a:gd name="T10" fmla="*/ 113 w 122"/>
                <a:gd name="T11" fmla="*/ 209 h 218"/>
                <a:gd name="T12" fmla="*/ 113 w 122"/>
                <a:gd name="T13" fmla="*/ 9 h 218"/>
                <a:gd name="T14" fmla="*/ 68 w 122"/>
                <a:gd name="T15" fmla="*/ 9 h 218"/>
                <a:gd name="T16" fmla="*/ 68 w 122"/>
                <a:gd name="T17" fmla="*/ 0 h 218"/>
                <a:gd name="T18" fmla="*/ 122 w 122"/>
                <a:gd name="T19" fmla="*/ 0 h 218"/>
                <a:gd name="T20" fmla="*/ 122 w 122"/>
                <a:gd name="T21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218">
                  <a:moveTo>
                    <a:pt x="122" y="218"/>
                  </a:moveTo>
                  <a:lnTo>
                    <a:pt x="0" y="218"/>
                  </a:lnTo>
                  <a:lnTo>
                    <a:pt x="0" y="72"/>
                  </a:lnTo>
                  <a:lnTo>
                    <a:pt x="9" y="72"/>
                  </a:lnTo>
                  <a:lnTo>
                    <a:pt x="9" y="209"/>
                  </a:lnTo>
                  <a:lnTo>
                    <a:pt x="113" y="209"/>
                  </a:lnTo>
                  <a:lnTo>
                    <a:pt x="113" y="9"/>
                  </a:lnTo>
                  <a:lnTo>
                    <a:pt x="68" y="9"/>
                  </a:lnTo>
                  <a:lnTo>
                    <a:pt x="68" y="0"/>
                  </a:lnTo>
                  <a:lnTo>
                    <a:pt x="122" y="0"/>
                  </a:lnTo>
                  <a:lnTo>
                    <a:pt x="122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1" name="Rectangle 818"/>
            <p:cNvSpPr>
              <a:spLocks noChangeArrowheads="1"/>
            </p:cNvSpPr>
            <p:nvPr/>
          </p:nvSpPr>
          <p:spPr bwMode="auto">
            <a:xfrm>
              <a:off x="4818064" y="4056063"/>
              <a:ext cx="10795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2" name="Rectangle 819"/>
            <p:cNvSpPr>
              <a:spLocks noChangeArrowheads="1"/>
            </p:cNvSpPr>
            <p:nvPr/>
          </p:nvSpPr>
          <p:spPr bwMode="auto">
            <a:xfrm>
              <a:off x="4818064" y="4086226"/>
              <a:ext cx="10795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3" name="Rectangle 820"/>
            <p:cNvSpPr>
              <a:spLocks noChangeArrowheads="1"/>
            </p:cNvSpPr>
            <p:nvPr/>
          </p:nvSpPr>
          <p:spPr bwMode="auto">
            <a:xfrm>
              <a:off x="4818064" y="4114801"/>
              <a:ext cx="10795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4" name="Rectangle 821"/>
            <p:cNvSpPr>
              <a:spLocks noChangeArrowheads="1"/>
            </p:cNvSpPr>
            <p:nvPr/>
          </p:nvSpPr>
          <p:spPr bwMode="auto">
            <a:xfrm>
              <a:off x="4818064" y="4143376"/>
              <a:ext cx="10795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5" name="Rectangle 822"/>
            <p:cNvSpPr>
              <a:spLocks noChangeArrowheads="1"/>
            </p:cNvSpPr>
            <p:nvPr/>
          </p:nvSpPr>
          <p:spPr bwMode="auto">
            <a:xfrm>
              <a:off x="4818064" y="4171951"/>
              <a:ext cx="10795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Rectangle 823"/>
            <p:cNvSpPr>
              <a:spLocks noChangeArrowheads="1"/>
            </p:cNvSpPr>
            <p:nvPr/>
          </p:nvSpPr>
          <p:spPr bwMode="auto">
            <a:xfrm>
              <a:off x="4818064" y="4200526"/>
              <a:ext cx="10795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7" name="Rectangle 824"/>
            <p:cNvSpPr>
              <a:spLocks noChangeArrowheads="1"/>
            </p:cNvSpPr>
            <p:nvPr/>
          </p:nvSpPr>
          <p:spPr bwMode="auto">
            <a:xfrm>
              <a:off x="4818064" y="4229101"/>
              <a:ext cx="10795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8" name="Rectangle 825"/>
            <p:cNvSpPr>
              <a:spLocks noChangeArrowheads="1"/>
            </p:cNvSpPr>
            <p:nvPr/>
          </p:nvSpPr>
          <p:spPr bwMode="auto">
            <a:xfrm>
              <a:off x="5027614" y="4056063"/>
              <a:ext cx="10795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9" name="Rectangle 826"/>
            <p:cNvSpPr>
              <a:spLocks noChangeArrowheads="1"/>
            </p:cNvSpPr>
            <p:nvPr/>
          </p:nvSpPr>
          <p:spPr bwMode="auto">
            <a:xfrm>
              <a:off x="5027614" y="4086226"/>
              <a:ext cx="10795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0" name="Rectangle 827"/>
            <p:cNvSpPr>
              <a:spLocks noChangeArrowheads="1"/>
            </p:cNvSpPr>
            <p:nvPr/>
          </p:nvSpPr>
          <p:spPr bwMode="auto">
            <a:xfrm>
              <a:off x="5027614" y="4114801"/>
              <a:ext cx="10795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1" name="Rectangle 828"/>
            <p:cNvSpPr>
              <a:spLocks noChangeArrowheads="1"/>
            </p:cNvSpPr>
            <p:nvPr/>
          </p:nvSpPr>
          <p:spPr bwMode="auto">
            <a:xfrm>
              <a:off x="5027614" y="4143376"/>
              <a:ext cx="10795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2" name="Rectangle 829"/>
            <p:cNvSpPr>
              <a:spLocks noChangeArrowheads="1"/>
            </p:cNvSpPr>
            <p:nvPr/>
          </p:nvSpPr>
          <p:spPr bwMode="auto">
            <a:xfrm>
              <a:off x="5027614" y="4171951"/>
              <a:ext cx="10795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3" name="Rectangle 830"/>
            <p:cNvSpPr>
              <a:spLocks noChangeArrowheads="1"/>
            </p:cNvSpPr>
            <p:nvPr/>
          </p:nvSpPr>
          <p:spPr bwMode="auto">
            <a:xfrm>
              <a:off x="5027614" y="4200526"/>
              <a:ext cx="10795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4" name="Rectangle 831"/>
            <p:cNvSpPr>
              <a:spLocks noChangeArrowheads="1"/>
            </p:cNvSpPr>
            <p:nvPr/>
          </p:nvSpPr>
          <p:spPr bwMode="auto">
            <a:xfrm>
              <a:off x="5027614" y="4229101"/>
              <a:ext cx="10795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0312" y="5348388"/>
            <a:ext cx="431801" cy="461962"/>
            <a:chOff x="6386513" y="3905251"/>
            <a:chExt cx="431801" cy="461962"/>
          </a:xfrm>
          <a:solidFill>
            <a:srgbClr val="0092D2"/>
          </a:solidFill>
        </p:grpSpPr>
        <p:sp>
          <p:nvSpPr>
            <p:cNvPr id="46" name="Freeform 709"/>
            <p:cNvSpPr>
              <a:spLocks/>
            </p:cNvSpPr>
            <p:nvPr/>
          </p:nvSpPr>
          <p:spPr bwMode="auto">
            <a:xfrm>
              <a:off x="6472238" y="3905251"/>
              <a:ext cx="50800" cy="144462"/>
            </a:xfrm>
            <a:custGeom>
              <a:avLst/>
              <a:gdLst>
                <a:gd name="T0" fmla="*/ 9 w 32"/>
                <a:gd name="T1" fmla="*/ 91 h 91"/>
                <a:gd name="T2" fmla="*/ 0 w 32"/>
                <a:gd name="T3" fmla="*/ 91 h 91"/>
                <a:gd name="T4" fmla="*/ 0 w 32"/>
                <a:gd name="T5" fmla="*/ 0 h 91"/>
                <a:gd name="T6" fmla="*/ 32 w 32"/>
                <a:gd name="T7" fmla="*/ 0 h 91"/>
                <a:gd name="T8" fmla="*/ 32 w 32"/>
                <a:gd name="T9" fmla="*/ 9 h 91"/>
                <a:gd name="T10" fmla="*/ 9 w 32"/>
                <a:gd name="T11" fmla="*/ 9 h 91"/>
                <a:gd name="T12" fmla="*/ 9 w 32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1">
                  <a:moveTo>
                    <a:pt x="9" y="91"/>
                  </a:moveTo>
                  <a:lnTo>
                    <a:pt x="0" y="91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9" y="9"/>
                  </a:lnTo>
                  <a:lnTo>
                    <a:pt x="9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7" name="Freeform 710"/>
            <p:cNvSpPr>
              <a:spLocks/>
            </p:cNvSpPr>
            <p:nvPr/>
          </p:nvSpPr>
          <p:spPr bwMode="auto">
            <a:xfrm>
              <a:off x="6515101" y="3905251"/>
              <a:ext cx="303213" cy="461962"/>
            </a:xfrm>
            <a:custGeom>
              <a:avLst/>
              <a:gdLst>
                <a:gd name="T0" fmla="*/ 191 w 191"/>
                <a:gd name="T1" fmla="*/ 291 h 291"/>
                <a:gd name="T2" fmla="*/ 0 w 191"/>
                <a:gd name="T3" fmla="*/ 291 h 291"/>
                <a:gd name="T4" fmla="*/ 0 w 191"/>
                <a:gd name="T5" fmla="*/ 282 h 291"/>
                <a:gd name="T6" fmla="*/ 182 w 191"/>
                <a:gd name="T7" fmla="*/ 282 h 291"/>
                <a:gd name="T8" fmla="*/ 182 w 191"/>
                <a:gd name="T9" fmla="*/ 43 h 291"/>
                <a:gd name="T10" fmla="*/ 148 w 191"/>
                <a:gd name="T11" fmla="*/ 9 h 291"/>
                <a:gd name="T12" fmla="*/ 55 w 191"/>
                <a:gd name="T13" fmla="*/ 9 h 291"/>
                <a:gd name="T14" fmla="*/ 55 w 191"/>
                <a:gd name="T15" fmla="*/ 0 h 291"/>
                <a:gd name="T16" fmla="*/ 152 w 191"/>
                <a:gd name="T17" fmla="*/ 0 h 291"/>
                <a:gd name="T18" fmla="*/ 191 w 191"/>
                <a:gd name="T19" fmla="*/ 39 h 291"/>
                <a:gd name="T20" fmla="*/ 191 w 191"/>
                <a:gd name="T21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91">
                  <a:moveTo>
                    <a:pt x="191" y="291"/>
                  </a:moveTo>
                  <a:lnTo>
                    <a:pt x="0" y="291"/>
                  </a:lnTo>
                  <a:lnTo>
                    <a:pt x="0" y="282"/>
                  </a:lnTo>
                  <a:lnTo>
                    <a:pt x="182" y="282"/>
                  </a:lnTo>
                  <a:lnTo>
                    <a:pt x="182" y="43"/>
                  </a:lnTo>
                  <a:lnTo>
                    <a:pt x="148" y="9"/>
                  </a:lnTo>
                  <a:lnTo>
                    <a:pt x="55" y="9"/>
                  </a:lnTo>
                  <a:lnTo>
                    <a:pt x="55" y="0"/>
                  </a:lnTo>
                  <a:lnTo>
                    <a:pt x="152" y="0"/>
                  </a:lnTo>
                  <a:lnTo>
                    <a:pt x="191" y="39"/>
                  </a:lnTo>
                  <a:lnTo>
                    <a:pt x="191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8" name="Freeform 711"/>
            <p:cNvSpPr>
              <a:spLocks noEditPoints="1"/>
            </p:cNvSpPr>
            <p:nvPr/>
          </p:nvSpPr>
          <p:spPr bwMode="auto">
            <a:xfrm>
              <a:off x="6515101" y="3905251"/>
              <a:ext cx="73025" cy="133350"/>
            </a:xfrm>
            <a:custGeom>
              <a:avLst/>
              <a:gdLst>
                <a:gd name="T0" fmla="*/ 46 w 46"/>
                <a:gd name="T1" fmla="*/ 84 h 84"/>
                <a:gd name="T2" fmla="*/ 23 w 46"/>
                <a:gd name="T3" fmla="*/ 61 h 84"/>
                <a:gd name="T4" fmla="*/ 0 w 46"/>
                <a:gd name="T5" fmla="*/ 84 h 84"/>
                <a:gd name="T6" fmla="*/ 0 w 46"/>
                <a:gd name="T7" fmla="*/ 0 h 84"/>
                <a:gd name="T8" fmla="*/ 46 w 46"/>
                <a:gd name="T9" fmla="*/ 0 h 84"/>
                <a:gd name="T10" fmla="*/ 46 w 46"/>
                <a:gd name="T11" fmla="*/ 84 h 84"/>
                <a:gd name="T12" fmla="*/ 23 w 46"/>
                <a:gd name="T13" fmla="*/ 48 h 84"/>
                <a:gd name="T14" fmla="*/ 37 w 46"/>
                <a:gd name="T15" fmla="*/ 61 h 84"/>
                <a:gd name="T16" fmla="*/ 37 w 46"/>
                <a:gd name="T17" fmla="*/ 9 h 84"/>
                <a:gd name="T18" fmla="*/ 10 w 46"/>
                <a:gd name="T19" fmla="*/ 9 h 84"/>
                <a:gd name="T20" fmla="*/ 10 w 46"/>
                <a:gd name="T21" fmla="*/ 61 h 84"/>
                <a:gd name="T22" fmla="*/ 23 w 46"/>
                <a:gd name="T23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84">
                  <a:moveTo>
                    <a:pt x="46" y="84"/>
                  </a:moveTo>
                  <a:lnTo>
                    <a:pt x="23" y="61"/>
                  </a:lnTo>
                  <a:lnTo>
                    <a:pt x="0" y="84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84"/>
                  </a:lnTo>
                  <a:close/>
                  <a:moveTo>
                    <a:pt x="23" y="48"/>
                  </a:moveTo>
                  <a:lnTo>
                    <a:pt x="37" y="61"/>
                  </a:lnTo>
                  <a:lnTo>
                    <a:pt x="37" y="9"/>
                  </a:lnTo>
                  <a:lnTo>
                    <a:pt x="10" y="9"/>
                  </a:lnTo>
                  <a:lnTo>
                    <a:pt x="10" y="61"/>
                  </a:lnTo>
                  <a:lnTo>
                    <a:pt x="23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49" name="Rectangle 712"/>
            <p:cNvSpPr>
              <a:spLocks noChangeArrowheads="1"/>
            </p:cNvSpPr>
            <p:nvPr/>
          </p:nvSpPr>
          <p:spPr bwMode="auto">
            <a:xfrm>
              <a:off x="6602413" y="4294188"/>
              <a:ext cx="173038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0" name="Rectangle 713"/>
            <p:cNvSpPr>
              <a:spLocks noChangeArrowheads="1"/>
            </p:cNvSpPr>
            <p:nvPr/>
          </p:nvSpPr>
          <p:spPr bwMode="auto">
            <a:xfrm>
              <a:off x="6630988" y="4265613"/>
              <a:ext cx="14288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1" name="Rectangle 714"/>
            <p:cNvSpPr>
              <a:spLocks noChangeArrowheads="1"/>
            </p:cNvSpPr>
            <p:nvPr/>
          </p:nvSpPr>
          <p:spPr bwMode="auto">
            <a:xfrm>
              <a:off x="6602413" y="4265613"/>
              <a:ext cx="14288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2" name="Rectangle 715"/>
            <p:cNvSpPr>
              <a:spLocks noChangeArrowheads="1"/>
            </p:cNvSpPr>
            <p:nvPr/>
          </p:nvSpPr>
          <p:spPr bwMode="auto">
            <a:xfrm>
              <a:off x="6659563" y="4265613"/>
              <a:ext cx="115888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3" name="Rectangle 716"/>
            <p:cNvSpPr>
              <a:spLocks noChangeArrowheads="1"/>
            </p:cNvSpPr>
            <p:nvPr/>
          </p:nvSpPr>
          <p:spPr bwMode="auto">
            <a:xfrm>
              <a:off x="6761163" y="4322763"/>
              <a:ext cx="14288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4" name="Freeform 717"/>
            <p:cNvSpPr>
              <a:spLocks/>
            </p:cNvSpPr>
            <p:nvPr/>
          </p:nvSpPr>
          <p:spPr bwMode="auto">
            <a:xfrm>
              <a:off x="6746876" y="3913188"/>
              <a:ext cx="63500" cy="63500"/>
            </a:xfrm>
            <a:custGeom>
              <a:avLst/>
              <a:gdLst>
                <a:gd name="T0" fmla="*/ 40 w 40"/>
                <a:gd name="T1" fmla="*/ 40 h 40"/>
                <a:gd name="T2" fmla="*/ 0 w 40"/>
                <a:gd name="T3" fmla="*/ 40 h 40"/>
                <a:gd name="T4" fmla="*/ 0 w 40"/>
                <a:gd name="T5" fmla="*/ 0 h 40"/>
                <a:gd name="T6" fmla="*/ 9 w 40"/>
                <a:gd name="T7" fmla="*/ 0 h 40"/>
                <a:gd name="T8" fmla="*/ 9 w 40"/>
                <a:gd name="T9" fmla="*/ 31 h 40"/>
                <a:gd name="T10" fmla="*/ 40 w 40"/>
                <a:gd name="T11" fmla="*/ 31 h 40"/>
                <a:gd name="T12" fmla="*/ 40 w 4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4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31"/>
                  </a:lnTo>
                  <a:lnTo>
                    <a:pt x="40" y="31"/>
                  </a:ln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5" name="Rectangle 718"/>
            <p:cNvSpPr>
              <a:spLocks noChangeArrowheads="1"/>
            </p:cNvSpPr>
            <p:nvPr/>
          </p:nvSpPr>
          <p:spPr bwMode="auto">
            <a:xfrm>
              <a:off x="6659563" y="4179888"/>
              <a:ext cx="115888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6" name="Rectangle 719"/>
            <p:cNvSpPr>
              <a:spLocks noChangeArrowheads="1"/>
            </p:cNvSpPr>
            <p:nvPr/>
          </p:nvSpPr>
          <p:spPr bwMode="auto">
            <a:xfrm>
              <a:off x="6602413" y="4092576"/>
              <a:ext cx="173038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7" name="Rectangle 720"/>
            <p:cNvSpPr>
              <a:spLocks noChangeArrowheads="1"/>
            </p:cNvSpPr>
            <p:nvPr/>
          </p:nvSpPr>
          <p:spPr bwMode="auto">
            <a:xfrm>
              <a:off x="6602413" y="4064001"/>
              <a:ext cx="173038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8" name="Rectangle 721"/>
            <p:cNvSpPr>
              <a:spLocks noChangeArrowheads="1"/>
            </p:cNvSpPr>
            <p:nvPr/>
          </p:nvSpPr>
          <p:spPr bwMode="auto">
            <a:xfrm>
              <a:off x="6602413" y="4149726"/>
              <a:ext cx="173038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9" name="Rectangle 722"/>
            <p:cNvSpPr>
              <a:spLocks noChangeArrowheads="1"/>
            </p:cNvSpPr>
            <p:nvPr/>
          </p:nvSpPr>
          <p:spPr bwMode="auto">
            <a:xfrm>
              <a:off x="6602413" y="4121151"/>
              <a:ext cx="173038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0" name="Rectangle 723"/>
            <p:cNvSpPr>
              <a:spLocks noChangeArrowheads="1"/>
            </p:cNvSpPr>
            <p:nvPr/>
          </p:nvSpPr>
          <p:spPr bwMode="auto">
            <a:xfrm>
              <a:off x="6688138" y="4006851"/>
              <a:ext cx="87313" cy="14287"/>
            </a:xfrm>
            <a:prstGeom prst="rect">
              <a:avLst/>
            </a:prstGeom>
            <a:grpFill/>
            <a:ln w="9525">
              <a:solidFill>
                <a:srgbClr val="0092D2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1" name="Rectangle 724"/>
            <p:cNvSpPr>
              <a:spLocks noChangeArrowheads="1"/>
            </p:cNvSpPr>
            <p:nvPr/>
          </p:nvSpPr>
          <p:spPr bwMode="auto">
            <a:xfrm>
              <a:off x="6429376" y="4294188"/>
              <a:ext cx="10160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2" name="Rectangle 725"/>
            <p:cNvSpPr>
              <a:spLocks noChangeArrowheads="1"/>
            </p:cNvSpPr>
            <p:nvPr/>
          </p:nvSpPr>
          <p:spPr bwMode="auto">
            <a:xfrm>
              <a:off x="6429376" y="4265613"/>
              <a:ext cx="10160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3" name="Freeform 726"/>
            <p:cNvSpPr>
              <a:spLocks/>
            </p:cNvSpPr>
            <p:nvPr/>
          </p:nvSpPr>
          <p:spPr bwMode="auto">
            <a:xfrm>
              <a:off x="6386513" y="4064001"/>
              <a:ext cx="187325" cy="177800"/>
            </a:xfrm>
            <a:custGeom>
              <a:avLst/>
              <a:gdLst>
                <a:gd name="T0" fmla="*/ 74 w 104"/>
                <a:gd name="T1" fmla="*/ 99 h 99"/>
                <a:gd name="T2" fmla="*/ 70 w 104"/>
                <a:gd name="T3" fmla="*/ 92 h 99"/>
                <a:gd name="T4" fmla="*/ 96 w 104"/>
                <a:gd name="T5" fmla="*/ 52 h 99"/>
                <a:gd name="T6" fmla="*/ 52 w 104"/>
                <a:gd name="T7" fmla="*/ 8 h 99"/>
                <a:gd name="T8" fmla="*/ 8 w 104"/>
                <a:gd name="T9" fmla="*/ 52 h 99"/>
                <a:gd name="T10" fmla="*/ 34 w 104"/>
                <a:gd name="T11" fmla="*/ 92 h 99"/>
                <a:gd name="T12" fmla="*/ 30 w 104"/>
                <a:gd name="T13" fmla="*/ 99 h 99"/>
                <a:gd name="T14" fmla="*/ 0 w 104"/>
                <a:gd name="T15" fmla="*/ 52 h 99"/>
                <a:gd name="T16" fmla="*/ 52 w 104"/>
                <a:gd name="T17" fmla="*/ 0 h 99"/>
                <a:gd name="T18" fmla="*/ 104 w 104"/>
                <a:gd name="T19" fmla="*/ 52 h 99"/>
                <a:gd name="T20" fmla="*/ 74 w 104"/>
                <a:gd name="T2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99">
                  <a:moveTo>
                    <a:pt x="74" y="99"/>
                  </a:moveTo>
                  <a:cubicBezTo>
                    <a:pt x="70" y="92"/>
                    <a:pt x="70" y="92"/>
                    <a:pt x="70" y="92"/>
                  </a:cubicBezTo>
                  <a:cubicBezTo>
                    <a:pt x="86" y="85"/>
                    <a:pt x="96" y="69"/>
                    <a:pt x="96" y="52"/>
                  </a:cubicBezTo>
                  <a:cubicBezTo>
                    <a:pt x="96" y="28"/>
                    <a:pt x="76" y="8"/>
                    <a:pt x="52" y="8"/>
                  </a:cubicBezTo>
                  <a:cubicBezTo>
                    <a:pt x="28" y="8"/>
                    <a:pt x="8" y="28"/>
                    <a:pt x="8" y="52"/>
                  </a:cubicBezTo>
                  <a:cubicBezTo>
                    <a:pt x="8" y="69"/>
                    <a:pt x="18" y="85"/>
                    <a:pt x="34" y="92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12" y="91"/>
                    <a:pt x="0" y="7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72"/>
                    <a:pt x="92" y="91"/>
                    <a:pt x="74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4" name="Freeform 727"/>
            <p:cNvSpPr>
              <a:spLocks/>
            </p:cNvSpPr>
            <p:nvPr/>
          </p:nvSpPr>
          <p:spPr bwMode="auto">
            <a:xfrm>
              <a:off x="6443663" y="4273551"/>
              <a:ext cx="71438" cy="93662"/>
            </a:xfrm>
            <a:custGeom>
              <a:avLst/>
              <a:gdLst>
                <a:gd name="T0" fmla="*/ 30 w 45"/>
                <a:gd name="T1" fmla="*/ 59 h 59"/>
                <a:gd name="T2" fmla="*/ 16 w 45"/>
                <a:gd name="T3" fmla="*/ 59 h 59"/>
                <a:gd name="T4" fmla="*/ 0 w 45"/>
                <a:gd name="T5" fmla="*/ 37 h 59"/>
                <a:gd name="T6" fmla="*/ 0 w 45"/>
                <a:gd name="T7" fmla="*/ 0 h 59"/>
                <a:gd name="T8" fmla="*/ 9 w 45"/>
                <a:gd name="T9" fmla="*/ 0 h 59"/>
                <a:gd name="T10" fmla="*/ 9 w 45"/>
                <a:gd name="T11" fmla="*/ 35 h 59"/>
                <a:gd name="T12" fmla="*/ 21 w 45"/>
                <a:gd name="T13" fmla="*/ 50 h 59"/>
                <a:gd name="T14" fmla="*/ 25 w 45"/>
                <a:gd name="T15" fmla="*/ 50 h 59"/>
                <a:gd name="T16" fmla="*/ 36 w 45"/>
                <a:gd name="T17" fmla="*/ 35 h 59"/>
                <a:gd name="T18" fmla="*/ 36 w 45"/>
                <a:gd name="T19" fmla="*/ 0 h 59"/>
                <a:gd name="T20" fmla="*/ 45 w 45"/>
                <a:gd name="T21" fmla="*/ 0 h 59"/>
                <a:gd name="T22" fmla="*/ 45 w 45"/>
                <a:gd name="T23" fmla="*/ 37 h 59"/>
                <a:gd name="T24" fmla="*/ 30 w 45"/>
                <a:gd name="T2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59">
                  <a:moveTo>
                    <a:pt x="30" y="59"/>
                  </a:moveTo>
                  <a:lnTo>
                    <a:pt x="16" y="59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35"/>
                  </a:lnTo>
                  <a:lnTo>
                    <a:pt x="21" y="50"/>
                  </a:lnTo>
                  <a:lnTo>
                    <a:pt x="25" y="50"/>
                  </a:lnTo>
                  <a:lnTo>
                    <a:pt x="36" y="35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45" y="37"/>
                  </a:lnTo>
                  <a:lnTo>
                    <a:pt x="3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5" name="Rectangle 728"/>
            <p:cNvSpPr>
              <a:spLocks noChangeArrowheads="1"/>
            </p:cNvSpPr>
            <p:nvPr/>
          </p:nvSpPr>
          <p:spPr bwMode="auto">
            <a:xfrm>
              <a:off x="6429376" y="4322763"/>
              <a:ext cx="101600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6" name="Freeform 729"/>
            <p:cNvSpPr>
              <a:spLocks/>
            </p:cNvSpPr>
            <p:nvPr/>
          </p:nvSpPr>
          <p:spPr bwMode="auto">
            <a:xfrm>
              <a:off x="6472238" y="4149726"/>
              <a:ext cx="42863" cy="123825"/>
            </a:xfrm>
            <a:custGeom>
              <a:avLst/>
              <a:gdLst>
                <a:gd name="T0" fmla="*/ 9 w 27"/>
                <a:gd name="T1" fmla="*/ 78 h 78"/>
                <a:gd name="T2" fmla="*/ 0 w 27"/>
                <a:gd name="T3" fmla="*/ 78 h 78"/>
                <a:gd name="T4" fmla="*/ 0 w 27"/>
                <a:gd name="T5" fmla="*/ 0 h 78"/>
                <a:gd name="T6" fmla="*/ 27 w 27"/>
                <a:gd name="T7" fmla="*/ 0 h 78"/>
                <a:gd name="T8" fmla="*/ 27 w 27"/>
                <a:gd name="T9" fmla="*/ 9 h 78"/>
                <a:gd name="T10" fmla="*/ 9 w 27"/>
                <a:gd name="T11" fmla="*/ 9 h 78"/>
                <a:gd name="T12" fmla="*/ 9 w 27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78">
                  <a:moveTo>
                    <a:pt x="9" y="7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9"/>
                  </a:lnTo>
                  <a:lnTo>
                    <a:pt x="9" y="9"/>
                  </a:lnTo>
                  <a:lnTo>
                    <a:pt x="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7" name="Rectangle 730"/>
            <p:cNvSpPr>
              <a:spLocks noChangeArrowheads="1"/>
            </p:cNvSpPr>
            <p:nvPr/>
          </p:nvSpPr>
          <p:spPr bwMode="auto">
            <a:xfrm>
              <a:off x="6443663" y="4149726"/>
              <a:ext cx="14288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787279" y="5345492"/>
            <a:ext cx="431800" cy="461962"/>
            <a:chOff x="1509714" y="2376488"/>
            <a:chExt cx="431800" cy="461962"/>
          </a:xfrm>
          <a:solidFill>
            <a:srgbClr val="0092D2"/>
          </a:solidFill>
        </p:grpSpPr>
        <p:sp>
          <p:nvSpPr>
            <p:cNvPr id="69" name="Freeform 273"/>
            <p:cNvSpPr>
              <a:spLocks/>
            </p:cNvSpPr>
            <p:nvPr/>
          </p:nvSpPr>
          <p:spPr bwMode="auto">
            <a:xfrm>
              <a:off x="1682751" y="2376488"/>
              <a:ext cx="87313" cy="65087"/>
            </a:xfrm>
            <a:custGeom>
              <a:avLst/>
              <a:gdLst>
                <a:gd name="T0" fmla="*/ 36 w 48"/>
                <a:gd name="T1" fmla="*/ 36 h 36"/>
                <a:gd name="T2" fmla="*/ 28 w 48"/>
                <a:gd name="T3" fmla="*/ 36 h 36"/>
                <a:gd name="T4" fmla="*/ 28 w 48"/>
                <a:gd name="T5" fmla="*/ 24 h 36"/>
                <a:gd name="T6" fmla="*/ 32 w 48"/>
                <a:gd name="T7" fmla="*/ 20 h 36"/>
                <a:gd name="T8" fmla="*/ 40 w 48"/>
                <a:gd name="T9" fmla="*/ 20 h 36"/>
                <a:gd name="T10" fmla="*/ 40 w 48"/>
                <a:gd name="T11" fmla="*/ 8 h 36"/>
                <a:gd name="T12" fmla="*/ 8 w 48"/>
                <a:gd name="T13" fmla="*/ 8 h 36"/>
                <a:gd name="T14" fmla="*/ 8 w 48"/>
                <a:gd name="T15" fmla="*/ 20 h 36"/>
                <a:gd name="T16" fmla="*/ 16 w 48"/>
                <a:gd name="T17" fmla="*/ 20 h 36"/>
                <a:gd name="T18" fmla="*/ 20 w 48"/>
                <a:gd name="T19" fmla="*/ 24 h 36"/>
                <a:gd name="T20" fmla="*/ 20 w 48"/>
                <a:gd name="T21" fmla="*/ 36 h 36"/>
                <a:gd name="T22" fmla="*/ 12 w 48"/>
                <a:gd name="T23" fmla="*/ 36 h 36"/>
                <a:gd name="T24" fmla="*/ 12 w 48"/>
                <a:gd name="T25" fmla="*/ 28 h 36"/>
                <a:gd name="T26" fmla="*/ 4 w 48"/>
                <a:gd name="T27" fmla="*/ 28 h 36"/>
                <a:gd name="T28" fmla="*/ 0 w 48"/>
                <a:gd name="T29" fmla="*/ 24 h 36"/>
                <a:gd name="T30" fmla="*/ 0 w 48"/>
                <a:gd name="T31" fmla="*/ 4 h 36"/>
                <a:gd name="T32" fmla="*/ 4 w 48"/>
                <a:gd name="T33" fmla="*/ 0 h 36"/>
                <a:gd name="T34" fmla="*/ 44 w 48"/>
                <a:gd name="T35" fmla="*/ 0 h 36"/>
                <a:gd name="T36" fmla="*/ 48 w 48"/>
                <a:gd name="T37" fmla="*/ 4 h 36"/>
                <a:gd name="T38" fmla="*/ 48 w 48"/>
                <a:gd name="T39" fmla="*/ 24 h 36"/>
                <a:gd name="T40" fmla="*/ 44 w 48"/>
                <a:gd name="T41" fmla="*/ 28 h 36"/>
                <a:gd name="T42" fmla="*/ 36 w 48"/>
                <a:gd name="T43" fmla="*/ 28 h 36"/>
                <a:gd name="T44" fmla="*/ 36 w 48"/>
                <a:gd name="T4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36">
                  <a:moveTo>
                    <a:pt x="36" y="36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2"/>
                    <a:pt x="29" y="20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8" y="20"/>
                    <a:pt x="20" y="22"/>
                    <a:pt x="20" y="24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6"/>
                    <a:pt x="46" y="28"/>
                    <a:pt x="44" y="28"/>
                  </a:cubicBezTo>
                  <a:cubicBezTo>
                    <a:pt x="36" y="28"/>
                    <a:pt x="36" y="28"/>
                    <a:pt x="36" y="28"/>
                  </a:cubicBezTo>
                  <a:lnTo>
                    <a:pt x="3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Freeform 274"/>
            <p:cNvSpPr>
              <a:spLocks/>
            </p:cNvSpPr>
            <p:nvPr/>
          </p:nvSpPr>
          <p:spPr bwMode="auto">
            <a:xfrm>
              <a:off x="1509714" y="2414588"/>
              <a:ext cx="431800" cy="423862"/>
            </a:xfrm>
            <a:custGeom>
              <a:avLst/>
              <a:gdLst>
                <a:gd name="T0" fmla="*/ 120 w 240"/>
                <a:gd name="T1" fmla="*/ 235 h 235"/>
                <a:gd name="T2" fmla="*/ 0 w 240"/>
                <a:gd name="T3" fmla="*/ 115 h 235"/>
                <a:gd name="T4" fmla="*/ 86 w 240"/>
                <a:gd name="T5" fmla="*/ 0 h 235"/>
                <a:gd name="T6" fmla="*/ 89 w 240"/>
                <a:gd name="T7" fmla="*/ 7 h 235"/>
                <a:gd name="T8" fmla="*/ 8 w 240"/>
                <a:gd name="T9" fmla="*/ 115 h 235"/>
                <a:gd name="T10" fmla="*/ 120 w 240"/>
                <a:gd name="T11" fmla="*/ 227 h 235"/>
                <a:gd name="T12" fmla="*/ 232 w 240"/>
                <a:gd name="T13" fmla="*/ 115 h 235"/>
                <a:gd name="T14" fmla="*/ 150 w 240"/>
                <a:gd name="T15" fmla="*/ 7 h 235"/>
                <a:gd name="T16" fmla="*/ 153 w 240"/>
                <a:gd name="T17" fmla="*/ 0 h 235"/>
                <a:gd name="T18" fmla="*/ 240 w 240"/>
                <a:gd name="T19" fmla="*/ 115 h 235"/>
                <a:gd name="T20" fmla="*/ 120 w 240"/>
                <a:gd name="T21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235">
                  <a:moveTo>
                    <a:pt x="120" y="235"/>
                  </a:moveTo>
                  <a:cubicBezTo>
                    <a:pt x="53" y="235"/>
                    <a:pt x="0" y="181"/>
                    <a:pt x="0" y="115"/>
                  </a:cubicBezTo>
                  <a:cubicBezTo>
                    <a:pt x="0" y="62"/>
                    <a:pt x="35" y="14"/>
                    <a:pt x="86" y="0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41" y="21"/>
                    <a:pt x="8" y="65"/>
                    <a:pt x="8" y="115"/>
                  </a:cubicBezTo>
                  <a:cubicBezTo>
                    <a:pt x="8" y="177"/>
                    <a:pt x="58" y="227"/>
                    <a:pt x="120" y="227"/>
                  </a:cubicBezTo>
                  <a:cubicBezTo>
                    <a:pt x="181" y="227"/>
                    <a:pt x="232" y="177"/>
                    <a:pt x="232" y="115"/>
                  </a:cubicBezTo>
                  <a:cubicBezTo>
                    <a:pt x="232" y="65"/>
                    <a:pt x="198" y="21"/>
                    <a:pt x="150" y="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04" y="14"/>
                    <a:pt x="240" y="62"/>
                    <a:pt x="240" y="115"/>
                  </a:cubicBezTo>
                  <a:cubicBezTo>
                    <a:pt x="240" y="181"/>
                    <a:pt x="186" y="235"/>
                    <a:pt x="120" y="2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Freeform 275"/>
            <p:cNvSpPr>
              <a:spLocks/>
            </p:cNvSpPr>
            <p:nvPr/>
          </p:nvSpPr>
          <p:spPr bwMode="auto">
            <a:xfrm>
              <a:off x="1555751" y="2443163"/>
              <a:ext cx="30163" cy="33337"/>
            </a:xfrm>
            <a:custGeom>
              <a:avLst/>
              <a:gdLst>
                <a:gd name="T0" fmla="*/ 13 w 19"/>
                <a:gd name="T1" fmla="*/ 21 h 21"/>
                <a:gd name="T2" fmla="*/ 0 w 19"/>
                <a:gd name="T3" fmla="*/ 7 h 21"/>
                <a:gd name="T4" fmla="*/ 5 w 19"/>
                <a:gd name="T5" fmla="*/ 0 h 21"/>
                <a:gd name="T6" fmla="*/ 19 w 19"/>
                <a:gd name="T7" fmla="*/ 14 h 21"/>
                <a:gd name="T8" fmla="*/ 13 w 1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3" y="21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19" y="14"/>
                  </a:lnTo>
                  <a:lnTo>
                    <a:pt x="13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Freeform 276"/>
            <p:cNvSpPr>
              <a:spLocks noEditPoints="1"/>
            </p:cNvSpPr>
            <p:nvPr/>
          </p:nvSpPr>
          <p:spPr bwMode="auto">
            <a:xfrm>
              <a:off x="1516064" y="2405063"/>
              <a:ext cx="66675" cy="65087"/>
            </a:xfrm>
            <a:custGeom>
              <a:avLst/>
              <a:gdLst>
                <a:gd name="T0" fmla="*/ 17 w 37"/>
                <a:gd name="T1" fmla="*/ 36 h 36"/>
                <a:gd name="T2" fmla="*/ 14 w 37"/>
                <a:gd name="T3" fmla="*/ 35 h 36"/>
                <a:gd name="T4" fmla="*/ 2 w 37"/>
                <a:gd name="T5" fmla="*/ 23 h 36"/>
                <a:gd name="T6" fmla="*/ 2 w 37"/>
                <a:gd name="T7" fmla="*/ 17 h 36"/>
                <a:gd name="T8" fmla="*/ 18 w 37"/>
                <a:gd name="T9" fmla="*/ 1 h 36"/>
                <a:gd name="T10" fmla="*/ 23 w 37"/>
                <a:gd name="T11" fmla="*/ 1 h 36"/>
                <a:gd name="T12" fmla="*/ 35 w 37"/>
                <a:gd name="T13" fmla="*/ 13 h 36"/>
                <a:gd name="T14" fmla="*/ 35 w 37"/>
                <a:gd name="T15" fmla="*/ 19 h 36"/>
                <a:gd name="T16" fmla="*/ 19 w 37"/>
                <a:gd name="T17" fmla="*/ 35 h 36"/>
                <a:gd name="T18" fmla="*/ 17 w 37"/>
                <a:gd name="T19" fmla="*/ 36 h 36"/>
                <a:gd name="T20" fmla="*/ 10 w 37"/>
                <a:gd name="T21" fmla="*/ 20 h 36"/>
                <a:gd name="T22" fmla="*/ 17 w 37"/>
                <a:gd name="T23" fmla="*/ 26 h 36"/>
                <a:gd name="T24" fmla="*/ 27 w 37"/>
                <a:gd name="T25" fmla="*/ 16 h 36"/>
                <a:gd name="T26" fmla="*/ 21 w 37"/>
                <a:gd name="T27" fmla="*/ 10 h 36"/>
                <a:gd name="T28" fmla="*/ 10 w 37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6">
                  <a:moveTo>
                    <a:pt x="17" y="36"/>
                  </a:moveTo>
                  <a:cubicBezTo>
                    <a:pt x="16" y="36"/>
                    <a:pt x="15" y="36"/>
                    <a:pt x="14" y="3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9"/>
                    <a:pt x="2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2" y="0"/>
                    <a:pt x="23" y="1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7" y="15"/>
                    <a:pt x="37" y="17"/>
                    <a:pt x="35" y="19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7" y="36"/>
                  </a:cubicBezTo>
                  <a:close/>
                  <a:moveTo>
                    <a:pt x="10" y="20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0"/>
                    <a:pt x="21" y="10"/>
                    <a:pt x="21" y="10"/>
                  </a:cubicBezTo>
                  <a:lnTo>
                    <a:pt x="1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Freeform 277"/>
            <p:cNvSpPr>
              <a:spLocks/>
            </p:cNvSpPr>
            <p:nvPr/>
          </p:nvSpPr>
          <p:spPr bwMode="auto">
            <a:xfrm>
              <a:off x="1720851" y="2408238"/>
              <a:ext cx="217488" cy="219075"/>
            </a:xfrm>
            <a:custGeom>
              <a:avLst/>
              <a:gdLst>
                <a:gd name="T0" fmla="*/ 6 w 137"/>
                <a:gd name="T1" fmla="*/ 138 h 138"/>
                <a:gd name="T2" fmla="*/ 0 w 137"/>
                <a:gd name="T3" fmla="*/ 131 h 138"/>
                <a:gd name="T4" fmla="*/ 132 w 137"/>
                <a:gd name="T5" fmla="*/ 0 h 138"/>
                <a:gd name="T6" fmla="*/ 137 w 137"/>
                <a:gd name="T7" fmla="*/ 6 h 138"/>
                <a:gd name="T8" fmla="*/ 6 w 137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38">
                  <a:moveTo>
                    <a:pt x="6" y="138"/>
                  </a:moveTo>
                  <a:lnTo>
                    <a:pt x="0" y="131"/>
                  </a:lnTo>
                  <a:lnTo>
                    <a:pt x="132" y="0"/>
                  </a:lnTo>
                  <a:lnTo>
                    <a:pt x="137" y="6"/>
                  </a:lnTo>
                  <a:lnTo>
                    <a:pt x="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Freeform 278"/>
            <p:cNvSpPr>
              <a:spLocks/>
            </p:cNvSpPr>
            <p:nvPr/>
          </p:nvSpPr>
          <p:spPr bwMode="auto">
            <a:xfrm>
              <a:off x="1884364" y="2405063"/>
              <a:ext cx="57150" cy="58737"/>
            </a:xfrm>
            <a:custGeom>
              <a:avLst/>
              <a:gdLst>
                <a:gd name="T0" fmla="*/ 32 w 32"/>
                <a:gd name="T1" fmla="*/ 32 h 32"/>
                <a:gd name="T2" fmla="*/ 24 w 32"/>
                <a:gd name="T3" fmla="*/ 32 h 32"/>
                <a:gd name="T4" fmla="*/ 24 w 32"/>
                <a:gd name="T5" fmla="*/ 8 h 32"/>
                <a:gd name="T6" fmla="*/ 0 w 32"/>
                <a:gd name="T7" fmla="*/ 8 h 32"/>
                <a:gd name="T8" fmla="*/ 0 w 32"/>
                <a:gd name="T9" fmla="*/ 0 h 32"/>
                <a:gd name="T10" fmla="*/ 28 w 32"/>
                <a:gd name="T11" fmla="*/ 0 h 32"/>
                <a:gd name="T12" fmla="*/ 32 w 32"/>
                <a:gd name="T13" fmla="*/ 4 h 32"/>
                <a:gd name="T14" fmla="*/ 32 w 32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2">
                  <a:moveTo>
                    <a:pt x="32" y="32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lnTo>
                    <a:pt x="3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Freeform 279"/>
            <p:cNvSpPr>
              <a:spLocks/>
            </p:cNvSpPr>
            <p:nvPr/>
          </p:nvSpPr>
          <p:spPr bwMode="auto">
            <a:xfrm>
              <a:off x="1720851" y="2616201"/>
              <a:ext cx="80963" cy="82550"/>
            </a:xfrm>
            <a:custGeom>
              <a:avLst/>
              <a:gdLst>
                <a:gd name="T0" fmla="*/ 45 w 51"/>
                <a:gd name="T1" fmla="*/ 52 h 52"/>
                <a:gd name="T2" fmla="*/ 0 w 51"/>
                <a:gd name="T3" fmla="*/ 7 h 52"/>
                <a:gd name="T4" fmla="*/ 6 w 51"/>
                <a:gd name="T5" fmla="*/ 0 h 52"/>
                <a:gd name="T6" fmla="*/ 51 w 51"/>
                <a:gd name="T7" fmla="*/ 46 h 52"/>
                <a:gd name="T8" fmla="*/ 45 w 51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2">
                  <a:moveTo>
                    <a:pt x="45" y="52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51" y="46"/>
                  </a:lnTo>
                  <a:lnTo>
                    <a:pt x="45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Freeform 280"/>
            <p:cNvSpPr>
              <a:spLocks/>
            </p:cNvSpPr>
            <p:nvPr/>
          </p:nvSpPr>
          <p:spPr bwMode="auto">
            <a:xfrm>
              <a:off x="1582739" y="2484438"/>
              <a:ext cx="142875" cy="144462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80 h 80"/>
                <a:gd name="T4" fmla="*/ 0 w 80"/>
                <a:gd name="T5" fmla="*/ 76 h 80"/>
                <a:gd name="T6" fmla="*/ 54 w 80"/>
                <a:gd name="T7" fmla="*/ 0 h 80"/>
                <a:gd name="T8" fmla="*/ 57 w 80"/>
                <a:gd name="T9" fmla="*/ 8 h 80"/>
                <a:gd name="T10" fmla="*/ 8 w 80"/>
                <a:gd name="T11" fmla="*/ 72 h 80"/>
                <a:gd name="T12" fmla="*/ 80 w 80"/>
                <a:gd name="T13" fmla="*/ 72 h 80"/>
                <a:gd name="T14" fmla="*/ 80 w 80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41"/>
                    <a:pt x="22" y="11"/>
                    <a:pt x="54" y="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9" y="17"/>
                    <a:pt x="9" y="43"/>
                    <a:pt x="8" y="72"/>
                  </a:cubicBezTo>
                  <a:cubicBezTo>
                    <a:pt x="80" y="72"/>
                    <a:pt x="80" y="72"/>
                    <a:pt x="80" y="72"/>
                  </a:cubicBezTo>
                  <a:lnTo>
                    <a:pt x="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Freeform 281"/>
            <p:cNvSpPr>
              <a:spLocks/>
            </p:cNvSpPr>
            <p:nvPr/>
          </p:nvSpPr>
          <p:spPr bwMode="auto">
            <a:xfrm>
              <a:off x="1589089" y="2478088"/>
              <a:ext cx="280988" cy="287337"/>
            </a:xfrm>
            <a:custGeom>
              <a:avLst/>
              <a:gdLst>
                <a:gd name="T0" fmla="*/ 76 w 156"/>
                <a:gd name="T1" fmla="*/ 160 h 160"/>
                <a:gd name="T2" fmla="*/ 0 w 156"/>
                <a:gd name="T3" fmla="*/ 105 h 160"/>
                <a:gd name="T4" fmla="*/ 7 w 156"/>
                <a:gd name="T5" fmla="*/ 103 h 160"/>
                <a:gd name="T6" fmla="*/ 76 w 156"/>
                <a:gd name="T7" fmla="*/ 152 h 160"/>
                <a:gd name="T8" fmla="*/ 148 w 156"/>
                <a:gd name="T9" fmla="*/ 80 h 160"/>
                <a:gd name="T10" fmla="*/ 80 w 156"/>
                <a:gd name="T11" fmla="*/ 8 h 160"/>
                <a:gd name="T12" fmla="*/ 80 w 156"/>
                <a:gd name="T13" fmla="*/ 80 h 160"/>
                <a:gd name="T14" fmla="*/ 72 w 156"/>
                <a:gd name="T15" fmla="*/ 80 h 160"/>
                <a:gd name="T16" fmla="*/ 72 w 156"/>
                <a:gd name="T17" fmla="*/ 0 h 160"/>
                <a:gd name="T18" fmla="*/ 76 w 156"/>
                <a:gd name="T19" fmla="*/ 0 h 160"/>
                <a:gd name="T20" fmla="*/ 156 w 156"/>
                <a:gd name="T21" fmla="*/ 80 h 160"/>
                <a:gd name="T22" fmla="*/ 76 w 156"/>
                <a:gd name="T2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0">
                  <a:moveTo>
                    <a:pt x="76" y="160"/>
                  </a:moveTo>
                  <a:cubicBezTo>
                    <a:pt x="41" y="160"/>
                    <a:pt x="11" y="138"/>
                    <a:pt x="0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17" y="132"/>
                    <a:pt x="44" y="152"/>
                    <a:pt x="76" y="152"/>
                  </a:cubicBezTo>
                  <a:cubicBezTo>
                    <a:pt x="115" y="152"/>
                    <a:pt x="148" y="120"/>
                    <a:pt x="148" y="80"/>
                  </a:cubicBezTo>
                  <a:cubicBezTo>
                    <a:pt x="148" y="42"/>
                    <a:pt x="117" y="10"/>
                    <a:pt x="80" y="8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0" y="0"/>
                    <a:pt x="156" y="36"/>
                    <a:pt x="156" y="80"/>
                  </a:cubicBezTo>
                  <a:cubicBezTo>
                    <a:pt x="156" y="124"/>
                    <a:pt x="120" y="160"/>
                    <a:pt x="7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Freeform 282"/>
            <p:cNvSpPr>
              <a:spLocks noEditPoints="1"/>
            </p:cNvSpPr>
            <p:nvPr/>
          </p:nvSpPr>
          <p:spPr bwMode="auto">
            <a:xfrm>
              <a:off x="1539876" y="2435226"/>
              <a:ext cx="373063" cy="374650"/>
            </a:xfrm>
            <a:custGeom>
              <a:avLst/>
              <a:gdLst>
                <a:gd name="T0" fmla="*/ 104 w 208"/>
                <a:gd name="T1" fmla="*/ 208 h 208"/>
                <a:gd name="T2" fmla="*/ 0 w 208"/>
                <a:gd name="T3" fmla="*/ 104 h 208"/>
                <a:gd name="T4" fmla="*/ 104 w 208"/>
                <a:gd name="T5" fmla="*/ 0 h 208"/>
                <a:gd name="T6" fmla="*/ 208 w 208"/>
                <a:gd name="T7" fmla="*/ 104 h 208"/>
                <a:gd name="T8" fmla="*/ 104 w 208"/>
                <a:gd name="T9" fmla="*/ 208 h 208"/>
                <a:gd name="T10" fmla="*/ 104 w 208"/>
                <a:gd name="T11" fmla="*/ 8 h 208"/>
                <a:gd name="T12" fmla="*/ 8 w 208"/>
                <a:gd name="T13" fmla="*/ 104 h 208"/>
                <a:gd name="T14" fmla="*/ 104 w 208"/>
                <a:gd name="T15" fmla="*/ 200 h 208"/>
                <a:gd name="T16" fmla="*/ 200 w 208"/>
                <a:gd name="T17" fmla="*/ 104 h 208"/>
                <a:gd name="T18" fmla="*/ 104 w 208"/>
                <a:gd name="T19" fmla="*/ 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08">
                  <a:moveTo>
                    <a:pt x="104" y="208"/>
                  </a:moveTo>
                  <a:cubicBezTo>
                    <a:pt x="46" y="208"/>
                    <a:pt x="0" y="161"/>
                    <a:pt x="0" y="104"/>
                  </a:cubicBezTo>
                  <a:cubicBezTo>
                    <a:pt x="0" y="47"/>
                    <a:pt x="46" y="0"/>
                    <a:pt x="104" y="0"/>
                  </a:cubicBezTo>
                  <a:cubicBezTo>
                    <a:pt x="161" y="0"/>
                    <a:pt x="208" y="47"/>
                    <a:pt x="208" y="104"/>
                  </a:cubicBezTo>
                  <a:cubicBezTo>
                    <a:pt x="208" y="161"/>
                    <a:pt x="161" y="208"/>
                    <a:pt x="104" y="208"/>
                  </a:cubicBezTo>
                  <a:close/>
                  <a:moveTo>
                    <a:pt x="104" y="8"/>
                  </a:moveTo>
                  <a:cubicBezTo>
                    <a:pt x="51" y="8"/>
                    <a:pt x="8" y="51"/>
                    <a:pt x="8" y="104"/>
                  </a:cubicBezTo>
                  <a:cubicBezTo>
                    <a:pt x="8" y="157"/>
                    <a:pt x="51" y="200"/>
                    <a:pt x="104" y="200"/>
                  </a:cubicBezTo>
                  <a:cubicBezTo>
                    <a:pt x="156" y="200"/>
                    <a:pt x="200" y="157"/>
                    <a:pt x="200" y="104"/>
                  </a:cubicBezTo>
                  <a:cubicBezTo>
                    <a:pt x="200" y="51"/>
                    <a:pt x="156" y="8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Rectangle 283"/>
            <p:cNvSpPr>
              <a:spLocks noChangeArrowheads="1"/>
            </p:cNvSpPr>
            <p:nvPr/>
          </p:nvSpPr>
          <p:spPr bwMode="auto">
            <a:xfrm>
              <a:off x="1690689" y="2586038"/>
              <a:ext cx="14288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Rectangle 284"/>
            <p:cNvSpPr>
              <a:spLocks noChangeArrowheads="1"/>
            </p:cNvSpPr>
            <p:nvPr/>
          </p:nvSpPr>
          <p:spPr bwMode="auto">
            <a:xfrm>
              <a:off x="1662114" y="2586038"/>
              <a:ext cx="14288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Rectangle 285"/>
            <p:cNvSpPr>
              <a:spLocks noChangeArrowheads="1"/>
            </p:cNvSpPr>
            <p:nvPr/>
          </p:nvSpPr>
          <p:spPr bwMode="auto">
            <a:xfrm>
              <a:off x="1631951" y="2586038"/>
              <a:ext cx="15875" cy="14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82" name="Slide Number Placeholder 1"/>
          <p:cNvSpPr txBox="1">
            <a:spLocks/>
          </p:cNvSpPr>
          <p:nvPr/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7F7F7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75564-AF6E-40FC-905A-F6C5E8D29614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5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71353" y="3064604"/>
            <a:ext cx="54131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 is never an accident.  </a:t>
            </a:r>
            <a:b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 is always the results of intelligent effort</a:t>
            </a: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CA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CA" sz="2000" i="1" dirty="0" smtClean="0">
                <a:solidFill>
                  <a:schemeClr val="accent1"/>
                </a:solidFill>
              </a:rPr>
              <a:t>		- </a:t>
            </a:r>
            <a:r>
              <a:rPr lang="en-CA" sz="2000" i="1" dirty="0">
                <a:solidFill>
                  <a:schemeClr val="accent1"/>
                </a:solidFill>
              </a:rPr>
              <a:t>J</a:t>
            </a:r>
            <a:r>
              <a:rPr lang="en-CA" sz="2000" i="1" dirty="0" smtClean="0">
                <a:solidFill>
                  <a:schemeClr val="accent1"/>
                </a:solidFill>
              </a:rPr>
              <a:t>ohn Ruskin</a:t>
            </a:r>
            <a:endParaRPr lang="en-CA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0404" y="2420888"/>
            <a:ext cx="841897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5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“</a:t>
            </a:r>
            <a:endParaRPr lang="en-CA" sz="12500" dirty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3573" y="3578460"/>
            <a:ext cx="841897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5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”</a:t>
            </a:r>
            <a:endParaRPr lang="en-CA" sz="12500" dirty="0">
              <a:solidFill>
                <a:schemeClr val="accent1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1353" y="891876"/>
            <a:ext cx="5413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>
                <a:solidFill>
                  <a:schemeClr val="accent1"/>
                </a:solidFill>
              </a:rPr>
              <a:t>Welcome to </a:t>
            </a:r>
            <a:r>
              <a:rPr lang="en-CA" sz="2800" dirty="0" smtClean="0">
                <a:solidFill>
                  <a:schemeClr val="accent1"/>
                </a:solidFill>
              </a:rPr>
              <a:t>CIPO’s presentation on its Patent Quality Summit!</a:t>
            </a:r>
            <a:endParaRPr lang="en-CA" sz="2800" dirty="0">
              <a:solidFill>
                <a:schemeClr val="accent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7" r="32469"/>
          <a:stretch/>
        </p:blipFill>
        <p:spPr bwMode="auto">
          <a:xfrm>
            <a:off x="0" y="3664"/>
            <a:ext cx="2600118" cy="624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982663" cy="365125"/>
          </a:xfrm>
        </p:spPr>
        <p:txBody>
          <a:bodyPr/>
          <a:lstStyle/>
          <a:p>
            <a:fld id="{78075564-AF6E-40FC-905A-F6C5E8D29614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4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Stock_84886433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25324"/>
          <a:stretch/>
        </p:blipFill>
        <p:spPr bwMode="auto">
          <a:xfrm>
            <a:off x="1" y="0"/>
            <a:ext cx="2600118" cy="62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2789136" y="637237"/>
            <a:ext cx="612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0092D2"/>
                </a:solidFill>
                <a:latin typeface="Century Gothic" panose="020B0502020202020204" pitchFamily="34" charset="0"/>
              </a:rPr>
              <a:t>HOW DO STAKEHOLDERS DEFINE PATENT QUALITY?</a:t>
            </a:r>
            <a:endParaRPr lang="fr-CA" sz="2400" b="1" dirty="0">
              <a:solidFill>
                <a:srgbClr val="0092D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1559" y="611540"/>
            <a:ext cx="2444216" cy="1074459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</a:rPr>
              <a:t>PATENT</a:t>
            </a:r>
            <a:br>
              <a:rPr lang="en-CA" sz="2400" b="1" dirty="0">
                <a:solidFill>
                  <a:schemeClr val="bg1"/>
                </a:solidFill>
              </a:rPr>
            </a:br>
            <a:r>
              <a:rPr lang="en-CA" sz="2400" b="1" dirty="0">
                <a:solidFill>
                  <a:schemeClr val="bg1"/>
                </a:solidFill>
              </a:rPr>
              <a:t>QUALITY DEFINITION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89135" y="2204864"/>
            <a:ext cx="6345959" cy="1152128"/>
          </a:xfrm>
        </p:spPr>
        <p:txBody>
          <a:bodyPr/>
          <a:lstStyle/>
          <a:p>
            <a:r>
              <a:rPr lang="en-CA" sz="2000" b="1" dirty="0" smtClean="0"/>
              <a:t>Consistent</a:t>
            </a:r>
            <a:r>
              <a:rPr lang="en-CA" sz="2000" dirty="0" smtClean="0"/>
              <a:t> delivery of </a:t>
            </a:r>
            <a:r>
              <a:rPr lang="en-CA" sz="2000" b="1" dirty="0" smtClean="0"/>
              <a:t>enforceable</a:t>
            </a:r>
            <a:r>
              <a:rPr lang="en-CA" sz="2000" dirty="0" smtClean="0"/>
              <a:t> patent rights in a </a:t>
            </a:r>
            <a:r>
              <a:rPr lang="en-CA" sz="2000" b="1" dirty="0" smtClean="0"/>
              <a:t>timely</a:t>
            </a:r>
            <a:r>
              <a:rPr lang="en-CA" sz="2000" dirty="0" smtClean="0"/>
              <a:t> fashion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796565" y="3645024"/>
            <a:ext cx="612068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US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smtClean="0"/>
              <a:t>A quality patent are high-</a:t>
            </a:r>
            <a:r>
              <a:rPr lang="en-CA" sz="2000" b="1" dirty="0" smtClean="0"/>
              <a:t>value enforceable </a:t>
            </a:r>
            <a:r>
              <a:rPr lang="en-CA" sz="2000" dirty="0" smtClean="0"/>
              <a:t>rights in a </a:t>
            </a:r>
            <a:r>
              <a:rPr lang="en-CA" sz="2000" b="1" dirty="0" smtClean="0"/>
              <a:t>timely</a:t>
            </a:r>
            <a:r>
              <a:rPr lang="en-CA" sz="2000" dirty="0" smtClean="0"/>
              <a:t> manner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694626" y="5229200"/>
            <a:ext cx="6534975" cy="39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6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4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2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CA" sz="20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lang="en-US" sz="1800" b="0" i="0" kern="120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 smtClean="0">
                <a:solidFill>
                  <a:srgbClr val="FF0000"/>
                </a:solidFill>
              </a:rPr>
              <a:t>QUALITY MEANS DIFFERENT THINGS TO DIFFERENT PEOPLE</a:t>
            </a:r>
            <a:endParaRPr lang="en-CA" sz="1800" dirty="0" smtClean="0">
              <a:solidFill>
                <a:srgbClr val="FF0000"/>
              </a:solidFill>
            </a:endParaRP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982663" cy="365125"/>
          </a:xfrm>
        </p:spPr>
        <p:txBody>
          <a:bodyPr/>
          <a:lstStyle/>
          <a:p>
            <a:fld id="{78075564-AF6E-40FC-905A-F6C5E8D29614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7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Stock_84886433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25324"/>
          <a:stretch/>
        </p:blipFill>
        <p:spPr bwMode="auto">
          <a:xfrm>
            <a:off x="1" y="0"/>
            <a:ext cx="2600118" cy="62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2771800" y="821903"/>
            <a:ext cx="61206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0092D2"/>
                </a:solidFill>
                <a:latin typeface="Century Gothic" panose="020B0502020202020204" pitchFamily="34" charset="0"/>
              </a:rPr>
              <a:t>FACTORS AFFECTING QUALITY </a:t>
            </a:r>
          </a:p>
          <a:p>
            <a:r>
              <a:rPr lang="fr-CA" sz="2000" dirty="0" smtClean="0">
                <a:solidFill>
                  <a:srgbClr val="0092D2"/>
                </a:solidFill>
                <a:latin typeface="Century Gothic" panose="020B0502020202020204" pitchFamily="34" charset="0"/>
              </a:rPr>
              <a:t>Workshop </a:t>
            </a:r>
            <a:r>
              <a:rPr lang="fr-CA" sz="2000" dirty="0">
                <a:solidFill>
                  <a:srgbClr val="0092D2"/>
                </a:solidFill>
                <a:latin typeface="Century Gothic" panose="020B0502020202020204" pitchFamily="34" charset="0"/>
              </a:rPr>
              <a:t>part </a:t>
            </a:r>
            <a:r>
              <a:rPr lang="fr-CA" sz="2000" dirty="0" smtClean="0">
                <a:solidFill>
                  <a:srgbClr val="0092D2"/>
                </a:solidFill>
                <a:latin typeface="Century Gothic" panose="020B0502020202020204" pitchFamily="34" charset="0"/>
              </a:rPr>
              <a:t>2 - Quality </a:t>
            </a:r>
            <a:r>
              <a:rPr lang="fr-CA" sz="2000" dirty="0" err="1">
                <a:solidFill>
                  <a:srgbClr val="0092D2"/>
                </a:solidFill>
                <a:latin typeface="Century Gothic" panose="020B0502020202020204" pitchFamily="34" charset="0"/>
              </a:rPr>
              <a:t>Factors</a:t>
            </a:r>
            <a:endParaRPr lang="fr-CA" sz="2000" dirty="0">
              <a:solidFill>
                <a:srgbClr val="0092D2"/>
              </a:solidFill>
              <a:latin typeface="Century Gothic" panose="020B0502020202020204" pitchFamily="34" charset="0"/>
            </a:endParaRPr>
          </a:p>
          <a:p>
            <a:endParaRPr lang="fr-CA" sz="2400" dirty="0">
              <a:solidFill>
                <a:srgbClr val="0092D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9544" y="1770949"/>
            <a:ext cx="582591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 6/20 Quality Factors selected: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Claims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granted commensurate in scope with what the </a:t>
            </a: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applicant has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invented and </a:t>
            </a: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disclosed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Examination of applications and of responses from the applicant is </a:t>
            </a: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thorough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of Canadian </a:t>
            </a:r>
            <a:r>
              <a:rPr lang="en-CA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Patent Act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CA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Rules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CIPO practices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consistent between all </a:t>
            </a: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examiners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comprehensive search of the prior art is conducted by a knowledgeable </a:t>
            </a: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examiner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 the expertise and knowledge of the examiner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Correspondence received from the Office is easy to understand and free of errors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1559" y="611540"/>
            <a:ext cx="2444216" cy="1074459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</a:rPr>
              <a:t>PATENT</a:t>
            </a:r>
            <a:br>
              <a:rPr lang="en-CA" sz="2400" b="1" dirty="0">
                <a:solidFill>
                  <a:schemeClr val="bg1"/>
                </a:solidFill>
              </a:rPr>
            </a:br>
            <a:r>
              <a:rPr lang="en-CA" sz="2400" b="1" dirty="0">
                <a:solidFill>
                  <a:schemeClr val="bg1"/>
                </a:solidFill>
              </a:rPr>
              <a:t>QUALITY </a:t>
            </a:r>
            <a:r>
              <a:rPr lang="en-CA" sz="2400" b="1" dirty="0" smtClean="0">
                <a:solidFill>
                  <a:schemeClr val="bg1"/>
                </a:solidFill>
              </a:rPr>
              <a:t>FACTORS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7F7F7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75564-AF6E-40FC-905A-F6C5E8D29614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1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Stock_84886433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25324"/>
          <a:stretch/>
        </p:blipFill>
        <p:spPr bwMode="auto">
          <a:xfrm>
            <a:off x="1" y="0"/>
            <a:ext cx="2600118" cy="62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202" y="1792179"/>
            <a:ext cx="5554960" cy="3648496"/>
          </a:xfrm>
        </p:spPr>
        <p:txBody>
          <a:bodyPr/>
          <a:lstStyle/>
          <a:p>
            <a:r>
              <a:rPr lang="en-CA" b="1" dirty="0" smtClean="0"/>
              <a:t>Consistency</a:t>
            </a:r>
            <a:r>
              <a:rPr lang="en-CA" dirty="0" smtClean="0"/>
              <a:t> and </a:t>
            </a:r>
            <a:r>
              <a:rPr lang="en-CA" b="1" dirty="0"/>
              <a:t>a</a:t>
            </a:r>
            <a:r>
              <a:rPr lang="en-CA" b="1" dirty="0" smtClean="0"/>
              <a:t>ccuracy</a:t>
            </a:r>
            <a:r>
              <a:rPr lang="en-CA" dirty="0" smtClean="0"/>
              <a:t> are more important than </a:t>
            </a:r>
            <a:r>
              <a:rPr lang="en-CA" b="1" dirty="0"/>
              <a:t>t</a:t>
            </a:r>
            <a:r>
              <a:rPr lang="en-CA" b="1" dirty="0" smtClean="0"/>
              <a:t>imeliness</a:t>
            </a:r>
          </a:p>
          <a:p>
            <a:r>
              <a:rPr lang="en-CA" dirty="0" smtClean="0"/>
              <a:t>Confidence in examiner knowledge is key</a:t>
            </a:r>
          </a:p>
          <a:p>
            <a:r>
              <a:rPr lang="en-CA" dirty="0" smtClean="0"/>
              <a:t>Improvement of online services </a:t>
            </a:r>
            <a:r>
              <a:rPr lang="en-CA" smtClean="0"/>
              <a:t>is needed</a:t>
            </a:r>
            <a:endParaRPr lang="en-CA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3023541" y="821903"/>
            <a:ext cx="574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92D2"/>
                </a:solidFill>
              </a:rPr>
              <a:t>STAKEHOLDER INPUT</a:t>
            </a:r>
            <a:endParaRPr lang="en-CA" sz="2400" b="1" dirty="0">
              <a:solidFill>
                <a:srgbClr val="0092D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1559" y="611540"/>
            <a:ext cx="2444216" cy="1074459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 smtClean="0">
                <a:solidFill>
                  <a:schemeClr val="bg1"/>
                </a:solidFill>
              </a:rPr>
              <a:t>PATENT</a:t>
            </a:r>
            <a:br>
              <a:rPr lang="en-CA" sz="2400" b="1" dirty="0" smtClean="0">
                <a:solidFill>
                  <a:schemeClr val="bg1"/>
                </a:solidFill>
              </a:rPr>
            </a:br>
            <a:r>
              <a:rPr lang="en-CA" sz="2400" b="1" dirty="0" smtClean="0">
                <a:solidFill>
                  <a:schemeClr val="bg1"/>
                </a:solidFill>
              </a:rPr>
              <a:t>QUALITY INPUT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7F7F7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75564-AF6E-40FC-905A-F6C5E8D29614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9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Stock_84886433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25324"/>
          <a:stretch/>
        </p:blipFill>
        <p:spPr bwMode="auto">
          <a:xfrm>
            <a:off x="1" y="0"/>
            <a:ext cx="2600118" cy="62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07504" y="620688"/>
            <a:ext cx="2444216" cy="107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chemeClr val="accent1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r"/>
            <a:r>
              <a:rPr lang="en-CA" sz="2400" b="1" dirty="0" smtClean="0">
                <a:solidFill>
                  <a:schemeClr val="bg1"/>
                </a:solidFill>
              </a:rPr>
              <a:t>PATENT QUALITY METRICS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98916" y="637237"/>
            <a:ext cx="57406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0092D2"/>
                </a:solidFill>
                <a:latin typeface="Century Gothic" panose="020B0502020202020204" pitchFamily="34" charset="0"/>
              </a:rPr>
              <a:t>MEASURING AND REPORTING ON PATENT QUALITY</a:t>
            </a:r>
          </a:p>
          <a:p>
            <a:r>
              <a:rPr lang="fr-CA" sz="2000" dirty="0" smtClean="0">
                <a:solidFill>
                  <a:srgbClr val="0092D2"/>
                </a:solidFill>
                <a:latin typeface="Century Gothic" panose="020B0502020202020204" pitchFamily="34" charset="0"/>
              </a:rPr>
              <a:t>Workshop </a:t>
            </a:r>
            <a:r>
              <a:rPr lang="fr-CA" sz="2000" dirty="0">
                <a:solidFill>
                  <a:srgbClr val="0092D2"/>
                </a:solidFill>
                <a:latin typeface="Century Gothic" panose="020B0502020202020204" pitchFamily="34" charset="0"/>
              </a:rPr>
              <a:t>part 3 - </a:t>
            </a:r>
            <a:r>
              <a:rPr lang="fr-CA" sz="2000" dirty="0" err="1">
                <a:solidFill>
                  <a:srgbClr val="0092D2"/>
                </a:solidFill>
                <a:latin typeface="Century Gothic" panose="020B0502020202020204" pitchFamily="34" charset="0"/>
              </a:rPr>
              <a:t>Publishable</a:t>
            </a:r>
            <a:r>
              <a:rPr lang="fr-CA" sz="2000" dirty="0">
                <a:solidFill>
                  <a:srgbClr val="0092D2"/>
                </a:solidFill>
                <a:latin typeface="Century Gothic" panose="020B0502020202020204" pitchFamily="34" charset="0"/>
              </a:rPr>
              <a:t> </a:t>
            </a:r>
            <a:r>
              <a:rPr lang="fr-CA" sz="2000" dirty="0" err="1">
                <a:solidFill>
                  <a:srgbClr val="0092D2"/>
                </a:solidFill>
                <a:latin typeface="Century Gothic" panose="020B0502020202020204" pitchFamily="34" charset="0"/>
              </a:rPr>
              <a:t>Metrics</a:t>
            </a:r>
            <a:endParaRPr lang="fr-CA" sz="2000" dirty="0">
              <a:solidFill>
                <a:srgbClr val="0092D2"/>
              </a:solidFill>
              <a:latin typeface="Century Gothic" panose="020B0502020202020204" pitchFamily="34" charset="0"/>
            </a:endParaRPr>
          </a:p>
          <a:p>
            <a:endParaRPr lang="fr-CA" sz="2400" dirty="0">
              <a:solidFill>
                <a:srgbClr val="0092D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98916" y="1988840"/>
            <a:ext cx="5740660" cy="4027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/>
              <a:t>Ultimate goal: </a:t>
            </a:r>
          </a:p>
          <a:p>
            <a:pPr marL="0" indent="0">
              <a:buNone/>
            </a:pPr>
            <a:r>
              <a:rPr lang="en-CA" sz="2400" dirty="0" smtClean="0"/>
              <a:t>To create patent quality dashboards</a:t>
            </a:r>
          </a:p>
          <a:p>
            <a:pPr marL="0" indent="0">
              <a:buNone/>
            </a:pPr>
            <a:endParaRPr lang="en-CA" sz="1200" dirty="0" smtClean="0"/>
          </a:p>
          <a:p>
            <a:pPr marL="787400" lvl="1" indent="-342900">
              <a:buFont typeface="Wingdings" panose="05000000000000000000" pitchFamily="2" charset="2"/>
              <a:buChar char="ü"/>
            </a:pPr>
            <a:r>
              <a:rPr lang="en-CA" sz="2000" dirty="0" smtClean="0"/>
              <a:t>Determine </a:t>
            </a:r>
            <a:r>
              <a:rPr lang="en-C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measureable</a:t>
            </a:r>
            <a:r>
              <a:rPr lang="en-CA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 attributes </a:t>
            </a:r>
          </a:p>
          <a:p>
            <a:pPr marL="78740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CA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Stakeholder feedback</a:t>
            </a:r>
            <a:endParaRPr lang="fr-CA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000" dirty="0" smtClean="0"/>
              <a:t>From the list of 20 quality factors, pick 3 and identify metrics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3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Stock_84886433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25324"/>
          <a:stretch/>
        </p:blipFill>
        <p:spPr bwMode="auto">
          <a:xfrm>
            <a:off x="1" y="0"/>
            <a:ext cx="2600118" cy="62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100654" y="1772817"/>
            <a:ext cx="5554960" cy="3096344"/>
          </a:xfrm>
        </p:spPr>
        <p:txBody>
          <a:bodyPr/>
          <a:lstStyle/>
          <a:p>
            <a:r>
              <a:rPr lang="en-CA" b="1" dirty="0" smtClean="0"/>
              <a:t>Ensuring consistency:</a:t>
            </a:r>
          </a:p>
          <a:p>
            <a:pPr lvl="1"/>
            <a:r>
              <a:rPr lang="en-CA" dirty="0" smtClean="0"/>
              <a:t>Training frequency</a:t>
            </a:r>
          </a:p>
          <a:p>
            <a:pPr lvl="1"/>
            <a:r>
              <a:rPr lang="en-CA" dirty="0" smtClean="0"/>
              <a:t>Customer survey/complaints review</a:t>
            </a:r>
          </a:p>
          <a:p>
            <a:pPr lvl="1"/>
            <a:r>
              <a:rPr lang="en-CA" dirty="0" smtClean="0"/>
              <a:t>Audit granted patents</a:t>
            </a:r>
          </a:p>
          <a:p>
            <a:pPr lvl="1"/>
            <a:r>
              <a:rPr lang="en-CA" dirty="0" smtClean="0"/>
              <a:t>Centralize review of QC</a:t>
            </a:r>
          </a:p>
          <a:p>
            <a:pPr lvl="1"/>
            <a:r>
              <a:rPr lang="en-CA" dirty="0" smtClean="0"/>
              <a:t>Standardize examiner reports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1559" y="611540"/>
            <a:ext cx="2444216" cy="1074459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</a:rPr>
              <a:t>PATENT QUALITY METRICS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7804" y="637237"/>
            <a:ext cx="574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92D2"/>
                </a:solidFill>
                <a:latin typeface="Century Gothic" panose="020B0502020202020204" pitchFamily="34" charset="0"/>
              </a:rPr>
              <a:t>MEASURING AND REPORTING ON PATENT QUALITY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8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Stock_84886433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25324"/>
          <a:stretch/>
        </p:blipFill>
        <p:spPr bwMode="auto">
          <a:xfrm>
            <a:off x="1" y="0"/>
            <a:ext cx="2600118" cy="62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100654" y="1773103"/>
            <a:ext cx="5554960" cy="4689475"/>
          </a:xfrm>
        </p:spPr>
        <p:txBody>
          <a:bodyPr/>
          <a:lstStyle/>
          <a:p>
            <a:r>
              <a:rPr lang="en-CA" b="1" dirty="0" smtClean="0"/>
              <a:t>Ensuring error free grants:</a:t>
            </a:r>
          </a:p>
          <a:p>
            <a:pPr lvl="1"/>
            <a:r>
              <a:rPr lang="en-CA" sz="2200" dirty="0" smtClean="0"/>
              <a:t>Compiling number of grant corrections</a:t>
            </a:r>
          </a:p>
          <a:p>
            <a:pPr lvl="1"/>
            <a:r>
              <a:rPr lang="en-CA" sz="2200" dirty="0" smtClean="0"/>
              <a:t>Tracking number of errors originating from applicant/office</a:t>
            </a:r>
          </a:p>
          <a:p>
            <a:pPr lvl="1"/>
            <a:r>
              <a:rPr lang="en-CA" sz="2200" dirty="0" smtClean="0"/>
              <a:t>Quality audit of granted patents</a:t>
            </a:r>
          </a:p>
          <a:p>
            <a:pPr lvl="1"/>
            <a:r>
              <a:rPr lang="en-CA" sz="2200" dirty="0" smtClean="0"/>
              <a:t>Number of certificates of correction issued per quarter</a:t>
            </a:r>
          </a:p>
          <a:p>
            <a:pPr lvl="1"/>
            <a:r>
              <a:rPr lang="en-CA" sz="2200" dirty="0" smtClean="0"/>
              <a:t>Number of re-examinations and reissues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1559" y="611540"/>
            <a:ext cx="2444216" cy="1074459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</a:rPr>
              <a:t>PATENT QUALITY METRICS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7804" y="637237"/>
            <a:ext cx="574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92D2"/>
                </a:solidFill>
                <a:latin typeface="Century Gothic" panose="020B0502020202020204" pitchFamily="34" charset="0"/>
              </a:rPr>
              <a:t>MEASURING AND REPORTING ON PATENT QUALITY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3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Stock_84886433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25324"/>
          <a:stretch/>
        </p:blipFill>
        <p:spPr bwMode="auto">
          <a:xfrm>
            <a:off x="1" y="0"/>
            <a:ext cx="2600118" cy="62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100654" y="1772816"/>
            <a:ext cx="5554960" cy="4689475"/>
          </a:xfrm>
        </p:spPr>
        <p:txBody>
          <a:bodyPr/>
          <a:lstStyle/>
          <a:p>
            <a:r>
              <a:rPr lang="en-CA" b="1" dirty="0" smtClean="0"/>
              <a:t>Ensuring excellence in client service:</a:t>
            </a:r>
          </a:p>
          <a:p>
            <a:pPr lvl="1"/>
            <a:r>
              <a:rPr lang="en-CA" dirty="0" smtClean="0"/>
              <a:t>Track number of applications filed through website vs. paper</a:t>
            </a:r>
          </a:p>
          <a:p>
            <a:pPr lvl="1"/>
            <a:r>
              <a:rPr lang="en-CA" dirty="0" smtClean="0"/>
              <a:t>Compile amount of times CIPO website malfunctions</a:t>
            </a:r>
          </a:p>
          <a:p>
            <a:pPr lvl="1"/>
            <a:r>
              <a:rPr lang="en-CA" dirty="0" smtClean="0"/>
              <a:t>Regular client surveys targeting work products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3007804" y="637237"/>
            <a:ext cx="574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92D2"/>
                </a:solidFill>
                <a:latin typeface="Century Gothic" panose="020B0502020202020204" pitchFamily="34" charset="0"/>
              </a:rPr>
              <a:t>MEASURING AND REPORTING ON PATENT QUALITY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1559" y="611540"/>
            <a:ext cx="2444216" cy="1074459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</a:rPr>
              <a:t>PATENT QUALITY METRICS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5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7" r="32469"/>
          <a:stretch/>
        </p:blipFill>
        <p:spPr bwMode="auto">
          <a:xfrm>
            <a:off x="0" y="-299"/>
            <a:ext cx="2600118" cy="624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2992067" y="1768094"/>
            <a:ext cx="5885280" cy="4372013"/>
          </a:xfrm>
        </p:spPr>
        <p:txBody>
          <a:bodyPr/>
          <a:lstStyle/>
          <a:p>
            <a:pPr lvl="0"/>
            <a:r>
              <a:rPr lang="en-CA" sz="2400" dirty="0" smtClean="0"/>
              <a:t>Clients are more confident knowing that CIPO has a </a:t>
            </a:r>
            <a:r>
              <a:rPr lang="en-CA" sz="2400" b="1" dirty="0" smtClean="0">
                <a:solidFill>
                  <a:schemeClr val="accent1"/>
                </a:solidFill>
              </a:rPr>
              <a:t>robust QMS system </a:t>
            </a:r>
            <a:r>
              <a:rPr lang="en-CA" sz="2400" dirty="0" smtClean="0"/>
              <a:t>in place where we continually strive to improve our products</a:t>
            </a:r>
          </a:p>
          <a:p>
            <a:pPr marL="0" lvl="0" indent="0">
              <a:buNone/>
            </a:pPr>
            <a:endParaRPr lang="en-CA" sz="2400" dirty="0" smtClean="0"/>
          </a:p>
          <a:p>
            <a:pPr lvl="0"/>
            <a:r>
              <a:rPr lang="en-CA" sz="2400" dirty="0" smtClean="0"/>
              <a:t>Examiner interview service is a very positive initiative. </a:t>
            </a:r>
          </a:p>
          <a:p>
            <a:pPr lvl="1"/>
            <a:r>
              <a:rPr lang="en-CA" sz="2000" dirty="0" smtClean="0"/>
              <a:t>more frequent</a:t>
            </a:r>
          </a:p>
          <a:p>
            <a:pPr lvl="1"/>
            <a:r>
              <a:rPr lang="en-CA" sz="2000" dirty="0" smtClean="0"/>
              <a:t>include discussion of more substantive issues</a:t>
            </a:r>
          </a:p>
          <a:p>
            <a:pPr lvl="1"/>
            <a:r>
              <a:rPr lang="en-CA" sz="2000" dirty="0" smtClean="0"/>
              <a:t>Interview record content</a:t>
            </a:r>
            <a:endParaRPr lang="en-CA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07804" y="821903"/>
            <a:ext cx="574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92D2"/>
                </a:solidFill>
              </a:rPr>
              <a:t>SUMMIT – </a:t>
            </a:r>
            <a:r>
              <a:rPr lang="en-CA" sz="2400" b="1" dirty="0" smtClean="0">
                <a:solidFill>
                  <a:srgbClr val="0092D2"/>
                </a:solidFill>
              </a:rPr>
              <a:t>PARTICIPANT FEEDBACK</a:t>
            </a:r>
            <a:endParaRPr lang="en-CA" sz="2400" b="1" dirty="0">
              <a:solidFill>
                <a:srgbClr val="0092D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11559" y="611540"/>
            <a:ext cx="2444216" cy="107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0" i="0" kern="1200">
                <a:solidFill>
                  <a:schemeClr val="accent1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Century Gothic" charset="0"/>
                <a:ea typeface="ヒラギノ角ゴ Pro W3" pitchFamily="126" charset="-128"/>
                <a:cs typeface="Century Gothic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64A5"/>
                </a:solidFill>
                <a:latin typeface="Gill Sans Light" pitchFamily="126" charset="0"/>
                <a:ea typeface="ヒラギノ角ゴ Pro W3" pitchFamily="126" charset="-128"/>
              </a:defRPr>
            </a:lvl9pPr>
          </a:lstStyle>
          <a:p>
            <a:pPr algn="r"/>
            <a:r>
              <a:rPr lang="en-CA" sz="2400" b="1" dirty="0" smtClean="0">
                <a:solidFill>
                  <a:schemeClr val="bg1"/>
                </a:solidFill>
              </a:rPr>
              <a:t>QUALITY SUMMIT FEEDBACK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Stock_84886433_SMA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25324"/>
          <a:stretch/>
        </p:blipFill>
        <p:spPr bwMode="auto">
          <a:xfrm>
            <a:off x="1" y="0"/>
            <a:ext cx="2600118" cy="62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27918" y="948690"/>
            <a:ext cx="613657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accent1"/>
                </a:solidFill>
              </a:rPr>
              <a:t>2-way street:</a:t>
            </a:r>
          </a:p>
          <a:p>
            <a:pPr marL="9207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595959"/>
                </a:solidFill>
              </a:rPr>
              <a:t>Quality is a shared responsibility between stakeholders and the office</a:t>
            </a:r>
          </a:p>
          <a:p>
            <a:pPr marL="9207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595959"/>
                </a:solidFill>
              </a:rPr>
              <a:t>Patent quality </a:t>
            </a:r>
            <a:r>
              <a:rPr lang="en-US" sz="1600" dirty="0">
                <a:solidFill>
                  <a:srgbClr val="595959"/>
                </a:solidFill>
              </a:rPr>
              <a:t>is </a:t>
            </a:r>
            <a:r>
              <a:rPr lang="en-US" sz="1600" dirty="0" smtClean="0">
                <a:solidFill>
                  <a:srgbClr val="595959"/>
                </a:solidFill>
              </a:rPr>
              <a:t>influenced </a:t>
            </a:r>
            <a:r>
              <a:rPr lang="en-US" sz="1600" dirty="0">
                <a:solidFill>
                  <a:srgbClr val="595959"/>
                </a:solidFill>
              </a:rPr>
              <a:t>by the quality of the </a:t>
            </a:r>
            <a:r>
              <a:rPr lang="en-US" sz="1600" dirty="0" smtClean="0">
                <a:solidFill>
                  <a:srgbClr val="595959"/>
                </a:solidFill>
              </a:rPr>
              <a:t>application</a:t>
            </a:r>
          </a:p>
          <a:p>
            <a:pPr marL="9207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595959"/>
                </a:solidFill>
              </a:rPr>
              <a:t>Clients are more confident knowing that </a:t>
            </a:r>
            <a:r>
              <a:rPr lang="en-CA" sz="1600" dirty="0" smtClean="0">
                <a:solidFill>
                  <a:srgbClr val="595959"/>
                </a:solidFill>
              </a:rPr>
              <a:t>CIPO </a:t>
            </a:r>
            <a:r>
              <a:rPr lang="en-CA" sz="1600" dirty="0">
                <a:solidFill>
                  <a:srgbClr val="595959"/>
                </a:solidFill>
              </a:rPr>
              <a:t>has a robust QMS system in </a:t>
            </a:r>
            <a:r>
              <a:rPr lang="en-CA" sz="1600" dirty="0" smtClean="0">
                <a:solidFill>
                  <a:srgbClr val="595959"/>
                </a:solidFill>
              </a:rPr>
              <a:t>place</a:t>
            </a:r>
          </a:p>
          <a:p>
            <a:pPr marL="635000" lvl="2">
              <a:buClr>
                <a:schemeClr val="accent1"/>
              </a:buClr>
            </a:pPr>
            <a:endParaRPr lang="en-US" sz="1600" dirty="0" smtClean="0">
              <a:solidFill>
                <a:srgbClr val="595959"/>
              </a:solidFill>
            </a:endParaRPr>
          </a:p>
          <a:p>
            <a:pPr marL="463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Timeliness:</a:t>
            </a:r>
          </a:p>
          <a:p>
            <a:pPr marL="9207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Quality, timeliness and cost are a balancing </a:t>
            </a:r>
            <a:r>
              <a:rPr lang="en-US" sz="1600" dirty="0" smtClean="0">
                <a:solidFill>
                  <a:srgbClr val="595959"/>
                </a:solidFill>
              </a:rPr>
              <a:t>act</a:t>
            </a:r>
          </a:p>
          <a:p>
            <a:pPr marL="9207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rgbClr val="595959"/>
                </a:solidFill>
              </a:rPr>
              <a:t>Consistency </a:t>
            </a:r>
            <a:r>
              <a:rPr lang="en-CA" sz="1600" dirty="0">
                <a:solidFill>
                  <a:srgbClr val="595959"/>
                </a:solidFill>
              </a:rPr>
              <a:t>and accuracy are more important than timeliness</a:t>
            </a:r>
          </a:p>
          <a:p>
            <a:pPr marL="9207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CA" sz="1600" dirty="0">
              <a:solidFill>
                <a:srgbClr val="595959"/>
              </a:solidFill>
            </a:endParaRPr>
          </a:p>
          <a:p>
            <a:pPr marL="463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accent1"/>
                </a:solidFill>
              </a:rPr>
              <a:t>Examination: </a:t>
            </a:r>
          </a:p>
          <a:p>
            <a:pPr marL="9207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595959"/>
                </a:solidFill>
              </a:rPr>
              <a:t>Interview service is a </a:t>
            </a:r>
            <a:r>
              <a:rPr lang="en-CA" sz="1600" dirty="0" smtClean="0">
                <a:solidFill>
                  <a:srgbClr val="595959"/>
                </a:solidFill>
              </a:rPr>
              <a:t>positive initiative </a:t>
            </a:r>
            <a:endParaRPr lang="en-CA" sz="1600" dirty="0">
              <a:solidFill>
                <a:srgbClr val="595959"/>
              </a:solidFill>
            </a:endParaRPr>
          </a:p>
          <a:p>
            <a:pPr marL="9207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595959"/>
                </a:solidFill>
              </a:rPr>
              <a:t>Confidence in examiner knowledge is key</a:t>
            </a:r>
          </a:p>
          <a:p>
            <a:pPr marL="635000" lvl="2">
              <a:buClr>
                <a:schemeClr val="accent1"/>
              </a:buClr>
            </a:pPr>
            <a:endParaRPr lang="en-CA" sz="1600" dirty="0">
              <a:solidFill>
                <a:srgbClr val="595959"/>
              </a:solidFill>
            </a:endParaRPr>
          </a:p>
          <a:p>
            <a:pPr marL="463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accent1"/>
                </a:solidFill>
              </a:rPr>
              <a:t>Take action:</a:t>
            </a:r>
          </a:p>
          <a:p>
            <a:pPr marL="9207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595959"/>
                </a:solidFill>
              </a:rPr>
              <a:t>Improvement of online services is </a:t>
            </a:r>
            <a:r>
              <a:rPr lang="en-CA" sz="1600" dirty="0" smtClean="0">
                <a:solidFill>
                  <a:srgbClr val="595959"/>
                </a:solidFill>
              </a:rPr>
              <a:t>needed</a:t>
            </a:r>
          </a:p>
          <a:p>
            <a:pPr marL="920750" lvl="2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rgbClr val="595959"/>
                </a:solidFill>
              </a:rPr>
              <a:t>Sharing of information with stakeholders is appreciated</a:t>
            </a:r>
            <a:endParaRPr lang="en-CA" sz="1600" dirty="0">
              <a:solidFill>
                <a:srgbClr val="59595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3574" y="497166"/>
            <a:ext cx="574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92D2"/>
                </a:solidFill>
              </a:rPr>
              <a:t>SUMMARY OF KEY FINDINGS</a:t>
            </a:r>
            <a:endParaRPr lang="en-CA" sz="2400" b="1" dirty="0">
              <a:solidFill>
                <a:srgbClr val="0092D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1559" y="332656"/>
            <a:ext cx="2444216" cy="1353343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</a:rPr>
              <a:t>CIPO</a:t>
            </a:r>
            <a:br>
              <a:rPr lang="en-CA" sz="2400" b="1" dirty="0">
                <a:solidFill>
                  <a:schemeClr val="bg1"/>
                </a:solidFill>
              </a:rPr>
            </a:br>
            <a:r>
              <a:rPr lang="en-CA" sz="2400" b="1" dirty="0">
                <a:solidFill>
                  <a:schemeClr val="bg1"/>
                </a:solidFill>
              </a:rPr>
              <a:t>PATENT </a:t>
            </a:r>
            <a:r>
              <a:rPr lang="en-CA" sz="2400" b="1" dirty="0" smtClean="0">
                <a:solidFill>
                  <a:schemeClr val="bg1"/>
                </a:solidFill>
              </a:rPr>
              <a:t/>
            </a:r>
            <a:br>
              <a:rPr lang="en-CA" sz="2400" b="1" dirty="0" smtClean="0">
                <a:solidFill>
                  <a:schemeClr val="bg1"/>
                </a:solidFill>
              </a:rPr>
            </a:br>
            <a:r>
              <a:rPr lang="en-CA" sz="2400" b="1" dirty="0" smtClean="0">
                <a:solidFill>
                  <a:schemeClr val="bg1"/>
                </a:solidFill>
              </a:rPr>
              <a:t>QUALITY </a:t>
            </a:r>
            <a:br>
              <a:rPr lang="en-CA" sz="2400" b="1" dirty="0" smtClean="0">
                <a:solidFill>
                  <a:schemeClr val="bg1"/>
                </a:solidFill>
              </a:rPr>
            </a:br>
            <a:r>
              <a:rPr lang="en-CA" sz="2400" b="1" dirty="0" smtClean="0">
                <a:solidFill>
                  <a:schemeClr val="bg1"/>
                </a:solidFill>
              </a:rPr>
              <a:t>SUMMIT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982663" cy="365125"/>
          </a:xfrm>
        </p:spPr>
        <p:txBody>
          <a:bodyPr/>
          <a:lstStyle/>
          <a:p>
            <a:fld id="{78075564-AF6E-40FC-905A-F6C5E8D29614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0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Stock_84886433_SM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25324"/>
          <a:stretch/>
        </p:blipFill>
        <p:spPr bwMode="auto">
          <a:xfrm>
            <a:off x="1" y="0"/>
            <a:ext cx="2600118" cy="62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15968" y="1269915"/>
            <a:ext cx="56964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2000" dirty="0" smtClean="0"/>
              <a:t>Develop Proposed </a:t>
            </a:r>
            <a:r>
              <a:rPr lang="en-CA" sz="2000" b="1" dirty="0" smtClean="0">
                <a:solidFill>
                  <a:schemeClr val="accent1"/>
                </a:solidFill>
              </a:rPr>
              <a:t>Quality Dashboards</a:t>
            </a:r>
          </a:p>
          <a:p>
            <a:pPr marL="5207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marL="977900" lvl="2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Dashboard Working Group launched October 2019</a:t>
            </a:r>
          </a:p>
          <a:p>
            <a:pPr marL="5207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6350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Get </a:t>
            </a:r>
            <a:r>
              <a:rPr lang="en-CA" sz="2000" b="1" dirty="0" smtClean="0">
                <a:solidFill>
                  <a:schemeClr val="accent1"/>
                </a:solidFill>
              </a:rPr>
              <a:t>Feedback</a:t>
            </a:r>
            <a:r>
              <a:rPr lang="en-CA" sz="2000" dirty="0" smtClean="0"/>
              <a:t> </a:t>
            </a:r>
            <a:r>
              <a:rPr lang="en-CA" sz="2000" dirty="0"/>
              <a:t>on Proposed Quality </a:t>
            </a:r>
            <a:r>
              <a:rPr lang="en-CA" sz="2000" dirty="0" smtClean="0"/>
              <a:t>Dashboards</a:t>
            </a:r>
          </a:p>
          <a:p>
            <a:pPr marL="635000" lvl="1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977900" lvl="2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Follow-up with stakeholders in 2020</a:t>
            </a:r>
          </a:p>
          <a:p>
            <a:pPr marL="977900" lvl="2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5207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CA" sz="2000" b="1" dirty="0" smtClean="0">
                <a:solidFill>
                  <a:schemeClr val="accent1"/>
                </a:solidFill>
              </a:rPr>
              <a:t>Publish</a:t>
            </a:r>
            <a:r>
              <a:rPr lang="en-CA" sz="2000" dirty="0" smtClean="0"/>
              <a:t> Quality Dashboards</a:t>
            </a:r>
          </a:p>
          <a:p>
            <a:pPr marL="520700" lvl="1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marL="4635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CA" sz="1600" dirty="0" smtClean="0">
              <a:solidFill>
                <a:srgbClr val="59595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476672"/>
            <a:ext cx="574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92D2"/>
                </a:solidFill>
              </a:rPr>
              <a:t>NEXT STEPS</a:t>
            </a:r>
            <a:endParaRPr lang="en-CA" sz="2400" b="1" dirty="0">
              <a:solidFill>
                <a:srgbClr val="0092D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1559" y="332656"/>
            <a:ext cx="2444216" cy="1353343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CA" sz="2400" b="1" dirty="0">
                <a:solidFill>
                  <a:schemeClr val="bg1"/>
                </a:solidFill>
              </a:rPr>
              <a:t>CIPO</a:t>
            </a:r>
            <a:br>
              <a:rPr lang="en-CA" sz="2400" b="1" dirty="0">
                <a:solidFill>
                  <a:schemeClr val="bg1"/>
                </a:solidFill>
              </a:rPr>
            </a:br>
            <a:r>
              <a:rPr lang="en-CA" sz="2400" b="1" dirty="0">
                <a:solidFill>
                  <a:schemeClr val="bg1"/>
                </a:solidFill>
              </a:rPr>
              <a:t>PATENT </a:t>
            </a:r>
            <a:r>
              <a:rPr lang="en-CA" sz="2400" b="1" dirty="0" smtClean="0">
                <a:solidFill>
                  <a:schemeClr val="bg1"/>
                </a:solidFill>
              </a:rPr>
              <a:t/>
            </a:r>
            <a:br>
              <a:rPr lang="en-CA" sz="2400" b="1" dirty="0" smtClean="0">
                <a:solidFill>
                  <a:schemeClr val="bg1"/>
                </a:solidFill>
              </a:rPr>
            </a:br>
            <a:r>
              <a:rPr lang="en-CA" sz="2400" b="1" dirty="0" smtClean="0">
                <a:solidFill>
                  <a:schemeClr val="bg1"/>
                </a:solidFill>
              </a:rPr>
              <a:t>QUALITY </a:t>
            </a:r>
            <a:br>
              <a:rPr lang="en-CA" sz="2400" b="1" dirty="0" smtClean="0">
                <a:solidFill>
                  <a:schemeClr val="bg1"/>
                </a:solidFill>
              </a:rPr>
            </a:br>
            <a:r>
              <a:rPr lang="en-CA" sz="2400" b="1" dirty="0" smtClean="0">
                <a:solidFill>
                  <a:schemeClr val="bg1"/>
                </a:solidFill>
              </a:rPr>
              <a:t>SUMMIT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982663" cy="365125"/>
          </a:xfrm>
        </p:spPr>
        <p:txBody>
          <a:bodyPr/>
          <a:lstStyle/>
          <a:p>
            <a:fld id="{78075564-AF6E-40FC-905A-F6C5E8D29614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1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7" r="32469"/>
          <a:stretch/>
        </p:blipFill>
        <p:spPr bwMode="auto">
          <a:xfrm>
            <a:off x="0" y="3664"/>
            <a:ext cx="2600118" cy="624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447828" y="548680"/>
            <a:ext cx="3047946" cy="1362491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 smtClean="0">
                <a:solidFill>
                  <a:schemeClr val="bg1"/>
                </a:solidFill>
              </a:rPr>
              <a:t>AGENDA </a:t>
            </a:r>
            <a:br>
              <a:rPr lang="en-CA" sz="2400" b="1" dirty="0" smtClean="0">
                <a:solidFill>
                  <a:schemeClr val="bg1"/>
                </a:solidFill>
              </a:rPr>
            </a:br>
            <a:r>
              <a:rPr lang="en-CA" sz="2400" b="1" dirty="0" smtClean="0">
                <a:solidFill>
                  <a:schemeClr val="bg1"/>
                </a:solidFill>
              </a:rPr>
              <a:t>FOR TODAY’S PRESENTATION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70638"/>
            <a:ext cx="525658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Purpose of the Summit</a:t>
            </a: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the Numbers</a:t>
            </a:r>
          </a:p>
          <a:p>
            <a:pPr marL="285750" indent="-2857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 Summit </a:t>
            </a:r>
          </a:p>
          <a:p>
            <a:pPr marL="800100" lvl="1" indent="-34290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Panels</a:t>
            </a:r>
          </a:p>
          <a:p>
            <a:pPr marL="800100" lvl="1" indent="-34290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Workshop insights</a:t>
            </a:r>
          </a:p>
          <a:p>
            <a:pPr marL="1257300" lvl="2" indent="-34290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Defining Patent Quality</a:t>
            </a:r>
          </a:p>
          <a:p>
            <a:pPr marL="1257300" lvl="2" indent="-34290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 Factors</a:t>
            </a:r>
          </a:p>
          <a:p>
            <a:pPr marL="1257300" lvl="2" indent="-34290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Publishable Metrics</a:t>
            </a:r>
          </a:p>
          <a:p>
            <a:pPr marL="285750" indent="-2857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Summit Feedback</a:t>
            </a:r>
          </a:p>
          <a:p>
            <a:pPr marL="285750" indent="-2857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Summary of Key Findings</a:t>
            </a:r>
          </a:p>
          <a:p>
            <a:pPr marL="285750" indent="-285750"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Next Steps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982663" cy="365125"/>
          </a:xfrm>
        </p:spPr>
        <p:txBody>
          <a:bodyPr/>
          <a:lstStyle/>
          <a:p>
            <a:fld id="{78075564-AF6E-40FC-905A-F6C5E8D29614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9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A72C3B-3803-134E-8406-5CF09A7F4D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00"/>
          <a:stretch/>
        </p:blipFill>
        <p:spPr>
          <a:xfrm>
            <a:off x="0" y="0"/>
            <a:ext cx="2606040" cy="6858000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3851920" y="2650604"/>
            <a:ext cx="3923998" cy="9361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6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4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2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0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5400" dirty="0" smtClean="0"/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50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A72C3B-3803-134E-8406-5CF09A7F4D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00"/>
          <a:stretch/>
        </p:blipFill>
        <p:spPr>
          <a:xfrm>
            <a:off x="0" y="0"/>
            <a:ext cx="2606040" cy="6858000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3779912" y="2650604"/>
            <a:ext cx="3996006" cy="9361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6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4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2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0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5400" dirty="0" smtClean="0"/>
              <a:t>Questions?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56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9F8A1E-F29C-9F4F-B341-3DBEB2BF0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0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" y="11158"/>
            <a:ext cx="2600069" cy="62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59832" y="1192971"/>
            <a:ext cx="550044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i="1" dirty="0">
                <a:solidFill>
                  <a:srgbClr val="595959"/>
                </a:solidFill>
              </a:rPr>
              <a:t>The </a:t>
            </a:r>
            <a:r>
              <a:rPr lang="en-CA" sz="2000" b="1" i="1" dirty="0">
                <a:solidFill>
                  <a:schemeClr val="accent1"/>
                </a:solidFill>
              </a:rPr>
              <a:t>CIPO Patent Quality Summit </a:t>
            </a:r>
            <a:r>
              <a:rPr lang="en-CA" sz="2000" i="1" dirty="0" smtClean="0">
                <a:solidFill>
                  <a:srgbClr val="595959"/>
                </a:solidFill>
              </a:rPr>
              <a:t>fostered</a:t>
            </a:r>
            <a:r>
              <a:rPr lang="en-CA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CA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 through enhancing patent quality by</a:t>
            </a:r>
            <a:r>
              <a:rPr lang="en-CA" sz="2000" i="1" dirty="0">
                <a:solidFill>
                  <a:srgbClr val="595959"/>
                </a:solidFill>
              </a:rPr>
              <a:t>:</a:t>
            </a:r>
          </a:p>
          <a:p>
            <a:endParaRPr lang="en-CA" sz="2000" i="1" dirty="0">
              <a:solidFill>
                <a:srgbClr val="595959"/>
              </a:solidFill>
            </a:endParaRPr>
          </a:p>
          <a:p>
            <a:pPr marL="630238" lvl="1" indent="-3619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Engaging participants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quality related topics through panel discussions</a:t>
            </a:r>
          </a:p>
          <a:p>
            <a:pPr marL="630238" lvl="1" indent="-3619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Collecting </a:t>
            </a:r>
            <a:r>
              <a:rPr lang="en-C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participant feedback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how they define patent quality and what they would like to see in terms of metrics and reporting</a:t>
            </a:r>
          </a:p>
          <a:p>
            <a:pPr marL="630238" lvl="1" indent="-3619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Encouraging networking </a:t>
            </a:r>
            <a:r>
              <a:rPr lang="en-CA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sharing of perspectives </a:t>
            </a:r>
            <a:r>
              <a:rPr lang="en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regarding patent quality </a:t>
            </a:r>
          </a:p>
          <a:p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3288" lvl="2" indent="-190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0755" y="270575"/>
            <a:ext cx="2444216" cy="1512168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 smtClean="0">
                <a:solidFill>
                  <a:schemeClr val="bg1"/>
                </a:solidFill>
              </a:rPr>
              <a:t/>
            </a:r>
            <a:br>
              <a:rPr lang="en-CA" sz="2400" b="1" dirty="0" smtClean="0">
                <a:solidFill>
                  <a:schemeClr val="bg1"/>
                </a:solidFill>
              </a:rPr>
            </a:br>
            <a:r>
              <a:rPr lang="en-CA" sz="2400" b="1" dirty="0" smtClean="0">
                <a:solidFill>
                  <a:schemeClr val="bg1"/>
                </a:solidFill>
              </a:rPr>
              <a:t>PURPOSE OF THE SUMMIT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982663" cy="365125"/>
          </a:xfrm>
        </p:spPr>
        <p:txBody>
          <a:bodyPr/>
          <a:lstStyle/>
          <a:p>
            <a:fld id="{78075564-AF6E-40FC-905A-F6C5E8D29614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2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" y="11158"/>
            <a:ext cx="2600069" cy="62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07804" y="692696"/>
            <a:ext cx="574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92D2"/>
                </a:solidFill>
              </a:rPr>
              <a:t>SUMMIT – </a:t>
            </a:r>
            <a:r>
              <a:rPr lang="en-CA" sz="2400" b="1" dirty="0" smtClean="0">
                <a:solidFill>
                  <a:srgbClr val="0092D2"/>
                </a:solidFill>
              </a:rPr>
              <a:t>BY THE NUMBERS</a:t>
            </a:r>
            <a:endParaRPr lang="en-CA" sz="2400" b="1" dirty="0">
              <a:solidFill>
                <a:srgbClr val="0092D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0755" y="270575"/>
            <a:ext cx="2444216" cy="1512168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 smtClean="0">
                <a:solidFill>
                  <a:schemeClr val="bg1"/>
                </a:solidFill>
              </a:rPr>
              <a:t>CIPO</a:t>
            </a:r>
            <a:br>
              <a:rPr lang="en-CA" sz="2400" b="1" dirty="0" smtClean="0">
                <a:solidFill>
                  <a:schemeClr val="bg1"/>
                </a:solidFill>
              </a:rPr>
            </a:br>
            <a:r>
              <a:rPr lang="en-CA" sz="2400" b="1" dirty="0" smtClean="0">
                <a:solidFill>
                  <a:schemeClr val="bg1"/>
                </a:solidFill>
              </a:rPr>
              <a:t>PATENT QUALITY SUMMIT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9832" y="1192971"/>
            <a:ext cx="5500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CA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03288" lvl="2" indent="-190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CA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sz="half" idx="1"/>
          </p:nvPr>
        </p:nvSpPr>
        <p:spPr>
          <a:xfrm>
            <a:off x="3007804" y="1322811"/>
            <a:ext cx="5885280" cy="5033539"/>
          </a:xfrm>
        </p:spPr>
        <p:txBody>
          <a:bodyPr>
            <a:normAutofit/>
          </a:bodyPr>
          <a:lstStyle/>
          <a:p>
            <a:pPr lvl="0"/>
            <a:r>
              <a:rPr lang="en-CA" sz="2000" b="1" dirty="0" smtClean="0">
                <a:solidFill>
                  <a:schemeClr val="accent1"/>
                </a:solidFill>
              </a:rPr>
              <a:t>1-day event </a:t>
            </a:r>
            <a:r>
              <a:rPr lang="en-CA" sz="2000" dirty="0" smtClean="0">
                <a:solidFill>
                  <a:schemeClr val="tx1"/>
                </a:solidFill>
              </a:rPr>
              <a:t>– </a:t>
            </a:r>
            <a:r>
              <a:rPr lang="en-CA" sz="2000" dirty="0">
                <a:solidFill>
                  <a:schemeClr val="tx1"/>
                </a:solidFill>
              </a:rPr>
              <a:t>on February 26, </a:t>
            </a:r>
            <a:r>
              <a:rPr lang="en-CA" sz="2000" dirty="0" smtClean="0">
                <a:solidFill>
                  <a:schemeClr val="tx1"/>
                </a:solidFill>
              </a:rPr>
              <a:t>2019 </a:t>
            </a:r>
            <a:r>
              <a:rPr lang="en-CA" sz="1800" dirty="0" smtClean="0">
                <a:solidFill>
                  <a:schemeClr val="tx1"/>
                </a:solidFill>
              </a:rPr>
              <a:t>at the Canada Science and Technology Museum </a:t>
            </a:r>
          </a:p>
          <a:p>
            <a:pPr lvl="0">
              <a:spcBef>
                <a:spcPts val="1200"/>
              </a:spcBef>
            </a:pPr>
            <a:r>
              <a:rPr lang="en-CA" sz="2000" b="1" dirty="0" smtClean="0">
                <a:solidFill>
                  <a:schemeClr val="accent1"/>
                </a:solidFill>
              </a:rPr>
              <a:t>Over 60 participants </a:t>
            </a:r>
            <a:r>
              <a:rPr lang="en-CA" sz="2000" dirty="0" smtClean="0">
                <a:solidFill>
                  <a:schemeClr val="tx1"/>
                </a:solidFill>
              </a:rPr>
              <a:t>- </a:t>
            </a:r>
            <a:r>
              <a:rPr lang="en-CA" sz="1800" dirty="0" smtClean="0">
                <a:solidFill>
                  <a:schemeClr val="tx1"/>
                </a:solidFill>
              </a:rPr>
              <a:t>including agents, </a:t>
            </a:r>
            <a:r>
              <a:rPr lang="en-CA" sz="1800" dirty="0">
                <a:solidFill>
                  <a:schemeClr val="tx1"/>
                </a:solidFill>
              </a:rPr>
              <a:t>industry</a:t>
            </a:r>
            <a:r>
              <a:rPr lang="en-CA" sz="1800" dirty="0" smtClean="0">
                <a:solidFill>
                  <a:schemeClr val="tx1"/>
                </a:solidFill>
              </a:rPr>
              <a:t>, private inventors, </a:t>
            </a:r>
            <a:r>
              <a:rPr lang="en-CA" sz="1800" dirty="0">
                <a:solidFill>
                  <a:schemeClr val="tx1"/>
                </a:solidFill>
              </a:rPr>
              <a:t>Government of Canada agencies, USPTO representatives and CIPO </a:t>
            </a:r>
            <a:r>
              <a:rPr lang="en-CA" sz="1800" dirty="0" smtClean="0">
                <a:solidFill>
                  <a:schemeClr val="tx1"/>
                </a:solidFill>
              </a:rPr>
              <a:t>employees</a:t>
            </a:r>
            <a:endParaRPr lang="en-CA" sz="1800" dirty="0">
              <a:solidFill>
                <a:schemeClr val="tx1"/>
              </a:solidFill>
            </a:endParaRPr>
          </a:p>
          <a:p>
            <a:pPr lvl="0">
              <a:spcBef>
                <a:spcPts val="1200"/>
              </a:spcBef>
            </a:pPr>
            <a:r>
              <a:rPr lang="en-CA" sz="2000" b="1" dirty="0" smtClean="0">
                <a:solidFill>
                  <a:schemeClr val="accent1"/>
                </a:solidFill>
              </a:rPr>
              <a:t>1 keynote speaker </a:t>
            </a:r>
            <a:r>
              <a:rPr lang="en-CA" sz="1800" dirty="0" smtClean="0">
                <a:solidFill>
                  <a:schemeClr val="tx1"/>
                </a:solidFill>
              </a:rPr>
              <a:t>- Dr</a:t>
            </a:r>
            <a:r>
              <a:rPr lang="en-CA" sz="1800" dirty="0">
                <a:solidFill>
                  <a:schemeClr val="tx1"/>
                </a:solidFill>
              </a:rPr>
              <a:t>. Khaled El </a:t>
            </a:r>
            <a:r>
              <a:rPr lang="en-CA" sz="1800" dirty="0" err="1">
                <a:solidFill>
                  <a:schemeClr val="tx1"/>
                </a:solidFill>
              </a:rPr>
              <a:t>Emam</a:t>
            </a:r>
            <a:r>
              <a:rPr lang="en-CA" sz="1800" dirty="0">
                <a:solidFill>
                  <a:schemeClr val="tx1"/>
                </a:solidFill>
              </a:rPr>
              <a:t> discussed the role of IP in a successful business </a:t>
            </a:r>
            <a:r>
              <a:rPr lang="en-CA" sz="1800" dirty="0" smtClean="0">
                <a:solidFill>
                  <a:schemeClr val="tx1"/>
                </a:solidFill>
              </a:rPr>
              <a:t>strategy</a:t>
            </a:r>
            <a:endParaRPr lang="en-CA" sz="1800" b="1" dirty="0" smtClean="0">
              <a:solidFill>
                <a:schemeClr val="accent1"/>
              </a:solidFill>
            </a:endParaRPr>
          </a:p>
          <a:p>
            <a:pPr>
              <a:spcBef>
                <a:spcPts val="1200"/>
              </a:spcBef>
            </a:pPr>
            <a:r>
              <a:rPr lang="en-CA" sz="2000" b="1" dirty="0" smtClean="0">
                <a:solidFill>
                  <a:schemeClr val="accent1"/>
                </a:solidFill>
              </a:rPr>
              <a:t>6 </a:t>
            </a:r>
            <a:r>
              <a:rPr lang="en-CA" sz="2000" b="1" dirty="0">
                <a:solidFill>
                  <a:schemeClr val="accent1"/>
                </a:solidFill>
              </a:rPr>
              <a:t>guest panelists </a:t>
            </a:r>
            <a:r>
              <a:rPr lang="en-CA" sz="1800" dirty="0">
                <a:solidFill>
                  <a:schemeClr val="tx1"/>
                </a:solidFill>
              </a:rPr>
              <a:t>– 3 panel discussions</a:t>
            </a:r>
          </a:p>
          <a:p>
            <a:pPr>
              <a:spcBef>
                <a:spcPts val="1200"/>
              </a:spcBef>
            </a:pPr>
            <a:r>
              <a:rPr lang="en-CA" sz="2000" b="1" dirty="0" smtClean="0">
                <a:solidFill>
                  <a:schemeClr val="accent1"/>
                </a:solidFill>
              </a:rPr>
              <a:t>1 </a:t>
            </a:r>
            <a:r>
              <a:rPr lang="en-CA" sz="2000" b="1" dirty="0">
                <a:solidFill>
                  <a:schemeClr val="accent1"/>
                </a:solidFill>
              </a:rPr>
              <a:t>presentation </a:t>
            </a:r>
            <a:r>
              <a:rPr lang="en-CA" sz="2000" dirty="0">
                <a:solidFill>
                  <a:schemeClr val="tx1"/>
                </a:solidFill>
              </a:rPr>
              <a:t>– </a:t>
            </a:r>
            <a:r>
              <a:rPr lang="en-CA" sz="1800" dirty="0">
                <a:solidFill>
                  <a:schemeClr val="tx1"/>
                </a:solidFill>
              </a:rPr>
              <a:t>CIPO </a:t>
            </a:r>
            <a:r>
              <a:rPr lang="en-CA" sz="1800" dirty="0" smtClean="0">
                <a:solidFill>
                  <a:schemeClr val="tx1"/>
                </a:solidFill>
              </a:rPr>
              <a:t>QMS presentation</a:t>
            </a:r>
          </a:p>
          <a:p>
            <a:pPr>
              <a:spcBef>
                <a:spcPts val="1200"/>
              </a:spcBef>
            </a:pPr>
            <a:r>
              <a:rPr lang="en-CA" sz="2000" b="1" dirty="0" smtClean="0">
                <a:solidFill>
                  <a:schemeClr val="accent1"/>
                </a:solidFill>
              </a:rPr>
              <a:t>1 </a:t>
            </a:r>
            <a:r>
              <a:rPr lang="en-CA" sz="2000" b="1" dirty="0">
                <a:solidFill>
                  <a:schemeClr val="accent1"/>
                </a:solidFill>
              </a:rPr>
              <a:t>interactive </a:t>
            </a:r>
            <a:r>
              <a:rPr lang="en-CA" sz="2000" b="1" dirty="0" smtClean="0">
                <a:solidFill>
                  <a:schemeClr val="accent1"/>
                </a:solidFill>
              </a:rPr>
              <a:t>workshop </a:t>
            </a:r>
            <a:r>
              <a:rPr lang="en-CA" sz="1800" dirty="0" smtClean="0">
                <a:solidFill>
                  <a:schemeClr val="tx1"/>
                </a:solidFill>
              </a:rPr>
              <a:t>– 3 parts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982663" cy="365125"/>
          </a:xfrm>
        </p:spPr>
        <p:txBody>
          <a:bodyPr/>
          <a:lstStyle/>
          <a:p>
            <a:fld id="{78075564-AF6E-40FC-905A-F6C5E8D29614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0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 descr="P:\Maryse 14 mai 2014\5- Qualité\3- national\5 - Quality Summit\Feb 26 2019 pictures all\tweet banners DG 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3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" y="11158"/>
            <a:ext cx="2600069" cy="62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0755" y="270575"/>
            <a:ext cx="2444216" cy="1512168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 smtClean="0">
                <a:solidFill>
                  <a:schemeClr val="bg1"/>
                </a:solidFill>
              </a:rPr>
              <a:t>CIPO</a:t>
            </a:r>
            <a:br>
              <a:rPr lang="en-CA" sz="2400" b="1" dirty="0" smtClean="0">
                <a:solidFill>
                  <a:schemeClr val="bg1"/>
                </a:solidFill>
              </a:rPr>
            </a:br>
            <a:r>
              <a:rPr lang="en-CA" sz="2400" b="1" dirty="0" smtClean="0">
                <a:solidFill>
                  <a:schemeClr val="bg1"/>
                </a:solidFill>
              </a:rPr>
              <a:t>PATENT QUALITY SUMMIT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2915816" y="1628800"/>
            <a:ext cx="2860944" cy="4392488"/>
          </a:xfrm>
        </p:spPr>
        <p:txBody>
          <a:bodyPr/>
          <a:lstStyle/>
          <a:p>
            <a:pPr marL="0" indent="0">
              <a:buNone/>
            </a:pPr>
            <a:r>
              <a:rPr lang="en-CA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Morning</a:t>
            </a:r>
          </a:p>
          <a:p>
            <a:pPr marL="0" indent="0">
              <a:buNone/>
            </a:pPr>
            <a:endParaRPr lang="en-CA" sz="105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Keynote Address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Panel Discussions</a:t>
            </a:r>
          </a:p>
          <a:p>
            <a:pPr marL="361950" indent="-266700">
              <a:buFont typeface="Wingdings" panose="05000000000000000000" pitchFamily="2" charset="2"/>
              <a:buChar char="Ø"/>
            </a:pPr>
            <a:r>
              <a:rPr lang="en-CA" sz="1600" dirty="0" smtClean="0">
                <a:solidFill>
                  <a:schemeClr val="accent1"/>
                </a:solidFill>
              </a:rPr>
              <a:t>Search and Patent Quality</a:t>
            </a: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595959"/>
                </a:solidFill>
              </a:rPr>
              <a:t>AI, Databases, Search tools, client and examiner searching, comprehensive searching, etc.</a:t>
            </a:r>
          </a:p>
          <a:p>
            <a:pPr marL="361950" indent="-2667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CA" sz="1600" dirty="0" smtClean="0">
                <a:solidFill>
                  <a:schemeClr val="accent1"/>
                </a:solidFill>
              </a:rPr>
              <a:t>Obstacles to Patent Quality</a:t>
            </a:r>
          </a:p>
          <a:p>
            <a:pPr marL="630238" lvl="1" indent="-173038">
              <a:buFont typeface="Arial" panose="020B0604020202020204" pitchFamily="34" charset="0"/>
              <a:buChar char="•"/>
            </a:pPr>
            <a:r>
              <a:rPr lang="en-CA" sz="1400" dirty="0" smtClean="0">
                <a:solidFill>
                  <a:srgbClr val="595959"/>
                </a:solidFill>
              </a:rPr>
              <a:t>Quality vs timeliness </a:t>
            </a:r>
            <a:br>
              <a:rPr lang="en-CA" sz="1400" dirty="0" smtClean="0">
                <a:solidFill>
                  <a:srgbClr val="595959"/>
                </a:solidFill>
              </a:rPr>
            </a:br>
            <a:r>
              <a:rPr lang="en-CA" sz="1400" dirty="0" smtClean="0">
                <a:solidFill>
                  <a:srgbClr val="595959"/>
                </a:solidFill>
              </a:rPr>
              <a:t>vs cost, etc.</a:t>
            </a:r>
          </a:p>
          <a:p>
            <a:endParaRPr lang="fr-CA" dirty="0"/>
          </a:p>
        </p:txBody>
      </p:sp>
      <p:sp>
        <p:nvSpPr>
          <p:cNvPr id="11" name="TextBox 10"/>
          <p:cNvSpPr txBox="1"/>
          <p:nvPr/>
        </p:nvSpPr>
        <p:spPr>
          <a:xfrm>
            <a:off x="3007804" y="791126"/>
            <a:ext cx="574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92D2"/>
                </a:solidFill>
              </a:rPr>
              <a:t>SUMMIT - </a:t>
            </a:r>
            <a:r>
              <a:rPr lang="en-CA" sz="2800" b="1" dirty="0" smtClean="0">
                <a:solidFill>
                  <a:srgbClr val="0092D2"/>
                </a:solidFill>
              </a:rPr>
              <a:t>AGENDA</a:t>
            </a:r>
            <a:endParaRPr lang="en-CA" sz="2800" b="1" dirty="0">
              <a:solidFill>
                <a:srgbClr val="0092D2"/>
              </a:solidFill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6051519" y="1628800"/>
            <a:ext cx="2880320" cy="45977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6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4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2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CA" sz="2000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kern="1200" dirty="0">
                <a:solidFill>
                  <a:srgbClr val="595959"/>
                </a:solidFill>
                <a:latin typeface="Century Gothic" pitchFamily="34" charset="0"/>
                <a:ea typeface="ヒラギノ角ゴ Pro W3" pitchFamily="126" charset="-128"/>
                <a:cs typeface="Century Gothic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Afternoon</a:t>
            </a:r>
          </a:p>
          <a:p>
            <a:pPr marL="0" indent="0">
              <a:buNone/>
            </a:pPr>
            <a:endParaRPr lang="en-CA" sz="105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CIPO Patent Quality Presentation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Panel Discussion</a:t>
            </a:r>
          </a:p>
          <a:p>
            <a:pPr marL="361950" indent="-2667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CA" sz="1600" dirty="0" smtClean="0">
                <a:solidFill>
                  <a:schemeClr val="accent1"/>
                </a:solidFill>
              </a:rPr>
              <a:t>Listening to our Clients</a:t>
            </a:r>
            <a:endParaRPr lang="en-CA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CA" sz="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CA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Workshop</a:t>
            </a:r>
          </a:p>
          <a:p>
            <a:pPr marL="441325" indent="-2682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1600" dirty="0" smtClean="0">
                <a:solidFill>
                  <a:schemeClr val="accent1"/>
                </a:solidFill>
              </a:rPr>
              <a:t>Defining Patent Quality</a:t>
            </a:r>
          </a:p>
          <a:p>
            <a:pPr marL="441325" indent="-2682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CA" sz="1600" dirty="0" smtClean="0">
                <a:solidFill>
                  <a:schemeClr val="accent1"/>
                </a:solidFill>
              </a:rPr>
              <a:t>Prioritization of </a:t>
            </a:r>
            <a:r>
              <a:rPr lang="en-CA" sz="1600" dirty="0">
                <a:solidFill>
                  <a:schemeClr val="accent1"/>
                </a:solidFill>
              </a:rPr>
              <a:t> </a:t>
            </a:r>
            <a:r>
              <a:rPr lang="en-CA" sz="1600" dirty="0" smtClean="0">
                <a:solidFill>
                  <a:schemeClr val="accent1"/>
                </a:solidFill>
              </a:rPr>
              <a:t> Quality Factors</a:t>
            </a:r>
          </a:p>
          <a:p>
            <a:pPr marL="441325" indent="-268288">
              <a:buFont typeface="Wingdings" panose="05000000000000000000" pitchFamily="2" charset="2"/>
              <a:buChar char="Ø"/>
            </a:pPr>
            <a:r>
              <a:rPr lang="en-CA" sz="1600" dirty="0" smtClean="0">
                <a:solidFill>
                  <a:schemeClr val="accent1"/>
                </a:solidFill>
              </a:rPr>
              <a:t>Monitoring and Reporting on Patent Quality</a:t>
            </a:r>
            <a:endParaRPr lang="en-CA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796136" y="1898383"/>
            <a:ext cx="0" cy="3384376"/>
          </a:xfrm>
          <a:prstGeom prst="line">
            <a:avLst/>
          </a:prstGeom>
          <a:ln w="31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982663" cy="365125"/>
          </a:xfrm>
        </p:spPr>
        <p:txBody>
          <a:bodyPr/>
          <a:lstStyle/>
          <a:p>
            <a:fld id="{78075564-AF6E-40FC-905A-F6C5E8D29614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Maryse 14 mai 2014\5- Qualité\3- national\5 - Quality Summit\Feb 26 2019 pictures all\tweet panel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95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54868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bg1"/>
                </a:solidFill>
              </a:rPr>
              <a:t>Panel 1: Searching and Patent Quality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0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" y="11158"/>
            <a:ext cx="2600069" cy="62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332656"/>
            <a:ext cx="2600118" cy="1440160"/>
          </a:xfrm>
          <a:prstGeom prst="rect">
            <a:avLst/>
          </a:prstGeom>
          <a:solidFill>
            <a:srgbClr val="002060">
              <a:alpha val="83000"/>
            </a:srgb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0755" y="270575"/>
            <a:ext cx="2444216" cy="1512168"/>
          </a:xfrm>
        </p:spPr>
        <p:txBody>
          <a:bodyPr anchor="t">
            <a:noAutofit/>
          </a:bodyPr>
          <a:lstStyle/>
          <a:p>
            <a:pPr algn="r"/>
            <a:r>
              <a:rPr lang="en-CA" sz="2400" b="1" dirty="0" smtClean="0">
                <a:solidFill>
                  <a:schemeClr val="bg1"/>
                </a:solidFill>
              </a:rPr>
              <a:t>CIPO</a:t>
            </a:r>
            <a:br>
              <a:rPr lang="en-CA" sz="2400" b="1" dirty="0" smtClean="0">
                <a:solidFill>
                  <a:schemeClr val="bg1"/>
                </a:solidFill>
              </a:rPr>
            </a:br>
            <a:r>
              <a:rPr lang="en-CA" sz="2400" b="1" dirty="0" smtClean="0">
                <a:solidFill>
                  <a:schemeClr val="bg1"/>
                </a:solidFill>
              </a:rPr>
              <a:t>PATENT QUALITY SUMMIT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2817492" y="1692792"/>
            <a:ext cx="6002980" cy="4533718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CA" sz="1800" b="1" i="1" dirty="0" smtClean="0">
                <a:solidFill>
                  <a:schemeClr val="tx1"/>
                </a:solidFill>
              </a:rPr>
              <a:t>Highlights</a:t>
            </a:r>
          </a:p>
          <a:p>
            <a:pPr lvl="0"/>
            <a:r>
              <a:rPr lang="en-CA" sz="1600" dirty="0" smtClean="0"/>
              <a:t>Searcher </a:t>
            </a:r>
            <a:r>
              <a:rPr lang="en-CA" sz="1600" dirty="0"/>
              <a:t>must be able to clearly understand </a:t>
            </a:r>
            <a:r>
              <a:rPr lang="en-CA" sz="1600" dirty="0" smtClean="0"/>
              <a:t>the invention</a:t>
            </a:r>
            <a:endParaRPr lang="en-CA" sz="1600" dirty="0"/>
          </a:p>
          <a:p>
            <a:r>
              <a:rPr lang="en-CA" sz="1600" dirty="0"/>
              <a:t>Work done at outset in drafting and communication with </a:t>
            </a:r>
            <a:r>
              <a:rPr lang="en-CA" sz="1600" dirty="0" smtClean="0"/>
              <a:t>searcher </a:t>
            </a:r>
            <a:r>
              <a:rPr lang="en-CA" sz="1600" dirty="0"/>
              <a:t>lays the ground for a more meaningful search</a:t>
            </a:r>
          </a:p>
          <a:p>
            <a:r>
              <a:rPr lang="en-CA" sz="1600" dirty="0"/>
              <a:t>Trade off between time and quality</a:t>
            </a:r>
          </a:p>
          <a:p>
            <a:r>
              <a:rPr lang="en-CA" sz="1600" dirty="0"/>
              <a:t>Using the appropriate search engine is key to returning most relevant results</a:t>
            </a:r>
          </a:p>
          <a:p>
            <a:r>
              <a:rPr lang="en-CA" sz="1600" dirty="0"/>
              <a:t>Advances will be able to capture meaning of </a:t>
            </a:r>
            <a:r>
              <a:rPr lang="en-CA" sz="1600" dirty="0" smtClean="0"/>
              <a:t>paragraphs </a:t>
            </a:r>
            <a:r>
              <a:rPr lang="en-CA" sz="1600" dirty="0"/>
              <a:t>or full </a:t>
            </a:r>
            <a:r>
              <a:rPr lang="en-CA" sz="1600" dirty="0" smtClean="0"/>
              <a:t>documents to </a:t>
            </a:r>
            <a:r>
              <a:rPr lang="en-CA" sz="1600" dirty="0"/>
              <a:t>find relevant hits</a:t>
            </a:r>
          </a:p>
          <a:p>
            <a:r>
              <a:rPr lang="en-CA" sz="1600" dirty="0"/>
              <a:t>AI driven technologies may start to look at whole collections at once</a:t>
            </a:r>
          </a:p>
          <a:p>
            <a:r>
              <a:rPr lang="en-CA" sz="1600" dirty="0"/>
              <a:t>Confidence in ability to know when </a:t>
            </a:r>
            <a:r>
              <a:rPr lang="en-CA" sz="1600" dirty="0" smtClean="0"/>
              <a:t>the search </a:t>
            </a:r>
            <a:r>
              <a:rPr lang="en-CA" sz="1600" dirty="0"/>
              <a:t>i</a:t>
            </a:r>
            <a:r>
              <a:rPr lang="en-CA" sz="1600" dirty="0" smtClean="0"/>
              <a:t>s done</a:t>
            </a:r>
            <a:endParaRPr lang="en-CA" sz="1400" dirty="0" smtClean="0"/>
          </a:p>
          <a:p>
            <a:pPr lvl="0"/>
            <a:endParaRPr lang="en-CA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987824" y="637237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92D2"/>
                </a:solidFill>
              </a:rPr>
              <a:t>PANEL 1 – </a:t>
            </a:r>
            <a:r>
              <a:rPr lang="en-CA" sz="2400" b="1" dirty="0" smtClean="0">
                <a:solidFill>
                  <a:srgbClr val="0092D2"/>
                </a:solidFill>
              </a:rPr>
              <a:t>SEARCHING AND PATENT QUALITY</a:t>
            </a:r>
            <a:endParaRPr lang="en-CA" sz="2400" b="1" dirty="0">
              <a:solidFill>
                <a:srgbClr val="0092D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24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41865</TotalTime>
  <Words>1307</Words>
  <Application>Microsoft Office PowerPoint</Application>
  <PresentationFormat>On-screen Show (4:3)</PresentationFormat>
  <Paragraphs>255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 Gothic</vt:lpstr>
      <vt:lpstr>Georgia</vt:lpstr>
      <vt:lpstr>Gill Sans Light</vt:lpstr>
      <vt:lpstr>Microsoft Sans Serif</vt:lpstr>
      <vt:lpstr>Wingdings</vt:lpstr>
      <vt:lpstr>ヒラギノ角ゴ Pro W3</vt:lpstr>
      <vt:lpstr>3_Office Theme</vt:lpstr>
      <vt:lpstr>PowerPoint Presentation</vt:lpstr>
      <vt:lpstr>PowerPoint Presentation</vt:lpstr>
      <vt:lpstr>AGENDA  FOR TODAY’S PRESENTATION</vt:lpstr>
      <vt:lpstr> PURPOSE OF THE SUMMIT</vt:lpstr>
      <vt:lpstr>CIPO PATENT QUALITY SUMMIT</vt:lpstr>
      <vt:lpstr>PowerPoint Presentation</vt:lpstr>
      <vt:lpstr>CIPO PATENT QUALITY SUMMIT</vt:lpstr>
      <vt:lpstr>PowerPoint Presentation</vt:lpstr>
      <vt:lpstr>CIPO PATENT QUALITY SUMMIT</vt:lpstr>
      <vt:lpstr>PowerPoint Presentation</vt:lpstr>
      <vt:lpstr>CIPO PATENT QUALITY SUMMIT</vt:lpstr>
      <vt:lpstr>PowerPoint Presentation</vt:lpstr>
      <vt:lpstr>CIPO PATENT QUALITY SUMMIT</vt:lpstr>
      <vt:lpstr>CIPO  PATENT QUALITY SUMMIT</vt:lpstr>
      <vt:lpstr>PowerPoint Presentation</vt:lpstr>
      <vt:lpstr>PowerPoint Presentation</vt:lpstr>
      <vt:lpstr>DEFINING PATENT QUALITY</vt:lpstr>
      <vt:lpstr>PATENT QUALITY DEFINITION</vt:lpstr>
      <vt:lpstr>PATENT QUALITY DEFINITION</vt:lpstr>
      <vt:lpstr>PATENT QUALITY DEFINITION</vt:lpstr>
      <vt:lpstr>PATENT QUALITY FACTORS</vt:lpstr>
      <vt:lpstr>PATENT QUALITY INPUT</vt:lpstr>
      <vt:lpstr>PowerPoint Presentation</vt:lpstr>
      <vt:lpstr>PATENT QUALITY METRICS</vt:lpstr>
      <vt:lpstr>PATENT QUALITY METRICS</vt:lpstr>
      <vt:lpstr>PATENT QUALITY METRICS</vt:lpstr>
      <vt:lpstr>PowerPoint Presentation</vt:lpstr>
      <vt:lpstr>CIPO PATENT  QUALITY  SUMMIT</vt:lpstr>
      <vt:lpstr>CIPO PATENT  QUALITY  SUMMIT</vt:lpstr>
      <vt:lpstr>PowerPoint Presentation</vt:lpstr>
      <vt:lpstr>PowerPoint Presentation</vt:lpstr>
      <vt:lpstr>PowerPoint Presentation</vt:lpstr>
    </vt:vector>
  </TitlesOfParts>
  <Company>Industry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CIPO Patent Quality Summit</dc:title>
  <dc:creator>Vilé, Margy: CIPO-OPIC</dc:creator>
  <cp:keywords>PUBLIC</cp:keywords>
  <cp:lastModifiedBy>MARLOW Thomas</cp:lastModifiedBy>
  <cp:revision>867</cp:revision>
  <cp:lastPrinted>2019-02-14T16:11:41Z</cp:lastPrinted>
  <dcterms:created xsi:type="dcterms:W3CDTF">2016-05-02T18:15:12Z</dcterms:created>
  <dcterms:modified xsi:type="dcterms:W3CDTF">2020-02-10T16:16:32Z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5641266A-FDD9-43AB-A6DC-AC003E0531EE</vt:lpwstr>
  </property>
  <property fmtid="{D5CDD505-2E9C-101B-9397-08002B2CF9AE}" pid="3" name="ArticulatePath">
    <vt:lpwstr>Summit presentation for QSG</vt:lpwstr>
  </property>
  <property fmtid="{D5CDD505-2E9C-101B-9397-08002B2CF9AE}" pid="4" name="TitusGUID">
    <vt:lpwstr>de152a05-8611-446e-9c7e-62b055ffb2e1</vt:lpwstr>
  </property>
  <property fmtid="{D5CDD505-2E9C-101B-9397-08002B2CF9AE}" pid="5" name="Classification">
    <vt:lpwstr>Public</vt:lpwstr>
  </property>
  <property fmtid="{D5CDD505-2E9C-101B-9397-08002B2CF9AE}" pid="6" name="VisualMarkings">
    <vt:lpwstr>None</vt:lpwstr>
  </property>
  <property fmtid="{D5CDD505-2E9C-101B-9397-08002B2CF9AE}" pid="7" name="Alignment">
    <vt:lpwstr>Centre</vt:lpwstr>
  </property>
  <property fmtid="{D5CDD505-2E9C-101B-9397-08002B2CF9AE}" pid="8" name="Language">
    <vt:lpwstr>English</vt:lpwstr>
  </property>
</Properties>
</file>