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>
      <p:cViewPr varScale="1">
        <p:scale>
          <a:sx n="111" d="100"/>
          <a:sy n="111" d="100"/>
        </p:scale>
        <p:origin x="1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8798-109D-41A9-875D-608C735022E8}" type="datetimeFigureOut">
              <a:rPr lang="en-US" smtClean="0"/>
              <a:t>18-Feb-19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C8E97-976E-43DB-B428-9E8ADFE9F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7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23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56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3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9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5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C8E97-976E-43DB-B428-9E8ADFE9FA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28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3C47-1DCC-4F69-99A3-FBF288B34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C433D-EA82-41B9-A098-9076708F1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7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32AA-9F5E-40DF-AA1B-C5BC9A392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0E164-B553-4638-9460-4D363E270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A1366-F6CB-490D-8BA1-08893646D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970B0-69E7-47F9-9AD8-A91E128DE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932F-B6FB-4567-825C-1E08A147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35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5B99-FDBE-44D3-8EFB-59558E301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7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CE658-B6C9-4B8E-909D-D201DA267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5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3D663-7A2F-4E19-8C89-9FE7662F3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83FEEC3-FA58-4041-8C8D-8DFC7A3A4F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 smtClean="0"/>
              <a:t>PCT Statistics</a:t>
            </a:r>
            <a:br>
              <a:rPr lang="en-US" altLang="en-US" sz="3000" b="1" dirty="0" smtClean="0"/>
            </a:br>
            <a:r>
              <a:rPr lang="en-US" altLang="en-US" sz="2600" dirty="0" smtClean="0"/>
              <a:t>Meeting of International Authorities</a:t>
            </a:r>
            <a:br>
              <a:rPr lang="en-US" altLang="en-US" sz="2600" dirty="0" smtClean="0"/>
            </a:br>
            <a:r>
              <a:rPr lang="en-US" altLang="en-US" sz="2600" dirty="0" smtClean="0"/>
              <a:t>Twenty-Sixth 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5410200"/>
            <a:ext cx="2519362" cy="792163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Cairo</a:t>
            </a:r>
            <a:br>
              <a:rPr lang="en-US" altLang="en-US" sz="1300" dirty="0" smtClean="0">
                <a:solidFill>
                  <a:srgbClr val="990033"/>
                </a:solidFill>
                <a:latin typeface="Arial Black" panose="020B0A04020102020204" pitchFamily="34" charset="0"/>
              </a:rPr>
            </a:br>
            <a:r>
              <a:rPr lang="en-US" altLang="en-US" sz="1300" dirty="0" smtClean="0">
                <a:solidFill>
                  <a:srgbClr val="990033"/>
                </a:solidFill>
                <a:latin typeface="Arial Black" panose="020B0A04020102020204" pitchFamily="34" charset="0"/>
              </a:rPr>
              <a:t>February 13 and 14, 2019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 in Transmitting ISRs to the IB measured from Date of Receipt of Search Copy by ISA for 2017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37338"/>
            <a:ext cx="9047128" cy="4068595"/>
            <a:chOff x="0" y="1737338"/>
            <a:chExt cx="9047128" cy="40685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2200"/>
              <a:ext cx="9047128" cy="3443733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990600" y="1737338"/>
              <a:ext cx="7901401" cy="831295"/>
              <a:chOff x="990600" y="1737338"/>
              <a:chExt cx="7901401" cy="8312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90600" y="2069034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96.0</a:t>
                </a:r>
                <a:endParaRPr lang="en-US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95400" y="229163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98.5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0200" y="2069033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99.8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8388" y="229163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98.4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20654" y="2069032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54189" y="229163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99.1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9119" y="2063397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97.9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22613" y="2284686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97.8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82562" y="2063397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95.3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09044" y="2278096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93.9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55031" y="206663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99.1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01018" y="227809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91.6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33622" y="2063397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93.5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60105" y="228468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75.2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06091" y="2085688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74.7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35934" y="228468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84.8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92524" y="2087482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79.0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11167" y="228468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72.1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56255" y="2104133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53.8</a:t>
                </a:r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74899" y="228468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92.9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745442" y="2105812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70.9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38632" y="228468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66.9</a:t>
                </a:r>
                <a:endParaRPr lang="en-US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409176" y="2104133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93.0</a:t>
                </a:r>
                <a:endParaRPr lang="en-US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65398" y="1737338"/>
                <a:ext cx="51235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Provisional share transmitted within 3 months for 2018</a:t>
                </a:r>
                <a:endParaRPr lang="en-US" dirty="0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214823" y="5760336"/>
            <a:ext cx="8763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March 2018 and January 2019.  Excludes cases where Rule 42 time limit of 9 months from the priority date applies.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99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 in Transmitting ISRs to the IB measured from Priority Date by ISA for 2017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78748" y="2209799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87.8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6630" y="5811883"/>
            <a:ext cx="87463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WIPO statistics database.  March 2018 and January 2019.  Excludes </a:t>
            </a:r>
            <a:r>
              <a:rPr lang="en-US" sz="900" dirty="0" smtClean="0"/>
              <a:t>cases where Rule 42 time limit of 3 months from date of receipt of search copy applies.</a:t>
            </a:r>
            <a:endParaRPr lang="en-US" sz="9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1315" y="1602163"/>
            <a:ext cx="9115587" cy="4156911"/>
            <a:chOff x="31315" y="1602163"/>
            <a:chExt cx="9115587" cy="4156911"/>
          </a:xfrm>
        </p:grpSpPr>
        <p:grpSp>
          <p:nvGrpSpPr>
            <p:cNvPr id="33" name="Group 32"/>
            <p:cNvGrpSpPr/>
            <p:nvPr/>
          </p:nvGrpSpPr>
          <p:grpSpPr>
            <a:xfrm>
              <a:off x="31315" y="1602163"/>
              <a:ext cx="9115587" cy="4156911"/>
              <a:chOff x="63977" y="1862472"/>
              <a:chExt cx="9115587" cy="41569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77" y="2549591"/>
                <a:ext cx="9115587" cy="3469792"/>
              </a:xfrm>
              <a:prstGeom prst="rect">
                <a:avLst/>
              </a:pr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990600" y="1862472"/>
                <a:ext cx="7941394" cy="861278"/>
                <a:chOff x="990600" y="1862472"/>
                <a:chExt cx="7941394" cy="861278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990600" y="2209800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100</a:t>
                  </a:r>
                  <a:endParaRPr lang="en-US" sz="1200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327988" y="2438400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100</a:t>
                  </a:r>
                  <a:endParaRPr lang="en-US" sz="12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684166" y="2209800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98.0</a:t>
                  </a:r>
                  <a:endParaRPr lang="en-US" sz="12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050283" y="2446751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94.7</a:t>
                  </a:r>
                  <a:endParaRPr lang="en-US" sz="12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395962" y="2209800"/>
                  <a:ext cx="4395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100</a:t>
                  </a:r>
                  <a:endParaRPr lang="en-US" sz="12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719056" y="2438400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96.5</a:t>
                  </a:r>
                  <a:endParaRPr lang="en-US" sz="12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64477" y="2209799"/>
                  <a:ext cx="482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97.0</a:t>
                  </a:r>
                  <a:endParaRPr lang="en-US" sz="12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401866" y="2432850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97.7</a:t>
                  </a:r>
                  <a:endParaRPr lang="en-US" sz="12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733911" y="2202161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99.5</a:t>
                  </a:r>
                  <a:endParaRPr lang="en-US" sz="12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071299" y="2432849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97.7</a:t>
                  </a:r>
                  <a:endParaRPr lang="en-US" sz="12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13814" y="2209799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92.3</a:t>
                  </a:r>
                  <a:endParaRPr lang="en-US" sz="1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763452" y="2416147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96.1</a:t>
                  </a:r>
                  <a:endParaRPr lang="en-US" sz="12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82328" y="2209799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87.7</a:t>
                  </a:r>
                  <a:endParaRPr lang="en-US" sz="12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423039" y="2411424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85.0</a:t>
                  </a:r>
                  <a:endParaRPr lang="en-US" sz="12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102459" y="2411424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44.8</a:t>
                  </a:r>
                  <a:endParaRPr lang="en-US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454812" y="2209799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80.4</a:t>
                  </a:r>
                  <a:endParaRPr lang="en-US" sz="12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81880" y="2424498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81.9</a:t>
                  </a:r>
                  <a:endParaRPr lang="en-US" sz="12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137590" y="2213287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67.9</a:t>
                  </a:r>
                  <a:endParaRPr lang="en-US" sz="12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480116" y="2411092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87.8</a:t>
                  </a:r>
                  <a:endParaRPr lang="en-US" sz="12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52046" y="2209799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74.8</a:t>
                  </a:r>
                  <a:endParaRPr lang="en-US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140722" y="2411092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80.0</a:t>
                  </a:r>
                  <a:endParaRPr lang="en-US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449169" y="2219783"/>
                  <a:ext cx="4828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23.3</a:t>
                  </a:r>
                  <a:endParaRPr lang="en-US" sz="12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90600" y="1862472"/>
                  <a:ext cx="51235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Provisional share transmitted within 9 months for 2018</a:t>
                  </a:r>
                  <a:endParaRPr lang="en-US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5785102" y="1944933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87.8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5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PCT A1 Publication Percentage by ISA 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41742"/>
            <a:ext cx="8229600" cy="838200"/>
          </a:xfrm>
        </p:spPr>
        <p:txBody>
          <a:bodyPr/>
          <a:lstStyle/>
          <a:p>
            <a:r>
              <a:rPr lang="en-US" dirty="0" smtClean="0"/>
              <a:t>Overall Percentage of A1 Publications = 97.2% </a:t>
            </a:r>
            <a:br>
              <a:rPr lang="en-US" dirty="0" smtClean="0"/>
            </a:br>
            <a:r>
              <a:rPr lang="en-US" dirty="0" smtClean="0"/>
              <a:t>(97.4% in 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013526" cy="4808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5684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01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Supplementary International Search Requests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23295"/>
              </p:ext>
            </p:extLst>
          </p:nvPr>
        </p:nvGraphicFramePr>
        <p:xfrm>
          <a:off x="304800" y="1676402"/>
          <a:ext cx="8610600" cy="3311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968">
                  <a:extLst>
                    <a:ext uri="{9D8B030D-6E8A-4147-A177-3AD203B41FA5}">
                      <a16:colId xmlns:a16="http://schemas.microsoft.com/office/drawing/2014/main" val="1872686330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613148203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82083378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937986856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823952527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4186757008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2308365743"/>
                    </a:ext>
                  </a:extLst>
                </a:gridCol>
              </a:tblGrid>
              <a:tr h="37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723931"/>
                  </a:ext>
                </a:extLst>
              </a:tr>
              <a:tr h="379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224809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Austria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55823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European Patent Office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26117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Russian 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034937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Singapore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85146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Sweden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23975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Turkey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804366"/>
                  </a:ext>
                </a:extLst>
              </a:tr>
              <a:tr h="364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Ukraine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163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6096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1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Preliminary Examination Reports by IPEA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9249"/>
              </p:ext>
            </p:extLst>
          </p:nvPr>
        </p:nvGraphicFramePr>
        <p:xfrm>
          <a:off x="1295400" y="1447800"/>
          <a:ext cx="6553200" cy="4500911"/>
        </p:xfrm>
        <a:graphic>
          <a:graphicData uri="http://schemas.openxmlformats.org/drawingml/2006/table">
            <a:tbl>
              <a:tblPr/>
              <a:tblGrid>
                <a:gridCol w="1776897">
                  <a:extLst>
                    <a:ext uri="{9D8B030D-6E8A-4147-A177-3AD203B41FA5}">
                      <a16:colId xmlns:a16="http://schemas.microsoft.com/office/drawing/2014/main" val="3254611430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1635922411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835377918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3011846030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3755294660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3261722148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2037629465"/>
                    </a:ext>
                  </a:extLst>
                </a:gridCol>
                <a:gridCol w="682329">
                  <a:extLst>
                    <a:ext uri="{9D8B030D-6E8A-4147-A177-3AD203B41FA5}">
                      <a16:colId xmlns:a16="http://schemas.microsoft.com/office/drawing/2014/main" val="28039922"/>
                    </a:ext>
                  </a:extLst>
                </a:gridCol>
              </a:tblGrid>
              <a:tr h="168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2018(%)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2017(%)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04627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222216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765123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13256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Brazil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88017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4898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30004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794430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Egypt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33878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European Patent Office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64346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941813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986773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476112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076126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Nordic Patent Institute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79920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Republic of Korea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63601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Russian Federation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20243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072457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71261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748779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04198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48092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States of America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743895"/>
                  </a:ext>
                </a:extLst>
              </a:tr>
              <a:tr h="18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Visegrad Patent Institute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6762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64008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900" dirty="0"/>
              <a:t>Source: WIPO statistics database.  January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062246"/>
            <a:ext cx="2760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 figures are incomplete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556"/>
          <a:stretch/>
        </p:blipFill>
        <p:spPr>
          <a:xfrm>
            <a:off x="76200" y="1524000"/>
            <a:ext cx="9012424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Timeliness in transmitting IPRPs (Chapter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229600" cy="4352925"/>
          </a:xfrm>
        </p:spPr>
        <p:txBody>
          <a:bodyPr/>
          <a:lstStyle/>
          <a:p>
            <a:r>
              <a:rPr lang="en-US" dirty="0" smtClean="0"/>
              <a:t>Average time in transmitting IPRPs fell to 27.1 months in 2017</a:t>
            </a:r>
          </a:p>
          <a:p>
            <a:r>
              <a:rPr lang="en-US" dirty="0" smtClean="0"/>
              <a:t>89.3% of all IPRPs were transmitted to the IB within 28 months of priority date in 2017 (expected to fall to about 86.2% for 2018)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962" y="6456203"/>
            <a:ext cx="8763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March 2018 and January 2019.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89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143000"/>
          </a:xfrm>
        </p:spPr>
        <p:txBody>
          <a:bodyPr/>
          <a:lstStyle/>
          <a:p>
            <a:r>
              <a:rPr lang="en-US" dirty="0" smtClean="0"/>
              <a:t>Timeliness in transmitting IPRPs by IPEA in 2017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6878" y="5447237"/>
            <a:ext cx="736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Timeliness calculated as time elapsed between priority date and date on which </a:t>
            </a:r>
            <a:br>
              <a:rPr lang="en-US" dirty="0" smtClean="0"/>
            </a:br>
            <a:r>
              <a:rPr lang="en-US" dirty="0" smtClean="0"/>
              <a:t>International Bureau received IPRP from IPEA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8537" y="1371600"/>
            <a:ext cx="9046923" cy="4069478"/>
            <a:chOff x="48538" y="1811050"/>
            <a:chExt cx="9046923" cy="40694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38" y="2438400"/>
              <a:ext cx="9046923" cy="3442128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980077" y="1811050"/>
              <a:ext cx="7967941" cy="828149"/>
              <a:chOff x="980077" y="1811050"/>
              <a:chExt cx="7967941" cy="8281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44593" y="2179477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83.3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80994" y="2362200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85.7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52600" y="2185601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99.0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10642" y="236220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</a:t>
                </a:r>
                <a:endParaRPr lang="en-US" sz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36694" y="2179477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100</a:t>
                </a:r>
                <a:endParaRPr lang="en-US" sz="1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73096" y="2356981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88.7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63425" y="2189966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94.6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12802" y="2356981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88.5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35922" y="2185601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75.5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15605" y="2356981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88.7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64948" y="2189966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86.2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07610" y="2356980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77.8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219768" y="2185601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87.9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33176" y="233681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91.0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68557" y="2169777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84.1</a:t>
                </a:r>
                <a:endParaRPr lang="en-US" sz="12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4674" y="2328465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75.7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680792" y="2180762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76.4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49184" y="233681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60.6</a:t>
                </a:r>
                <a:endParaRPr lang="en-US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79383" y="2175922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44.0</a:t>
                </a:r>
                <a:endParaRPr lang="en-US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706625" y="2336813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50.0</a:t>
                </a:r>
                <a:endParaRPr 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87390" y="2174896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66.7</a:t>
                </a:r>
                <a:endParaRPr lang="en-US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465193" y="2328464"/>
                <a:ext cx="4828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17.0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80077" y="1811050"/>
                <a:ext cx="5237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Provisional share transmitted within 28 months for 2018</a:t>
                </a:r>
                <a:endParaRPr lang="en-US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356878" y="6477000"/>
            <a:ext cx="8763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March 2018 and January 2019.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32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Further information: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2018 PCT Yearly Review</a:t>
            </a:r>
          </a:p>
          <a:p>
            <a:pPr marL="0" indent="0" algn="ctr">
              <a:buNone/>
            </a:pPr>
            <a:r>
              <a:rPr lang="en-US" dirty="0" smtClean="0"/>
              <a:t>The International Patent System</a:t>
            </a:r>
          </a:p>
          <a:p>
            <a:pPr marL="0" indent="0" algn="ctr">
              <a:buNone/>
            </a:pPr>
            <a:r>
              <a:rPr lang="en-US" sz="1800" dirty="0" smtClean="0"/>
              <a:t>WIPO Publication No. 901E/2018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2018 World Intellectual Property Indicators</a:t>
            </a:r>
            <a:endParaRPr lang="en-US" b="1" dirty="0"/>
          </a:p>
          <a:p>
            <a:pPr marL="0" indent="0" algn="ctr">
              <a:buNone/>
            </a:pPr>
            <a:r>
              <a:rPr lang="en-US" sz="1800" dirty="0" smtClean="0"/>
              <a:t>WIPO </a:t>
            </a:r>
            <a:r>
              <a:rPr lang="en-US" sz="1800" dirty="0"/>
              <a:t>Publication No. </a:t>
            </a:r>
            <a:r>
              <a:rPr lang="en-US" sz="1800" dirty="0" smtClean="0"/>
              <a:t>941E/2018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b="1" dirty="0" smtClean="0"/>
              <a:t>WIPO IP Statistics Data Center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http://www.wipo.int/ipstats/en/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Applications Filed</a:t>
            </a:r>
          </a:p>
          <a:p>
            <a:pPr lvl="1"/>
            <a:r>
              <a:rPr lang="en-US" dirty="0" smtClean="0"/>
              <a:t>Overall Trends and Forecasts</a:t>
            </a:r>
          </a:p>
          <a:p>
            <a:pPr lvl="1"/>
            <a:r>
              <a:rPr lang="en-US" dirty="0" smtClean="0"/>
              <a:t>Medium of Filing</a:t>
            </a:r>
          </a:p>
          <a:p>
            <a:pPr lvl="1"/>
            <a:r>
              <a:rPr lang="en-US" dirty="0" smtClean="0"/>
              <a:t>Languages</a:t>
            </a:r>
          </a:p>
          <a:p>
            <a:r>
              <a:rPr lang="en-US" dirty="0" smtClean="0"/>
              <a:t>National Phase Entries</a:t>
            </a:r>
          </a:p>
          <a:p>
            <a:r>
              <a:rPr lang="en-US" dirty="0" smtClean="0"/>
              <a:t>International Authorities</a:t>
            </a:r>
          </a:p>
          <a:p>
            <a:pPr lvl="1"/>
            <a:r>
              <a:rPr lang="en-US" dirty="0" smtClean="0"/>
              <a:t>International Search</a:t>
            </a:r>
          </a:p>
          <a:p>
            <a:pPr lvl="1"/>
            <a:r>
              <a:rPr lang="en-US" dirty="0" smtClean="0"/>
              <a:t>Supplementary International Search</a:t>
            </a:r>
          </a:p>
          <a:p>
            <a:pPr lvl="1"/>
            <a:r>
              <a:rPr lang="en-US" dirty="0" smtClean="0"/>
              <a:t>International Preliminary 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of Filing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990600"/>
            <a:ext cx="7200900" cy="4267200"/>
            <a:chOff x="838200" y="914400"/>
            <a:chExt cx="7391400" cy="4493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914400"/>
              <a:ext cx="7391400" cy="44348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22624" y="5058043"/>
              <a:ext cx="713351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dirty="0" smtClean="0"/>
                <a:t>2012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6308" y="5058043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5058043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7852" y="5058043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3474" y="5058043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9096" y="5069496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29348" y="5069496"/>
              <a:ext cx="639919" cy="33855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8762" y="5257800"/>
            <a:ext cx="7419616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Filing medium distribution for 2018:  </a:t>
            </a:r>
            <a:br>
              <a:rPr lang="en-US" kern="0" dirty="0" smtClean="0"/>
            </a:br>
            <a:r>
              <a:rPr lang="en-US" kern="0" dirty="0" smtClean="0"/>
              <a:t>67.7% PDF, 29.0% XML, 3.3% paper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</a:t>
            </a:r>
            <a:r>
              <a:rPr lang="en-US" sz="1000" dirty="0" smtClean="0"/>
              <a:t> WIPO </a:t>
            </a:r>
            <a:r>
              <a:rPr lang="en-US" sz="1000" dirty="0"/>
              <a:t>statistics database. </a:t>
            </a:r>
            <a:r>
              <a:rPr lang="en-US" sz="1000" dirty="0" smtClean="0"/>
              <a:t>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94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Languages in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1066800"/>
            <a:ext cx="9144000" cy="4792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</a:t>
            </a:r>
            <a:r>
              <a:rPr lang="en-US" sz="1000" dirty="0" smtClean="0"/>
              <a:t> WIPO </a:t>
            </a:r>
            <a:r>
              <a:rPr lang="en-US" sz="1000" dirty="0"/>
              <a:t>statistics database. </a:t>
            </a:r>
            <a:r>
              <a:rPr lang="en-US" sz="1000" dirty="0" smtClean="0"/>
              <a:t>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19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PCT National Phase Entries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010400" cy="420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267440"/>
            <a:ext cx="7826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630,000 total national phase entries in 2017 (+2.3%)</a:t>
            </a:r>
            <a:br>
              <a:rPr lang="en-US" dirty="0" smtClean="0"/>
            </a:br>
            <a:r>
              <a:rPr lang="en-US" dirty="0" smtClean="0"/>
              <a:t>526,000 non-resident national phase entries in 2017 (+2.6%)</a:t>
            </a:r>
            <a:br>
              <a:rPr lang="en-US" dirty="0" smtClean="0"/>
            </a:br>
            <a:r>
              <a:rPr lang="en-US" dirty="0" smtClean="0"/>
              <a:t>57.3% of all non-resident patent applications in 2017 (56.3% in 2016, 57.6% in 2015)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634105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</a:t>
            </a:r>
            <a:r>
              <a:rPr lang="en-US" sz="1000" dirty="0" smtClean="0"/>
              <a:t> WIPO </a:t>
            </a:r>
            <a:r>
              <a:rPr lang="en-US" sz="1000" dirty="0"/>
              <a:t>statistics database. </a:t>
            </a:r>
            <a:r>
              <a:rPr lang="en-US" sz="1000" dirty="0" smtClean="0"/>
              <a:t>December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61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Authorities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642" y="1600200"/>
            <a:ext cx="8229600" cy="4352925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International Search Reports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pPr lvl="1"/>
            <a:endParaRPr lang="en-US" dirty="0"/>
          </a:p>
          <a:p>
            <a:r>
              <a:rPr lang="en-US" dirty="0" smtClean="0"/>
              <a:t>Supplementary International Search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International Preliminary Examination Reports</a:t>
            </a:r>
          </a:p>
          <a:p>
            <a:pPr lvl="1"/>
            <a:r>
              <a:rPr lang="en-US" dirty="0" smtClean="0"/>
              <a:t>Distribution by International Authority</a:t>
            </a:r>
          </a:p>
          <a:p>
            <a:pPr lvl="1"/>
            <a:r>
              <a:rPr lang="en-US" dirty="0" smtClean="0"/>
              <a:t>Timeliness of Transmission to International Bureau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637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ISRs established by ISA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821390"/>
            <a:ext cx="9525000" cy="6175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943600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Data based on international filing year of application</a:t>
            </a:r>
            <a:br>
              <a:rPr lang="en-US" sz="1400" dirty="0" smtClean="0"/>
            </a:br>
            <a:r>
              <a:rPr lang="en-US" sz="1400" dirty="0" smtClean="0"/>
              <a:t>Data for 2018 are incomplete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546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1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ISRs established by ISA (excluding IP5 Offices)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1161524"/>
            <a:ext cx="9453821" cy="5544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867400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Data based on international filing year of application</a:t>
            </a:r>
            <a:br>
              <a:rPr lang="en-US" sz="1400" dirty="0" smtClean="0"/>
            </a:br>
            <a:r>
              <a:rPr lang="en-US" sz="1400" dirty="0" smtClean="0"/>
              <a:t>Data for 2018 are incomplete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546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January 2019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05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497"/>
          <a:stretch/>
        </p:blipFill>
        <p:spPr>
          <a:xfrm>
            <a:off x="10304" y="1489495"/>
            <a:ext cx="913106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Timeliness in transmitting ISRs to the IB from Date of Receipt of Search Copy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160" y="4526757"/>
            <a:ext cx="8229600" cy="14478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Average timeliness in transmitting ISRs to the IB was 2.95 months in 2017</a:t>
            </a:r>
          </a:p>
          <a:p>
            <a:r>
              <a:rPr lang="en-US" dirty="0" smtClean="0"/>
              <a:t>84.1% of PCT applications transmitted to IB within</a:t>
            </a:r>
            <a:br>
              <a:rPr lang="en-US" dirty="0" smtClean="0"/>
            </a:br>
            <a:r>
              <a:rPr lang="en-US" dirty="0" smtClean="0"/>
              <a:t>3 months from date of receipt of search copy in 2017 – expected to rise to about 84.8% in 2018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60" y="4338184"/>
            <a:ext cx="8763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Source: WIPO statistics database</a:t>
            </a:r>
            <a:r>
              <a:rPr lang="en-US" sz="1000" dirty="0" smtClean="0"/>
              <a:t>.  March 2018 and January 2019.  Excludes cases where Rule 42 time limit of 9 months from the priority date applies.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46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template_pct_en</Template>
  <TotalTime>833</TotalTime>
  <Words>851</Words>
  <Application>Microsoft Office PowerPoint</Application>
  <PresentationFormat>On-screen Show (4:3)</PresentationFormat>
  <Paragraphs>414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Default Design</vt:lpstr>
      <vt:lpstr>PCT Statistics Meeting of International Authorities Twenty-Sixth Session</vt:lpstr>
      <vt:lpstr>Outline</vt:lpstr>
      <vt:lpstr>Medium of Filing</vt:lpstr>
      <vt:lpstr>Publication Languages in 2018</vt:lpstr>
      <vt:lpstr>PCT National Phase Entries</vt:lpstr>
      <vt:lpstr>International Authorities</vt:lpstr>
      <vt:lpstr>Distribution of ISRs established by ISA</vt:lpstr>
      <vt:lpstr>Distribution of ISRs established by ISA (excluding IP5 Offices)</vt:lpstr>
      <vt:lpstr>Average Timeliness in transmitting ISRs to the IB from Date of Receipt of Search Copy</vt:lpstr>
      <vt:lpstr>Timeliness in Transmitting ISRs to the IB measured from Date of Receipt of Search Copy by ISA for 2017</vt:lpstr>
      <vt:lpstr>Timeliness in Transmitting ISRs to the IB measured from Priority Date by ISA for 2017</vt:lpstr>
      <vt:lpstr>PCT A1 Publication Percentage by ISA in 2018</vt:lpstr>
      <vt:lpstr>Supplementary International Search Requests</vt:lpstr>
      <vt:lpstr>International Preliminary Examination Reports by IPEA</vt:lpstr>
      <vt:lpstr>Average Timeliness in transmitting IPRPs (Chapter II)</vt:lpstr>
      <vt:lpstr>Timeliness in transmitting IPRPs by IPEA in 2017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Presentation Subtitle and/or Conference Name</dc:title>
  <dc:creator>MARLOW Thomas</dc:creator>
  <cp:lastModifiedBy>MARLOW Thomas</cp:lastModifiedBy>
  <cp:revision>49</cp:revision>
  <dcterms:created xsi:type="dcterms:W3CDTF">2019-01-30T14:17:52Z</dcterms:created>
  <dcterms:modified xsi:type="dcterms:W3CDTF">2019-02-18T17:08:07Z</dcterms:modified>
</cp:coreProperties>
</file>