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9" r:id="rId6"/>
  </p:sldMasterIdLst>
  <p:notesMasterIdLst>
    <p:notesMasterId r:id="rId40"/>
  </p:notesMasterIdLst>
  <p:handoutMasterIdLst>
    <p:handoutMasterId r:id="rId41"/>
  </p:handoutMasterIdLst>
  <p:sldIdLst>
    <p:sldId id="750" r:id="rId7"/>
    <p:sldId id="654" r:id="rId8"/>
    <p:sldId id="590" r:id="rId9"/>
    <p:sldId id="822" r:id="rId10"/>
    <p:sldId id="835" r:id="rId11"/>
    <p:sldId id="776" r:id="rId12"/>
    <p:sldId id="823" r:id="rId13"/>
    <p:sldId id="786" r:id="rId14"/>
    <p:sldId id="824" r:id="rId15"/>
    <p:sldId id="779" r:id="rId16"/>
    <p:sldId id="788" r:id="rId17"/>
    <p:sldId id="789" r:id="rId18"/>
    <p:sldId id="780" r:id="rId19"/>
    <p:sldId id="741" r:id="rId20"/>
    <p:sldId id="790" r:id="rId21"/>
    <p:sldId id="781" r:id="rId22"/>
    <p:sldId id="791" r:id="rId23"/>
    <p:sldId id="838" r:id="rId24"/>
    <p:sldId id="782" r:id="rId25"/>
    <p:sldId id="795" r:id="rId26"/>
    <p:sldId id="783" r:id="rId27"/>
    <p:sldId id="839" r:id="rId28"/>
    <p:sldId id="686" r:id="rId29"/>
    <p:sldId id="731" r:id="rId30"/>
    <p:sldId id="827" r:id="rId31"/>
    <p:sldId id="784" r:id="rId32"/>
    <p:sldId id="800" r:id="rId33"/>
    <p:sldId id="802" r:id="rId34"/>
    <p:sldId id="785" r:id="rId35"/>
    <p:sldId id="825" r:id="rId36"/>
    <p:sldId id="829" r:id="rId37"/>
    <p:sldId id="809" r:id="rId38"/>
    <p:sldId id="631" r:id="rId39"/>
  </p:sldIdLst>
  <p:sldSz cx="9144000" cy="5143500" type="screen16x9"/>
  <p:notesSz cx="6743700" cy="98806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9" userDrawn="1">
          <p15:clr>
            <a:srgbClr val="A4A3A4"/>
          </p15:clr>
        </p15:guide>
        <p15:guide id="3" orient="horz" pos="2981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75" userDrawn="1">
          <p15:clr>
            <a:srgbClr val="A4A3A4"/>
          </p15:clr>
        </p15:guide>
        <p15:guide id="9" orient="horz" pos="3094" userDrawn="1">
          <p15:clr>
            <a:srgbClr val="A4A3A4"/>
          </p15:clr>
        </p15:guide>
        <p15:guide id="11" orient="horz" pos="826" userDrawn="1">
          <p15:clr>
            <a:srgbClr val="A4A3A4"/>
          </p15:clr>
        </p15:guide>
        <p15:guide id="14" orient="horz" pos="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p Karen" initials="HK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B66"/>
    <a:srgbClr val="F9E7E7"/>
    <a:srgbClr val="3CC8E1"/>
    <a:srgbClr val="7891A7"/>
    <a:srgbClr val="F8EFEC"/>
    <a:srgbClr val="D8ADA0"/>
    <a:srgbClr val="D4A698"/>
    <a:srgbClr val="E0BFB6"/>
    <a:srgbClr val="5F7B8F"/>
    <a:srgbClr val="3B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85922" autoAdjust="0"/>
  </p:normalViewPr>
  <p:slideViewPr>
    <p:cSldViewPr snapToGrid="0">
      <p:cViewPr varScale="1">
        <p:scale>
          <a:sx n="134" d="100"/>
          <a:sy n="134" d="100"/>
        </p:scale>
        <p:origin x="940" y="80"/>
      </p:cViewPr>
      <p:guideLst>
        <p:guide orient="horz" pos="169"/>
        <p:guide orient="horz" pos="2981"/>
        <p:guide pos="431"/>
        <p:guide pos="5375"/>
        <p:guide orient="horz" pos="3094"/>
        <p:guide orient="horz" pos="826"/>
        <p:guide orient="horz" pos="630"/>
      </p:guideLst>
    </p:cSldViewPr>
  </p:slideViewPr>
  <p:outlineViewPr>
    <p:cViewPr>
      <p:scale>
        <a:sx n="33" d="100"/>
        <a:sy n="33" d="100"/>
      </p:scale>
      <p:origin x="0" y="7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-2822" y="86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9784897679998E-2"/>
          <c:w val="0.99242538783356204"/>
          <c:h val="0.78753026368208601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Search</c:v>
                </c:pt>
              </c:strCache>
            </c:strRef>
          </c:tx>
          <c:spPr>
            <a:ln w="38100" cap="rnd">
              <a:solidFill>
                <a:srgbClr val="3CC8E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B1E-4BB6-8422-A1FE1AFC7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Tabelle1!$B$2:$B$8</c:f>
              <c:numCache>
                <c:formatCode>0.0</c:formatCode>
                <c:ptCount val="7"/>
                <c:pt idx="0">
                  <c:v>74</c:v>
                </c:pt>
                <c:pt idx="1">
                  <c:v>76.5</c:v>
                </c:pt>
                <c:pt idx="2">
                  <c:v>78</c:v>
                </c:pt>
                <c:pt idx="3">
                  <c:v>81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1E-4BB6-8422-A1FE1AFC752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Examination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B1E-4BB6-8422-A1FE1AFC7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Tabelle1!$C$2:$C$8</c:f>
              <c:numCache>
                <c:formatCode>0.0</c:formatCode>
                <c:ptCount val="7"/>
                <c:pt idx="0">
                  <c:v>71</c:v>
                </c:pt>
                <c:pt idx="1">
                  <c:v>73</c:v>
                </c:pt>
                <c:pt idx="2">
                  <c:v>74.5</c:v>
                </c:pt>
                <c:pt idx="3">
                  <c:v>75</c:v>
                </c:pt>
                <c:pt idx="4">
                  <c:v>75</c:v>
                </c:pt>
                <c:pt idx="5">
                  <c:v>75.5</c:v>
                </c:pt>
                <c:pt idx="6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1E-4BB6-8422-A1FE1AFC752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Formalities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1E-4BB6-8422-A1FE1AFC7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Tabelle1!$D$2:$D$8</c:f>
              <c:numCache>
                <c:formatCode>0.0</c:formatCode>
                <c:ptCount val="7"/>
                <c:pt idx="0">
                  <c:v>74</c:v>
                </c:pt>
                <c:pt idx="1">
                  <c:v>78</c:v>
                </c:pt>
                <c:pt idx="2">
                  <c:v>80</c:v>
                </c:pt>
                <c:pt idx="3">
                  <c:v>80</c:v>
                </c:pt>
                <c:pt idx="4">
                  <c:v>85</c:v>
                </c:pt>
                <c:pt idx="5">
                  <c:v>87</c:v>
                </c:pt>
                <c:pt idx="6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1E-4BB6-8422-A1FE1AFC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09312"/>
        <c:axId val="149310848"/>
      </c:lineChart>
      <c:catAx>
        <c:axId val="1493093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1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310848"/>
        <c:scaling>
          <c:orientation val="minMax"/>
          <c:max val="90"/>
          <c:min val="6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930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69388839990202"/>
          <c:y val="0.93710327284843697"/>
          <c:w val="0.45044683162759702"/>
          <c:h val="6.289686500646239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0603615639143E-2"/>
          <c:w val="0.99242538783356204"/>
          <c:h val="0.8987804572345340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Examiners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3967</c:v>
                </c:pt>
                <c:pt idx="1">
                  <c:v>3961</c:v>
                </c:pt>
                <c:pt idx="2">
                  <c:v>3994</c:v>
                </c:pt>
                <c:pt idx="3">
                  <c:v>4112</c:v>
                </c:pt>
                <c:pt idx="4">
                  <c:v>4221</c:v>
                </c:pt>
                <c:pt idx="5">
                  <c:v>4227</c:v>
                </c:pt>
                <c:pt idx="6">
                  <c:v>4310</c:v>
                </c:pt>
                <c:pt idx="7">
                  <c:v>4378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6-48B4-B02F-335D6D8277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New examiners hires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F6-48B4-B02F-335D6D82775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Non examiners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B-40BF-ACB2-929C597CBB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0B-40BF-ACB2-929C597CBB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B-40BF-ACB2-929C597CBB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0B-40BF-ACB2-929C597CBB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B-40BF-ACB2-929C597CBBB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B-40BF-ACB2-929C597CBBB2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2881</c:v>
                </c:pt>
                <c:pt idx="1">
                  <c:v>2829</c:v>
                </c:pt>
                <c:pt idx="2">
                  <c:v>2772</c:v>
                </c:pt>
                <c:pt idx="3">
                  <c:v>2702</c:v>
                </c:pt>
                <c:pt idx="4">
                  <c:v>2671</c:v>
                </c:pt>
                <c:pt idx="5">
                  <c:v>2588</c:v>
                </c:pt>
                <c:pt idx="6">
                  <c:v>2491</c:v>
                </c:pt>
                <c:pt idx="7">
                  <c:v>2472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F6-48B4-B02F-335D6D82775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Total staff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Tabelle1!$E$2:$E$9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4-423A-9E88-34CC6F637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59392"/>
        <c:axId val="143660928"/>
      </c:lineChart>
      <c:catAx>
        <c:axId val="1436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6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660928"/>
        <c:scaling>
          <c:orientation val="minMax"/>
          <c:max val="5000"/>
          <c:min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1436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CC8E1"/>
              </a:solidFill>
            </c:spPr>
            <c:extLst>
              <c:ext xmlns:c16="http://schemas.microsoft.com/office/drawing/2014/chart" uri="{C3380CC4-5D6E-409C-BE32-E72D297353CC}">
                <c16:uniqueId val="{00000000-578E-4C2C-976D-1D23ECF861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8E-4C2C-976D-1D23ECF861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78E-4C2C-976D-1D23ECF861B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8E-4C2C-976D-1D23ECF861B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78E-4C2C-976D-1D23ECF861B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8E-4C2C-976D-1D23ECF861B4}"/>
              </c:ext>
            </c:extLst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4.9000000000000004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8E-4C2C-976D-1D23ECF86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5696128"/>
        <c:axId val="345697664"/>
      </c:barChart>
      <c:catAx>
        <c:axId val="345696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5697664"/>
        <c:crosses val="autoZero"/>
        <c:auto val="1"/>
        <c:lblAlgn val="ctr"/>
        <c:lblOffset val="100"/>
        <c:noMultiLvlLbl val="0"/>
      </c:catAx>
      <c:valAx>
        <c:axId val="345697664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345696128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CC8E1"/>
              </a:solidFill>
            </c:spPr>
            <c:extLst>
              <c:ext xmlns:c16="http://schemas.microsoft.com/office/drawing/2014/chart" uri="{C3380CC4-5D6E-409C-BE32-E72D297353CC}">
                <c16:uniqueId val="{00000000-D2D5-40F7-A827-7ABFC123A55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D5-40F7-A827-7ABFC123A5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D5-40F7-A827-7ABFC123A5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2D5-40F7-A827-7ABFC123A5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2D5-40F7-A827-7ABFC123A55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2D5-40F7-A827-7ABFC123A556}"/>
              </c:ext>
            </c:extLst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22.6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D5-40F7-A827-7ABFC123A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5837568"/>
        <c:axId val="345839104"/>
      </c:barChart>
      <c:catAx>
        <c:axId val="345837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5839104"/>
        <c:crosses val="autoZero"/>
        <c:auto val="1"/>
        <c:lblAlgn val="ctr"/>
        <c:lblOffset val="100"/>
        <c:noMultiLvlLbl val="0"/>
      </c:catAx>
      <c:valAx>
        <c:axId val="345839104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345837568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56271515060878"/>
          <c:y val="1.6143321801285804E-4"/>
          <c:w val="0.58043728484939128"/>
          <c:h val="0.99983856678198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CC8E1"/>
              </a:solidFill>
            </c:spPr>
            <c:extLst>
              <c:ext xmlns:c16="http://schemas.microsoft.com/office/drawing/2014/chart" uri="{C3380CC4-5D6E-409C-BE32-E72D297353CC}">
                <c16:uniqueId val="{00000000-F74A-4ECE-92C0-65277F05355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4A-4ECE-92C0-65277F05355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4A-4ECE-92C0-65277F0535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74A-4ECE-92C0-65277F05355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4A-4ECE-92C0-65277F05355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74A-4ECE-92C0-65277F05355D}"/>
              </c:ext>
            </c:extLst>
          </c:dPt>
          <c:cat>
            <c:strRef>
              <c:f>Sheet1!$A$2:$A$3</c:f>
              <c:strCache>
                <c:ptCount val="2"/>
                <c:pt idx="0">
                  <c:v>Actual</c:v>
                </c:pt>
                <c:pt idx="1">
                  <c:v>Objective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23.8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4A-4ECE-92C0-65277F053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5875584"/>
        <c:axId val="345877120"/>
      </c:barChart>
      <c:catAx>
        <c:axId val="345875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5877120"/>
        <c:crosses val="autoZero"/>
        <c:auto val="1"/>
        <c:lblAlgn val="ctr"/>
        <c:lblOffset val="100"/>
        <c:noMultiLvlLbl val="0"/>
      </c:catAx>
      <c:valAx>
        <c:axId val="345877120"/>
        <c:scaling>
          <c:orientation val="minMax"/>
          <c:max val="36"/>
          <c:min val="0"/>
        </c:scaling>
        <c:delete val="1"/>
        <c:axPos val="b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crossAx val="345875584"/>
        <c:crosses val="autoZero"/>
        <c:crossBetween val="between"/>
        <c:majorUnit val="6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04A7140-0D4F-47D3-BC70-877BB0C15B40}" type="datetimeFigureOut">
              <a:rPr lang="en-GB" smtClean="0"/>
              <a:pPr/>
              <a:t>18/02/2019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A3507171-5916-4599-B6EB-39A2CB233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0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C2A68193-306D-4045-A508-8138E684065E}" type="datetimeFigureOut">
              <a:rPr lang="en-GB" smtClean="0"/>
              <a:pPr/>
              <a:t>18/02/2019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7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2822F9FE-7A0B-43DC-9EDC-E9A4F8D397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1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62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3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64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7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3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74371" y="4560869"/>
            <a:ext cx="5753257" cy="4446270"/>
          </a:xfrm>
        </p:spPr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93393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7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4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15DA-6C3D-4E6A-ACF1-9FD6F54B101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0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3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6B47F-2C84-4D94-9A51-6541F2829A7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414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C74DE-A191-4279-A4FA-70E9BEED2C8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18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44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569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45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51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4090-E52C-447C-9A2D-9E9762BB06A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06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6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90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661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6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2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54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495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63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here the title of the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5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here the subtitle of the presentation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 Department</a:t>
            </a:r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22" y="3219457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12" y="3219457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3219457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 t="1049" r="20463"/>
          <a:stretch/>
        </p:blipFill>
        <p:spPr>
          <a:xfrm>
            <a:off x="3706817" y="3219457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321" y="3219457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4731992"/>
            <a:ext cx="2519563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Name </a:t>
            </a:r>
            <a:r>
              <a:rPr lang="de-CH" dirty="0" err="1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1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6" y="4731992"/>
            <a:ext cx="3492905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Position Department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1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1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" y="0"/>
            <a:ext cx="9144000" cy="96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5459731" y="3233737"/>
            <a:ext cx="1880648" cy="150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3739"/>
            <a:ext cx="1801368" cy="1495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369" y="3233739"/>
            <a:ext cx="1873167" cy="149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05" y="3233737"/>
            <a:ext cx="1873164" cy="1495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"/>
          <a:stretch/>
        </p:blipFill>
        <p:spPr>
          <a:xfrm>
            <a:off x="7328537" y="3233737"/>
            <a:ext cx="1815465" cy="1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6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3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4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Insert </a:t>
            </a:r>
            <a:r>
              <a:rPr lang="de-CH" dirty="0" err="1"/>
              <a:t>slide</a:t>
            </a:r>
            <a:r>
              <a:rPr lang="de-CH" dirty="0"/>
              <a:t> title </a:t>
            </a:r>
            <a:r>
              <a:rPr lang="de-CH" dirty="0" err="1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4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79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Insert </a:t>
            </a:r>
            <a:r>
              <a:rPr lang="de-CH" dirty="0" err="1"/>
              <a:t>slide</a:t>
            </a:r>
            <a:r>
              <a:rPr lang="de-CH" dirty="0"/>
              <a:t> title </a:t>
            </a:r>
            <a:r>
              <a:rPr lang="de-CH" dirty="0" err="1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2" y="915990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8" y="904293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3" y="915990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3" y="904293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47" y="915990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1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70000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Insert </a:t>
            </a:r>
            <a:r>
              <a:rPr lang="de-CH" dirty="0" err="1"/>
              <a:t>slide</a:t>
            </a:r>
            <a:r>
              <a:rPr lang="de-CH" dirty="0"/>
              <a:t> title </a:t>
            </a:r>
            <a:r>
              <a:rPr lang="de-CH" dirty="0" err="1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2" y="915988"/>
            <a:ext cx="2456519" cy="3816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65" y="915988"/>
            <a:ext cx="5174095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2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6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4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Insert </a:t>
            </a:r>
            <a:r>
              <a:rPr lang="de-CH" dirty="0" err="1"/>
              <a:t>slide</a:t>
            </a:r>
            <a:r>
              <a:rPr lang="de-CH" dirty="0"/>
              <a:t> title </a:t>
            </a:r>
            <a:r>
              <a:rPr lang="de-CH" dirty="0" err="1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14" y="1538644"/>
            <a:ext cx="7810613" cy="3193346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4" y="915990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/>
              <a:t>Table </a:t>
            </a:r>
            <a:r>
              <a:rPr lang="de-CH" dirty="0" err="1"/>
              <a:t>head</a:t>
            </a:r>
            <a:endParaRPr lang="de-CH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2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8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90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Insert </a:t>
            </a:r>
            <a:r>
              <a:rPr lang="de-CH" dirty="0" err="1"/>
              <a:t>slide</a:t>
            </a:r>
            <a:r>
              <a:rPr lang="de-CH" dirty="0"/>
              <a:t> title </a:t>
            </a:r>
            <a:r>
              <a:rPr lang="de-CH" dirty="0" err="1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15990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/>
              <a:t>Chart </a:t>
            </a:r>
            <a:r>
              <a:rPr lang="de-CH" dirty="0" err="1"/>
              <a:t>head</a:t>
            </a:r>
            <a:endParaRPr lang="de-CH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4" y="1538645"/>
            <a:ext cx="7810363" cy="3193347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2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2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9791" r="2845"/>
          <a:stretch/>
        </p:blipFill>
        <p:spPr>
          <a:xfrm>
            <a:off x="1800821" y="3219451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/>
          <a:stretch/>
        </p:blipFill>
        <p:spPr>
          <a:xfrm>
            <a:off x="5511802" y="3219451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5519" r="31403" b="39180"/>
          <a:stretch/>
        </p:blipFill>
        <p:spPr>
          <a:xfrm>
            <a:off x="1" y="3219451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9" r="20463"/>
          <a:stretch/>
        </p:blipFill>
        <p:spPr>
          <a:xfrm>
            <a:off x="3706815" y="3219451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5306"/>
          <a:stretch/>
        </p:blipFill>
        <p:spPr>
          <a:xfrm>
            <a:off x="7326315" y="3219451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7" y="4731996"/>
            <a:ext cx="2519563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1" y="4731996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81" y="4731996"/>
            <a:ext cx="3492905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en-GB" dirty="0"/>
              <a:t>Position Department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5" y="1923684"/>
            <a:ext cx="7198751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GB" dirty="0"/>
              <a:t>Insert here the title of the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5" y="2459148"/>
            <a:ext cx="7198751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here the subtitle of the presentation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" y="0"/>
            <a:ext cx="9144000" cy="96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5459731" y="3233739"/>
            <a:ext cx="1880648" cy="150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3739"/>
            <a:ext cx="1801368" cy="1495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373" y="3233739"/>
            <a:ext cx="1873167" cy="149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05" y="3233739"/>
            <a:ext cx="1873164" cy="1495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"/>
          <a:stretch/>
        </p:blipFill>
        <p:spPr>
          <a:xfrm>
            <a:off x="7328545" y="3233737"/>
            <a:ext cx="1815465" cy="1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9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defTabSz="685617">
              <a:defRPr/>
            </a:pPr>
            <a:r>
              <a:rPr lang="en-GB" sz="900" dirty="0" smtClean="0">
                <a:solidFill>
                  <a:srgbClr val="404955"/>
                </a:solidFill>
              </a:rPr>
              <a:t>Please do not use photos for which the EPO does not have copyright. If you need any images, please contact: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2"/>
              </a:rPr>
              <a:t>graphic_design_munich@epo.org</a:t>
            </a:r>
            <a:r>
              <a:rPr lang="en-GB" sz="900" dirty="0" smtClean="0">
                <a:solidFill>
                  <a:srgbClr val="404955"/>
                </a:solidFill>
              </a:rPr>
              <a:t/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dirty="0" smtClean="0">
                <a:solidFill>
                  <a:srgbClr val="404955"/>
                </a:solidFill>
              </a:rPr>
              <a:t>or 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3"/>
              </a:rPr>
              <a:t>graphic_design_the_hague@epo.org</a:t>
            </a:r>
            <a:endParaRPr lang="en-GB" sz="900" dirty="0" smtClean="0">
              <a:solidFill>
                <a:srgbClr val="404955"/>
              </a:solidFill>
            </a:endParaRPr>
          </a:p>
          <a:p>
            <a:r>
              <a:rPr lang="en-GB" sz="900" dirty="0" smtClean="0">
                <a:solidFill>
                  <a:srgbClr val="404955"/>
                </a:solidFill>
              </a:rPr>
              <a:t/>
            </a:r>
            <a:br>
              <a:rPr lang="en-GB" sz="900" dirty="0" smtClean="0">
                <a:solidFill>
                  <a:srgbClr val="404955"/>
                </a:solidFill>
              </a:rPr>
            </a:br>
            <a:endParaRPr lang="en-GB" sz="400" dirty="0">
              <a:solidFill>
                <a:srgbClr val="4049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2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dirty="0" smtClean="0">
                <a:solidFill>
                  <a:srgbClr val="404955"/>
                </a:solidFill>
              </a:rPr>
              <a:t>Please do not use photos for which the EPO does not have copyright. If you need any images, please contact: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2"/>
              </a:rPr>
              <a:t>graphic_design_munich@epo.org</a:t>
            </a:r>
            <a:r>
              <a:rPr lang="en-GB" sz="900" dirty="0" smtClean="0">
                <a:solidFill>
                  <a:srgbClr val="404955"/>
                </a:solidFill>
              </a:rPr>
              <a:t/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dirty="0" smtClean="0">
                <a:solidFill>
                  <a:srgbClr val="404955"/>
                </a:solidFill>
              </a:rPr>
              <a:t>or 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3"/>
              </a:rPr>
              <a:t>graphic_design_the_hague@epo.org</a:t>
            </a:r>
            <a:endParaRPr lang="en-GB" sz="900" dirty="0">
              <a:solidFill>
                <a:srgbClr val="4049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35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dirty="0" smtClean="0">
                <a:solidFill>
                  <a:srgbClr val="404955"/>
                </a:solidFill>
              </a:rPr>
              <a:t>Please do not use photos for which the EPO does not have copyright. If you need any images, please contact: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2"/>
              </a:rPr>
              <a:t>graphic_design_munich@epo.org</a:t>
            </a:r>
            <a:r>
              <a:rPr lang="en-GB" sz="900" dirty="0" smtClean="0">
                <a:solidFill>
                  <a:srgbClr val="404955"/>
                </a:solidFill>
              </a:rPr>
              <a:t/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dirty="0" smtClean="0">
                <a:solidFill>
                  <a:srgbClr val="404955"/>
                </a:solidFill>
              </a:rPr>
              <a:t>or </a:t>
            </a:r>
            <a:br>
              <a:rPr lang="en-GB" sz="900" dirty="0" smtClean="0">
                <a:solidFill>
                  <a:srgbClr val="404955"/>
                </a:solidFill>
              </a:rPr>
            </a:br>
            <a:r>
              <a:rPr lang="en-GB" sz="900" u="sng" dirty="0" smtClean="0">
                <a:solidFill>
                  <a:srgbClr val="404955"/>
                </a:solidFill>
                <a:hlinkClick r:id="rId3"/>
              </a:rPr>
              <a:t>graphic_design_the_hague@epo.org</a:t>
            </a:r>
            <a:endParaRPr lang="en-GB" sz="900" dirty="0">
              <a:solidFill>
                <a:srgbClr val="4049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2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4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 dirty="0" smtClean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 smtClean="0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 smtClean="0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 smtClean="0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 smtClean="0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17">
              <a:defRPr/>
            </a:pPr>
            <a:r>
              <a:rPr lang="de-CH" sz="900" dirty="0" smtClean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 smtClean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614A49A-11F8-4995-8194-22E84CDCD4C0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2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5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194">
              <a:defRPr/>
            </a:pPr>
            <a:r>
              <a:rPr lang="de-CH" sz="900" dirty="0">
                <a:solidFill>
                  <a:srgbClr val="404955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404955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6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4194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5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9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2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slide title here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9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87" y="915988"/>
            <a:ext cx="3833335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slide title here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8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8" y="904296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8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3" y="904296"/>
            <a:ext cx="0" cy="3711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55" y="915994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70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70001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slide title here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8" y="915988"/>
            <a:ext cx="2456519" cy="38160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71" y="915988"/>
            <a:ext cx="5174095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2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slide title here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20" y="1538644"/>
            <a:ext cx="7810613" cy="3193346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9" y="915994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Table head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5" y="268294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slide title here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5" y="915994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Chart head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70" y="1538645"/>
            <a:ext cx="7810363" cy="3193347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4471" y="4944648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6" y="4899365"/>
            <a:ext cx="784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9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here the title of the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3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here the subtitle of the presentation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 Department</a:t>
            </a:r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22" y="3219453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04" y="3219453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19453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3706816" y="3219453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317" y="3219453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08516607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think-cell Folie" r:id="rId12" imgW="216" imgH="216" progId="TCLayout.ActiveDocument.1">
                  <p:embed/>
                </p:oleObj>
              </mc:Choice>
              <mc:Fallback>
                <p:oleObj name="think-cell Folie" r:id="rId1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81" y="268294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14" y="915990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4000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194" rtl="0" eaLnBrk="1" latinLnBrk="0" hangingPunct="1">
        <a:spcBef>
          <a:spcPct val="0"/>
        </a:spcBef>
        <a:buNone/>
        <a:defRPr sz="2400" b="1" kern="1200" spc="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95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989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7984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3978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973" indent="-215995" algn="l" defTabSz="987203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34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76" y="268290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10" y="915990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3998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‹#›</a:t>
            </a:fld>
            <a:endParaRPr lang="en-GB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3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194" rtl="0" eaLnBrk="1" latinLnBrk="0" hangingPunct="1">
        <a:spcBef>
          <a:spcPct val="0"/>
        </a:spcBef>
        <a:buNone/>
        <a:defRPr sz="2400" b="1" kern="1200" spc="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95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989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7984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3978" indent="-215995" algn="l" defTabSz="914194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973" indent="-215995" algn="l" defTabSz="987203" rtl="0" eaLnBrk="1" latinLnBrk="0" hangingPunct="1">
        <a:lnSpc>
          <a:spcPts val="2800"/>
        </a:lnSpc>
        <a:spcBef>
          <a:spcPts val="0"/>
        </a:spcBef>
        <a:buClr>
          <a:schemeClr val="tx1"/>
        </a:buClr>
        <a:buFont typeface="Arial" pitchFamily="34" charset="0"/>
        <a:buChar char="−"/>
        <a:defRPr sz="1800" kern="1200" spc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34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EPO’s Quality Management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EPO: global quality leader in patent products and services</a:t>
            </a:r>
          </a:p>
          <a:p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Piotr Wierzejewski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February 2019</a:t>
            </a:r>
            <a:endParaRPr lang="en-GB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Quality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07495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1E8FB73-DC3F-4436-A2A3-E0A62F205F04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9B6AFD8D-7FA6-4B39-AC0E-D7CF87CF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1D97C395-E083-485C-9728-97F98060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Consistent methods involving three examiners</a:t>
            </a:r>
            <a:br>
              <a:rPr lang="en-GB" dirty="0"/>
            </a:br>
            <a:r>
              <a:rPr lang="en-GB" dirty="0"/>
              <a:t>per file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" name="Textplatzhalter 6"/>
          <p:cNvSpPr txBox="1">
            <a:spLocks/>
          </p:cNvSpPr>
          <p:nvPr/>
        </p:nvSpPr>
        <p:spPr>
          <a:xfrm>
            <a:off x="683999" y="3602540"/>
            <a:ext cx="7848000" cy="809024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defPPr>
              <a:defRPr lang="en-US"/>
            </a:defPPr>
            <a:lvl1pPr marL="216000" indent="-216000" defTabSz="914217">
              <a:lnSpc>
                <a:spcPts val="2800"/>
              </a:lnSpc>
              <a:spcBef>
                <a:spcPts val="300"/>
              </a:spcBef>
              <a:buFont typeface="Wingdings" pitchFamily="2" charset="2"/>
              <a:buChar char="§"/>
              <a:tabLst/>
              <a:defRPr sz="2000"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1pPr>
            <a:lvl2pPr marL="432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2pPr>
            <a:lvl3pPr marL="648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3pPr>
            <a:lvl4pPr marL="864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4pPr>
            <a:lvl5pPr marL="1080000" indent="-216000" defTabSz="987228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5pPr>
            <a:lvl6pPr marL="2514097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206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314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423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07963" lvl="0" indent="-20796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defRPr/>
            </a:pPr>
            <a:r>
              <a:rPr lang="en-GB" dirty="0">
                <a:solidFill>
                  <a:schemeClr val="accent1"/>
                </a:solidFill>
              </a:rPr>
              <a:t>One examiner carries out search and examination</a:t>
            </a:r>
          </a:p>
          <a:p>
            <a:pPr marL="207963" indent="-20796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defRPr/>
            </a:pPr>
            <a:r>
              <a:rPr lang="en-GB" spc="-20" dirty="0">
                <a:solidFill>
                  <a:schemeClr val="accent1"/>
                </a:solidFill>
              </a:rPr>
              <a:t>Agreement from other two examiners required before grant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684000" y="2932460"/>
            <a:ext cx="7848814" cy="67008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spc="-10" dirty="0">
                <a:solidFill>
                  <a:schemeClr val="accent2"/>
                </a:solidFill>
              </a:rPr>
              <a:t>A division of three technically qualified examiners to search and examine a file</a:t>
            </a:r>
          </a:p>
        </p:txBody>
      </p:sp>
      <p:cxnSp>
        <p:nvCxnSpPr>
          <p:cNvPr id="19" name="Gerader Verbinder 27"/>
          <p:cNvCxnSpPr/>
          <p:nvPr/>
        </p:nvCxnSpPr>
        <p:spPr>
          <a:xfrm flipH="1">
            <a:off x="684005" y="3602540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055C570-D5CD-4A8D-A8B1-97F6594CCA0C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3048492"/>
            <a:ext cx="468000" cy="468000"/>
            <a:chOff x="686177" y="1490752"/>
            <a:chExt cx="414000" cy="414000"/>
          </a:xfrm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1F6CE098-7B35-46A4-B764-EA85E853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745BB00C-1D50-4E8A-AB14-F5B66CB54538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FF52CA7B-E43D-41ED-9E0B-155062C76E3A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57" name="Freeform 72">
                  <a:extLst>
                    <a:ext uri="{FF2B5EF4-FFF2-40B4-BE49-F238E27FC236}">
                      <a16:creationId xmlns:a16="http://schemas.microsoft.com/office/drawing/2014/main" id="{3BFEC836-3117-41AC-9584-8C38BFB75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8" name="Oval 73">
                  <a:extLst>
                    <a:ext uri="{FF2B5EF4-FFF2-40B4-BE49-F238E27FC236}">
                      <a16:creationId xmlns:a16="http://schemas.microsoft.com/office/drawing/2014/main" id="{820956F7-F616-457C-8659-6F252ED91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5" name="Freeform 76">
                  <a:extLst>
                    <a:ext uri="{FF2B5EF4-FFF2-40B4-BE49-F238E27FC236}">
                      <a16:creationId xmlns:a16="http://schemas.microsoft.com/office/drawing/2014/main" id="{1B86C028-B0BF-46A0-9AFA-6F94DFDDD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6" name="Oval 77">
                  <a:extLst>
                    <a:ext uri="{FF2B5EF4-FFF2-40B4-BE49-F238E27FC236}">
                      <a16:creationId xmlns:a16="http://schemas.microsoft.com/office/drawing/2014/main" id="{BB0A2440-4A25-4289-BF99-EABA0AABDF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2B4F36F-7516-4B29-AF10-FACBBF971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" name="Oval 79">
                  <a:extLst>
                    <a:ext uri="{FF2B5EF4-FFF2-40B4-BE49-F238E27FC236}">
                      <a16:creationId xmlns:a16="http://schemas.microsoft.com/office/drawing/2014/main" id="{35B902AE-20C3-4F0B-8780-A395D2DE4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2B324B58-0153-4597-AD21-20D18DB3191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54" name="Pfeil nach rechts 50">
                  <a:extLst>
                    <a:ext uri="{FF2B5EF4-FFF2-40B4-BE49-F238E27FC236}">
                      <a16:creationId xmlns:a16="http://schemas.microsoft.com/office/drawing/2014/main" id="{7FFE7407-C092-41CC-BC71-80853CE490F5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BEE556C8-1D30-46D8-B35A-74D028D189F5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81E04EAC-3DA3-482C-B1D1-0BE266759054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sp>
        <p:nvSpPr>
          <p:cNvPr id="13" name="Textplatzhalter 6"/>
          <p:cNvSpPr txBox="1">
            <a:spLocks/>
          </p:cNvSpPr>
          <p:nvPr/>
        </p:nvSpPr>
        <p:spPr>
          <a:xfrm>
            <a:off x="683999" y="1865323"/>
            <a:ext cx="7848000" cy="706432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300"/>
              </a:spcBef>
              <a:defRPr/>
            </a:pPr>
            <a:r>
              <a:rPr lang="en-GB" sz="2000" dirty="0">
                <a:solidFill>
                  <a:schemeClr val="accent1"/>
                </a:solidFill>
                <a:latin typeface="+mn-lt"/>
              </a:rPr>
              <a:t>The European Patent Convention complemented by extensive, regularly updated </a:t>
            </a:r>
            <a:r>
              <a:rPr lang="en-GB" sz="2000" dirty="0">
                <a:solidFill>
                  <a:schemeClr val="accent1"/>
                </a:solidFill>
              </a:rPr>
              <a:t>guidelines for examinations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83999" y="1503019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One legal framework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6A303FD-25CB-4922-AF19-477F0E1299F0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1311275"/>
            <a:ext cx="468000" cy="468000"/>
            <a:chOff x="539342" y="251978"/>
            <a:chExt cx="1170000" cy="1170000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F8613A3-D756-4759-878F-51BD8A31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42" y="251978"/>
              <a:ext cx="1170000" cy="117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4AE51AA-EBF2-4D7B-A761-FC3632602100}"/>
                </a:ext>
              </a:extLst>
            </p:cNvPr>
            <p:cNvGrpSpPr/>
            <p:nvPr/>
          </p:nvGrpSpPr>
          <p:grpSpPr>
            <a:xfrm>
              <a:off x="683999" y="328557"/>
              <a:ext cx="880686" cy="971992"/>
              <a:chOff x="684000" y="295108"/>
              <a:chExt cx="880686" cy="971992"/>
            </a:xfrm>
          </p:grpSpPr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EBD4105C-BC1C-4E67-8E0D-7800AE0300BD}"/>
                  </a:ext>
                </a:extLst>
              </p:cNvPr>
              <p:cNvSpPr/>
              <p:nvPr/>
            </p:nvSpPr>
            <p:spPr>
              <a:xfrm>
                <a:off x="684000" y="508165"/>
                <a:ext cx="880686" cy="758935"/>
              </a:xfrm>
              <a:prstGeom prst="rect">
                <a:avLst/>
              </a:prstGeom>
              <a:solidFill>
                <a:srgbClr val="535B66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2E6A4D74-C7DA-4465-840C-B724612D7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450" t="24171" r="22950" b="27865"/>
              <a:stretch/>
            </p:blipFill>
            <p:spPr>
              <a:xfrm>
                <a:off x="768563" y="295108"/>
                <a:ext cx="539376" cy="431510"/>
              </a:xfrm>
              <a:prstGeom prst="rect">
                <a:avLst/>
              </a:prstGeom>
              <a:solidFill>
                <a:srgbClr val="535B66"/>
              </a:solidFill>
            </p:spPr>
          </p:pic>
        </p:grpSp>
      </p:grpSp>
      <p:cxnSp>
        <p:nvCxnSpPr>
          <p:cNvPr id="32" name="Gerader Verbinder 16"/>
          <p:cNvCxnSpPr/>
          <p:nvPr/>
        </p:nvCxnSpPr>
        <p:spPr>
          <a:xfrm flipH="1">
            <a:off x="684005" y="1865323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Consistent methods involving three examiners</a:t>
            </a:r>
            <a:br>
              <a:rPr lang="en-GB" dirty="0"/>
            </a:br>
            <a:r>
              <a:rPr lang="en-GB" dirty="0"/>
              <a:t>per file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5" name="Textplatzhalter 6"/>
          <p:cNvSpPr txBox="1">
            <a:spLocks/>
          </p:cNvSpPr>
          <p:nvPr/>
        </p:nvSpPr>
        <p:spPr>
          <a:xfrm>
            <a:off x="683184" y="4477545"/>
            <a:ext cx="7848000" cy="349702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defPPr>
              <a:defRPr lang="en-US"/>
            </a:defPPr>
            <a:lvl1pPr marL="216000" indent="-216000" defTabSz="914217">
              <a:lnSpc>
                <a:spcPts val="2800"/>
              </a:lnSpc>
              <a:spcBef>
                <a:spcPts val="300"/>
              </a:spcBef>
              <a:buFont typeface="Wingdings" pitchFamily="2" charset="2"/>
              <a:buChar char="§"/>
              <a:tabLst/>
              <a:defRPr sz="2000"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1pPr>
            <a:lvl2pPr marL="432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2pPr>
            <a:lvl3pPr marL="648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3pPr>
            <a:lvl4pPr marL="864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4pPr>
            <a:lvl5pPr marL="1080000" indent="-216000" defTabSz="987228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5pPr>
            <a:lvl6pPr marL="2514097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206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314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423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07963" lvl="0" indent="-207963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dirty="0">
                <a:solidFill>
                  <a:srgbClr val="404955"/>
                </a:solidFill>
              </a:rPr>
              <a:t>The Boards of Appeal </a:t>
            </a:r>
            <a:r>
              <a:rPr lang="en-GB" dirty="0" smtClean="0">
                <a:solidFill>
                  <a:srgbClr val="404955"/>
                </a:solidFill>
              </a:rPr>
              <a:t>unit</a:t>
            </a:r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83185" y="4145196"/>
            <a:ext cx="7848814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spc="-10" dirty="0">
                <a:solidFill>
                  <a:schemeClr val="accent2"/>
                </a:solidFill>
              </a:rPr>
              <a:t>An independent second instance for appeals</a:t>
            </a:r>
          </a:p>
        </p:txBody>
      </p:sp>
      <p:cxnSp>
        <p:nvCxnSpPr>
          <p:cNvPr id="19" name="Gerader Verbinder 27"/>
          <p:cNvCxnSpPr/>
          <p:nvPr/>
        </p:nvCxnSpPr>
        <p:spPr>
          <a:xfrm flipH="1">
            <a:off x="684005" y="4482620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6"/>
          <p:cNvSpPr txBox="1">
            <a:spLocks/>
          </p:cNvSpPr>
          <p:nvPr/>
        </p:nvSpPr>
        <p:spPr>
          <a:xfrm>
            <a:off x="683999" y="1865323"/>
            <a:ext cx="7848000" cy="648000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000" dirty="0">
                <a:solidFill>
                  <a:schemeClr val="accent1"/>
                </a:solidFill>
                <a:latin typeface="+mn-lt"/>
              </a:rPr>
              <a:t>At least two of them must have not been involved in the grant proceedings for the patent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83999" y="1260337"/>
            <a:ext cx="7848000" cy="639303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GB" sz="2000" dirty="0">
                <a:solidFill>
                  <a:schemeClr val="accent2"/>
                </a:solidFill>
              </a:rPr>
              <a:t>Another division of three technically qualified examiners to conduct oppositions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127D715-904A-47BD-947B-D46715BFF6A5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1314492"/>
            <a:ext cx="468000" cy="468000"/>
            <a:chOff x="1855222" y="1037246"/>
            <a:chExt cx="1977910" cy="1977910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B987D678-3E91-492F-BE97-9BE7EECC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222" y="1037246"/>
              <a:ext cx="1977910" cy="197791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D0B2C278-F2FD-48D7-9EB4-9912BBE5DC16}"/>
                </a:ext>
              </a:extLst>
            </p:cNvPr>
            <p:cNvGrpSpPr/>
            <p:nvPr/>
          </p:nvGrpSpPr>
          <p:grpSpPr>
            <a:xfrm>
              <a:off x="1989529" y="1311554"/>
              <a:ext cx="1709296" cy="962349"/>
              <a:chOff x="714741" y="1649574"/>
              <a:chExt cx="357776" cy="201431"/>
            </a:xfrm>
          </p:grpSpPr>
          <p:sp>
            <p:nvSpPr>
              <p:cNvPr id="40" name="Freeform 72">
                <a:extLst>
                  <a:ext uri="{FF2B5EF4-FFF2-40B4-BE49-F238E27FC236}">
                    <a16:creationId xmlns:a16="http://schemas.microsoft.com/office/drawing/2014/main" id="{AD0324F3-5A2C-4894-A6DD-99F478E6B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741" y="1728500"/>
                <a:ext cx="102637" cy="122505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Oval 73">
                <a:extLst>
                  <a:ext uri="{FF2B5EF4-FFF2-40B4-BE49-F238E27FC236}">
                    <a16:creationId xmlns:a16="http://schemas.microsoft.com/office/drawing/2014/main" id="{C6F9C273-CFA8-4FBC-B504-90EE8D2B8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106" y="1649574"/>
                <a:ext cx="63906" cy="653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F94A8783-605F-4672-938E-F9338DB88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84" y="1728500"/>
                <a:ext cx="103121" cy="122505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Oval 77">
                <a:extLst>
                  <a:ext uri="{FF2B5EF4-FFF2-40B4-BE49-F238E27FC236}">
                    <a16:creationId xmlns:a16="http://schemas.microsoft.com/office/drawing/2014/main" id="{55FAD228-F965-494F-9AC9-3A85BF166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829" y="1649574"/>
                <a:ext cx="64390" cy="653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CE9610FA-19D3-4B05-8A63-53F842DA9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428" y="1728500"/>
                <a:ext cx="104089" cy="122505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Oval 79">
                <a:extLst>
                  <a:ext uri="{FF2B5EF4-FFF2-40B4-BE49-F238E27FC236}">
                    <a16:creationId xmlns:a16="http://schemas.microsoft.com/office/drawing/2014/main" id="{09F60716-1E06-4141-9B34-3E55B4A5C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19" y="1649574"/>
                <a:ext cx="63906" cy="653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50A3959-BF75-4ACD-900F-69D019BF0B06}"/>
                </a:ext>
              </a:extLst>
            </p:cNvPr>
            <p:cNvGrpSpPr/>
            <p:nvPr/>
          </p:nvGrpSpPr>
          <p:grpSpPr>
            <a:xfrm>
              <a:off x="2209957" y="2401875"/>
              <a:ext cx="1268441" cy="429980"/>
              <a:chOff x="2207032" y="2401875"/>
              <a:chExt cx="1268441" cy="429980"/>
            </a:xfrm>
          </p:grpSpPr>
          <p:sp>
            <p:nvSpPr>
              <p:cNvPr id="34" name="Pfeil nach rechts 50">
                <a:extLst>
                  <a:ext uri="{FF2B5EF4-FFF2-40B4-BE49-F238E27FC236}">
                    <a16:creationId xmlns:a16="http://schemas.microsoft.com/office/drawing/2014/main" id="{D14B666C-93F1-4737-9E10-6DAC358CF627}"/>
                  </a:ext>
                </a:extLst>
              </p:cNvPr>
              <p:cNvSpPr/>
              <p:nvPr/>
            </p:nvSpPr>
            <p:spPr>
              <a:xfrm>
                <a:off x="2207032" y="2401875"/>
                <a:ext cx="498777" cy="4299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5" name="Gerader Verbinder 4">
                <a:extLst>
                  <a:ext uri="{FF2B5EF4-FFF2-40B4-BE49-F238E27FC236}">
                    <a16:creationId xmlns:a16="http://schemas.microsoft.com/office/drawing/2014/main" id="{4E37B277-52FD-4C0B-8A90-A2316A755E2C}"/>
                  </a:ext>
                </a:extLst>
              </p:cNvPr>
              <p:cNvCxnSpPr/>
              <p:nvPr/>
            </p:nvCxnSpPr>
            <p:spPr>
              <a:xfrm>
                <a:off x="2841252" y="2403455"/>
                <a:ext cx="0" cy="428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Pfeil nach rechts 50">
                <a:extLst>
                  <a:ext uri="{FF2B5EF4-FFF2-40B4-BE49-F238E27FC236}">
                    <a16:creationId xmlns:a16="http://schemas.microsoft.com/office/drawing/2014/main" id="{91383E24-7A74-412E-BFDF-1387EAA66C61}"/>
                  </a:ext>
                </a:extLst>
              </p:cNvPr>
              <p:cNvSpPr/>
              <p:nvPr/>
            </p:nvSpPr>
            <p:spPr>
              <a:xfrm flipH="1">
                <a:off x="2976696" y="2401875"/>
                <a:ext cx="498777" cy="42998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3B879754-55B4-4185-B8C4-0D34798CD969}"/>
              </a:ext>
            </a:extLst>
          </p:cNvPr>
          <p:cNvGrpSpPr>
            <a:grpSpLocks noChangeAspect="1"/>
          </p:cNvGrpSpPr>
          <p:nvPr/>
        </p:nvGrpSpPr>
        <p:grpSpPr>
          <a:xfrm>
            <a:off x="683190" y="3953452"/>
            <a:ext cx="468000" cy="468000"/>
            <a:chOff x="1565992" y="1898219"/>
            <a:chExt cx="1169636" cy="1169636"/>
          </a:xfrm>
        </p:grpSpPr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69B612D2-38DC-4BC1-9006-34DE90109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992" y="1898219"/>
              <a:ext cx="1169636" cy="11696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AAC4C1DC-CF4B-43E3-8993-93CE6D80C5A2}"/>
                </a:ext>
              </a:extLst>
            </p:cNvPr>
            <p:cNvGrpSpPr/>
            <p:nvPr/>
          </p:nvGrpSpPr>
          <p:grpSpPr>
            <a:xfrm>
              <a:off x="1694858" y="2017453"/>
              <a:ext cx="911904" cy="931169"/>
              <a:chOff x="1700213" y="2012255"/>
              <a:chExt cx="911904" cy="931169"/>
            </a:xfrm>
          </p:grpSpPr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BEB2B083-B02B-4061-AD33-B5CA03896598}"/>
                  </a:ext>
                </a:extLst>
              </p:cNvPr>
              <p:cNvGrpSpPr/>
              <p:nvPr/>
            </p:nvGrpSpPr>
            <p:grpSpPr>
              <a:xfrm>
                <a:off x="2057565" y="2242827"/>
                <a:ext cx="554552" cy="700597"/>
                <a:chOff x="738193" y="1081262"/>
                <a:chExt cx="221890" cy="280326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16F2AFAD-13FD-4FAE-B6C6-5C35D302E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193" y="1243384"/>
                  <a:ext cx="99033" cy="118204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43236C5E-536D-4A3F-94B3-28B94EBE3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879" y="1167229"/>
                  <a:ext cx="61662" cy="6307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" name="Oval 74">
                  <a:extLst>
                    <a:ext uri="{FF2B5EF4-FFF2-40B4-BE49-F238E27FC236}">
                      <a16:creationId xmlns:a16="http://schemas.microsoft.com/office/drawing/2014/main" id="{7F8D9332-C073-49E8-BBEF-45E16BA24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015" y="1081262"/>
                  <a:ext cx="61662" cy="6307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" name="Freeform 76">
                  <a:extLst>
                    <a:ext uri="{FF2B5EF4-FFF2-40B4-BE49-F238E27FC236}">
                      <a16:creationId xmlns:a16="http://schemas.microsoft.com/office/drawing/2014/main" id="{E043D894-0B26-4A0E-BBAF-F2E5E906E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582" y="1243384"/>
                  <a:ext cx="99501" cy="118204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" name="Oval 77">
                  <a:extLst>
                    <a:ext uri="{FF2B5EF4-FFF2-40B4-BE49-F238E27FC236}">
                      <a16:creationId xmlns:a16="http://schemas.microsoft.com/office/drawing/2014/main" id="{95DD7980-E565-4F60-9B48-76274B5C2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152" y="1167229"/>
                  <a:ext cx="62130" cy="6307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368E4F9-9C4F-4EDD-8017-6AF8656057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589" t="24171" r="26692" b="27865"/>
              <a:stretch/>
            </p:blipFill>
            <p:spPr>
              <a:xfrm>
                <a:off x="1700213" y="2012255"/>
                <a:ext cx="426244" cy="398536"/>
              </a:xfrm>
              <a:prstGeom prst="rect">
                <a:avLst/>
              </a:prstGeom>
              <a:solidFill>
                <a:srgbClr val="535B66"/>
              </a:solidFill>
            </p:spPr>
          </p:pic>
        </p:grpSp>
      </p:grpSp>
      <p:sp>
        <p:nvSpPr>
          <p:cNvPr id="35" name="Rechteck 15"/>
          <p:cNvSpPr/>
          <p:nvPr/>
        </p:nvSpPr>
        <p:spPr bwMode="auto">
          <a:xfrm>
            <a:off x="683185" y="2729801"/>
            <a:ext cx="7848814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spc="-10" dirty="0">
                <a:solidFill>
                  <a:schemeClr val="accent2"/>
                </a:solidFill>
              </a:rPr>
              <a:t>Mixed divisions for files related to several technical fields </a:t>
            </a:r>
          </a:p>
        </p:txBody>
      </p:sp>
      <p:cxnSp>
        <p:nvCxnSpPr>
          <p:cNvPr id="38" name="Gerader Verbinder 16">
            <a:extLst>
              <a:ext uri="{FF2B5EF4-FFF2-40B4-BE49-F238E27FC236}">
                <a16:creationId xmlns:a16="http://schemas.microsoft.com/office/drawing/2014/main" id="{58927544-6FDE-4EE5-8382-AAD64E78C992}"/>
              </a:ext>
            </a:extLst>
          </p:cNvPr>
          <p:cNvCxnSpPr/>
          <p:nvPr/>
        </p:nvCxnSpPr>
        <p:spPr>
          <a:xfrm flipH="1">
            <a:off x="684005" y="1865323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27">
            <a:extLst>
              <a:ext uri="{FF2B5EF4-FFF2-40B4-BE49-F238E27FC236}">
                <a16:creationId xmlns:a16="http://schemas.microsoft.com/office/drawing/2014/main" id="{6123EC4F-7722-464B-ADE6-3EF54550957F}"/>
              </a:ext>
            </a:extLst>
          </p:cNvPr>
          <p:cNvCxnSpPr/>
          <p:nvPr/>
        </p:nvCxnSpPr>
        <p:spPr>
          <a:xfrm flipH="1">
            <a:off x="684005" y="3052331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platzhalter 6">
            <a:extLst>
              <a:ext uri="{FF2B5EF4-FFF2-40B4-BE49-F238E27FC236}">
                <a16:creationId xmlns:a16="http://schemas.microsoft.com/office/drawing/2014/main" id="{32008CEF-0B61-4E05-A69A-3B58BE8F343A}"/>
              </a:ext>
            </a:extLst>
          </p:cNvPr>
          <p:cNvSpPr txBox="1">
            <a:spLocks/>
          </p:cNvSpPr>
          <p:nvPr/>
        </p:nvSpPr>
        <p:spPr>
          <a:xfrm>
            <a:off x="715784" y="3043377"/>
            <a:ext cx="7848000" cy="903700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000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chemeClr val="accent1"/>
                </a:solidFill>
                <a:latin typeface="+mn-lt"/>
              </a:rPr>
              <a:t>d-hoc </a:t>
            </a:r>
            <a:r>
              <a:rPr lang="en-GB" sz="2000" dirty="0">
                <a:solidFill>
                  <a:schemeClr val="accent1"/>
                </a:solidFill>
                <a:latin typeface="+mn-lt"/>
              </a:rPr>
              <a:t>examination divisions composed of examiners across several technical fields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GB" sz="2000" dirty="0" smtClean="0">
                <a:solidFill>
                  <a:schemeClr val="accent1"/>
                </a:solidFill>
                <a:latin typeface="+mn-lt"/>
              </a:rPr>
              <a:t>n </a:t>
            </a:r>
            <a:r>
              <a:rPr lang="en-GB" sz="2000" dirty="0">
                <a:solidFill>
                  <a:schemeClr val="accent1"/>
                </a:solidFill>
                <a:latin typeface="+mn-lt"/>
              </a:rPr>
              <a:t>2017, about 10% of all decisions were taken by mixed divisions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5F293DD-47C9-4B17-9406-B9981545DD58}"/>
              </a:ext>
            </a:extLst>
          </p:cNvPr>
          <p:cNvGrpSpPr>
            <a:grpSpLocks noChangeAspect="1"/>
          </p:cNvGrpSpPr>
          <p:nvPr/>
        </p:nvGrpSpPr>
        <p:grpSpPr>
          <a:xfrm>
            <a:off x="683190" y="2516940"/>
            <a:ext cx="468000" cy="468000"/>
            <a:chOff x="683190" y="2516940"/>
            <a:chExt cx="468000" cy="468000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EC633706-9755-42AC-B7BB-485F2E4C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90" y="2516940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DF06C79-80DF-44DD-8DDF-8B4A4A517BEF}"/>
                </a:ext>
              </a:extLst>
            </p:cNvPr>
            <p:cNvGrpSpPr/>
            <p:nvPr/>
          </p:nvGrpSpPr>
          <p:grpSpPr>
            <a:xfrm>
              <a:off x="724453" y="2857556"/>
              <a:ext cx="385474" cy="101739"/>
              <a:chOff x="858996" y="2877822"/>
              <a:chExt cx="261230" cy="101739"/>
            </a:xfrm>
          </p:grpSpPr>
          <p:sp>
            <p:nvSpPr>
              <p:cNvPr id="59" name="Pfeil nach rechts 50">
                <a:extLst>
                  <a:ext uri="{FF2B5EF4-FFF2-40B4-BE49-F238E27FC236}">
                    <a16:creationId xmlns:a16="http://schemas.microsoft.com/office/drawing/2014/main" id="{2F15D09C-8D6F-4C67-AE76-63BAD0101B1E}"/>
                  </a:ext>
                </a:extLst>
              </p:cNvPr>
              <p:cNvSpPr/>
              <p:nvPr/>
            </p:nvSpPr>
            <p:spPr>
              <a:xfrm>
                <a:off x="1002209" y="2877822"/>
                <a:ext cx="118017" cy="101739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AE69B101-28E3-480C-A45D-3E36C93BDD10}"/>
                  </a:ext>
                </a:extLst>
              </p:cNvPr>
              <p:cNvSpPr/>
              <p:nvPr/>
            </p:nvSpPr>
            <p:spPr>
              <a:xfrm flipH="1">
                <a:off x="858996" y="2903572"/>
                <a:ext cx="118017" cy="50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C65ECF2-DC24-43E3-8AF9-A4C53B304460}"/>
                </a:ext>
              </a:extLst>
            </p:cNvPr>
            <p:cNvGrpSpPr/>
            <p:nvPr/>
          </p:nvGrpSpPr>
          <p:grpSpPr>
            <a:xfrm>
              <a:off x="724453" y="2552109"/>
              <a:ext cx="385474" cy="289304"/>
              <a:chOff x="724453" y="2562851"/>
              <a:chExt cx="385474" cy="289304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394033FD-1665-4900-8367-06FCCDF5C028}"/>
                  </a:ext>
                </a:extLst>
              </p:cNvPr>
              <p:cNvGrpSpPr/>
              <p:nvPr/>
            </p:nvGrpSpPr>
            <p:grpSpPr>
              <a:xfrm>
                <a:off x="881235" y="2639173"/>
                <a:ext cx="70864" cy="139075"/>
                <a:chOff x="909294" y="2686849"/>
                <a:chExt cx="70864" cy="139075"/>
              </a:xfrm>
            </p:grpSpPr>
            <p:sp>
              <p:nvSpPr>
                <p:cNvPr id="52" name="Freeform 72">
                  <a:extLst>
                    <a:ext uri="{FF2B5EF4-FFF2-40B4-BE49-F238E27FC236}">
                      <a16:creationId xmlns:a16="http://schemas.microsoft.com/office/drawing/2014/main" id="{CC821CA4-9797-4304-8D3D-A4D8E278D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94" y="2741342"/>
                  <a:ext cx="70864" cy="84582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" name="Oval 73">
                  <a:extLst>
                    <a:ext uri="{FF2B5EF4-FFF2-40B4-BE49-F238E27FC236}">
                      <a16:creationId xmlns:a16="http://schemas.microsoft.com/office/drawing/2014/main" id="{F955A6FF-34C0-4B5F-9266-47D2B6DCE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665" y="2686849"/>
                  <a:ext cx="44123" cy="4513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53FDE9ED-624C-437A-A0D2-8B1EA9704C1A}"/>
                  </a:ext>
                </a:extLst>
              </p:cNvPr>
              <p:cNvGrpSpPr/>
              <p:nvPr/>
            </p:nvGrpSpPr>
            <p:grpSpPr>
              <a:xfrm>
                <a:off x="1006385" y="2691611"/>
                <a:ext cx="71199" cy="139075"/>
                <a:chOff x="996871" y="2691611"/>
                <a:chExt cx="71199" cy="139075"/>
              </a:xfrm>
            </p:grpSpPr>
            <p:sp>
              <p:nvSpPr>
                <p:cNvPr id="56" name="Freeform 76">
                  <a:extLst>
                    <a:ext uri="{FF2B5EF4-FFF2-40B4-BE49-F238E27FC236}">
                      <a16:creationId xmlns:a16="http://schemas.microsoft.com/office/drawing/2014/main" id="{BA5190E4-9C34-480F-B014-00BAE41E0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871" y="2746104"/>
                  <a:ext cx="71199" cy="84582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7" name="Oval 77">
                  <a:extLst>
                    <a:ext uri="{FF2B5EF4-FFF2-40B4-BE49-F238E27FC236}">
                      <a16:creationId xmlns:a16="http://schemas.microsoft.com/office/drawing/2014/main" id="{05444D4C-D82B-4369-9BF5-8124FDBEA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0159" y="2691611"/>
                  <a:ext cx="44458" cy="4513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3DF79ECD-EF07-475F-8944-14FF523A9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453" y="2562851"/>
                <a:ext cx="252886" cy="241200"/>
              </a:xfrm>
              <a:custGeom>
                <a:avLst/>
                <a:gdLst>
                  <a:gd name="T0" fmla="*/ 45 w 363"/>
                  <a:gd name="T1" fmla="*/ 0 h 363"/>
                  <a:gd name="T2" fmla="*/ 0 w 363"/>
                  <a:gd name="T3" fmla="*/ 45 h 363"/>
                  <a:gd name="T4" fmla="*/ 0 w 363"/>
                  <a:gd name="T5" fmla="*/ 317 h 363"/>
                  <a:gd name="T6" fmla="*/ 45 w 363"/>
                  <a:gd name="T7" fmla="*/ 363 h 363"/>
                  <a:gd name="T8" fmla="*/ 317 w 363"/>
                  <a:gd name="T9" fmla="*/ 363 h 363"/>
                  <a:gd name="T10" fmla="*/ 363 w 363"/>
                  <a:gd name="T11" fmla="*/ 317 h 363"/>
                  <a:gd name="T12" fmla="*/ 363 w 363"/>
                  <a:gd name="T13" fmla="*/ 45 h 363"/>
                  <a:gd name="T14" fmla="*/ 317 w 363"/>
                  <a:gd name="T15" fmla="*/ 0 h 363"/>
                  <a:gd name="T16" fmla="*/ 45 w 363"/>
                  <a:gd name="T1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45" y="0"/>
                    </a:moveTo>
                    <a:cubicBezTo>
                      <a:pt x="45" y="0"/>
                      <a:pt x="0" y="0"/>
                      <a:pt x="0" y="45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0" y="363"/>
                      <a:pt x="45" y="363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7" y="363"/>
                      <a:pt x="363" y="363"/>
                      <a:pt x="363" y="317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63" y="45"/>
                      <a:pt x="363" y="0"/>
                      <a:pt x="317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B25CFF79-B849-46AC-A0E2-26FAE3B2E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041" y="2610955"/>
                <a:ext cx="252886" cy="241200"/>
              </a:xfrm>
              <a:custGeom>
                <a:avLst/>
                <a:gdLst>
                  <a:gd name="T0" fmla="*/ 45 w 363"/>
                  <a:gd name="T1" fmla="*/ 0 h 363"/>
                  <a:gd name="T2" fmla="*/ 0 w 363"/>
                  <a:gd name="T3" fmla="*/ 45 h 363"/>
                  <a:gd name="T4" fmla="*/ 0 w 363"/>
                  <a:gd name="T5" fmla="*/ 317 h 363"/>
                  <a:gd name="T6" fmla="*/ 45 w 363"/>
                  <a:gd name="T7" fmla="*/ 363 h 363"/>
                  <a:gd name="T8" fmla="*/ 317 w 363"/>
                  <a:gd name="T9" fmla="*/ 363 h 363"/>
                  <a:gd name="T10" fmla="*/ 363 w 363"/>
                  <a:gd name="T11" fmla="*/ 317 h 363"/>
                  <a:gd name="T12" fmla="*/ 363 w 363"/>
                  <a:gd name="T13" fmla="*/ 45 h 363"/>
                  <a:gd name="T14" fmla="*/ 317 w 363"/>
                  <a:gd name="T15" fmla="*/ 0 h 363"/>
                  <a:gd name="T16" fmla="*/ 45 w 363"/>
                  <a:gd name="T1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45" y="0"/>
                    </a:moveTo>
                    <a:cubicBezTo>
                      <a:pt x="45" y="0"/>
                      <a:pt x="0" y="0"/>
                      <a:pt x="0" y="45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0" y="363"/>
                      <a:pt x="45" y="363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7" y="363"/>
                      <a:pt x="363" y="363"/>
                      <a:pt x="363" y="317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63" y="45"/>
                      <a:pt x="363" y="0"/>
                      <a:pt x="317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63" name="Gruppieren 62">
                <a:extLst>
                  <a:ext uri="{FF2B5EF4-FFF2-40B4-BE49-F238E27FC236}">
                    <a16:creationId xmlns:a16="http://schemas.microsoft.com/office/drawing/2014/main" id="{1400FFA1-84C0-4FDB-9E72-0592A476B9FD}"/>
                  </a:ext>
                </a:extLst>
              </p:cNvPr>
              <p:cNvGrpSpPr/>
              <p:nvPr/>
            </p:nvGrpSpPr>
            <p:grpSpPr>
              <a:xfrm>
                <a:off x="756084" y="2596259"/>
                <a:ext cx="70864" cy="139075"/>
                <a:chOff x="909294" y="2691611"/>
                <a:chExt cx="70864" cy="139075"/>
              </a:xfrm>
            </p:grpSpPr>
            <p:sp>
              <p:nvSpPr>
                <p:cNvPr id="64" name="Freeform 72">
                  <a:extLst>
                    <a:ext uri="{FF2B5EF4-FFF2-40B4-BE49-F238E27FC236}">
                      <a16:creationId xmlns:a16="http://schemas.microsoft.com/office/drawing/2014/main" id="{9A6A7BDC-8B79-4370-8E64-DD8B844F4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94" y="2746104"/>
                  <a:ext cx="70864" cy="84582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5" name="Oval 73">
                  <a:extLst>
                    <a:ext uri="{FF2B5EF4-FFF2-40B4-BE49-F238E27FC236}">
                      <a16:creationId xmlns:a16="http://schemas.microsoft.com/office/drawing/2014/main" id="{2319F7D0-2AEC-45F0-8AF3-A4292B7C6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665" y="2691611"/>
                  <a:ext cx="44123" cy="4513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0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12293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8B143E3-3266-4876-8A7D-36626193A2A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B43C9E57-ED91-45A0-B369-FA4F7F60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00BBADC6-756B-4A58-A8BF-BE3DE9E7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6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altLang="en-US" dirty="0"/>
              <a:t>Largest prior-art databases in the world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EB08CE94-C6D4-4B12-9EC6-4AB64FC003AA}"/>
              </a:ext>
            </a:extLst>
          </p:cNvPr>
          <p:cNvSpPr txBox="1">
            <a:spLocks/>
          </p:cNvSpPr>
          <p:nvPr/>
        </p:nvSpPr>
        <p:spPr>
          <a:xfrm>
            <a:off x="683999" y="1554848"/>
            <a:ext cx="7848000" cy="977857"/>
          </a:xfrm>
          <a:prstGeom prst="rect">
            <a:avLst/>
          </a:prstGeom>
        </p:spPr>
        <p:txBody>
          <a:bodyPr vert="horz" wrap="square" lIns="0" tIns="54000" rIns="0" bIns="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Over 1.3 billion technical records of patent and non-patent literature</a:t>
            </a:r>
          </a:p>
          <a:p>
            <a:pPr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Over 50 million patent documents of Asian origin</a:t>
            </a:r>
          </a:p>
          <a:p>
            <a:pPr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Over 3 million standards-related documents  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9CCB00F-5917-4032-ADA8-D1C1AEA7C161}"/>
              </a:ext>
            </a:extLst>
          </p:cNvPr>
          <p:cNvSpPr/>
          <p:nvPr/>
        </p:nvSpPr>
        <p:spPr bwMode="auto">
          <a:xfrm>
            <a:off x="683999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World's largest collection of documents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4221B32-6AB1-4BE9-B287-94100C3152DB}"/>
              </a:ext>
            </a:extLst>
          </p:cNvPr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7C4B3F7-52FA-4545-AEC6-B2D1B671ACD5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1000800"/>
            <a:ext cx="468000" cy="468000"/>
            <a:chOff x="4626198" y="3950131"/>
            <a:chExt cx="1100910" cy="1100910"/>
          </a:xfrm>
        </p:grpSpPr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7E7E5906-832C-43AF-A5B7-2AC97324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198" y="3950131"/>
              <a:ext cx="1100910" cy="110091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F044D00B-7066-4B9E-AED4-DA69D1F2D27D}"/>
                </a:ext>
              </a:extLst>
            </p:cNvPr>
            <p:cNvGrpSpPr/>
            <p:nvPr/>
          </p:nvGrpSpPr>
          <p:grpSpPr>
            <a:xfrm>
              <a:off x="5094907" y="4145550"/>
              <a:ext cx="438472" cy="588685"/>
              <a:chOff x="734527" y="1052920"/>
              <a:chExt cx="227770" cy="337010"/>
            </a:xfrm>
          </p:grpSpPr>
          <p:sp>
            <p:nvSpPr>
              <p:cNvPr id="87" name="AutoShape 1420">
                <a:extLst>
                  <a:ext uri="{FF2B5EF4-FFF2-40B4-BE49-F238E27FC236}">
                    <a16:creationId xmlns:a16="http://schemas.microsoft.com/office/drawing/2014/main" id="{77BB9DCC-C64D-46B6-AF50-C47D785A2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34527" y="1052920"/>
                <a:ext cx="227770" cy="337010"/>
              </a:xfrm>
              <a:prstGeom prst="foldedCorner">
                <a:avLst/>
              </a:prstGeom>
              <a:solidFill>
                <a:srgbClr val="535B66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altLang="de-DE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88" name="Line 1422">
                <a:extLst>
                  <a:ext uri="{FF2B5EF4-FFF2-40B4-BE49-F238E27FC236}">
                    <a16:creationId xmlns:a16="http://schemas.microsoft.com/office/drawing/2014/main" id="{AABD55FB-2FE3-4360-B5B6-0AA00A952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30053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89" name="Line 1422">
                <a:extLst>
                  <a:ext uri="{FF2B5EF4-FFF2-40B4-BE49-F238E27FC236}">
                    <a16:creationId xmlns:a16="http://schemas.microsoft.com/office/drawing/2014/main" id="{AE745DD4-7046-4868-9E83-F47B7728E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81781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0" name="Line 1422">
                <a:extLst>
                  <a:ext uri="{FF2B5EF4-FFF2-40B4-BE49-F238E27FC236}">
                    <a16:creationId xmlns:a16="http://schemas.microsoft.com/office/drawing/2014/main" id="{81D84008-0D27-4AE1-AB9B-AC345E40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33509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1" name="Line 1422">
                <a:extLst>
                  <a:ext uri="{FF2B5EF4-FFF2-40B4-BE49-F238E27FC236}">
                    <a16:creationId xmlns:a16="http://schemas.microsoft.com/office/drawing/2014/main" id="{4CD83BA9-5267-4858-B8B2-92FCFF5B7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85237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2" name="Line 1422">
                <a:extLst>
                  <a:ext uri="{FF2B5EF4-FFF2-40B4-BE49-F238E27FC236}">
                    <a16:creationId xmlns:a16="http://schemas.microsoft.com/office/drawing/2014/main" id="{B298F9E4-51BC-4EAD-BFDA-1937B69F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336964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3FEB5D08-1A93-4400-B96E-3D34B3E5C0DF}"/>
                </a:ext>
              </a:extLst>
            </p:cNvPr>
            <p:cNvGrpSpPr/>
            <p:nvPr/>
          </p:nvGrpSpPr>
          <p:grpSpPr>
            <a:xfrm>
              <a:off x="4817412" y="4284307"/>
              <a:ext cx="438472" cy="588685"/>
              <a:chOff x="734527" y="1052920"/>
              <a:chExt cx="227770" cy="337010"/>
            </a:xfrm>
          </p:grpSpPr>
          <p:sp>
            <p:nvSpPr>
              <p:cNvPr id="94" name="AutoShape 1420">
                <a:extLst>
                  <a:ext uri="{FF2B5EF4-FFF2-40B4-BE49-F238E27FC236}">
                    <a16:creationId xmlns:a16="http://schemas.microsoft.com/office/drawing/2014/main" id="{4347B379-CAEB-4783-95B7-315E251F7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34527" y="1052920"/>
                <a:ext cx="227770" cy="337010"/>
              </a:xfrm>
              <a:prstGeom prst="foldedCorner">
                <a:avLst/>
              </a:prstGeom>
              <a:solidFill>
                <a:srgbClr val="535B66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altLang="de-DE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5" name="Line 1422">
                <a:extLst>
                  <a:ext uri="{FF2B5EF4-FFF2-40B4-BE49-F238E27FC236}">
                    <a16:creationId xmlns:a16="http://schemas.microsoft.com/office/drawing/2014/main" id="{1C0C078B-C90E-414D-AD3C-4C136616E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30053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6" name="Line 1422">
                <a:extLst>
                  <a:ext uri="{FF2B5EF4-FFF2-40B4-BE49-F238E27FC236}">
                    <a16:creationId xmlns:a16="http://schemas.microsoft.com/office/drawing/2014/main" id="{844405A2-2AC0-419A-8E8F-50EDC69E4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81781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7" name="Line 1422">
                <a:extLst>
                  <a:ext uri="{FF2B5EF4-FFF2-40B4-BE49-F238E27FC236}">
                    <a16:creationId xmlns:a16="http://schemas.microsoft.com/office/drawing/2014/main" id="{29490B44-CB77-49FD-AFD7-7023ECCFE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33509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8" name="Line 1422">
                <a:extLst>
                  <a:ext uri="{FF2B5EF4-FFF2-40B4-BE49-F238E27FC236}">
                    <a16:creationId xmlns:a16="http://schemas.microsoft.com/office/drawing/2014/main" id="{1BBC1452-1D45-4C97-AA20-B66748D74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85237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99" name="Line 1422">
                <a:extLst>
                  <a:ext uri="{FF2B5EF4-FFF2-40B4-BE49-F238E27FC236}">
                    <a16:creationId xmlns:a16="http://schemas.microsoft.com/office/drawing/2014/main" id="{648B5DB7-689F-4726-96AF-5E9355D1D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336964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  <p:sp>
          <p:nvSpPr>
            <p:cNvPr id="100" name="Freeform 131">
              <a:extLst>
                <a:ext uri="{FF2B5EF4-FFF2-40B4-BE49-F238E27FC236}">
                  <a16:creationId xmlns:a16="http://schemas.microsoft.com/office/drawing/2014/main" id="{B44BD71D-68AE-4467-AD55-36849193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611" y="4128941"/>
              <a:ext cx="894088" cy="743290"/>
            </a:xfrm>
            <a:custGeom>
              <a:avLst/>
              <a:gdLst>
                <a:gd name="T0" fmla="*/ 9 w 215"/>
                <a:gd name="T1" fmla="*/ 176 h 176"/>
                <a:gd name="T2" fmla="*/ 5 w 215"/>
                <a:gd name="T3" fmla="*/ 174 h 176"/>
                <a:gd name="T4" fmla="*/ 2 w 215"/>
                <a:gd name="T5" fmla="*/ 163 h 176"/>
                <a:gd name="T6" fmla="*/ 52 w 215"/>
                <a:gd name="T7" fmla="*/ 90 h 176"/>
                <a:gd name="T8" fmla="*/ 87 w 215"/>
                <a:gd name="T9" fmla="*/ 110 h 176"/>
                <a:gd name="T10" fmla="*/ 128 w 215"/>
                <a:gd name="T11" fmla="*/ 51 h 176"/>
                <a:gd name="T12" fmla="*/ 162 w 215"/>
                <a:gd name="T13" fmla="*/ 85 h 176"/>
                <a:gd name="T14" fmla="*/ 199 w 215"/>
                <a:gd name="T15" fmla="*/ 5 h 176"/>
                <a:gd name="T16" fmla="*/ 210 w 215"/>
                <a:gd name="T17" fmla="*/ 2 h 176"/>
                <a:gd name="T18" fmla="*/ 214 w 215"/>
                <a:gd name="T19" fmla="*/ 12 h 176"/>
                <a:gd name="T20" fmla="*/ 166 w 215"/>
                <a:gd name="T21" fmla="*/ 113 h 176"/>
                <a:gd name="T22" fmla="*/ 130 w 215"/>
                <a:gd name="T23" fmla="*/ 76 h 176"/>
                <a:gd name="T24" fmla="*/ 92 w 215"/>
                <a:gd name="T25" fmla="*/ 131 h 176"/>
                <a:gd name="T26" fmla="*/ 57 w 215"/>
                <a:gd name="T27" fmla="*/ 111 h 176"/>
                <a:gd name="T28" fmla="*/ 16 w 215"/>
                <a:gd name="T29" fmla="*/ 172 h 176"/>
                <a:gd name="T30" fmla="*/ 9 w 215"/>
                <a:gd name="T3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76">
                  <a:moveTo>
                    <a:pt x="9" y="176"/>
                  </a:moveTo>
                  <a:cubicBezTo>
                    <a:pt x="7" y="176"/>
                    <a:pt x="6" y="175"/>
                    <a:pt x="5" y="174"/>
                  </a:cubicBezTo>
                  <a:cubicBezTo>
                    <a:pt x="1" y="172"/>
                    <a:pt x="0" y="167"/>
                    <a:pt x="2" y="1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1" y="1"/>
                    <a:pt x="206" y="0"/>
                    <a:pt x="210" y="2"/>
                  </a:cubicBezTo>
                  <a:cubicBezTo>
                    <a:pt x="214" y="3"/>
                    <a:pt x="215" y="8"/>
                    <a:pt x="214" y="12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4" y="175"/>
                    <a:pt x="12" y="176"/>
                    <a:pt x="9" y="1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B464D"/>
                </a:solidFill>
                <a:latin typeface="Arial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83999" y="2579761"/>
            <a:ext cx="7848006" cy="554048"/>
            <a:chOff x="683999" y="2587381"/>
            <a:chExt cx="7848006" cy="554048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10DF466-45DD-44D7-ACF7-986652642243}"/>
                </a:ext>
              </a:extLst>
            </p:cNvPr>
            <p:cNvSpPr/>
            <p:nvPr/>
          </p:nvSpPr>
          <p:spPr bwMode="auto">
            <a:xfrm>
              <a:off x="683999" y="2779125"/>
              <a:ext cx="7848000" cy="362304"/>
            </a:xfrm>
            <a:prstGeom prst="rect">
              <a:avLst/>
            </a:prstGeom>
            <a:noFill/>
            <a:ln w="12700" cap="sq" cmpd="sng" algn="ctr">
              <a:noFill/>
              <a:prstDash val="solid"/>
              <a:round/>
              <a:headEnd type="none" w="lg" len="med"/>
              <a:tailEnd type="none" w="med" len="med"/>
            </a:ln>
            <a:effectLst/>
          </p:spPr>
          <p:txBody>
            <a:bodyPr vert="horz" wrap="square" lIns="612000" tIns="0" rIns="0" bIns="5400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>
                  <a:solidFill>
                    <a:schemeClr val="accent2"/>
                  </a:solidFill>
                </a:rPr>
                <a:t>CPC</a:t>
              </a:r>
              <a:r>
                <a:rPr lang="en-GB" sz="2000" baseline="30000" dirty="0">
                  <a:solidFill>
                    <a:schemeClr val="accent2"/>
                  </a:solidFill>
                </a:rPr>
                <a:t>1</a:t>
              </a:r>
              <a:r>
                <a:rPr lang="en-GB" sz="2000" dirty="0">
                  <a:solidFill>
                    <a:schemeClr val="accent2"/>
                  </a:solidFill>
                </a:rPr>
                <a:t> </a:t>
              </a:r>
              <a:r>
                <a:rPr lang="en-GB" sz="2000" dirty="0"/>
                <a:t>becoming the </a:t>
              </a:r>
              <a:r>
                <a:rPr lang="en-GB" sz="2000" dirty="0">
                  <a:solidFill>
                    <a:schemeClr val="accent2"/>
                  </a:solidFill>
                </a:rPr>
                <a:t>world standard </a:t>
              </a:r>
              <a:r>
                <a:rPr lang="en-GB" sz="2000" dirty="0"/>
                <a:t>for refined classification</a:t>
              </a: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FE3F47FE-A250-48DE-94DF-F14228C74229}"/>
                </a:ext>
              </a:extLst>
            </p:cNvPr>
            <p:cNvCxnSpPr/>
            <p:nvPr/>
          </p:nvCxnSpPr>
          <p:spPr>
            <a:xfrm flipH="1">
              <a:off x="684005" y="3141429"/>
              <a:ext cx="7848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2F869234-E134-4BF0-B8D3-B360AE99C4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005" y="2587381"/>
              <a:ext cx="468000" cy="468000"/>
              <a:chOff x="1806606" y="6449535"/>
              <a:chExt cx="1080000" cy="1080000"/>
            </a:xfrm>
          </p:grpSpPr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D02903D8-9159-4B48-B59C-4D3FFA21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606" y="6449535"/>
                <a:ext cx="1080000" cy="1080000"/>
              </a:xfrm>
              <a:custGeom>
                <a:avLst/>
                <a:gdLst>
                  <a:gd name="T0" fmla="*/ 45 w 363"/>
                  <a:gd name="T1" fmla="*/ 0 h 363"/>
                  <a:gd name="T2" fmla="*/ 0 w 363"/>
                  <a:gd name="T3" fmla="*/ 45 h 363"/>
                  <a:gd name="T4" fmla="*/ 0 w 363"/>
                  <a:gd name="T5" fmla="*/ 317 h 363"/>
                  <a:gd name="T6" fmla="*/ 45 w 363"/>
                  <a:gd name="T7" fmla="*/ 363 h 363"/>
                  <a:gd name="T8" fmla="*/ 317 w 363"/>
                  <a:gd name="T9" fmla="*/ 363 h 363"/>
                  <a:gd name="T10" fmla="*/ 363 w 363"/>
                  <a:gd name="T11" fmla="*/ 317 h 363"/>
                  <a:gd name="T12" fmla="*/ 363 w 363"/>
                  <a:gd name="T13" fmla="*/ 45 h 363"/>
                  <a:gd name="T14" fmla="*/ 317 w 363"/>
                  <a:gd name="T15" fmla="*/ 0 h 363"/>
                  <a:gd name="T16" fmla="*/ 45 w 363"/>
                  <a:gd name="T1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45" y="0"/>
                    </a:moveTo>
                    <a:cubicBezTo>
                      <a:pt x="45" y="0"/>
                      <a:pt x="0" y="0"/>
                      <a:pt x="0" y="45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0" y="363"/>
                      <a:pt x="45" y="363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7" y="363"/>
                      <a:pt x="363" y="363"/>
                      <a:pt x="363" y="317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63" y="45"/>
                      <a:pt x="363" y="0"/>
                      <a:pt x="317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 dirty="0">
                  <a:solidFill>
                    <a:srgbClr val="3B464D"/>
                  </a:solidFill>
                  <a:latin typeface="Arial"/>
                </a:endParaRPr>
              </a:p>
            </p:txBody>
          </p: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3B56689A-7150-4004-BDD0-910A6532B8C1}"/>
                  </a:ext>
                </a:extLst>
              </p:cNvPr>
              <p:cNvGrpSpPr/>
              <p:nvPr/>
            </p:nvGrpSpPr>
            <p:grpSpPr>
              <a:xfrm>
                <a:off x="1936233" y="6543687"/>
                <a:ext cx="820747" cy="891697"/>
                <a:chOff x="1911061" y="6527474"/>
                <a:chExt cx="820747" cy="891697"/>
              </a:xfrm>
            </p:grpSpPr>
            <p:sp>
              <p:nvSpPr>
                <p:cNvPr id="104" name="Rechteck 103">
                  <a:extLst>
                    <a:ext uri="{FF2B5EF4-FFF2-40B4-BE49-F238E27FC236}">
                      <a16:creationId xmlns:a16="http://schemas.microsoft.com/office/drawing/2014/main" id="{16DDD49B-F4C1-4F33-ABE2-8C0CC41F9242}"/>
                    </a:ext>
                  </a:extLst>
                </p:cNvPr>
                <p:cNvSpPr/>
                <p:nvPr/>
              </p:nvSpPr>
              <p:spPr>
                <a:xfrm>
                  <a:off x="1911061" y="6527474"/>
                  <a:ext cx="550936" cy="3397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Rechteck 104">
                  <a:extLst>
                    <a:ext uri="{FF2B5EF4-FFF2-40B4-BE49-F238E27FC236}">
                      <a16:creationId xmlns:a16="http://schemas.microsoft.com/office/drawing/2014/main" id="{68D9D53A-1E09-4D35-9AC2-C313C8EA8211}"/>
                    </a:ext>
                  </a:extLst>
                </p:cNvPr>
                <p:cNvSpPr/>
                <p:nvPr/>
              </p:nvSpPr>
              <p:spPr>
                <a:xfrm>
                  <a:off x="2180872" y="6803460"/>
                  <a:ext cx="550936" cy="3397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6" name="Rechteck 105">
                  <a:extLst>
                    <a:ext uri="{FF2B5EF4-FFF2-40B4-BE49-F238E27FC236}">
                      <a16:creationId xmlns:a16="http://schemas.microsoft.com/office/drawing/2014/main" id="{DC17680E-6F9C-42BC-8AEC-0156DC239DCB}"/>
                    </a:ext>
                  </a:extLst>
                </p:cNvPr>
                <p:cNvSpPr/>
                <p:nvPr/>
              </p:nvSpPr>
              <p:spPr>
                <a:xfrm>
                  <a:off x="2039462" y="7079446"/>
                  <a:ext cx="550936" cy="3397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56" name="Textplatzhalter 6">
            <a:extLst>
              <a:ext uri="{FF2B5EF4-FFF2-40B4-BE49-F238E27FC236}">
                <a16:creationId xmlns:a16="http://schemas.microsoft.com/office/drawing/2014/main" id="{5A425D05-3F75-43F2-BDFF-3757DE99586E}"/>
              </a:ext>
            </a:extLst>
          </p:cNvPr>
          <p:cNvSpPr txBox="1">
            <a:spLocks/>
          </p:cNvSpPr>
          <p:nvPr/>
        </p:nvSpPr>
        <p:spPr>
          <a:xfrm>
            <a:off x="683999" y="3779689"/>
            <a:ext cx="7848000" cy="398655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sz="2000" dirty="0">
                <a:solidFill>
                  <a:schemeClr val="tx1"/>
                </a:solidFill>
              </a:rPr>
              <a:t>In 48 patent offices, including Australia, Brazil and China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399FDE4-630D-4084-B8C7-0CFE3751ED96}"/>
              </a:ext>
            </a:extLst>
          </p:cNvPr>
          <p:cNvSpPr/>
          <p:nvPr/>
        </p:nvSpPr>
        <p:spPr bwMode="auto">
          <a:xfrm>
            <a:off x="683999" y="3417385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spc="-30" dirty="0">
                <a:solidFill>
                  <a:schemeClr val="accent2"/>
                </a:solidFill>
              </a:rPr>
              <a:t>EPOQUE </a:t>
            </a:r>
            <a:r>
              <a:rPr lang="en-GB" sz="2000" spc="-30" dirty="0"/>
              <a:t>search tool: a </a:t>
            </a:r>
            <a:r>
              <a:rPr lang="en-GB" sz="2000" spc="-30" dirty="0">
                <a:solidFill>
                  <a:schemeClr val="accent2"/>
                </a:solidFill>
              </a:rPr>
              <a:t>benchmark </a:t>
            </a:r>
            <a:r>
              <a:rPr lang="en-GB" sz="2000" spc="-30" dirty="0"/>
              <a:t>used by examiners </a:t>
            </a:r>
            <a:r>
              <a:rPr lang="en-GB" sz="2000" spc="-30" dirty="0">
                <a:solidFill>
                  <a:schemeClr val="accent2"/>
                </a:solidFill>
              </a:rPr>
              <a:t>worldwide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7C6EF60-846E-4792-A4F3-8AD95CA834CA}"/>
              </a:ext>
            </a:extLst>
          </p:cNvPr>
          <p:cNvCxnSpPr/>
          <p:nvPr/>
        </p:nvCxnSpPr>
        <p:spPr>
          <a:xfrm flipH="1">
            <a:off x="684005" y="3779689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89859D4-7246-45CC-A57A-3FA5D84C0526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3225641"/>
            <a:ext cx="468000" cy="468000"/>
            <a:chOff x="3687048" y="2893044"/>
            <a:chExt cx="1080000" cy="1080000"/>
          </a:xfrm>
        </p:grpSpPr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FA4C294C-2579-4B16-B134-7C448861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48" y="2893044"/>
              <a:ext cx="1080000" cy="1080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0686C236-FC2C-4E46-91E5-427A4C1A965C}"/>
                </a:ext>
              </a:extLst>
            </p:cNvPr>
            <p:cNvGrpSpPr/>
            <p:nvPr/>
          </p:nvGrpSpPr>
          <p:grpSpPr>
            <a:xfrm>
              <a:off x="4209630" y="3253371"/>
              <a:ext cx="430145" cy="577506"/>
              <a:chOff x="734527" y="1052920"/>
              <a:chExt cx="227770" cy="337010"/>
            </a:xfrm>
          </p:grpSpPr>
          <p:sp>
            <p:nvSpPr>
              <p:cNvPr id="114" name="AutoShape 1420">
                <a:extLst>
                  <a:ext uri="{FF2B5EF4-FFF2-40B4-BE49-F238E27FC236}">
                    <a16:creationId xmlns:a16="http://schemas.microsoft.com/office/drawing/2014/main" id="{9DB0886F-339D-4D13-90C4-B40E46559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34527" y="1052920"/>
                <a:ext cx="227770" cy="337010"/>
              </a:xfrm>
              <a:prstGeom prst="foldedCorner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altLang="de-DE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5" name="Line 1422">
                <a:extLst>
                  <a:ext uri="{FF2B5EF4-FFF2-40B4-BE49-F238E27FC236}">
                    <a16:creationId xmlns:a16="http://schemas.microsoft.com/office/drawing/2014/main" id="{3B1BC5D6-9C96-47A7-A0CB-AA1AABDB4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30053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6" name="Line 1422">
                <a:extLst>
                  <a:ext uri="{FF2B5EF4-FFF2-40B4-BE49-F238E27FC236}">
                    <a16:creationId xmlns:a16="http://schemas.microsoft.com/office/drawing/2014/main" id="{9BA5858D-A78D-4896-A928-5A3B486C8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181781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7" name="Line 1422">
                <a:extLst>
                  <a:ext uri="{FF2B5EF4-FFF2-40B4-BE49-F238E27FC236}">
                    <a16:creationId xmlns:a16="http://schemas.microsoft.com/office/drawing/2014/main" id="{4C9F97BD-347F-4483-B83E-577DD68B4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33509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8" name="Line 1422">
                <a:extLst>
                  <a:ext uri="{FF2B5EF4-FFF2-40B4-BE49-F238E27FC236}">
                    <a16:creationId xmlns:a16="http://schemas.microsoft.com/office/drawing/2014/main" id="{CD4690EB-C97C-498D-B474-E97879099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285237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9" name="Line 1422">
                <a:extLst>
                  <a:ext uri="{FF2B5EF4-FFF2-40B4-BE49-F238E27FC236}">
                    <a16:creationId xmlns:a16="http://schemas.microsoft.com/office/drawing/2014/main" id="{105E3B1C-1863-4D6D-B9C4-A3442201F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73" y="1336964"/>
                <a:ext cx="144000" cy="0"/>
              </a:xfrm>
              <a:prstGeom prst="line">
                <a:avLst/>
              </a:prstGeom>
              <a:solidFill>
                <a:srgbClr val="40495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algn="ctr">
                  <a:defRPr/>
                </a:pPr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3EA3CC06-F7D8-43C5-8B1E-D8C023C139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0250" y="3035212"/>
              <a:ext cx="723467" cy="750676"/>
              <a:chOff x="7359500" y="1641723"/>
              <a:chExt cx="778267" cy="791760"/>
            </a:xfrm>
            <a:solidFill>
              <a:schemeClr val="bg1"/>
            </a:solidFill>
          </p:grpSpPr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99BC2DFE-1B00-4011-8956-6F382747B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9782" y="1641723"/>
                <a:ext cx="607985" cy="608695"/>
              </a:xfrm>
              <a:custGeom>
                <a:avLst/>
                <a:gdLst>
                  <a:gd name="T0" fmla="*/ 113 w 225"/>
                  <a:gd name="T1" fmla="*/ 225 h 225"/>
                  <a:gd name="T2" fmla="*/ 0 w 225"/>
                  <a:gd name="T3" fmla="*/ 112 h 225"/>
                  <a:gd name="T4" fmla="*/ 113 w 225"/>
                  <a:gd name="T5" fmla="*/ 0 h 225"/>
                  <a:gd name="T6" fmla="*/ 225 w 225"/>
                  <a:gd name="T7" fmla="*/ 112 h 225"/>
                  <a:gd name="T8" fmla="*/ 113 w 225"/>
                  <a:gd name="T9" fmla="*/ 225 h 225"/>
                  <a:gd name="T10" fmla="*/ 113 w 225"/>
                  <a:gd name="T11" fmla="*/ 35 h 225"/>
                  <a:gd name="T12" fmla="*/ 36 w 225"/>
                  <a:gd name="T13" fmla="*/ 112 h 225"/>
                  <a:gd name="T14" fmla="*/ 113 w 225"/>
                  <a:gd name="T15" fmla="*/ 189 h 225"/>
                  <a:gd name="T16" fmla="*/ 189 w 225"/>
                  <a:gd name="T17" fmla="*/ 112 h 225"/>
                  <a:gd name="T18" fmla="*/ 113 w 225"/>
                  <a:gd name="T19" fmla="*/ 3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225">
                    <a:moveTo>
                      <a:pt x="113" y="225"/>
                    </a:moveTo>
                    <a:cubicBezTo>
                      <a:pt x="50" y="225"/>
                      <a:pt x="0" y="175"/>
                      <a:pt x="0" y="112"/>
                    </a:cubicBezTo>
                    <a:cubicBezTo>
                      <a:pt x="0" y="50"/>
                      <a:pt x="50" y="0"/>
                      <a:pt x="113" y="0"/>
                    </a:cubicBezTo>
                    <a:cubicBezTo>
                      <a:pt x="175" y="0"/>
                      <a:pt x="225" y="50"/>
                      <a:pt x="225" y="112"/>
                    </a:cubicBezTo>
                    <a:cubicBezTo>
                      <a:pt x="225" y="175"/>
                      <a:pt x="175" y="225"/>
                      <a:pt x="113" y="225"/>
                    </a:cubicBezTo>
                    <a:close/>
                    <a:moveTo>
                      <a:pt x="113" y="35"/>
                    </a:moveTo>
                    <a:cubicBezTo>
                      <a:pt x="70" y="35"/>
                      <a:pt x="36" y="70"/>
                      <a:pt x="36" y="112"/>
                    </a:cubicBezTo>
                    <a:cubicBezTo>
                      <a:pt x="36" y="155"/>
                      <a:pt x="70" y="189"/>
                      <a:pt x="113" y="189"/>
                    </a:cubicBezTo>
                    <a:cubicBezTo>
                      <a:pt x="155" y="189"/>
                      <a:pt x="189" y="155"/>
                      <a:pt x="189" y="112"/>
                    </a:cubicBezTo>
                    <a:cubicBezTo>
                      <a:pt x="189" y="70"/>
                      <a:pt x="155" y="35"/>
                      <a:pt x="11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B941279B-3498-436E-A12B-E88A5E68F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500" y="2082226"/>
                <a:ext cx="356564" cy="351257"/>
              </a:xfrm>
              <a:custGeom>
                <a:avLst/>
                <a:gdLst>
                  <a:gd name="T0" fmla="*/ 20 w 132"/>
                  <a:gd name="T1" fmla="*/ 130 h 130"/>
                  <a:gd name="T2" fmla="*/ 7 w 132"/>
                  <a:gd name="T3" fmla="*/ 124 h 130"/>
                  <a:gd name="T4" fmla="*/ 7 w 132"/>
                  <a:gd name="T5" fmla="*/ 99 h 130"/>
                  <a:gd name="T6" fmla="*/ 100 w 132"/>
                  <a:gd name="T7" fmla="*/ 7 h 130"/>
                  <a:gd name="T8" fmla="*/ 125 w 132"/>
                  <a:gd name="T9" fmla="*/ 7 h 130"/>
                  <a:gd name="T10" fmla="*/ 125 w 132"/>
                  <a:gd name="T11" fmla="*/ 32 h 130"/>
                  <a:gd name="T12" fmla="*/ 33 w 132"/>
                  <a:gd name="T13" fmla="*/ 124 h 130"/>
                  <a:gd name="T14" fmla="*/ 20 w 132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30">
                    <a:moveTo>
                      <a:pt x="20" y="130"/>
                    </a:moveTo>
                    <a:cubicBezTo>
                      <a:pt x="15" y="130"/>
                      <a:pt x="11" y="128"/>
                      <a:pt x="7" y="124"/>
                    </a:cubicBezTo>
                    <a:cubicBezTo>
                      <a:pt x="0" y="117"/>
                      <a:pt x="0" y="106"/>
                      <a:pt x="7" y="9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7" y="0"/>
                      <a:pt x="118" y="0"/>
                      <a:pt x="125" y="7"/>
                    </a:cubicBezTo>
                    <a:cubicBezTo>
                      <a:pt x="132" y="14"/>
                      <a:pt x="132" y="25"/>
                      <a:pt x="125" y="32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29" y="128"/>
                      <a:pt x="24" y="130"/>
                      <a:pt x="20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</p:grpSp>
      <p:grpSp>
        <p:nvGrpSpPr>
          <p:cNvPr id="12" name="Gruppieren 11"/>
          <p:cNvGrpSpPr/>
          <p:nvPr/>
        </p:nvGrpSpPr>
        <p:grpSpPr>
          <a:xfrm>
            <a:off x="683999" y="4178290"/>
            <a:ext cx="7848000" cy="554048"/>
            <a:chOff x="683999" y="4178290"/>
            <a:chExt cx="7848000" cy="554048"/>
          </a:xfrm>
        </p:grpSpPr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A9B35C71-E0C2-4333-B4A9-5CB34D504FBE}"/>
                </a:ext>
              </a:extLst>
            </p:cNvPr>
            <p:cNvSpPr/>
            <p:nvPr/>
          </p:nvSpPr>
          <p:spPr bwMode="auto">
            <a:xfrm>
              <a:off x="683999" y="4370034"/>
              <a:ext cx="7848000" cy="362304"/>
            </a:xfrm>
            <a:prstGeom prst="rect">
              <a:avLst/>
            </a:prstGeom>
            <a:noFill/>
            <a:ln w="12700" cap="sq" cmpd="sng" algn="ctr">
              <a:noFill/>
              <a:prstDash val="solid"/>
              <a:round/>
              <a:headEnd type="none" w="lg" len="med"/>
              <a:tailEnd type="none" w="med" len="med"/>
            </a:ln>
            <a:effectLst/>
          </p:spPr>
          <p:txBody>
            <a:bodyPr vert="horz" wrap="square" lIns="612000" tIns="0" rIns="0" bIns="5400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Machine translation </a:t>
              </a:r>
              <a:r>
                <a:rPr lang="en-GB" sz="2000" dirty="0"/>
                <a:t>from </a:t>
              </a:r>
              <a:r>
                <a:rPr lang="en-GB" sz="2000" dirty="0">
                  <a:solidFill>
                    <a:schemeClr val="accent1"/>
                  </a:solidFill>
                </a:rPr>
                <a:t>31 languages into English</a:t>
              </a:r>
              <a:r>
                <a:rPr lang="en-GB" sz="2000" dirty="0"/>
                <a:t> 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022E5135-C5FD-4DA9-AF03-CAB0199D7145}"/>
                </a:ext>
              </a:extLst>
            </p:cNvPr>
            <p:cNvCxnSpPr/>
            <p:nvPr/>
          </p:nvCxnSpPr>
          <p:spPr>
            <a:xfrm flipH="1">
              <a:off x="683999" y="4732338"/>
              <a:ext cx="7848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60267588-5FD6-42A7-BBDA-D0B111AFCD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005" y="4178290"/>
              <a:ext cx="468000" cy="468000"/>
              <a:chOff x="684213" y="3321657"/>
              <a:chExt cx="602644" cy="602644"/>
            </a:xfrm>
          </p:grpSpPr>
          <p:sp>
            <p:nvSpPr>
              <p:cNvPr id="121" name="Freeform 34">
                <a:extLst>
                  <a:ext uri="{FF2B5EF4-FFF2-40B4-BE49-F238E27FC236}">
                    <a16:creationId xmlns:a16="http://schemas.microsoft.com/office/drawing/2014/main" id="{288231B4-E814-43E6-80AB-D010EA00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13" y="3321657"/>
                <a:ext cx="602644" cy="602644"/>
              </a:xfrm>
              <a:custGeom>
                <a:avLst/>
                <a:gdLst>
                  <a:gd name="T0" fmla="*/ 45 w 363"/>
                  <a:gd name="T1" fmla="*/ 0 h 363"/>
                  <a:gd name="T2" fmla="*/ 0 w 363"/>
                  <a:gd name="T3" fmla="*/ 45 h 363"/>
                  <a:gd name="T4" fmla="*/ 0 w 363"/>
                  <a:gd name="T5" fmla="*/ 317 h 363"/>
                  <a:gd name="T6" fmla="*/ 45 w 363"/>
                  <a:gd name="T7" fmla="*/ 363 h 363"/>
                  <a:gd name="T8" fmla="*/ 317 w 363"/>
                  <a:gd name="T9" fmla="*/ 363 h 363"/>
                  <a:gd name="T10" fmla="*/ 363 w 363"/>
                  <a:gd name="T11" fmla="*/ 317 h 363"/>
                  <a:gd name="T12" fmla="*/ 363 w 363"/>
                  <a:gd name="T13" fmla="*/ 45 h 363"/>
                  <a:gd name="T14" fmla="*/ 317 w 363"/>
                  <a:gd name="T15" fmla="*/ 0 h 363"/>
                  <a:gd name="T16" fmla="*/ 45 w 363"/>
                  <a:gd name="T1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45" y="0"/>
                    </a:moveTo>
                    <a:cubicBezTo>
                      <a:pt x="45" y="0"/>
                      <a:pt x="0" y="0"/>
                      <a:pt x="0" y="45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0" y="363"/>
                      <a:pt x="45" y="363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7" y="363"/>
                      <a:pt x="363" y="363"/>
                      <a:pt x="363" y="317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63" y="45"/>
                      <a:pt x="363" y="0"/>
                      <a:pt x="317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 dirty="0">
                  <a:solidFill>
                    <a:srgbClr val="3B464D"/>
                  </a:solidFill>
                  <a:latin typeface="Arial"/>
                </a:endParaRPr>
              </a:p>
            </p:txBody>
          </p:sp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id="{0EF6F2A1-AB06-4782-9EAC-B8EA2C4BC614}"/>
                  </a:ext>
                </a:extLst>
              </p:cNvPr>
              <p:cNvGrpSpPr/>
              <p:nvPr/>
            </p:nvGrpSpPr>
            <p:grpSpPr>
              <a:xfrm>
                <a:off x="736566" y="3390900"/>
                <a:ext cx="515406" cy="481626"/>
                <a:chOff x="736566" y="3390900"/>
                <a:chExt cx="515406" cy="481626"/>
              </a:xfrm>
            </p:grpSpPr>
            <p:sp>
              <p:nvSpPr>
                <p:cNvPr id="123" name="Freeform 27">
                  <a:extLst>
                    <a:ext uri="{FF2B5EF4-FFF2-40B4-BE49-F238E27FC236}">
                      <a16:creationId xmlns:a16="http://schemas.microsoft.com/office/drawing/2014/main" id="{7C6A0C4A-9825-47C0-87F9-7DD1569C8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91067" flipH="1">
                  <a:off x="945638" y="3566188"/>
                  <a:ext cx="306334" cy="306338"/>
                </a:xfrm>
                <a:custGeom>
                  <a:avLst/>
                  <a:gdLst>
                    <a:gd name="T0" fmla="*/ 2147483647 w 1670"/>
                    <a:gd name="T1" fmla="*/ 2147483647 h 1670"/>
                    <a:gd name="T2" fmla="*/ 2147483647 w 1670"/>
                    <a:gd name="T3" fmla="*/ 2147483647 h 1670"/>
                    <a:gd name="T4" fmla="*/ 2147483647 w 1670"/>
                    <a:gd name="T5" fmla="*/ 2147483647 h 1670"/>
                    <a:gd name="T6" fmla="*/ 2147483647 w 1670"/>
                    <a:gd name="T7" fmla="*/ 2147483647 h 1670"/>
                    <a:gd name="T8" fmla="*/ 2147483647 w 1670"/>
                    <a:gd name="T9" fmla="*/ 2147483647 h 1670"/>
                    <a:gd name="T10" fmla="*/ 2147483647 w 1670"/>
                    <a:gd name="T11" fmla="*/ 2147483647 h 1670"/>
                    <a:gd name="T12" fmla="*/ 2147483647 w 1670"/>
                    <a:gd name="T13" fmla="*/ 2147483647 h 1670"/>
                    <a:gd name="T14" fmla="*/ 2147483647 w 1670"/>
                    <a:gd name="T15" fmla="*/ 2147483647 h 1670"/>
                    <a:gd name="T16" fmla="*/ 2147483647 w 1670"/>
                    <a:gd name="T17" fmla="*/ 2147483647 h 1670"/>
                    <a:gd name="T18" fmla="*/ 2147483647 w 1670"/>
                    <a:gd name="T19" fmla="*/ 2147483647 h 1670"/>
                    <a:gd name="T20" fmla="*/ 2147483647 w 1670"/>
                    <a:gd name="T21" fmla="*/ 2147483647 h 1670"/>
                    <a:gd name="T22" fmla="*/ 2147483647 w 1670"/>
                    <a:gd name="T23" fmla="*/ 2147483647 h 1670"/>
                    <a:gd name="T24" fmla="*/ 0 w 1670"/>
                    <a:gd name="T25" fmla="*/ 2147483647 h 1670"/>
                    <a:gd name="T26" fmla="*/ 0 w 1670"/>
                    <a:gd name="T27" fmla="*/ 2147483647 h 1670"/>
                    <a:gd name="T28" fmla="*/ 0 w 1670"/>
                    <a:gd name="T29" fmla="*/ 2147483647 h 1670"/>
                    <a:gd name="T30" fmla="*/ 2147483647 w 1670"/>
                    <a:gd name="T31" fmla="*/ 2147483647 h 1670"/>
                    <a:gd name="T32" fmla="*/ 2147483647 w 1670"/>
                    <a:gd name="T33" fmla="*/ 2147483647 h 1670"/>
                    <a:gd name="T34" fmla="*/ 2147483647 w 1670"/>
                    <a:gd name="T35" fmla="*/ 2147483647 h 1670"/>
                    <a:gd name="T36" fmla="*/ 2147483647 w 1670"/>
                    <a:gd name="T37" fmla="*/ 2147483647 h 1670"/>
                    <a:gd name="T38" fmla="*/ 2147483647 w 1670"/>
                    <a:gd name="T39" fmla="*/ 2147483647 h 1670"/>
                    <a:gd name="T40" fmla="*/ 2147483647 w 1670"/>
                    <a:gd name="T41" fmla="*/ 2147483647 h 1670"/>
                    <a:gd name="T42" fmla="*/ 2147483647 w 1670"/>
                    <a:gd name="T43" fmla="*/ 2147483647 h 1670"/>
                    <a:gd name="T44" fmla="*/ 2147483647 w 1670"/>
                    <a:gd name="T45" fmla="*/ 2147483647 h 1670"/>
                    <a:gd name="T46" fmla="*/ 2147483647 w 1670"/>
                    <a:gd name="T47" fmla="*/ 2147483647 h 1670"/>
                    <a:gd name="T48" fmla="*/ 2147483647 w 1670"/>
                    <a:gd name="T49" fmla="*/ 2147483647 h 1670"/>
                    <a:gd name="T50" fmla="*/ 2147483647 w 1670"/>
                    <a:gd name="T51" fmla="*/ 2147483647 h 1670"/>
                    <a:gd name="T52" fmla="*/ 2147483647 w 1670"/>
                    <a:gd name="T53" fmla="*/ 2147483647 h 1670"/>
                    <a:gd name="T54" fmla="*/ 2147483647 w 1670"/>
                    <a:gd name="T55" fmla="*/ 2147483647 h 1670"/>
                    <a:gd name="T56" fmla="*/ 2147483647 w 1670"/>
                    <a:gd name="T57" fmla="*/ 2147483647 h 1670"/>
                    <a:gd name="T58" fmla="*/ 2147483647 w 1670"/>
                    <a:gd name="T59" fmla="*/ 2147483647 h 1670"/>
                    <a:gd name="T60" fmla="*/ 2147483647 w 1670"/>
                    <a:gd name="T61" fmla="*/ 2147483647 h 1670"/>
                    <a:gd name="T62" fmla="*/ 2147483647 w 1670"/>
                    <a:gd name="T63" fmla="*/ 2147483647 h 1670"/>
                    <a:gd name="T64" fmla="*/ 2147483647 w 1670"/>
                    <a:gd name="T65" fmla="*/ 2147483647 h 1670"/>
                    <a:gd name="T66" fmla="*/ 2147483647 w 1670"/>
                    <a:gd name="T67" fmla="*/ 2147483647 h 1670"/>
                    <a:gd name="T68" fmla="*/ 2147483647 w 1670"/>
                    <a:gd name="T69" fmla="*/ 2147483647 h 1670"/>
                    <a:gd name="T70" fmla="*/ 2147483647 w 1670"/>
                    <a:gd name="T71" fmla="*/ 2147483647 h 1670"/>
                    <a:gd name="T72" fmla="*/ 2147483647 w 1670"/>
                    <a:gd name="T73" fmla="*/ 2147483647 h 1670"/>
                    <a:gd name="T74" fmla="*/ 2147483647 w 1670"/>
                    <a:gd name="T75" fmla="*/ 2147483647 h 1670"/>
                    <a:gd name="T76" fmla="*/ 2147483647 w 1670"/>
                    <a:gd name="T77" fmla="*/ 2147483647 h 1670"/>
                    <a:gd name="T78" fmla="*/ 2147483647 w 1670"/>
                    <a:gd name="T79" fmla="*/ 2147483647 h 1670"/>
                    <a:gd name="T80" fmla="*/ 2147483647 w 1670"/>
                    <a:gd name="T81" fmla="*/ 2147483647 h 1670"/>
                    <a:gd name="T82" fmla="*/ 2147483647 w 1670"/>
                    <a:gd name="T83" fmla="*/ 2147483647 h 1670"/>
                    <a:gd name="T84" fmla="*/ 2147483647 w 1670"/>
                    <a:gd name="T85" fmla="*/ 2147483647 h 1670"/>
                    <a:gd name="T86" fmla="*/ 2147483647 w 1670"/>
                    <a:gd name="T87" fmla="*/ 2147483647 h 1670"/>
                    <a:gd name="T88" fmla="*/ 2147483647 w 1670"/>
                    <a:gd name="T89" fmla="*/ 2147483647 h 1670"/>
                    <a:gd name="T90" fmla="*/ 2147483647 w 1670"/>
                    <a:gd name="T91" fmla="*/ 2147483647 h 1670"/>
                    <a:gd name="T92" fmla="*/ 2147483647 w 1670"/>
                    <a:gd name="T93" fmla="*/ 2147483647 h 1670"/>
                    <a:gd name="T94" fmla="*/ 2147483647 w 1670"/>
                    <a:gd name="T95" fmla="*/ 2147483647 h 1670"/>
                    <a:gd name="T96" fmla="*/ 2147483647 w 1670"/>
                    <a:gd name="T97" fmla="*/ 2147483647 h 1670"/>
                    <a:gd name="T98" fmla="*/ 2147483647 w 1670"/>
                    <a:gd name="T99" fmla="*/ 2147483647 h 1670"/>
                    <a:gd name="T100" fmla="*/ 2147483647 w 1670"/>
                    <a:gd name="T101" fmla="*/ 2147483647 h 1670"/>
                    <a:gd name="T102" fmla="*/ 2147483647 w 1670"/>
                    <a:gd name="T103" fmla="*/ 2147483647 h 1670"/>
                    <a:gd name="T104" fmla="*/ 2147483647 w 1670"/>
                    <a:gd name="T105" fmla="*/ 2147483647 h 1670"/>
                    <a:gd name="T106" fmla="*/ 2147483647 w 1670"/>
                    <a:gd name="T107" fmla="*/ 2147483647 h 1670"/>
                    <a:gd name="T108" fmla="*/ 2147483647 w 1670"/>
                    <a:gd name="T109" fmla="*/ 2147483647 h 1670"/>
                    <a:gd name="T110" fmla="*/ 2147483647 w 1670"/>
                    <a:gd name="T111" fmla="*/ 2147483647 h 1670"/>
                    <a:gd name="T112" fmla="*/ 2147483647 w 1670"/>
                    <a:gd name="T113" fmla="*/ 2147483647 h 1670"/>
                    <a:gd name="T114" fmla="*/ 2147483647 w 1670"/>
                    <a:gd name="T115" fmla="*/ 2147483647 h 1670"/>
                    <a:gd name="T116" fmla="*/ 2147483647 w 1670"/>
                    <a:gd name="T117" fmla="*/ 2147483647 h 1670"/>
                    <a:gd name="T118" fmla="*/ 2147483647 w 1670"/>
                    <a:gd name="T119" fmla="*/ 0 h 1670"/>
                    <a:gd name="T120" fmla="*/ 2147483647 w 1670"/>
                    <a:gd name="T121" fmla="*/ 0 h 1670"/>
                    <a:gd name="T122" fmla="*/ 2147483647 w 1670"/>
                    <a:gd name="T123" fmla="*/ 2147483647 h 167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70"/>
                    <a:gd name="T187" fmla="*/ 0 h 1670"/>
                    <a:gd name="T188" fmla="*/ 1670 w 1670"/>
                    <a:gd name="T189" fmla="*/ 1670 h 167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70" h="1670">
                      <a:moveTo>
                        <a:pt x="690" y="216"/>
                      </a:moveTo>
                      <a:lnTo>
                        <a:pt x="690" y="216"/>
                      </a:lnTo>
                      <a:lnTo>
                        <a:pt x="681" y="218"/>
                      </a:lnTo>
                      <a:lnTo>
                        <a:pt x="671" y="220"/>
                      </a:lnTo>
                      <a:lnTo>
                        <a:pt x="659" y="223"/>
                      </a:lnTo>
                      <a:lnTo>
                        <a:pt x="648" y="226"/>
                      </a:lnTo>
                      <a:lnTo>
                        <a:pt x="636" y="231"/>
                      </a:lnTo>
                      <a:lnTo>
                        <a:pt x="624" y="235"/>
                      </a:lnTo>
                      <a:lnTo>
                        <a:pt x="611" y="240"/>
                      </a:lnTo>
                      <a:lnTo>
                        <a:pt x="597" y="245"/>
                      </a:lnTo>
                      <a:lnTo>
                        <a:pt x="584" y="250"/>
                      </a:lnTo>
                      <a:lnTo>
                        <a:pt x="571" y="256"/>
                      </a:lnTo>
                      <a:lnTo>
                        <a:pt x="558" y="263"/>
                      </a:lnTo>
                      <a:lnTo>
                        <a:pt x="544" y="270"/>
                      </a:lnTo>
                      <a:lnTo>
                        <a:pt x="531" y="277"/>
                      </a:lnTo>
                      <a:lnTo>
                        <a:pt x="518" y="284"/>
                      </a:lnTo>
                      <a:lnTo>
                        <a:pt x="506" y="292"/>
                      </a:lnTo>
                      <a:lnTo>
                        <a:pt x="493" y="300"/>
                      </a:lnTo>
                      <a:lnTo>
                        <a:pt x="307" y="182"/>
                      </a:lnTo>
                      <a:lnTo>
                        <a:pt x="294" y="195"/>
                      </a:lnTo>
                      <a:lnTo>
                        <a:pt x="277" y="212"/>
                      </a:lnTo>
                      <a:lnTo>
                        <a:pt x="256" y="233"/>
                      </a:lnTo>
                      <a:lnTo>
                        <a:pt x="234" y="255"/>
                      </a:lnTo>
                      <a:lnTo>
                        <a:pt x="212" y="277"/>
                      </a:lnTo>
                      <a:lnTo>
                        <a:pt x="195" y="294"/>
                      </a:lnTo>
                      <a:lnTo>
                        <a:pt x="182" y="307"/>
                      </a:lnTo>
                      <a:lnTo>
                        <a:pt x="178" y="311"/>
                      </a:lnTo>
                      <a:lnTo>
                        <a:pt x="295" y="498"/>
                      </a:lnTo>
                      <a:lnTo>
                        <a:pt x="295" y="500"/>
                      </a:lnTo>
                      <a:lnTo>
                        <a:pt x="289" y="508"/>
                      </a:lnTo>
                      <a:lnTo>
                        <a:pt x="285" y="518"/>
                      </a:lnTo>
                      <a:lnTo>
                        <a:pt x="279" y="527"/>
                      </a:lnTo>
                      <a:lnTo>
                        <a:pt x="273" y="537"/>
                      </a:lnTo>
                      <a:lnTo>
                        <a:pt x="268" y="549"/>
                      </a:lnTo>
                      <a:lnTo>
                        <a:pt x="262" y="560"/>
                      </a:lnTo>
                      <a:lnTo>
                        <a:pt x="256" y="573"/>
                      </a:lnTo>
                      <a:lnTo>
                        <a:pt x="250" y="586"/>
                      </a:lnTo>
                      <a:lnTo>
                        <a:pt x="245" y="599"/>
                      </a:lnTo>
                      <a:lnTo>
                        <a:pt x="240" y="613"/>
                      </a:lnTo>
                      <a:lnTo>
                        <a:pt x="234" y="627"/>
                      </a:lnTo>
                      <a:lnTo>
                        <a:pt x="230" y="641"/>
                      </a:lnTo>
                      <a:lnTo>
                        <a:pt x="226" y="656"/>
                      </a:lnTo>
                      <a:lnTo>
                        <a:pt x="221" y="670"/>
                      </a:lnTo>
                      <a:lnTo>
                        <a:pt x="218" y="685"/>
                      </a:lnTo>
                      <a:lnTo>
                        <a:pt x="216" y="698"/>
                      </a:lnTo>
                      <a:lnTo>
                        <a:pt x="0" y="748"/>
                      </a:lnTo>
                      <a:lnTo>
                        <a:pt x="0" y="765"/>
                      </a:lnTo>
                      <a:lnTo>
                        <a:pt x="0" y="789"/>
                      </a:lnTo>
                      <a:lnTo>
                        <a:pt x="0" y="819"/>
                      </a:lnTo>
                      <a:lnTo>
                        <a:pt x="0" y="851"/>
                      </a:lnTo>
                      <a:lnTo>
                        <a:pt x="0" y="881"/>
                      </a:lnTo>
                      <a:lnTo>
                        <a:pt x="0" y="906"/>
                      </a:lnTo>
                      <a:lnTo>
                        <a:pt x="0" y="923"/>
                      </a:lnTo>
                      <a:lnTo>
                        <a:pt x="0" y="930"/>
                      </a:lnTo>
                      <a:lnTo>
                        <a:pt x="216" y="978"/>
                      </a:lnTo>
                      <a:lnTo>
                        <a:pt x="217" y="980"/>
                      </a:lnTo>
                      <a:lnTo>
                        <a:pt x="219" y="989"/>
                      </a:lnTo>
                      <a:lnTo>
                        <a:pt x="221" y="999"/>
                      </a:lnTo>
                      <a:lnTo>
                        <a:pt x="224" y="1011"/>
                      </a:lnTo>
                      <a:lnTo>
                        <a:pt x="227" y="1022"/>
                      </a:lnTo>
                      <a:lnTo>
                        <a:pt x="232" y="1035"/>
                      </a:lnTo>
                      <a:lnTo>
                        <a:pt x="236" y="1046"/>
                      </a:lnTo>
                      <a:lnTo>
                        <a:pt x="241" y="1060"/>
                      </a:lnTo>
                      <a:lnTo>
                        <a:pt x="246" y="1073"/>
                      </a:lnTo>
                      <a:lnTo>
                        <a:pt x="251" y="1086"/>
                      </a:lnTo>
                      <a:lnTo>
                        <a:pt x="257" y="1099"/>
                      </a:lnTo>
                      <a:lnTo>
                        <a:pt x="264" y="1113"/>
                      </a:lnTo>
                      <a:lnTo>
                        <a:pt x="271" y="1126"/>
                      </a:lnTo>
                      <a:lnTo>
                        <a:pt x="278" y="1139"/>
                      </a:lnTo>
                      <a:lnTo>
                        <a:pt x="285" y="1152"/>
                      </a:lnTo>
                      <a:lnTo>
                        <a:pt x="293" y="1164"/>
                      </a:lnTo>
                      <a:lnTo>
                        <a:pt x="301" y="1177"/>
                      </a:lnTo>
                      <a:lnTo>
                        <a:pt x="300" y="1177"/>
                      </a:lnTo>
                      <a:lnTo>
                        <a:pt x="301" y="1177"/>
                      </a:lnTo>
                      <a:lnTo>
                        <a:pt x="183" y="1363"/>
                      </a:lnTo>
                      <a:lnTo>
                        <a:pt x="196" y="1376"/>
                      </a:lnTo>
                      <a:lnTo>
                        <a:pt x="213" y="1393"/>
                      </a:lnTo>
                      <a:lnTo>
                        <a:pt x="234" y="1414"/>
                      </a:lnTo>
                      <a:lnTo>
                        <a:pt x="257" y="1436"/>
                      </a:lnTo>
                      <a:lnTo>
                        <a:pt x="278" y="1458"/>
                      </a:lnTo>
                      <a:lnTo>
                        <a:pt x="295" y="1475"/>
                      </a:lnTo>
                      <a:lnTo>
                        <a:pt x="308" y="1488"/>
                      </a:lnTo>
                      <a:lnTo>
                        <a:pt x="313" y="1492"/>
                      </a:lnTo>
                      <a:lnTo>
                        <a:pt x="499" y="1375"/>
                      </a:lnTo>
                      <a:lnTo>
                        <a:pt x="500" y="1375"/>
                      </a:lnTo>
                      <a:lnTo>
                        <a:pt x="508" y="1381"/>
                      </a:lnTo>
                      <a:lnTo>
                        <a:pt x="518" y="1385"/>
                      </a:lnTo>
                      <a:lnTo>
                        <a:pt x="528" y="1391"/>
                      </a:lnTo>
                      <a:lnTo>
                        <a:pt x="538" y="1397"/>
                      </a:lnTo>
                      <a:lnTo>
                        <a:pt x="550" y="1402"/>
                      </a:lnTo>
                      <a:lnTo>
                        <a:pt x="561" y="1408"/>
                      </a:lnTo>
                      <a:lnTo>
                        <a:pt x="574" y="1414"/>
                      </a:lnTo>
                      <a:lnTo>
                        <a:pt x="587" y="1420"/>
                      </a:lnTo>
                      <a:lnTo>
                        <a:pt x="601" y="1425"/>
                      </a:lnTo>
                      <a:lnTo>
                        <a:pt x="614" y="1430"/>
                      </a:lnTo>
                      <a:lnTo>
                        <a:pt x="628" y="1436"/>
                      </a:lnTo>
                      <a:lnTo>
                        <a:pt x="642" y="1440"/>
                      </a:lnTo>
                      <a:lnTo>
                        <a:pt x="656" y="1444"/>
                      </a:lnTo>
                      <a:lnTo>
                        <a:pt x="670" y="1449"/>
                      </a:lnTo>
                      <a:lnTo>
                        <a:pt x="685" y="1452"/>
                      </a:lnTo>
                      <a:lnTo>
                        <a:pt x="698" y="1454"/>
                      </a:lnTo>
                      <a:lnTo>
                        <a:pt x="748" y="1670"/>
                      </a:lnTo>
                      <a:lnTo>
                        <a:pt x="765" y="1670"/>
                      </a:lnTo>
                      <a:lnTo>
                        <a:pt x="791" y="1670"/>
                      </a:lnTo>
                      <a:lnTo>
                        <a:pt x="819" y="1670"/>
                      </a:lnTo>
                      <a:lnTo>
                        <a:pt x="852" y="1670"/>
                      </a:lnTo>
                      <a:lnTo>
                        <a:pt x="881" y="1670"/>
                      </a:lnTo>
                      <a:lnTo>
                        <a:pt x="906" y="1670"/>
                      </a:lnTo>
                      <a:lnTo>
                        <a:pt x="923" y="1670"/>
                      </a:lnTo>
                      <a:lnTo>
                        <a:pt x="930" y="1670"/>
                      </a:lnTo>
                      <a:lnTo>
                        <a:pt x="980" y="1454"/>
                      </a:lnTo>
                      <a:lnTo>
                        <a:pt x="981" y="1453"/>
                      </a:lnTo>
                      <a:lnTo>
                        <a:pt x="990" y="1451"/>
                      </a:lnTo>
                      <a:lnTo>
                        <a:pt x="1000" y="1449"/>
                      </a:lnTo>
                      <a:lnTo>
                        <a:pt x="1012" y="1446"/>
                      </a:lnTo>
                      <a:lnTo>
                        <a:pt x="1023" y="1443"/>
                      </a:lnTo>
                      <a:lnTo>
                        <a:pt x="1035" y="1438"/>
                      </a:lnTo>
                      <a:lnTo>
                        <a:pt x="1048" y="1434"/>
                      </a:lnTo>
                      <a:lnTo>
                        <a:pt x="1060" y="1429"/>
                      </a:lnTo>
                      <a:lnTo>
                        <a:pt x="1074" y="1424"/>
                      </a:lnTo>
                      <a:lnTo>
                        <a:pt x="1087" y="1419"/>
                      </a:lnTo>
                      <a:lnTo>
                        <a:pt x="1101" y="1413"/>
                      </a:lnTo>
                      <a:lnTo>
                        <a:pt x="1113" y="1406"/>
                      </a:lnTo>
                      <a:lnTo>
                        <a:pt x="1127" y="1399"/>
                      </a:lnTo>
                      <a:lnTo>
                        <a:pt x="1140" y="1392"/>
                      </a:lnTo>
                      <a:lnTo>
                        <a:pt x="1152" y="1385"/>
                      </a:lnTo>
                      <a:lnTo>
                        <a:pt x="1165" y="1377"/>
                      </a:lnTo>
                      <a:lnTo>
                        <a:pt x="1177" y="1369"/>
                      </a:lnTo>
                      <a:lnTo>
                        <a:pt x="1177" y="1370"/>
                      </a:lnTo>
                      <a:lnTo>
                        <a:pt x="1177" y="1369"/>
                      </a:lnTo>
                      <a:lnTo>
                        <a:pt x="1363" y="1487"/>
                      </a:lnTo>
                      <a:lnTo>
                        <a:pt x="1376" y="1474"/>
                      </a:lnTo>
                      <a:lnTo>
                        <a:pt x="1393" y="1457"/>
                      </a:lnTo>
                      <a:lnTo>
                        <a:pt x="1414" y="1436"/>
                      </a:lnTo>
                      <a:lnTo>
                        <a:pt x="1437" y="1413"/>
                      </a:lnTo>
                      <a:lnTo>
                        <a:pt x="1458" y="1392"/>
                      </a:lnTo>
                      <a:lnTo>
                        <a:pt x="1475" y="1375"/>
                      </a:lnTo>
                      <a:lnTo>
                        <a:pt x="1488" y="1362"/>
                      </a:lnTo>
                      <a:lnTo>
                        <a:pt x="1492" y="1357"/>
                      </a:lnTo>
                      <a:lnTo>
                        <a:pt x="1375" y="1171"/>
                      </a:lnTo>
                      <a:lnTo>
                        <a:pt x="1375" y="1170"/>
                      </a:lnTo>
                      <a:lnTo>
                        <a:pt x="1381" y="1162"/>
                      </a:lnTo>
                      <a:lnTo>
                        <a:pt x="1386" y="1152"/>
                      </a:lnTo>
                      <a:lnTo>
                        <a:pt x="1392" y="1143"/>
                      </a:lnTo>
                      <a:lnTo>
                        <a:pt x="1398" y="1132"/>
                      </a:lnTo>
                      <a:lnTo>
                        <a:pt x="1404" y="1121"/>
                      </a:lnTo>
                      <a:lnTo>
                        <a:pt x="1409" y="1109"/>
                      </a:lnTo>
                      <a:lnTo>
                        <a:pt x="1415" y="1097"/>
                      </a:lnTo>
                      <a:lnTo>
                        <a:pt x="1421" y="1083"/>
                      </a:lnTo>
                      <a:lnTo>
                        <a:pt x="1427" y="1071"/>
                      </a:lnTo>
                      <a:lnTo>
                        <a:pt x="1431" y="1057"/>
                      </a:lnTo>
                      <a:lnTo>
                        <a:pt x="1436" y="1043"/>
                      </a:lnTo>
                      <a:lnTo>
                        <a:pt x="1442" y="1028"/>
                      </a:lnTo>
                      <a:lnTo>
                        <a:pt x="1445" y="1014"/>
                      </a:lnTo>
                      <a:lnTo>
                        <a:pt x="1450" y="1000"/>
                      </a:lnTo>
                      <a:lnTo>
                        <a:pt x="1453" y="985"/>
                      </a:lnTo>
                      <a:lnTo>
                        <a:pt x="1455" y="972"/>
                      </a:lnTo>
                      <a:lnTo>
                        <a:pt x="1670" y="922"/>
                      </a:lnTo>
                      <a:lnTo>
                        <a:pt x="1670" y="905"/>
                      </a:lnTo>
                      <a:lnTo>
                        <a:pt x="1670" y="879"/>
                      </a:lnTo>
                      <a:lnTo>
                        <a:pt x="1670" y="851"/>
                      </a:lnTo>
                      <a:lnTo>
                        <a:pt x="1670" y="818"/>
                      </a:lnTo>
                      <a:lnTo>
                        <a:pt x="1670" y="789"/>
                      </a:lnTo>
                      <a:lnTo>
                        <a:pt x="1670" y="764"/>
                      </a:lnTo>
                      <a:lnTo>
                        <a:pt x="1670" y="747"/>
                      </a:lnTo>
                      <a:lnTo>
                        <a:pt x="1670" y="740"/>
                      </a:lnTo>
                      <a:lnTo>
                        <a:pt x="1455" y="690"/>
                      </a:lnTo>
                      <a:lnTo>
                        <a:pt x="1454" y="690"/>
                      </a:lnTo>
                      <a:lnTo>
                        <a:pt x="1452" y="681"/>
                      </a:lnTo>
                      <a:lnTo>
                        <a:pt x="1450" y="671"/>
                      </a:lnTo>
                      <a:lnTo>
                        <a:pt x="1447" y="659"/>
                      </a:lnTo>
                      <a:lnTo>
                        <a:pt x="1444" y="648"/>
                      </a:lnTo>
                      <a:lnTo>
                        <a:pt x="1439" y="635"/>
                      </a:lnTo>
                      <a:lnTo>
                        <a:pt x="1435" y="622"/>
                      </a:lnTo>
                      <a:lnTo>
                        <a:pt x="1430" y="610"/>
                      </a:lnTo>
                      <a:lnTo>
                        <a:pt x="1425" y="597"/>
                      </a:lnTo>
                      <a:lnTo>
                        <a:pt x="1420" y="584"/>
                      </a:lnTo>
                      <a:lnTo>
                        <a:pt x="1414" y="571"/>
                      </a:lnTo>
                      <a:lnTo>
                        <a:pt x="1407" y="557"/>
                      </a:lnTo>
                      <a:lnTo>
                        <a:pt x="1400" y="544"/>
                      </a:lnTo>
                      <a:lnTo>
                        <a:pt x="1393" y="531"/>
                      </a:lnTo>
                      <a:lnTo>
                        <a:pt x="1386" y="518"/>
                      </a:lnTo>
                      <a:lnTo>
                        <a:pt x="1378" y="506"/>
                      </a:lnTo>
                      <a:lnTo>
                        <a:pt x="1370" y="493"/>
                      </a:lnTo>
                      <a:lnTo>
                        <a:pt x="1488" y="307"/>
                      </a:lnTo>
                      <a:lnTo>
                        <a:pt x="1475" y="294"/>
                      </a:lnTo>
                      <a:lnTo>
                        <a:pt x="1458" y="277"/>
                      </a:lnTo>
                      <a:lnTo>
                        <a:pt x="1437" y="256"/>
                      </a:lnTo>
                      <a:lnTo>
                        <a:pt x="1415" y="233"/>
                      </a:lnTo>
                      <a:lnTo>
                        <a:pt x="1393" y="212"/>
                      </a:lnTo>
                      <a:lnTo>
                        <a:pt x="1376" y="195"/>
                      </a:lnTo>
                      <a:lnTo>
                        <a:pt x="1363" y="182"/>
                      </a:lnTo>
                      <a:lnTo>
                        <a:pt x="1359" y="178"/>
                      </a:lnTo>
                      <a:lnTo>
                        <a:pt x="1172" y="295"/>
                      </a:lnTo>
                      <a:lnTo>
                        <a:pt x="1171" y="295"/>
                      </a:lnTo>
                      <a:lnTo>
                        <a:pt x="1163" y="289"/>
                      </a:lnTo>
                      <a:lnTo>
                        <a:pt x="1154" y="284"/>
                      </a:lnTo>
                      <a:lnTo>
                        <a:pt x="1143" y="278"/>
                      </a:lnTo>
                      <a:lnTo>
                        <a:pt x="1133" y="272"/>
                      </a:lnTo>
                      <a:lnTo>
                        <a:pt x="1121" y="266"/>
                      </a:lnTo>
                      <a:lnTo>
                        <a:pt x="1110" y="261"/>
                      </a:lnTo>
                      <a:lnTo>
                        <a:pt x="1097" y="255"/>
                      </a:lnTo>
                      <a:lnTo>
                        <a:pt x="1084" y="249"/>
                      </a:lnTo>
                      <a:lnTo>
                        <a:pt x="1071" y="243"/>
                      </a:lnTo>
                      <a:lnTo>
                        <a:pt x="1057" y="239"/>
                      </a:lnTo>
                      <a:lnTo>
                        <a:pt x="1043" y="234"/>
                      </a:lnTo>
                      <a:lnTo>
                        <a:pt x="1029" y="228"/>
                      </a:lnTo>
                      <a:lnTo>
                        <a:pt x="1014" y="225"/>
                      </a:lnTo>
                      <a:lnTo>
                        <a:pt x="1000" y="220"/>
                      </a:lnTo>
                      <a:lnTo>
                        <a:pt x="985" y="217"/>
                      </a:lnTo>
                      <a:lnTo>
                        <a:pt x="972" y="215"/>
                      </a:lnTo>
                      <a:lnTo>
                        <a:pt x="923" y="0"/>
                      </a:lnTo>
                      <a:lnTo>
                        <a:pt x="906" y="0"/>
                      </a:lnTo>
                      <a:lnTo>
                        <a:pt x="881" y="0"/>
                      </a:lnTo>
                      <a:lnTo>
                        <a:pt x="851" y="0"/>
                      </a:lnTo>
                      <a:lnTo>
                        <a:pt x="819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40" y="0"/>
                      </a:lnTo>
                      <a:lnTo>
                        <a:pt x="692" y="215"/>
                      </a:lnTo>
                      <a:lnTo>
                        <a:pt x="690" y="216"/>
                      </a:lnTo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464D"/>
                    </a:solidFill>
                    <a:effectLst/>
                    <a:uLnTx/>
                    <a:uFillTx/>
                    <a:latin typeface="Calisto MT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0082807A-1CFB-40DC-A1C3-A7A1F71A0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36566" y="3390900"/>
                  <a:ext cx="271400" cy="271404"/>
                </a:xfrm>
                <a:custGeom>
                  <a:avLst/>
                  <a:gdLst>
                    <a:gd name="T0" fmla="*/ 2147483647 w 1670"/>
                    <a:gd name="T1" fmla="*/ 2147483647 h 1670"/>
                    <a:gd name="T2" fmla="*/ 2147483647 w 1670"/>
                    <a:gd name="T3" fmla="*/ 2147483647 h 1670"/>
                    <a:gd name="T4" fmla="*/ 2147483647 w 1670"/>
                    <a:gd name="T5" fmla="*/ 2147483647 h 1670"/>
                    <a:gd name="T6" fmla="*/ 2147483647 w 1670"/>
                    <a:gd name="T7" fmla="*/ 2147483647 h 1670"/>
                    <a:gd name="T8" fmla="*/ 2147483647 w 1670"/>
                    <a:gd name="T9" fmla="*/ 2147483647 h 1670"/>
                    <a:gd name="T10" fmla="*/ 2147483647 w 1670"/>
                    <a:gd name="T11" fmla="*/ 2147483647 h 1670"/>
                    <a:gd name="T12" fmla="*/ 2147483647 w 1670"/>
                    <a:gd name="T13" fmla="*/ 2147483647 h 1670"/>
                    <a:gd name="T14" fmla="*/ 2147483647 w 1670"/>
                    <a:gd name="T15" fmla="*/ 2147483647 h 1670"/>
                    <a:gd name="T16" fmla="*/ 2147483647 w 1670"/>
                    <a:gd name="T17" fmla="*/ 2147483647 h 1670"/>
                    <a:gd name="T18" fmla="*/ 2147483647 w 1670"/>
                    <a:gd name="T19" fmla="*/ 2147483647 h 1670"/>
                    <a:gd name="T20" fmla="*/ 2147483647 w 1670"/>
                    <a:gd name="T21" fmla="*/ 2147483647 h 1670"/>
                    <a:gd name="T22" fmla="*/ 2147483647 w 1670"/>
                    <a:gd name="T23" fmla="*/ 2147483647 h 1670"/>
                    <a:gd name="T24" fmla="*/ 0 w 1670"/>
                    <a:gd name="T25" fmla="*/ 2147483647 h 1670"/>
                    <a:gd name="T26" fmla="*/ 0 w 1670"/>
                    <a:gd name="T27" fmla="*/ 2147483647 h 1670"/>
                    <a:gd name="T28" fmla="*/ 0 w 1670"/>
                    <a:gd name="T29" fmla="*/ 2147483647 h 1670"/>
                    <a:gd name="T30" fmla="*/ 2147483647 w 1670"/>
                    <a:gd name="T31" fmla="*/ 2147483647 h 1670"/>
                    <a:gd name="T32" fmla="*/ 2147483647 w 1670"/>
                    <a:gd name="T33" fmla="*/ 2147483647 h 1670"/>
                    <a:gd name="T34" fmla="*/ 2147483647 w 1670"/>
                    <a:gd name="T35" fmla="*/ 2147483647 h 1670"/>
                    <a:gd name="T36" fmla="*/ 2147483647 w 1670"/>
                    <a:gd name="T37" fmla="*/ 2147483647 h 1670"/>
                    <a:gd name="T38" fmla="*/ 2147483647 w 1670"/>
                    <a:gd name="T39" fmla="*/ 2147483647 h 1670"/>
                    <a:gd name="T40" fmla="*/ 2147483647 w 1670"/>
                    <a:gd name="T41" fmla="*/ 2147483647 h 1670"/>
                    <a:gd name="T42" fmla="*/ 2147483647 w 1670"/>
                    <a:gd name="T43" fmla="*/ 2147483647 h 1670"/>
                    <a:gd name="T44" fmla="*/ 2147483647 w 1670"/>
                    <a:gd name="T45" fmla="*/ 2147483647 h 1670"/>
                    <a:gd name="T46" fmla="*/ 2147483647 w 1670"/>
                    <a:gd name="T47" fmla="*/ 2147483647 h 1670"/>
                    <a:gd name="T48" fmla="*/ 2147483647 w 1670"/>
                    <a:gd name="T49" fmla="*/ 2147483647 h 1670"/>
                    <a:gd name="T50" fmla="*/ 2147483647 w 1670"/>
                    <a:gd name="T51" fmla="*/ 2147483647 h 1670"/>
                    <a:gd name="T52" fmla="*/ 2147483647 w 1670"/>
                    <a:gd name="T53" fmla="*/ 2147483647 h 1670"/>
                    <a:gd name="T54" fmla="*/ 2147483647 w 1670"/>
                    <a:gd name="T55" fmla="*/ 2147483647 h 1670"/>
                    <a:gd name="T56" fmla="*/ 2147483647 w 1670"/>
                    <a:gd name="T57" fmla="*/ 2147483647 h 1670"/>
                    <a:gd name="T58" fmla="*/ 2147483647 w 1670"/>
                    <a:gd name="T59" fmla="*/ 2147483647 h 1670"/>
                    <a:gd name="T60" fmla="*/ 2147483647 w 1670"/>
                    <a:gd name="T61" fmla="*/ 2147483647 h 1670"/>
                    <a:gd name="T62" fmla="*/ 2147483647 w 1670"/>
                    <a:gd name="T63" fmla="*/ 2147483647 h 1670"/>
                    <a:gd name="T64" fmla="*/ 2147483647 w 1670"/>
                    <a:gd name="T65" fmla="*/ 2147483647 h 1670"/>
                    <a:gd name="T66" fmla="*/ 2147483647 w 1670"/>
                    <a:gd name="T67" fmla="*/ 2147483647 h 1670"/>
                    <a:gd name="T68" fmla="*/ 2147483647 w 1670"/>
                    <a:gd name="T69" fmla="*/ 2147483647 h 1670"/>
                    <a:gd name="T70" fmla="*/ 2147483647 w 1670"/>
                    <a:gd name="T71" fmla="*/ 2147483647 h 1670"/>
                    <a:gd name="T72" fmla="*/ 2147483647 w 1670"/>
                    <a:gd name="T73" fmla="*/ 2147483647 h 1670"/>
                    <a:gd name="T74" fmla="*/ 2147483647 w 1670"/>
                    <a:gd name="T75" fmla="*/ 2147483647 h 1670"/>
                    <a:gd name="T76" fmla="*/ 2147483647 w 1670"/>
                    <a:gd name="T77" fmla="*/ 2147483647 h 1670"/>
                    <a:gd name="T78" fmla="*/ 2147483647 w 1670"/>
                    <a:gd name="T79" fmla="*/ 2147483647 h 1670"/>
                    <a:gd name="T80" fmla="*/ 2147483647 w 1670"/>
                    <a:gd name="T81" fmla="*/ 2147483647 h 1670"/>
                    <a:gd name="T82" fmla="*/ 2147483647 w 1670"/>
                    <a:gd name="T83" fmla="*/ 2147483647 h 1670"/>
                    <a:gd name="T84" fmla="*/ 2147483647 w 1670"/>
                    <a:gd name="T85" fmla="*/ 2147483647 h 1670"/>
                    <a:gd name="T86" fmla="*/ 2147483647 w 1670"/>
                    <a:gd name="T87" fmla="*/ 2147483647 h 1670"/>
                    <a:gd name="T88" fmla="*/ 2147483647 w 1670"/>
                    <a:gd name="T89" fmla="*/ 2147483647 h 1670"/>
                    <a:gd name="T90" fmla="*/ 2147483647 w 1670"/>
                    <a:gd name="T91" fmla="*/ 2147483647 h 1670"/>
                    <a:gd name="T92" fmla="*/ 2147483647 w 1670"/>
                    <a:gd name="T93" fmla="*/ 2147483647 h 1670"/>
                    <a:gd name="T94" fmla="*/ 2147483647 w 1670"/>
                    <a:gd name="T95" fmla="*/ 2147483647 h 1670"/>
                    <a:gd name="T96" fmla="*/ 2147483647 w 1670"/>
                    <a:gd name="T97" fmla="*/ 2147483647 h 1670"/>
                    <a:gd name="T98" fmla="*/ 2147483647 w 1670"/>
                    <a:gd name="T99" fmla="*/ 2147483647 h 1670"/>
                    <a:gd name="T100" fmla="*/ 2147483647 w 1670"/>
                    <a:gd name="T101" fmla="*/ 2147483647 h 1670"/>
                    <a:gd name="T102" fmla="*/ 2147483647 w 1670"/>
                    <a:gd name="T103" fmla="*/ 2147483647 h 1670"/>
                    <a:gd name="T104" fmla="*/ 2147483647 w 1670"/>
                    <a:gd name="T105" fmla="*/ 2147483647 h 1670"/>
                    <a:gd name="T106" fmla="*/ 2147483647 w 1670"/>
                    <a:gd name="T107" fmla="*/ 2147483647 h 1670"/>
                    <a:gd name="T108" fmla="*/ 2147483647 w 1670"/>
                    <a:gd name="T109" fmla="*/ 2147483647 h 1670"/>
                    <a:gd name="T110" fmla="*/ 2147483647 w 1670"/>
                    <a:gd name="T111" fmla="*/ 2147483647 h 1670"/>
                    <a:gd name="T112" fmla="*/ 2147483647 w 1670"/>
                    <a:gd name="T113" fmla="*/ 2147483647 h 1670"/>
                    <a:gd name="T114" fmla="*/ 2147483647 w 1670"/>
                    <a:gd name="T115" fmla="*/ 2147483647 h 1670"/>
                    <a:gd name="T116" fmla="*/ 2147483647 w 1670"/>
                    <a:gd name="T117" fmla="*/ 2147483647 h 1670"/>
                    <a:gd name="T118" fmla="*/ 2147483647 w 1670"/>
                    <a:gd name="T119" fmla="*/ 0 h 1670"/>
                    <a:gd name="T120" fmla="*/ 2147483647 w 1670"/>
                    <a:gd name="T121" fmla="*/ 0 h 1670"/>
                    <a:gd name="T122" fmla="*/ 2147483647 w 1670"/>
                    <a:gd name="T123" fmla="*/ 2147483647 h 167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70"/>
                    <a:gd name="T187" fmla="*/ 0 h 1670"/>
                    <a:gd name="T188" fmla="*/ 1670 w 1670"/>
                    <a:gd name="T189" fmla="*/ 1670 h 167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70" h="1670">
                      <a:moveTo>
                        <a:pt x="690" y="216"/>
                      </a:moveTo>
                      <a:lnTo>
                        <a:pt x="690" y="216"/>
                      </a:lnTo>
                      <a:lnTo>
                        <a:pt x="681" y="218"/>
                      </a:lnTo>
                      <a:lnTo>
                        <a:pt x="671" y="220"/>
                      </a:lnTo>
                      <a:lnTo>
                        <a:pt x="659" y="223"/>
                      </a:lnTo>
                      <a:lnTo>
                        <a:pt x="648" y="226"/>
                      </a:lnTo>
                      <a:lnTo>
                        <a:pt x="636" y="231"/>
                      </a:lnTo>
                      <a:lnTo>
                        <a:pt x="624" y="235"/>
                      </a:lnTo>
                      <a:lnTo>
                        <a:pt x="611" y="240"/>
                      </a:lnTo>
                      <a:lnTo>
                        <a:pt x="597" y="245"/>
                      </a:lnTo>
                      <a:lnTo>
                        <a:pt x="584" y="250"/>
                      </a:lnTo>
                      <a:lnTo>
                        <a:pt x="571" y="256"/>
                      </a:lnTo>
                      <a:lnTo>
                        <a:pt x="558" y="263"/>
                      </a:lnTo>
                      <a:lnTo>
                        <a:pt x="544" y="270"/>
                      </a:lnTo>
                      <a:lnTo>
                        <a:pt x="531" y="277"/>
                      </a:lnTo>
                      <a:lnTo>
                        <a:pt x="518" y="284"/>
                      </a:lnTo>
                      <a:lnTo>
                        <a:pt x="506" y="292"/>
                      </a:lnTo>
                      <a:lnTo>
                        <a:pt x="493" y="300"/>
                      </a:lnTo>
                      <a:lnTo>
                        <a:pt x="307" y="182"/>
                      </a:lnTo>
                      <a:lnTo>
                        <a:pt x="294" y="195"/>
                      </a:lnTo>
                      <a:lnTo>
                        <a:pt x="277" y="212"/>
                      </a:lnTo>
                      <a:lnTo>
                        <a:pt x="256" y="233"/>
                      </a:lnTo>
                      <a:lnTo>
                        <a:pt x="234" y="255"/>
                      </a:lnTo>
                      <a:lnTo>
                        <a:pt x="212" y="277"/>
                      </a:lnTo>
                      <a:lnTo>
                        <a:pt x="195" y="294"/>
                      </a:lnTo>
                      <a:lnTo>
                        <a:pt x="182" y="307"/>
                      </a:lnTo>
                      <a:lnTo>
                        <a:pt x="178" y="311"/>
                      </a:lnTo>
                      <a:lnTo>
                        <a:pt x="295" y="498"/>
                      </a:lnTo>
                      <a:lnTo>
                        <a:pt x="295" y="500"/>
                      </a:lnTo>
                      <a:lnTo>
                        <a:pt x="289" y="508"/>
                      </a:lnTo>
                      <a:lnTo>
                        <a:pt x="285" y="518"/>
                      </a:lnTo>
                      <a:lnTo>
                        <a:pt x="279" y="527"/>
                      </a:lnTo>
                      <a:lnTo>
                        <a:pt x="273" y="537"/>
                      </a:lnTo>
                      <a:lnTo>
                        <a:pt x="268" y="549"/>
                      </a:lnTo>
                      <a:lnTo>
                        <a:pt x="262" y="560"/>
                      </a:lnTo>
                      <a:lnTo>
                        <a:pt x="256" y="573"/>
                      </a:lnTo>
                      <a:lnTo>
                        <a:pt x="250" y="586"/>
                      </a:lnTo>
                      <a:lnTo>
                        <a:pt x="245" y="599"/>
                      </a:lnTo>
                      <a:lnTo>
                        <a:pt x="240" y="613"/>
                      </a:lnTo>
                      <a:lnTo>
                        <a:pt x="234" y="627"/>
                      </a:lnTo>
                      <a:lnTo>
                        <a:pt x="230" y="641"/>
                      </a:lnTo>
                      <a:lnTo>
                        <a:pt x="226" y="656"/>
                      </a:lnTo>
                      <a:lnTo>
                        <a:pt x="221" y="670"/>
                      </a:lnTo>
                      <a:lnTo>
                        <a:pt x="218" y="685"/>
                      </a:lnTo>
                      <a:lnTo>
                        <a:pt x="216" y="698"/>
                      </a:lnTo>
                      <a:lnTo>
                        <a:pt x="0" y="748"/>
                      </a:lnTo>
                      <a:lnTo>
                        <a:pt x="0" y="765"/>
                      </a:lnTo>
                      <a:lnTo>
                        <a:pt x="0" y="789"/>
                      </a:lnTo>
                      <a:lnTo>
                        <a:pt x="0" y="819"/>
                      </a:lnTo>
                      <a:lnTo>
                        <a:pt x="0" y="851"/>
                      </a:lnTo>
                      <a:lnTo>
                        <a:pt x="0" y="881"/>
                      </a:lnTo>
                      <a:lnTo>
                        <a:pt x="0" y="906"/>
                      </a:lnTo>
                      <a:lnTo>
                        <a:pt x="0" y="923"/>
                      </a:lnTo>
                      <a:lnTo>
                        <a:pt x="0" y="930"/>
                      </a:lnTo>
                      <a:lnTo>
                        <a:pt x="216" y="978"/>
                      </a:lnTo>
                      <a:lnTo>
                        <a:pt x="217" y="980"/>
                      </a:lnTo>
                      <a:lnTo>
                        <a:pt x="219" y="989"/>
                      </a:lnTo>
                      <a:lnTo>
                        <a:pt x="221" y="999"/>
                      </a:lnTo>
                      <a:lnTo>
                        <a:pt x="224" y="1011"/>
                      </a:lnTo>
                      <a:lnTo>
                        <a:pt x="227" y="1022"/>
                      </a:lnTo>
                      <a:lnTo>
                        <a:pt x="232" y="1035"/>
                      </a:lnTo>
                      <a:lnTo>
                        <a:pt x="236" y="1046"/>
                      </a:lnTo>
                      <a:lnTo>
                        <a:pt x="241" y="1060"/>
                      </a:lnTo>
                      <a:lnTo>
                        <a:pt x="246" y="1073"/>
                      </a:lnTo>
                      <a:lnTo>
                        <a:pt x="251" y="1086"/>
                      </a:lnTo>
                      <a:lnTo>
                        <a:pt x="257" y="1099"/>
                      </a:lnTo>
                      <a:lnTo>
                        <a:pt x="264" y="1113"/>
                      </a:lnTo>
                      <a:lnTo>
                        <a:pt x="271" y="1126"/>
                      </a:lnTo>
                      <a:lnTo>
                        <a:pt x="278" y="1139"/>
                      </a:lnTo>
                      <a:lnTo>
                        <a:pt x="285" y="1152"/>
                      </a:lnTo>
                      <a:lnTo>
                        <a:pt x="293" y="1164"/>
                      </a:lnTo>
                      <a:lnTo>
                        <a:pt x="301" y="1177"/>
                      </a:lnTo>
                      <a:lnTo>
                        <a:pt x="300" y="1177"/>
                      </a:lnTo>
                      <a:lnTo>
                        <a:pt x="301" y="1177"/>
                      </a:lnTo>
                      <a:lnTo>
                        <a:pt x="183" y="1363"/>
                      </a:lnTo>
                      <a:lnTo>
                        <a:pt x="196" y="1376"/>
                      </a:lnTo>
                      <a:lnTo>
                        <a:pt x="213" y="1393"/>
                      </a:lnTo>
                      <a:lnTo>
                        <a:pt x="234" y="1414"/>
                      </a:lnTo>
                      <a:lnTo>
                        <a:pt x="257" y="1436"/>
                      </a:lnTo>
                      <a:lnTo>
                        <a:pt x="278" y="1458"/>
                      </a:lnTo>
                      <a:lnTo>
                        <a:pt x="295" y="1475"/>
                      </a:lnTo>
                      <a:lnTo>
                        <a:pt x="308" y="1488"/>
                      </a:lnTo>
                      <a:lnTo>
                        <a:pt x="313" y="1492"/>
                      </a:lnTo>
                      <a:lnTo>
                        <a:pt x="499" y="1375"/>
                      </a:lnTo>
                      <a:lnTo>
                        <a:pt x="500" y="1375"/>
                      </a:lnTo>
                      <a:lnTo>
                        <a:pt x="508" y="1381"/>
                      </a:lnTo>
                      <a:lnTo>
                        <a:pt x="518" y="1385"/>
                      </a:lnTo>
                      <a:lnTo>
                        <a:pt x="528" y="1391"/>
                      </a:lnTo>
                      <a:lnTo>
                        <a:pt x="538" y="1397"/>
                      </a:lnTo>
                      <a:lnTo>
                        <a:pt x="550" y="1402"/>
                      </a:lnTo>
                      <a:lnTo>
                        <a:pt x="561" y="1408"/>
                      </a:lnTo>
                      <a:lnTo>
                        <a:pt x="574" y="1414"/>
                      </a:lnTo>
                      <a:lnTo>
                        <a:pt x="587" y="1420"/>
                      </a:lnTo>
                      <a:lnTo>
                        <a:pt x="601" y="1425"/>
                      </a:lnTo>
                      <a:lnTo>
                        <a:pt x="614" y="1430"/>
                      </a:lnTo>
                      <a:lnTo>
                        <a:pt x="628" y="1436"/>
                      </a:lnTo>
                      <a:lnTo>
                        <a:pt x="642" y="1440"/>
                      </a:lnTo>
                      <a:lnTo>
                        <a:pt x="656" y="1444"/>
                      </a:lnTo>
                      <a:lnTo>
                        <a:pt x="670" y="1449"/>
                      </a:lnTo>
                      <a:lnTo>
                        <a:pt x="685" y="1452"/>
                      </a:lnTo>
                      <a:lnTo>
                        <a:pt x="698" y="1454"/>
                      </a:lnTo>
                      <a:lnTo>
                        <a:pt x="748" y="1670"/>
                      </a:lnTo>
                      <a:lnTo>
                        <a:pt x="765" y="1670"/>
                      </a:lnTo>
                      <a:lnTo>
                        <a:pt x="791" y="1670"/>
                      </a:lnTo>
                      <a:lnTo>
                        <a:pt x="819" y="1670"/>
                      </a:lnTo>
                      <a:lnTo>
                        <a:pt x="852" y="1670"/>
                      </a:lnTo>
                      <a:lnTo>
                        <a:pt x="881" y="1670"/>
                      </a:lnTo>
                      <a:lnTo>
                        <a:pt x="906" y="1670"/>
                      </a:lnTo>
                      <a:lnTo>
                        <a:pt x="923" y="1670"/>
                      </a:lnTo>
                      <a:lnTo>
                        <a:pt x="930" y="1670"/>
                      </a:lnTo>
                      <a:lnTo>
                        <a:pt x="980" y="1454"/>
                      </a:lnTo>
                      <a:lnTo>
                        <a:pt x="981" y="1453"/>
                      </a:lnTo>
                      <a:lnTo>
                        <a:pt x="990" y="1451"/>
                      </a:lnTo>
                      <a:lnTo>
                        <a:pt x="1000" y="1449"/>
                      </a:lnTo>
                      <a:lnTo>
                        <a:pt x="1012" y="1446"/>
                      </a:lnTo>
                      <a:lnTo>
                        <a:pt x="1023" y="1443"/>
                      </a:lnTo>
                      <a:lnTo>
                        <a:pt x="1035" y="1438"/>
                      </a:lnTo>
                      <a:lnTo>
                        <a:pt x="1048" y="1434"/>
                      </a:lnTo>
                      <a:lnTo>
                        <a:pt x="1060" y="1429"/>
                      </a:lnTo>
                      <a:lnTo>
                        <a:pt x="1074" y="1424"/>
                      </a:lnTo>
                      <a:lnTo>
                        <a:pt x="1087" y="1419"/>
                      </a:lnTo>
                      <a:lnTo>
                        <a:pt x="1101" y="1413"/>
                      </a:lnTo>
                      <a:lnTo>
                        <a:pt x="1113" y="1406"/>
                      </a:lnTo>
                      <a:lnTo>
                        <a:pt x="1127" y="1399"/>
                      </a:lnTo>
                      <a:lnTo>
                        <a:pt x="1140" y="1392"/>
                      </a:lnTo>
                      <a:lnTo>
                        <a:pt x="1152" y="1385"/>
                      </a:lnTo>
                      <a:lnTo>
                        <a:pt x="1165" y="1377"/>
                      </a:lnTo>
                      <a:lnTo>
                        <a:pt x="1177" y="1369"/>
                      </a:lnTo>
                      <a:lnTo>
                        <a:pt x="1177" y="1370"/>
                      </a:lnTo>
                      <a:lnTo>
                        <a:pt x="1177" y="1369"/>
                      </a:lnTo>
                      <a:lnTo>
                        <a:pt x="1363" y="1487"/>
                      </a:lnTo>
                      <a:lnTo>
                        <a:pt x="1376" y="1474"/>
                      </a:lnTo>
                      <a:lnTo>
                        <a:pt x="1393" y="1457"/>
                      </a:lnTo>
                      <a:lnTo>
                        <a:pt x="1414" y="1436"/>
                      </a:lnTo>
                      <a:lnTo>
                        <a:pt x="1437" y="1413"/>
                      </a:lnTo>
                      <a:lnTo>
                        <a:pt x="1458" y="1392"/>
                      </a:lnTo>
                      <a:lnTo>
                        <a:pt x="1475" y="1375"/>
                      </a:lnTo>
                      <a:lnTo>
                        <a:pt x="1488" y="1362"/>
                      </a:lnTo>
                      <a:lnTo>
                        <a:pt x="1492" y="1357"/>
                      </a:lnTo>
                      <a:lnTo>
                        <a:pt x="1375" y="1171"/>
                      </a:lnTo>
                      <a:lnTo>
                        <a:pt x="1375" y="1170"/>
                      </a:lnTo>
                      <a:lnTo>
                        <a:pt x="1381" y="1162"/>
                      </a:lnTo>
                      <a:lnTo>
                        <a:pt x="1386" y="1152"/>
                      </a:lnTo>
                      <a:lnTo>
                        <a:pt x="1392" y="1143"/>
                      </a:lnTo>
                      <a:lnTo>
                        <a:pt x="1398" y="1132"/>
                      </a:lnTo>
                      <a:lnTo>
                        <a:pt x="1404" y="1121"/>
                      </a:lnTo>
                      <a:lnTo>
                        <a:pt x="1409" y="1109"/>
                      </a:lnTo>
                      <a:lnTo>
                        <a:pt x="1415" y="1097"/>
                      </a:lnTo>
                      <a:lnTo>
                        <a:pt x="1421" y="1083"/>
                      </a:lnTo>
                      <a:lnTo>
                        <a:pt x="1427" y="1071"/>
                      </a:lnTo>
                      <a:lnTo>
                        <a:pt x="1431" y="1057"/>
                      </a:lnTo>
                      <a:lnTo>
                        <a:pt x="1436" y="1043"/>
                      </a:lnTo>
                      <a:lnTo>
                        <a:pt x="1442" y="1028"/>
                      </a:lnTo>
                      <a:lnTo>
                        <a:pt x="1445" y="1014"/>
                      </a:lnTo>
                      <a:lnTo>
                        <a:pt x="1450" y="1000"/>
                      </a:lnTo>
                      <a:lnTo>
                        <a:pt x="1453" y="985"/>
                      </a:lnTo>
                      <a:lnTo>
                        <a:pt x="1455" y="972"/>
                      </a:lnTo>
                      <a:lnTo>
                        <a:pt x="1670" y="922"/>
                      </a:lnTo>
                      <a:lnTo>
                        <a:pt x="1670" y="905"/>
                      </a:lnTo>
                      <a:lnTo>
                        <a:pt x="1670" y="879"/>
                      </a:lnTo>
                      <a:lnTo>
                        <a:pt x="1670" y="851"/>
                      </a:lnTo>
                      <a:lnTo>
                        <a:pt x="1670" y="818"/>
                      </a:lnTo>
                      <a:lnTo>
                        <a:pt x="1670" y="789"/>
                      </a:lnTo>
                      <a:lnTo>
                        <a:pt x="1670" y="764"/>
                      </a:lnTo>
                      <a:lnTo>
                        <a:pt x="1670" y="747"/>
                      </a:lnTo>
                      <a:lnTo>
                        <a:pt x="1670" y="740"/>
                      </a:lnTo>
                      <a:lnTo>
                        <a:pt x="1455" y="690"/>
                      </a:lnTo>
                      <a:lnTo>
                        <a:pt x="1454" y="690"/>
                      </a:lnTo>
                      <a:lnTo>
                        <a:pt x="1452" y="681"/>
                      </a:lnTo>
                      <a:lnTo>
                        <a:pt x="1450" y="671"/>
                      </a:lnTo>
                      <a:lnTo>
                        <a:pt x="1447" y="659"/>
                      </a:lnTo>
                      <a:lnTo>
                        <a:pt x="1444" y="648"/>
                      </a:lnTo>
                      <a:lnTo>
                        <a:pt x="1439" y="635"/>
                      </a:lnTo>
                      <a:lnTo>
                        <a:pt x="1435" y="622"/>
                      </a:lnTo>
                      <a:lnTo>
                        <a:pt x="1430" y="610"/>
                      </a:lnTo>
                      <a:lnTo>
                        <a:pt x="1425" y="597"/>
                      </a:lnTo>
                      <a:lnTo>
                        <a:pt x="1420" y="584"/>
                      </a:lnTo>
                      <a:lnTo>
                        <a:pt x="1414" y="571"/>
                      </a:lnTo>
                      <a:lnTo>
                        <a:pt x="1407" y="557"/>
                      </a:lnTo>
                      <a:lnTo>
                        <a:pt x="1400" y="544"/>
                      </a:lnTo>
                      <a:lnTo>
                        <a:pt x="1393" y="531"/>
                      </a:lnTo>
                      <a:lnTo>
                        <a:pt x="1386" y="518"/>
                      </a:lnTo>
                      <a:lnTo>
                        <a:pt x="1378" y="506"/>
                      </a:lnTo>
                      <a:lnTo>
                        <a:pt x="1370" y="493"/>
                      </a:lnTo>
                      <a:lnTo>
                        <a:pt x="1488" y="307"/>
                      </a:lnTo>
                      <a:lnTo>
                        <a:pt x="1475" y="294"/>
                      </a:lnTo>
                      <a:lnTo>
                        <a:pt x="1458" y="277"/>
                      </a:lnTo>
                      <a:lnTo>
                        <a:pt x="1437" y="256"/>
                      </a:lnTo>
                      <a:lnTo>
                        <a:pt x="1415" y="233"/>
                      </a:lnTo>
                      <a:lnTo>
                        <a:pt x="1393" y="212"/>
                      </a:lnTo>
                      <a:lnTo>
                        <a:pt x="1376" y="195"/>
                      </a:lnTo>
                      <a:lnTo>
                        <a:pt x="1363" y="182"/>
                      </a:lnTo>
                      <a:lnTo>
                        <a:pt x="1359" y="178"/>
                      </a:lnTo>
                      <a:lnTo>
                        <a:pt x="1172" y="295"/>
                      </a:lnTo>
                      <a:lnTo>
                        <a:pt x="1171" y="295"/>
                      </a:lnTo>
                      <a:lnTo>
                        <a:pt x="1163" y="289"/>
                      </a:lnTo>
                      <a:lnTo>
                        <a:pt x="1154" y="284"/>
                      </a:lnTo>
                      <a:lnTo>
                        <a:pt x="1143" y="278"/>
                      </a:lnTo>
                      <a:lnTo>
                        <a:pt x="1133" y="272"/>
                      </a:lnTo>
                      <a:lnTo>
                        <a:pt x="1121" y="266"/>
                      </a:lnTo>
                      <a:lnTo>
                        <a:pt x="1110" y="261"/>
                      </a:lnTo>
                      <a:lnTo>
                        <a:pt x="1097" y="255"/>
                      </a:lnTo>
                      <a:lnTo>
                        <a:pt x="1084" y="249"/>
                      </a:lnTo>
                      <a:lnTo>
                        <a:pt x="1071" y="243"/>
                      </a:lnTo>
                      <a:lnTo>
                        <a:pt x="1057" y="239"/>
                      </a:lnTo>
                      <a:lnTo>
                        <a:pt x="1043" y="234"/>
                      </a:lnTo>
                      <a:lnTo>
                        <a:pt x="1029" y="228"/>
                      </a:lnTo>
                      <a:lnTo>
                        <a:pt x="1014" y="225"/>
                      </a:lnTo>
                      <a:lnTo>
                        <a:pt x="1000" y="220"/>
                      </a:lnTo>
                      <a:lnTo>
                        <a:pt x="985" y="217"/>
                      </a:lnTo>
                      <a:lnTo>
                        <a:pt x="972" y="215"/>
                      </a:lnTo>
                      <a:lnTo>
                        <a:pt x="923" y="0"/>
                      </a:lnTo>
                      <a:lnTo>
                        <a:pt x="906" y="0"/>
                      </a:lnTo>
                      <a:lnTo>
                        <a:pt x="881" y="0"/>
                      </a:lnTo>
                      <a:lnTo>
                        <a:pt x="851" y="0"/>
                      </a:lnTo>
                      <a:lnTo>
                        <a:pt x="819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40" y="0"/>
                      </a:lnTo>
                      <a:lnTo>
                        <a:pt x="692" y="215"/>
                      </a:lnTo>
                      <a:lnTo>
                        <a:pt x="690" y="216"/>
                      </a:lnTo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vl="0" algn="ctr" defTabSz="457200">
                    <a:defRPr/>
                  </a:pPr>
                  <a:r>
                    <a:rPr lang="en-GB" altLang="zh-CN" sz="1200" b="1" dirty="0">
                      <a:solidFill>
                        <a:srgbClr val="535B66"/>
                      </a:solidFill>
                    </a:rPr>
                    <a:t>A</a:t>
                  </a:r>
                  <a:endPara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5B66"/>
                    </a:solidFill>
                    <a:effectLst/>
                    <a:uLnTx/>
                    <a:uFillTx/>
                    <a:latin typeface="Calisto MT"/>
                  </a:endParaRPr>
                </a:p>
              </p:txBody>
            </p:sp>
            <p:sp>
              <p:nvSpPr>
                <p:cNvPr id="125" name="Rechteck 124">
                  <a:extLst>
                    <a:ext uri="{FF2B5EF4-FFF2-40B4-BE49-F238E27FC236}">
                      <a16:creationId xmlns:a16="http://schemas.microsoft.com/office/drawing/2014/main" id="{53FB3195-56B5-4AAD-BF0A-0920DAD28B91}"/>
                    </a:ext>
                  </a:extLst>
                </p:cNvPr>
                <p:cNvSpPr/>
                <p:nvPr/>
              </p:nvSpPr>
              <p:spPr>
                <a:xfrm>
                  <a:off x="1009597" y="3616500"/>
                  <a:ext cx="181648" cy="217978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zh-CN" altLang="en-GB" sz="1100" b="1" dirty="0">
                      <a:solidFill>
                        <a:srgbClr val="535B66"/>
                      </a:solidFill>
                    </a:rPr>
                    <a:t>谢</a:t>
                  </a:r>
                  <a:endParaRPr lang="en-GB" sz="1100" b="1" dirty="0">
                    <a:solidFill>
                      <a:srgbClr val="535B66"/>
                    </a:solidFill>
                  </a:endParaRPr>
                </a:p>
              </p:txBody>
            </p:sp>
          </p:grpSp>
        </p:grpSp>
      </p:grpSp>
      <p:sp>
        <p:nvSpPr>
          <p:cNvPr id="165" name="Text Box 19">
            <a:extLst>
              <a:ext uri="{FF2B5EF4-FFF2-40B4-BE49-F238E27FC236}">
                <a16:creationId xmlns:a16="http://schemas.microsoft.com/office/drawing/2014/main" id="{4476D376-450D-4EDE-AF5F-9AB4AA5D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4278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GB" altLang="en-US" sz="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altLang="en-US" sz="800" dirty="0">
                <a:solidFill>
                  <a:schemeClr val="tx1"/>
                </a:solidFill>
              </a:rPr>
              <a:t>Cooperative Patent Classification: classification system for patent documents jointly developed by the EPO and the US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2407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hteck 532"/>
          <p:cNvSpPr/>
          <p:nvPr/>
        </p:nvSpPr>
        <p:spPr>
          <a:xfrm>
            <a:off x="1774878" y="3053603"/>
            <a:ext cx="1069122" cy="1678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04987" y="1006476"/>
            <a:ext cx="1332000" cy="3725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72000" rtlCol="0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accent2"/>
                </a:solidFill>
              </a:rPr>
              <a:t>EPOQUE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accent2"/>
                </a:solidFill>
              </a:rPr>
              <a:t>High performing prior-art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search tool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of the EPO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29" name="Rechteck 528"/>
          <p:cNvSpPr/>
          <p:nvPr/>
        </p:nvSpPr>
        <p:spPr>
          <a:xfrm>
            <a:off x="3185421" y="3053603"/>
            <a:ext cx="1098000" cy="1678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9" name="Rechteck 518"/>
          <p:cNvSpPr/>
          <p:nvPr/>
        </p:nvSpPr>
        <p:spPr>
          <a:xfrm>
            <a:off x="4307933" y="1009376"/>
            <a:ext cx="2556000" cy="1678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marL="180975" lvl="0" indent="-180975">
              <a:spcBef>
                <a:spcPts val="600"/>
              </a:spcBef>
              <a:buClr>
                <a:srgbClr val="BE0F05"/>
              </a:buClr>
              <a:buFont typeface="Arial" panose="020B0604020202020204" pitchFamily="34" charset="0"/>
              <a:buChar char="+"/>
            </a:pPr>
            <a:r>
              <a:rPr lang="en-GB" sz="1400" spc="-10" dirty="0">
                <a:solidFill>
                  <a:srgbClr val="404955"/>
                </a:solidFill>
              </a:rPr>
              <a:t>Cross-link related documents</a:t>
            </a:r>
          </a:p>
          <a:p>
            <a:pPr marL="180975" lvl="0" indent="-180975">
              <a:spcBef>
                <a:spcPts val="600"/>
              </a:spcBef>
              <a:buClr>
                <a:srgbClr val="BE0F05"/>
              </a:buClr>
              <a:buFont typeface="Arial" panose="020B0604020202020204" pitchFamily="34" charset="0"/>
              <a:buChar char="+"/>
            </a:pPr>
            <a:r>
              <a:rPr lang="en-GB" sz="1400" dirty="0">
                <a:solidFill>
                  <a:srgbClr val="404955"/>
                </a:solidFill>
              </a:rPr>
              <a:t>Enrich data with classifications and citations</a:t>
            </a:r>
          </a:p>
          <a:p>
            <a:pPr marL="180975" lvl="0" indent="-180975">
              <a:spcBef>
                <a:spcPts val="600"/>
              </a:spcBef>
              <a:buClr>
                <a:srgbClr val="BE0F05"/>
              </a:buClr>
              <a:buFont typeface="Arial" panose="020B0604020202020204" pitchFamily="34" charset="0"/>
              <a:buChar char="+"/>
            </a:pPr>
            <a:r>
              <a:rPr lang="en-GB" sz="1400" dirty="0">
                <a:solidFill>
                  <a:srgbClr val="404955"/>
                </a:solidFill>
              </a:rPr>
              <a:t>Build patent families</a:t>
            </a:r>
          </a:p>
          <a:p>
            <a:pPr marL="180975" lvl="0" indent="-180975">
              <a:spcBef>
                <a:spcPts val="600"/>
              </a:spcBef>
              <a:buClr>
                <a:srgbClr val="BE0F05"/>
              </a:buClr>
              <a:buFont typeface="Arial" panose="020B0604020202020204" pitchFamily="34" charset="0"/>
              <a:buChar char="+"/>
            </a:pPr>
            <a:r>
              <a:rPr lang="en-GB" sz="1400" dirty="0">
                <a:solidFill>
                  <a:srgbClr val="404955"/>
                </a:solidFill>
              </a:rPr>
              <a:t>Standardise inventor and applicant names</a:t>
            </a:r>
          </a:p>
        </p:txBody>
      </p:sp>
      <p:sp>
        <p:nvSpPr>
          <p:cNvPr id="392" name="Rechteck 391"/>
          <p:cNvSpPr/>
          <p:nvPr/>
        </p:nvSpPr>
        <p:spPr>
          <a:xfrm>
            <a:off x="4307933" y="3053603"/>
            <a:ext cx="2556000" cy="1678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1" name="Pfeil nach rechts 390"/>
          <p:cNvSpPr/>
          <p:nvPr/>
        </p:nvSpPr>
        <p:spPr>
          <a:xfrm>
            <a:off x="3185421" y="2550335"/>
            <a:ext cx="3988800" cy="641043"/>
          </a:xfrm>
          <a:prstGeom prst="rightArrow">
            <a:avLst>
              <a:gd name="adj1" fmla="val 50000"/>
              <a:gd name="adj2" fmla="val 45914"/>
            </a:avLst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</a:rPr>
              <a:t>add value to the data</a:t>
            </a:r>
          </a:p>
        </p:txBody>
      </p:sp>
      <p:sp>
        <p:nvSpPr>
          <p:cNvPr id="527" name="Rechteck 526"/>
          <p:cNvSpPr/>
          <p:nvPr/>
        </p:nvSpPr>
        <p:spPr>
          <a:xfrm>
            <a:off x="3185421" y="1009376"/>
            <a:ext cx="1098000" cy="1678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 anchorCtr="0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Experts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at the EPO</a:t>
            </a:r>
          </a:p>
        </p:txBody>
      </p:sp>
      <p:sp>
        <p:nvSpPr>
          <p:cNvPr id="532" name="Rechteck 531"/>
          <p:cNvSpPr/>
          <p:nvPr/>
        </p:nvSpPr>
        <p:spPr>
          <a:xfrm>
            <a:off x="1774878" y="1009376"/>
            <a:ext cx="1069122" cy="1678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lvl="0" algn="ctr">
              <a:spcBef>
                <a:spcPts val="300"/>
              </a:spcBef>
              <a:buClr>
                <a:srgbClr val="BE0F05"/>
              </a:buClr>
            </a:pPr>
            <a:r>
              <a:rPr lang="en-GB" sz="1400" dirty="0">
                <a:solidFill>
                  <a:srgbClr val="404955"/>
                </a:solidFill>
              </a:rPr>
              <a:t>Deliver patent data in full-text format </a:t>
            </a:r>
          </a:p>
        </p:txBody>
      </p:sp>
      <p:sp>
        <p:nvSpPr>
          <p:cNvPr id="530" name="Rechteck 529"/>
          <p:cNvSpPr/>
          <p:nvPr/>
        </p:nvSpPr>
        <p:spPr>
          <a:xfrm>
            <a:off x="684206" y="3053603"/>
            <a:ext cx="1069122" cy="1678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1" name="Rechteck 530"/>
          <p:cNvSpPr/>
          <p:nvPr/>
        </p:nvSpPr>
        <p:spPr>
          <a:xfrm>
            <a:off x="684206" y="1009376"/>
            <a:ext cx="1069122" cy="1678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 anchorCtr="0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77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Offices</a:t>
            </a:r>
          </a:p>
        </p:txBody>
      </p:sp>
      <p:sp>
        <p:nvSpPr>
          <p:cNvPr id="535" name="Pfeil nach rechts 534"/>
          <p:cNvSpPr/>
          <p:nvPr/>
        </p:nvSpPr>
        <p:spPr>
          <a:xfrm>
            <a:off x="684206" y="2550335"/>
            <a:ext cx="2476800" cy="641043"/>
          </a:xfrm>
          <a:prstGeom prst="rightArrow">
            <a:avLst>
              <a:gd name="adj1" fmla="val 50000"/>
              <a:gd name="adj2" fmla="val 466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deliver patent data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Optimisation and enrichment of EPO databases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948425" y="3514332"/>
            <a:ext cx="722028" cy="757276"/>
            <a:chOff x="1152449" y="3264768"/>
            <a:chExt cx="526034" cy="551714"/>
          </a:xfrm>
        </p:grpSpPr>
        <p:grpSp>
          <p:nvGrpSpPr>
            <p:cNvPr id="419" name="Gruppieren 418"/>
            <p:cNvGrpSpPr/>
            <p:nvPr/>
          </p:nvGrpSpPr>
          <p:grpSpPr>
            <a:xfrm>
              <a:off x="1346972" y="3312091"/>
              <a:ext cx="316949" cy="227700"/>
              <a:chOff x="6759990" y="1548174"/>
              <a:chExt cx="262348" cy="188474"/>
            </a:xfrm>
          </p:grpSpPr>
          <p:sp>
            <p:nvSpPr>
              <p:cNvPr id="431" name="AutoShape 1420"/>
              <p:cNvSpPr>
                <a:spLocks noChangeArrowheads="1"/>
              </p:cNvSpPr>
              <p:nvPr/>
            </p:nvSpPr>
            <p:spPr bwMode="auto">
              <a:xfrm>
                <a:off x="6759990" y="1548174"/>
                <a:ext cx="262348" cy="1884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C5C8CC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432" name="Gruppieren 431"/>
              <p:cNvGrpSpPr/>
              <p:nvPr/>
            </p:nvGrpSpPr>
            <p:grpSpPr>
              <a:xfrm>
                <a:off x="6783517" y="1601416"/>
                <a:ext cx="208801" cy="48177"/>
                <a:chOff x="6783519" y="1601416"/>
                <a:chExt cx="528963" cy="48177"/>
              </a:xfrm>
            </p:grpSpPr>
            <p:sp>
              <p:nvSpPr>
                <p:cNvPr id="433" name="Line 1421"/>
                <p:cNvSpPr>
                  <a:spLocks noChangeShapeType="1"/>
                </p:cNvSpPr>
                <p:nvPr/>
              </p:nvSpPr>
              <p:spPr bwMode="auto">
                <a:xfrm>
                  <a:off x="6783519" y="1601416"/>
                  <a:ext cx="528963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C5C8CC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34" name="Line 1422"/>
                <p:cNvSpPr>
                  <a:spLocks noChangeShapeType="1"/>
                </p:cNvSpPr>
                <p:nvPr/>
              </p:nvSpPr>
              <p:spPr bwMode="auto">
                <a:xfrm>
                  <a:off x="6783519" y="1649593"/>
                  <a:ext cx="528960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C5C8CC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20" name="Gruppieren 419"/>
            <p:cNvGrpSpPr/>
            <p:nvPr/>
          </p:nvGrpSpPr>
          <p:grpSpPr>
            <a:xfrm>
              <a:off x="1256035" y="3288430"/>
              <a:ext cx="316949" cy="227700"/>
              <a:chOff x="6759990" y="1548174"/>
              <a:chExt cx="262348" cy="188474"/>
            </a:xfrm>
          </p:grpSpPr>
          <p:sp>
            <p:nvSpPr>
              <p:cNvPr id="427" name="AutoShape 1420"/>
              <p:cNvSpPr>
                <a:spLocks noChangeArrowheads="1"/>
              </p:cNvSpPr>
              <p:nvPr/>
            </p:nvSpPr>
            <p:spPr bwMode="auto">
              <a:xfrm>
                <a:off x="6759990" y="1548174"/>
                <a:ext cx="262348" cy="1884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CC8E1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428" name="Gruppieren 427"/>
              <p:cNvGrpSpPr/>
              <p:nvPr/>
            </p:nvGrpSpPr>
            <p:grpSpPr>
              <a:xfrm>
                <a:off x="6783517" y="1601416"/>
                <a:ext cx="208801" cy="48177"/>
                <a:chOff x="6783519" y="1601416"/>
                <a:chExt cx="528963" cy="48177"/>
              </a:xfrm>
            </p:grpSpPr>
            <p:sp>
              <p:nvSpPr>
                <p:cNvPr id="429" name="Line 1421"/>
                <p:cNvSpPr>
                  <a:spLocks noChangeShapeType="1"/>
                </p:cNvSpPr>
                <p:nvPr/>
              </p:nvSpPr>
              <p:spPr bwMode="auto">
                <a:xfrm>
                  <a:off x="6783519" y="1601416"/>
                  <a:ext cx="528963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3CC8E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30" name="Line 1422"/>
                <p:cNvSpPr>
                  <a:spLocks noChangeShapeType="1"/>
                </p:cNvSpPr>
                <p:nvPr/>
              </p:nvSpPr>
              <p:spPr bwMode="auto">
                <a:xfrm>
                  <a:off x="6783519" y="1649593"/>
                  <a:ext cx="528960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3CC8E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21" name="Gruppieren 420"/>
            <p:cNvGrpSpPr/>
            <p:nvPr/>
          </p:nvGrpSpPr>
          <p:grpSpPr>
            <a:xfrm>
              <a:off x="1165098" y="3264768"/>
              <a:ext cx="316949" cy="227700"/>
              <a:chOff x="6759990" y="1548174"/>
              <a:chExt cx="262348" cy="188474"/>
            </a:xfrm>
          </p:grpSpPr>
          <p:sp>
            <p:nvSpPr>
              <p:cNvPr id="423" name="AutoShape 1420"/>
              <p:cNvSpPr>
                <a:spLocks noChangeArrowheads="1"/>
              </p:cNvSpPr>
              <p:nvPr/>
            </p:nvSpPr>
            <p:spPr bwMode="auto">
              <a:xfrm>
                <a:off x="6759990" y="1548174"/>
                <a:ext cx="262348" cy="1884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CB3F37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424" name="Gruppieren 423"/>
              <p:cNvGrpSpPr/>
              <p:nvPr/>
            </p:nvGrpSpPr>
            <p:grpSpPr>
              <a:xfrm>
                <a:off x="6783517" y="1601416"/>
                <a:ext cx="208801" cy="48177"/>
                <a:chOff x="6783519" y="1601416"/>
                <a:chExt cx="528963" cy="48177"/>
              </a:xfrm>
            </p:grpSpPr>
            <p:sp>
              <p:nvSpPr>
                <p:cNvPr id="425" name="Line 1421"/>
                <p:cNvSpPr>
                  <a:spLocks noChangeShapeType="1"/>
                </p:cNvSpPr>
                <p:nvPr/>
              </p:nvSpPr>
              <p:spPr bwMode="auto">
                <a:xfrm>
                  <a:off x="6783519" y="1601416"/>
                  <a:ext cx="528963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CB3F37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26" name="Line 1422"/>
                <p:cNvSpPr>
                  <a:spLocks noChangeShapeType="1"/>
                </p:cNvSpPr>
                <p:nvPr/>
              </p:nvSpPr>
              <p:spPr bwMode="auto">
                <a:xfrm>
                  <a:off x="6783519" y="1649593"/>
                  <a:ext cx="528960" cy="0"/>
                </a:xfrm>
                <a:prstGeom prst="line">
                  <a:avLst/>
                </a:prstGeom>
                <a:solidFill>
                  <a:srgbClr val="FFFFFF"/>
                </a:solidFill>
                <a:ln w="9525">
                  <a:solidFill>
                    <a:srgbClr val="CB3F37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22" name="Freihandform 421"/>
            <p:cNvSpPr/>
            <p:nvPr/>
          </p:nvSpPr>
          <p:spPr>
            <a:xfrm>
              <a:off x="1152449" y="3441096"/>
              <a:ext cx="526034" cy="375386"/>
            </a:xfrm>
            <a:custGeom>
              <a:avLst/>
              <a:gdLst>
                <a:gd name="connsiteX0" fmla="*/ 57949 w 4438079"/>
                <a:gd name="connsiteY0" fmla="*/ 0 h 3167089"/>
                <a:gd name="connsiteX1" fmla="*/ 2543799 w 4438079"/>
                <a:gd name="connsiteY1" fmla="*/ 0 h 3167089"/>
                <a:gd name="connsiteX2" fmla="*/ 2601748 w 4438079"/>
                <a:gd name="connsiteY2" fmla="*/ 57949 h 3167089"/>
                <a:gd name="connsiteX3" fmla="*/ 2601748 w 4438079"/>
                <a:gd name="connsiteY3" fmla="*/ 328639 h 3167089"/>
                <a:gd name="connsiteX4" fmla="*/ 4438079 w 4438079"/>
                <a:gd name="connsiteY4" fmla="*/ 328639 h 3167089"/>
                <a:gd name="connsiteX5" fmla="*/ 4438079 w 4438079"/>
                <a:gd name="connsiteY5" fmla="*/ 3167089 h 3167089"/>
                <a:gd name="connsiteX6" fmla="*/ 0 w 4438079"/>
                <a:gd name="connsiteY6" fmla="*/ 3167089 h 3167089"/>
                <a:gd name="connsiteX7" fmla="*/ 0 w 4438079"/>
                <a:gd name="connsiteY7" fmla="*/ 347689 h 3167089"/>
                <a:gd name="connsiteX8" fmla="*/ 0 w 4438079"/>
                <a:gd name="connsiteY8" fmla="*/ 328639 h 3167089"/>
                <a:gd name="connsiteX9" fmla="*/ 0 w 4438079"/>
                <a:gd name="connsiteY9" fmla="*/ 57949 h 3167089"/>
                <a:gd name="connsiteX10" fmla="*/ 57949 w 4438079"/>
                <a:gd name="connsiteY10" fmla="*/ 0 h 316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8079" h="3167089">
                  <a:moveTo>
                    <a:pt x="57949" y="0"/>
                  </a:moveTo>
                  <a:lnTo>
                    <a:pt x="2543799" y="0"/>
                  </a:lnTo>
                  <a:cubicBezTo>
                    <a:pt x="2575803" y="0"/>
                    <a:pt x="2601748" y="25945"/>
                    <a:pt x="2601748" y="57949"/>
                  </a:cubicBezTo>
                  <a:lnTo>
                    <a:pt x="2601748" y="328639"/>
                  </a:lnTo>
                  <a:lnTo>
                    <a:pt x="4438079" y="328639"/>
                  </a:lnTo>
                  <a:lnTo>
                    <a:pt x="4438079" y="3167089"/>
                  </a:lnTo>
                  <a:lnTo>
                    <a:pt x="0" y="3167089"/>
                  </a:lnTo>
                  <a:lnTo>
                    <a:pt x="0" y="347689"/>
                  </a:lnTo>
                  <a:lnTo>
                    <a:pt x="0" y="328639"/>
                  </a:lnTo>
                  <a:lnTo>
                    <a:pt x="0" y="57949"/>
                  </a:lnTo>
                  <a:cubicBezTo>
                    <a:pt x="0" y="25945"/>
                    <a:pt x="25945" y="0"/>
                    <a:pt x="57949" y="0"/>
                  </a:cubicBezTo>
                  <a:close/>
                </a:path>
              </a:pathLst>
            </a:custGeom>
            <a:solidFill>
              <a:srgbClr val="B3B6BB"/>
            </a:solidFill>
            <a:ln w="9525" cap="flat" cmpd="sng" algn="ctr">
              <a:noFill/>
              <a:prstDash val="solid"/>
            </a:ln>
            <a:effectLst/>
          </p:spPr>
          <p:txBody>
            <a:bodyPr lIns="18000" tIns="18000" rIns="18000" bIns="18000" rtlCol="0" anchor="ctr"/>
            <a:lstStyle/>
            <a:p>
              <a:pPr lvl="0" algn="ctr">
                <a:defRPr/>
              </a:pPr>
              <a:r>
                <a:rPr lang="en-GB" sz="800" kern="0" dirty="0">
                  <a:solidFill>
                    <a:schemeClr val="bg1"/>
                  </a:solidFill>
                </a:rPr>
                <a:t>00</a:t>
              </a:r>
              <a:r>
                <a:rPr lang="en-GB" sz="800" kern="0" dirty="0">
                  <a:solidFill>
                    <a:srgbClr val="E56C8A"/>
                  </a:solidFill>
                </a:rPr>
                <a:t>1</a:t>
              </a:r>
              <a:r>
                <a:rPr lang="en-GB" sz="800" kern="0" dirty="0">
                  <a:solidFill>
                    <a:schemeClr val="bg1"/>
                  </a:solidFill>
                </a:rPr>
                <a:t>0</a:t>
              </a:r>
              <a:r>
                <a:rPr lang="en-GB" sz="800" kern="0" dirty="0">
                  <a:solidFill>
                    <a:srgbClr val="3470B6"/>
                  </a:solidFill>
                </a:rPr>
                <a:t>11</a:t>
              </a:r>
              <a:r>
                <a:rPr lang="en-GB" sz="800" kern="0" dirty="0">
                  <a:solidFill>
                    <a:schemeClr val="bg1"/>
                  </a:solidFill>
                </a:rPr>
                <a:t>00</a:t>
              </a:r>
              <a:r>
                <a:rPr lang="en-GB" sz="800" kern="0" dirty="0">
                  <a:solidFill>
                    <a:srgbClr val="CB3F37"/>
                  </a:solidFill>
                </a:rPr>
                <a:t>1</a:t>
              </a:r>
              <a:r>
                <a:rPr lang="en-GB" sz="800" kern="0" dirty="0">
                  <a:solidFill>
                    <a:schemeClr val="bg1"/>
                  </a:solidFill>
                </a:rPr>
                <a:t>01</a:t>
              </a:r>
              <a:br>
                <a:rPr lang="en-GB" sz="800" kern="0" dirty="0">
                  <a:solidFill>
                    <a:schemeClr val="bg1"/>
                  </a:solidFill>
                </a:rPr>
              </a:br>
              <a:r>
                <a:rPr lang="en-GB" sz="800" kern="0" dirty="0">
                  <a:solidFill>
                    <a:schemeClr val="bg1"/>
                  </a:solidFill>
                </a:rPr>
                <a:t>10</a:t>
              </a:r>
              <a:r>
                <a:rPr lang="en-GB" sz="800" kern="0" dirty="0">
                  <a:solidFill>
                    <a:srgbClr val="3CC8E1"/>
                  </a:solidFill>
                </a:rPr>
                <a:t>11</a:t>
              </a:r>
              <a:r>
                <a:rPr lang="en-GB" sz="800" kern="0" dirty="0">
                  <a:solidFill>
                    <a:schemeClr val="bg1"/>
                  </a:solidFill>
                </a:rPr>
                <a:t>0</a:t>
              </a:r>
              <a:r>
                <a:rPr lang="en-GB" sz="800" kern="0" dirty="0">
                  <a:solidFill>
                    <a:srgbClr val="535B66"/>
                  </a:solidFill>
                </a:rPr>
                <a:t>111</a:t>
              </a:r>
              <a:r>
                <a:rPr lang="en-GB" sz="800" kern="0" dirty="0">
                  <a:solidFill>
                    <a:schemeClr val="bg1"/>
                  </a:solidFill>
                </a:rPr>
                <a:t>0</a:t>
              </a:r>
              <a:r>
                <a:rPr lang="en-GB" sz="800" kern="0" dirty="0">
                  <a:solidFill>
                    <a:srgbClr val="006437"/>
                  </a:solidFill>
                </a:rPr>
                <a:t>1</a:t>
              </a:r>
              <a:r>
                <a:rPr lang="en-GB" sz="800" kern="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285784" y="3537862"/>
            <a:ext cx="896154" cy="710216"/>
            <a:chOff x="18420" y="3711983"/>
            <a:chExt cx="1310337" cy="1038460"/>
          </a:xfrm>
        </p:grpSpPr>
        <p:grpSp>
          <p:nvGrpSpPr>
            <p:cNvPr id="444" name="Gruppieren 443"/>
            <p:cNvGrpSpPr>
              <a:grpSpLocks noChangeAspect="1"/>
            </p:cNvGrpSpPr>
            <p:nvPr/>
          </p:nvGrpSpPr>
          <p:grpSpPr>
            <a:xfrm>
              <a:off x="320367" y="3711983"/>
              <a:ext cx="693127" cy="709253"/>
              <a:chOff x="3839832" y="3212189"/>
              <a:chExt cx="971550" cy="974725"/>
            </a:xfrm>
            <a:solidFill>
              <a:schemeClr val="tx2"/>
            </a:solidFill>
          </p:grpSpPr>
          <p:sp>
            <p:nvSpPr>
              <p:cNvPr id="445" name="Freeform 38"/>
              <p:cNvSpPr>
                <a:spLocks/>
              </p:cNvSpPr>
              <p:nvPr/>
            </p:nvSpPr>
            <p:spPr bwMode="auto">
              <a:xfrm>
                <a:off x="3869993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noFill/>
              <a:ln w="12700">
                <a:noFill/>
              </a:ln>
              <a:extLst/>
            </p:spPr>
            <p:txBody>
              <a:bodyPr vert="horz" wrap="square" lIns="72000" tIns="36000" rIns="36000" bIns="36000" rtlCol="0" anchor="t" anchorCtr="0">
                <a:noAutofit/>
              </a:bodyPr>
              <a:lstStyle/>
              <a:p>
                <a:pPr marL="0" marR="0" lvl="0" indent="0" defTabSz="914217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955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6" name="Freeform 39"/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7" name="Freeform 40"/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8" name="Freeform 41"/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18420" y="3831096"/>
              <a:ext cx="1310337" cy="919347"/>
              <a:chOff x="-143738" y="3885483"/>
              <a:chExt cx="1310337" cy="919347"/>
            </a:xfrm>
          </p:grpSpPr>
          <p:sp>
            <p:nvSpPr>
              <p:cNvPr id="440" name="Freeform 76"/>
              <p:cNvSpPr>
                <a:spLocks/>
              </p:cNvSpPr>
              <p:nvPr/>
            </p:nvSpPr>
            <p:spPr bwMode="auto">
              <a:xfrm>
                <a:off x="-143738" y="4144246"/>
                <a:ext cx="338138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" name="Oval 77"/>
              <p:cNvSpPr>
                <a:spLocks noChangeArrowheads="1"/>
              </p:cNvSpPr>
              <p:nvPr/>
            </p:nvSpPr>
            <p:spPr bwMode="auto">
              <a:xfrm>
                <a:off x="-80239" y="3885483"/>
                <a:ext cx="211139" cy="2143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" name="Freeform 78"/>
              <p:cNvSpPr>
                <a:spLocks/>
              </p:cNvSpPr>
              <p:nvPr/>
            </p:nvSpPr>
            <p:spPr bwMode="auto">
              <a:xfrm>
                <a:off x="334114" y="4403192"/>
                <a:ext cx="341313" cy="401638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solidFill>
                <a:srgbClr val="5F7B8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" name="Oval 79"/>
              <p:cNvSpPr>
                <a:spLocks noChangeArrowheads="1"/>
              </p:cNvSpPr>
              <p:nvPr/>
            </p:nvSpPr>
            <p:spPr bwMode="auto">
              <a:xfrm>
                <a:off x="399996" y="4144429"/>
                <a:ext cx="209551" cy="214313"/>
              </a:xfrm>
              <a:prstGeom prst="ellipse">
                <a:avLst/>
              </a:prstGeom>
              <a:solidFill>
                <a:srgbClr val="5F7B8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" name="Freeform 76"/>
              <p:cNvSpPr>
                <a:spLocks/>
              </p:cNvSpPr>
              <p:nvPr/>
            </p:nvSpPr>
            <p:spPr bwMode="auto">
              <a:xfrm>
                <a:off x="828461" y="4144246"/>
                <a:ext cx="338138" cy="401638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rgbClr val="3CC8E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" name="Oval 77"/>
              <p:cNvSpPr>
                <a:spLocks noChangeArrowheads="1"/>
              </p:cNvSpPr>
              <p:nvPr/>
            </p:nvSpPr>
            <p:spPr bwMode="auto">
              <a:xfrm>
                <a:off x="891960" y="3885483"/>
                <a:ext cx="211139" cy="214313"/>
              </a:xfrm>
              <a:prstGeom prst="ellipse">
                <a:avLst/>
              </a:prstGeom>
              <a:solidFill>
                <a:srgbClr val="3CC8E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538" name="Gruppieren 537"/>
          <p:cNvGrpSpPr/>
          <p:nvPr/>
        </p:nvGrpSpPr>
        <p:grpSpPr>
          <a:xfrm>
            <a:off x="4367815" y="3523638"/>
            <a:ext cx="995957" cy="738664"/>
            <a:chOff x="4382096" y="3596595"/>
            <a:chExt cx="995957" cy="738664"/>
          </a:xfrm>
        </p:grpSpPr>
        <p:sp>
          <p:nvSpPr>
            <p:cNvPr id="393" name="Rechteck 392"/>
            <p:cNvSpPr/>
            <p:nvPr/>
          </p:nvSpPr>
          <p:spPr>
            <a:xfrm>
              <a:off x="4382096" y="3596595"/>
              <a:ext cx="730393" cy="7386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00101</a:t>
              </a:r>
            </a:p>
            <a:p>
              <a:r>
                <a:rPr lang="en-GB" sz="1200" dirty="0">
                  <a:solidFill>
                    <a:srgbClr val="5F7B8F"/>
                  </a:solidFill>
                </a:rPr>
                <a:t>1011</a:t>
              </a:r>
            </a:p>
            <a:p>
              <a:r>
                <a:rPr lang="en-GB" sz="1200" dirty="0">
                  <a:solidFill>
                    <a:srgbClr val="3CC8E1"/>
                  </a:solidFill>
                </a:rPr>
                <a:t>10110</a:t>
              </a:r>
            </a:p>
            <a:p>
              <a:r>
                <a:rPr lang="en-GB" sz="1200" dirty="0">
                  <a:solidFill>
                    <a:srgbClr val="3470B6"/>
                  </a:solidFill>
                </a:rPr>
                <a:t>010110111</a:t>
              </a:r>
            </a:p>
          </p:txBody>
        </p:sp>
        <p:grpSp>
          <p:nvGrpSpPr>
            <p:cNvPr id="394" name="Gruppieren 393"/>
            <p:cNvGrpSpPr/>
            <p:nvPr/>
          </p:nvGrpSpPr>
          <p:grpSpPr>
            <a:xfrm>
              <a:off x="4846565" y="3627171"/>
              <a:ext cx="531488" cy="631792"/>
              <a:chOff x="6370604" y="2469961"/>
              <a:chExt cx="531488" cy="631792"/>
            </a:xfrm>
          </p:grpSpPr>
          <p:grpSp>
            <p:nvGrpSpPr>
              <p:cNvPr id="412" name="Gruppieren 633"/>
              <p:cNvGrpSpPr>
                <a:grpSpLocks/>
              </p:cNvGrpSpPr>
              <p:nvPr/>
            </p:nvGrpSpPr>
            <p:grpSpPr bwMode="auto">
              <a:xfrm flipH="1">
                <a:off x="6370604" y="2469961"/>
                <a:ext cx="455907" cy="456540"/>
                <a:chOff x="4542095" y="1807494"/>
                <a:chExt cx="533976" cy="534710"/>
              </a:xfrm>
            </p:grpSpPr>
            <p:sp>
              <p:nvSpPr>
                <p:cNvPr id="416" name="Freeform 27"/>
                <p:cNvSpPr>
                  <a:spLocks/>
                </p:cNvSpPr>
                <p:nvPr/>
              </p:nvSpPr>
              <p:spPr bwMode="auto">
                <a:xfrm>
                  <a:off x="4544149" y="1808252"/>
                  <a:ext cx="531908" cy="531906"/>
                </a:xfrm>
                <a:custGeom>
                  <a:avLst/>
                  <a:gdLst>
                    <a:gd name="T0" fmla="*/ 2147483647 w 1670"/>
                    <a:gd name="T1" fmla="*/ 2147483647 h 1670"/>
                    <a:gd name="T2" fmla="*/ 2147483647 w 1670"/>
                    <a:gd name="T3" fmla="*/ 2147483647 h 1670"/>
                    <a:gd name="T4" fmla="*/ 2147483647 w 1670"/>
                    <a:gd name="T5" fmla="*/ 2147483647 h 1670"/>
                    <a:gd name="T6" fmla="*/ 2147483647 w 1670"/>
                    <a:gd name="T7" fmla="*/ 2147483647 h 1670"/>
                    <a:gd name="T8" fmla="*/ 2147483647 w 1670"/>
                    <a:gd name="T9" fmla="*/ 2147483647 h 1670"/>
                    <a:gd name="T10" fmla="*/ 2147483647 w 1670"/>
                    <a:gd name="T11" fmla="*/ 2147483647 h 1670"/>
                    <a:gd name="T12" fmla="*/ 2147483647 w 1670"/>
                    <a:gd name="T13" fmla="*/ 2147483647 h 1670"/>
                    <a:gd name="T14" fmla="*/ 2147483647 w 1670"/>
                    <a:gd name="T15" fmla="*/ 2147483647 h 1670"/>
                    <a:gd name="T16" fmla="*/ 2147483647 w 1670"/>
                    <a:gd name="T17" fmla="*/ 2147483647 h 1670"/>
                    <a:gd name="T18" fmla="*/ 2147483647 w 1670"/>
                    <a:gd name="T19" fmla="*/ 2147483647 h 1670"/>
                    <a:gd name="T20" fmla="*/ 2147483647 w 1670"/>
                    <a:gd name="T21" fmla="*/ 2147483647 h 1670"/>
                    <a:gd name="T22" fmla="*/ 2147483647 w 1670"/>
                    <a:gd name="T23" fmla="*/ 2147483647 h 1670"/>
                    <a:gd name="T24" fmla="*/ 0 w 1670"/>
                    <a:gd name="T25" fmla="*/ 2147483647 h 1670"/>
                    <a:gd name="T26" fmla="*/ 0 w 1670"/>
                    <a:gd name="T27" fmla="*/ 2147483647 h 1670"/>
                    <a:gd name="T28" fmla="*/ 0 w 1670"/>
                    <a:gd name="T29" fmla="*/ 2147483647 h 1670"/>
                    <a:gd name="T30" fmla="*/ 2147483647 w 1670"/>
                    <a:gd name="T31" fmla="*/ 2147483647 h 1670"/>
                    <a:gd name="T32" fmla="*/ 2147483647 w 1670"/>
                    <a:gd name="T33" fmla="*/ 2147483647 h 1670"/>
                    <a:gd name="T34" fmla="*/ 2147483647 w 1670"/>
                    <a:gd name="T35" fmla="*/ 2147483647 h 1670"/>
                    <a:gd name="T36" fmla="*/ 2147483647 w 1670"/>
                    <a:gd name="T37" fmla="*/ 2147483647 h 1670"/>
                    <a:gd name="T38" fmla="*/ 2147483647 w 1670"/>
                    <a:gd name="T39" fmla="*/ 2147483647 h 1670"/>
                    <a:gd name="T40" fmla="*/ 2147483647 w 1670"/>
                    <a:gd name="T41" fmla="*/ 2147483647 h 1670"/>
                    <a:gd name="T42" fmla="*/ 2147483647 w 1670"/>
                    <a:gd name="T43" fmla="*/ 2147483647 h 1670"/>
                    <a:gd name="T44" fmla="*/ 2147483647 w 1670"/>
                    <a:gd name="T45" fmla="*/ 2147483647 h 1670"/>
                    <a:gd name="T46" fmla="*/ 2147483647 w 1670"/>
                    <a:gd name="T47" fmla="*/ 2147483647 h 1670"/>
                    <a:gd name="T48" fmla="*/ 2147483647 w 1670"/>
                    <a:gd name="T49" fmla="*/ 2147483647 h 1670"/>
                    <a:gd name="T50" fmla="*/ 2147483647 w 1670"/>
                    <a:gd name="T51" fmla="*/ 2147483647 h 1670"/>
                    <a:gd name="T52" fmla="*/ 2147483647 w 1670"/>
                    <a:gd name="T53" fmla="*/ 2147483647 h 1670"/>
                    <a:gd name="T54" fmla="*/ 2147483647 w 1670"/>
                    <a:gd name="T55" fmla="*/ 2147483647 h 1670"/>
                    <a:gd name="T56" fmla="*/ 2147483647 w 1670"/>
                    <a:gd name="T57" fmla="*/ 2147483647 h 1670"/>
                    <a:gd name="T58" fmla="*/ 2147483647 w 1670"/>
                    <a:gd name="T59" fmla="*/ 2147483647 h 1670"/>
                    <a:gd name="T60" fmla="*/ 2147483647 w 1670"/>
                    <a:gd name="T61" fmla="*/ 2147483647 h 1670"/>
                    <a:gd name="T62" fmla="*/ 2147483647 w 1670"/>
                    <a:gd name="T63" fmla="*/ 2147483647 h 1670"/>
                    <a:gd name="T64" fmla="*/ 2147483647 w 1670"/>
                    <a:gd name="T65" fmla="*/ 2147483647 h 1670"/>
                    <a:gd name="T66" fmla="*/ 2147483647 w 1670"/>
                    <a:gd name="T67" fmla="*/ 2147483647 h 1670"/>
                    <a:gd name="T68" fmla="*/ 2147483647 w 1670"/>
                    <a:gd name="T69" fmla="*/ 2147483647 h 1670"/>
                    <a:gd name="T70" fmla="*/ 2147483647 w 1670"/>
                    <a:gd name="T71" fmla="*/ 2147483647 h 1670"/>
                    <a:gd name="T72" fmla="*/ 2147483647 w 1670"/>
                    <a:gd name="T73" fmla="*/ 2147483647 h 1670"/>
                    <a:gd name="T74" fmla="*/ 2147483647 w 1670"/>
                    <a:gd name="T75" fmla="*/ 2147483647 h 1670"/>
                    <a:gd name="T76" fmla="*/ 2147483647 w 1670"/>
                    <a:gd name="T77" fmla="*/ 2147483647 h 1670"/>
                    <a:gd name="T78" fmla="*/ 2147483647 w 1670"/>
                    <a:gd name="T79" fmla="*/ 2147483647 h 1670"/>
                    <a:gd name="T80" fmla="*/ 2147483647 w 1670"/>
                    <a:gd name="T81" fmla="*/ 2147483647 h 1670"/>
                    <a:gd name="T82" fmla="*/ 2147483647 w 1670"/>
                    <a:gd name="T83" fmla="*/ 2147483647 h 1670"/>
                    <a:gd name="T84" fmla="*/ 2147483647 w 1670"/>
                    <a:gd name="T85" fmla="*/ 2147483647 h 1670"/>
                    <a:gd name="T86" fmla="*/ 2147483647 w 1670"/>
                    <a:gd name="T87" fmla="*/ 2147483647 h 1670"/>
                    <a:gd name="T88" fmla="*/ 2147483647 w 1670"/>
                    <a:gd name="T89" fmla="*/ 2147483647 h 1670"/>
                    <a:gd name="T90" fmla="*/ 2147483647 w 1670"/>
                    <a:gd name="T91" fmla="*/ 2147483647 h 1670"/>
                    <a:gd name="T92" fmla="*/ 2147483647 w 1670"/>
                    <a:gd name="T93" fmla="*/ 2147483647 h 1670"/>
                    <a:gd name="T94" fmla="*/ 2147483647 w 1670"/>
                    <a:gd name="T95" fmla="*/ 2147483647 h 1670"/>
                    <a:gd name="T96" fmla="*/ 2147483647 w 1670"/>
                    <a:gd name="T97" fmla="*/ 2147483647 h 1670"/>
                    <a:gd name="T98" fmla="*/ 2147483647 w 1670"/>
                    <a:gd name="T99" fmla="*/ 2147483647 h 1670"/>
                    <a:gd name="T100" fmla="*/ 2147483647 w 1670"/>
                    <a:gd name="T101" fmla="*/ 2147483647 h 1670"/>
                    <a:gd name="T102" fmla="*/ 2147483647 w 1670"/>
                    <a:gd name="T103" fmla="*/ 2147483647 h 1670"/>
                    <a:gd name="T104" fmla="*/ 2147483647 w 1670"/>
                    <a:gd name="T105" fmla="*/ 2147483647 h 1670"/>
                    <a:gd name="T106" fmla="*/ 2147483647 w 1670"/>
                    <a:gd name="T107" fmla="*/ 2147483647 h 1670"/>
                    <a:gd name="T108" fmla="*/ 2147483647 w 1670"/>
                    <a:gd name="T109" fmla="*/ 2147483647 h 1670"/>
                    <a:gd name="T110" fmla="*/ 2147483647 w 1670"/>
                    <a:gd name="T111" fmla="*/ 2147483647 h 1670"/>
                    <a:gd name="T112" fmla="*/ 2147483647 w 1670"/>
                    <a:gd name="T113" fmla="*/ 2147483647 h 1670"/>
                    <a:gd name="T114" fmla="*/ 2147483647 w 1670"/>
                    <a:gd name="T115" fmla="*/ 2147483647 h 1670"/>
                    <a:gd name="T116" fmla="*/ 2147483647 w 1670"/>
                    <a:gd name="T117" fmla="*/ 2147483647 h 1670"/>
                    <a:gd name="T118" fmla="*/ 2147483647 w 1670"/>
                    <a:gd name="T119" fmla="*/ 0 h 1670"/>
                    <a:gd name="T120" fmla="*/ 2147483647 w 1670"/>
                    <a:gd name="T121" fmla="*/ 0 h 1670"/>
                    <a:gd name="T122" fmla="*/ 2147483647 w 1670"/>
                    <a:gd name="T123" fmla="*/ 2147483647 h 167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70"/>
                    <a:gd name="T187" fmla="*/ 0 h 1670"/>
                    <a:gd name="T188" fmla="*/ 1670 w 1670"/>
                    <a:gd name="T189" fmla="*/ 1670 h 167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70" h="1670">
                      <a:moveTo>
                        <a:pt x="690" y="216"/>
                      </a:moveTo>
                      <a:lnTo>
                        <a:pt x="690" y="216"/>
                      </a:lnTo>
                      <a:lnTo>
                        <a:pt x="681" y="218"/>
                      </a:lnTo>
                      <a:lnTo>
                        <a:pt x="671" y="220"/>
                      </a:lnTo>
                      <a:lnTo>
                        <a:pt x="659" y="223"/>
                      </a:lnTo>
                      <a:lnTo>
                        <a:pt x="648" y="226"/>
                      </a:lnTo>
                      <a:lnTo>
                        <a:pt x="636" y="231"/>
                      </a:lnTo>
                      <a:lnTo>
                        <a:pt x="624" y="235"/>
                      </a:lnTo>
                      <a:lnTo>
                        <a:pt x="611" y="240"/>
                      </a:lnTo>
                      <a:lnTo>
                        <a:pt x="597" y="245"/>
                      </a:lnTo>
                      <a:lnTo>
                        <a:pt x="584" y="250"/>
                      </a:lnTo>
                      <a:lnTo>
                        <a:pt x="571" y="256"/>
                      </a:lnTo>
                      <a:lnTo>
                        <a:pt x="558" y="263"/>
                      </a:lnTo>
                      <a:lnTo>
                        <a:pt x="544" y="270"/>
                      </a:lnTo>
                      <a:lnTo>
                        <a:pt x="531" y="277"/>
                      </a:lnTo>
                      <a:lnTo>
                        <a:pt x="518" y="284"/>
                      </a:lnTo>
                      <a:lnTo>
                        <a:pt x="506" y="292"/>
                      </a:lnTo>
                      <a:lnTo>
                        <a:pt x="493" y="300"/>
                      </a:lnTo>
                      <a:lnTo>
                        <a:pt x="307" y="182"/>
                      </a:lnTo>
                      <a:lnTo>
                        <a:pt x="294" y="195"/>
                      </a:lnTo>
                      <a:lnTo>
                        <a:pt x="277" y="212"/>
                      </a:lnTo>
                      <a:lnTo>
                        <a:pt x="256" y="233"/>
                      </a:lnTo>
                      <a:lnTo>
                        <a:pt x="234" y="255"/>
                      </a:lnTo>
                      <a:lnTo>
                        <a:pt x="212" y="277"/>
                      </a:lnTo>
                      <a:lnTo>
                        <a:pt x="195" y="294"/>
                      </a:lnTo>
                      <a:lnTo>
                        <a:pt x="182" y="307"/>
                      </a:lnTo>
                      <a:lnTo>
                        <a:pt x="178" y="311"/>
                      </a:lnTo>
                      <a:lnTo>
                        <a:pt x="295" y="498"/>
                      </a:lnTo>
                      <a:lnTo>
                        <a:pt x="295" y="500"/>
                      </a:lnTo>
                      <a:lnTo>
                        <a:pt x="289" y="508"/>
                      </a:lnTo>
                      <a:lnTo>
                        <a:pt x="285" y="518"/>
                      </a:lnTo>
                      <a:lnTo>
                        <a:pt x="279" y="527"/>
                      </a:lnTo>
                      <a:lnTo>
                        <a:pt x="273" y="537"/>
                      </a:lnTo>
                      <a:lnTo>
                        <a:pt x="268" y="549"/>
                      </a:lnTo>
                      <a:lnTo>
                        <a:pt x="262" y="560"/>
                      </a:lnTo>
                      <a:lnTo>
                        <a:pt x="256" y="573"/>
                      </a:lnTo>
                      <a:lnTo>
                        <a:pt x="250" y="586"/>
                      </a:lnTo>
                      <a:lnTo>
                        <a:pt x="245" y="599"/>
                      </a:lnTo>
                      <a:lnTo>
                        <a:pt x="240" y="613"/>
                      </a:lnTo>
                      <a:lnTo>
                        <a:pt x="234" y="627"/>
                      </a:lnTo>
                      <a:lnTo>
                        <a:pt x="230" y="641"/>
                      </a:lnTo>
                      <a:lnTo>
                        <a:pt x="226" y="656"/>
                      </a:lnTo>
                      <a:lnTo>
                        <a:pt x="221" y="670"/>
                      </a:lnTo>
                      <a:lnTo>
                        <a:pt x="218" y="685"/>
                      </a:lnTo>
                      <a:lnTo>
                        <a:pt x="216" y="698"/>
                      </a:lnTo>
                      <a:lnTo>
                        <a:pt x="0" y="748"/>
                      </a:lnTo>
                      <a:lnTo>
                        <a:pt x="0" y="765"/>
                      </a:lnTo>
                      <a:lnTo>
                        <a:pt x="0" y="789"/>
                      </a:lnTo>
                      <a:lnTo>
                        <a:pt x="0" y="819"/>
                      </a:lnTo>
                      <a:lnTo>
                        <a:pt x="0" y="851"/>
                      </a:lnTo>
                      <a:lnTo>
                        <a:pt x="0" y="881"/>
                      </a:lnTo>
                      <a:lnTo>
                        <a:pt x="0" y="906"/>
                      </a:lnTo>
                      <a:lnTo>
                        <a:pt x="0" y="923"/>
                      </a:lnTo>
                      <a:lnTo>
                        <a:pt x="0" y="930"/>
                      </a:lnTo>
                      <a:lnTo>
                        <a:pt x="216" y="978"/>
                      </a:lnTo>
                      <a:lnTo>
                        <a:pt x="217" y="980"/>
                      </a:lnTo>
                      <a:lnTo>
                        <a:pt x="219" y="989"/>
                      </a:lnTo>
                      <a:lnTo>
                        <a:pt x="221" y="999"/>
                      </a:lnTo>
                      <a:lnTo>
                        <a:pt x="224" y="1011"/>
                      </a:lnTo>
                      <a:lnTo>
                        <a:pt x="227" y="1022"/>
                      </a:lnTo>
                      <a:lnTo>
                        <a:pt x="232" y="1035"/>
                      </a:lnTo>
                      <a:lnTo>
                        <a:pt x="236" y="1046"/>
                      </a:lnTo>
                      <a:lnTo>
                        <a:pt x="241" y="1060"/>
                      </a:lnTo>
                      <a:lnTo>
                        <a:pt x="246" y="1073"/>
                      </a:lnTo>
                      <a:lnTo>
                        <a:pt x="251" y="1086"/>
                      </a:lnTo>
                      <a:lnTo>
                        <a:pt x="257" y="1099"/>
                      </a:lnTo>
                      <a:lnTo>
                        <a:pt x="264" y="1113"/>
                      </a:lnTo>
                      <a:lnTo>
                        <a:pt x="271" y="1126"/>
                      </a:lnTo>
                      <a:lnTo>
                        <a:pt x="278" y="1139"/>
                      </a:lnTo>
                      <a:lnTo>
                        <a:pt x="285" y="1152"/>
                      </a:lnTo>
                      <a:lnTo>
                        <a:pt x="293" y="1164"/>
                      </a:lnTo>
                      <a:lnTo>
                        <a:pt x="301" y="1177"/>
                      </a:lnTo>
                      <a:lnTo>
                        <a:pt x="300" y="1177"/>
                      </a:lnTo>
                      <a:lnTo>
                        <a:pt x="301" y="1177"/>
                      </a:lnTo>
                      <a:lnTo>
                        <a:pt x="183" y="1363"/>
                      </a:lnTo>
                      <a:lnTo>
                        <a:pt x="196" y="1376"/>
                      </a:lnTo>
                      <a:lnTo>
                        <a:pt x="213" y="1393"/>
                      </a:lnTo>
                      <a:lnTo>
                        <a:pt x="234" y="1414"/>
                      </a:lnTo>
                      <a:lnTo>
                        <a:pt x="257" y="1436"/>
                      </a:lnTo>
                      <a:lnTo>
                        <a:pt x="278" y="1458"/>
                      </a:lnTo>
                      <a:lnTo>
                        <a:pt x="295" y="1475"/>
                      </a:lnTo>
                      <a:lnTo>
                        <a:pt x="308" y="1488"/>
                      </a:lnTo>
                      <a:lnTo>
                        <a:pt x="313" y="1492"/>
                      </a:lnTo>
                      <a:lnTo>
                        <a:pt x="499" y="1375"/>
                      </a:lnTo>
                      <a:lnTo>
                        <a:pt x="500" y="1375"/>
                      </a:lnTo>
                      <a:lnTo>
                        <a:pt x="508" y="1381"/>
                      </a:lnTo>
                      <a:lnTo>
                        <a:pt x="518" y="1385"/>
                      </a:lnTo>
                      <a:lnTo>
                        <a:pt x="528" y="1391"/>
                      </a:lnTo>
                      <a:lnTo>
                        <a:pt x="538" y="1397"/>
                      </a:lnTo>
                      <a:lnTo>
                        <a:pt x="550" y="1402"/>
                      </a:lnTo>
                      <a:lnTo>
                        <a:pt x="561" y="1408"/>
                      </a:lnTo>
                      <a:lnTo>
                        <a:pt x="574" y="1414"/>
                      </a:lnTo>
                      <a:lnTo>
                        <a:pt x="587" y="1420"/>
                      </a:lnTo>
                      <a:lnTo>
                        <a:pt x="601" y="1425"/>
                      </a:lnTo>
                      <a:lnTo>
                        <a:pt x="614" y="1430"/>
                      </a:lnTo>
                      <a:lnTo>
                        <a:pt x="628" y="1436"/>
                      </a:lnTo>
                      <a:lnTo>
                        <a:pt x="642" y="1440"/>
                      </a:lnTo>
                      <a:lnTo>
                        <a:pt x="656" y="1444"/>
                      </a:lnTo>
                      <a:lnTo>
                        <a:pt x="670" y="1449"/>
                      </a:lnTo>
                      <a:lnTo>
                        <a:pt x="685" y="1452"/>
                      </a:lnTo>
                      <a:lnTo>
                        <a:pt x="698" y="1454"/>
                      </a:lnTo>
                      <a:lnTo>
                        <a:pt x="748" y="1670"/>
                      </a:lnTo>
                      <a:lnTo>
                        <a:pt x="765" y="1670"/>
                      </a:lnTo>
                      <a:lnTo>
                        <a:pt x="791" y="1670"/>
                      </a:lnTo>
                      <a:lnTo>
                        <a:pt x="819" y="1670"/>
                      </a:lnTo>
                      <a:lnTo>
                        <a:pt x="852" y="1670"/>
                      </a:lnTo>
                      <a:lnTo>
                        <a:pt x="881" y="1670"/>
                      </a:lnTo>
                      <a:lnTo>
                        <a:pt x="906" y="1670"/>
                      </a:lnTo>
                      <a:lnTo>
                        <a:pt x="923" y="1670"/>
                      </a:lnTo>
                      <a:lnTo>
                        <a:pt x="930" y="1670"/>
                      </a:lnTo>
                      <a:lnTo>
                        <a:pt x="980" y="1454"/>
                      </a:lnTo>
                      <a:lnTo>
                        <a:pt x="981" y="1453"/>
                      </a:lnTo>
                      <a:lnTo>
                        <a:pt x="990" y="1451"/>
                      </a:lnTo>
                      <a:lnTo>
                        <a:pt x="1000" y="1449"/>
                      </a:lnTo>
                      <a:lnTo>
                        <a:pt x="1012" y="1446"/>
                      </a:lnTo>
                      <a:lnTo>
                        <a:pt x="1023" y="1443"/>
                      </a:lnTo>
                      <a:lnTo>
                        <a:pt x="1035" y="1438"/>
                      </a:lnTo>
                      <a:lnTo>
                        <a:pt x="1048" y="1434"/>
                      </a:lnTo>
                      <a:lnTo>
                        <a:pt x="1060" y="1429"/>
                      </a:lnTo>
                      <a:lnTo>
                        <a:pt x="1074" y="1424"/>
                      </a:lnTo>
                      <a:lnTo>
                        <a:pt x="1087" y="1419"/>
                      </a:lnTo>
                      <a:lnTo>
                        <a:pt x="1101" y="1413"/>
                      </a:lnTo>
                      <a:lnTo>
                        <a:pt x="1113" y="1406"/>
                      </a:lnTo>
                      <a:lnTo>
                        <a:pt x="1127" y="1399"/>
                      </a:lnTo>
                      <a:lnTo>
                        <a:pt x="1140" y="1392"/>
                      </a:lnTo>
                      <a:lnTo>
                        <a:pt x="1152" y="1385"/>
                      </a:lnTo>
                      <a:lnTo>
                        <a:pt x="1165" y="1377"/>
                      </a:lnTo>
                      <a:lnTo>
                        <a:pt x="1177" y="1369"/>
                      </a:lnTo>
                      <a:lnTo>
                        <a:pt x="1177" y="1370"/>
                      </a:lnTo>
                      <a:lnTo>
                        <a:pt x="1177" y="1369"/>
                      </a:lnTo>
                      <a:lnTo>
                        <a:pt x="1363" y="1487"/>
                      </a:lnTo>
                      <a:lnTo>
                        <a:pt x="1376" y="1474"/>
                      </a:lnTo>
                      <a:lnTo>
                        <a:pt x="1393" y="1457"/>
                      </a:lnTo>
                      <a:lnTo>
                        <a:pt x="1414" y="1436"/>
                      </a:lnTo>
                      <a:lnTo>
                        <a:pt x="1437" y="1413"/>
                      </a:lnTo>
                      <a:lnTo>
                        <a:pt x="1458" y="1392"/>
                      </a:lnTo>
                      <a:lnTo>
                        <a:pt x="1475" y="1375"/>
                      </a:lnTo>
                      <a:lnTo>
                        <a:pt x="1488" y="1362"/>
                      </a:lnTo>
                      <a:lnTo>
                        <a:pt x="1492" y="1357"/>
                      </a:lnTo>
                      <a:lnTo>
                        <a:pt x="1375" y="1171"/>
                      </a:lnTo>
                      <a:lnTo>
                        <a:pt x="1375" y="1170"/>
                      </a:lnTo>
                      <a:lnTo>
                        <a:pt x="1381" y="1162"/>
                      </a:lnTo>
                      <a:lnTo>
                        <a:pt x="1386" y="1152"/>
                      </a:lnTo>
                      <a:lnTo>
                        <a:pt x="1392" y="1143"/>
                      </a:lnTo>
                      <a:lnTo>
                        <a:pt x="1398" y="1132"/>
                      </a:lnTo>
                      <a:lnTo>
                        <a:pt x="1404" y="1121"/>
                      </a:lnTo>
                      <a:lnTo>
                        <a:pt x="1409" y="1109"/>
                      </a:lnTo>
                      <a:lnTo>
                        <a:pt x="1415" y="1097"/>
                      </a:lnTo>
                      <a:lnTo>
                        <a:pt x="1421" y="1083"/>
                      </a:lnTo>
                      <a:lnTo>
                        <a:pt x="1427" y="1071"/>
                      </a:lnTo>
                      <a:lnTo>
                        <a:pt x="1431" y="1057"/>
                      </a:lnTo>
                      <a:lnTo>
                        <a:pt x="1436" y="1043"/>
                      </a:lnTo>
                      <a:lnTo>
                        <a:pt x="1442" y="1028"/>
                      </a:lnTo>
                      <a:lnTo>
                        <a:pt x="1445" y="1014"/>
                      </a:lnTo>
                      <a:lnTo>
                        <a:pt x="1450" y="1000"/>
                      </a:lnTo>
                      <a:lnTo>
                        <a:pt x="1453" y="985"/>
                      </a:lnTo>
                      <a:lnTo>
                        <a:pt x="1455" y="972"/>
                      </a:lnTo>
                      <a:lnTo>
                        <a:pt x="1670" y="922"/>
                      </a:lnTo>
                      <a:lnTo>
                        <a:pt x="1670" y="905"/>
                      </a:lnTo>
                      <a:lnTo>
                        <a:pt x="1670" y="879"/>
                      </a:lnTo>
                      <a:lnTo>
                        <a:pt x="1670" y="851"/>
                      </a:lnTo>
                      <a:lnTo>
                        <a:pt x="1670" y="818"/>
                      </a:lnTo>
                      <a:lnTo>
                        <a:pt x="1670" y="789"/>
                      </a:lnTo>
                      <a:lnTo>
                        <a:pt x="1670" y="764"/>
                      </a:lnTo>
                      <a:lnTo>
                        <a:pt x="1670" y="747"/>
                      </a:lnTo>
                      <a:lnTo>
                        <a:pt x="1670" y="740"/>
                      </a:lnTo>
                      <a:lnTo>
                        <a:pt x="1455" y="690"/>
                      </a:lnTo>
                      <a:lnTo>
                        <a:pt x="1454" y="690"/>
                      </a:lnTo>
                      <a:lnTo>
                        <a:pt x="1452" y="681"/>
                      </a:lnTo>
                      <a:lnTo>
                        <a:pt x="1450" y="671"/>
                      </a:lnTo>
                      <a:lnTo>
                        <a:pt x="1447" y="659"/>
                      </a:lnTo>
                      <a:lnTo>
                        <a:pt x="1444" y="648"/>
                      </a:lnTo>
                      <a:lnTo>
                        <a:pt x="1439" y="635"/>
                      </a:lnTo>
                      <a:lnTo>
                        <a:pt x="1435" y="622"/>
                      </a:lnTo>
                      <a:lnTo>
                        <a:pt x="1430" y="610"/>
                      </a:lnTo>
                      <a:lnTo>
                        <a:pt x="1425" y="597"/>
                      </a:lnTo>
                      <a:lnTo>
                        <a:pt x="1420" y="584"/>
                      </a:lnTo>
                      <a:lnTo>
                        <a:pt x="1414" y="571"/>
                      </a:lnTo>
                      <a:lnTo>
                        <a:pt x="1407" y="557"/>
                      </a:lnTo>
                      <a:lnTo>
                        <a:pt x="1400" y="544"/>
                      </a:lnTo>
                      <a:lnTo>
                        <a:pt x="1393" y="531"/>
                      </a:lnTo>
                      <a:lnTo>
                        <a:pt x="1386" y="518"/>
                      </a:lnTo>
                      <a:lnTo>
                        <a:pt x="1378" y="506"/>
                      </a:lnTo>
                      <a:lnTo>
                        <a:pt x="1370" y="493"/>
                      </a:lnTo>
                      <a:lnTo>
                        <a:pt x="1488" y="307"/>
                      </a:lnTo>
                      <a:lnTo>
                        <a:pt x="1475" y="294"/>
                      </a:lnTo>
                      <a:lnTo>
                        <a:pt x="1458" y="277"/>
                      </a:lnTo>
                      <a:lnTo>
                        <a:pt x="1437" y="256"/>
                      </a:lnTo>
                      <a:lnTo>
                        <a:pt x="1415" y="233"/>
                      </a:lnTo>
                      <a:lnTo>
                        <a:pt x="1393" y="212"/>
                      </a:lnTo>
                      <a:lnTo>
                        <a:pt x="1376" y="195"/>
                      </a:lnTo>
                      <a:lnTo>
                        <a:pt x="1363" y="182"/>
                      </a:lnTo>
                      <a:lnTo>
                        <a:pt x="1359" y="178"/>
                      </a:lnTo>
                      <a:lnTo>
                        <a:pt x="1172" y="295"/>
                      </a:lnTo>
                      <a:lnTo>
                        <a:pt x="1171" y="295"/>
                      </a:lnTo>
                      <a:lnTo>
                        <a:pt x="1163" y="289"/>
                      </a:lnTo>
                      <a:lnTo>
                        <a:pt x="1154" y="284"/>
                      </a:lnTo>
                      <a:lnTo>
                        <a:pt x="1143" y="278"/>
                      </a:lnTo>
                      <a:lnTo>
                        <a:pt x="1133" y="272"/>
                      </a:lnTo>
                      <a:lnTo>
                        <a:pt x="1121" y="266"/>
                      </a:lnTo>
                      <a:lnTo>
                        <a:pt x="1110" y="261"/>
                      </a:lnTo>
                      <a:lnTo>
                        <a:pt x="1097" y="255"/>
                      </a:lnTo>
                      <a:lnTo>
                        <a:pt x="1084" y="249"/>
                      </a:lnTo>
                      <a:lnTo>
                        <a:pt x="1071" y="243"/>
                      </a:lnTo>
                      <a:lnTo>
                        <a:pt x="1057" y="239"/>
                      </a:lnTo>
                      <a:lnTo>
                        <a:pt x="1043" y="234"/>
                      </a:lnTo>
                      <a:lnTo>
                        <a:pt x="1029" y="228"/>
                      </a:lnTo>
                      <a:lnTo>
                        <a:pt x="1014" y="225"/>
                      </a:lnTo>
                      <a:lnTo>
                        <a:pt x="1000" y="220"/>
                      </a:lnTo>
                      <a:lnTo>
                        <a:pt x="985" y="217"/>
                      </a:lnTo>
                      <a:lnTo>
                        <a:pt x="972" y="215"/>
                      </a:lnTo>
                      <a:lnTo>
                        <a:pt x="923" y="0"/>
                      </a:lnTo>
                      <a:lnTo>
                        <a:pt x="906" y="0"/>
                      </a:lnTo>
                      <a:lnTo>
                        <a:pt x="881" y="0"/>
                      </a:lnTo>
                      <a:lnTo>
                        <a:pt x="851" y="0"/>
                      </a:lnTo>
                      <a:lnTo>
                        <a:pt x="819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40" y="0"/>
                      </a:lnTo>
                      <a:lnTo>
                        <a:pt x="692" y="215"/>
                      </a:lnTo>
                      <a:lnTo>
                        <a:pt x="690" y="216"/>
                      </a:lnTo>
                    </a:path>
                  </a:pathLst>
                </a:custGeom>
                <a:solidFill>
                  <a:srgbClr val="3CC8E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rgbClr val="000099"/>
                    </a:solidFill>
                    <a:latin typeface="Calisto MT"/>
                  </a:endParaRPr>
                </a:p>
              </p:txBody>
            </p:sp>
            <p:sp>
              <p:nvSpPr>
                <p:cNvPr id="417" name="Ellipse 416"/>
                <p:cNvSpPr/>
                <p:nvPr/>
              </p:nvSpPr>
              <p:spPr>
                <a:xfrm>
                  <a:off x="4733115" y="1997217"/>
                  <a:ext cx="153973" cy="153973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0" rIns="36000" bIns="36000" rtlCol="0" anchor="t"/>
                <a:lstStyle/>
                <a:p>
                  <a:pPr algn="ctr"/>
                  <a:endParaRPr lang="en-GB" b="1" dirty="0"/>
                </a:p>
              </p:txBody>
            </p:sp>
          </p:grpSp>
          <p:grpSp>
            <p:nvGrpSpPr>
              <p:cNvPr id="413" name="Gruppieren 633"/>
              <p:cNvGrpSpPr>
                <a:grpSpLocks/>
              </p:cNvGrpSpPr>
              <p:nvPr/>
            </p:nvGrpSpPr>
            <p:grpSpPr bwMode="auto">
              <a:xfrm flipH="1">
                <a:off x="6679155" y="2878507"/>
                <a:ext cx="222937" cy="223246"/>
                <a:chOff x="4542095" y="1807494"/>
                <a:chExt cx="533976" cy="534710"/>
              </a:xfrm>
            </p:grpSpPr>
            <p:sp>
              <p:nvSpPr>
                <p:cNvPr id="414" name="Freeform 27"/>
                <p:cNvSpPr>
                  <a:spLocks/>
                </p:cNvSpPr>
                <p:nvPr/>
              </p:nvSpPr>
              <p:spPr bwMode="auto">
                <a:xfrm>
                  <a:off x="4544149" y="1808252"/>
                  <a:ext cx="531908" cy="531906"/>
                </a:xfrm>
                <a:custGeom>
                  <a:avLst/>
                  <a:gdLst>
                    <a:gd name="T0" fmla="*/ 2147483647 w 1670"/>
                    <a:gd name="T1" fmla="*/ 2147483647 h 1670"/>
                    <a:gd name="T2" fmla="*/ 2147483647 w 1670"/>
                    <a:gd name="T3" fmla="*/ 2147483647 h 1670"/>
                    <a:gd name="T4" fmla="*/ 2147483647 w 1670"/>
                    <a:gd name="T5" fmla="*/ 2147483647 h 1670"/>
                    <a:gd name="T6" fmla="*/ 2147483647 w 1670"/>
                    <a:gd name="T7" fmla="*/ 2147483647 h 1670"/>
                    <a:gd name="T8" fmla="*/ 2147483647 w 1670"/>
                    <a:gd name="T9" fmla="*/ 2147483647 h 1670"/>
                    <a:gd name="T10" fmla="*/ 2147483647 w 1670"/>
                    <a:gd name="T11" fmla="*/ 2147483647 h 1670"/>
                    <a:gd name="T12" fmla="*/ 2147483647 w 1670"/>
                    <a:gd name="T13" fmla="*/ 2147483647 h 1670"/>
                    <a:gd name="T14" fmla="*/ 2147483647 w 1670"/>
                    <a:gd name="T15" fmla="*/ 2147483647 h 1670"/>
                    <a:gd name="T16" fmla="*/ 2147483647 w 1670"/>
                    <a:gd name="T17" fmla="*/ 2147483647 h 1670"/>
                    <a:gd name="T18" fmla="*/ 2147483647 w 1670"/>
                    <a:gd name="T19" fmla="*/ 2147483647 h 1670"/>
                    <a:gd name="T20" fmla="*/ 2147483647 w 1670"/>
                    <a:gd name="T21" fmla="*/ 2147483647 h 1670"/>
                    <a:gd name="T22" fmla="*/ 2147483647 w 1670"/>
                    <a:gd name="T23" fmla="*/ 2147483647 h 1670"/>
                    <a:gd name="T24" fmla="*/ 0 w 1670"/>
                    <a:gd name="T25" fmla="*/ 2147483647 h 1670"/>
                    <a:gd name="T26" fmla="*/ 0 w 1670"/>
                    <a:gd name="T27" fmla="*/ 2147483647 h 1670"/>
                    <a:gd name="T28" fmla="*/ 0 w 1670"/>
                    <a:gd name="T29" fmla="*/ 2147483647 h 1670"/>
                    <a:gd name="T30" fmla="*/ 2147483647 w 1670"/>
                    <a:gd name="T31" fmla="*/ 2147483647 h 1670"/>
                    <a:gd name="T32" fmla="*/ 2147483647 w 1670"/>
                    <a:gd name="T33" fmla="*/ 2147483647 h 1670"/>
                    <a:gd name="T34" fmla="*/ 2147483647 w 1670"/>
                    <a:gd name="T35" fmla="*/ 2147483647 h 1670"/>
                    <a:gd name="T36" fmla="*/ 2147483647 w 1670"/>
                    <a:gd name="T37" fmla="*/ 2147483647 h 1670"/>
                    <a:gd name="T38" fmla="*/ 2147483647 w 1670"/>
                    <a:gd name="T39" fmla="*/ 2147483647 h 1670"/>
                    <a:gd name="T40" fmla="*/ 2147483647 w 1670"/>
                    <a:gd name="T41" fmla="*/ 2147483647 h 1670"/>
                    <a:gd name="T42" fmla="*/ 2147483647 w 1670"/>
                    <a:gd name="T43" fmla="*/ 2147483647 h 1670"/>
                    <a:gd name="T44" fmla="*/ 2147483647 w 1670"/>
                    <a:gd name="T45" fmla="*/ 2147483647 h 1670"/>
                    <a:gd name="T46" fmla="*/ 2147483647 w 1670"/>
                    <a:gd name="T47" fmla="*/ 2147483647 h 1670"/>
                    <a:gd name="T48" fmla="*/ 2147483647 w 1670"/>
                    <a:gd name="T49" fmla="*/ 2147483647 h 1670"/>
                    <a:gd name="T50" fmla="*/ 2147483647 w 1670"/>
                    <a:gd name="T51" fmla="*/ 2147483647 h 1670"/>
                    <a:gd name="T52" fmla="*/ 2147483647 w 1670"/>
                    <a:gd name="T53" fmla="*/ 2147483647 h 1670"/>
                    <a:gd name="T54" fmla="*/ 2147483647 w 1670"/>
                    <a:gd name="T55" fmla="*/ 2147483647 h 1670"/>
                    <a:gd name="T56" fmla="*/ 2147483647 w 1670"/>
                    <a:gd name="T57" fmla="*/ 2147483647 h 1670"/>
                    <a:gd name="T58" fmla="*/ 2147483647 w 1670"/>
                    <a:gd name="T59" fmla="*/ 2147483647 h 1670"/>
                    <a:gd name="T60" fmla="*/ 2147483647 w 1670"/>
                    <a:gd name="T61" fmla="*/ 2147483647 h 1670"/>
                    <a:gd name="T62" fmla="*/ 2147483647 w 1670"/>
                    <a:gd name="T63" fmla="*/ 2147483647 h 1670"/>
                    <a:gd name="T64" fmla="*/ 2147483647 w 1670"/>
                    <a:gd name="T65" fmla="*/ 2147483647 h 1670"/>
                    <a:gd name="T66" fmla="*/ 2147483647 w 1670"/>
                    <a:gd name="T67" fmla="*/ 2147483647 h 1670"/>
                    <a:gd name="T68" fmla="*/ 2147483647 w 1670"/>
                    <a:gd name="T69" fmla="*/ 2147483647 h 1670"/>
                    <a:gd name="T70" fmla="*/ 2147483647 w 1670"/>
                    <a:gd name="T71" fmla="*/ 2147483647 h 1670"/>
                    <a:gd name="T72" fmla="*/ 2147483647 w 1670"/>
                    <a:gd name="T73" fmla="*/ 2147483647 h 1670"/>
                    <a:gd name="T74" fmla="*/ 2147483647 w 1670"/>
                    <a:gd name="T75" fmla="*/ 2147483647 h 1670"/>
                    <a:gd name="T76" fmla="*/ 2147483647 w 1670"/>
                    <a:gd name="T77" fmla="*/ 2147483647 h 1670"/>
                    <a:gd name="T78" fmla="*/ 2147483647 w 1670"/>
                    <a:gd name="T79" fmla="*/ 2147483647 h 1670"/>
                    <a:gd name="T80" fmla="*/ 2147483647 w 1670"/>
                    <a:gd name="T81" fmla="*/ 2147483647 h 1670"/>
                    <a:gd name="T82" fmla="*/ 2147483647 w 1670"/>
                    <a:gd name="T83" fmla="*/ 2147483647 h 1670"/>
                    <a:gd name="T84" fmla="*/ 2147483647 w 1670"/>
                    <a:gd name="T85" fmla="*/ 2147483647 h 1670"/>
                    <a:gd name="T86" fmla="*/ 2147483647 w 1670"/>
                    <a:gd name="T87" fmla="*/ 2147483647 h 1670"/>
                    <a:gd name="T88" fmla="*/ 2147483647 w 1670"/>
                    <a:gd name="T89" fmla="*/ 2147483647 h 1670"/>
                    <a:gd name="T90" fmla="*/ 2147483647 w 1670"/>
                    <a:gd name="T91" fmla="*/ 2147483647 h 1670"/>
                    <a:gd name="T92" fmla="*/ 2147483647 w 1670"/>
                    <a:gd name="T93" fmla="*/ 2147483647 h 1670"/>
                    <a:gd name="T94" fmla="*/ 2147483647 w 1670"/>
                    <a:gd name="T95" fmla="*/ 2147483647 h 1670"/>
                    <a:gd name="T96" fmla="*/ 2147483647 w 1670"/>
                    <a:gd name="T97" fmla="*/ 2147483647 h 1670"/>
                    <a:gd name="T98" fmla="*/ 2147483647 w 1670"/>
                    <a:gd name="T99" fmla="*/ 2147483647 h 1670"/>
                    <a:gd name="T100" fmla="*/ 2147483647 w 1670"/>
                    <a:gd name="T101" fmla="*/ 2147483647 h 1670"/>
                    <a:gd name="T102" fmla="*/ 2147483647 w 1670"/>
                    <a:gd name="T103" fmla="*/ 2147483647 h 1670"/>
                    <a:gd name="T104" fmla="*/ 2147483647 w 1670"/>
                    <a:gd name="T105" fmla="*/ 2147483647 h 1670"/>
                    <a:gd name="T106" fmla="*/ 2147483647 w 1670"/>
                    <a:gd name="T107" fmla="*/ 2147483647 h 1670"/>
                    <a:gd name="T108" fmla="*/ 2147483647 w 1670"/>
                    <a:gd name="T109" fmla="*/ 2147483647 h 1670"/>
                    <a:gd name="T110" fmla="*/ 2147483647 w 1670"/>
                    <a:gd name="T111" fmla="*/ 2147483647 h 1670"/>
                    <a:gd name="T112" fmla="*/ 2147483647 w 1670"/>
                    <a:gd name="T113" fmla="*/ 2147483647 h 1670"/>
                    <a:gd name="T114" fmla="*/ 2147483647 w 1670"/>
                    <a:gd name="T115" fmla="*/ 2147483647 h 1670"/>
                    <a:gd name="T116" fmla="*/ 2147483647 w 1670"/>
                    <a:gd name="T117" fmla="*/ 2147483647 h 1670"/>
                    <a:gd name="T118" fmla="*/ 2147483647 w 1670"/>
                    <a:gd name="T119" fmla="*/ 0 h 1670"/>
                    <a:gd name="T120" fmla="*/ 2147483647 w 1670"/>
                    <a:gd name="T121" fmla="*/ 0 h 1670"/>
                    <a:gd name="T122" fmla="*/ 2147483647 w 1670"/>
                    <a:gd name="T123" fmla="*/ 2147483647 h 167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70"/>
                    <a:gd name="T187" fmla="*/ 0 h 1670"/>
                    <a:gd name="T188" fmla="*/ 1670 w 1670"/>
                    <a:gd name="T189" fmla="*/ 1670 h 167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70" h="1670">
                      <a:moveTo>
                        <a:pt x="690" y="216"/>
                      </a:moveTo>
                      <a:lnTo>
                        <a:pt x="690" y="216"/>
                      </a:lnTo>
                      <a:lnTo>
                        <a:pt x="681" y="218"/>
                      </a:lnTo>
                      <a:lnTo>
                        <a:pt x="671" y="220"/>
                      </a:lnTo>
                      <a:lnTo>
                        <a:pt x="659" y="223"/>
                      </a:lnTo>
                      <a:lnTo>
                        <a:pt x="648" y="226"/>
                      </a:lnTo>
                      <a:lnTo>
                        <a:pt x="636" y="231"/>
                      </a:lnTo>
                      <a:lnTo>
                        <a:pt x="624" y="235"/>
                      </a:lnTo>
                      <a:lnTo>
                        <a:pt x="611" y="240"/>
                      </a:lnTo>
                      <a:lnTo>
                        <a:pt x="597" y="245"/>
                      </a:lnTo>
                      <a:lnTo>
                        <a:pt x="584" y="250"/>
                      </a:lnTo>
                      <a:lnTo>
                        <a:pt x="571" y="256"/>
                      </a:lnTo>
                      <a:lnTo>
                        <a:pt x="558" y="263"/>
                      </a:lnTo>
                      <a:lnTo>
                        <a:pt x="544" y="270"/>
                      </a:lnTo>
                      <a:lnTo>
                        <a:pt x="531" y="277"/>
                      </a:lnTo>
                      <a:lnTo>
                        <a:pt x="518" y="284"/>
                      </a:lnTo>
                      <a:lnTo>
                        <a:pt x="506" y="292"/>
                      </a:lnTo>
                      <a:lnTo>
                        <a:pt x="493" y="300"/>
                      </a:lnTo>
                      <a:lnTo>
                        <a:pt x="307" y="182"/>
                      </a:lnTo>
                      <a:lnTo>
                        <a:pt x="294" y="195"/>
                      </a:lnTo>
                      <a:lnTo>
                        <a:pt x="277" y="212"/>
                      </a:lnTo>
                      <a:lnTo>
                        <a:pt x="256" y="233"/>
                      </a:lnTo>
                      <a:lnTo>
                        <a:pt x="234" y="255"/>
                      </a:lnTo>
                      <a:lnTo>
                        <a:pt x="212" y="277"/>
                      </a:lnTo>
                      <a:lnTo>
                        <a:pt x="195" y="294"/>
                      </a:lnTo>
                      <a:lnTo>
                        <a:pt x="182" y="307"/>
                      </a:lnTo>
                      <a:lnTo>
                        <a:pt x="178" y="311"/>
                      </a:lnTo>
                      <a:lnTo>
                        <a:pt x="295" y="498"/>
                      </a:lnTo>
                      <a:lnTo>
                        <a:pt x="295" y="500"/>
                      </a:lnTo>
                      <a:lnTo>
                        <a:pt x="289" y="508"/>
                      </a:lnTo>
                      <a:lnTo>
                        <a:pt x="285" y="518"/>
                      </a:lnTo>
                      <a:lnTo>
                        <a:pt x="279" y="527"/>
                      </a:lnTo>
                      <a:lnTo>
                        <a:pt x="273" y="537"/>
                      </a:lnTo>
                      <a:lnTo>
                        <a:pt x="268" y="549"/>
                      </a:lnTo>
                      <a:lnTo>
                        <a:pt x="262" y="560"/>
                      </a:lnTo>
                      <a:lnTo>
                        <a:pt x="256" y="573"/>
                      </a:lnTo>
                      <a:lnTo>
                        <a:pt x="250" y="586"/>
                      </a:lnTo>
                      <a:lnTo>
                        <a:pt x="245" y="599"/>
                      </a:lnTo>
                      <a:lnTo>
                        <a:pt x="240" y="613"/>
                      </a:lnTo>
                      <a:lnTo>
                        <a:pt x="234" y="627"/>
                      </a:lnTo>
                      <a:lnTo>
                        <a:pt x="230" y="641"/>
                      </a:lnTo>
                      <a:lnTo>
                        <a:pt x="226" y="656"/>
                      </a:lnTo>
                      <a:lnTo>
                        <a:pt x="221" y="670"/>
                      </a:lnTo>
                      <a:lnTo>
                        <a:pt x="218" y="685"/>
                      </a:lnTo>
                      <a:lnTo>
                        <a:pt x="216" y="698"/>
                      </a:lnTo>
                      <a:lnTo>
                        <a:pt x="0" y="748"/>
                      </a:lnTo>
                      <a:lnTo>
                        <a:pt x="0" y="765"/>
                      </a:lnTo>
                      <a:lnTo>
                        <a:pt x="0" y="789"/>
                      </a:lnTo>
                      <a:lnTo>
                        <a:pt x="0" y="819"/>
                      </a:lnTo>
                      <a:lnTo>
                        <a:pt x="0" y="851"/>
                      </a:lnTo>
                      <a:lnTo>
                        <a:pt x="0" y="881"/>
                      </a:lnTo>
                      <a:lnTo>
                        <a:pt x="0" y="906"/>
                      </a:lnTo>
                      <a:lnTo>
                        <a:pt x="0" y="923"/>
                      </a:lnTo>
                      <a:lnTo>
                        <a:pt x="0" y="930"/>
                      </a:lnTo>
                      <a:lnTo>
                        <a:pt x="216" y="978"/>
                      </a:lnTo>
                      <a:lnTo>
                        <a:pt x="217" y="980"/>
                      </a:lnTo>
                      <a:lnTo>
                        <a:pt x="219" y="989"/>
                      </a:lnTo>
                      <a:lnTo>
                        <a:pt x="221" y="999"/>
                      </a:lnTo>
                      <a:lnTo>
                        <a:pt x="224" y="1011"/>
                      </a:lnTo>
                      <a:lnTo>
                        <a:pt x="227" y="1022"/>
                      </a:lnTo>
                      <a:lnTo>
                        <a:pt x="232" y="1035"/>
                      </a:lnTo>
                      <a:lnTo>
                        <a:pt x="236" y="1046"/>
                      </a:lnTo>
                      <a:lnTo>
                        <a:pt x="241" y="1060"/>
                      </a:lnTo>
                      <a:lnTo>
                        <a:pt x="246" y="1073"/>
                      </a:lnTo>
                      <a:lnTo>
                        <a:pt x="251" y="1086"/>
                      </a:lnTo>
                      <a:lnTo>
                        <a:pt x="257" y="1099"/>
                      </a:lnTo>
                      <a:lnTo>
                        <a:pt x="264" y="1113"/>
                      </a:lnTo>
                      <a:lnTo>
                        <a:pt x="271" y="1126"/>
                      </a:lnTo>
                      <a:lnTo>
                        <a:pt x="278" y="1139"/>
                      </a:lnTo>
                      <a:lnTo>
                        <a:pt x="285" y="1152"/>
                      </a:lnTo>
                      <a:lnTo>
                        <a:pt x="293" y="1164"/>
                      </a:lnTo>
                      <a:lnTo>
                        <a:pt x="301" y="1177"/>
                      </a:lnTo>
                      <a:lnTo>
                        <a:pt x="300" y="1177"/>
                      </a:lnTo>
                      <a:lnTo>
                        <a:pt x="301" y="1177"/>
                      </a:lnTo>
                      <a:lnTo>
                        <a:pt x="183" y="1363"/>
                      </a:lnTo>
                      <a:lnTo>
                        <a:pt x="196" y="1376"/>
                      </a:lnTo>
                      <a:lnTo>
                        <a:pt x="213" y="1393"/>
                      </a:lnTo>
                      <a:lnTo>
                        <a:pt x="234" y="1414"/>
                      </a:lnTo>
                      <a:lnTo>
                        <a:pt x="257" y="1436"/>
                      </a:lnTo>
                      <a:lnTo>
                        <a:pt x="278" y="1458"/>
                      </a:lnTo>
                      <a:lnTo>
                        <a:pt x="295" y="1475"/>
                      </a:lnTo>
                      <a:lnTo>
                        <a:pt x="308" y="1488"/>
                      </a:lnTo>
                      <a:lnTo>
                        <a:pt x="313" y="1492"/>
                      </a:lnTo>
                      <a:lnTo>
                        <a:pt x="499" y="1375"/>
                      </a:lnTo>
                      <a:lnTo>
                        <a:pt x="500" y="1375"/>
                      </a:lnTo>
                      <a:lnTo>
                        <a:pt x="508" y="1381"/>
                      </a:lnTo>
                      <a:lnTo>
                        <a:pt x="518" y="1385"/>
                      </a:lnTo>
                      <a:lnTo>
                        <a:pt x="528" y="1391"/>
                      </a:lnTo>
                      <a:lnTo>
                        <a:pt x="538" y="1397"/>
                      </a:lnTo>
                      <a:lnTo>
                        <a:pt x="550" y="1402"/>
                      </a:lnTo>
                      <a:lnTo>
                        <a:pt x="561" y="1408"/>
                      </a:lnTo>
                      <a:lnTo>
                        <a:pt x="574" y="1414"/>
                      </a:lnTo>
                      <a:lnTo>
                        <a:pt x="587" y="1420"/>
                      </a:lnTo>
                      <a:lnTo>
                        <a:pt x="601" y="1425"/>
                      </a:lnTo>
                      <a:lnTo>
                        <a:pt x="614" y="1430"/>
                      </a:lnTo>
                      <a:lnTo>
                        <a:pt x="628" y="1436"/>
                      </a:lnTo>
                      <a:lnTo>
                        <a:pt x="642" y="1440"/>
                      </a:lnTo>
                      <a:lnTo>
                        <a:pt x="656" y="1444"/>
                      </a:lnTo>
                      <a:lnTo>
                        <a:pt x="670" y="1449"/>
                      </a:lnTo>
                      <a:lnTo>
                        <a:pt x="685" y="1452"/>
                      </a:lnTo>
                      <a:lnTo>
                        <a:pt x="698" y="1454"/>
                      </a:lnTo>
                      <a:lnTo>
                        <a:pt x="748" y="1670"/>
                      </a:lnTo>
                      <a:lnTo>
                        <a:pt x="765" y="1670"/>
                      </a:lnTo>
                      <a:lnTo>
                        <a:pt x="791" y="1670"/>
                      </a:lnTo>
                      <a:lnTo>
                        <a:pt x="819" y="1670"/>
                      </a:lnTo>
                      <a:lnTo>
                        <a:pt x="852" y="1670"/>
                      </a:lnTo>
                      <a:lnTo>
                        <a:pt x="881" y="1670"/>
                      </a:lnTo>
                      <a:lnTo>
                        <a:pt x="906" y="1670"/>
                      </a:lnTo>
                      <a:lnTo>
                        <a:pt x="923" y="1670"/>
                      </a:lnTo>
                      <a:lnTo>
                        <a:pt x="930" y="1670"/>
                      </a:lnTo>
                      <a:lnTo>
                        <a:pt x="980" y="1454"/>
                      </a:lnTo>
                      <a:lnTo>
                        <a:pt x="981" y="1453"/>
                      </a:lnTo>
                      <a:lnTo>
                        <a:pt x="990" y="1451"/>
                      </a:lnTo>
                      <a:lnTo>
                        <a:pt x="1000" y="1449"/>
                      </a:lnTo>
                      <a:lnTo>
                        <a:pt x="1012" y="1446"/>
                      </a:lnTo>
                      <a:lnTo>
                        <a:pt x="1023" y="1443"/>
                      </a:lnTo>
                      <a:lnTo>
                        <a:pt x="1035" y="1438"/>
                      </a:lnTo>
                      <a:lnTo>
                        <a:pt x="1048" y="1434"/>
                      </a:lnTo>
                      <a:lnTo>
                        <a:pt x="1060" y="1429"/>
                      </a:lnTo>
                      <a:lnTo>
                        <a:pt x="1074" y="1424"/>
                      </a:lnTo>
                      <a:lnTo>
                        <a:pt x="1087" y="1419"/>
                      </a:lnTo>
                      <a:lnTo>
                        <a:pt x="1101" y="1413"/>
                      </a:lnTo>
                      <a:lnTo>
                        <a:pt x="1113" y="1406"/>
                      </a:lnTo>
                      <a:lnTo>
                        <a:pt x="1127" y="1399"/>
                      </a:lnTo>
                      <a:lnTo>
                        <a:pt x="1140" y="1392"/>
                      </a:lnTo>
                      <a:lnTo>
                        <a:pt x="1152" y="1385"/>
                      </a:lnTo>
                      <a:lnTo>
                        <a:pt x="1165" y="1377"/>
                      </a:lnTo>
                      <a:lnTo>
                        <a:pt x="1177" y="1369"/>
                      </a:lnTo>
                      <a:lnTo>
                        <a:pt x="1177" y="1370"/>
                      </a:lnTo>
                      <a:lnTo>
                        <a:pt x="1177" y="1369"/>
                      </a:lnTo>
                      <a:lnTo>
                        <a:pt x="1363" y="1487"/>
                      </a:lnTo>
                      <a:lnTo>
                        <a:pt x="1376" y="1474"/>
                      </a:lnTo>
                      <a:lnTo>
                        <a:pt x="1393" y="1457"/>
                      </a:lnTo>
                      <a:lnTo>
                        <a:pt x="1414" y="1436"/>
                      </a:lnTo>
                      <a:lnTo>
                        <a:pt x="1437" y="1413"/>
                      </a:lnTo>
                      <a:lnTo>
                        <a:pt x="1458" y="1392"/>
                      </a:lnTo>
                      <a:lnTo>
                        <a:pt x="1475" y="1375"/>
                      </a:lnTo>
                      <a:lnTo>
                        <a:pt x="1488" y="1362"/>
                      </a:lnTo>
                      <a:lnTo>
                        <a:pt x="1492" y="1357"/>
                      </a:lnTo>
                      <a:lnTo>
                        <a:pt x="1375" y="1171"/>
                      </a:lnTo>
                      <a:lnTo>
                        <a:pt x="1375" y="1170"/>
                      </a:lnTo>
                      <a:lnTo>
                        <a:pt x="1381" y="1162"/>
                      </a:lnTo>
                      <a:lnTo>
                        <a:pt x="1386" y="1152"/>
                      </a:lnTo>
                      <a:lnTo>
                        <a:pt x="1392" y="1143"/>
                      </a:lnTo>
                      <a:lnTo>
                        <a:pt x="1398" y="1132"/>
                      </a:lnTo>
                      <a:lnTo>
                        <a:pt x="1404" y="1121"/>
                      </a:lnTo>
                      <a:lnTo>
                        <a:pt x="1409" y="1109"/>
                      </a:lnTo>
                      <a:lnTo>
                        <a:pt x="1415" y="1097"/>
                      </a:lnTo>
                      <a:lnTo>
                        <a:pt x="1421" y="1083"/>
                      </a:lnTo>
                      <a:lnTo>
                        <a:pt x="1427" y="1071"/>
                      </a:lnTo>
                      <a:lnTo>
                        <a:pt x="1431" y="1057"/>
                      </a:lnTo>
                      <a:lnTo>
                        <a:pt x="1436" y="1043"/>
                      </a:lnTo>
                      <a:lnTo>
                        <a:pt x="1442" y="1028"/>
                      </a:lnTo>
                      <a:lnTo>
                        <a:pt x="1445" y="1014"/>
                      </a:lnTo>
                      <a:lnTo>
                        <a:pt x="1450" y="1000"/>
                      </a:lnTo>
                      <a:lnTo>
                        <a:pt x="1453" y="985"/>
                      </a:lnTo>
                      <a:lnTo>
                        <a:pt x="1455" y="972"/>
                      </a:lnTo>
                      <a:lnTo>
                        <a:pt x="1670" y="922"/>
                      </a:lnTo>
                      <a:lnTo>
                        <a:pt x="1670" y="905"/>
                      </a:lnTo>
                      <a:lnTo>
                        <a:pt x="1670" y="879"/>
                      </a:lnTo>
                      <a:lnTo>
                        <a:pt x="1670" y="851"/>
                      </a:lnTo>
                      <a:lnTo>
                        <a:pt x="1670" y="818"/>
                      </a:lnTo>
                      <a:lnTo>
                        <a:pt x="1670" y="789"/>
                      </a:lnTo>
                      <a:lnTo>
                        <a:pt x="1670" y="764"/>
                      </a:lnTo>
                      <a:lnTo>
                        <a:pt x="1670" y="747"/>
                      </a:lnTo>
                      <a:lnTo>
                        <a:pt x="1670" y="740"/>
                      </a:lnTo>
                      <a:lnTo>
                        <a:pt x="1455" y="690"/>
                      </a:lnTo>
                      <a:lnTo>
                        <a:pt x="1454" y="690"/>
                      </a:lnTo>
                      <a:lnTo>
                        <a:pt x="1452" y="681"/>
                      </a:lnTo>
                      <a:lnTo>
                        <a:pt x="1450" y="671"/>
                      </a:lnTo>
                      <a:lnTo>
                        <a:pt x="1447" y="659"/>
                      </a:lnTo>
                      <a:lnTo>
                        <a:pt x="1444" y="648"/>
                      </a:lnTo>
                      <a:lnTo>
                        <a:pt x="1439" y="635"/>
                      </a:lnTo>
                      <a:lnTo>
                        <a:pt x="1435" y="622"/>
                      </a:lnTo>
                      <a:lnTo>
                        <a:pt x="1430" y="610"/>
                      </a:lnTo>
                      <a:lnTo>
                        <a:pt x="1425" y="597"/>
                      </a:lnTo>
                      <a:lnTo>
                        <a:pt x="1420" y="584"/>
                      </a:lnTo>
                      <a:lnTo>
                        <a:pt x="1414" y="571"/>
                      </a:lnTo>
                      <a:lnTo>
                        <a:pt x="1407" y="557"/>
                      </a:lnTo>
                      <a:lnTo>
                        <a:pt x="1400" y="544"/>
                      </a:lnTo>
                      <a:lnTo>
                        <a:pt x="1393" y="531"/>
                      </a:lnTo>
                      <a:lnTo>
                        <a:pt x="1386" y="518"/>
                      </a:lnTo>
                      <a:lnTo>
                        <a:pt x="1378" y="506"/>
                      </a:lnTo>
                      <a:lnTo>
                        <a:pt x="1370" y="493"/>
                      </a:lnTo>
                      <a:lnTo>
                        <a:pt x="1488" y="307"/>
                      </a:lnTo>
                      <a:lnTo>
                        <a:pt x="1475" y="294"/>
                      </a:lnTo>
                      <a:lnTo>
                        <a:pt x="1458" y="277"/>
                      </a:lnTo>
                      <a:lnTo>
                        <a:pt x="1437" y="256"/>
                      </a:lnTo>
                      <a:lnTo>
                        <a:pt x="1415" y="233"/>
                      </a:lnTo>
                      <a:lnTo>
                        <a:pt x="1393" y="212"/>
                      </a:lnTo>
                      <a:lnTo>
                        <a:pt x="1376" y="195"/>
                      </a:lnTo>
                      <a:lnTo>
                        <a:pt x="1363" y="182"/>
                      </a:lnTo>
                      <a:lnTo>
                        <a:pt x="1359" y="178"/>
                      </a:lnTo>
                      <a:lnTo>
                        <a:pt x="1172" y="295"/>
                      </a:lnTo>
                      <a:lnTo>
                        <a:pt x="1171" y="295"/>
                      </a:lnTo>
                      <a:lnTo>
                        <a:pt x="1163" y="289"/>
                      </a:lnTo>
                      <a:lnTo>
                        <a:pt x="1154" y="284"/>
                      </a:lnTo>
                      <a:lnTo>
                        <a:pt x="1143" y="278"/>
                      </a:lnTo>
                      <a:lnTo>
                        <a:pt x="1133" y="272"/>
                      </a:lnTo>
                      <a:lnTo>
                        <a:pt x="1121" y="266"/>
                      </a:lnTo>
                      <a:lnTo>
                        <a:pt x="1110" y="261"/>
                      </a:lnTo>
                      <a:lnTo>
                        <a:pt x="1097" y="255"/>
                      </a:lnTo>
                      <a:lnTo>
                        <a:pt x="1084" y="249"/>
                      </a:lnTo>
                      <a:lnTo>
                        <a:pt x="1071" y="243"/>
                      </a:lnTo>
                      <a:lnTo>
                        <a:pt x="1057" y="239"/>
                      </a:lnTo>
                      <a:lnTo>
                        <a:pt x="1043" y="234"/>
                      </a:lnTo>
                      <a:lnTo>
                        <a:pt x="1029" y="228"/>
                      </a:lnTo>
                      <a:lnTo>
                        <a:pt x="1014" y="225"/>
                      </a:lnTo>
                      <a:lnTo>
                        <a:pt x="1000" y="220"/>
                      </a:lnTo>
                      <a:lnTo>
                        <a:pt x="985" y="217"/>
                      </a:lnTo>
                      <a:lnTo>
                        <a:pt x="972" y="215"/>
                      </a:lnTo>
                      <a:lnTo>
                        <a:pt x="923" y="0"/>
                      </a:lnTo>
                      <a:lnTo>
                        <a:pt x="906" y="0"/>
                      </a:lnTo>
                      <a:lnTo>
                        <a:pt x="881" y="0"/>
                      </a:lnTo>
                      <a:lnTo>
                        <a:pt x="851" y="0"/>
                      </a:lnTo>
                      <a:lnTo>
                        <a:pt x="819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40" y="0"/>
                      </a:lnTo>
                      <a:lnTo>
                        <a:pt x="692" y="215"/>
                      </a:lnTo>
                      <a:lnTo>
                        <a:pt x="690" y="216"/>
                      </a:lnTo>
                    </a:path>
                  </a:pathLst>
                </a:custGeom>
                <a:solidFill>
                  <a:srgbClr val="3470B6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rgbClr val="000099"/>
                    </a:solidFill>
                    <a:latin typeface="Calisto MT"/>
                  </a:endParaRPr>
                </a:p>
              </p:txBody>
            </p:sp>
            <p:sp>
              <p:nvSpPr>
                <p:cNvPr id="415" name="Ellipse 414"/>
                <p:cNvSpPr/>
                <p:nvPr/>
              </p:nvSpPr>
              <p:spPr>
                <a:xfrm>
                  <a:off x="4733115" y="1997217"/>
                  <a:ext cx="153973" cy="153973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0" rIns="36000" bIns="36000" rtlCol="0" anchor="t"/>
                <a:lstStyle/>
                <a:p>
                  <a:pPr algn="ctr"/>
                  <a:endParaRPr lang="en-GB" b="1" dirty="0"/>
                </a:p>
              </p:txBody>
            </p:sp>
          </p:grpSp>
        </p:grpSp>
      </p:grpSp>
      <p:sp>
        <p:nvSpPr>
          <p:cNvPr id="395" name="Pfeil nach rechts 394"/>
          <p:cNvSpPr/>
          <p:nvPr/>
        </p:nvSpPr>
        <p:spPr>
          <a:xfrm>
            <a:off x="5428882" y="3719963"/>
            <a:ext cx="359326" cy="346014"/>
          </a:xfrm>
          <a:prstGeom prst="rightArrow">
            <a:avLst/>
          </a:prstGeom>
          <a:solidFill>
            <a:srgbClr val="9F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7" name="Gruppieren 536"/>
          <p:cNvGrpSpPr/>
          <p:nvPr/>
        </p:nvGrpSpPr>
        <p:grpSpPr>
          <a:xfrm>
            <a:off x="5859464" y="3537865"/>
            <a:ext cx="931760" cy="710215"/>
            <a:chOff x="5998039" y="3610820"/>
            <a:chExt cx="931760" cy="710215"/>
          </a:xfrm>
        </p:grpSpPr>
        <p:sp>
          <p:nvSpPr>
            <p:cNvPr id="409" name="Abgerundetes Rechteck 408"/>
            <p:cNvSpPr/>
            <p:nvPr/>
          </p:nvSpPr>
          <p:spPr>
            <a:xfrm>
              <a:off x="5998039" y="3610820"/>
              <a:ext cx="931760" cy="710215"/>
            </a:xfrm>
            <a:prstGeom prst="roundRect">
              <a:avLst>
                <a:gd name="adj" fmla="val 8287"/>
              </a:avLst>
            </a:prstGeom>
            <a:solidFill>
              <a:srgbClr val="C5C8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0" name="Rechteck 409"/>
            <p:cNvSpPr/>
            <p:nvPr/>
          </p:nvSpPr>
          <p:spPr>
            <a:xfrm>
              <a:off x="6056221" y="3664381"/>
              <a:ext cx="815396" cy="567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1" name="Ellipse 410"/>
            <p:cNvSpPr/>
            <p:nvPr/>
          </p:nvSpPr>
          <p:spPr>
            <a:xfrm>
              <a:off x="6442924" y="4251201"/>
              <a:ext cx="41989" cy="419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277427" y="3725598"/>
              <a:ext cx="372984" cy="444654"/>
              <a:chOff x="5787566" y="3913030"/>
              <a:chExt cx="237378" cy="277024"/>
            </a:xfrm>
          </p:grpSpPr>
          <p:grpSp>
            <p:nvGrpSpPr>
              <p:cNvPr id="483" name="Gruppieren 482"/>
              <p:cNvGrpSpPr>
                <a:grpSpLocks noChangeAspect="1"/>
              </p:cNvGrpSpPr>
              <p:nvPr/>
            </p:nvGrpSpPr>
            <p:grpSpPr>
              <a:xfrm>
                <a:off x="5847231" y="3913030"/>
                <a:ext cx="177713" cy="240254"/>
                <a:chOff x="7574498" y="1664360"/>
                <a:chExt cx="425868" cy="564490"/>
              </a:xfrm>
            </p:grpSpPr>
            <p:sp>
              <p:nvSpPr>
                <p:cNvPr id="484" name="AutoShape 1420"/>
                <p:cNvSpPr>
                  <a:spLocks noChangeArrowheads="1"/>
                </p:cNvSpPr>
                <p:nvPr/>
              </p:nvSpPr>
              <p:spPr bwMode="auto">
                <a:xfrm flipV="1">
                  <a:off x="7574498" y="1664360"/>
                  <a:ext cx="425868" cy="564490"/>
                </a:xfrm>
                <a:prstGeom prst="foldedCorner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de-DE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5" name="Line 1421"/>
                <p:cNvSpPr>
                  <a:spLocks noChangeShapeType="1"/>
                </p:cNvSpPr>
                <p:nvPr/>
              </p:nvSpPr>
              <p:spPr bwMode="auto">
                <a:xfrm>
                  <a:off x="7617960" y="1750788"/>
                  <a:ext cx="338945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6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829454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7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908120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8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986786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9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2065452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90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2144120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2" name="Gruppieren 471"/>
              <p:cNvGrpSpPr>
                <a:grpSpLocks noChangeAspect="1"/>
              </p:cNvGrpSpPr>
              <p:nvPr/>
            </p:nvGrpSpPr>
            <p:grpSpPr>
              <a:xfrm>
                <a:off x="5787566" y="3949800"/>
                <a:ext cx="177713" cy="240254"/>
                <a:chOff x="7574498" y="1664360"/>
                <a:chExt cx="425868" cy="564490"/>
              </a:xfrm>
            </p:grpSpPr>
            <p:sp>
              <p:nvSpPr>
                <p:cNvPr id="476" name="AutoShape 1420"/>
                <p:cNvSpPr>
                  <a:spLocks noChangeArrowheads="1"/>
                </p:cNvSpPr>
                <p:nvPr/>
              </p:nvSpPr>
              <p:spPr bwMode="auto">
                <a:xfrm flipV="1">
                  <a:off x="7574498" y="1664360"/>
                  <a:ext cx="425868" cy="564490"/>
                </a:xfrm>
                <a:prstGeom prst="foldedCorner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de-DE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7" name="Line 1421"/>
                <p:cNvSpPr>
                  <a:spLocks noChangeShapeType="1"/>
                </p:cNvSpPr>
                <p:nvPr/>
              </p:nvSpPr>
              <p:spPr bwMode="auto">
                <a:xfrm>
                  <a:off x="7617960" y="1750788"/>
                  <a:ext cx="338945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8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829454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9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908120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0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1986786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1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2065452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2" name="Line 1422"/>
                <p:cNvSpPr>
                  <a:spLocks noChangeShapeType="1"/>
                </p:cNvSpPr>
                <p:nvPr/>
              </p:nvSpPr>
              <p:spPr bwMode="auto">
                <a:xfrm>
                  <a:off x="7617961" y="2144120"/>
                  <a:ext cx="338943" cy="0"/>
                </a:xfrm>
                <a:prstGeom prst="line">
                  <a:avLst/>
                </a:prstGeom>
                <a:solidFill>
                  <a:srgbClr val="FFFFFF"/>
                </a:solidFill>
                <a:ln w="6350">
                  <a:solidFill>
                    <a:srgbClr val="94A4AE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4" name="Kreuz 13"/>
            <p:cNvSpPr/>
            <p:nvPr/>
          </p:nvSpPr>
          <p:spPr>
            <a:xfrm>
              <a:off x="6105848" y="3795337"/>
              <a:ext cx="96764" cy="96764"/>
            </a:xfrm>
            <a:prstGeom prst="plus">
              <a:avLst>
                <a:gd name="adj" fmla="val 364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2" name="Kreuz 491"/>
            <p:cNvSpPr/>
            <p:nvPr/>
          </p:nvSpPr>
          <p:spPr>
            <a:xfrm>
              <a:off x="6105848" y="4003749"/>
              <a:ext cx="96764" cy="96764"/>
            </a:xfrm>
            <a:prstGeom prst="plus">
              <a:avLst>
                <a:gd name="adj" fmla="val 36472"/>
              </a:avLst>
            </a:prstGeom>
            <a:solidFill>
              <a:srgbClr val="5F7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5" name="Kreuz 494"/>
            <p:cNvSpPr/>
            <p:nvPr/>
          </p:nvSpPr>
          <p:spPr>
            <a:xfrm>
              <a:off x="6725226" y="3795337"/>
              <a:ext cx="96764" cy="96764"/>
            </a:xfrm>
            <a:prstGeom prst="plus">
              <a:avLst>
                <a:gd name="adj" fmla="val 36472"/>
              </a:avLst>
            </a:prstGeom>
            <a:solidFill>
              <a:srgbClr val="3CC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7" name="Kreuz 496"/>
            <p:cNvSpPr/>
            <p:nvPr/>
          </p:nvSpPr>
          <p:spPr>
            <a:xfrm>
              <a:off x="6725226" y="4003749"/>
              <a:ext cx="96764" cy="96764"/>
            </a:xfrm>
            <a:prstGeom prst="plus">
              <a:avLst>
                <a:gd name="adj" fmla="val 36472"/>
              </a:avLst>
            </a:prstGeom>
            <a:solidFill>
              <a:srgbClr val="347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02" name="Gerader Verbinder 501"/>
            <p:cNvCxnSpPr/>
            <p:nvPr/>
          </p:nvCxnSpPr>
          <p:spPr>
            <a:xfrm>
              <a:off x="6553336" y="3843547"/>
              <a:ext cx="144000" cy="344"/>
            </a:xfrm>
            <a:prstGeom prst="line">
              <a:avLst/>
            </a:prstGeom>
            <a:ln>
              <a:solidFill>
                <a:srgbClr val="3CC8E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r Verbinder 508"/>
            <p:cNvCxnSpPr/>
            <p:nvPr/>
          </p:nvCxnSpPr>
          <p:spPr>
            <a:xfrm>
              <a:off x="6553336" y="4051959"/>
              <a:ext cx="144000" cy="344"/>
            </a:xfrm>
            <a:prstGeom prst="line">
              <a:avLst/>
            </a:prstGeom>
            <a:ln>
              <a:solidFill>
                <a:srgbClr val="3470B6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r Verbinder 509"/>
            <p:cNvCxnSpPr/>
            <p:nvPr/>
          </p:nvCxnSpPr>
          <p:spPr>
            <a:xfrm flipH="1">
              <a:off x="6231221" y="3843547"/>
              <a:ext cx="144000" cy="344"/>
            </a:xfrm>
            <a:prstGeom prst="line">
              <a:avLst/>
            </a:prstGeom>
            <a:ln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r Verbinder 510"/>
            <p:cNvCxnSpPr/>
            <p:nvPr/>
          </p:nvCxnSpPr>
          <p:spPr>
            <a:xfrm flipH="1">
              <a:off x="6231221" y="4051959"/>
              <a:ext cx="144000" cy="344"/>
            </a:xfrm>
            <a:prstGeom prst="line">
              <a:avLst/>
            </a:prstGeom>
            <a:ln>
              <a:solidFill>
                <a:srgbClr val="5F7B8F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uppieren 551"/>
          <p:cNvGrpSpPr/>
          <p:nvPr/>
        </p:nvGrpSpPr>
        <p:grpSpPr>
          <a:xfrm>
            <a:off x="7433398" y="3540651"/>
            <a:ext cx="867977" cy="704638"/>
            <a:chOff x="7420481" y="3639286"/>
            <a:chExt cx="867977" cy="704638"/>
          </a:xfrm>
        </p:grpSpPr>
        <p:grpSp>
          <p:nvGrpSpPr>
            <p:cNvPr id="551" name="Gruppieren 550"/>
            <p:cNvGrpSpPr/>
            <p:nvPr/>
          </p:nvGrpSpPr>
          <p:grpSpPr>
            <a:xfrm>
              <a:off x="7762374" y="3792136"/>
              <a:ext cx="526084" cy="545914"/>
              <a:chOff x="7762374" y="3792136"/>
              <a:chExt cx="526084" cy="545914"/>
            </a:xfrm>
          </p:grpSpPr>
          <p:sp>
            <p:nvSpPr>
              <p:cNvPr id="549" name="Freeform 40"/>
              <p:cNvSpPr>
                <a:spLocks/>
              </p:cNvSpPr>
              <p:nvPr/>
            </p:nvSpPr>
            <p:spPr bwMode="auto">
              <a:xfrm>
                <a:off x="7824879" y="4216862"/>
                <a:ext cx="366362" cy="121188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ln w="25400"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0" name="Freeform 41"/>
              <p:cNvSpPr>
                <a:spLocks/>
              </p:cNvSpPr>
              <p:nvPr/>
            </p:nvSpPr>
            <p:spPr bwMode="auto">
              <a:xfrm>
                <a:off x="8216446" y="4216862"/>
                <a:ext cx="72012" cy="121188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ln w="25400"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7" name="Freeform 38"/>
              <p:cNvSpPr>
                <a:spLocks/>
              </p:cNvSpPr>
              <p:nvPr/>
            </p:nvSpPr>
            <p:spPr bwMode="auto">
              <a:xfrm>
                <a:off x="7762374" y="3792136"/>
                <a:ext cx="515678" cy="35919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ln w="25400"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72000" tIns="36000" rIns="36000" bIns="36000" rtlCol="0" anchor="t" anchorCtr="0">
                <a:noAutofit/>
              </a:bodyPr>
              <a:lstStyle/>
              <a:p>
                <a:pPr marL="0" marR="0" lvl="0" indent="0" defTabSz="914217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955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44" name="Gruppieren 543"/>
            <p:cNvGrpSpPr>
              <a:grpSpLocks noChangeAspect="1"/>
            </p:cNvGrpSpPr>
            <p:nvPr/>
          </p:nvGrpSpPr>
          <p:grpSpPr>
            <a:xfrm>
              <a:off x="7420481" y="3639286"/>
              <a:ext cx="679094" cy="704638"/>
              <a:chOff x="7359500" y="1706807"/>
              <a:chExt cx="778267" cy="791760"/>
            </a:xfrm>
            <a:solidFill>
              <a:schemeClr val="accent2"/>
            </a:solidFill>
          </p:grpSpPr>
          <p:sp>
            <p:nvSpPr>
              <p:cNvPr id="545" name="Freeform 35"/>
              <p:cNvSpPr>
                <a:spLocks noEditPoints="1"/>
              </p:cNvSpPr>
              <p:nvPr/>
            </p:nvSpPr>
            <p:spPr bwMode="auto">
              <a:xfrm>
                <a:off x="7529782" y="1706807"/>
                <a:ext cx="607985" cy="608695"/>
              </a:xfrm>
              <a:custGeom>
                <a:avLst/>
                <a:gdLst>
                  <a:gd name="T0" fmla="*/ 113 w 225"/>
                  <a:gd name="T1" fmla="*/ 225 h 225"/>
                  <a:gd name="T2" fmla="*/ 0 w 225"/>
                  <a:gd name="T3" fmla="*/ 112 h 225"/>
                  <a:gd name="T4" fmla="*/ 113 w 225"/>
                  <a:gd name="T5" fmla="*/ 0 h 225"/>
                  <a:gd name="T6" fmla="*/ 225 w 225"/>
                  <a:gd name="T7" fmla="*/ 112 h 225"/>
                  <a:gd name="T8" fmla="*/ 113 w 225"/>
                  <a:gd name="T9" fmla="*/ 225 h 225"/>
                  <a:gd name="T10" fmla="*/ 113 w 225"/>
                  <a:gd name="T11" fmla="*/ 35 h 225"/>
                  <a:gd name="T12" fmla="*/ 36 w 225"/>
                  <a:gd name="T13" fmla="*/ 112 h 225"/>
                  <a:gd name="T14" fmla="*/ 113 w 225"/>
                  <a:gd name="T15" fmla="*/ 189 h 225"/>
                  <a:gd name="T16" fmla="*/ 189 w 225"/>
                  <a:gd name="T17" fmla="*/ 112 h 225"/>
                  <a:gd name="T18" fmla="*/ 113 w 225"/>
                  <a:gd name="T19" fmla="*/ 3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225">
                    <a:moveTo>
                      <a:pt x="113" y="225"/>
                    </a:moveTo>
                    <a:cubicBezTo>
                      <a:pt x="50" y="225"/>
                      <a:pt x="0" y="175"/>
                      <a:pt x="0" y="112"/>
                    </a:cubicBezTo>
                    <a:cubicBezTo>
                      <a:pt x="0" y="50"/>
                      <a:pt x="50" y="0"/>
                      <a:pt x="113" y="0"/>
                    </a:cubicBezTo>
                    <a:cubicBezTo>
                      <a:pt x="175" y="0"/>
                      <a:pt x="225" y="50"/>
                      <a:pt x="225" y="112"/>
                    </a:cubicBezTo>
                    <a:cubicBezTo>
                      <a:pt x="225" y="175"/>
                      <a:pt x="175" y="225"/>
                      <a:pt x="113" y="225"/>
                    </a:cubicBezTo>
                    <a:close/>
                    <a:moveTo>
                      <a:pt x="113" y="35"/>
                    </a:moveTo>
                    <a:cubicBezTo>
                      <a:pt x="70" y="35"/>
                      <a:pt x="36" y="70"/>
                      <a:pt x="36" y="112"/>
                    </a:cubicBezTo>
                    <a:cubicBezTo>
                      <a:pt x="36" y="155"/>
                      <a:pt x="70" y="189"/>
                      <a:pt x="113" y="189"/>
                    </a:cubicBezTo>
                    <a:cubicBezTo>
                      <a:pt x="155" y="189"/>
                      <a:pt x="189" y="155"/>
                      <a:pt x="189" y="112"/>
                    </a:cubicBezTo>
                    <a:cubicBezTo>
                      <a:pt x="189" y="70"/>
                      <a:pt x="155" y="35"/>
                      <a:pt x="113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6" name="Freeform 36"/>
              <p:cNvSpPr>
                <a:spLocks/>
              </p:cNvSpPr>
              <p:nvPr/>
            </p:nvSpPr>
            <p:spPr bwMode="auto">
              <a:xfrm>
                <a:off x="7359500" y="2147309"/>
                <a:ext cx="356563" cy="351258"/>
              </a:xfrm>
              <a:custGeom>
                <a:avLst/>
                <a:gdLst>
                  <a:gd name="T0" fmla="*/ 20 w 132"/>
                  <a:gd name="T1" fmla="*/ 130 h 130"/>
                  <a:gd name="T2" fmla="*/ 7 w 132"/>
                  <a:gd name="T3" fmla="*/ 124 h 130"/>
                  <a:gd name="T4" fmla="*/ 7 w 132"/>
                  <a:gd name="T5" fmla="*/ 99 h 130"/>
                  <a:gd name="T6" fmla="*/ 100 w 132"/>
                  <a:gd name="T7" fmla="*/ 7 h 130"/>
                  <a:gd name="T8" fmla="*/ 125 w 132"/>
                  <a:gd name="T9" fmla="*/ 7 h 130"/>
                  <a:gd name="T10" fmla="*/ 125 w 132"/>
                  <a:gd name="T11" fmla="*/ 32 h 130"/>
                  <a:gd name="T12" fmla="*/ 33 w 132"/>
                  <a:gd name="T13" fmla="*/ 124 h 130"/>
                  <a:gd name="T14" fmla="*/ 20 w 132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30">
                    <a:moveTo>
                      <a:pt x="20" y="130"/>
                    </a:moveTo>
                    <a:cubicBezTo>
                      <a:pt x="15" y="130"/>
                      <a:pt x="11" y="128"/>
                      <a:pt x="7" y="124"/>
                    </a:cubicBezTo>
                    <a:cubicBezTo>
                      <a:pt x="0" y="117"/>
                      <a:pt x="0" y="106"/>
                      <a:pt x="7" y="9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7" y="0"/>
                      <a:pt x="118" y="0"/>
                      <a:pt x="125" y="7"/>
                    </a:cubicBezTo>
                    <a:cubicBezTo>
                      <a:pt x="132" y="14"/>
                      <a:pt x="132" y="25"/>
                      <a:pt x="125" y="32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29" y="128"/>
                      <a:pt x="24" y="130"/>
                      <a:pt x="20" y="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0183156D-9383-4A13-AD13-E34D3F374355}"/>
              </a:ext>
            </a:extLst>
          </p:cNvPr>
          <p:cNvGrpSpPr>
            <a:grpSpLocks noChangeAspect="1"/>
          </p:cNvGrpSpPr>
          <p:nvPr/>
        </p:nvGrpSpPr>
        <p:grpSpPr>
          <a:xfrm>
            <a:off x="840735" y="3514971"/>
            <a:ext cx="756000" cy="756000"/>
            <a:chOff x="-933185" y="2894992"/>
            <a:chExt cx="1057276" cy="1057276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4091B376-5F28-4EAE-8B0C-41ACC41F43C4}"/>
                </a:ext>
              </a:extLst>
            </p:cNvPr>
            <p:cNvSpPr/>
            <p:nvPr/>
          </p:nvSpPr>
          <p:spPr>
            <a:xfrm>
              <a:off x="-933185" y="2894992"/>
              <a:ext cx="1057276" cy="1057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D45D8E15-72AA-4B70-9833-4B04DAF8F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33184" y="2894993"/>
              <a:ext cx="1057275" cy="1057275"/>
            </a:xfrm>
            <a:custGeom>
              <a:avLst/>
              <a:gdLst>
                <a:gd name="T0" fmla="*/ 150 w 282"/>
                <a:gd name="T1" fmla="*/ 146 h 282"/>
                <a:gd name="T2" fmla="*/ 261 w 282"/>
                <a:gd name="T3" fmla="*/ 179 h 282"/>
                <a:gd name="T4" fmla="*/ 268 w 282"/>
                <a:gd name="T5" fmla="*/ 151 h 282"/>
                <a:gd name="T6" fmla="*/ 124 w 282"/>
                <a:gd name="T7" fmla="*/ 245 h 282"/>
                <a:gd name="T8" fmla="*/ 136 w 282"/>
                <a:gd name="T9" fmla="*/ 229 h 282"/>
                <a:gd name="T10" fmla="*/ 107 w 282"/>
                <a:gd name="T11" fmla="*/ 137 h 282"/>
                <a:gd name="T12" fmla="*/ 120 w 282"/>
                <a:gd name="T13" fmla="*/ 162 h 282"/>
                <a:gd name="T14" fmla="*/ 142 w 282"/>
                <a:gd name="T15" fmla="*/ 108 h 282"/>
                <a:gd name="T16" fmla="*/ 145 w 282"/>
                <a:gd name="T17" fmla="*/ 107 h 282"/>
                <a:gd name="T18" fmla="*/ 84 w 282"/>
                <a:gd name="T19" fmla="*/ 93 h 282"/>
                <a:gd name="T20" fmla="*/ 109 w 282"/>
                <a:gd name="T21" fmla="*/ 93 h 282"/>
                <a:gd name="T22" fmla="*/ 121 w 282"/>
                <a:gd name="T23" fmla="*/ 105 h 282"/>
                <a:gd name="T24" fmla="*/ 88 w 282"/>
                <a:gd name="T25" fmla="*/ 41 h 282"/>
                <a:gd name="T26" fmla="*/ 100 w 282"/>
                <a:gd name="T27" fmla="*/ 66 h 282"/>
                <a:gd name="T28" fmla="*/ 111 w 282"/>
                <a:gd name="T29" fmla="*/ 54 h 282"/>
                <a:gd name="T30" fmla="*/ 102 w 282"/>
                <a:gd name="T31" fmla="*/ 70 h 282"/>
                <a:gd name="T32" fmla="*/ 11 w 282"/>
                <a:gd name="T33" fmla="*/ 191 h 282"/>
                <a:gd name="T34" fmla="*/ 91 w 282"/>
                <a:gd name="T35" fmla="*/ 19 h 282"/>
                <a:gd name="T36" fmla="*/ 90 w 282"/>
                <a:gd name="T37" fmla="*/ 30 h 282"/>
                <a:gd name="T38" fmla="*/ 128 w 282"/>
                <a:gd name="T39" fmla="*/ 15 h 282"/>
                <a:gd name="T40" fmla="*/ 185 w 282"/>
                <a:gd name="T41" fmla="*/ 26 h 282"/>
                <a:gd name="T42" fmla="*/ 165 w 282"/>
                <a:gd name="T43" fmla="*/ 27 h 282"/>
                <a:gd name="T44" fmla="*/ 155 w 282"/>
                <a:gd name="T45" fmla="*/ 38 h 282"/>
                <a:gd name="T46" fmla="*/ 149 w 282"/>
                <a:gd name="T47" fmla="*/ 32 h 282"/>
                <a:gd name="T48" fmla="*/ 136 w 282"/>
                <a:gd name="T49" fmla="*/ 48 h 282"/>
                <a:gd name="T50" fmla="*/ 95 w 282"/>
                <a:gd name="T51" fmla="*/ 51 h 282"/>
                <a:gd name="T52" fmla="*/ 86 w 282"/>
                <a:gd name="T53" fmla="*/ 68 h 282"/>
                <a:gd name="T54" fmla="*/ 84 w 282"/>
                <a:gd name="T55" fmla="*/ 54 h 282"/>
                <a:gd name="T56" fmla="*/ 70 w 282"/>
                <a:gd name="T57" fmla="*/ 66 h 282"/>
                <a:gd name="T58" fmla="*/ 58 w 282"/>
                <a:gd name="T59" fmla="*/ 81 h 282"/>
                <a:gd name="T60" fmla="*/ 48 w 282"/>
                <a:gd name="T61" fmla="*/ 94 h 282"/>
                <a:gd name="T62" fmla="*/ 67 w 282"/>
                <a:gd name="T63" fmla="*/ 88 h 282"/>
                <a:gd name="T64" fmla="*/ 81 w 282"/>
                <a:gd name="T65" fmla="*/ 103 h 282"/>
                <a:gd name="T66" fmla="*/ 84 w 282"/>
                <a:gd name="T67" fmla="*/ 102 h 282"/>
                <a:gd name="T68" fmla="*/ 94 w 282"/>
                <a:gd name="T69" fmla="*/ 110 h 282"/>
                <a:gd name="T70" fmla="*/ 112 w 282"/>
                <a:gd name="T71" fmla="*/ 116 h 282"/>
                <a:gd name="T72" fmla="*/ 81 w 282"/>
                <a:gd name="T73" fmla="*/ 123 h 282"/>
                <a:gd name="T74" fmla="*/ 69 w 282"/>
                <a:gd name="T75" fmla="*/ 102 h 282"/>
                <a:gd name="T76" fmla="*/ 21 w 282"/>
                <a:gd name="T77" fmla="*/ 117 h 282"/>
                <a:gd name="T78" fmla="*/ 28 w 282"/>
                <a:gd name="T79" fmla="*/ 166 h 282"/>
                <a:gd name="T80" fmla="*/ 49 w 282"/>
                <a:gd name="T81" fmla="*/ 191 h 282"/>
                <a:gd name="T82" fmla="*/ 68 w 282"/>
                <a:gd name="T83" fmla="*/ 241 h 282"/>
                <a:gd name="T84" fmla="*/ 109 w 282"/>
                <a:gd name="T85" fmla="*/ 246 h 282"/>
                <a:gd name="T86" fmla="*/ 115 w 282"/>
                <a:gd name="T87" fmla="*/ 213 h 282"/>
                <a:gd name="T88" fmla="*/ 141 w 282"/>
                <a:gd name="T89" fmla="*/ 175 h 282"/>
                <a:gd name="T90" fmla="*/ 163 w 282"/>
                <a:gd name="T91" fmla="*/ 152 h 282"/>
                <a:gd name="T92" fmla="*/ 163 w 282"/>
                <a:gd name="T93" fmla="*/ 145 h 282"/>
                <a:gd name="T94" fmla="*/ 200 w 282"/>
                <a:gd name="T95" fmla="*/ 175 h 282"/>
                <a:gd name="T96" fmla="*/ 209 w 282"/>
                <a:gd name="T97" fmla="*/ 159 h 282"/>
                <a:gd name="T98" fmla="*/ 239 w 282"/>
                <a:gd name="T99" fmla="*/ 148 h 282"/>
                <a:gd name="T100" fmla="*/ 240 w 282"/>
                <a:gd name="T101" fmla="*/ 176 h 282"/>
                <a:gd name="T102" fmla="*/ 251 w 282"/>
                <a:gd name="T103" fmla="*/ 176 h 282"/>
                <a:gd name="T104" fmla="*/ 246 w 282"/>
                <a:gd name="T105" fmla="*/ 152 h 282"/>
                <a:gd name="T106" fmla="*/ 251 w 282"/>
                <a:gd name="T107" fmla="*/ 127 h 282"/>
                <a:gd name="T108" fmla="*/ 260 w 282"/>
                <a:gd name="T109" fmla="*/ 106 h 282"/>
                <a:gd name="T110" fmla="*/ 249 w 282"/>
                <a:gd name="T111" fmla="*/ 74 h 282"/>
                <a:gd name="T112" fmla="*/ 222 w 282"/>
                <a:gd name="T113" fmla="*/ 42 h 282"/>
                <a:gd name="T114" fmla="*/ 217 w 282"/>
                <a:gd name="T115" fmla="*/ 27 h 282"/>
                <a:gd name="T116" fmla="*/ 262 w 282"/>
                <a:gd name="T117" fmla="*/ 72 h 282"/>
                <a:gd name="T118" fmla="*/ 193 w 282"/>
                <a:gd name="T119" fmla="*/ 270 h 282"/>
                <a:gd name="T120" fmla="*/ 22 w 282"/>
                <a:gd name="T121" fmla="*/ 217 h 282"/>
                <a:gd name="T122" fmla="*/ 233 w 282"/>
                <a:gd name="T123" fmla="*/ 248 h 282"/>
                <a:gd name="T124" fmla="*/ 273 w 282"/>
                <a:gd name="T125" fmla="*/ 9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" h="282">
                  <a:moveTo>
                    <a:pt x="144" y="145"/>
                  </a:moveTo>
                  <a:cubicBezTo>
                    <a:pt x="140" y="139"/>
                    <a:pt x="137" y="135"/>
                    <a:pt x="138" y="13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8" y="146"/>
                    <a:pt x="148" y="146"/>
                    <a:pt x="148" y="146"/>
                  </a:cubicBezTo>
                  <a:lnTo>
                    <a:pt x="144" y="145"/>
                  </a:lnTo>
                  <a:close/>
                  <a:moveTo>
                    <a:pt x="268" y="154"/>
                  </a:moveTo>
                  <a:cubicBezTo>
                    <a:pt x="262" y="164"/>
                    <a:pt x="262" y="164"/>
                    <a:pt x="262" y="164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1" y="179"/>
                    <a:pt x="261" y="179"/>
                    <a:pt x="261" y="179"/>
                  </a:cubicBezTo>
                  <a:cubicBezTo>
                    <a:pt x="263" y="179"/>
                    <a:pt x="263" y="179"/>
                    <a:pt x="263" y="179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71" y="167"/>
                    <a:pt x="271" y="167"/>
                    <a:pt x="271" y="167"/>
                  </a:cubicBezTo>
                  <a:cubicBezTo>
                    <a:pt x="272" y="164"/>
                    <a:pt x="272" y="164"/>
                    <a:pt x="272" y="164"/>
                  </a:cubicBezTo>
                  <a:cubicBezTo>
                    <a:pt x="270" y="159"/>
                    <a:pt x="270" y="159"/>
                    <a:pt x="270" y="159"/>
                  </a:cubicBezTo>
                  <a:cubicBezTo>
                    <a:pt x="272" y="152"/>
                    <a:pt x="272" y="152"/>
                    <a:pt x="272" y="152"/>
                  </a:cubicBezTo>
                  <a:cubicBezTo>
                    <a:pt x="268" y="151"/>
                    <a:pt x="268" y="151"/>
                    <a:pt x="268" y="151"/>
                  </a:cubicBezTo>
                  <a:lnTo>
                    <a:pt x="268" y="154"/>
                  </a:lnTo>
                  <a:close/>
                  <a:moveTo>
                    <a:pt x="136" y="229"/>
                  </a:moveTo>
                  <a:cubicBezTo>
                    <a:pt x="132" y="234"/>
                    <a:pt x="132" y="234"/>
                    <a:pt x="132" y="234"/>
                  </a:cubicBezTo>
                  <a:cubicBezTo>
                    <a:pt x="130" y="233"/>
                    <a:pt x="127" y="234"/>
                    <a:pt x="126" y="238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4" y="244"/>
                    <a:pt x="124" y="244"/>
                    <a:pt x="124" y="244"/>
                  </a:cubicBezTo>
                  <a:cubicBezTo>
                    <a:pt x="124" y="245"/>
                    <a:pt x="124" y="245"/>
                    <a:pt x="124" y="245"/>
                  </a:cubicBezTo>
                  <a:cubicBezTo>
                    <a:pt x="124" y="249"/>
                    <a:pt x="127" y="251"/>
                    <a:pt x="132" y="251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4"/>
                    <a:pt x="143" y="234"/>
                    <a:pt x="143" y="234"/>
                  </a:cubicBezTo>
                  <a:cubicBezTo>
                    <a:pt x="142" y="231"/>
                    <a:pt x="141" y="228"/>
                    <a:pt x="138" y="227"/>
                  </a:cubicBezTo>
                  <a:lnTo>
                    <a:pt x="136" y="229"/>
                  </a:lnTo>
                  <a:close/>
                  <a:moveTo>
                    <a:pt x="123" y="171"/>
                  </a:moveTo>
                  <a:cubicBezTo>
                    <a:pt x="118" y="168"/>
                    <a:pt x="116" y="166"/>
                    <a:pt x="117" y="166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7" y="141"/>
                    <a:pt x="107" y="138"/>
                    <a:pt x="107" y="137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3" y="172"/>
                    <a:pt x="123" y="172"/>
                    <a:pt x="123" y="172"/>
                  </a:cubicBezTo>
                  <a:lnTo>
                    <a:pt x="123" y="171"/>
                  </a:lnTo>
                  <a:close/>
                  <a:moveTo>
                    <a:pt x="139" y="115"/>
                  </a:moveTo>
                  <a:cubicBezTo>
                    <a:pt x="140" y="111"/>
                    <a:pt x="140" y="111"/>
                    <a:pt x="140" y="111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40" y="94"/>
                    <a:pt x="142" y="93"/>
                    <a:pt x="144" y="93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7" y="112"/>
                    <a:pt x="148" y="115"/>
                    <a:pt x="148" y="116"/>
                  </a:cubicBezTo>
                  <a:cubicBezTo>
                    <a:pt x="142" y="116"/>
                    <a:pt x="142" y="116"/>
                    <a:pt x="142" y="116"/>
                  </a:cubicBezTo>
                  <a:lnTo>
                    <a:pt x="139" y="115"/>
                  </a:lnTo>
                  <a:close/>
                  <a:moveTo>
                    <a:pt x="82" y="94"/>
                  </a:moveTo>
                  <a:cubicBezTo>
                    <a:pt x="81" y="89"/>
                    <a:pt x="81" y="89"/>
                    <a:pt x="81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7" y="97"/>
                    <a:pt x="88" y="98"/>
                    <a:pt x="87" y="99"/>
                  </a:cubicBezTo>
                  <a:cubicBezTo>
                    <a:pt x="86" y="100"/>
                    <a:pt x="86" y="100"/>
                    <a:pt x="86" y="100"/>
                  </a:cubicBezTo>
                  <a:lnTo>
                    <a:pt x="82" y="94"/>
                  </a:lnTo>
                  <a:close/>
                  <a:moveTo>
                    <a:pt x="103" y="100"/>
                  </a:moveTo>
                  <a:cubicBezTo>
                    <a:pt x="105" y="97"/>
                    <a:pt x="105" y="97"/>
                    <a:pt x="105" y="97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2"/>
                    <a:pt x="111" y="92"/>
                    <a:pt x="111" y="93"/>
                  </a:cubicBezTo>
                  <a:cubicBezTo>
                    <a:pt x="111" y="96"/>
                    <a:pt x="112" y="97"/>
                    <a:pt x="112" y="97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4" y="105"/>
                    <a:pt x="123" y="105"/>
                    <a:pt x="121" y="105"/>
                  </a:cubicBezTo>
                  <a:cubicBezTo>
                    <a:pt x="118" y="105"/>
                    <a:pt x="116" y="104"/>
                    <a:pt x="114" y="102"/>
                  </a:cubicBezTo>
                  <a:cubicBezTo>
                    <a:pt x="110" y="101"/>
                    <a:pt x="108" y="102"/>
                    <a:pt x="107" y="103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3" y="102"/>
                    <a:pt x="103" y="101"/>
                    <a:pt x="103" y="100"/>
                  </a:cubicBezTo>
                  <a:moveTo>
                    <a:pt x="83" y="36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0" y="39"/>
                    <a:pt x="91" y="38"/>
                    <a:pt x="90" y="37"/>
                  </a:cubicBezTo>
                  <a:cubicBezTo>
                    <a:pt x="89" y="37"/>
                    <a:pt x="88" y="35"/>
                    <a:pt x="89" y="34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83" y="36"/>
                  </a:lnTo>
                  <a:close/>
                  <a:moveTo>
                    <a:pt x="92" y="67"/>
                  </a:moveTo>
                  <a:cubicBezTo>
                    <a:pt x="94" y="68"/>
                    <a:pt x="94" y="68"/>
                    <a:pt x="94" y="68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8" y="55"/>
                    <a:pt x="110" y="55"/>
                    <a:pt x="112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4" y="53"/>
                    <a:pt x="113" y="54"/>
                    <a:pt x="111" y="54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8" y="58"/>
                    <a:pt x="108" y="60"/>
                    <a:pt x="109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3" y="67"/>
                    <a:pt x="102" y="68"/>
                    <a:pt x="102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2" y="68"/>
                    <a:pt x="92" y="68"/>
                    <a:pt x="92" y="68"/>
                  </a:cubicBezTo>
                  <a:lnTo>
                    <a:pt x="92" y="67"/>
                  </a:lnTo>
                  <a:close/>
                  <a:moveTo>
                    <a:pt x="63" y="256"/>
                  </a:moveTo>
                  <a:cubicBezTo>
                    <a:pt x="41" y="242"/>
                    <a:pt x="24" y="221"/>
                    <a:pt x="11" y="191"/>
                  </a:cubicBezTo>
                  <a:cubicBezTo>
                    <a:pt x="5" y="175"/>
                    <a:pt x="2" y="155"/>
                    <a:pt x="2" y="132"/>
                  </a:cubicBezTo>
                  <a:cubicBezTo>
                    <a:pt x="6" y="95"/>
                    <a:pt x="21" y="64"/>
                    <a:pt x="46" y="40"/>
                  </a:cubicBezTo>
                  <a:cubicBezTo>
                    <a:pt x="47" y="40"/>
                    <a:pt x="48" y="40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3"/>
                    <a:pt x="110" y="14"/>
                    <a:pt x="107" y="16"/>
                  </a:cubicBezTo>
                  <a:cubicBezTo>
                    <a:pt x="102" y="16"/>
                    <a:pt x="92" y="19"/>
                    <a:pt x="77" y="2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5" y="32"/>
                    <a:pt x="81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7" y="16"/>
                    <a:pt x="126" y="16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64" y="4"/>
                    <a:pt x="174" y="6"/>
                    <a:pt x="177" y="8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9"/>
                    <a:pt x="184" y="20"/>
                    <a:pt x="183" y="2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5" y="24"/>
                    <a:pt x="186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1" y="42"/>
                    <a:pt x="142" y="44"/>
                    <a:pt x="143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8" y="50"/>
                    <a:pt x="137" y="50"/>
                    <a:pt x="137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5" y="48"/>
                    <a:pt x="135" y="49"/>
                    <a:pt x="135" y="51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9" y="46"/>
                    <a:pt x="106" y="48"/>
                    <a:pt x="103" y="50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58"/>
                    <a:pt x="83" y="57"/>
                    <a:pt x="84" y="54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9" y="65"/>
                    <a:pt x="70" y="65"/>
                    <a:pt x="70" y="66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6" y="69"/>
                    <a:pt x="67" y="70"/>
                    <a:pt x="69" y="70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6" y="71"/>
                    <a:pt x="65" y="72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8"/>
                    <a:pt x="64" y="80"/>
                    <a:pt x="62" y="8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6" y="80"/>
                    <a:pt x="56" y="79"/>
                    <a:pt x="56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90"/>
                    <a:pt x="76" y="91"/>
                    <a:pt x="75" y="9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0" y="104"/>
                    <a:pt x="77" y="104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7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8" y="105"/>
                    <a:pt x="88" y="107"/>
                    <a:pt x="87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7" y="104"/>
                    <a:pt x="97" y="106"/>
                    <a:pt x="97" y="110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4" y="114"/>
                    <a:pt x="106" y="115"/>
                    <a:pt x="107" y="116"/>
                  </a:cubicBezTo>
                  <a:cubicBezTo>
                    <a:pt x="108" y="117"/>
                    <a:pt x="109" y="117"/>
                    <a:pt x="112" y="116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7"/>
                    <a:pt x="107" y="127"/>
                    <a:pt x="105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1" y="119"/>
                    <a:pt x="81" y="120"/>
                    <a:pt x="81" y="123"/>
                  </a:cubicBezTo>
                  <a:cubicBezTo>
                    <a:pt x="81" y="124"/>
                    <a:pt x="80" y="124"/>
                    <a:pt x="79" y="124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5"/>
                    <a:pt x="70" y="114"/>
                    <a:pt x="68" y="112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1" y="100"/>
                    <a:pt x="54" y="99"/>
                    <a:pt x="51" y="100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3"/>
                    <a:pt x="35" y="106"/>
                    <a:pt x="35" y="107"/>
                  </a:cubicBezTo>
                  <a:cubicBezTo>
                    <a:pt x="30" y="107"/>
                    <a:pt x="26" y="109"/>
                    <a:pt x="26" y="113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21"/>
                    <a:pt x="21" y="124"/>
                    <a:pt x="20" y="127"/>
                  </a:cubicBezTo>
                  <a:cubicBezTo>
                    <a:pt x="20" y="128"/>
                    <a:pt x="19" y="129"/>
                    <a:pt x="17" y="132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7" y="146"/>
                    <a:pt x="18" y="152"/>
                    <a:pt x="17" y="153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3" y="166"/>
                    <a:pt x="25" y="167"/>
                    <a:pt x="28" y="16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9" y="169"/>
                    <a:pt x="39" y="169"/>
                    <a:pt x="39" y="169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0" y="186"/>
                    <a:pt x="50" y="190"/>
                    <a:pt x="49" y="191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9"/>
                    <a:pt x="66" y="240"/>
                    <a:pt x="68" y="241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74" y="248"/>
                    <a:pt x="77" y="252"/>
                    <a:pt x="79" y="254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96" y="258"/>
                    <a:pt x="96" y="258"/>
                    <a:pt x="96" y="258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3"/>
                    <a:pt x="105" y="251"/>
                    <a:pt x="105" y="249"/>
                  </a:cubicBezTo>
                  <a:cubicBezTo>
                    <a:pt x="108" y="250"/>
                    <a:pt x="109" y="249"/>
                    <a:pt x="109" y="246"/>
                  </a:cubicBezTo>
                  <a:cubicBezTo>
                    <a:pt x="107" y="240"/>
                    <a:pt x="107" y="240"/>
                    <a:pt x="107" y="240"/>
                  </a:cubicBezTo>
                  <a:cubicBezTo>
                    <a:pt x="110" y="238"/>
                    <a:pt x="113" y="237"/>
                    <a:pt x="117" y="236"/>
                  </a:cubicBezTo>
                  <a:cubicBezTo>
                    <a:pt x="120" y="233"/>
                    <a:pt x="120" y="233"/>
                    <a:pt x="120" y="233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8" y="208"/>
                    <a:pt x="118" y="208"/>
                    <a:pt x="118" y="208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89"/>
                    <a:pt x="140" y="189"/>
                    <a:pt x="140" y="189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1" y="175"/>
                    <a:pt x="141" y="175"/>
                    <a:pt x="141" y="175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2" y="178"/>
                    <a:pt x="129" y="179"/>
                    <a:pt x="127" y="179"/>
                  </a:cubicBezTo>
                  <a:cubicBezTo>
                    <a:pt x="126" y="177"/>
                    <a:pt x="126" y="175"/>
                    <a:pt x="127" y="175"/>
                  </a:cubicBezTo>
                  <a:cubicBezTo>
                    <a:pt x="132" y="175"/>
                    <a:pt x="141" y="171"/>
                    <a:pt x="155" y="162"/>
                  </a:cubicBezTo>
                  <a:cubicBezTo>
                    <a:pt x="158" y="160"/>
                    <a:pt x="160" y="158"/>
                    <a:pt x="160" y="155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64" y="151"/>
                    <a:pt x="163" y="150"/>
                    <a:pt x="161" y="148"/>
                  </a:cubicBezTo>
                  <a:cubicBezTo>
                    <a:pt x="161" y="147"/>
                    <a:pt x="160" y="147"/>
                    <a:pt x="157" y="147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4" y="145"/>
                    <a:pt x="168" y="145"/>
                    <a:pt x="176" y="143"/>
                  </a:cubicBezTo>
                  <a:cubicBezTo>
                    <a:pt x="177" y="143"/>
                    <a:pt x="178" y="145"/>
                    <a:pt x="180" y="148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91" y="152"/>
                    <a:pt x="191" y="152"/>
                    <a:pt x="191" y="152"/>
                  </a:cubicBezTo>
                  <a:cubicBezTo>
                    <a:pt x="193" y="162"/>
                    <a:pt x="193" y="162"/>
                    <a:pt x="193" y="162"/>
                  </a:cubicBezTo>
                  <a:cubicBezTo>
                    <a:pt x="200" y="175"/>
                    <a:pt x="200" y="175"/>
                    <a:pt x="200" y="175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5" y="179"/>
                    <a:pt x="206" y="177"/>
                    <a:pt x="208" y="174"/>
                  </a:cubicBezTo>
                  <a:cubicBezTo>
                    <a:pt x="209" y="174"/>
                    <a:pt x="209" y="174"/>
                    <a:pt x="209" y="174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8" y="182"/>
                    <a:pt x="210" y="183"/>
                    <a:pt x="213" y="182"/>
                  </a:cubicBezTo>
                  <a:cubicBezTo>
                    <a:pt x="216" y="179"/>
                    <a:pt x="214" y="175"/>
                    <a:pt x="209" y="172"/>
                  </a:cubicBezTo>
                  <a:cubicBezTo>
                    <a:pt x="210" y="165"/>
                    <a:pt x="210" y="161"/>
                    <a:pt x="209" y="159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9" y="143"/>
                    <a:pt x="219" y="143"/>
                    <a:pt x="219" y="143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227" y="139"/>
                    <a:pt x="227" y="140"/>
                    <a:pt x="228" y="141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33" y="148"/>
                    <a:pt x="234" y="150"/>
                    <a:pt x="236" y="151"/>
                  </a:cubicBezTo>
                  <a:cubicBezTo>
                    <a:pt x="237" y="149"/>
                    <a:pt x="238" y="148"/>
                    <a:pt x="239" y="148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43" y="165"/>
                    <a:pt x="243" y="165"/>
                    <a:pt x="243" y="165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8" y="173"/>
                    <a:pt x="248" y="173"/>
                    <a:pt x="248" y="173"/>
                  </a:cubicBezTo>
                  <a:cubicBezTo>
                    <a:pt x="247" y="174"/>
                    <a:pt x="246" y="173"/>
                    <a:pt x="243" y="171"/>
                  </a:cubicBezTo>
                  <a:cubicBezTo>
                    <a:pt x="240" y="172"/>
                    <a:pt x="238" y="173"/>
                    <a:pt x="239" y="175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3" y="190"/>
                    <a:pt x="253" y="190"/>
                    <a:pt x="253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6" y="180"/>
                    <a:pt x="254" y="178"/>
                    <a:pt x="251" y="176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5" y="177"/>
                    <a:pt x="255" y="177"/>
                    <a:pt x="255" y="177"/>
                  </a:cubicBezTo>
                  <a:cubicBezTo>
                    <a:pt x="255" y="176"/>
                    <a:pt x="255" y="176"/>
                    <a:pt x="255" y="176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7"/>
                    <a:pt x="253" y="166"/>
                    <a:pt x="250" y="165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53"/>
                    <a:pt x="246" y="153"/>
                    <a:pt x="246" y="153"/>
                  </a:cubicBezTo>
                  <a:cubicBezTo>
                    <a:pt x="246" y="152"/>
                    <a:pt x="246" y="152"/>
                    <a:pt x="246" y="152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8" y="152"/>
                    <a:pt x="259" y="147"/>
                    <a:pt x="258" y="142"/>
                  </a:cubicBezTo>
                  <a:cubicBezTo>
                    <a:pt x="257" y="139"/>
                    <a:pt x="256" y="137"/>
                    <a:pt x="253" y="137"/>
                  </a:cubicBezTo>
                  <a:cubicBezTo>
                    <a:pt x="251" y="135"/>
                    <a:pt x="250" y="133"/>
                    <a:pt x="251" y="132"/>
                  </a:cubicBezTo>
                  <a:cubicBezTo>
                    <a:pt x="251" y="127"/>
                    <a:pt x="251" y="127"/>
                    <a:pt x="251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33"/>
                    <a:pt x="253" y="133"/>
                    <a:pt x="253" y="133"/>
                  </a:cubicBezTo>
                  <a:cubicBezTo>
                    <a:pt x="256" y="133"/>
                    <a:pt x="256" y="133"/>
                    <a:pt x="256" y="133"/>
                  </a:cubicBezTo>
                  <a:cubicBezTo>
                    <a:pt x="257" y="129"/>
                    <a:pt x="257" y="126"/>
                    <a:pt x="255" y="125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60" y="106"/>
                    <a:pt x="260" y="106"/>
                    <a:pt x="260" y="106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8" y="81"/>
                    <a:pt x="248" y="81"/>
                    <a:pt x="248" y="81"/>
                  </a:cubicBezTo>
                  <a:cubicBezTo>
                    <a:pt x="249" y="81"/>
                    <a:pt x="249" y="81"/>
                    <a:pt x="249" y="81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49" y="74"/>
                    <a:pt x="249" y="74"/>
                    <a:pt x="249" y="74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3" y="65"/>
                    <a:pt x="243" y="64"/>
                    <a:pt x="244" y="61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26" y="41"/>
                    <a:pt x="226" y="41"/>
                    <a:pt x="226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23" y="29"/>
                    <a:pt x="230" y="34"/>
                    <a:pt x="238" y="42"/>
                  </a:cubicBezTo>
                  <a:cubicBezTo>
                    <a:pt x="249" y="54"/>
                    <a:pt x="249" y="54"/>
                    <a:pt x="249" y="54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8" y="83"/>
                    <a:pt x="272" y="95"/>
                    <a:pt x="276" y="108"/>
                  </a:cubicBezTo>
                  <a:cubicBezTo>
                    <a:pt x="277" y="114"/>
                    <a:pt x="279" y="121"/>
                    <a:pt x="280" y="131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78" y="172"/>
                    <a:pt x="272" y="191"/>
                    <a:pt x="263" y="209"/>
                  </a:cubicBezTo>
                  <a:cubicBezTo>
                    <a:pt x="257" y="219"/>
                    <a:pt x="251" y="227"/>
                    <a:pt x="244" y="235"/>
                  </a:cubicBezTo>
                  <a:cubicBezTo>
                    <a:pt x="238" y="242"/>
                    <a:pt x="228" y="250"/>
                    <a:pt x="214" y="260"/>
                  </a:cubicBezTo>
                  <a:cubicBezTo>
                    <a:pt x="193" y="270"/>
                    <a:pt x="193" y="270"/>
                    <a:pt x="193" y="270"/>
                  </a:cubicBezTo>
                  <a:cubicBezTo>
                    <a:pt x="189" y="272"/>
                    <a:pt x="181" y="274"/>
                    <a:pt x="167" y="278"/>
                  </a:cubicBezTo>
                  <a:cubicBezTo>
                    <a:pt x="152" y="280"/>
                    <a:pt x="141" y="280"/>
                    <a:pt x="134" y="280"/>
                  </a:cubicBezTo>
                  <a:cubicBezTo>
                    <a:pt x="106" y="278"/>
                    <a:pt x="83" y="270"/>
                    <a:pt x="63" y="256"/>
                  </a:cubicBezTo>
                  <a:moveTo>
                    <a:pt x="51" y="33"/>
                  </a:moveTo>
                  <a:cubicBezTo>
                    <a:pt x="26" y="54"/>
                    <a:pt x="10" y="80"/>
                    <a:pt x="3" y="112"/>
                  </a:cubicBezTo>
                  <a:cubicBezTo>
                    <a:pt x="1" y="120"/>
                    <a:pt x="0" y="131"/>
                    <a:pt x="0" y="145"/>
                  </a:cubicBezTo>
                  <a:cubicBezTo>
                    <a:pt x="1" y="171"/>
                    <a:pt x="8" y="195"/>
                    <a:pt x="22" y="217"/>
                  </a:cubicBezTo>
                  <a:cubicBezTo>
                    <a:pt x="28" y="226"/>
                    <a:pt x="33" y="232"/>
                    <a:pt x="37" y="236"/>
                  </a:cubicBezTo>
                  <a:cubicBezTo>
                    <a:pt x="45" y="245"/>
                    <a:pt x="55" y="254"/>
                    <a:pt x="68" y="262"/>
                  </a:cubicBezTo>
                  <a:cubicBezTo>
                    <a:pt x="87" y="272"/>
                    <a:pt x="87" y="272"/>
                    <a:pt x="87" y="272"/>
                  </a:cubicBezTo>
                  <a:cubicBezTo>
                    <a:pt x="100" y="276"/>
                    <a:pt x="100" y="276"/>
                    <a:pt x="100" y="276"/>
                  </a:cubicBezTo>
                  <a:cubicBezTo>
                    <a:pt x="113" y="280"/>
                    <a:pt x="125" y="282"/>
                    <a:pt x="134" y="282"/>
                  </a:cubicBezTo>
                  <a:cubicBezTo>
                    <a:pt x="149" y="282"/>
                    <a:pt x="149" y="282"/>
                    <a:pt x="149" y="282"/>
                  </a:cubicBezTo>
                  <a:cubicBezTo>
                    <a:pt x="180" y="280"/>
                    <a:pt x="208" y="269"/>
                    <a:pt x="233" y="248"/>
                  </a:cubicBezTo>
                  <a:cubicBezTo>
                    <a:pt x="242" y="240"/>
                    <a:pt x="251" y="230"/>
                    <a:pt x="259" y="220"/>
                  </a:cubicBezTo>
                  <a:cubicBezTo>
                    <a:pt x="264" y="211"/>
                    <a:pt x="269" y="203"/>
                    <a:pt x="272" y="195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1" y="120"/>
                    <a:pt x="278" y="107"/>
                    <a:pt x="273" y="90"/>
                  </a:cubicBezTo>
                  <a:cubicBezTo>
                    <a:pt x="267" y="76"/>
                    <a:pt x="258" y="61"/>
                    <a:pt x="246" y="46"/>
                  </a:cubicBezTo>
                  <a:cubicBezTo>
                    <a:pt x="238" y="39"/>
                    <a:pt x="228" y="30"/>
                    <a:pt x="215" y="2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6" y="8"/>
                    <a:pt x="178" y="6"/>
                    <a:pt x="168" y="3"/>
                  </a:cubicBezTo>
                  <a:cubicBezTo>
                    <a:pt x="154" y="1"/>
                    <a:pt x="143" y="0"/>
                    <a:pt x="132" y="1"/>
                  </a:cubicBezTo>
                  <a:cubicBezTo>
                    <a:pt x="101" y="3"/>
                    <a:pt x="74" y="14"/>
                    <a:pt x="51" y="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003A110A-3A84-456B-8E26-710E293FE7F6}"/>
                </a:ext>
              </a:extLst>
            </p:cNvPr>
            <p:cNvSpPr/>
            <p:nvPr/>
          </p:nvSpPr>
          <p:spPr>
            <a:xfrm>
              <a:off x="-933185" y="2894992"/>
              <a:ext cx="1057276" cy="105727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21309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D3CCE48-338F-4604-8636-0D14940A8BE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227" name="Freeform 71">
              <a:extLst>
                <a:ext uri="{FF2B5EF4-FFF2-40B4-BE49-F238E27FC236}">
                  <a16:creationId xmlns:a16="http://schemas.microsoft.com/office/drawing/2014/main" id="{39F0595C-C46B-4FA2-83D3-24CEAEDF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A2C3C086-A465-47AD-9594-ECA2DB05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3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High quality search and opinion as early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684005" y="2938221"/>
            <a:ext cx="468000" cy="468000"/>
            <a:chOff x="5892469" y="2125910"/>
            <a:chExt cx="1360488" cy="1360488"/>
          </a:xfrm>
        </p:grpSpPr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5892469" y="2125910"/>
              <a:ext cx="1360488" cy="1360488"/>
            </a:xfrm>
            <a:custGeom>
              <a:avLst/>
              <a:gdLst>
                <a:gd name="T0" fmla="*/ 46 w 363"/>
                <a:gd name="T1" fmla="*/ 0 h 363"/>
                <a:gd name="T2" fmla="*/ 0 w 363"/>
                <a:gd name="T3" fmla="*/ 46 h 363"/>
                <a:gd name="T4" fmla="*/ 0 w 363"/>
                <a:gd name="T5" fmla="*/ 318 h 363"/>
                <a:gd name="T6" fmla="*/ 46 w 363"/>
                <a:gd name="T7" fmla="*/ 363 h 363"/>
                <a:gd name="T8" fmla="*/ 318 w 363"/>
                <a:gd name="T9" fmla="*/ 363 h 363"/>
                <a:gd name="T10" fmla="*/ 363 w 363"/>
                <a:gd name="T11" fmla="*/ 318 h 363"/>
                <a:gd name="T12" fmla="*/ 363 w 363"/>
                <a:gd name="T13" fmla="*/ 46 h 363"/>
                <a:gd name="T14" fmla="*/ 318 w 363"/>
                <a:gd name="T15" fmla="*/ 0 h 363"/>
                <a:gd name="T16" fmla="*/ 46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6" y="0"/>
                  </a:moveTo>
                  <a:cubicBezTo>
                    <a:pt x="46" y="0"/>
                    <a:pt x="0" y="0"/>
                    <a:pt x="0" y="46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0" y="363"/>
                    <a:pt x="46" y="363"/>
                  </a:cubicBezTo>
                  <a:cubicBezTo>
                    <a:pt x="318" y="363"/>
                    <a:pt x="318" y="363"/>
                    <a:pt x="318" y="363"/>
                  </a:cubicBezTo>
                  <a:cubicBezTo>
                    <a:pt x="318" y="363"/>
                    <a:pt x="363" y="363"/>
                    <a:pt x="363" y="318"/>
                  </a:cubicBezTo>
                  <a:cubicBezTo>
                    <a:pt x="363" y="46"/>
                    <a:pt x="363" y="46"/>
                    <a:pt x="363" y="46"/>
                  </a:cubicBezTo>
                  <a:cubicBezTo>
                    <a:pt x="363" y="46"/>
                    <a:pt x="363" y="0"/>
                    <a:pt x="31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03"/>
            <p:cNvSpPr>
              <a:spLocks noEditPoints="1"/>
            </p:cNvSpPr>
            <p:nvPr/>
          </p:nvSpPr>
          <p:spPr bwMode="auto">
            <a:xfrm>
              <a:off x="6113132" y="2346573"/>
              <a:ext cx="919163" cy="922338"/>
            </a:xfrm>
            <a:custGeom>
              <a:avLst/>
              <a:gdLst>
                <a:gd name="T0" fmla="*/ 123 w 245"/>
                <a:gd name="T1" fmla="*/ 246 h 246"/>
                <a:gd name="T2" fmla="*/ 0 w 245"/>
                <a:gd name="T3" fmla="*/ 123 h 246"/>
                <a:gd name="T4" fmla="*/ 123 w 245"/>
                <a:gd name="T5" fmla="*/ 0 h 246"/>
                <a:gd name="T6" fmla="*/ 245 w 245"/>
                <a:gd name="T7" fmla="*/ 123 h 246"/>
                <a:gd name="T8" fmla="*/ 123 w 245"/>
                <a:gd name="T9" fmla="*/ 246 h 246"/>
                <a:gd name="T10" fmla="*/ 123 w 245"/>
                <a:gd name="T11" fmla="*/ 39 h 246"/>
                <a:gd name="T12" fmla="*/ 38 w 245"/>
                <a:gd name="T13" fmla="*/ 123 h 246"/>
                <a:gd name="T14" fmla="*/ 123 w 245"/>
                <a:gd name="T15" fmla="*/ 207 h 246"/>
                <a:gd name="T16" fmla="*/ 207 w 245"/>
                <a:gd name="T17" fmla="*/ 123 h 246"/>
                <a:gd name="T18" fmla="*/ 123 w 245"/>
                <a:gd name="T19" fmla="*/ 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46">
                  <a:moveTo>
                    <a:pt x="123" y="246"/>
                  </a:move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3"/>
                  </a:cubicBezTo>
                  <a:cubicBezTo>
                    <a:pt x="245" y="191"/>
                    <a:pt x="190" y="246"/>
                    <a:pt x="123" y="246"/>
                  </a:cubicBezTo>
                  <a:close/>
                  <a:moveTo>
                    <a:pt x="123" y="39"/>
                  </a:moveTo>
                  <a:cubicBezTo>
                    <a:pt x="76" y="39"/>
                    <a:pt x="38" y="76"/>
                    <a:pt x="38" y="123"/>
                  </a:cubicBezTo>
                  <a:cubicBezTo>
                    <a:pt x="38" y="169"/>
                    <a:pt x="76" y="207"/>
                    <a:pt x="123" y="207"/>
                  </a:cubicBezTo>
                  <a:cubicBezTo>
                    <a:pt x="169" y="207"/>
                    <a:pt x="207" y="169"/>
                    <a:pt x="207" y="123"/>
                  </a:cubicBezTo>
                  <a:cubicBezTo>
                    <a:pt x="207" y="76"/>
                    <a:pt x="169" y="39"/>
                    <a:pt x="1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04"/>
            <p:cNvSpPr>
              <a:spLocks noEditPoints="1"/>
            </p:cNvSpPr>
            <p:nvPr/>
          </p:nvSpPr>
          <p:spPr bwMode="auto">
            <a:xfrm>
              <a:off x="6341732" y="2575173"/>
              <a:ext cx="465138" cy="465138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25 h 124"/>
                <a:gd name="T12" fmla="*/ 25 w 124"/>
                <a:gd name="T13" fmla="*/ 62 h 124"/>
                <a:gd name="T14" fmla="*/ 62 w 124"/>
                <a:gd name="T15" fmla="*/ 98 h 124"/>
                <a:gd name="T16" fmla="*/ 98 w 124"/>
                <a:gd name="T17" fmla="*/ 62 h 124"/>
                <a:gd name="T18" fmla="*/ 62 w 124"/>
                <a:gd name="T19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7" y="124"/>
                    <a:pt x="0" y="96"/>
                    <a:pt x="0" y="62"/>
                  </a:cubicBezTo>
                  <a:cubicBezTo>
                    <a:pt x="0" y="28"/>
                    <a:pt x="27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25"/>
                  </a:moveTo>
                  <a:cubicBezTo>
                    <a:pt x="42" y="25"/>
                    <a:pt x="25" y="42"/>
                    <a:pt x="25" y="62"/>
                  </a:cubicBezTo>
                  <a:cubicBezTo>
                    <a:pt x="25" y="82"/>
                    <a:pt x="42" y="98"/>
                    <a:pt x="62" y="98"/>
                  </a:cubicBezTo>
                  <a:cubicBezTo>
                    <a:pt x="82" y="98"/>
                    <a:pt x="98" y="82"/>
                    <a:pt x="98" y="62"/>
                  </a:cubicBezTo>
                  <a:cubicBezTo>
                    <a:pt x="98" y="42"/>
                    <a:pt x="82" y="25"/>
                    <a:pt x="6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Oval 105"/>
            <p:cNvSpPr>
              <a:spLocks noChangeArrowheads="1"/>
            </p:cNvSpPr>
            <p:nvPr/>
          </p:nvSpPr>
          <p:spPr bwMode="auto">
            <a:xfrm>
              <a:off x="6511594" y="2732335"/>
              <a:ext cx="127000" cy="128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106"/>
            <p:cNvSpPr>
              <a:spLocks/>
            </p:cNvSpPr>
            <p:nvPr/>
          </p:nvSpPr>
          <p:spPr bwMode="auto">
            <a:xfrm>
              <a:off x="6008357" y="2264023"/>
              <a:ext cx="592138" cy="561975"/>
            </a:xfrm>
            <a:custGeom>
              <a:avLst/>
              <a:gdLst>
                <a:gd name="T0" fmla="*/ 149 w 158"/>
                <a:gd name="T1" fmla="*/ 150 h 150"/>
                <a:gd name="T2" fmla="*/ 143 w 158"/>
                <a:gd name="T3" fmla="*/ 148 h 150"/>
                <a:gd name="T4" fmla="*/ 3 w 158"/>
                <a:gd name="T5" fmla="*/ 15 h 150"/>
                <a:gd name="T6" fmla="*/ 3 w 158"/>
                <a:gd name="T7" fmla="*/ 3 h 150"/>
                <a:gd name="T8" fmla="*/ 14 w 158"/>
                <a:gd name="T9" fmla="*/ 3 h 150"/>
                <a:gd name="T10" fmla="*/ 154 w 158"/>
                <a:gd name="T11" fmla="*/ 137 h 150"/>
                <a:gd name="T12" fmla="*/ 155 w 158"/>
                <a:gd name="T13" fmla="*/ 148 h 150"/>
                <a:gd name="T14" fmla="*/ 149 w 158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50">
                  <a:moveTo>
                    <a:pt x="149" y="150"/>
                  </a:moveTo>
                  <a:cubicBezTo>
                    <a:pt x="147" y="150"/>
                    <a:pt x="145" y="150"/>
                    <a:pt x="143" y="14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2"/>
                    <a:pt x="0" y="7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8" y="140"/>
                    <a:pt x="158" y="145"/>
                    <a:pt x="155" y="148"/>
                  </a:cubicBezTo>
                  <a:cubicBezTo>
                    <a:pt x="153" y="150"/>
                    <a:pt x="151" y="150"/>
                    <a:pt x="149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107"/>
            <p:cNvSpPr>
              <a:spLocks/>
            </p:cNvSpPr>
            <p:nvPr/>
          </p:nvSpPr>
          <p:spPr bwMode="auto">
            <a:xfrm>
              <a:off x="5959144" y="2200523"/>
              <a:ext cx="211138" cy="236538"/>
            </a:xfrm>
            <a:custGeom>
              <a:avLst/>
              <a:gdLst>
                <a:gd name="T0" fmla="*/ 8 w 56"/>
                <a:gd name="T1" fmla="*/ 63 h 63"/>
                <a:gd name="T2" fmla="*/ 0 w 56"/>
                <a:gd name="T3" fmla="*/ 57 h 63"/>
                <a:gd name="T4" fmla="*/ 7 w 56"/>
                <a:gd name="T5" fmla="*/ 48 h 63"/>
                <a:gd name="T6" fmla="*/ 38 w 56"/>
                <a:gd name="T7" fmla="*/ 41 h 63"/>
                <a:gd name="T8" fmla="*/ 40 w 56"/>
                <a:gd name="T9" fmla="*/ 8 h 63"/>
                <a:gd name="T10" fmla="*/ 48 w 56"/>
                <a:gd name="T11" fmla="*/ 0 h 63"/>
                <a:gd name="T12" fmla="*/ 56 w 56"/>
                <a:gd name="T13" fmla="*/ 8 h 63"/>
                <a:gd name="T14" fmla="*/ 53 w 56"/>
                <a:gd name="T15" fmla="*/ 55 h 63"/>
                <a:gd name="T16" fmla="*/ 10 w 56"/>
                <a:gd name="T17" fmla="*/ 63 h 63"/>
                <a:gd name="T18" fmla="*/ 8 w 56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8" y="63"/>
                  </a:moveTo>
                  <a:cubicBezTo>
                    <a:pt x="5" y="63"/>
                    <a:pt x="1" y="61"/>
                    <a:pt x="0" y="57"/>
                  </a:cubicBezTo>
                  <a:cubicBezTo>
                    <a:pt x="0" y="53"/>
                    <a:pt x="2" y="48"/>
                    <a:pt x="7" y="48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4" y="0"/>
                    <a:pt x="48" y="0"/>
                  </a:cubicBezTo>
                  <a:cubicBezTo>
                    <a:pt x="53" y="0"/>
                    <a:pt x="56" y="4"/>
                    <a:pt x="56" y="8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>
              <a:off x="6046457" y="2286248"/>
              <a:ext cx="212725" cy="239713"/>
            </a:xfrm>
            <a:custGeom>
              <a:avLst/>
              <a:gdLst>
                <a:gd name="T0" fmla="*/ 9 w 57"/>
                <a:gd name="T1" fmla="*/ 64 h 64"/>
                <a:gd name="T2" fmla="*/ 1 w 57"/>
                <a:gd name="T3" fmla="*/ 58 h 64"/>
                <a:gd name="T4" fmla="*/ 7 w 57"/>
                <a:gd name="T5" fmla="*/ 48 h 64"/>
                <a:gd name="T6" fmla="*/ 39 w 57"/>
                <a:gd name="T7" fmla="*/ 42 h 64"/>
                <a:gd name="T8" fmla="*/ 40 w 57"/>
                <a:gd name="T9" fmla="*/ 8 h 64"/>
                <a:gd name="T10" fmla="*/ 49 w 57"/>
                <a:gd name="T11" fmla="*/ 1 h 64"/>
                <a:gd name="T12" fmla="*/ 56 w 57"/>
                <a:gd name="T13" fmla="*/ 9 h 64"/>
                <a:gd name="T14" fmla="*/ 54 w 57"/>
                <a:gd name="T15" fmla="*/ 55 h 64"/>
                <a:gd name="T16" fmla="*/ 11 w 57"/>
                <a:gd name="T17" fmla="*/ 64 h 64"/>
                <a:gd name="T18" fmla="*/ 9 w 57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4">
                  <a:moveTo>
                    <a:pt x="9" y="64"/>
                  </a:moveTo>
                  <a:cubicBezTo>
                    <a:pt x="5" y="64"/>
                    <a:pt x="2" y="61"/>
                    <a:pt x="1" y="58"/>
                  </a:cubicBezTo>
                  <a:cubicBezTo>
                    <a:pt x="0" y="53"/>
                    <a:pt x="3" y="49"/>
                    <a:pt x="7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4"/>
                    <a:pt x="45" y="0"/>
                    <a:pt x="49" y="1"/>
                  </a:cubicBezTo>
                  <a:cubicBezTo>
                    <a:pt x="53" y="1"/>
                    <a:pt x="57" y="5"/>
                    <a:pt x="56" y="9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6132182" y="2376735"/>
              <a:ext cx="214313" cy="236538"/>
            </a:xfrm>
            <a:custGeom>
              <a:avLst/>
              <a:gdLst>
                <a:gd name="T0" fmla="*/ 9 w 57"/>
                <a:gd name="T1" fmla="*/ 63 h 63"/>
                <a:gd name="T2" fmla="*/ 1 w 57"/>
                <a:gd name="T3" fmla="*/ 57 h 63"/>
                <a:gd name="T4" fmla="*/ 8 w 57"/>
                <a:gd name="T5" fmla="*/ 47 h 63"/>
                <a:gd name="T6" fmla="*/ 39 w 57"/>
                <a:gd name="T7" fmla="*/ 41 h 63"/>
                <a:gd name="T8" fmla="*/ 40 w 57"/>
                <a:gd name="T9" fmla="*/ 7 h 63"/>
                <a:gd name="T10" fmla="*/ 49 w 57"/>
                <a:gd name="T11" fmla="*/ 0 h 63"/>
                <a:gd name="T12" fmla="*/ 56 w 57"/>
                <a:gd name="T13" fmla="*/ 8 h 63"/>
                <a:gd name="T14" fmla="*/ 54 w 57"/>
                <a:gd name="T15" fmla="*/ 55 h 63"/>
                <a:gd name="T16" fmla="*/ 11 w 57"/>
                <a:gd name="T17" fmla="*/ 63 h 63"/>
                <a:gd name="T18" fmla="*/ 9 w 57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3">
                  <a:moveTo>
                    <a:pt x="9" y="63"/>
                  </a:moveTo>
                  <a:cubicBezTo>
                    <a:pt x="5" y="63"/>
                    <a:pt x="2" y="61"/>
                    <a:pt x="1" y="57"/>
                  </a:cubicBezTo>
                  <a:cubicBezTo>
                    <a:pt x="0" y="52"/>
                    <a:pt x="3" y="48"/>
                    <a:pt x="8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3"/>
                    <a:pt x="45" y="0"/>
                    <a:pt x="49" y="0"/>
                  </a:cubicBezTo>
                  <a:cubicBezTo>
                    <a:pt x="53" y="0"/>
                    <a:pt x="57" y="4"/>
                    <a:pt x="56" y="8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6387769" y="2605335"/>
              <a:ext cx="217488" cy="225425"/>
            </a:xfrm>
            <a:custGeom>
              <a:avLst/>
              <a:gdLst>
                <a:gd name="T0" fmla="*/ 49 w 58"/>
                <a:gd name="T1" fmla="*/ 60 h 60"/>
                <a:gd name="T2" fmla="*/ 48 w 58"/>
                <a:gd name="T3" fmla="*/ 60 h 60"/>
                <a:gd name="T4" fmla="*/ 7 w 58"/>
                <a:gd name="T5" fmla="*/ 55 h 60"/>
                <a:gd name="T6" fmla="*/ 0 w 58"/>
                <a:gd name="T7" fmla="*/ 46 h 60"/>
                <a:gd name="T8" fmla="*/ 9 w 58"/>
                <a:gd name="T9" fmla="*/ 39 h 60"/>
                <a:gd name="T10" fmla="*/ 39 w 58"/>
                <a:gd name="T11" fmla="*/ 43 h 60"/>
                <a:gd name="T12" fmla="*/ 32 w 58"/>
                <a:gd name="T13" fmla="*/ 10 h 60"/>
                <a:gd name="T14" fmla="*/ 38 w 58"/>
                <a:gd name="T15" fmla="*/ 1 h 60"/>
                <a:gd name="T16" fmla="*/ 48 w 58"/>
                <a:gd name="T17" fmla="*/ 7 h 60"/>
                <a:gd name="T18" fmla="*/ 57 w 58"/>
                <a:gd name="T19" fmla="*/ 50 h 60"/>
                <a:gd name="T20" fmla="*/ 57 w 58"/>
                <a:gd name="T21" fmla="*/ 52 h 60"/>
                <a:gd name="T22" fmla="*/ 57 w 58"/>
                <a:gd name="T23" fmla="*/ 55 h 60"/>
                <a:gd name="T24" fmla="*/ 55 w 58"/>
                <a:gd name="T25" fmla="*/ 58 h 60"/>
                <a:gd name="T26" fmla="*/ 53 w 58"/>
                <a:gd name="T27" fmla="*/ 60 h 60"/>
                <a:gd name="T28" fmla="*/ 50 w 58"/>
                <a:gd name="T29" fmla="*/ 60 h 60"/>
                <a:gd name="T30" fmla="*/ 49 w 58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49" y="60"/>
                  </a:moveTo>
                  <a:cubicBezTo>
                    <a:pt x="49" y="60"/>
                    <a:pt x="49" y="60"/>
                    <a:pt x="48" y="60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3" y="55"/>
                    <a:pt x="0" y="51"/>
                    <a:pt x="0" y="46"/>
                  </a:cubicBezTo>
                  <a:cubicBezTo>
                    <a:pt x="1" y="42"/>
                    <a:pt x="5" y="39"/>
                    <a:pt x="9" y="39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6"/>
                    <a:pt x="34" y="2"/>
                    <a:pt x="38" y="1"/>
                  </a:cubicBezTo>
                  <a:cubicBezTo>
                    <a:pt x="42" y="0"/>
                    <a:pt x="47" y="3"/>
                    <a:pt x="48" y="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1"/>
                    <a:pt x="57" y="52"/>
                  </a:cubicBezTo>
                  <a:cubicBezTo>
                    <a:pt x="58" y="53"/>
                    <a:pt x="57" y="54"/>
                    <a:pt x="57" y="55"/>
                  </a:cubicBezTo>
                  <a:cubicBezTo>
                    <a:pt x="57" y="56"/>
                    <a:pt x="56" y="57"/>
                    <a:pt x="55" y="58"/>
                  </a:cubicBezTo>
                  <a:cubicBezTo>
                    <a:pt x="55" y="58"/>
                    <a:pt x="54" y="59"/>
                    <a:pt x="53" y="60"/>
                  </a:cubicBezTo>
                  <a:cubicBezTo>
                    <a:pt x="52" y="60"/>
                    <a:pt x="51" y="60"/>
                    <a:pt x="50" y="60"/>
                  </a:cubicBezTo>
                  <a:cubicBezTo>
                    <a:pt x="50" y="60"/>
                    <a:pt x="50" y="60"/>
                    <a:pt x="49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84005" y="1000800"/>
            <a:ext cx="468000" cy="468000"/>
            <a:chOff x="684213" y="987425"/>
            <a:chExt cx="468000" cy="468000"/>
          </a:xfrm>
        </p:grpSpPr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84213" y="987425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747323" y="1052920"/>
              <a:ext cx="341780" cy="337010"/>
              <a:chOff x="734527" y="1052920"/>
              <a:chExt cx="341780" cy="337010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734527" y="1052920"/>
                <a:ext cx="227770" cy="337010"/>
                <a:chOff x="734527" y="1052920"/>
                <a:chExt cx="227770" cy="337010"/>
              </a:xfrm>
            </p:grpSpPr>
            <p:sp>
              <p:nvSpPr>
                <p:cNvPr id="54" name="AutoShape 1420"/>
                <p:cNvSpPr>
                  <a:spLocks noChangeArrowheads="1"/>
                </p:cNvSpPr>
                <p:nvPr/>
              </p:nvSpPr>
              <p:spPr bwMode="auto">
                <a:xfrm flipV="1">
                  <a:off x="734527" y="1052920"/>
                  <a:ext cx="227770" cy="337010"/>
                </a:xfrm>
                <a:prstGeom prst="foldedCorner">
                  <a:avLst/>
                </a:prstGeom>
                <a:solidFill>
                  <a:srgbClr val="535B6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de-DE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6" name="Line 1422"/>
                <p:cNvSpPr>
                  <a:spLocks noChangeShapeType="1"/>
                </p:cNvSpPr>
                <p:nvPr/>
              </p:nvSpPr>
              <p:spPr bwMode="auto">
                <a:xfrm>
                  <a:off x="757773" y="1130053"/>
                  <a:ext cx="144000" cy="0"/>
                </a:xfrm>
                <a:prstGeom prst="lin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7" name="Line 1422"/>
                <p:cNvSpPr>
                  <a:spLocks noChangeShapeType="1"/>
                </p:cNvSpPr>
                <p:nvPr/>
              </p:nvSpPr>
              <p:spPr bwMode="auto">
                <a:xfrm>
                  <a:off x="757773" y="1181781"/>
                  <a:ext cx="144000" cy="0"/>
                </a:xfrm>
                <a:prstGeom prst="lin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Line 1422"/>
                <p:cNvSpPr>
                  <a:spLocks noChangeShapeType="1"/>
                </p:cNvSpPr>
                <p:nvPr/>
              </p:nvSpPr>
              <p:spPr bwMode="auto">
                <a:xfrm>
                  <a:off x="757773" y="1233509"/>
                  <a:ext cx="144000" cy="0"/>
                </a:xfrm>
                <a:prstGeom prst="lin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5" name="Line 1422"/>
                <p:cNvSpPr>
                  <a:spLocks noChangeShapeType="1"/>
                </p:cNvSpPr>
                <p:nvPr/>
              </p:nvSpPr>
              <p:spPr bwMode="auto">
                <a:xfrm>
                  <a:off x="757773" y="1285237"/>
                  <a:ext cx="144000" cy="0"/>
                </a:xfrm>
                <a:prstGeom prst="lin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6" name="Line 1422"/>
                <p:cNvSpPr>
                  <a:spLocks noChangeShapeType="1"/>
                </p:cNvSpPr>
                <p:nvPr/>
              </p:nvSpPr>
              <p:spPr bwMode="auto">
                <a:xfrm>
                  <a:off x="757773" y="1336964"/>
                  <a:ext cx="144000" cy="0"/>
                </a:xfrm>
                <a:prstGeom prst="lin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67" name="Pfeil nach rechts 66"/>
              <p:cNvSpPr/>
              <p:nvPr/>
            </p:nvSpPr>
            <p:spPr>
              <a:xfrm>
                <a:off x="939052" y="1144008"/>
                <a:ext cx="137255" cy="154834"/>
              </a:xfrm>
              <a:prstGeom prst="rightArrow">
                <a:avLst/>
              </a:prstGeom>
              <a:solidFill>
                <a:srgbClr val="535B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Pfeil nach rechts 9"/>
              <p:cNvSpPr/>
              <p:nvPr/>
            </p:nvSpPr>
            <p:spPr>
              <a:xfrm>
                <a:off x="933163" y="1174081"/>
                <a:ext cx="143143" cy="9468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65F95BB6-C57F-4818-A010-FAAFDBD3A719}"/>
              </a:ext>
            </a:extLst>
          </p:cNvPr>
          <p:cNvSpPr txBox="1">
            <a:spLocks/>
          </p:cNvSpPr>
          <p:nvPr/>
        </p:nvSpPr>
        <p:spPr>
          <a:xfrm>
            <a:off x="683999" y="1554848"/>
            <a:ext cx="7848000" cy="1340161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2000" dirty="0">
                <a:solidFill>
                  <a:schemeClr val="accent2"/>
                </a:solidFill>
              </a:rPr>
              <a:t>Search reports </a:t>
            </a:r>
            <a:r>
              <a:rPr lang="en-GB" sz="2000" dirty="0">
                <a:solidFill>
                  <a:schemeClr val="tx1"/>
                </a:solidFill>
              </a:rPr>
              <a:t>and thorough </a:t>
            </a:r>
            <a:r>
              <a:rPr lang="en-GB" sz="2000" dirty="0">
                <a:solidFill>
                  <a:schemeClr val="accent2"/>
                </a:solidFill>
              </a:rPr>
              <a:t>written opinions</a:t>
            </a:r>
            <a:r>
              <a:rPr lang="en-GB" sz="2000" dirty="0">
                <a:solidFill>
                  <a:schemeClr val="tx1"/>
                </a:solidFill>
              </a:rPr>
              <a:t> assessing the patentability of the invention 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2000" dirty="0">
                <a:solidFill>
                  <a:schemeClr val="accent2"/>
                </a:solidFill>
              </a:rPr>
              <a:t>Top-up searches</a:t>
            </a:r>
            <a:r>
              <a:rPr lang="en-GB" sz="2000" dirty="0">
                <a:solidFill>
                  <a:schemeClr val="tx1"/>
                </a:solidFill>
              </a:rPr>
              <a:t> at the start of substantive examination to source documents published after the initial search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66F3A52-A859-4D80-806E-45F22A8D84C9}"/>
              </a:ext>
            </a:extLst>
          </p:cNvPr>
          <p:cNvSpPr/>
          <p:nvPr/>
        </p:nvSpPr>
        <p:spPr bwMode="auto">
          <a:xfrm>
            <a:off x="683999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Deliverables 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B774D98-26A0-4FB9-8B5B-4A5A035461B3}"/>
              </a:ext>
            </a:extLst>
          </p:cNvPr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platzhalter 6">
            <a:extLst>
              <a:ext uri="{FF2B5EF4-FFF2-40B4-BE49-F238E27FC236}">
                <a16:creationId xmlns:a16="http://schemas.microsoft.com/office/drawing/2014/main" id="{FD2AC50E-CA04-4996-A205-4EF3B90EA8F9}"/>
              </a:ext>
            </a:extLst>
          </p:cNvPr>
          <p:cNvSpPr txBox="1">
            <a:spLocks/>
          </p:cNvSpPr>
          <p:nvPr/>
        </p:nvSpPr>
        <p:spPr>
          <a:xfrm>
            <a:off x="683999" y="3492269"/>
            <a:ext cx="7848000" cy="1340161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Identify as early as possible the </a:t>
            </a:r>
            <a:r>
              <a:rPr lang="en-GB" sz="2000" dirty="0">
                <a:solidFill>
                  <a:schemeClr val="accent2"/>
                </a:solidFill>
              </a:rPr>
              <a:t>documents most relevant</a:t>
            </a:r>
            <a:r>
              <a:rPr lang="en-GB" sz="2000" dirty="0">
                <a:solidFill>
                  <a:schemeClr val="tx1"/>
                </a:solidFill>
              </a:rPr>
              <a:t> for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subsequent prosecution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Enable the applicant to assess </a:t>
            </a:r>
            <a:r>
              <a:rPr lang="en-GB" sz="2000" dirty="0">
                <a:solidFill>
                  <a:schemeClr val="accent2"/>
                </a:solidFill>
              </a:rPr>
              <a:t>the merits</a:t>
            </a:r>
            <a:r>
              <a:rPr lang="en-GB" sz="2000" dirty="0">
                <a:solidFill>
                  <a:schemeClr val="tx1"/>
                </a:solidFill>
              </a:rPr>
              <a:t> of the invention early 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Get it right the first time!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951183EC-9736-4870-B8E8-A661378DF659}"/>
              </a:ext>
            </a:extLst>
          </p:cNvPr>
          <p:cNvSpPr/>
          <p:nvPr/>
        </p:nvSpPr>
        <p:spPr bwMode="auto">
          <a:xfrm>
            <a:off x="683999" y="3129965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Objectives</a:t>
            </a: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21188CE0-19D8-4372-8F63-BBCA3CB6525D}"/>
              </a:ext>
            </a:extLst>
          </p:cNvPr>
          <p:cNvCxnSpPr/>
          <p:nvPr/>
        </p:nvCxnSpPr>
        <p:spPr>
          <a:xfrm flipH="1">
            <a:off x="684005" y="3492269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hteck 245"/>
          <p:cNvSpPr/>
          <p:nvPr/>
        </p:nvSpPr>
        <p:spPr>
          <a:xfrm>
            <a:off x="3384220" y="3090755"/>
            <a:ext cx="2448000" cy="1577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r>
              <a:rPr lang="en-GB" sz="1400" dirty="0" smtClean="0">
                <a:solidFill>
                  <a:srgbClr val="404955"/>
                </a:solidFill>
              </a:rPr>
              <a:t>Actual </a:t>
            </a:r>
            <a:r>
              <a:rPr lang="en-GB" sz="1400" dirty="0">
                <a:solidFill>
                  <a:srgbClr val="404955"/>
                </a:solidFill>
              </a:rPr>
              <a:t>Examination timeliness: </a:t>
            </a:r>
            <a:r>
              <a:rPr lang="en-GB" sz="1400" b="1" dirty="0">
                <a:solidFill>
                  <a:srgbClr val="404955"/>
                </a:solidFill>
              </a:rPr>
              <a:t>22.1 months</a:t>
            </a:r>
          </a:p>
        </p:txBody>
      </p:sp>
      <p:sp>
        <p:nvSpPr>
          <p:cNvPr id="247" name="Rechteck 246"/>
          <p:cNvSpPr/>
          <p:nvPr/>
        </p:nvSpPr>
        <p:spPr>
          <a:xfrm>
            <a:off x="6084441" y="3090755"/>
            <a:ext cx="2448000" cy="1577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r>
              <a:rPr lang="en-GB" sz="1400" dirty="0" smtClean="0">
                <a:solidFill>
                  <a:srgbClr val="404955"/>
                </a:solidFill>
              </a:rPr>
              <a:t>Actual </a:t>
            </a:r>
            <a:r>
              <a:rPr lang="en-GB" sz="1400" dirty="0">
                <a:solidFill>
                  <a:srgbClr val="404955"/>
                </a:solidFill>
              </a:rPr>
              <a:t>duration of oppositions: </a:t>
            </a:r>
            <a:r>
              <a:rPr lang="en-GB" sz="1400" b="1" dirty="0">
                <a:solidFill>
                  <a:srgbClr val="404955"/>
                </a:solidFill>
              </a:rPr>
              <a:t>22.4 months</a:t>
            </a:r>
          </a:p>
        </p:txBody>
      </p:sp>
      <p:sp>
        <p:nvSpPr>
          <p:cNvPr id="248" name="Rechteck 247"/>
          <p:cNvSpPr/>
          <p:nvPr/>
        </p:nvSpPr>
        <p:spPr>
          <a:xfrm>
            <a:off x="684000" y="3090755"/>
            <a:ext cx="2448000" cy="1577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r>
              <a:rPr lang="en-GB" sz="1400" dirty="0" smtClean="0">
                <a:solidFill>
                  <a:srgbClr val="404955"/>
                </a:solidFill>
              </a:rPr>
              <a:t>Actual </a:t>
            </a:r>
            <a:r>
              <a:rPr lang="en-GB" sz="1400" dirty="0">
                <a:solidFill>
                  <a:srgbClr val="404955"/>
                </a:solidFill>
              </a:rPr>
              <a:t>Search</a:t>
            </a:r>
            <a:br>
              <a:rPr lang="en-GB" sz="1400" dirty="0">
                <a:solidFill>
                  <a:srgbClr val="404955"/>
                </a:solidFill>
              </a:rPr>
            </a:br>
            <a:r>
              <a:rPr lang="en-GB" sz="1400" dirty="0">
                <a:solidFill>
                  <a:srgbClr val="404955"/>
                </a:solidFill>
              </a:rPr>
              <a:t>timeliness: </a:t>
            </a:r>
            <a:r>
              <a:rPr lang="en-GB" sz="1400" b="1" dirty="0">
                <a:solidFill>
                  <a:srgbClr val="404955"/>
                </a:solidFill>
              </a:rPr>
              <a:t>4.8 months</a:t>
            </a:r>
          </a:p>
        </p:txBody>
      </p:sp>
      <p:sp>
        <p:nvSpPr>
          <p:cNvPr id="42" name="Rechteck 41"/>
          <p:cNvSpPr/>
          <p:nvPr/>
        </p:nvSpPr>
        <p:spPr>
          <a:xfrm>
            <a:off x="3384220" y="1008065"/>
            <a:ext cx="2448000" cy="1880075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404955"/>
                </a:solidFill>
              </a:rPr>
              <a:t>Examination time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04955"/>
                </a:solidFill>
              </a:rPr>
              <a:t>Reducing examination times to just </a:t>
            </a:r>
            <a:r>
              <a:rPr lang="en-US" b="1" dirty="0">
                <a:solidFill>
                  <a:srgbClr val="C00000"/>
                </a:solidFill>
              </a:rPr>
              <a:t>12 months </a:t>
            </a:r>
            <a:r>
              <a:rPr lang="en-US" dirty="0">
                <a:solidFill>
                  <a:srgbClr val="404955"/>
                </a:solidFill>
              </a:rPr>
              <a:t>on average by 2020</a:t>
            </a:r>
          </a:p>
          <a:p>
            <a:pPr>
              <a:spcBef>
                <a:spcPts val="600"/>
              </a:spcBef>
            </a:pPr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084441" y="1008065"/>
            <a:ext cx="2448000" cy="1880075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404955"/>
                </a:solidFill>
              </a:rPr>
              <a:t>Opposition time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04955"/>
                </a:solidFill>
              </a:rPr>
              <a:t>Completing oppositions in </a:t>
            </a:r>
            <a:r>
              <a:rPr lang="en-US" b="1" dirty="0">
                <a:solidFill>
                  <a:srgbClr val="C00000"/>
                </a:solidFill>
              </a:rPr>
              <a:t>15 months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404955"/>
                </a:solidFill>
              </a:rPr>
              <a:t>on average,</a:t>
            </a:r>
            <a:r>
              <a:rPr lang="en-GB" spc="-10" dirty="0">
                <a:solidFill>
                  <a:srgbClr val="FFFFFF"/>
                </a:solidFill>
              </a:rPr>
              <a:t> </a:t>
            </a:r>
            <a:r>
              <a:rPr lang="en-GB" spc="-10" dirty="0">
                <a:solidFill>
                  <a:srgbClr val="404955"/>
                </a:solidFill>
              </a:rPr>
              <a:t>while ensuring the parties are heard</a:t>
            </a:r>
            <a:r>
              <a:rPr lang="en-US" dirty="0">
                <a:solidFill>
                  <a:srgbClr val="404955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4000" y="1008065"/>
            <a:ext cx="2448000" cy="1880075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144000" rtlCol="0" anchor="t"/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404955"/>
                </a:solidFill>
              </a:rPr>
              <a:t>Search reports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404955"/>
                </a:solidFill>
              </a:rPr>
              <a:t>Delivering search reports within</a:t>
            </a:r>
            <a:br>
              <a:rPr lang="en-GB" dirty="0">
                <a:solidFill>
                  <a:srgbClr val="404955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6 months </a:t>
            </a:r>
            <a:r>
              <a:rPr lang="en-GB" dirty="0">
                <a:solidFill>
                  <a:srgbClr val="404955"/>
                </a:solidFill>
              </a:rPr>
              <a:t>of receipt</a:t>
            </a:r>
          </a:p>
          <a:p>
            <a:pPr>
              <a:spcBef>
                <a:spcPts val="600"/>
              </a:spcBef>
            </a:pPr>
            <a:endParaRPr lang="en-GB" b="1" dirty="0">
              <a:solidFill>
                <a:srgbClr val="40495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812" y="268288"/>
            <a:ext cx="7941951" cy="404906"/>
          </a:xfrm>
        </p:spPr>
        <p:txBody>
          <a:bodyPr/>
          <a:lstStyle/>
          <a:p>
            <a:r>
              <a:rPr lang="en-GB" dirty="0"/>
              <a:t>Speeding up our work processes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18</a:t>
            </a:fld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82000" y="3725533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13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57514"/>
              </p:ext>
            </p:extLst>
          </p:nvPr>
        </p:nvGraphicFramePr>
        <p:xfrm>
          <a:off x="971887" y="3837765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908004" y="4180977"/>
            <a:ext cx="285903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b="1" dirty="0">
                <a:solidFill>
                  <a:srgbClr val="3CC8E1"/>
                </a:solidFill>
              </a:rPr>
              <a:t>4.8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41483" y="3899522"/>
            <a:ext cx="285903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>
                <a:solidFill>
                  <a:srgbClr val="404955"/>
                </a:solidFill>
              </a:rPr>
              <a:t>6.0</a:t>
            </a:r>
          </a:p>
        </p:txBody>
      </p:sp>
      <p:sp>
        <p:nvSpPr>
          <p:cNvPr id="18" name="Rechteck 17"/>
          <p:cNvSpPr/>
          <p:nvPr/>
        </p:nvSpPr>
        <p:spPr>
          <a:xfrm>
            <a:off x="3582220" y="3725533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19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4872"/>
              </p:ext>
            </p:extLst>
          </p:nvPr>
        </p:nvGraphicFramePr>
        <p:xfrm>
          <a:off x="3672107" y="3837765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5140444" y="4180977"/>
            <a:ext cx="351208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b="1" dirty="0">
                <a:solidFill>
                  <a:srgbClr val="3CC8E1"/>
                </a:solidFill>
              </a:rPr>
              <a:t>22.1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822645" y="3899522"/>
            <a:ext cx="348685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>
                <a:solidFill>
                  <a:srgbClr val="404955"/>
                </a:solidFill>
              </a:rPr>
              <a:t>12.0</a:t>
            </a:r>
          </a:p>
        </p:txBody>
      </p:sp>
      <p:sp>
        <p:nvSpPr>
          <p:cNvPr id="23" name="Rechteck 22"/>
          <p:cNvSpPr/>
          <p:nvPr/>
        </p:nvSpPr>
        <p:spPr>
          <a:xfrm>
            <a:off x="6282441" y="3725533"/>
            <a:ext cx="205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24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487629"/>
              </p:ext>
            </p:extLst>
          </p:nvPr>
        </p:nvGraphicFramePr>
        <p:xfrm>
          <a:off x="6372324" y="3837765"/>
          <a:ext cx="1872235" cy="5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7612848" y="3901903"/>
            <a:ext cx="347674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dirty="0">
                <a:solidFill>
                  <a:srgbClr val="404955"/>
                </a:solidFill>
              </a:rPr>
              <a:t>15.0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876893" y="4180977"/>
            <a:ext cx="361256" cy="162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0" rtlCol="0" anchor="ctr">
            <a:noAutofit/>
          </a:bodyPr>
          <a:lstStyle/>
          <a:p>
            <a:r>
              <a:rPr lang="de-DE" sz="1200" b="1" dirty="0">
                <a:solidFill>
                  <a:srgbClr val="3CC8E1"/>
                </a:solidFill>
              </a:rPr>
              <a:t>22.4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4813" y="4753979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marL="136525" indent="-136525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404955"/>
                </a:solidFill>
                <a:latin typeface="Arial"/>
                <a:cs typeface="Arial"/>
              </a:rPr>
              <a:t>Source: EPO data – </a:t>
            </a:r>
            <a:r>
              <a:rPr lang="en-US" altLang="en-US" sz="800" dirty="0">
                <a:solidFill>
                  <a:srgbClr val="404955"/>
                </a:solidFill>
              </a:rPr>
              <a:t>Quarter 4 </a:t>
            </a:r>
            <a:r>
              <a:rPr lang="en-US" altLang="en-US" sz="800" dirty="0" smtClean="0">
                <a:solidFill>
                  <a:srgbClr val="404955"/>
                </a:solidFill>
              </a:rPr>
              <a:t>2017.</a:t>
            </a:r>
            <a:endParaRPr lang="en-US" altLang="en-US" sz="800" dirty="0">
              <a:solidFill>
                <a:srgbClr val="40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36851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380859F-E8B7-47C7-A14B-4BB9B49A2F68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227" name="Freeform 71">
              <a:extLst>
                <a:ext uri="{FF2B5EF4-FFF2-40B4-BE49-F238E27FC236}">
                  <a16:creationId xmlns:a16="http://schemas.microsoft.com/office/drawing/2014/main" id="{39F0595C-C46B-4FA2-83D3-24CEAEDF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CF21078-8990-4FBF-985A-2D332D1E2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32" y="2940868"/>
              <a:ext cx="375692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Our principles of quality and excellence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CE8B352-B7FA-4787-818F-0E863A2635A1}"/>
              </a:ext>
            </a:extLst>
          </p:cNvPr>
          <p:cNvGrpSpPr/>
          <p:nvPr/>
        </p:nvGrpSpPr>
        <p:grpSpPr>
          <a:xfrm>
            <a:off x="3172782" y="1443062"/>
            <a:ext cx="2854108" cy="2795376"/>
            <a:chOff x="2994034" y="1343977"/>
            <a:chExt cx="3224095" cy="3157749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B1D54020-D00C-4CB6-9205-EBEBE7241F6C}"/>
                </a:ext>
              </a:extLst>
            </p:cNvPr>
            <p:cNvGrpSpPr/>
            <p:nvPr/>
          </p:nvGrpSpPr>
          <p:grpSpPr>
            <a:xfrm>
              <a:off x="3160990" y="1591479"/>
              <a:ext cx="2889184" cy="2817644"/>
              <a:chOff x="-3446463" y="174625"/>
              <a:chExt cx="5000626" cy="4876801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5FF6B5B-9E5D-4662-9EE0-FCFFD55C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46150" y="174625"/>
                <a:ext cx="1874838" cy="2398713"/>
              </a:xfrm>
              <a:custGeom>
                <a:avLst/>
                <a:gdLst>
                  <a:gd name="T0" fmla="*/ 0 w 2485"/>
                  <a:gd name="T1" fmla="*/ 0 h 3179"/>
                  <a:gd name="T2" fmla="*/ 2485 w 2485"/>
                  <a:gd name="T3" fmla="*/ 1197 h 3179"/>
                  <a:gd name="T4" fmla="*/ 0 w 2485"/>
                  <a:gd name="T5" fmla="*/ 3179 h 3179"/>
                  <a:gd name="T6" fmla="*/ 0 w 2485"/>
                  <a:gd name="T7" fmla="*/ 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5" h="3179">
                    <a:moveTo>
                      <a:pt x="0" y="0"/>
                    </a:moveTo>
                    <a:cubicBezTo>
                      <a:pt x="967" y="0"/>
                      <a:pt x="1882" y="441"/>
                      <a:pt x="2485" y="1197"/>
                    </a:cubicBezTo>
                    <a:lnTo>
                      <a:pt x="0" y="3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65EFA4CC-5670-41EE-ADA7-3FAF7EFE4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46150" y="1077913"/>
                <a:ext cx="2500313" cy="2028825"/>
              </a:xfrm>
              <a:custGeom>
                <a:avLst/>
                <a:gdLst>
                  <a:gd name="T0" fmla="*/ 2485 w 3314"/>
                  <a:gd name="T1" fmla="*/ 0 h 2689"/>
                  <a:gd name="T2" fmla="*/ 3099 w 3314"/>
                  <a:gd name="T3" fmla="*/ 2689 h 2689"/>
                  <a:gd name="T4" fmla="*/ 0 w 3314"/>
                  <a:gd name="T5" fmla="*/ 1982 h 2689"/>
                  <a:gd name="T6" fmla="*/ 2485 w 3314"/>
                  <a:gd name="T7" fmla="*/ 0 h 2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4" h="2689">
                    <a:moveTo>
                      <a:pt x="2485" y="0"/>
                    </a:moveTo>
                    <a:cubicBezTo>
                      <a:pt x="3088" y="756"/>
                      <a:pt x="3314" y="1746"/>
                      <a:pt x="3099" y="2689"/>
                    </a:cubicBezTo>
                    <a:lnTo>
                      <a:pt x="0" y="1982"/>
                    </a:lnTo>
                    <a:lnTo>
                      <a:pt x="2485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DFBF44DA-560F-4405-9BE3-EBA318832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46150" y="2573338"/>
                <a:ext cx="2336800" cy="2162175"/>
              </a:xfrm>
              <a:custGeom>
                <a:avLst/>
                <a:gdLst>
                  <a:gd name="T0" fmla="*/ 3099 w 3099"/>
                  <a:gd name="T1" fmla="*/ 707 h 2864"/>
                  <a:gd name="T2" fmla="*/ 1379 w 3099"/>
                  <a:gd name="T3" fmla="*/ 2864 h 2864"/>
                  <a:gd name="T4" fmla="*/ 0 w 3099"/>
                  <a:gd name="T5" fmla="*/ 0 h 2864"/>
                  <a:gd name="T6" fmla="*/ 3099 w 3099"/>
                  <a:gd name="T7" fmla="*/ 707 h 2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99" h="2864">
                    <a:moveTo>
                      <a:pt x="3099" y="707"/>
                    </a:moveTo>
                    <a:cubicBezTo>
                      <a:pt x="2883" y="1650"/>
                      <a:pt x="2250" y="2444"/>
                      <a:pt x="1379" y="2864"/>
                    </a:cubicBezTo>
                    <a:lnTo>
                      <a:pt x="0" y="0"/>
                    </a:lnTo>
                    <a:lnTo>
                      <a:pt x="3099" y="70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0ABDA684-56FE-479E-87E8-0943CDEDE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5963" y="2573338"/>
                <a:ext cx="2079625" cy="2478088"/>
              </a:xfrm>
              <a:custGeom>
                <a:avLst/>
                <a:gdLst>
                  <a:gd name="T0" fmla="*/ 2758 w 2758"/>
                  <a:gd name="T1" fmla="*/ 2864 h 3283"/>
                  <a:gd name="T2" fmla="*/ 0 w 2758"/>
                  <a:gd name="T3" fmla="*/ 2864 h 3283"/>
                  <a:gd name="T4" fmla="*/ 1379 w 2758"/>
                  <a:gd name="T5" fmla="*/ 0 h 3283"/>
                  <a:gd name="T6" fmla="*/ 2758 w 2758"/>
                  <a:gd name="T7" fmla="*/ 2864 h 3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8" h="3283">
                    <a:moveTo>
                      <a:pt x="2758" y="2864"/>
                    </a:moveTo>
                    <a:cubicBezTo>
                      <a:pt x="1886" y="3283"/>
                      <a:pt x="871" y="3283"/>
                      <a:pt x="0" y="2864"/>
                    </a:cubicBezTo>
                    <a:lnTo>
                      <a:pt x="1379" y="0"/>
                    </a:lnTo>
                    <a:lnTo>
                      <a:pt x="2758" y="286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dirty="0"/>
                  <a:t>y</a:t>
                </a:r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8246B752-705D-4FBE-9510-92BFB86FB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4538" y="2573338"/>
                <a:ext cx="2338388" cy="2162175"/>
              </a:xfrm>
              <a:custGeom>
                <a:avLst/>
                <a:gdLst>
                  <a:gd name="T0" fmla="*/ 1720 w 3099"/>
                  <a:gd name="T1" fmla="*/ 2864 h 2864"/>
                  <a:gd name="T2" fmla="*/ 0 w 3099"/>
                  <a:gd name="T3" fmla="*/ 707 h 2864"/>
                  <a:gd name="T4" fmla="*/ 3099 w 3099"/>
                  <a:gd name="T5" fmla="*/ 0 h 2864"/>
                  <a:gd name="T6" fmla="*/ 1720 w 3099"/>
                  <a:gd name="T7" fmla="*/ 2864 h 2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99" h="2864">
                    <a:moveTo>
                      <a:pt x="1720" y="2864"/>
                    </a:moveTo>
                    <a:cubicBezTo>
                      <a:pt x="848" y="2444"/>
                      <a:pt x="215" y="1650"/>
                      <a:pt x="0" y="707"/>
                    </a:cubicBezTo>
                    <a:lnTo>
                      <a:pt x="3099" y="0"/>
                    </a:lnTo>
                    <a:lnTo>
                      <a:pt x="1720" y="286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ADE2B630-EB9B-4F96-BA42-86B92CD3B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6463" y="1077913"/>
                <a:ext cx="2500313" cy="2028825"/>
              </a:xfrm>
              <a:custGeom>
                <a:avLst/>
                <a:gdLst>
                  <a:gd name="T0" fmla="*/ 215 w 3314"/>
                  <a:gd name="T1" fmla="*/ 2689 h 2689"/>
                  <a:gd name="T2" fmla="*/ 829 w 3314"/>
                  <a:gd name="T3" fmla="*/ 0 h 2689"/>
                  <a:gd name="T4" fmla="*/ 3314 w 3314"/>
                  <a:gd name="T5" fmla="*/ 1982 h 2689"/>
                  <a:gd name="T6" fmla="*/ 215 w 3314"/>
                  <a:gd name="T7" fmla="*/ 2689 h 2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4" h="2689">
                    <a:moveTo>
                      <a:pt x="215" y="2689"/>
                    </a:moveTo>
                    <a:cubicBezTo>
                      <a:pt x="0" y="1746"/>
                      <a:pt x="225" y="756"/>
                      <a:pt x="829" y="0"/>
                    </a:cubicBezTo>
                    <a:lnTo>
                      <a:pt x="3314" y="1982"/>
                    </a:lnTo>
                    <a:lnTo>
                      <a:pt x="215" y="268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2D99C47B-A59C-4571-924D-474BE0FB1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20988" y="174625"/>
                <a:ext cx="1874838" cy="2398713"/>
              </a:xfrm>
              <a:custGeom>
                <a:avLst/>
                <a:gdLst>
                  <a:gd name="T0" fmla="*/ 0 w 2485"/>
                  <a:gd name="T1" fmla="*/ 1197 h 3179"/>
                  <a:gd name="T2" fmla="*/ 2485 w 2485"/>
                  <a:gd name="T3" fmla="*/ 0 h 3179"/>
                  <a:gd name="T4" fmla="*/ 2485 w 2485"/>
                  <a:gd name="T5" fmla="*/ 3179 h 3179"/>
                  <a:gd name="T6" fmla="*/ 0 w 2485"/>
                  <a:gd name="T7" fmla="*/ 1197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5" h="3179">
                    <a:moveTo>
                      <a:pt x="0" y="1197"/>
                    </a:moveTo>
                    <a:cubicBezTo>
                      <a:pt x="603" y="441"/>
                      <a:pt x="1517" y="0"/>
                      <a:pt x="2485" y="0"/>
                    </a:cubicBezTo>
                    <a:lnTo>
                      <a:pt x="2485" y="3179"/>
                    </a:lnTo>
                    <a:lnTo>
                      <a:pt x="0" y="119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C7344FF-6AA0-4123-AC78-6905270DAF9E}"/>
                </a:ext>
              </a:extLst>
            </p:cNvPr>
            <p:cNvSpPr/>
            <p:nvPr/>
          </p:nvSpPr>
          <p:spPr>
            <a:xfrm>
              <a:off x="3787879" y="2168309"/>
              <a:ext cx="1635406" cy="163540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760AE6E0-4ABB-4CD5-8131-18D90C365BFD}"/>
                </a:ext>
              </a:extLst>
            </p:cNvPr>
            <p:cNvSpPr/>
            <p:nvPr/>
          </p:nvSpPr>
          <p:spPr>
            <a:xfrm rot="5400000">
              <a:off x="4233515" y="1448228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04E892F-A3DE-4F71-B3C6-AE8A8E5F49AE}"/>
                </a:ext>
              </a:extLst>
            </p:cNvPr>
            <p:cNvSpPr/>
            <p:nvPr/>
          </p:nvSpPr>
          <p:spPr>
            <a:xfrm>
              <a:off x="3900567" y="2280997"/>
              <a:ext cx="1410031" cy="141003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rtlCol="0" anchor="ctr"/>
            <a:lstStyle/>
            <a:p>
              <a:pPr algn="ctr">
                <a:lnSpc>
                  <a:spcPct val="95000"/>
                </a:lnSpc>
              </a:pPr>
              <a:r>
                <a:rPr lang="en-GB" b="1" spc="-20" dirty="0"/>
                <a:t>The EPO</a:t>
              </a:r>
              <a:br>
                <a:rPr lang="en-GB" b="1" spc="-20" dirty="0"/>
              </a:br>
              <a:r>
                <a:rPr lang="en-GB" b="1" spc="-20" dirty="0"/>
                <a:t>quality</a:t>
              </a:r>
              <a:br>
                <a:rPr lang="en-GB" b="1" spc="-20" dirty="0"/>
              </a:br>
              <a:r>
                <a:rPr lang="en-GB" b="1" spc="-20" dirty="0"/>
                <a:t>policy</a:t>
              </a:r>
            </a:p>
          </p:txBody>
        </p:sp>
        <p:sp>
          <p:nvSpPr>
            <p:cNvPr id="34" name="Pfeil: nach rechts 33">
              <a:extLst>
                <a:ext uri="{FF2B5EF4-FFF2-40B4-BE49-F238E27FC236}">
                  <a16:creationId xmlns:a16="http://schemas.microsoft.com/office/drawing/2014/main" id="{D560944F-F8FA-4C48-82C1-85087EFADE7B}"/>
                </a:ext>
              </a:extLst>
            </p:cNvPr>
            <p:cNvSpPr/>
            <p:nvPr/>
          </p:nvSpPr>
          <p:spPr>
            <a:xfrm rot="8546508">
              <a:off x="5221712" y="1921775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Pfeil: nach rechts 34">
              <a:extLst>
                <a:ext uri="{FF2B5EF4-FFF2-40B4-BE49-F238E27FC236}">
                  <a16:creationId xmlns:a16="http://schemas.microsoft.com/office/drawing/2014/main" id="{834CEA7C-2564-47EC-8AE7-0143000ECC99}"/>
                </a:ext>
              </a:extLst>
            </p:cNvPr>
            <p:cNvSpPr/>
            <p:nvPr/>
          </p:nvSpPr>
          <p:spPr>
            <a:xfrm rot="14648965">
              <a:off x="4789617" y="3862745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feil: nach rechts 51">
              <a:extLst>
                <a:ext uri="{FF2B5EF4-FFF2-40B4-BE49-F238E27FC236}">
                  <a16:creationId xmlns:a16="http://schemas.microsoft.com/office/drawing/2014/main" id="{B74EFC83-5F57-4DBC-9ACE-EE8A4789E010}"/>
                </a:ext>
              </a:extLst>
            </p:cNvPr>
            <p:cNvSpPr/>
            <p:nvPr/>
          </p:nvSpPr>
          <p:spPr>
            <a:xfrm rot="13053492" flipH="1">
              <a:off x="3232425" y="1921775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feil: nach rechts 53">
              <a:extLst>
                <a:ext uri="{FF2B5EF4-FFF2-40B4-BE49-F238E27FC236}">
                  <a16:creationId xmlns:a16="http://schemas.microsoft.com/office/drawing/2014/main" id="{DED4EFB6-E363-4A65-A4F6-7356062A5EDA}"/>
                </a:ext>
              </a:extLst>
            </p:cNvPr>
            <p:cNvSpPr/>
            <p:nvPr/>
          </p:nvSpPr>
          <p:spPr>
            <a:xfrm rot="10014740" flipH="1">
              <a:off x="2994034" y="2995034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feil: nach rechts 54">
              <a:extLst>
                <a:ext uri="{FF2B5EF4-FFF2-40B4-BE49-F238E27FC236}">
                  <a16:creationId xmlns:a16="http://schemas.microsoft.com/office/drawing/2014/main" id="{2D41913E-5854-4923-9BF3-E33946F92F87}"/>
                </a:ext>
              </a:extLst>
            </p:cNvPr>
            <p:cNvSpPr/>
            <p:nvPr/>
          </p:nvSpPr>
          <p:spPr>
            <a:xfrm rot="11585260">
              <a:off x="5474898" y="2995033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feil: nach rechts 55">
              <a:extLst>
                <a:ext uri="{FF2B5EF4-FFF2-40B4-BE49-F238E27FC236}">
                  <a16:creationId xmlns:a16="http://schemas.microsoft.com/office/drawing/2014/main" id="{D81EE6D9-6C1B-4853-8F88-78E13A77BCB4}"/>
                </a:ext>
              </a:extLst>
            </p:cNvPr>
            <p:cNvSpPr/>
            <p:nvPr/>
          </p:nvSpPr>
          <p:spPr>
            <a:xfrm rot="6951035" flipH="1">
              <a:off x="3676189" y="3862746"/>
              <a:ext cx="743231" cy="534730"/>
            </a:xfrm>
            <a:prstGeom prst="rightArrow">
              <a:avLst>
                <a:gd name="adj1" fmla="val 50000"/>
                <a:gd name="adj2" fmla="val 534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7" name="TextBox 7">
            <a:extLst>
              <a:ext uri="{FF2B5EF4-FFF2-40B4-BE49-F238E27FC236}">
                <a16:creationId xmlns:a16="http://schemas.microsoft.com/office/drawing/2014/main" id="{5370D34E-6D17-4AF3-BA8F-A840B2F1B4B0}"/>
              </a:ext>
            </a:extLst>
          </p:cNvPr>
          <p:cNvSpPr txBox="1"/>
          <p:nvPr/>
        </p:nvSpPr>
        <p:spPr>
          <a:xfrm>
            <a:off x="5876895" y="1581164"/>
            <a:ext cx="2616101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Legal certainty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1400" dirty="0"/>
              <a:t>Granting patents with the highest</a:t>
            </a:r>
            <a:br>
              <a:rPr lang="en-GB" sz="1400" dirty="0"/>
            </a:br>
            <a:r>
              <a:rPr lang="en-GB" sz="1400" dirty="0"/>
              <a:t>presumption of legal validity</a:t>
            </a: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25FBE54B-A927-4D95-97C6-2EC32BA6C2A6}"/>
              </a:ext>
            </a:extLst>
          </p:cNvPr>
          <p:cNvSpPr txBox="1"/>
          <p:nvPr/>
        </p:nvSpPr>
        <p:spPr>
          <a:xfrm>
            <a:off x="5955939" y="2916797"/>
            <a:ext cx="248625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Service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Reliable, efficient and effective 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services for the benefit of users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and society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BBCA3417-0F24-47B2-8E5C-7F4B93738039}"/>
              </a:ext>
            </a:extLst>
          </p:cNvPr>
          <p:cNvSpPr txBox="1"/>
          <p:nvPr/>
        </p:nvSpPr>
        <p:spPr>
          <a:xfrm>
            <a:off x="5153944" y="4020173"/>
            <a:ext cx="2585644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Continual improvement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Continually improving trainings,</a:t>
            </a:r>
            <a:br>
              <a:rPr lang="en-GB" sz="1400" dirty="0">
                <a:solidFill>
                  <a:schemeClr val="accent1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tools, procedures and processes</a:t>
            </a: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31562318-7361-48E9-9FF6-55EBF58A1A35}"/>
              </a:ext>
            </a:extLst>
          </p:cNvPr>
          <p:cNvSpPr txBox="1"/>
          <p:nvPr/>
        </p:nvSpPr>
        <p:spPr>
          <a:xfrm>
            <a:off x="2668676" y="4020173"/>
            <a:ext cx="1391407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Involvement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Empowering staff</a:t>
            </a:r>
            <a:br>
              <a:rPr lang="en-GB" sz="1400" dirty="0">
                <a:solidFill>
                  <a:schemeClr val="accent1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and management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313EAF05-4B3F-43FC-A3E5-79FE6CCBD700}"/>
              </a:ext>
            </a:extLst>
          </p:cNvPr>
          <p:cNvSpPr txBox="1"/>
          <p:nvPr/>
        </p:nvSpPr>
        <p:spPr>
          <a:xfrm>
            <a:off x="648943" y="3054351"/>
            <a:ext cx="26289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Informed decision making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Basing decisions on facts</a:t>
            </a:r>
          </a:p>
        </p:txBody>
      </p:sp>
      <p:sp>
        <p:nvSpPr>
          <p:cNvPr id="62" name="TextBox 22">
            <a:extLst>
              <a:ext uri="{FF2B5EF4-FFF2-40B4-BE49-F238E27FC236}">
                <a16:creationId xmlns:a16="http://schemas.microsoft.com/office/drawing/2014/main" id="{FD8B0275-3EFC-4B5D-9CC4-3BA9B2AF780D}"/>
              </a:ext>
            </a:extLst>
          </p:cNvPr>
          <p:cNvSpPr txBox="1"/>
          <p:nvPr/>
        </p:nvSpPr>
        <p:spPr>
          <a:xfrm>
            <a:off x="1790776" y="1772032"/>
            <a:ext cx="16126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Openness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Engaging with users</a:t>
            </a:r>
          </a:p>
        </p:txBody>
      </p:sp>
      <p:sp>
        <p:nvSpPr>
          <p:cNvPr id="63" name="TextBox 23">
            <a:extLst>
              <a:ext uri="{FF2B5EF4-FFF2-40B4-BE49-F238E27FC236}">
                <a16:creationId xmlns:a16="http://schemas.microsoft.com/office/drawing/2014/main" id="{7A86668F-E3E2-432B-8828-217D9815C09F}"/>
              </a:ext>
            </a:extLst>
          </p:cNvPr>
          <p:cNvSpPr txBox="1"/>
          <p:nvPr/>
        </p:nvSpPr>
        <p:spPr>
          <a:xfrm>
            <a:off x="3603871" y="935667"/>
            <a:ext cx="1990930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Commitment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Active involvement of the</a:t>
            </a:r>
            <a:br>
              <a:rPr lang="en-GB" sz="1400" dirty="0">
                <a:solidFill>
                  <a:schemeClr val="accent1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EPO top management</a:t>
            </a:r>
          </a:p>
        </p:txBody>
      </p:sp>
    </p:spTree>
    <p:extLst>
      <p:ext uri="{BB962C8B-B14F-4D97-AF65-F5344CB8AC3E}">
        <p14:creationId xmlns:p14="http://schemas.microsoft.com/office/powerpoint/2010/main" val="2614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A transparent review mechanism of our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3999" y="941389"/>
            <a:ext cx="5052493" cy="39068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Applicants have the right </a:t>
            </a:r>
            <a:r>
              <a:rPr lang="en-GB" sz="2000" dirty="0">
                <a:solidFill>
                  <a:schemeClr val="accent2"/>
                </a:solidFill>
              </a:rPr>
              <a:t>to be heard </a:t>
            </a:r>
            <a:r>
              <a:rPr lang="en-GB" sz="2000" dirty="0"/>
              <a:t>in</a:t>
            </a:r>
            <a:br>
              <a:rPr lang="en-GB" sz="2000" dirty="0"/>
            </a:br>
            <a:r>
              <a:rPr lang="en-GB" sz="2000" dirty="0"/>
              <a:t>oral proceedings (Article 116 EPC)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Any </a:t>
            </a:r>
            <a:r>
              <a:rPr lang="en-GB" sz="2000" dirty="0">
                <a:solidFill>
                  <a:schemeClr val="accent2"/>
                </a:solidFill>
              </a:rPr>
              <a:t>third-party </a:t>
            </a:r>
            <a:r>
              <a:rPr lang="en-GB" sz="2000" dirty="0"/>
              <a:t>has the possibility to make </a:t>
            </a:r>
            <a:r>
              <a:rPr lang="en-GB" sz="2000" dirty="0">
                <a:solidFill>
                  <a:schemeClr val="accent2"/>
                </a:solidFill>
              </a:rPr>
              <a:t>observations</a:t>
            </a:r>
            <a:r>
              <a:rPr lang="en-GB" sz="2000" dirty="0"/>
              <a:t> (Article 115 EPC)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Any person may file an </a:t>
            </a:r>
            <a:r>
              <a:rPr lang="en-GB" sz="2000" dirty="0">
                <a:solidFill>
                  <a:schemeClr val="accent2"/>
                </a:solidFill>
              </a:rPr>
              <a:t>opposition to an EPO's decision </a:t>
            </a:r>
            <a:r>
              <a:rPr lang="en-GB" sz="2000" dirty="0"/>
              <a:t>to grant or refuse a patent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Applicants have the right to </a:t>
            </a:r>
            <a:r>
              <a:rPr lang="en-GB" sz="2000" dirty="0">
                <a:solidFill>
                  <a:schemeClr val="accent2"/>
                </a:solidFill>
              </a:rPr>
              <a:t>appeal</a:t>
            </a:r>
            <a:br>
              <a:rPr lang="en-GB" sz="2000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an EPO decision </a:t>
            </a:r>
            <a:r>
              <a:rPr lang="en-GB" sz="2000" dirty="0"/>
              <a:t>(Article 106 EPC) </a:t>
            </a:r>
            <a:endParaRPr lang="en-GB" sz="20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accent2"/>
                </a:solidFill>
              </a:rPr>
              <a:t>Boards of Appeal </a:t>
            </a:r>
            <a:r>
              <a:rPr lang="en-GB" sz="2000" dirty="0"/>
              <a:t>unit carries out an independent review at second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8DA4807-3364-4CC8-88BB-C485CBD9EE22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841" r="11751" b="116"/>
          <a:stretch/>
        </p:blipFill>
        <p:spPr>
          <a:xfrm>
            <a:off x="5686887" y="1005991"/>
            <a:ext cx="2843755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85173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E4A3D29-BE22-4DE0-BC0D-C647EADA02E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8422D01-85D5-405F-8824-D733C94E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6AE230FD-5B22-4042-BC3B-84190F82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5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1A1F608-2B70-4848-8641-FBBB3B8FB17D}"/>
              </a:ext>
            </a:extLst>
          </p:cNvPr>
          <p:cNvSpPr txBox="1">
            <a:spLocks/>
          </p:cNvSpPr>
          <p:nvPr/>
        </p:nvSpPr>
        <p:spPr>
          <a:xfrm>
            <a:off x="681143" y="1598540"/>
            <a:ext cx="7851670" cy="442035"/>
          </a:xfrm>
          <a:prstGeom prst="rect">
            <a:avLst/>
          </a:prstGeom>
          <a:solidFill>
            <a:srgbClr val="F9E7E7"/>
          </a:solidFill>
        </p:spPr>
        <p:txBody>
          <a:bodyPr wrap="square" lIns="36000" tIns="36000" rIns="36000" bIns="36000" anchor="ctr" anchorCtr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endParaRPr lang="en-GB" sz="1200" spc="-5" dirty="0">
              <a:solidFill>
                <a:srgbClr val="40495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Quality Management System certification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>
                <a:solidFill>
                  <a:srgbClr val="404955"/>
                </a:solidFill>
              </a:rPr>
              <a:pPr/>
              <a:t>22</a:t>
            </a:fld>
            <a:endParaRPr lang="en-GB" dirty="0">
              <a:solidFill>
                <a:srgbClr val="404955"/>
              </a:solidFill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7D3CBD2-41DA-44CE-8026-91664E465BB3}"/>
              </a:ext>
            </a:extLst>
          </p:cNvPr>
          <p:cNvSpPr txBox="1"/>
          <p:nvPr/>
        </p:nvSpPr>
        <p:spPr>
          <a:xfrm>
            <a:off x="681135" y="4432535"/>
            <a:ext cx="7540478" cy="151323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596265">
              <a:spcBef>
                <a:spcPts val="100"/>
              </a:spcBef>
              <a:tabLst>
                <a:tab pos="2166620" algn="l"/>
                <a:tab pos="3726179" algn="l"/>
                <a:tab pos="5299710" algn="l"/>
              </a:tabLst>
            </a:pPr>
            <a:r>
              <a:rPr lang="en-GB" sz="1350" b="1" spc="-7" baseline="3086" dirty="0">
                <a:solidFill>
                  <a:srgbClr val="FFFFFF"/>
                </a:solidFill>
                <a:cs typeface="Arial" panose="020B0604020202020204" pitchFamily="34" charset="0"/>
              </a:rPr>
              <a:t>2014	</a:t>
            </a:r>
            <a:r>
              <a:rPr lang="en-GB" sz="900" b="1" dirty="0">
                <a:solidFill>
                  <a:srgbClr val="FFFFFF"/>
                </a:solidFill>
                <a:cs typeface="Arial" panose="020B0604020202020204" pitchFamily="34" charset="0"/>
              </a:rPr>
              <a:t>2015	2016	</a:t>
            </a:r>
            <a:r>
              <a:rPr lang="en-GB" sz="900" b="1" spc="-5" dirty="0">
                <a:solidFill>
                  <a:srgbClr val="FFFFFF"/>
                </a:solidFill>
                <a:cs typeface="Arial" panose="020B0604020202020204" pitchFamily="34" charset="0"/>
              </a:rPr>
              <a:t>2017</a:t>
            </a:r>
            <a:endParaRPr lang="en-GB" sz="900" dirty="0">
              <a:solidFill>
                <a:srgbClr val="404955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527A35E-60F6-4351-BA67-AC2DEC2AAB1E}"/>
              </a:ext>
            </a:extLst>
          </p:cNvPr>
          <p:cNvSpPr txBox="1">
            <a:spLocks/>
          </p:cNvSpPr>
          <p:nvPr/>
        </p:nvSpPr>
        <p:spPr>
          <a:xfrm>
            <a:off x="681143" y="2129571"/>
            <a:ext cx="1764000" cy="2202340"/>
          </a:xfrm>
          <a:prstGeom prst="rect">
            <a:avLst/>
          </a:prstGeom>
          <a:noFill/>
        </p:spPr>
        <p:txBody>
          <a:bodyPr wrap="square" lIns="36000" tIns="0" rIns="0" bIns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100" b="1" spc="-5" dirty="0">
                <a:solidFill>
                  <a:srgbClr val="404955"/>
                </a:solidFill>
              </a:rPr>
              <a:t>Patent granting</a:t>
            </a:r>
            <a:r>
              <a:rPr lang="en-GB" sz="1100" b="1" dirty="0">
                <a:solidFill>
                  <a:srgbClr val="404955"/>
                </a:solidFill>
              </a:rPr>
              <a:t> </a:t>
            </a:r>
            <a:r>
              <a:rPr lang="en-GB" sz="1100" b="1" spc="-5" dirty="0">
                <a:solidFill>
                  <a:srgbClr val="404955"/>
                </a:solidFill>
              </a:rPr>
              <a:t>process</a:t>
            </a:r>
            <a:endParaRPr lang="en-GB" sz="1100" dirty="0">
              <a:solidFill>
                <a:srgbClr val="404955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Search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Examination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spc="-20" dirty="0">
                <a:solidFill>
                  <a:srgbClr val="404955"/>
                </a:solidFill>
              </a:rPr>
              <a:t>Limitation/revocation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 smtClean="0">
                <a:solidFill>
                  <a:srgbClr val="404955"/>
                </a:solidFill>
              </a:rPr>
              <a:t>Opposition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 smtClean="0">
                <a:solidFill>
                  <a:srgbClr val="404955"/>
                </a:solidFill>
              </a:rPr>
              <a:t>Classification</a:t>
            </a:r>
            <a:endParaRPr lang="en-GB" sz="1100" dirty="0">
              <a:solidFill>
                <a:srgbClr val="404955"/>
              </a:solidFill>
            </a:endParaRP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Supporting processes</a:t>
            </a: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24911A07-D072-4D99-9A44-95F4BAF1463E}"/>
              </a:ext>
            </a:extLst>
          </p:cNvPr>
          <p:cNvSpPr/>
          <p:nvPr/>
        </p:nvSpPr>
        <p:spPr>
          <a:xfrm>
            <a:off x="708086" y="4291725"/>
            <a:ext cx="7843349" cy="44203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11CD84B6-8396-4BD1-8D55-A2FD39CFEBF6}"/>
              </a:ext>
            </a:extLst>
          </p:cNvPr>
          <p:cNvSpPr txBox="1">
            <a:spLocks/>
          </p:cNvSpPr>
          <p:nvPr/>
        </p:nvSpPr>
        <p:spPr>
          <a:xfrm>
            <a:off x="2468880" y="2132887"/>
            <a:ext cx="1652132" cy="2202340"/>
          </a:xfrm>
          <a:prstGeom prst="rect">
            <a:avLst/>
          </a:prstGeom>
          <a:noFill/>
        </p:spPr>
        <p:txBody>
          <a:bodyPr wrap="square" lIns="36000" tIns="0" rIns="0" bIns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100" b="1" spc="-20" dirty="0">
                <a:solidFill>
                  <a:srgbClr val="404955"/>
                </a:solidFill>
              </a:rPr>
              <a:t>Patent information and post-grant activities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EP Publication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EP Register and Bulletin</a:t>
            </a:r>
          </a:p>
          <a:p>
            <a:pPr>
              <a:lnSpc>
                <a:spcPct val="100000"/>
              </a:lnSpc>
              <a:buClr>
                <a:srgbClr val="404955"/>
              </a:buClr>
            </a:pPr>
            <a:r>
              <a:rPr lang="en-GB" sz="1100" dirty="0">
                <a:solidFill>
                  <a:srgbClr val="404955"/>
                </a:solidFill>
              </a:rPr>
              <a:t>Post-grant fee handling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EEF7CA37-7118-43CF-8843-8AFD1CAF28AA}"/>
              </a:ext>
            </a:extLst>
          </p:cNvPr>
          <p:cNvSpPr txBox="1">
            <a:spLocks/>
          </p:cNvSpPr>
          <p:nvPr/>
        </p:nvSpPr>
        <p:spPr>
          <a:xfrm>
            <a:off x="4067944" y="2132887"/>
            <a:ext cx="1440160" cy="2202340"/>
          </a:xfrm>
          <a:prstGeom prst="rect">
            <a:avLst/>
          </a:prstGeom>
          <a:noFill/>
        </p:spPr>
        <p:txBody>
          <a:bodyPr wrap="square" lIns="36000" tIns="0" rIns="0" bIns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100" b="1" spc="-5" dirty="0">
                <a:solidFill>
                  <a:srgbClr val="404955"/>
                </a:solidFill>
              </a:rPr>
              <a:t> </a:t>
            </a:r>
            <a:br>
              <a:rPr lang="en-GB" sz="1100" b="1" spc="-5" dirty="0">
                <a:solidFill>
                  <a:srgbClr val="404955"/>
                </a:solidFill>
              </a:rPr>
            </a:br>
            <a:r>
              <a:rPr lang="en-GB" sz="1100" b="1" spc="-5" dirty="0">
                <a:solidFill>
                  <a:srgbClr val="404955"/>
                </a:solidFill>
              </a:rPr>
              <a:t> </a:t>
            </a:r>
            <a:endParaRPr lang="en-GB" sz="1100" dirty="0">
              <a:solidFill>
                <a:srgbClr val="40495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404955"/>
              </a:buClr>
              <a:buFont typeface="Wingdings" pitchFamily="2" charset="2"/>
              <a:buNone/>
            </a:pPr>
            <a:r>
              <a:rPr lang="en-GB" sz="1100" dirty="0">
                <a:solidFill>
                  <a:srgbClr val="404955"/>
                </a:solidFill>
              </a:rPr>
              <a:t>Audit on preparatory  work for UPP to integrate into the patent process</a:t>
            </a:r>
            <a:r>
              <a:rPr lang="en-GB" sz="1100" baseline="30000" dirty="0">
                <a:solidFill>
                  <a:srgbClr val="404955"/>
                </a:solidFill>
              </a:rPr>
              <a:t>1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1BD115A-1036-4103-BF9F-6FA7C43FA53D}"/>
              </a:ext>
            </a:extLst>
          </p:cNvPr>
          <p:cNvSpPr txBox="1">
            <a:spLocks/>
          </p:cNvSpPr>
          <p:nvPr/>
        </p:nvSpPr>
        <p:spPr>
          <a:xfrm>
            <a:off x="5477581" y="2102297"/>
            <a:ext cx="1470683" cy="2202340"/>
          </a:xfrm>
          <a:prstGeom prst="rect">
            <a:avLst/>
          </a:prstGeom>
          <a:noFill/>
        </p:spPr>
        <p:txBody>
          <a:bodyPr wrap="square" lIns="36000" tIns="0" rIns="0" bIns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100" b="1" spc="-5" dirty="0">
                <a:solidFill>
                  <a:srgbClr val="404955"/>
                </a:solidFill>
              </a:rPr>
              <a:t>Recertification of the  patent process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404955"/>
              </a:buClr>
              <a:buFont typeface="Wingdings" pitchFamily="2" charset="2"/>
              <a:buNone/>
            </a:pPr>
            <a:r>
              <a:rPr lang="en-GB" sz="1100" dirty="0">
                <a:solidFill>
                  <a:srgbClr val="404955"/>
                </a:solidFill>
              </a:rPr>
              <a:t>The scope of the QMS is the end-to-end patent process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C8424806-1C9F-4DC7-BF6C-A0BE857B5FDB}"/>
              </a:ext>
            </a:extLst>
          </p:cNvPr>
          <p:cNvSpPr txBox="1">
            <a:spLocks/>
          </p:cNvSpPr>
          <p:nvPr/>
        </p:nvSpPr>
        <p:spPr>
          <a:xfrm>
            <a:off x="681143" y="1598540"/>
            <a:ext cx="1442585" cy="442035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000" spc="-5" dirty="0">
                <a:solidFill>
                  <a:srgbClr val="404955"/>
                </a:solidFill>
              </a:rPr>
              <a:t>ISO 9001:2008 certification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14905CE-177E-483D-8EF9-82DDCADD1140}"/>
              </a:ext>
            </a:extLst>
          </p:cNvPr>
          <p:cNvSpPr/>
          <p:nvPr/>
        </p:nvSpPr>
        <p:spPr>
          <a:xfrm>
            <a:off x="2468880" y="171155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9B1BEBF6-1574-450D-9010-DC67F3C04178}"/>
              </a:ext>
            </a:extLst>
          </p:cNvPr>
          <p:cNvSpPr txBox="1">
            <a:spLocks/>
          </p:cNvSpPr>
          <p:nvPr/>
        </p:nvSpPr>
        <p:spPr>
          <a:xfrm>
            <a:off x="2708616" y="1598540"/>
            <a:ext cx="1287312" cy="442035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000" spc="-5" dirty="0">
                <a:solidFill>
                  <a:srgbClr val="404955"/>
                </a:solidFill>
              </a:rPr>
              <a:t>Scope expanded</a:t>
            </a:r>
            <a:br>
              <a:rPr lang="en-GB" sz="1000" spc="-5" dirty="0">
                <a:solidFill>
                  <a:srgbClr val="404955"/>
                </a:solidFill>
              </a:rPr>
            </a:br>
            <a:r>
              <a:rPr lang="en-GB" sz="1000" spc="-5" dirty="0">
                <a:solidFill>
                  <a:srgbClr val="404955"/>
                </a:solidFill>
              </a:rPr>
              <a:t>to include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B418CCD2-647F-4F14-9141-D04081247330}"/>
              </a:ext>
            </a:extLst>
          </p:cNvPr>
          <p:cNvSpPr txBox="1">
            <a:spLocks/>
          </p:cNvSpPr>
          <p:nvPr/>
        </p:nvSpPr>
        <p:spPr>
          <a:xfrm>
            <a:off x="5532150" y="1591465"/>
            <a:ext cx="1103725" cy="442035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000" spc="-5" dirty="0">
                <a:solidFill>
                  <a:srgbClr val="404955"/>
                </a:solidFill>
              </a:rPr>
              <a:t>ISO 9001:2015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E252036-1002-4A2F-8EB0-35C92AB1C7E2}"/>
              </a:ext>
            </a:extLst>
          </p:cNvPr>
          <p:cNvCxnSpPr>
            <a:cxnSpLocks/>
          </p:cNvCxnSpPr>
          <p:nvPr/>
        </p:nvCxnSpPr>
        <p:spPr>
          <a:xfrm>
            <a:off x="681135" y="1405605"/>
            <a:ext cx="3314793" cy="7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08EC6BB1-B5EC-48FC-8744-84A9A6411C18}"/>
              </a:ext>
            </a:extLst>
          </p:cNvPr>
          <p:cNvSpPr/>
          <p:nvPr/>
        </p:nvSpPr>
        <p:spPr>
          <a:xfrm>
            <a:off x="1665466" y="1255557"/>
            <a:ext cx="1346129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anchor="ctr">
            <a:spAutoFit/>
          </a:bodyPr>
          <a:lstStyle/>
          <a:p>
            <a:pPr algn="ctr">
              <a:spcBef>
                <a:spcPts val="40"/>
              </a:spcBef>
            </a:pPr>
            <a:r>
              <a:rPr lang="en-GB" sz="1400" b="1" spc="-5" dirty="0">
                <a:solidFill>
                  <a:srgbClr val="BE0F05"/>
                </a:solidFill>
                <a:cs typeface="Arial" panose="020B0604020202020204" pitchFamily="34" charset="0"/>
              </a:rPr>
              <a:t>Patent process</a:t>
            </a:r>
            <a:endParaRPr lang="en-GB" sz="1400" dirty="0">
              <a:solidFill>
                <a:srgbClr val="BE0F05"/>
              </a:solidFill>
              <a:cs typeface="Arial" panose="020B0604020202020204" pitchFamily="34" charset="0"/>
            </a:endParaRP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1B7E7FA2-9A42-4924-8656-D176E38BA131}"/>
              </a:ext>
            </a:extLst>
          </p:cNvPr>
          <p:cNvSpPr txBox="1">
            <a:spLocks/>
          </p:cNvSpPr>
          <p:nvPr/>
        </p:nvSpPr>
        <p:spPr>
          <a:xfrm>
            <a:off x="789154" y="4412716"/>
            <a:ext cx="1226561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300" b="1" spc="-5" dirty="0">
                <a:solidFill>
                  <a:srgbClr val="FFFFFF"/>
                </a:solidFill>
              </a:rPr>
              <a:t>2014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ED1D91FB-656E-4DD8-82E3-A7403EF187C7}"/>
              </a:ext>
            </a:extLst>
          </p:cNvPr>
          <p:cNvSpPr txBox="1">
            <a:spLocks/>
          </p:cNvSpPr>
          <p:nvPr/>
        </p:nvSpPr>
        <p:spPr>
          <a:xfrm>
            <a:off x="2655966" y="4404404"/>
            <a:ext cx="711257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indent="0" algn="ctr" defTabSz="91419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tabLst/>
              <a:defRPr sz="1300" b="1" spc="-5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31989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2pPr>
            <a:lvl3pPr marL="647984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3pPr>
            <a:lvl4pPr marL="863978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4pPr>
            <a:lvl5pPr marL="1079973" indent="-215995" defTabSz="987203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5pPr>
            <a:lvl6pPr marL="2514034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132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229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326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Clr>
                <a:srgbClr val="404955"/>
              </a:buClr>
            </a:pPr>
            <a:r>
              <a:rPr lang="en-GB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116BD833-55C2-4DDD-A192-2076AE021EE3}"/>
              </a:ext>
            </a:extLst>
          </p:cNvPr>
          <p:cNvSpPr txBox="1">
            <a:spLocks/>
          </p:cNvSpPr>
          <p:nvPr/>
        </p:nvSpPr>
        <p:spPr>
          <a:xfrm>
            <a:off x="3769934" y="4400067"/>
            <a:ext cx="1674088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indent="0" algn="ctr" defTabSz="91419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tabLst/>
              <a:defRPr sz="1300" b="1" spc="-5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31989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2pPr>
            <a:lvl3pPr marL="647984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3pPr>
            <a:lvl4pPr marL="863978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4pPr>
            <a:lvl5pPr marL="1079973" indent="-215995" defTabSz="987203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5pPr>
            <a:lvl6pPr marL="2514034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132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229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326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Clr>
                <a:srgbClr val="404955"/>
              </a:buClr>
            </a:pPr>
            <a:r>
              <a:rPr lang="en-GB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AFA3649E-ADC1-49D8-9DAA-1468D84954F8}"/>
              </a:ext>
            </a:extLst>
          </p:cNvPr>
          <p:cNvSpPr txBox="1">
            <a:spLocks/>
          </p:cNvSpPr>
          <p:nvPr/>
        </p:nvSpPr>
        <p:spPr>
          <a:xfrm>
            <a:off x="5358206" y="4413177"/>
            <a:ext cx="1451611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indent="0" algn="ctr" defTabSz="91419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tabLst/>
              <a:defRPr sz="1300" b="1" spc="-5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31989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2pPr>
            <a:lvl3pPr marL="647984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3pPr>
            <a:lvl4pPr marL="863978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4pPr>
            <a:lvl5pPr marL="1079973" indent="-215995" defTabSz="987203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5pPr>
            <a:lvl6pPr marL="2514034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132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229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326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Clr>
                <a:srgbClr val="404955"/>
              </a:buClr>
            </a:pPr>
            <a:r>
              <a:rPr lang="en-GB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4476D376-450D-4EDE-AF5F-9AB4AA5D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4285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solidFill>
                  <a:srgbClr val="404955"/>
                </a:solidFill>
                <a:latin typeface="Arial"/>
                <a:cs typeface="Arial"/>
              </a:rPr>
              <a:t>1</a:t>
            </a:r>
            <a:r>
              <a:rPr lang="en-GB" altLang="en-US" sz="800" dirty="0">
                <a:solidFill>
                  <a:srgbClr val="404955"/>
                </a:solidFill>
                <a:latin typeface="Arial"/>
                <a:cs typeface="Arial"/>
              </a:rPr>
              <a:t> </a:t>
            </a:r>
            <a:r>
              <a:rPr lang="en-GB" altLang="en-US" sz="800" dirty="0">
                <a:solidFill>
                  <a:srgbClr val="404955"/>
                </a:solidFill>
              </a:rPr>
              <a:t>Ratification </a:t>
            </a:r>
            <a:r>
              <a:rPr lang="en-GB" altLang="en-US" sz="800" dirty="0" smtClean="0">
                <a:solidFill>
                  <a:srgbClr val="404955"/>
                </a:solidFill>
              </a:rPr>
              <a:t>pending. Integration </a:t>
            </a:r>
            <a:r>
              <a:rPr lang="en-GB" altLang="en-US" sz="800" dirty="0">
                <a:solidFill>
                  <a:srgbClr val="404955"/>
                </a:solidFill>
              </a:rPr>
              <a:t>in the QMS after a period of operative implementation.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91BD115A-1036-4103-BF9F-6FA7C43FA53D}"/>
              </a:ext>
            </a:extLst>
          </p:cNvPr>
          <p:cNvSpPr txBox="1">
            <a:spLocks/>
          </p:cNvSpPr>
          <p:nvPr/>
        </p:nvSpPr>
        <p:spPr>
          <a:xfrm>
            <a:off x="7014571" y="2087965"/>
            <a:ext cx="1470683" cy="2202340"/>
          </a:xfrm>
          <a:prstGeom prst="rect">
            <a:avLst/>
          </a:prstGeom>
          <a:noFill/>
        </p:spPr>
        <p:txBody>
          <a:bodyPr wrap="square" lIns="36000" tIns="0" rIns="0" bIns="0">
            <a:no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404955"/>
              </a:buClr>
              <a:buFont typeface="Wingdings" pitchFamily="2" charset="2"/>
              <a:buNone/>
            </a:pPr>
            <a:r>
              <a:rPr lang="en-GB" sz="1100" b="1" spc="-5" dirty="0" smtClean="0">
                <a:solidFill>
                  <a:srgbClr val="404955"/>
                </a:solidFill>
              </a:rPr>
              <a:t>Surveillance audit </a:t>
            </a:r>
            <a:r>
              <a:rPr lang="en-GB" sz="1100" b="1" spc="-5" dirty="0">
                <a:solidFill>
                  <a:srgbClr val="404955"/>
                </a:solidFill>
              </a:rPr>
              <a:t>of the </a:t>
            </a:r>
            <a:r>
              <a:rPr lang="en-GB" sz="1100" b="1" spc="-5" dirty="0" smtClean="0">
                <a:solidFill>
                  <a:srgbClr val="404955"/>
                </a:solidFill>
              </a:rPr>
              <a:t>patent </a:t>
            </a:r>
            <a:r>
              <a:rPr lang="en-GB" sz="1100" b="1" spc="-5" dirty="0">
                <a:solidFill>
                  <a:srgbClr val="404955"/>
                </a:solidFill>
              </a:rPr>
              <a:t>process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404955"/>
              </a:buClr>
              <a:buFont typeface="Wingdings" pitchFamily="2" charset="2"/>
              <a:buNone/>
            </a:pPr>
            <a:r>
              <a:rPr lang="en-GB" sz="1100" dirty="0" smtClean="0">
                <a:solidFill>
                  <a:srgbClr val="404955"/>
                </a:solidFill>
              </a:rPr>
              <a:t>Yearly audit </a:t>
            </a:r>
            <a:r>
              <a:rPr lang="en-GB" sz="1100" smtClean="0">
                <a:solidFill>
                  <a:srgbClr val="404955"/>
                </a:solidFill>
              </a:rPr>
              <a:t>to assess </a:t>
            </a:r>
            <a:r>
              <a:rPr lang="en-GB" sz="1100" dirty="0" smtClean="0">
                <a:solidFill>
                  <a:srgbClr val="404955"/>
                </a:solidFill>
              </a:rPr>
              <a:t>the continual improvement and maintenance of the QMS</a:t>
            </a:r>
            <a:endParaRPr lang="en-GB" sz="1100" dirty="0">
              <a:solidFill>
                <a:srgbClr val="404955"/>
              </a:solidFill>
            </a:endParaRP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AFA3649E-ADC1-49D8-9DAA-1468D84954F8}"/>
              </a:ext>
            </a:extLst>
          </p:cNvPr>
          <p:cNvSpPr txBox="1">
            <a:spLocks/>
          </p:cNvSpPr>
          <p:nvPr/>
        </p:nvSpPr>
        <p:spPr>
          <a:xfrm>
            <a:off x="6948264" y="4397981"/>
            <a:ext cx="1307595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indent="0" algn="ctr" defTabSz="91419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tabLst/>
              <a:defRPr sz="1300" b="1" spc="-5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31989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2pPr>
            <a:lvl3pPr marL="647984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3pPr>
            <a:lvl4pPr marL="863978" indent="-215995" defTabSz="914194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4pPr>
            <a:lvl5pPr marL="1079973" indent="-215995" defTabSz="987203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pc="0" baseline="0">
                <a:latin typeface="Arial" pitchFamily="34" charset="0"/>
                <a:cs typeface="Arial" pitchFamily="34" charset="0"/>
              </a:defRPr>
            </a:lvl5pPr>
            <a:lvl6pPr marL="2514034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132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229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326" indent="-228549" defTabSz="91419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Clr>
                <a:srgbClr val="404955"/>
              </a:buClr>
            </a:pPr>
            <a:r>
              <a:rPr lang="en-GB" dirty="0" smtClean="0">
                <a:solidFill>
                  <a:srgbClr val="FFFFFF"/>
                </a:solidFill>
              </a:rPr>
              <a:t>2018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11760" y="2145019"/>
            <a:ext cx="0" cy="20882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45084" y="2147559"/>
            <a:ext cx="0" cy="20882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36096" y="2159351"/>
            <a:ext cx="0" cy="20882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48264" y="2145019"/>
            <a:ext cx="0" cy="20882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02288">
            <a:off x="5618913" y="1060280"/>
            <a:ext cx="16639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200" b="1" dirty="0" smtClean="0">
                <a:solidFill>
                  <a:srgbClr val="C00000"/>
                </a:solidFill>
              </a:rPr>
              <a:t>No nonconformities</a:t>
            </a:r>
          </a:p>
        </p:txBody>
      </p:sp>
    </p:spTree>
    <p:extLst>
      <p:ext uri="{BB962C8B-B14F-4D97-AF65-F5344CB8AC3E}">
        <p14:creationId xmlns:p14="http://schemas.microsoft.com/office/powerpoint/2010/main" val="20012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Quality assurance throughout the patent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94EA42-4E48-45AF-9119-79CC4A127FB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635157" y="1006477"/>
            <a:ext cx="1999700" cy="811367"/>
          </a:xfrm>
          <a:prstGeom prst="rect">
            <a:avLst/>
          </a:prstGeom>
          <a:noFill/>
          <a:ln>
            <a:noFill/>
          </a:ln>
        </p:spPr>
        <p:txBody>
          <a:bodyPr wrap="none" lIns="72000" tIns="36000" rIns="36000" bIns="36000" anchor="t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 sz="1200"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2"/>
                </a:solidFill>
              </a:rPr>
              <a:t>Conformity Assurance for</a:t>
            </a:r>
            <a:br>
              <a:rPr lang="en-GB" altLang="en-US" b="1" dirty="0">
                <a:solidFill>
                  <a:schemeClr val="accent2"/>
                </a:solidFill>
              </a:rPr>
            </a:br>
            <a:r>
              <a:rPr lang="en-GB" altLang="en-US" b="1" dirty="0">
                <a:solidFill>
                  <a:schemeClr val="accent2"/>
                </a:solidFill>
              </a:rPr>
              <a:t>Search and Examination</a:t>
            </a:r>
          </a:p>
          <a:p>
            <a:r>
              <a:rPr lang="en-GB" altLang="en-US" dirty="0"/>
              <a:t>in process control</a:t>
            </a:r>
          </a:p>
          <a:p>
            <a:r>
              <a:rPr lang="en-GB" altLang="en-US" dirty="0"/>
              <a:t>it is applied for all grants 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6966249" y="2110432"/>
            <a:ext cx="1224000" cy="442035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anchor="t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 sz="1400"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r>
              <a:rPr lang="en-GB" altLang="en-US" sz="1200" b="1" dirty="0">
                <a:solidFill>
                  <a:schemeClr val="accent2"/>
                </a:solidFill>
              </a:rPr>
              <a:t>Opposition</a:t>
            </a:r>
            <a:br>
              <a:rPr lang="en-GB" altLang="en-US" sz="1200" b="1" dirty="0">
                <a:solidFill>
                  <a:schemeClr val="accent2"/>
                </a:solidFill>
              </a:rPr>
            </a:br>
            <a:r>
              <a:rPr lang="en-GB" altLang="en-US" sz="1200" b="1" dirty="0">
                <a:solidFill>
                  <a:schemeClr val="accent2"/>
                </a:solidFill>
              </a:rPr>
              <a:t>Metrics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314589" y="1006477"/>
            <a:ext cx="1248452" cy="1550031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anchor="t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 sz="1200"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2"/>
                </a:solidFill>
              </a:rPr>
              <a:t>Operational Quality Control</a:t>
            </a:r>
          </a:p>
          <a:p>
            <a:r>
              <a:rPr lang="en-GB" altLang="en-US" dirty="0"/>
              <a:t>of products</a:t>
            </a:r>
            <a:br>
              <a:rPr lang="en-GB" altLang="en-US" dirty="0"/>
            </a:br>
            <a:r>
              <a:rPr lang="en-GB" altLang="en-US" dirty="0"/>
              <a:t>and processes</a:t>
            </a:r>
          </a:p>
          <a:p>
            <a:r>
              <a:rPr lang="en-GB" altLang="en-US" dirty="0"/>
              <a:t>procedure</a:t>
            </a:r>
            <a:br>
              <a:rPr lang="en-GB" altLang="en-US" dirty="0"/>
            </a:br>
            <a:r>
              <a:rPr lang="en-GB" altLang="en-US" dirty="0"/>
              <a:t>in place for</a:t>
            </a:r>
            <a:br>
              <a:rPr lang="en-GB" altLang="en-US" dirty="0"/>
            </a:br>
            <a:r>
              <a:rPr lang="en-GB" altLang="en-US" dirty="0"/>
              <a:t>non-conforming products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269290" y="4170857"/>
            <a:ext cx="1225145" cy="6267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2000" tIns="36000" rIns="36000" bIns="36000" anchor="t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</a:rPr>
              <a:t>Publication</a:t>
            </a:r>
            <a:br>
              <a:rPr lang="en-GB" altLang="en-US" sz="1200" dirty="0">
                <a:solidFill>
                  <a:schemeClr val="tx1"/>
                </a:solidFill>
              </a:rPr>
            </a:br>
            <a:r>
              <a:rPr lang="en-GB" altLang="en-US" sz="1200" dirty="0">
                <a:solidFill>
                  <a:schemeClr val="tx1"/>
                </a:solidFill>
              </a:rPr>
              <a:t>of the patent specification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631681" y="4170857"/>
            <a:ext cx="1339710" cy="6267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2000" tIns="36000" rIns="36000" bIns="36000" anchor="t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</a:rPr>
              <a:t>Publication of the application and search report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952376" y="3096975"/>
            <a:ext cx="1261179" cy="904968"/>
          </a:xfrm>
          <a:prstGeom prst="rect">
            <a:avLst/>
          </a:prstGeom>
          <a:solidFill>
            <a:schemeClr val="accent5"/>
          </a:solidFill>
          <a:ln w="12700">
            <a:noFill/>
          </a:ln>
          <a:extLst/>
        </p:spPr>
        <p:txBody>
          <a:bodyPr wrap="square" lIns="54000" tIns="54000" rIns="36000" bIns="54000" anchor="t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Opposition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84005" y="3096975"/>
            <a:ext cx="1261179" cy="904968"/>
          </a:xfrm>
          <a:prstGeom prst="rect">
            <a:avLst/>
          </a:prstGeom>
          <a:solidFill>
            <a:schemeClr val="accent3"/>
          </a:solidFill>
          <a:ln w="12700">
            <a:noFill/>
          </a:ln>
          <a:extLst/>
        </p:spPr>
        <p:txBody>
          <a:bodyPr wrap="square" lIns="54000" tIns="54000" rIns="36000" bIns="54000" anchor="t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Filing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269464" y="3096975"/>
            <a:ext cx="1261179" cy="904968"/>
          </a:xfrm>
          <a:prstGeom prst="rect">
            <a:avLst/>
          </a:prstGeom>
          <a:solidFill>
            <a:schemeClr val="accent5"/>
          </a:solidFill>
          <a:ln w="12700">
            <a:noFill/>
          </a:ln>
          <a:extLst/>
        </p:spPr>
        <p:txBody>
          <a:bodyPr wrap="square" lIns="54000" tIns="54000" rIns="36000" bIns="54000" anchor="t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Appeal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2001100" y="3096975"/>
            <a:ext cx="1261179" cy="904968"/>
          </a:xfrm>
          <a:prstGeom prst="rect">
            <a:avLst/>
          </a:prstGeom>
          <a:solidFill>
            <a:schemeClr val="accent3"/>
          </a:solidFill>
          <a:ln w="12700">
            <a:noFill/>
          </a:ln>
          <a:extLst/>
        </p:spPr>
        <p:txBody>
          <a:bodyPr wrap="square" lIns="54000" tIns="54000" rIns="36000" bIns="54000" anchor="t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Search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318184" y="3096975"/>
            <a:ext cx="1261179" cy="904968"/>
          </a:xfrm>
          <a:prstGeom prst="rect">
            <a:avLst/>
          </a:prstGeom>
          <a:solidFill>
            <a:schemeClr val="accent3"/>
          </a:solidFill>
          <a:ln w="12700">
            <a:noFill/>
          </a:ln>
          <a:extLst/>
        </p:spPr>
        <p:txBody>
          <a:bodyPr wrap="square" lIns="54000" tIns="54000" rIns="36000" bIns="54000" anchor="t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Examination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635284" y="3096975"/>
            <a:ext cx="1261179" cy="904968"/>
          </a:xfrm>
          <a:prstGeom prst="rect">
            <a:avLst/>
          </a:prstGeom>
          <a:solidFill>
            <a:schemeClr val="accent3"/>
          </a:solidFill>
          <a:ln w="12700">
            <a:noFill/>
          </a:ln>
          <a:extLst/>
        </p:spPr>
        <p:txBody>
          <a:bodyPr wrap="square" lIns="54000" tIns="54000" rIns="36000" bIns="54000" anchor="t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Grant</a:t>
            </a:r>
          </a:p>
        </p:txBody>
      </p:sp>
      <p:sp>
        <p:nvSpPr>
          <p:cNvPr id="25" name="Gleichschenkliges Dreieck 24"/>
          <p:cNvSpPr/>
          <p:nvPr/>
        </p:nvSpPr>
        <p:spPr>
          <a:xfrm rot="16200000" flipH="1" flipV="1">
            <a:off x="1788264" y="3224410"/>
            <a:ext cx="166794" cy="8601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Gleichschenkliges Dreieck 25"/>
          <p:cNvSpPr/>
          <p:nvPr/>
        </p:nvSpPr>
        <p:spPr>
          <a:xfrm rot="16200000" flipH="1" flipV="1">
            <a:off x="3105356" y="3224410"/>
            <a:ext cx="166794" cy="8601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Gleichschenkliges Dreieck 26"/>
          <p:cNvSpPr/>
          <p:nvPr/>
        </p:nvSpPr>
        <p:spPr>
          <a:xfrm rot="16200000" flipH="1" flipV="1">
            <a:off x="4422448" y="3224410"/>
            <a:ext cx="166794" cy="8601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Gleichschenkliges Dreieck 29"/>
          <p:cNvSpPr/>
          <p:nvPr/>
        </p:nvSpPr>
        <p:spPr>
          <a:xfrm rot="16200000" flipH="1" flipV="1">
            <a:off x="5739540" y="3224410"/>
            <a:ext cx="166794" cy="8601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Gleichschenkliges Dreieck 31"/>
          <p:cNvSpPr/>
          <p:nvPr/>
        </p:nvSpPr>
        <p:spPr>
          <a:xfrm rot="16200000" flipH="1" flipV="1">
            <a:off x="7056631" y="3224410"/>
            <a:ext cx="166794" cy="8601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197221" y="3934116"/>
            <a:ext cx="137288" cy="800428"/>
            <a:chOff x="5197221" y="3429086"/>
            <a:chExt cx="137288" cy="800428"/>
          </a:xfrm>
        </p:grpSpPr>
        <p:sp>
          <p:nvSpPr>
            <p:cNvPr id="7" name="Ellipse 6"/>
            <p:cNvSpPr/>
            <p:nvPr/>
          </p:nvSpPr>
          <p:spPr>
            <a:xfrm>
              <a:off x="5197221" y="3429086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33820" y="3465651"/>
              <a:ext cx="64090" cy="640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5265865" y="3491053"/>
              <a:ext cx="0" cy="738461"/>
            </a:xfrm>
            <a:prstGeom prst="line">
              <a:avLst/>
            </a:prstGeom>
            <a:ln w="1270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2563041" y="3934118"/>
            <a:ext cx="137288" cy="800427"/>
            <a:chOff x="2563037" y="3429086"/>
            <a:chExt cx="137288" cy="800427"/>
          </a:xfrm>
        </p:grpSpPr>
        <p:sp>
          <p:nvSpPr>
            <p:cNvPr id="42" name="Ellipse 41"/>
            <p:cNvSpPr/>
            <p:nvPr/>
          </p:nvSpPr>
          <p:spPr>
            <a:xfrm>
              <a:off x="2563037" y="3429086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599636" y="3465651"/>
              <a:ext cx="64090" cy="640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8" name="Gerader Verbinder 47"/>
            <p:cNvCxnSpPr/>
            <p:nvPr/>
          </p:nvCxnSpPr>
          <p:spPr>
            <a:xfrm>
              <a:off x="2631681" y="3497402"/>
              <a:ext cx="0" cy="732111"/>
            </a:xfrm>
            <a:prstGeom prst="line">
              <a:avLst/>
            </a:prstGeom>
            <a:ln w="1270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>
            <a:off x="1245946" y="1006477"/>
            <a:ext cx="137288" cy="2160404"/>
            <a:chOff x="6897605" y="1414003"/>
            <a:chExt cx="137288" cy="2160404"/>
          </a:xfrm>
        </p:grpSpPr>
        <p:sp>
          <p:nvSpPr>
            <p:cNvPr id="50" name="Ellipse 49"/>
            <p:cNvSpPr/>
            <p:nvPr/>
          </p:nvSpPr>
          <p:spPr>
            <a:xfrm flipV="1">
              <a:off x="6897605" y="3437247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Ellipse 52"/>
            <p:cNvSpPr/>
            <p:nvPr/>
          </p:nvSpPr>
          <p:spPr>
            <a:xfrm flipV="1">
              <a:off x="6934204" y="3473812"/>
              <a:ext cx="64090" cy="640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0" name="Gerader Verbinder 59"/>
            <p:cNvCxnSpPr/>
            <p:nvPr/>
          </p:nvCxnSpPr>
          <p:spPr>
            <a:xfrm flipV="1">
              <a:off x="6966249" y="1414003"/>
              <a:ext cx="0" cy="2095264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2228131" y="3395224"/>
            <a:ext cx="807108" cy="502328"/>
          </a:xfrm>
          <a:prstGeom prst="rect">
            <a:avLst/>
          </a:prstGeom>
          <a:solidFill>
            <a:schemeClr val="accent2"/>
          </a:solidFill>
          <a:ln w="12700">
            <a:noFill/>
          </a:ln>
          <a:extLst/>
        </p:spPr>
        <p:txBody>
          <a:bodyPr wrap="square" lIns="36000" tIns="36000" rIns="36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Quality Audit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4862315" y="3395224"/>
            <a:ext cx="807108" cy="502328"/>
          </a:xfrm>
          <a:prstGeom prst="rect">
            <a:avLst/>
          </a:prstGeom>
          <a:solidFill>
            <a:schemeClr val="accent2"/>
          </a:solidFill>
          <a:ln w="12700">
            <a:noFill/>
          </a:ln>
          <a:extLst/>
        </p:spPr>
        <p:txBody>
          <a:bodyPr wrap="square" lIns="36000" tIns="36000" rIns="36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bg1"/>
                </a:solidFill>
                <a:latin typeface="+mn-lt"/>
              </a:rPr>
              <a:t>Quality Audit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2563041" y="1006477"/>
            <a:ext cx="137288" cy="2160404"/>
            <a:chOff x="6897605" y="1414003"/>
            <a:chExt cx="137288" cy="2160404"/>
          </a:xfrm>
        </p:grpSpPr>
        <p:sp>
          <p:nvSpPr>
            <p:cNvPr id="67" name="Ellipse 66"/>
            <p:cNvSpPr/>
            <p:nvPr/>
          </p:nvSpPr>
          <p:spPr>
            <a:xfrm flipV="1">
              <a:off x="6897605" y="3437247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Ellipse 67"/>
            <p:cNvSpPr/>
            <p:nvPr/>
          </p:nvSpPr>
          <p:spPr>
            <a:xfrm flipV="1">
              <a:off x="6934204" y="3473812"/>
              <a:ext cx="64090" cy="640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Gerader Verbinder 71"/>
            <p:cNvCxnSpPr/>
            <p:nvPr/>
          </p:nvCxnSpPr>
          <p:spPr>
            <a:xfrm flipV="1">
              <a:off x="6966249" y="1414003"/>
              <a:ext cx="0" cy="2095264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3296590" y="2110432"/>
            <a:ext cx="1248452" cy="442035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anchor="t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 sz="1200"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2"/>
                </a:solidFill>
              </a:rPr>
              <a:t>Operational Quality Control</a:t>
            </a: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272237" y="2110432"/>
            <a:ext cx="1694015" cy="811367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anchor="t" anchorCtr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Font typeface="Wingdings" pitchFamily="2" charset="2"/>
              <a:buNone/>
              <a:defRPr sz="1200"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2"/>
                </a:solidFill>
              </a:rPr>
              <a:t>Conformity Assurance for</a:t>
            </a:r>
            <a:br>
              <a:rPr lang="en-GB" altLang="en-US" b="1" dirty="0">
                <a:solidFill>
                  <a:schemeClr val="accent2"/>
                </a:solidFill>
              </a:rPr>
            </a:br>
            <a:r>
              <a:rPr lang="en-GB" altLang="en-US" b="1" dirty="0">
                <a:solidFill>
                  <a:schemeClr val="accent2"/>
                </a:solidFill>
              </a:rPr>
              <a:t>Search and Examination</a:t>
            </a:r>
          </a:p>
        </p:txBody>
      </p:sp>
      <p:grpSp>
        <p:nvGrpSpPr>
          <p:cNvPr id="80" name="Gruppieren 79"/>
          <p:cNvGrpSpPr/>
          <p:nvPr/>
        </p:nvGrpSpPr>
        <p:grpSpPr>
          <a:xfrm>
            <a:off x="5197225" y="2110432"/>
            <a:ext cx="137288" cy="1056449"/>
            <a:chOff x="6897605" y="2517958"/>
            <a:chExt cx="137288" cy="1056449"/>
          </a:xfrm>
        </p:grpSpPr>
        <p:sp>
          <p:nvSpPr>
            <p:cNvPr id="81" name="Ellipse 80"/>
            <p:cNvSpPr/>
            <p:nvPr/>
          </p:nvSpPr>
          <p:spPr>
            <a:xfrm flipV="1">
              <a:off x="6897605" y="3437247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Ellipse 81"/>
            <p:cNvSpPr/>
            <p:nvPr/>
          </p:nvSpPr>
          <p:spPr>
            <a:xfrm flipV="1">
              <a:off x="6934204" y="3473812"/>
              <a:ext cx="64090" cy="640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3" name="Gerader Verbinder 82"/>
            <p:cNvCxnSpPr/>
            <p:nvPr/>
          </p:nvCxnSpPr>
          <p:spPr>
            <a:xfrm flipV="1">
              <a:off x="6966249" y="2517958"/>
              <a:ext cx="0" cy="99130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ieren 83"/>
          <p:cNvGrpSpPr/>
          <p:nvPr/>
        </p:nvGrpSpPr>
        <p:grpSpPr>
          <a:xfrm>
            <a:off x="3221586" y="2110432"/>
            <a:ext cx="137288" cy="1056449"/>
            <a:chOff x="6897605" y="2517958"/>
            <a:chExt cx="137288" cy="1056449"/>
          </a:xfrm>
        </p:grpSpPr>
        <p:sp>
          <p:nvSpPr>
            <p:cNvPr id="85" name="Ellipse 84"/>
            <p:cNvSpPr/>
            <p:nvPr/>
          </p:nvSpPr>
          <p:spPr>
            <a:xfrm flipV="1">
              <a:off x="6897605" y="3437247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Ellipse 85"/>
            <p:cNvSpPr/>
            <p:nvPr/>
          </p:nvSpPr>
          <p:spPr>
            <a:xfrm flipV="1">
              <a:off x="6934204" y="3473812"/>
              <a:ext cx="64090" cy="640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7" name="Gerader Verbinder 86"/>
            <p:cNvCxnSpPr/>
            <p:nvPr/>
          </p:nvCxnSpPr>
          <p:spPr>
            <a:xfrm flipV="1">
              <a:off x="6966249" y="2517958"/>
              <a:ext cx="0" cy="99130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en 87"/>
          <p:cNvGrpSpPr/>
          <p:nvPr/>
        </p:nvGrpSpPr>
        <p:grpSpPr>
          <a:xfrm>
            <a:off x="6897605" y="2110432"/>
            <a:ext cx="137288" cy="1056449"/>
            <a:chOff x="6897605" y="2517958"/>
            <a:chExt cx="137288" cy="1056449"/>
          </a:xfrm>
        </p:grpSpPr>
        <p:sp>
          <p:nvSpPr>
            <p:cNvPr id="89" name="Ellipse 88"/>
            <p:cNvSpPr/>
            <p:nvPr/>
          </p:nvSpPr>
          <p:spPr>
            <a:xfrm flipV="1">
              <a:off x="6897605" y="3437247"/>
              <a:ext cx="137288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Ellipse 89"/>
            <p:cNvSpPr/>
            <p:nvPr/>
          </p:nvSpPr>
          <p:spPr>
            <a:xfrm flipV="1">
              <a:off x="6934204" y="3473812"/>
              <a:ext cx="64090" cy="640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1" name="Gerader Verbinder 90"/>
            <p:cNvCxnSpPr/>
            <p:nvPr/>
          </p:nvCxnSpPr>
          <p:spPr>
            <a:xfrm flipV="1">
              <a:off x="6966249" y="2517958"/>
              <a:ext cx="0" cy="99130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205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User feedback: a core element of our QMS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81724B-C0AE-4C57-B1E6-5378A967D2EF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689491" y="2335819"/>
            <a:ext cx="7848000" cy="1064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600" b="1" dirty="0">
                <a:solidFill>
                  <a:schemeClr val="accent2"/>
                </a:solidFill>
              </a:rPr>
              <a:t>Actionable, high value and timely insights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89491" y="1330830"/>
            <a:ext cx="7848000" cy="1139254"/>
            <a:chOff x="684212" y="1344736"/>
            <a:chExt cx="7846426" cy="1139254"/>
          </a:xfrm>
        </p:grpSpPr>
        <p:sp>
          <p:nvSpPr>
            <p:cNvPr id="60" name="Gleichschenkliges Dreieck 59"/>
            <p:cNvSpPr/>
            <p:nvPr/>
          </p:nvSpPr>
          <p:spPr>
            <a:xfrm flipV="1">
              <a:off x="3198013" y="2131613"/>
              <a:ext cx="2820400" cy="352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54000" tIns="36000" rIns="54000" bIns="36000" anchor="t">
              <a:noAutofit/>
            </a:bodyPr>
            <a:lstStyle/>
            <a:p>
              <a:pPr>
                <a:buFont typeface="Wingdings" pitchFamily="2" charset="2"/>
                <a:buNone/>
              </a:pPr>
              <a:endParaRPr lang="en-GB" sz="1400" dirty="0">
                <a:latin typeface="Arial" pitchFamily="34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684212" y="1344736"/>
              <a:ext cx="7846426" cy="75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lIns="54000" tIns="36000" rIns="54000" bIns="36000" anchor="t">
              <a:no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404B56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404B56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None/>
              </a:pPr>
              <a:endParaRPr lang="en-GB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/>
            <p:nvPr/>
          </p:nvSpPr>
          <p:spPr>
            <a:xfrm flipV="1">
              <a:off x="3198013" y="2074463"/>
              <a:ext cx="2820400" cy="352377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54000" tIns="36000" rIns="54000" bIns="36000" anchor="t">
              <a:noAutofit/>
            </a:bodyPr>
            <a:lstStyle/>
            <a:p>
              <a:pPr>
                <a:buFont typeface="Wingdings" pitchFamily="2" charset="2"/>
                <a:buNone/>
              </a:pPr>
              <a:endParaRPr lang="en-GB" sz="1400" dirty="0">
                <a:latin typeface="Arial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89491" y="3266080"/>
            <a:ext cx="7848000" cy="1142876"/>
            <a:chOff x="684213" y="3266079"/>
            <a:chExt cx="7852774" cy="1142876"/>
          </a:xfrm>
        </p:grpSpPr>
        <p:sp>
          <p:nvSpPr>
            <p:cNvPr id="61" name="Gleichschenkliges Dreieck 60"/>
            <p:cNvSpPr/>
            <p:nvPr/>
          </p:nvSpPr>
          <p:spPr>
            <a:xfrm>
              <a:off x="3200400" y="3266079"/>
              <a:ext cx="2820400" cy="352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54000" tIns="36000" rIns="54000" bIns="36000" anchor="t">
              <a:noAutofit/>
            </a:bodyPr>
            <a:lstStyle/>
            <a:p>
              <a:pPr>
                <a:buFont typeface="Wingdings" pitchFamily="2" charset="2"/>
                <a:buNone/>
              </a:pPr>
              <a:endParaRPr lang="en-GB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684213" y="3652955"/>
              <a:ext cx="7852774" cy="75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lIns="54000" tIns="36000" rIns="54000" bIns="36000" anchor="t">
              <a:no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buFont typeface="Wingdings" pitchFamily="2" charset="2"/>
                <a:buNone/>
                <a:defRPr sz="1400"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404B56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404B56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404B56"/>
                  </a:solidFill>
                  <a:latin typeface="Arial" pitchFamily="34" charset="0"/>
                </a:defRPr>
              </a:lvl9pPr>
            </a:lstStyle>
            <a:p>
              <a:endParaRPr lang="en-GB" altLang="en-US" dirty="0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3200400" y="3323229"/>
              <a:ext cx="2820400" cy="352377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54000" tIns="36000" rIns="54000" bIns="36000" anchor="t">
              <a:noAutofit/>
            </a:bodyPr>
            <a:lstStyle/>
            <a:p>
              <a:pPr>
                <a:buFont typeface="Wingdings" pitchFamily="2" charset="2"/>
                <a:buNone/>
              </a:pPr>
              <a:endParaRPr lang="en-GB" sz="1400" dirty="0">
                <a:latin typeface="Arial" pitchFamily="34" charset="0"/>
              </a:endParaRPr>
            </a:p>
          </p:txBody>
        </p:sp>
      </p:grpSp>
      <p:sp>
        <p:nvSpPr>
          <p:cNvPr id="35" name="Rectangle 38"/>
          <p:cNvSpPr/>
          <p:nvPr/>
        </p:nvSpPr>
        <p:spPr>
          <a:xfrm>
            <a:off x="684005" y="1000125"/>
            <a:ext cx="7848000" cy="288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Metrics-based feedback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9702" y="3652955"/>
            <a:ext cx="1440000" cy="756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Other patent offices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81953" y="3652955"/>
            <a:ext cx="1440000" cy="756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tIns="36000" rIns="54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Partnership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for quality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292896" y="3652955"/>
            <a:ext cx="1440000" cy="756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Statutory bodies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(e.g. SACEPO)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896090" y="3652955"/>
            <a:ext cx="1440000" cy="756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Meetings with applicants /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user groups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085146" y="3652955"/>
            <a:ext cx="1440000" cy="756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EPO staff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499284" y="1330828"/>
            <a:ext cx="1440000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54000" tIns="36000" rIns="54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Applicant filing patterns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02477" y="1330828"/>
            <a:ext cx="1440000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54000" tIns="36000" rIns="54000" bIns="36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Market Research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89702" y="1330828"/>
            <a:ext cx="1440000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Customer services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92896" y="1330828"/>
            <a:ext cx="1440000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Satisfaction surveys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96090" y="1330828"/>
            <a:ext cx="1440000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54000" tIns="36000" rIns="54000" bIns="36000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Complaints</a:t>
            </a:r>
          </a:p>
        </p:txBody>
      </p:sp>
      <p:cxnSp>
        <p:nvCxnSpPr>
          <p:cNvPr id="3" name="Gerader Verbinder 2"/>
          <p:cNvCxnSpPr/>
          <p:nvPr/>
        </p:nvCxnSpPr>
        <p:spPr>
          <a:xfrm>
            <a:off x="2211299" y="1409985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3814493" y="1409985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5417687" y="1409985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>
            <a:off x="7020881" y="1409985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2211299" y="3732112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3814493" y="3732112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>
            <a:off x="5417687" y="3732112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7003550" y="3732112"/>
            <a:ext cx="0" cy="59769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8"/>
          <p:cNvSpPr/>
          <p:nvPr/>
        </p:nvSpPr>
        <p:spPr>
          <a:xfrm>
            <a:off x="684005" y="4444193"/>
            <a:ext cx="7848000" cy="288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Non-metrics-based feedback</a:t>
            </a:r>
          </a:p>
        </p:txBody>
      </p:sp>
    </p:spTree>
    <p:extLst>
      <p:ext uri="{BB962C8B-B14F-4D97-AF65-F5344CB8AC3E}">
        <p14:creationId xmlns:p14="http://schemas.microsoft.com/office/powerpoint/2010/main" val="209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0" name="Objekt 3994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0736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platzhalter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de-DE" dirty="0"/>
              <a:t>EPO user surveys: solid methodology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B6258A-B3A6-4817-8056-4154177F1D9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4476D376-450D-4EDE-AF5F-9AB4AA5D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4278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GB" altLang="en-US" sz="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altLang="en-US" sz="800" dirty="0">
                <a:solidFill>
                  <a:schemeClr val="tx1"/>
                </a:solidFill>
              </a:rPr>
              <a:t>BERENT is a member of ESOMAR (European Society for Opinion and Marketing Research) and BVM (</a:t>
            </a:r>
            <a:r>
              <a:rPr lang="en-GB" altLang="en-US" sz="800" dirty="0" err="1">
                <a:solidFill>
                  <a:schemeClr val="tx1"/>
                </a:solidFill>
              </a:rPr>
              <a:t>Berufsverband</a:t>
            </a:r>
            <a:r>
              <a:rPr lang="en-GB" altLang="en-US" sz="800" dirty="0">
                <a:solidFill>
                  <a:schemeClr val="tx1"/>
                </a:solidFill>
              </a:rPr>
              <a:t> </a:t>
            </a:r>
            <a:r>
              <a:rPr lang="en-GB" altLang="en-US" sz="800" dirty="0" err="1">
                <a:solidFill>
                  <a:schemeClr val="tx1"/>
                </a:solidFill>
              </a:rPr>
              <a:t>Deutscher</a:t>
            </a:r>
            <a:r>
              <a:rPr lang="en-GB" altLang="en-US" sz="800" dirty="0">
                <a:solidFill>
                  <a:schemeClr val="tx1"/>
                </a:solidFill>
              </a:rPr>
              <a:t> </a:t>
            </a:r>
            <a:r>
              <a:rPr lang="en-GB" altLang="en-US" sz="800" dirty="0" err="1">
                <a:solidFill>
                  <a:schemeClr val="tx1"/>
                </a:solidFill>
              </a:rPr>
              <a:t>Marktforscher</a:t>
            </a:r>
            <a:r>
              <a:rPr lang="en-GB" altLang="en-US" sz="800" dirty="0" smtClean="0">
                <a:solidFill>
                  <a:schemeClr val="tx1"/>
                </a:solidFill>
              </a:rPr>
              <a:t>).</a:t>
            </a:r>
            <a:endParaRPr lang="en-GB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F66C66B-B103-4B93-AE3C-DC5188B409A8}"/>
              </a:ext>
            </a:extLst>
          </p:cNvPr>
          <p:cNvSpPr txBox="1">
            <a:spLocks/>
          </p:cNvSpPr>
          <p:nvPr/>
        </p:nvSpPr>
        <p:spPr>
          <a:xfrm>
            <a:off x="683999" y="1599720"/>
            <a:ext cx="7848000" cy="1401050"/>
          </a:xfrm>
          <a:prstGeom prst="rect">
            <a:avLst/>
          </a:prstGeom>
        </p:spPr>
        <p:txBody>
          <a:bodyPr vert="horz" wrap="square" lIns="0" tIns="54000" rIns="0" bIns="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Search and examination: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ca.3 000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interviews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Formalities: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ca.1 500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interviews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Opposition: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about 400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interviews 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Interviews in six languages: EN, DE, FR, JP, CN, KR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C2DE284-E335-4F74-9B73-0210BDF863CF}"/>
              </a:ext>
            </a:extLst>
          </p:cNvPr>
          <p:cNvSpPr/>
          <p:nvPr/>
        </p:nvSpPr>
        <p:spPr bwMode="auto">
          <a:xfrm>
            <a:off x="683999" y="929640"/>
            <a:ext cx="7848000" cy="67008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Ca. 5000 in-depth interviews annually to assess user satisfaction with our services</a:t>
            </a:r>
            <a:endParaRPr lang="en-US" sz="2000" dirty="0"/>
          </a:p>
        </p:txBody>
      </p:sp>
      <p:cxnSp>
        <p:nvCxnSpPr>
          <p:cNvPr id="23" name="Gerader Verbinder 7">
            <a:extLst>
              <a:ext uri="{FF2B5EF4-FFF2-40B4-BE49-F238E27FC236}">
                <a16:creationId xmlns:a16="http://schemas.microsoft.com/office/drawing/2014/main" id="{CDA1B71C-84B0-4600-8E14-CB5A7BE8A245}"/>
              </a:ext>
            </a:extLst>
          </p:cNvPr>
          <p:cNvCxnSpPr/>
          <p:nvPr/>
        </p:nvCxnSpPr>
        <p:spPr>
          <a:xfrm flipH="1">
            <a:off x="684005" y="1599720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platzhalter 6">
            <a:extLst>
              <a:ext uri="{FF2B5EF4-FFF2-40B4-BE49-F238E27FC236}">
                <a16:creationId xmlns:a16="http://schemas.microsoft.com/office/drawing/2014/main" id="{3D6A2A30-F724-4CB9-9968-574684E56F52}"/>
              </a:ext>
            </a:extLst>
          </p:cNvPr>
          <p:cNvSpPr txBox="1">
            <a:spLocks/>
          </p:cNvSpPr>
          <p:nvPr/>
        </p:nvSpPr>
        <p:spPr>
          <a:xfrm>
            <a:off x="683999" y="3692799"/>
            <a:ext cx="7848000" cy="398655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i.e. dedicated surveys targeting Asian users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1D86681-B227-4FDF-AEDD-4F8BD105127A}"/>
              </a:ext>
            </a:extLst>
          </p:cNvPr>
          <p:cNvSpPr/>
          <p:nvPr/>
        </p:nvSpPr>
        <p:spPr bwMode="auto">
          <a:xfrm>
            <a:off x="683999" y="3330495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Complementary specific satisfaction surveys</a:t>
            </a:r>
          </a:p>
        </p:txBody>
      </p:sp>
      <p:cxnSp>
        <p:nvCxnSpPr>
          <p:cNvPr id="75" name="Gerader Verbinder 12">
            <a:extLst>
              <a:ext uri="{FF2B5EF4-FFF2-40B4-BE49-F238E27FC236}">
                <a16:creationId xmlns:a16="http://schemas.microsoft.com/office/drawing/2014/main" id="{AB0832E2-99E3-4A9E-BED0-F9A2ACA9104B}"/>
              </a:ext>
            </a:extLst>
          </p:cNvPr>
          <p:cNvCxnSpPr/>
          <p:nvPr/>
        </p:nvCxnSpPr>
        <p:spPr>
          <a:xfrm flipH="1">
            <a:off x="684005" y="3692799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>
            <a:extLst>
              <a:ext uri="{FF2B5EF4-FFF2-40B4-BE49-F238E27FC236}">
                <a16:creationId xmlns:a16="http://schemas.microsoft.com/office/drawing/2014/main" id="{A9B35C71-E0C2-4333-B4A9-5CB34D504FBE}"/>
              </a:ext>
            </a:extLst>
          </p:cNvPr>
          <p:cNvSpPr/>
          <p:nvPr/>
        </p:nvSpPr>
        <p:spPr bwMode="auto">
          <a:xfrm>
            <a:off x="683999" y="437003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Implementation by a market research specialist: BERENT</a:t>
            </a:r>
            <a:r>
              <a:rPr lang="en-US" sz="2000" baseline="300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89" name="Gerader Verbinder 70">
            <a:extLst>
              <a:ext uri="{FF2B5EF4-FFF2-40B4-BE49-F238E27FC236}">
                <a16:creationId xmlns:a16="http://schemas.microsoft.com/office/drawing/2014/main" id="{022E5135-C5FD-4DA9-AF03-CAB0199D7145}"/>
              </a:ext>
            </a:extLst>
          </p:cNvPr>
          <p:cNvCxnSpPr/>
          <p:nvPr/>
        </p:nvCxnSpPr>
        <p:spPr>
          <a:xfrm flipH="1">
            <a:off x="683999" y="473233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pieren 110"/>
          <p:cNvGrpSpPr/>
          <p:nvPr/>
        </p:nvGrpSpPr>
        <p:grpSpPr>
          <a:xfrm>
            <a:off x="684005" y="1045672"/>
            <a:ext cx="468000" cy="468000"/>
            <a:chOff x="684005" y="1045672"/>
            <a:chExt cx="468000" cy="468000"/>
          </a:xfrm>
        </p:grpSpPr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7F88DC76-5C72-4471-9F60-FB1DE820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05" y="1045672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sp>
          <p:nvSpPr>
            <p:cNvPr id="110" name="Freeform 7"/>
            <p:cNvSpPr>
              <a:spLocks noEditPoints="1"/>
            </p:cNvSpPr>
            <p:nvPr/>
          </p:nvSpPr>
          <p:spPr bwMode="auto">
            <a:xfrm>
              <a:off x="755286" y="1092347"/>
              <a:ext cx="325438" cy="374650"/>
            </a:xfrm>
            <a:custGeom>
              <a:avLst/>
              <a:gdLst>
                <a:gd name="T0" fmla="*/ 57 w 87"/>
                <a:gd name="T1" fmla="*/ 48 h 100"/>
                <a:gd name="T2" fmla="*/ 19 w 87"/>
                <a:gd name="T3" fmla="*/ 78 h 100"/>
                <a:gd name="T4" fmla="*/ 8 w 87"/>
                <a:gd name="T5" fmla="*/ 67 h 100"/>
                <a:gd name="T6" fmla="*/ 39 w 87"/>
                <a:gd name="T7" fmla="*/ 29 h 100"/>
                <a:gd name="T8" fmla="*/ 57 w 87"/>
                <a:gd name="T9" fmla="*/ 48 h 100"/>
                <a:gd name="T10" fmla="*/ 78 w 87"/>
                <a:gd name="T11" fmla="*/ 8 h 100"/>
                <a:gd name="T12" fmla="*/ 49 w 87"/>
                <a:gd name="T13" fmla="*/ 8 h 100"/>
                <a:gd name="T14" fmla="*/ 42 w 87"/>
                <a:gd name="T15" fmla="*/ 22 h 100"/>
                <a:gd name="T16" fmla="*/ 65 w 87"/>
                <a:gd name="T17" fmla="*/ 44 h 100"/>
                <a:gd name="T18" fmla="*/ 78 w 87"/>
                <a:gd name="T19" fmla="*/ 38 h 100"/>
                <a:gd name="T20" fmla="*/ 78 w 87"/>
                <a:gd name="T21" fmla="*/ 8 h 100"/>
                <a:gd name="T22" fmla="*/ 39 w 87"/>
                <a:gd name="T23" fmla="*/ 80 h 100"/>
                <a:gd name="T24" fmla="*/ 20 w 87"/>
                <a:gd name="T25" fmla="*/ 89 h 100"/>
                <a:gd name="T26" fmla="*/ 10 w 87"/>
                <a:gd name="T27" fmla="*/ 88 h 100"/>
                <a:gd name="T28" fmla="*/ 10 w 87"/>
                <a:gd name="T29" fmla="*/ 81 h 100"/>
                <a:gd name="T30" fmla="*/ 10 w 87"/>
                <a:gd name="T31" fmla="*/ 80 h 100"/>
                <a:gd name="T32" fmla="*/ 5 w 87"/>
                <a:gd name="T33" fmla="*/ 76 h 100"/>
                <a:gd name="T34" fmla="*/ 4 w 87"/>
                <a:gd name="T35" fmla="*/ 93 h 100"/>
                <a:gd name="T36" fmla="*/ 23 w 87"/>
                <a:gd name="T37" fmla="*/ 95 h 100"/>
                <a:gd name="T38" fmla="*/ 39 w 87"/>
                <a:gd name="T39" fmla="*/ 87 h 100"/>
                <a:gd name="T40" fmla="*/ 53 w 87"/>
                <a:gd name="T41" fmla="*/ 98 h 100"/>
                <a:gd name="T42" fmla="*/ 59 w 87"/>
                <a:gd name="T43" fmla="*/ 94 h 100"/>
                <a:gd name="T44" fmla="*/ 39 w 87"/>
                <a:gd name="T45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00">
                  <a:moveTo>
                    <a:pt x="57" y="48"/>
                  </a:moveTo>
                  <a:cubicBezTo>
                    <a:pt x="53" y="51"/>
                    <a:pt x="25" y="73"/>
                    <a:pt x="19" y="7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57" y="48"/>
                  </a:lnTo>
                  <a:close/>
                  <a:moveTo>
                    <a:pt x="78" y="8"/>
                  </a:moveTo>
                  <a:cubicBezTo>
                    <a:pt x="70" y="0"/>
                    <a:pt x="57" y="0"/>
                    <a:pt x="49" y="8"/>
                  </a:cubicBezTo>
                  <a:cubicBezTo>
                    <a:pt x="43" y="14"/>
                    <a:pt x="43" y="20"/>
                    <a:pt x="42" y="22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7" y="44"/>
                    <a:pt x="73" y="43"/>
                    <a:pt x="78" y="38"/>
                  </a:cubicBezTo>
                  <a:cubicBezTo>
                    <a:pt x="87" y="30"/>
                    <a:pt x="87" y="16"/>
                    <a:pt x="78" y="8"/>
                  </a:cubicBezTo>
                  <a:close/>
                  <a:moveTo>
                    <a:pt x="39" y="80"/>
                  </a:moveTo>
                  <a:cubicBezTo>
                    <a:pt x="30" y="80"/>
                    <a:pt x="26" y="86"/>
                    <a:pt x="20" y="89"/>
                  </a:cubicBezTo>
                  <a:cubicBezTo>
                    <a:pt x="16" y="92"/>
                    <a:pt x="12" y="91"/>
                    <a:pt x="10" y="88"/>
                  </a:cubicBezTo>
                  <a:cubicBezTo>
                    <a:pt x="9" y="87"/>
                    <a:pt x="7" y="84"/>
                    <a:pt x="10" y="81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82"/>
                    <a:pt x="1" y="88"/>
                    <a:pt x="4" y="93"/>
                  </a:cubicBezTo>
                  <a:cubicBezTo>
                    <a:pt x="8" y="97"/>
                    <a:pt x="16" y="100"/>
                    <a:pt x="23" y="95"/>
                  </a:cubicBezTo>
                  <a:cubicBezTo>
                    <a:pt x="30" y="91"/>
                    <a:pt x="33" y="87"/>
                    <a:pt x="39" y="87"/>
                  </a:cubicBezTo>
                  <a:cubicBezTo>
                    <a:pt x="43" y="87"/>
                    <a:pt x="47" y="89"/>
                    <a:pt x="53" y="98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3" y="86"/>
                    <a:pt x="48" y="80"/>
                    <a:pt x="39" y="8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245BEE7-7CF3-4FB4-A183-0B13FC2BB5EA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4178290"/>
            <a:ext cx="468000" cy="468000"/>
            <a:chOff x="684005" y="4178290"/>
            <a:chExt cx="468000" cy="468000"/>
          </a:xfrm>
        </p:grpSpPr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288231B4-E814-43E6-80AB-D010EA000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05" y="4178290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B4E34806-0921-43FC-AE36-65489BECF8E1}"/>
                </a:ext>
              </a:extLst>
            </p:cNvPr>
            <p:cNvGrpSpPr/>
            <p:nvPr/>
          </p:nvGrpSpPr>
          <p:grpSpPr>
            <a:xfrm>
              <a:off x="719487" y="4242981"/>
              <a:ext cx="397037" cy="338618"/>
              <a:chOff x="726441" y="4242035"/>
              <a:chExt cx="397037" cy="338618"/>
            </a:xfrm>
          </p:grpSpPr>
          <p:grpSp>
            <p:nvGrpSpPr>
              <p:cNvPr id="145" name="Gruppieren 144">
                <a:extLst>
                  <a:ext uri="{FF2B5EF4-FFF2-40B4-BE49-F238E27FC236}">
                    <a16:creationId xmlns:a16="http://schemas.microsoft.com/office/drawing/2014/main" id="{1452238D-827B-4204-9BD2-3428F884A0E9}"/>
                  </a:ext>
                </a:extLst>
              </p:cNvPr>
              <p:cNvGrpSpPr/>
              <p:nvPr/>
            </p:nvGrpSpPr>
            <p:grpSpPr>
              <a:xfrm>
                <a:off x="726441" y="4242035"/>
                <a:ext cx="163526" cy="319420"/>
                <a:chOff x="4367883" y="2339631"/>
                <a:chExt cx="438741" cy="857008"/>
              </a:xfrm>
              <a:noFill/>
            </p:grpSpPr>
            <p:sp>
              <p:nvSpPr>
                <p:cNvPr id="149" name="Freeform 76">
                  <a:extLst>
                    <a:ext uri="{FF2B5EF4-FFF2-40B4-BE49-F238E27FC236}">
                      <a16:creationId xmlns:a16="http://schemas.microsoft.com/office/drawing/2014/main" id="{24F0D445-B93F-4049-BF3E-62C85D958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883" y="2675429"/>
                  <a:ext cx="438741" cy="521210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50" name="Oval 77">
                  <a:extLst>
                    <a:ext uri="{FF2B5EF4-FFF2-40B4-BE49-F238E27FC236}">
                      <a16:creationId xmlns:a16="http://schemas.microsoft.com/office/drawing/2014/main" id="{73CDECF0-8503-46EB-9F1C-727A44D9F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275" y="2339631"/>
                  <a:ext cx="273957" cy="27811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9951" name="Gruppieren 39950"/>
              <p:cNvGrpSpPr/>
              <p:nvPr/>
            </p:nvGrpSpPr>
            <p:grpSpPr>
              <a:xfrm>
                <a:off x="878886" y="4326863"/>
                <a:ext cx="244592" cy="253790"/>
                <a:chOff x="316878" y="4285077"/>
                <a:chExt cx="244592" cy="253790"/>
              </a:xfrm>
            </p:grpSpPr>
            <p:sp>
              <p:nvSpPr>
                <p:cNvPr id="148" name="Freeform 36">
                  <a:extLst>
                    <a:ext uri="{FF2B5EF4-FFF2-40B4-BE49-F238E27FC236}">
                      <a16:creationId xmlns:a16="http://schemas.microsoft.com/office/drawing/2014/main" id="{811ABA7D-40FE-4783-A0FE-E4C828780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78" y="4426275"/>
                  <a:ext cx="112060" cy="112592"/>
                </a:xfrm>
                <a:custGeom>
                  <a:avLst/>
                  <a:gdLst>
                    <a:gd name="T0" fmla="*/ 20 w 132"/>
                    <a:gd name="T1" fmla="*/ 130 h 130"/>
                    <a:gd name="T2" fmla="*/ 7 w 132"/>
                    <a:gd name="T3" fmla="*/ 124 h 130"/>
                    <a:gd name="T4" fmla="*/ 7 w 132"/>
                    <a:gd name="T5" fmla="*/ 99 h 130"/>
                    <a:gd name="T6" fmla="*/ 100 w 132"/>
                    <a:gd name="T7" fmla="*/ 7 h 130"/>
                    <a:gd name="T8" fmla="*/ 125 w 132"/>
                    <a:gd name="T9" fmla="*/ 7 h 130"/>
                    <a:gd name="T10" fmla="*/ 125 w 132"/>
                    <a:gd name="T11" fmla="*/ 32 h 130"/>
                    <a:gd name="T12" fmla="*/ 33 w 132"/>
                    <a:gd name="T13" fmla="*/ 124 h 130"/>
                    <a:gd name="T14" fmla="*/ 20 w 132"/>
                    <a:gd name="T1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130">
                      <a:moveTo>
                        <a:pt x="20" y="130"/>
                      </a:moveTo>
                      <a:cubicBezTo>
                        <a:pt x="15" y="130"/>
                        <a:pt x="11" y="128"/>
                        <a:pt x="7" y="124"/>
                      </a:cubicBezTo>
                      <a:cubicBezTo>
                        <a:pt x="0" y="117"/>
                        <a:pt x="0" y="106"/>
                        <a:pt x="7" y="9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7" y="0"/>
                        <a:pt x="118" y="0"/>
                        <a:pt x="125" y="7"/>
                      </a:cubicBezTo>
                      <a:cubicBezTo>
                        <a:pt x="132" y="14"/>
                        <a:pt x="132" y="25"/>
                        <a:pt x="125" y="32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29" y="128"/>
                        <a:pt x="24" y="130"/>
                        <a:pt x="20" y="1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535B66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Freeform 35">
                  <a:extLst>
                    <a:ext uri="{FF2B5EF4-FFF2-40B4-BE49-F238E27FC236}">
                      <a16:creationId xmlns:a16="http://schemas.microsoft.com/office/drawing/2014/main" id="{A43B577F-E611-4C05-9696-C26C7806D2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0394" y="4285077"/>
                  <a:ext cx="191076" cy="195111"/>
                </a:xfrm>
                <a:custGeom>
                  <a:avLst/>
                  <a:gdLst>
                    <a:gd name="T0" fmla="*/ 113 w 225"/>
                    <a:gd name="T1" fmla="*/ 225 h 225"/>
                    <a:gd name="T2" fmla="*/ 0 w 225"/>
                    <a:gd name="T3" fmla="*/ 112 h 225"/>
                    <a:gd name="T4" fmla="*/ 113 w 225"/>
                    <a:gd name="T5" fmla="*/ 0 h 225"/>
                    <a:gd name="T6" fmla="*/ 225 w 225"/>
                    <a:gd name="T7" fmla="*/ 112 h 225"/>
                    <a:gd name="T8" fmla="*/ 113 w 225"/>
                    <a:gd name="T9" fmla="*/ 225 h 225"/>
                    <a:gd name="T10" fmla="*/ 113 w 225"/>
                    <a:gd name="T11" fmla="*/ 35 h 225"/>
                    <a:gd name="T12" fmla="*/ 36 w 225"/>
                    <a:gd name="T13" fmla="*/ 112 h 225"/>
                    <a:gd name="T14" fmla="*/ 113 w 225"/>
                    <a:gd name="T15" fmla="*/ 189 h 225"/>
                    <a:gd name="T16" fmla="*/ 189 w 225"/>
                    <a:gd name="T17" fmla="*/ 112 h 225"/>
                    <a:gd name="T18" fmla="*/ 113 w 225"/>
                    <a:gd name="T19" fmla="*/ 3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5" h="225">
                      <a:moveTo>
                        <a:pt x="113" y="225"/>
                      </a:moveTo>
                      <a:cubicBezTo>
                        <a:pt x="50" y="225"/>
                        <a:pt x="0" y="175"/>
                        <a:pt x="0" y="112"/>
                      </a:cubicBezTo>
                      <a:cubicBezTo>
                        <a:pt x="0" y="50"/>
                        <a:pt x="50" y="0"/>
                        <a:pt x="113" y="0"/>
                      </a:cubicBezTo>
                      <a:cubicBezTo>
                        <a:pt x="175" y="0"/>
                        <a:pt x="225" y="50"/>
                        <a:pt x="225" y="112"/>
                      </a:cubicBezTo>
                      <a:cubicBezTo>
                        <a:pt x="225" y="175"/>
                        <a:pt x="175" y="225"/>
                        <a:pt x="113" y="225"/>
                      </a:cubicBezTo>
                      <a:close/>
                      <a:moveTo>
                        <a:pt x="113" y="35"/>
                      </a:moveTo>
                      <a:cubicBezTo>
                        <a:pt x="70" y="35"/>
                        <a:pt x="36" y="70"/>
                        <a:pt x="36" y="112"/>
                      </a:cubicBezTo>
                      <a:cubicBezTo>
                        <a:pt x="36" y="155"/>
                        <a:pt x="70" y="189"/>
                        <a:pt x="113" y="189"/>
                      </a:cubicBezTo>
                      <a:cubicBezTo>
                        <a:pt x="155" y="189"/>
                        <a:pt x="189" y="155"/>
                        <a:pt x="189" y="112"/>
                      </a:cubicBezTo>
                      <a:cubicBezTo>
                        <a:pt x="189" y="70"/>
                        <a:pt x="155" y="35"/>
                        <a:pt x="113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535B66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847DA2B-ACF9-4EDB-AE8E-EC4EBEFD6E2A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3138751"/>
            <a:ext cx="468000" cy="468000"/>
            <a:chOff x="684005" y="3138751"/>
            <a:chExt cx="468000" cy="468000"/>
          </a:xfrm>
        </p:grpSpPr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CCC73C1B-DF81-4771-BF50-D61F610F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05" y="313875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39943" name="Gruppieren 39942"/>
            <p:cNvGrpSpPr>
              <a:grpSpLocks noChangeAspect="1"/>
            </p:cNvGrpSpPr>
            <p:nvPr/>
          </p:nvGrpSpPr>
          <p:grpSpPr>
            <a:xfrm>
              <a:off x="907478" y="3349524"/>
              <a:ext cx="216000" cy="216000"/>
              <a:chOff x="928335" y="3282751"/>
              <a:chExt cx="180000" cy="180000"/>
            </a:xfrm>
          </p:grpSpPr>
          <p:sp>
            <p:nvSpPr>
              <p:cNvPr id="114" name="Oval 13"/>
              <p:cNvSpPr>
                <a:spLocks noChangeArrowheads="1"/>
              </p:cNvSpPr>
              <p:nvPr/>
            </p:nvSpPr>
            <p:spPr bwMode="auto">
              <a:xfrm>
                <a:off x="928335" y="328275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973097" y="3337036"/>
                <a:ext cx="90477" cy="85714"/>
              </a:xfrm>
              <a:custGeom>
                <a:avLst/>
                <a:gdLst/>
                <a:ahLst/>
                <a:cxnLst/>
                <a:rect l="l" t="t" r="r" b="b"/>
                <a:pathLst>
                  <a:path w="150813" h="142875">
                    <a:moveTo>
                      <a:pt x="75406" y="88900"/>
                    </a:moveTo>
                    <a:cubicBezTo>
                      <a:pt x="109339" y="88900"/>
                      <a:pt x="139501" y="115888"/>
                      <a:pt x="150812" y="131309"/>
                    </a:cubicBezTo>
                    <a:cubicBezTo>
                      <a:pt x="150810" y="131312"/>
                      <a:pt x="150772" y="131370"/>
                      <a:pt x="149869" y="132755"/>
                    </a:cubicBezTo>
                    <a:lnTo>
                      <a:pt x="143271" y="142875"/>
                    </a:lnTo>
                    <a:cubicBezTo>
                      <a:pt x="124420" y="127454"/>
                      <a:pt x="105568" y="119743"/>
                      <a:pt x="75406" y="119743"/>
                    </a:cubicBezTo>
                    <a:cubicBezTo>
                      <a:pt x="45244" y="119743"/>
                      <a:pt x="26392" y="127454"/>
                      <a:pt x="7541" y="142875"/>
                    </a:cubicBezTo>
                    <a:cubicBezTo>
                      <a:pt x="7539" y="142873"/>
                      <a:pt x="7501" y="142814"/>
                      <a:pt x="6598" y="141429"/>
                    </a:cubicBezTo>
                    <a:lnTo>
                      <a:pt x="0" y="131309"/>
                    </a:lnTo>
                    <a:cubicBezTo>
                      <a:pt x="11311" y="115888"/>
                      <a:pt x="41473" y="88900"/>
                      <a:pt x="75406" y="88900"/>
                    </a:cubicBezTo>
                    <a:close/>
                    <a:moveTo>
                      <a:pt x="127794" y="0"/>
                    </a:moveTo>
                    <a:cubicBezTo>
                      <a:pt x="140507" y="0"/>
                      <a:pt x="150813" y="9950"/>
                      <a:pt x="150813" y="22225"/>
                    </a:cubicBezTo>
                    <a:cubicBezTo>
                      <a:pt x="150813" y="34500"/>
                      <a:pt x="140507" y="44450"/>
                      <a:pt x="127794" y="44450"/>
                    </a:cubicBezTo>
                    <a:cubicBezTo>
                      <a:pt x="115081" y="44450"/>
                      <a:pt x="104775" y="34500"/>
                      <a:pt x="104775" y="22225"/>
                    </a:cubicBezTo>
                    <a:cubicBezTo>
                      <a:pt x="104775" y="9950"/>
                      <a:pt x="115081" y="0"/>
                      <a:pt x="127794" y="0"/>
                    </a:cubicBezTo>
                    <a:close/>
                    <a:moveTo>
                      <a:pt x="23019" y="0"/>
                    </a:moveTo>
                    <a:cubicBezTo>
                      <a:pt x="35732" y="0"/>
                      <a:pt x="46038" y="9950"/>
                      <a:pt x="46038" y="22225"/>
                    </a:cubicBezTo>
                    <a:cubicBezTo>
                      <a:pt x="46038" y="34500"/>
                      <a:pt x="35732" y="44450"/>
                      <a:pt x="23019" y="44450"/>
                    </a:cubicBezTo>
                    <a:cubicBezTo>
                      <a:pt x="10306" y="44450"/>
                      <a:pt x="0" y="34500"/>
                      <a:pt x="0" y="22225"/>
                    </a:cubicBezTo>
                    <a:cubicBezTo>
                      <a:pt x="0" y="9950"/>
                      <a:pt x="10306" y="0"/>
                      <a:pt x="23019" y="0"/>
                    </a:cubicBezTo>
                    <a:close/>
                  </a:path>
                </a:pathLst>
              </a:custGeom>
              <a:solidFill>
                <a:srgbClr val="535B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3" name="Oval 23"/>
            <p:cNvSpPr>
              <a:spLocks noChangeArrowheads="1"/>
            </p:cNvSpPr>
            <p:nvPr/>
          </p:nvSpPr>
          <p:spPr bwMode="auto">
            <a:xfrm>
              <a:off x="712533" y="3179979"/>
              <a:ext cx="216000" cy="216000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1"/>
            <p:cNvSpPr>
              <a:spLocks/>
            </p:cNvSpPr>
            <p:nvPr/>
          </p:nvSpPr>
          <p:spPr bwMode="auto">
            <a:xfrm>
              <a:off x="735311" y="3245121"/>
              <a:ext cx="171428" cy="107429"/>
            </a:xfrm>
            <a:custGeom>
              <a:avLst/>
              <a:gdLst/>
              <a:ahLst/>
              <a:cxnLst/>
              <a:rect l="l" t="t" r="r" b="b"/>
              <a:pathLst>
                <a:path w="238125" h="149226">
                  <a:moveTo>
                    <a:pt x="50514" y="96838"/>
                  </a:moveTo>
                  <a:cubicBezTo>
                    <a:pt x="69365" y="111806"/>
                    <a:pt x="91987" y="119290"/>
                    <a:pt x="118379" y="119290"/>
                  </a:cubicBezTo>
                  <a:cubicBezTo>
                    <a:pt x="144771" y="119290"/>
                    <a:pt x="167393" y="111806"/>
                    <a:pt x="186244" y="96838"/>
                  </a:cubicBezTo>
                  <a:cubicBezTo>
                    <a:pt x="186247" y="96842"/>
                    <a:pt x="186291" y="96907"/>
                    <a:pt x="187187" y="98241"/>
                  </a:cubicBezTo>
                  <a:lnTo>
                    <a:pt x="193785" y="108064"/>
                  </a:lnTo>
                  <a:cubicBezTo>
                    <a:pt x="178704" y="123032"/>
                    <a:pt x="152312" y="149226"/>
                    <a:pt x="118379" y="149226"/>
                  </a:cubicBezTo>
                  <a:cubicBezTo>
                    <a:pt x="84446" y="149226"/>
                    <a:pt x="58054" y="123032"/>
                    <a:pt x="42973" y="108064"/>
                  </a:cubicBezTo>
                  <a:cubicBezTo>
                    <a:pt x="42975" y="108061"/>
                    <a:pt x="43019" y="107995"/>
                    <a:pt x="43916" y="106661"/>
                  </a:cubicBezTo>
                  <a:close/>
                  <a:moveTo>
                    <a:pt x="231356" y="47625"/>
                  </a:moveTo>
                  <a:cubicBezTo>
                    <a:pt x="242998" y="70184"/>
                    <a:pt x="239117" y="100264"/>
                    <a:pt x="223595" y="119063"/>
                  </a:cubicBezTo>
                  <a:cubicBezTo>
                    <a:pt x="223590" y="119059"/>
                    <a:pt x="223492" y="118988"/>
                    <a:pt x="221655" y="117653"/>
                  </a:cubicBezTo>
                  <a:lnTo>
                    <a:pt x="208073" y="107783"/>
                  </a:lnTo>
                  <a:cubicBezTo>
                    <a:pt x="219715" y="92744"/>
                    <a:pt x="223595" y="73944"/>
                    <a:pt x="215834" y="55145"/>
                  </a:cubicBezTo>
                  <a:cubicBezTo>
                    <a:pt x="215840" y="55142"/>
                    <a:pt x="215937" y="55095"/>
                    <a:pt x="217774" y="54205"/>
                  </a:cubicBezTo>
                  <a:close/>
                  <a:moveTo>
                    <a:pt x="6460" y="47625"/>
                  </a:moveTo>
                  <a:cubicBezTo>
                    <a:pt x="6466" y="47628"/>
                    <a:pt x="6559" y="47675"/>
                    <a:pt x="8312" y="48565"/>
                  </a:cubicBezTo>
                  <a:lnTo>
                    <a:pt x="21277" y="55145"/>
                  </a:lnTo>
                  <a:cubicBezTo>
                    <a:pt x="13869" y="73944"/>
                    <a:pt x="17573" y="92744"/>
                    <a:pt x="28685" y="107783"/>
                  </a:cubicBezTo>
                  <a:cubicBezTo>
                    <a:pt x="28680" y="107787"/>
                    <a:pt x="28586" y="107859"/>
                    <a:pt x="26833" y="109193"/>
                  </a:cubicBezTo>
                  <a:lnTo>
                    <a:pt x="13869" y="119063"/>
                  </a:lnTo>
                  <a:cubicBezTo>
                    <a:pt x="-948" y="100264"/>
                    <a:pt x="-4652" y="70184"/>
                    <a:pt x="6460" y="47625"/>
                  </a:cubicBezTo>
                  <a:close/>
                  <a:moveTo>
                    <a:pt x="170767" y="0"/>
                  </a:moveTo>
                  <a:cubicBezTo>
                    <a:pt x="183480" y="0"/>
                    <a:pt x="193786" y="9950"/>
                    <a:pt x="193786" y="22225"/>
                  </a:cubicBezTo>
                  <a:cubicBezTo>
                    <a:pt x="193786" y="34500"/>
                    <a:pt x="183480" y="44450"/>
                    <a:pt x="170767" y="44450"/>
                  </a:cubicBezTo>
                  <a:cubicBezTo>
                    <a:pt x="158054" y="44450"/>
                    <a:pt x="147748" y="34500"/>
                    <a:pt x="147748" y="22225"/>
                  </a:cubicBezTo>
                  <a:cubicBezTo>
                    <a:pt x="147748" y="9950"/>
                    <a:pt x="158054" y="0"/>
                    <a:pt x="170767" y="0"/>
                  </a:cubicBezTo>
                  <a:close/>
                  <a:moveTo>
                    <a:pt x="65992" y="0"/>
                  </a:moveTo>
                  <a:cubicBezTo>
                    <a:pt x="78705" y="0"/>
                    <a:pt x="89011" y="9950"/>
                    <a:pt x="89011" y="22225"/>
                  </a:cubicBezTo>
                  <a:cubicBezTo>
                    <a:pt x="89011" y="34500"/>
                    <a:pt x="78705" y="44450"/>
                    <a:pt x="65992" y="44450"/>
                  </a:cubicBezTo>
                  <a:cubicBezTo>
                    <a:pt x="53279" y="44450"/>
                    <a:pt x="42973" y="34500"/>
                    <a:pt x="42973" y="22225"/>
                  </a:cubicBezTo>
                  <a:cubicBezTo>
                    <a:pt x="42973" y="9950"/>
                    <a:pt x="53279" y="0"/>
                    <a:pt x="65992" y="0"/>
                  </a:cubicBezTo>
                  <a:close/>
                </a:path>
              </a:pathLst>
            </a:custGeom>
            <a:solidFill>
              <a:srgbClr val="535B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111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57304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E4A3D29-BE22-4DE0-BC0D-C647EADA02E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8422D01-85D5-405F-8824-D733C94E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6AE230FD-5B22-4042-BC3B-84190F82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07EB8D3-7031-42DC-9338-FC65DABF491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F66A04CA-0E3F-4EFD-ACFD-8288EAC2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5608BD-4847-4E92-982B-5CB65A1EDA78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D0DF9269-2A34-4437-8574-A86541EAC98D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2B057C88-4702-433E-82BD-44459F2113AA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71" name="Rechteck 70">
                  <a:extLst>
                    <a:ext uri="{FF2B5EF4-FFF2-40B4-BE49-F238E27FC236}">
                      <a16:creationId xmlns:a16="http://schemas.microsoft.com/office/drawing/2014/main" id="{A2111DE6-10A2-4104-BC33-BFDB405BB02C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72" name="Gruppieren 71">
                  <a:extLst>
                    <a:ext uri="{FF2B5EF4-FFF2-40B4-BE49-F238E27FC236}">
                      <a16:creationId xmlns:a16="http://schemas.microsoft.com/office/drawing/2014/main" id="{D247F9DA-EB77-487E-9B2D-3ECEF6CCA443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73" name="Pfeil nach rechts 13">
                    <a:extLst>
                      <a:ext uri="{FF2B5EF4-FFF2-40B4-BE49-F238E27FC236}">
                        <a16:creationId xmlns:a16="http://schemas.microsoft.com/office/drawing/2014/main" id="{24DC8DB0-C478-421A-AE8F-35A4EAA40171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Pfeil nach rechts 14">
                    <a:extLst>
                      <a:ext uri="{FF2B5EF4-FFF2-40B4-BE49-F238E27FC236}">
                        <a16:creationId xmlns:a16="http://schemas.microsoft.com/office/drawing/2014/main" id="{3FDEA33E-ACB8-4198-ADE7-7A83A1D42865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BD4E26E5-1926-4A79-BD89-8D46A68D1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2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Re-organisation of our patent process end-to-end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D6A2A30-F724-4CB9-9968-574684E56F52}"/>
              </a:ext>
            </a:extLst>
          </p:cNvPr>
          <p:cNvSpPr txBox="1">
            <a:spLocks/>
          </p:cNvSpPr>
          <p:nvPr/>
        </p:nvSpPr>
        <p:spPr>
          <a:xfrm>
            <a:off x="683999" y="3817109"/>
            <a:ext cx="7848000" cy="706432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sz="2000" dirty="0">
                <a:solidFill>
                  <a:schemeClr val="tx1"/>
                </a:solidFill>
              </a:rPr>
              <a:t>Formalities officers embedded in examiner teams, under one management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D86681-B227-4FDF-AEDD-4F8BD105127A}"/>
              </a:ext>
            </a:extLst>
          </p:cNvPr>
          <p:cNvSpPr/>
          <p:nvPr/>
        </p:nvSpPr>
        <p:spPr bwMode="auto">
          <a:xfrm>
            <a:off x="683999" y="3454805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One end-to-end process handled by integrated teams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B0832E2-99E3-4A9E-BED0-F9A2ACA9104B}"/>
              </a:ext>
            </a:extLst>
          </p:cNvPr>
          <p:cNvCxnSpPr/>
          <p:nvPr/>
        </p:nvCxnSpPr>
        <p:spPr>
          <a:xfrm flipH="1">
            <a:off x="684005" y="3817109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B7E43DFE-2423-44CA-A18B-8FE69C6FC44E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3263061"/>
            <a:ext cx="468000" cy="468000"/>
            <a:chOff x="686177" y="1490752"/>
            <a:chExt cx="414000" cy="414000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3A07A7B-5C8F-437D-AC1E-619FA2FD7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5D5430D6-A0F8-45FE-AE3F-E9324CBFBC7C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C676447E-8FEB-4BD7-B098-49990B4C2379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4218A0D9-5BC5-4A86-BC69-45F98C14F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7EF8057-30F6-47B1-B8B0-3B9CEF58C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BEAACF60-0451-488F-8838-C06C4496F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2" name="Oval 77">
                  <a:extLst>
                    <a:ext uri="{FF2B5EF4-FFF2-40B4-BE49-F238E27FC236}">
                      <a16:creationId xmlns:a16="http://schemas.microsoft.com/office/drawing/2014/main" id="{31A6FF1E-39A7-4FAE-A7E8-2169EB68A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FC180B0C-7F20-48F3-A464-33B5C4AA4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9">
                  <a:extLst>
                    <a:ext uri="{FF2B5EF4-FFF2-40B4-BE49-F238E27FC236}">
                      <a16:creationId xmlns:a16="http://schemas.microsoft.com/office/drawing/2014/main" id="{6CB46D85-7AFD-45AB-802A-4D2A81850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660D356B-F566-445D-AE58-4E2F82AEF0B1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76" name="Pfeil nach rechts 50">
                  <a:extLst>
                    <a:ext uri="{FF2B5EF4-FFF2-40B4-BE49-F238E27FC236}">
                      <a16:creationId xmlns:a16="http://schemas.microsoft.com/office/drawing/2014/main" id="{3BEB2A89-B7AC-41A4-8574-751CA2348522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739F073A-764D-48E8-8BF9-1BAD8185166C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5A589AED-D5DA-48B0-A1D3-3323493BAF51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F66C66B-B103-4B93-AE3C-DC5188B409A8}"/>
              </a:ext>
            </a:extLst>
          </p:cNvPr>
          <p:cNvSpPr txBox="1">
            <a:spLocks/>
          </p:cNvSpPr>
          <p:nvPr/>
        </p:nvSpPr>
        <p:spPr>
          <a:xfrm>
            <a:off x="683999" y="1554848"/>
            <a:ext cx="7848000" cy="1401050"/>
          </a:xfrm>
          <a:prstGeom prst="rect">
            <a:avLst/>
          </a:prstGeom>
        </p:spPr>
        <p:txBody>
          <a:bodyPr vert="horz" wrap="square" lIns="0" tIns="54000" rIns="0" bIns="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Three broad technical sectors to mirror latest technological trends: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Mobility and Mechatronics 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Healthcare, Biotechnology and Chemistry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Information and Communications Technology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2DE284-E335-4F74-9B73-0210BDF863CF}"/>
              </a:ext>
            </a:extLst>
          </p:cNvPr>
          <p:cNvSpPr/>
          <p:nvPr/>
        </p:nvSpPr>
        <p:spPr bwMode="auto">
          <a:xfrm>
            <a:off x="683999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Less fragmentation, leaner structure, higher agility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DA1B71C-84B0-4600-8E14-CB5A7BE8A245}"/>
              </a:ext>
            </a:extLst>
          </p:cNvPr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897E086-010A-4D56-A897-70A04149C59E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1000800"/>
            <a:ext cx="468000" cy="468000"/>
            <a:chOff x="2607167" y="3002423"/>
            <a:chExt cx="1080000" cy="1080000"/>
          </a:xfrm>
        </p:grpSpPr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7F88DC76-5C72-4471-9F60-FB1DE820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167" y="3002423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06EA275-77F9-47A8-802A-7B155680B1E0}"/>
                </a:ext>
              </a:extLst>
            </p:cNvPr>
            <p:cNvGrpSpPr/>
            <p:nvPr/>
          </p:nvGrpSpPr>
          <p:grpSpPr>
            <a:xfrm>
              <a:off x="2765453" y="3151828"/>
              <a:ext cx="763428" cy="781190"/>
              <a:chOff x="2765453" y="3151827"/>
              <a:chExt cx="763428" cy="781190"/>
            </a:xfrm>
          </p:grpSpPr>
          <p:sp>
            <p:nvSpPr>
              <p:cNvPr id="88" name="Freeform 39">
                <a:extLst>
                  <a:ext uri="{FF2B5EF4-FFF2-40B4-BE49-F238E27FC236}">
                    <a16:creationId xmlns:a16="http://schemas.microsoft.com/office/drawing/2014/main" id="{924D776B-9624-43AA-B8DC-C127F9EBB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5453" y="3151827"/>
                <a:ext cx="763428" cy="547087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3B464D"/>
                  </a:solidFill>
                  <a:latin typeface="Arial"/>
                </a:endParaRPr>
              </a:p>
            </p:txBody>
          </p:sp>
          <p:sp>
            <p:nvSpPr>
              <p:cNvPr id="89" name="Freeform 40">
                <a:extLst>
                  <a:ext uri="{FF2B5EF4-FFF2-40B4-BE49-F238E27FC236}">
                    <a16:creationId xmlns:a16="http://schemas.microsoft.com/office/drawing/2014/main" id="{5E8504C8-B0C7-4060-8FA9-1F81EC27E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474" y="3765074"/>
                <a:ext cx="507705" cy="167943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solidFill>
                <a:srgbClr val="FFFFFF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3B464D"/>
                  </a:solidFill>
                  <a:latin typeface="Arial"/>
                </a:endParaRPr>
              </a:p>
            </p:txBody>
          </p:sp>
          <p:sp>
            <p:nvSpPr>
              <p:cNvPr id="90" name="Freeform 41">
                <a:extLst>
                  <a:ext uri="{FF2B5EF4-FFF2-40B4-BE49-F238E27FC236}">
                    <a16:creationId xmlns:a16="http://schemas.microsoft.com/office/drawing/2014/main" id="{EBB692BB-21DE-462A-9C17-43CF7880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107" y="3765074"/>
                <a:ext cx="99795" cy="167943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dirty="0">
                  <a:solidFill>
                    <a:srgbClr val="3B464D"/>
                  </a:solidFill>
                  <a:latin typeface="Arial"/>
                </a:endParaRPr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0D5E0F67-938B-4868-8E46-92C67674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154" y="3176000"/>
                <a:ext cx="716026" cy="49874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 w="12700">
                <a:noFill/>
              </a:ln>
              <a:extLst/>
            </p:spPr>
            <p:txBody>
              <a:bodyPr vert="horz" wrap="square" lIns="72000" tIns="36000" rIns="36000" bIns="36000" rtlCol="0" anchor="t" anchorCtr="0">
                <a:noAutofit/>
              </a:bodyPr>
              <a:lstStyle/>
              <a:p>
                <a:pPr defTabSz="914217">
                  <a:buClr>
                    <a:srgbClr val="404955"/>
                  </a:buClr>
                  <a:buFont typeface="Wingdings" pitchFamily="2" charset="2"/>
                  <a:buNone/>
                  <a:defRPr/>
                </a:pPr>
                <a:endParaRPr lang="en-GB" kern="0" dirty="0">
                  <a:solidFill>
                    <a:srgbClr val="3B46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2" name="Gruppieren 91">
                <a:extLst>
                  <a:ext uri="{FF2B5EF4-FFF2-40B4-BE49-F238E27FC236}">
                    <a16:creationId xmlns:a16="http://schemas.microsoft.com/office/drawing/2014/main" id="{46E32899-FFDF-4BDD-84DB-0954F50B2F49}"/>
                  </a:ext>
                </a:extLst>
              </p:cNvPr>
              <p:cNvGrpSpPr/>
              <p:nvPr/>
            </p:nvGrpSpPr>
            <p:grpSpPr>
              <a:xfrm>
                <a:off x="2843587" y="3238738"/>
                <a:ext cx="599484" cy="373265"/>
                <a:chOff x="2843587" y="3238738"/>
                <a:chExt cx="599484" cy="373265"/>
              </a:xfrm>
            </p:grpSpPr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22707F99-6348-4F88-AEDF-E37171774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7167" y="3238738"/>
                  <a:ext cx="0" cy="373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grpSp>
              <p:nvGrpSpPr>
                <p:cNvPr id="94" name="Gruppieren 93">
                  <a:extLst>
                    <a:ext uri="{FF2B5EF4-FFF2-40B4-BE49-F238E27FC236}">
                      <a16:creationId xmlns:a16="http://schemas.microsoft.com/office/drawing/2014/main" id="{849739A6-4887-4F24-B933-E1E865B0CC7C}"/>
                    </a:ext>
                  </a:extLst>
                </p:cNvPr>
                <p:cNvGrpSpPr/>
                <p:nvPr/>
              </p:nvGrpSpPr>
              <p:grpSpPr>
                <a:xfrm>
                  <a:off x="2843587" y="3281956"/>
                  <a:ext cx="241470" cy="286828"/>
                  <a:chOff x="729806" y="2273479"/>
                  <a:chExt cx="422453" cy="501805"/>
                </a:xfrm>
              </p:grpSpPr>
              <p:grpSp>
                <p:nvGrpSpPr>
                  <p:cNvPr id="96" name="Gruppieren 633">
                    <a:extLst>
                      <a:ext uri="{FF2B5EF4-FFF2-40B4-BE49-F238E27FC236}">
                        <a16:creationId xmlns:a16="http://schemas.microsoft.com/office/drawing/2014/main" id="{B395D2DB-6D4A-4B39-9D5D-F07E7461FA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729806" y="2273479"/>
                    <a:ext cx="361562" cy="361566"/>
                    <a:chOff x="4544145" y="1808251"/>
                    <a:chExt cx="531907" cy="531906"/>
                  </a:xfrm>
                </p:grpSpPr>
                <p:sp>
                  <p:nvSpPr>
                    <p:cNvPr id="100" name="Freeform 27">
                      <a:extLst>
                        <a:ext uri="{FF2B5EF4-FFF2-40B4-BE49-F238E27FC236}">
                          <a16:creationId xmlns:a16="http://schemas.microsoft.com/office/drawing/2014/main" id="{4051E48A-6EC0-4DF2-99F1-A59CE79649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4145" y="1808251"/>
                      <a:ext cx="531907" cy="531906"/>
                    </a:xfrm>
                    <a:custGeom>
                      <a:avLst/>
                      <a:gdLst>
                        <a:gd name="T0" fmla="*/ 2147483647 w 1670"/>
                        <a:gd name="T1" fmla="*/ 2147483647 h 1670"/>
                        <a:gd name="T2" fmla="*/ 2147483647 w 1670"/>
                        <a:gd name="T3" fmla="*/ 2147483647 h 1670"/>
                        <a:gd name="T4" fmla="*/ 2147483647 w 1670"/>
                        <a:gd name="T5" fmla="*/ 2147483647 h 1670"/>
                        <a:gd name="T6" fmla="*/ 2147483647 w 1670"/>
                        <a:gd name="T7" fmla="*/ 2147483647 h 1670"/>
                        <a:gd name="T8" fmla="*/ 2147483647 w 1670"/>
                        <a:gd name="T9" fmla="*/ 2147483647 h 1670"/>
                        <a:gd name="T10" fmla="*/ 2147483647 w 1670"/>
                        <a:gd name="T11" fmla="*/ 2147483647 h 1670"/>
                        <a:gd name="T12" fmla="*/ 2147483647 w 1670"/>
                        <a:gd name="T13" fmla="*/ 2147483647 h 1670"/>
                        <a:gd name="T14" fmla="*/ 2147483647 w 1670"/>
                        <a:gd name="T15" fmla="*/ 2147483647 h 1670"/>
                        <a:gd name="T16" fmla="*/ 2147483647 w 1670"/>
                        <a:gd name="T17" fmla="*/ 2147483647 h 1670"/>
                        <a:gd name="T18" fmla="*/ 2147483647 w 1670"/>
                        <a:gd name="T19" fmla="*/ 2147483647 h 1670"/>
                        <a:gd name="T20" fmla="*/ 2147483647 w 1670"/>
                        <a:gd name="T21" fmla="*/ 2147483647 h 1670"/>
                        <a:gd name="T22" fmla="*/ 2147483647 w 1670"/>
                        <a:gd name="T23" fmla="*/ 2147483647 h 1670"/>
                        <a:gd name="T24" fmla="*/ 0 w 1670"/>
                        <a:gd name="T25" fmla="*/ 2147483647 h 1670"/>
                        <a:gd name="T26" fmla="*/ 0 w 1670"/>
                        <a:gd name="T27" fmla="*/ 2147483647 h 1670"/>
                        <a:gd name="T28" fmla="*/ 0 w 1670"/>
                        <a:gd name="T29" fmla="*/ 2147483647 h 1670"/>
                        <a:gd name="T30" fmla="*/ 2147483647 w 1670"/>
                        <a:gd name="T31" fmla="*/ 2147483647 h 1670"/>
                        <a:gd name="T32" fmla="*/ 2147483647 w 1670"/>
                        <a:gd name="T33" fmla="*/ 2147483647 h 1670"/>
                        <a:gd name="T34" fmla="*/ 2147483647 w 1670"/>
                        <a:gd name="T35" fmla="*/ 2147483647 h 1670"/>
                        <a:gd name="T36" fmla="*/ 2147483647 w 1670"/>
                        <a:gd name="T37" fmla="*/ 2147483647 h 1670"/>
                        <a:gd name="T38" fmla="*/ 2147483647 w 1670"/>
                        <a:gd name="T39" fmla="*/ 2147483647 h 1670"/>
                        <a:gd name="T40" fmla="*/ 2147483647 w 1670"/>
                        <a:gd name="T41" fmla="*/ 2147483647 h 1670"/>
                        <a:gd name="T42" fmla="*/ 2147483647 w 1670"/>
                        <a:gd name="T43" fmla="*/ 2147483647 h 1670"/>
                        <a:gd name="T44" fmla="*/ 2147483647 w 1670"/>
                        <a:gd name="T45" fmla="*/ 2147483647 h 1670"/>
                        <a:gd name="T46" fmla="*/ 2147483647 w 1670"/>
                        <a:gd name="T47" fmla="*/ 2147483647 h 1670"/>
                        <a:gd name="T48" fmla="*/ 2147483647 w 1670"/>
                        <a:gd name="T49" fmla="*/ 2147483647 h 1670"/>
                        <a:gd name="T50" fmla="*/ 2147483647 w 1670"/>
                        <a:gd name="T51" fmla="*/ 2147483647 h 1670"/>
                        <a:gd name="T52" fmla="*/ 2147483647 w 1670"/>
                        <a:gd name="T53" fmla="*/ 2147483647 h 1670"/>
                        <a:gd name="T54" fmla="*/ 2147483647 w 1670"/>
                        <a:gd name="T55" fmla="*/ 2147483647 h 1670"/>
                        <a:gd name="T56" fmla="*/ 2147483647 w 1670"/>
                        <a:gd name="T57" fmla="*/ 2147483647 h 1670"/>
                        <a:gd name="T58" fmla="*/ 2147483647 w 1670"/>
                        <a:gd name="T59" fmla="*/ 2147483647 h 1670"/>
                        <a:gd name="T60" fmla="*/ 2147483647 w 1670"/>
                        <a:gd name="T61" fmla="*/ 2147483647 h 1670"/>
                        <a:gd name="T62" fmla="*/ 2147483647 w 1670"/>
                        <a:gd name="T63" fmla="*/ 2147483647 h 1670"/>
                        <a:gd name="T64" fmla="*/ 2147483647 w 1670"/>
                        <a:gd name="T65" fmla="*/ 2147483647 h 1670"/>
                        <a:gd name="T66" fmla="*/ 2147483647 w 1670"/>
                        <a:gd name="T67" fmla="*/ 2147483647 h 1670"/>
                        <a:gd name="T68" fmla="*/ 2147483647 w 1670"/>
                        <a:gd name="T69" fmla="*/ 2147483647 h 1670"/>
                        <a:gd name="T70" fmla="*/ 2147483647 w 1670"/>
                        <a:gd name="T71" fmla="*/ 2147483647 h 1670"/>
                        <a:gd name="T72" fmla="*/ 2147483647 w 1670"/>
                        <a:gd name="T73" fmla="*/ 2147483647 h 1670"/>
                        <a:gd name="T74" fmla="*/ 2147483647 w 1670"/>
                        <a:gd name="T75" fmla="*/ 2147483647 h 1670"/>
                        <a:gd name="T76" fmla="*/ 2147483647 w 1670"/>
                        <a:gd name="T77" fmla="*/ 2147483647 h 1670"/>
                        <a:gd name="T78" fmla="*/ 2147483647 w 1670"/>
                        <a:gd name="T79" fmla="*/ 2147483647 h 1670"/>
                        <a:gd name="T80" fmla="*/ 2147483647 w 1670"/>
                        <a:gd name="T81" fmla="*/ 2147483647 h 1670"/>
                        <a:gd name="T82" fmla="*/ 2147483647 w 1670"/>
                        <a:gd name="T83" fmla="*/ 2147483647 h 1670"/>
                        <a:gd name="T84" fmla="*/ 2147483647 w 1670"/>
                        <a:gd name="T85" fmla="*/ 2147483647 h 1670"/>
                        <a:gd name="T86" fmla="*/ 2147483647 w 1670"/>
                        <a:gd name="T87" fmla="*/ 2147483647 h 1670"/>
                        <a:gd name="T88" fmla="*/ 2147483647 w 1670"/>
                        <a:gd name="T89" fmla="*/ 2147483647 h 1670"/>
                        <a:gd name="T90" fmla="*/ 2147483647 w 1670"/>
                        <a:gd name="T91" fmla="*/ 2147483647 h 1670"/>
                        <a:gd name="T92" fmla="*/ 2147483647 w 1670"/>
                        <a:gd name="T93" fmla="*/ 2147483647 h 1670"/>
                        <a:gd name="T94" fmla="*/ 2147483647 w 1670"/>
                        <a:gd name="T95" fmla="*/ 2147483647 h 1670"/>
                        <a:gd name="T96" fmla="*/ 2147483647 w 1670"/>
                        <a:gd name="T97" fmla="*/ 2147483647 h 1670"/>
                        <a:gd name="T98" fmla="*/ 2147483647 w 1670"/>
                        <a:gd name="T99" fmla="*/ 2147483647 h 1670"/>
                        <a:gd name="T100" fmla="*/ 2147483647 w 1670"/>
                        <a:gd name="T101" fmla="*/ 2147483647 h 1670"/>
                        <a:gd name="T102" fmla="*/ 2147483647 w 1670"/>
                        <a:gd name="T103" fmla="*/ 2147483647 h 1670"/>
                        <a:gd name="T104" fmla="*/ 2147483647 w 1670"/>
                        <a:gd name="T105" fmla="*/ 2147483647 h 1670"/>
                        <a:gd name="T106" fmla="*/ 2147483647 w 1670"/>
                        <a:gd name="T107" fmla="*/ 2147483647 h 1670"/>
                        <a:gd name="T108" fmla="*/ 2147483647 w 1670"/>
                        <a:gd name="T109" fmla="*/ 2147483647 h 1670"/>
                        <a:gd name="T110" fmla="*/ 2147483647 w 1670"/>
                        <a:gd name="T111" fmla="*/ 2147483647 h 1670"/>
                        <a:gd name="T112" fmla="*/ 2147483647 w 1670"/>
                        <a:gd name="T113" fmla="*/ 2147483647 h 1670"/>
                        <a:gd name="T114" fmla="*/ 2147483647 w 1670"/>
                        <a:gd name="T115" fmla="*/ 2147483647 h 1670"/>
                        <a:gd name="T116" fmla="*/ 2147483647 w 1670"/>
                        <a:gd name="T117" fmla="*/ 2147483647 h 1670"/>
                        <a:gd name="T118" fmla="*/ 2147483647 w 1670"/>
                        <a:gd name="T119" fmla="*/ 0 h 1670"/>
                        <a:gd name="T120" fmla="*/ 2147483647 w 1670"/>
                        <a:gd name="T121" fmla="*/ 0 h 1670"/>
                        <a:gd name="T122" fmla="*/ 2147483647 w 1670"/>
                        <a:gd name="T123" fmla="*/ 2147483647 h 1670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670"/>
                        <a:gd name="T187" fmla="*/ 0 h 1670"/>
                        <a:gd name="T188" fmla="*/ 1670 w 1670"/>
                        <a:gd name="T189" fmla="*/ 1670 h 1670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670" h="1670">
                          <a:moveTo>
                            <a:pt x="690" y="216"/>
                          </a:moveTo>
                          <a:lnTo>
                            <a:pt x="690" y="216"/>
                          </a:lnTo>
                          <a:lnTo>
                            <a:pt x="681" y="218"/>
                          </a:lnTo>
                          <a:lnTo>
                            <a:pt x="671" y="220"/>
                          </a:lnTo>
                          <a:lnTo>
                            <a:pt x="659" y="223"/>
                          </a:lnTo>
                          <a:lnTo>
                            <a:pt x="648" y="226"/>
                          </a:lnTo>
                          <a:lnTo>
                            <a:pt x="636" y="231"/>
                          </a:lnTo>
                          <a:lnTo>
                            <a:pt x="624" y="235"/>
                          </a:lnTo>
                          <a:lnTo>
                            <a:pt x="611" y="240"/>
                          </a:lnTo>
                          <a:lnTo>
                            <a:pt x="597" y="245"/>
                          </a:lnTo>
                          <a:lnTo>
                            <a:pt x="584" y="250"/>
                          </a:lnTo>
                          <a:lnTo>
                            <a:pt x="571" y="256"/>
                          </a:lnTo>
                          <a:lnTo>
                            <a:pt x="558" y="263"/>
                          </a:lnTo>
                          <a:lnTo>
                            <a:pt x="544" y="270"/>
                          </a:lnTo>
                          <a:lnTo>
                            <a:pt x="531" y="277"/>
                          </a:lnTo>
                          <a:lnTo>
                            <a:pt x="518" y="284"/>
                          </a:lnTo>
                          <a:lnTo>
                            <a:pt x="506" y="292"/>
                          </a:lnTo>
                          <a:lnTo>
                            <a:pt x="493" y="300"/>
                          </a:lnTo>
                          <a:lnTo>
                            <a:pt x="307" y="182"/>
                          </a:lnTo>
                          <a:lnTo>
                            <a:pt x="294" y="195"/>
                          </a:lnTo>
                          <a:lnTo>
                            <a:pt x="277" y="212"/>
                          </a:lnTo>
                          <a:lnTo>
                            <a:pt x="256" y="233"/>
                          </a:lnTo>
                          <a:lnTo>
                            <a:pt x="234" y="255"/>
                          </a:lnTo>
                          <a:lnTo>
                            <a:pt x="212" y="277"/>
                          </a:lnTo>
                          <a:lnTo>
                            <a:pt x="195" y="294"/>
                          </a:lnTo>
                          <a:lnTo>
                            <a:pt x="182" y="307"/>
                          </a:lnTo>
                          <a:lnTo>
                            <a:pt x="178" y="311"/>
                          </a:lnTo>
                          <a:lnTo>
                            <a:pt x="295" y="498"/>
                          </a:lnTo>
                          <a:lnTo>
                            <a:pt x="295" y="500"/>
                          </a:lnTo>
                          <a:lnTo>
                            <a:pt x="289" y="508"/>
                          </a:lnTo>
                          <a:lnTo>
                            <a:pt x="285" y="518"/>
                          </a:lnTo>
                          <a:lnTo>
                            <a:pt x="279" y="527"/>
                          </a:lnTo>
                          <a:lnTo>
                            <a:pt x="273" y="537"/>
                          </a:lnTo>
                          <a:lnTo>
                            <a:pt x="268" y="549"/>
                          </a:lnTo>
                          <a:lnTo>
                            <a:pt x="262" y="560"/>
                          </a:lnTo>
                          <a:lnTo>
                            <a:pt x="256" y="573"/>
                          </a:lnTo>
                          <a:lnTo>
                            <a:pt x="250" y="586"/>
                          </a:lnTo>
                          <a:lnTo>
                            <a:pt x="245" y="599"/>
                          </a:lnTo>
                          <a:lnTo>
                            <a:pt x="240" y="613"/>
                          </a:lnTo>
                          <a:lnTo>
                            <a:pt x="234" y="627"/>
                          </a:lnTo>
                          <a:lnTo>
                            <a:pt x="230" y="641"/>
                          </a:lnTo>
                          <a:lnTo>
                            <a:pt x="226" y="656"/>
                          </a:lnTo>
                          <a:lnTo>
                            <a:pt x="221" y="670"/>
                          </a:lnTo>
                          <a:lnTo>
                            <a:pt x="218" y="685"/>
                          </a:lnTo>
                          <a:lnTo>
                            <a:pt x="216" y="698"/>
                          </a:lnTo>
                          <a:lnTo>
                            <a:pt x="0" y="748"/>
                          </a:lnTo>
                          <a:lnTo>
                            <a:pt x="0" y="765"/>
                          </a:lnTo>
                          <a:lnTo>
                            <a:pt x="0" y="789"/>
                          </a:lnTo>
                          <a:lnTo>
                            <a:pt x="0" y="819"/>
                          </a:lnTo>
                          <a:lnTo>
                            <a:pt x="0" y="851"/>
                          </a:lnTo>
                          <a:lnTo>
                            <a:pt x="0" y="881"/>
                          </a:lnTo>
                          <a:lnTo>
                            <a:pt x="0" y="906"/>
                          </a:lnTo>
                          <a:lnTo>
                            <a:pt x="0" y="923"/>
                          </a:lnTo>
                          <a:lnTo>
                            <a:pt x="0" y="930"/>
                          </a:lnTo>
                          <a:lnTo>
                            <a:pt x="216" y="978"/>
                          </a:lnTo>
                          <a:lnTo>
                            <a:pt x="217" y="980"/>
                          </a:lnTo>
                          <a:lnTo>
                            <a:pt x="219" y="989"/>
                          </a:lnTo>
                          <a:lnTo>
                            <a:pt x="221" y="999"/>
                          </a:lnTo>
                          <a:lnTo>
                            <a:pt x="224" y="1011"/>
                          </a:lnTo>
                          <a:lnTo>
                            <a:pt x="227" y="1022"/>
                          </a:lnTo>
                          <a:lnTo>
                            <a:pt x="232" y="1035"/>
                          </a:lnTo>
                          <a:lnTo>
                            <a:pt x="236" y="1046"/>
                          </a:lnTo>
                          <a:lnTo>
                            <a:pt x="241" y="1060"/>
                          </a:lnTo>
                          <a:lnTo>
                            <a:pt x="246" y="1073"/>
                          </a:lnTo>
                          <a:lnTo>
                            <a:pt x="251" y="1086"/>
                          </a:lnTo>
                          <a:lnTo>
                            <a:pt x="257" y="1099"/>
                          </a:lnTo>
                          <a:lnTo>
                            <a:pt x="264" y="1113"/>
                          </a:lnTo>
                          <a:lnTo>
                            <a:pt x="271" y="1126"/>
                          </a:lnTo>
                          <a:lnTo>
                            <a:pt x="278" y="1139"/>
                          </a:lnTo>
                          <a:lnTo>
                            <a:pt x="285" y="1152"/>
                          </a:lnTo>
                          <a:lnTo>
                            <a:pt x="293" y="1164"/>
                          </a:lnTo>
                          <a:lnTo>
                            <a:pt x="301" y="1177"/>
                          </a:lnTo>
                          <a:lnTo>
                            <a:pt x="300" y="1177"/>
                          </a:lnTo>
                          <a:lnTo>
                            <a:pt x="301" y="1177"/>
                          </a:lnTo>
                          <a:lnTo>
                            <a:pt x="183" y="1363"/>
                          </a:lnTo>
                          <a:lnTo>
                            <a:pt x="196" y="1376"/>
                          </a:lnTo>
                          <a:lnTo>
                            <a:pt x="213" y="1393"/>
                          </a:lnTo>
                          <a:lnTo>
                            <a:pt x="234" y="1414"/>
                          </a:lnTo>
                          <a:lnTo>
                            <a:pt x="257" y="1436"/>
                          </a:lnTo>
                          <a:lnTo>
                            <a:pt x="278" y="1458"/>
                          </a:lnTo>
                          <a:lnTo>
                            <a:pt x="295" y="1475"/>
                          </a:lnTo>
                          <a:lnTo>
                            <a:pt x="308" y="1488"/>
                          </a:lnTo>
                          <a:lnTo>
                            <a:pt x="313" y="1492"/>
                          </a:lnTo>
                          <a:lnTo>
                            <a:pt x="499" y="1375"/>
                          </a:lnTo>
                          <a:lnTo>
                            <a:pt x="500" y="1375"/>
                          </a:lnTo>
                          <a:lnTo>
                            <a:pt x="508" y="1381"/>
                          </a:lnTo>
                          <a:lnTo>
                            <a:pt x="518" y="1385"/>
                          </a:lnTo>
                          <a:lnTo>
                            <a:pt x="528" y="1391"/>
                          </a:lnTo>
                          <a:lnTo>
                            <a:pt x="538" y="1397"/>
                          </a:lnTo>
                          <a:lnTo>
                            <a:pt x="550" y="1402"/>
                          </a:lnTo>
                          <a:lnTo>
                            <a:pt x="561" y="1408"/>
                          </a:lnTo>
                          <a:lnTo>
                            <a:pt x="574" y="1414"/>
                          </a:lnTo>
                          <a:lnTo>
                            <a:pt x="587" y="1420"/>
                          </a:lnTo>
                          <a:lnTo>
                            <a:pt x="601" y="1425"/>
                          </a:lnTo>
                          <a:lnTo>
                            <a:pt x="614" y="1430"/>
                          </a:lnTo>
                          <a:lnTo>
                            <a:pt x="628" y="1436"/>
                          </a:lnTo>
                          <a:lnTo>
                            <a:pt x="642" y="1440"/>
                          </a:lnTo>
                          <a:lnTo>
                            <a:pt x="656" y="1444"/>
                          </a:lnTo>
                          <a:lnTo>
                            <a:pt x="670" y="1449"/>
                          </a:lnTo>
                          <a:lnTo>
                            <a:pt x="685" y="1452"/>
                          </a:lnTo>
                          <a:lnTo>
                            <a:pt x="698" y="1454"/>
                          </a:lnTo>
                          <a:lnTo>
                            <a:pt x="748" y="1670"/>
                          </a:lnTo>
                          <a:lnTo>
                            <a:pt x="765" y="1670"/>
                          </a:lnTo>
                          <a:lnTo>
                            <a:pt x="791" y="1670"/>
                          </a:lnTo>
                          <a:lnTo>
                            <a:pt x="819" y="1670"/>
                          </a:lnTo>
                          <a:lnTo>
                            <a:pt x="852" y="1670"/>
                          </a:lnTo>
                          <a:lnTo>
                            <a:pt x="881" y="1670"/>
                          </a:lnTo>
                          <a:lnTo>
                            <a:pt x="906" y="1670"/>
                          </a:lnTo>
                          <a:lnTo>
                            <a:pt x="923" y="1670"/>
                          </a:lnTo>
                          <a:lnTo>
                            <a:pt x="930" y="1670"/>
                          </a:lnTo>
                          <a:lnTo>
                            <a:pt x="980" y="1454"/>
                          </a:lnTo>
                          <a:lnTo>
                            <a:pt x="981" y="1453"/>
                          </a:lnTo>
                          <a:lnTo>
                            <a:pt x="990" y="1451"/>
                          </a:lnTo>
                          <a:lnTo>
                            <a:pt x="1000" y="1449"/>
                          </a:lnTo>
                          <a:lnTo>
                            <a:pt x="1012" y="1446"/>
                          </a:lnTo>
                          <a:lnTo>
                            <a:pt x="1023" y="1443"/>
                          </a:lnTo>
                          <a:lnTo>
                            <a:pt x="1035" y="1438"/>
                          </a:lnTo>
                          <a:lnTo>
                            <a:pt x="1048" y="1434"/>
                          </a:lnTo>
                          <a:lnTo>
                            <a:pt x="1060" y="1429"/>
                          </a:lnTo>
                          <a:lnTo>
                            <a:pt x="1074" y="1424"/>
                          </a:lnTo>
                          <a:lnTo>
                            <a:pt x="1087" y="1419"/>
                          </a:lnTo>
                          <a:lnTo>
                            <a:pt x="1101" y="1413"/>
                          </a:lnTo>
                          <a:lnTo>
                            <a:pt x="1113" y="1406"/>
                          </a:lnTo>
                          <a:lnTo>
                            <a:pt x="1127" y="1399"/>
                          </a:lnTo>
                          <a:lnTo>
                            <a:pt x="1140" y="1392"/>
                          </a:lnTo>
                          <a:lnTo>
                            <a:pt x="1152" y="1385"/>
                          </a:lnTo>
                          <a:lnTo>
                            <a:pt x="1165" y="1377"/>
                          </a:lnTo>
                          <a:lnTo>
                            <a:pt x="1177" y="1369"/>
                          </a:lnTo>
                          <a:lnTo>
                            <a:pt x="1177" y="1370"/>
                          </a:lnTo>
                          <a:lnTo>
                            <a:pt x="1177" y="1369"/>
                          </a:lnTo>
                          <a:lnTo>
                            <a:pt x="1363" y="1487"/>
                          </a:lnTo>
                          <a:lnTo>
                            <a:pt x="1376" y="1474"/>
                          </a:lnTo>
                          <a:lnTo>
                            <a:pt x="1393" y="1457"/>
                          </a:lnTo>
                          <a:lnTo>
                            <a:pt x="1414" y="1436"/>
                          </a:lnTo>
                          <a:lnTo>
                            <a:pt x="1437" y="1413"/>
                          </a:lnTo>
                          <a:lnTo>
                            <a:pt x="1458" y="1392"/>
                          </a:lnTo>
                          <a:lnTo>
                            <a:pt x="1475" y="1375"/>
                          </a:lnTo>
                          <a:lnTo>
                            <a:pt x="1488" y="1362"/>
                          </a:lnTo>
                          <a:lnTo>
                            <a:pt x="1492" y="1357"/>
                          </a:lnTo>
                          <a:lnTo>
                            <a:pt x="1375" y="1171"/>
                          </a:lnTo>
                          <a:lnTo>
                            <a:pt x="1375" y="1170"/>
                          </a:lnTo>
                          <a:lnTo>
                            <a:pt x="1381" y="1162"/>
                          </a:lnTo>
                          <a:lnTo>
                            <a:pt x="1386" y="1152"/>
                          </a:lnTo>
                          <a:lnTo>
                            <a:pt x="1392" y="1143"/>
                          </a:lnTo>
                          <a:lnTo>
                            <a:pt x="1398" y="1132"/>
                          </a:lnTo>
                          <a:lnTo>
                            <a:pt x="1404" y="1121"/>
                          </a:lnTo>
                          <a:lnTo>
                            <a:pt x="1409" y="1109"/>
                          </a:lnTo>
                          <a:lnTo>
                            <a:pt x="1415" y="1097"/>
                          </a:lnTo>
                          <a:lnTo>
                            <a:pt x="1421" y="1083"/>
                          </a:lnTo>
                          <a:lnTo>
                            <a:pt x="1427" y="1071"/>
                          </a:lnTo>
                          <a:lnTo>
                            <a:pt x="1431" y="1057"/>
                          </a:lnTo>
                          <a:lnTo>
                            <a:pt x="1436" y="1043"/>
                          </a:lnTo>
                          <a:lnTo>
                            <a:pt x="1442" y="1028"/>
                          </a:lnTo>
                          <a:lnTo>
                            <a:pt x="1445" y="1014"/>
                          </a:lnTo>
                          <a:lnTo>
                            <a:pt x="1450" y="1000"/>
                          </a:lnTo>
                          <a:lnTo>
                            <a:pt x="1453" y="985"/>
                          </a:lnTo>
                          <a:lnTo>
                            <a:pt x="1455" y="972"/>
                          </a:lnTo>
                          <a:lnTo>
                            <a:pt x="1670" y="922"/>
                          </a:lnTo>
                          <a:lnTo>
                            <a:pt x="1670" y="905"/>
                          </a:lnTo>
                          <a:lnTo>
                            <a:pt x="1670" y="879"/>
                          </a:lnTo>
                          <a:lnTo>
                            <a:pt x="1670" y="851"/>
                          </a:lnTo>
                          <a:lnTo>
                            <a:pt x="1670" y="818"/>
                          </a:lnTo>
                          <a:lnTo>
                            <a:pt x="1670" y="789"/>
                          </a:lnTo>
                          <a:lnTo>
                            <a:pt x="1670" y="764"/>
                          </a:lnTo>
                          <a:lnTo>
                            <a:pt x="1670" y="747"/>
                          </a:lnTo>
                          <a:lnTo>
                            <a:pt x="1670" y="740"/>
                          </a:lnTo>
                          <a:lnTo>
                            <a:pt x="1455" y="690"/>
                          </a:lnTo>
                          <a:lnTo>
                            <a:pt x="1454" y="690"/>
                          </a:lnTo>
                          <a:lnTo>
                            <a:pt x="1452" y="681"/>
                          </a:lnTo>
                          <a:lnTo>
                            <a:pt x="1450" y="671"/>
                          </a:lnTo>
                          <a:lnTo>
                            <a:pt x="1447" y="659"/>
                          </a:lnTo>
                          <a:lnTo>
                            <a:pt x="1444" y="648"/>
                          </a:lnTo>
                          <a:lnTo>
                            <a:pt x="1439" y="635"/>
                          </a:lnTo>
                          <a:lnTo>
                            <a:pt x="1435" y="622"/>
                          </a:lnTo>
                          <a:lnTo>
                            <a:pt x="1430" y="610"/>
                          </a:lnTo>
                          <a:lnTo>
                            <a:pt x="1425" y="597"/>
                          </a:lnTo>
                          <a:lnTo>
                            <a:pt x="1420" y="584"/>
                          </a:lnTo>
                          <a:lnTo>
                            <a:pt x="1414" y="571"/>
                          </a:lnTo>
                          <a:lnTo>
                            <a:pt x="1407" y="557"/>
                          </a:lnTo>
                          <a:lnTo>
                            <a:pt x="1400" y="544"/>
                          </a:lnTo>
                          <a:lnTo>
                            <a:pt x="1393" y="531"/>
                          </a:lnTo>
                          <a:lnTo>
                            <a:pt x="1386" y="518"/>
                          </a:lnTo>
                          <a:lnTo>
                            <a:pt x="1378" y="506"/>
                          </a:lnTo>
                          <a:lnTo>
                            <a:pt x="1370" y="493"/>
                          </a:lnTo>
                          <a:lnTo>
                            <a:pt x="1488" y="307"/>
                          </a:lnTo>
                          <a:lnTo>
                            <a:pt x="1475" y="294"/>
                          </a:lnTo>
                          <a:lnTo>
                            <a:pt x="1458" y="277"/>
                          </a:lnTo>
                          <a:lnTo>
                            <a:pt x="1437" y="256"/>
                          </a:lnTo>
                          <a:lnTo>
                            <a:pt x="1415" y="233"/>
                          </a:lnTo>
                          <a:lnTo>
                            <a:pt x="1393" y="212"/>
                          </a:lnTo>
                          <a:lnTo>
                            <a:pt x="1376" y="195"/>
                          </a:lnTo>
                          <a:lnTo>
                            <a:pt x="1363" y="182"/>
                          </a:lnTo>
                          <a:lnTo>
                            <a:pt x="1359" y="178"/>
                          </a:lnTo>
                          <a:lnTo>
                            <a:pt x="1172" y="295"/>
                          </a:lnTo>
                          <a:lnTo>
                            <a:pt x="1171" y="295"/>
                          </a:lnTo>
                          <a:lnTo>
                            <a:pt x="1163" y="289"/>
                          </a:lnTo>
                          <a:lnTo>
                            <a:pt x="1154" y="284"/>
                          </a:lnTo>
                          <a:lnTo>
                            <a:pt x="1143" y="278"/>
                          </a:lnTo>
                          <a:lnTo>
                            <a:pt x="1133" y="272"/>
                          </a:lnTo>
                          <a:lnTo>
                            <a:pt x="1121" y="266"/>
                          </a:lnTo>
                          <a:lnTo>
                            <a:pt x="1110" y="261"/>
                          </a:lnTo>
                          <a:lnTo>
                            <a:pt x="1097" y="255"/>
                          </a:lnTo>
                          <a:lnTo>
                            <a:pt x="1084" y="249"/>
                          </a:lnTo>
                          <a:lnTo>
                            <a:pt x="1071" y="243"/>
                          </a:lnTo>
                          <a:lnTo>
                            <a:pt x="1057" y="239"/>
                          </a:lnTo>
                          <a:lnTo>
                            <a:pt x="1043" y="234"/>
                          </a:lnTo>
                          <a:lnTo>
                            <a:pt x="1029" y="228"/>
                          </a:lnTo>
                          <a:lnTo>
                            <a:pt x="1014" y="225"/>
                          </a:lnTo>
                          <a:lnTo>
                            <a:pt x="1000" y="220"/>
                          </a:lnTo>
                          <a:lnTo>
                            <a:pt x="985" y="217"/>
                          </a:lnTo>
                          <a:lnTo>
                            <a:pt x="972" y="215"/>
                          </a:lnTo>
                          <a:lnTo>
                            <a:pt x="923" y="0"/>
                          </a:lnTo>
                          <a:lnTo>
                            <a:pt x="906" y="0"/>
                          </a:lnTo>
                          <a:lnTo>
                            <a:pt x="881" y="0"/>
                          </a:lnTo>
                          <a:lnTo>
                            <a:pt x="851" y="0"/>
                          </a:lnTo>
                          <a:lnTo>
                            <a:pt x="819" y="0"/>
                          </a:lnTo>
                          <a:lnTo>
                            <a:pt x="789" y="0"/>
                          </a:lnTo>
                          <a:lnTo>
                            <a:pt x="764" y="0"/>
                          </a:lnTo>
                          <a:lnTo>
                            <a:pt x="747" y="0"/>
                          </a:lnTo>
                          <a:lnTo>
                            <a:pt x="740" y="0"/>
                          </a:lnTo>
                          <a:lnTo>
                            <a:pt x="692" y="215"/>
                          </a:lnTo>
                          <a:lnTo>
                            <a:pt x="690" y="21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>
                        <a:solidFill>
                          <a:srgbClr val="404955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1" name="Ellipse 100">
                      <a:extLst>
                        <a:ext uri="{FF2B5EF4-FFF2-40B4-BE49-F238E27FC236}">
                          <a16:creationId xmlns:a16="http://schemas.microsoft.com/office/drawing/2014/main" id="{5E716A5F-64C7-441D-84F9-0D6E26C57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3110" y="1997218"/>
                      <a:ext cx="153974" cy="15397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kern="0" dirty="0">
                        <a:solidFill>
                          <a:srgbClr val="3B464D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97" name="Gruppieren 633">
                    <a:extLst>
                      <a:ext uri="{FF2B5EF4-FFF2-40B4-BE49-F238E27FC236}">
                        <a16:creationId xmlns:a16="http://schemas.microsoft.com/office/drawing/2014/main" id="{2231DAA9-EE71-424C-8574-BBEC8FEF37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975456" y="2598479"/>
                    <a:ext cx="176803" cy="176805"/>
                    <a:chOff x="4544130" y="1808252"/>
                    <a:chExt cx="531908" cy="531908"/>
                  </a:xfrm>
                </p:grpSpPr>
                <p:sp>
                  <p:nvSpPr>
                    <p:cNvPr id="98" name="Freeform 27">
                      <a:extLst>
                        <a:ext uri="{FF2B5EF4-FFF2-40B4-BE49-F238E27FC236}">
                          <a16:creationId xmlns:a16="http://schemas.microsoft.com/office/drawing/2014/main" id="{1C545A84-3B63-406A-9481-386C9C6F23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4130" y="1808252"/>
                      <a:ext cx="531908" cy="531908"/>
                    </a:xfrm>
                    <a:custGeom>
                      <a:avLst/>
                      <a:gdLst>
                        <a:gd name="T0" fmla="*/ 2147483647 w 1670"/>
                        <a:gd name="T1" fmla="*/ 2147483647 h 1670"/>
                        <a:gd name="T2" fmla="*/ 2147483647 w 1670"/>
                        <a:gd name="T3" fmla="*/ 2147483647 h 1670"/>
                        <a:gd name="T4" fmla="*/ 2147483647 w 1670"/>
                        <a:gd name="T5" fmla="*/ 2147483647 h 1670"/>
                        <a:gd name="T6" fmla="*/ 2147483647 w 1670"/>
                        <a:gd name="T7" fmla="*/ 2147483647 h 1670"/>
                        <a:gd name="T8" fmla="*/ 2147483647 w 1670"/>
                        <a:gd name="T9" fmla="*/ 2147483647 h 1670"/>
                        <a:gd name="T10" fmla="*/ 2147483647 w 1670"/>
                        <a:gd name="T11" fmla="*/ 2147483647 h 1670"/>
                        <a:gd name="T12" fmla="*/ 2147483647 w 1670"/>
                        <a:gd name="T13" fmla="*/ 2147483647 h 1670"/>
                        <a:gd name="T14" fmla="*/ 2147483647 w 1670"/>
                        <a:gd name="T15" fmla="*/ 2147483647 h 1670"/>
                        <a:gd name="T16" fmla="*/ 2147483647 w 1670"/>
                        <a:gd name="T17" fmla="*/ 2147483647 h 1670"/>
                        <a:gd name="T18" fmla="*/ 2147483647 w 1670"/>
                        <a:gd name="T19" fmla="*/ 2147483647 h 1670"/>
                        <a:gd name="T20" fmla="*/ 2147483647 w 1670"/>
                        <a:gd name="T21" fmla="*/ 2147483647 h 1670"/>
                        <a:gd name="T22" fmla="*/ 2147483647 w 1670"/>
                        <a:gd name="T23" fmla="*/ 2147483647 h 1670"/>
                        <a:gd name="T24" fmla="*/ 0 w 1670"/>
                        <a:gd name="T25" fmla="*/ 2147483647 h 1670"/>
                        <a:gd name="T26" fmla="*/ 0 w 1670"/>
                        <a:gd name="T27" fmla="*/ 2147483647 h 1670"/>
                        <a:gd name="T28" fmla="*/ 0 w 1670"/>
                        <a:gd name="T29" fmla="*/ 2147483647 h 1670"/>
                        <a:gd name="T30" fmla="*/ 2147483647 w 1670"/>
                        <a:gd name="T31" fmla="*/ 2147483647 h 1670"/>
                        <a:gd name="T32" fmla="*/ 2147483647 w 1670"/>
                        <a:gd name="T33" fmla="*/ 2147483647 h 1670"/>
                        <a:gd name="T34" fmla="*/ 2147483647 w 1670"/>
                        <a:gd name="T35" fmla="*/ 2147483647 h 1670"/>
                        <a:gd name="T36" fmla="*/ 2147483647 w 1670"/>
                        <a:gd name="T37" fmla="*/ 2147483647 h 1670"/>
                        <a:gd name="T38" fmla="*/ 2147483647 w 1670"/>
                        <a:gd name="T39" fmla="*/ 2147483647 h 1670"/>
                        <a:gd name="T40" fmla="*/ 2147483647 w 1670"/>
                        <a:gd name="T41" fmla="*/ 2147483647 h 1670"/>
                        <a:gd name="T42" fmla="*/ 2147483647 w 1670"/>
                        <a:gd name="T43" fmla="*/ 2147483647 h 1670"/>
                        <a:gd name="T44" fmla="*/ 2147483647 w 1670"/>
                        <a:gd name="T45" fmla="*/ 2147483647 h 1670"/>
                        <a:gd name="T46" fmla="*/ 2147483647 w 1670"/>
                        <a:gd name="T47" fmla="*/ 2147483647 h 1670"/>
                        <a:gd name="T48" fmla="*/ 2147483647 w 1670"/>
                        <a:gd name="T49" fmla="*/ 2147483647 h 1670"/>
                        <a:gd name="T50" fmla="*/ 2147483647 w 1670"/>
                        <a:gd name="T51" fmla="*/ 2147483647 h 1670"/>
                        <a:gd name="T52" fmla="*/ 2147483647 w 1670"/>
                        <a:gd name="T53" fmla="*/ 2147483647 h 1670"/>
                        <a:gd name="T54" fmla="*/ 2147483647 w 1670"/>
                        <a:gd name="T55" fmla="*/ 2147483647 h 1670"/>
                        <a:gd name="T56" fmla="*/ 2147483647 w 1670"/>
                        <a:gd name="T57" fmla="*/ 2147483647 h 1670"/>
                        <a:gd name="T58" fmla="*/ 2147483647 w 1670"/>
                        <a:gd name="T59" fmla="*/ 2147483647 h 1670"/>
                        <a:gd name="T60" fmla="*/ 2147483647 w 1670"/>
                        <a:gd name="T61" fmla="*/ 2147483647 h 1670"/>
                        <a:gd name="T62" fmla="*/ 2147483647 w 1670"/>
                        <a:gd name="T63" fmla="*/ 2147483647 h 1670"/>
                        <a:gd name="T64" fmla="*/ 2147483647 w 1670"/>
                        <a:gd name="T65" fmla="*/ 2147483647 h 1670"/>
                        <a:gd name="T66" fmla="*/ 2147483647 w 1670"/>
                        <a:gd name="T67" fmla="*/ 2147483647 h 1670"/>
                        <a:gd name="T68" fmla="*/ 2147483647 w 1670"/>
                        <a:gd name="T69" fmla="*/ 2147483647 h 1670"/>
                        <a:gd name="T70" fmla="*/ 2147483647 w 1670"/>
                        <a:gd name="T71" fmla="*/ 2147483647 h 1670"/>
                        <a:gd name="T72" fmla="*/ 2147483647 w 1670"/>
                        <a:gd name="T73" fmla="*/ 2147483647 h 1670"/>
                        <a:gd name="T74" fmla="*/ 2147483647 w 1670"/>
                        <a:gd name="T75" fmla="*/ 2147483647 h 1670"/>
                        <a:gd name="T76" fmla="*/ 2147483647 w 1670"/>
                        <a:gd name="T77" fmla="*/ 2147483647 h 1670"/>
                        <a:gd name="T78" fmla="*/ 2147483647 w 1670"/>
                        <a:gd name="T79" fmla="*/ 2147483647 h 1670"/>
                        <a:gd name="T80" fmla="*/ 2147483647 w 1670"/>
                        <a:gd name="T81" fmla="*/ 2147483647 h 1670"/>
                        <a:gd name="T82" fmla="*/ 2147483647 w 1670"/>
                        <a:gd name="T83" fmla="*/ 2147483647 h 1670"/>
                        <a:gd name="T84" fmla="*/ 2147483647 w 1670"/>
                        <a:gd name="T85" fmla="*/ 2147483647 h 1670"/>
                        <a:gd name="T86" fmla="*/ 2147483647 w 1670"/>
                        <a:gd name="T87" fmla="*/ 2147483647 h 1670"/>
                        <a:gd name="T88" fmla="*/ 2147483647 w 1670"/>
                        <a:gd name="T89" fmla="*/ 2147483647 h 1670"/>
                        <a:gd name="T90" fmla="*/ 2147483647 w 1670"/>
                        <a:gd name="T91" fmla="*/ 2147483647 h 1670"/>
                        <a:gd name="T92" fmla="*/ 2147483647 w 1670"/>
                        <a:gd name="T93" fmla="*/ 2147483647 h 1670"/>
                        <a:gd name="T94" fmla="*/ 2147483647 w 1670"/>
                        <a:gd name="T95" fmla="*/ 2147483647 h 1670"/>
                        <a:gd name="T96" fmla="*/ 2147483647 w 1670"/>
                        <a:gd name="T97" fmla="*/ 2147483647 h 1670"/>
                        <a:gd name="T98" fmla="*/ 2147483647 w 1670"/>
                        <a:gd name="T99" fmla="*/ 2147483647 h 1670"/>
                        <a:gd name="T100" fmla="*/ 2147483647 w 1670"/>
                        <a:gd name="T101" fmla="*/ 2147483647 h 1670"/>
                        <a:gd name="T102" fmla="*/ 2147483647 w 1670"/>
                        <a:gd name="T103" fmla="*/ 2147483647 h 1670"/>
                        <a:gd name="T104" fmla="*/ 2147483647 w 1670"/>
                        <a:gd name="T105" fmla="*/ 2147483647 h 1670"/>
                        <a:gd name="T106" fmla="*/ 2147483647 w 1670"/>
                        <a:gd name="T107" fmla="*/ 2147483647 h 1670"/>
                        <a:gd name="T108" fmla="*/ 2147483647 w 1670"/>
                        <a:gd name="T109" fmla="*/ 2147483647 h 1670"/>
                        <a:gd name="T110" fmla="*/ 2147483647 w 1670"/>
                        <a:gd name="T111" fmla="*/ 2147483647 h 1670"/>
                        <a:gd name="T112" fmla="*/ 2147483647 w 1670"/>
                        <a:gd name="T113" fmla="*/ 2147483647 h 1670"/>
                        <a:gd name="T114" fmla="*/ 2147483647 w 1670"/>
                        <a:gd name="T115" fmla="*/ 2147483647 h 1670"/>
                        <a:gd name="T116" fmla="*/ 2147483647 w 1670"/>
                        <a:gd name="T117" fmla="*/ 2147483647 h 1670"/>
                        <a:gd name="T118" fmla="*/ 2147483647 w 1670"/>
                        <a:gd name="T119" fmla="*/ 0 h 1670"/>
                        <a:gd name="T120" fmla="*/ 2147483647 w 1670"/>
                        <a:gd name="T121" fmla="*/ 0 h 1670"/>
                        <a:gd name="T122" fmla="*/ 2147483647 w 1670"/>
                        <a:gd name="T123" fmla="*/ 2147483647 h 1670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670"/>
                        <a:gd name="T187" fmla="*/ 0 h 1670"/>
                        <a:gd name="T188" fmla="*/ 1670 w 1670"/>
                        <a:gd name="T189" fmla="*/ 1670 h 1670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670" h="1670">
                          <a:moveTo>
                            <a:pt x="690" y="216"/>
                          </a:moveTo>
                          <a:lnTo>
                            <a:pt x="690" y="216"/>
                          </a:lnTo>
                          <a:lnTo>
                            <a:pt x="681" y="218"/>
                          </a:lnTo>
                          <a:lnTo>
                            <a:pt x="671" y="220"/>
                          </a:lnTo>
                          <a:lnTo>
                            <a:pt x="659" y="223"/>
                          </a:lnTo>
                          <a:lnTo>
                            <a:pt x="648" y="226"/>
                          </a:lnTo>
                          <a:lnTo>
                            <a:pt x="636" y="231"/>
                          </a:lnTo>
                          <a:lnTo>
                            <a:pt x="624" y="235"/>
                          </a:lnTo>
                          <a:lnTo>
                            <a:pt x="611" y="240"/>
                          </a:lnTo>
                          <a:lnTo>
                            <a:pt x="597" y="245"/>
                          </a:lnTo>
                          <a:lnTo>
                            <a:pt x="584" y="250"/>
                          </a:lnTo>
                          <a:lnTo>
                            <a:pt x="571" y="256"/>
                          </a:lnTo>
                          <a:lnTo>
                            <a:pt x="558" y="263"/>
                          </a:lnTo>
                          <a:lnTo>
                            <a:pt x="544" y="270"/>
                          </a:lnTo>
                          <a:lnTo>
                            <a:pt x="531" y="277"/>
                          </a:lnTo>
                          <a:lnTo>
                            <a:pt x="518" y="284"/>
                          </a:lnTo>
                          <a:lnTo>
                            <a:pt x="506" y="292"/>
                          </a:lnTo>
                          <a:lnTo>
                            <a:pt x="493" y="300"/>
                          </a:lnTo>
                          <a:lnTo>
                            <a:pt x="307" y="182"/>
                          </a:lnTo>
                          <a:lnTo>
                            <a:pt x="294" y="195"/>
                          </a:lnTo>
                          <a:lnTo>
                            <a:pt x="277" y="212"/>
                          </a:lnTo>
                          <a:lnTo>
                            <a:pt x="256" y="233"/>
                          </a:lnTo>
                          <a:lnTo>
                            <a:pt x="234" y="255"/>
                          </a:lnTo>
                          <a:lnTo>
                            <a:pt x="212" y="277"/>
                          </a:lnTo>
                          <a:lnTo>
                            <a:pt x="195" y="294"/>
                          </a:lnTo>
                          <a:lnTo>
                            <a:pt x="182" y="307"/>
                          </a:lnTo>
                          <a:lnTo>
                            <a:pt x="178" y="311"/>
                          </a:lnTo>
                          <a:lnTo>
                            <a:pt x="295" y="498"/>
                          </a:lnTo>
                          <a:lnTo>
                            <a:pt x="295" y="500"/>
                          </a:lnTo>
                          <a:lnTo>
                            <a:pt x="289" y="508"/>
                          </a:lnTo>
                          <a:lnTo>
                            <a:pt x="285" y="518"/>
                          </a:lnTo>
                          <a:lnTo>
                            <a:pt x="279" y="527"/>
                          </a:lnTo>
                          <a:lnTo>
                            <a:pt x="273" y="537"/>
                          </a:lnTo>
                          <a:lnTo>
                            <a:pt x="268" y="549"/>
                          </a:lnTo>
                          <a:lnTo>
                            <a:pt x="262" y="560"/>
                          </a:lnTo>
                          <a:lnTo>
                            <a:pt x="256" y="573"/>
                          </a:lnTo>
                          <a:lnTo>
                            <a:pt x="250" y="586"/>
                          </a:lnTo>
                          <a:lnTo>
                            <a:pt x="245" y="599"/>
                          </a:lnTo>
                          <a:lnTo>
                            <a:pt x="240" y="613"/>
                          </a:lnTo>
                          <a:lnTo>
                            <a:pt x="234" y="627"/>
                          </a:lnTo>
                          <a:lnTo>
                            <a:pt x="230" y="641"/>
                          </a:lnTo>
                          <a:lnTo>
                            <a:pt x="226" y="656"/>
                          </a:lnTo>
                          <a:lnTo>
                            <a:pt x="221" y="670"/>
                          </a:lnTo>
                          <a:lnTo>
                            <a:pt x="218" y="685"/>
                          </a:lnTo>
                          <a:lnTo>
                            <a:pt x="216" y="698"/>
                          </a:lnTo>
                          <a:lnTo>
                            <a:pt x="0" y="748"/>
                          </a:lnTo>
                          <a:lnTo>
                            <a:pt x="0" y="765"/>
                          </a:lnTo>
                          <a:lnTo>
                            <a:pt x="0" y="789"/>
                          </a:lnTo>
                          <a:lnTo>
                            <a:pt x="0" y="819"/>
                          </a:lnTo>
                          <a:lnTo>
                            <a:pt x="0" y="851"/>
                          </a:lnTo>
                          <a:lnTo>
                            <a:pt x="0" y="881"/>
                          </a:lnTo>
                          <a:lnTo>
                            <a:pt x="0" y="906"/>
                          </a:lnTo>
                          <a:lnTo>
                            <a:pt x="0" y="923"/>
                          </a:lnTo>
                          <a:lnTo>
                            <a:pt x="0" y="930"/>
                          </a:lnTo>
                          <a:lnTo>
                            <a:pt x="216" y="978"/>
                          </a:lnTo>
                          <a:lnTo>
                            <a:pt x="217" y="980"/>
                          </a:lnTo>
                          <a:lnTo>
                            <a:pt x="219" y="989"/>
                          </a:lnTo>
                          <a:lnTo>
                            <a:pt x="221" y="999"/>
                          </a:lnTo>
                          <a:lnTo>
                            <a:pt x="224" y="1011"/>
                          </a:lnTo>
                          <a:lnTo>
                            <a:pt x="227" y="1022"/>
                          </a:lnTo>
                          <a:lnTo>
                            <a:pt x="232" y="1035"/>
                          </a:lnTo>
                          <a:lnTo>
                            <a:pt x="236" y="1046"/>
                          </a:lnTo>
                          <a:lnTo>
                            <a:pt x="241" y="1060"/>
                          </a:lnTo>
                          <a:lnTo>
                            <a:pt x="246" y="1073"/>
                          </a:lnTo>
                          <a:lnTo>
                            <a:pt x="251" y="1086"/>
                          </a:lnTo>
                          <a:lnTo>
                            <a:pt x="257" y="1099"/>
                          </a:lnTo>
                          <a:lnTo>
                            <a:pt x="264" y="1113"/>
                          </a:lnTo>
                          <a:lnTo>
                            <a:pt x="271" y="1126"/>
                          </a:lnTo>
                          <a:lnTo>
                            <a:pt x="278" y="1139"/>
                          </a:lnTo>
                          <a:lnTo>
                            <a:pt x="285" y="1152"/>
                          </a:lnTo>
                          <a:lnTo>
                            <a:pt x="293" y="1164"/>
                          </a:lnTo>
                          <a:lnTo>
                            <a:pt x="301" y="1177"/>
                          </a:lnTo>
                          <a:lnTo>
                            <a:pt x="300" y="1177"/>
                          </a:lnTo>
                          <a:lnTo>
                            <a:pt x="301" y="1177"/>
                          </a:lnTo>
                          <a:lnTo>
                            <a:pt x="183" y="1363"/>
                          </a:lnTo>
                          <a:lnTo>
                            <a:pt x="196" y="1376"/>
                          </a:lnTo>
                          <a:lnTo>
                            <a:pt x="213" y="1393"/>
                          </a:lnTo>
                          <a:lnTo>
                            <a:pt x="234" y="1414"/>
                          </a:lnTo>
                          <a:lnTo>
                            <a:pt x="257" y="1436"/>
                          </a:lnTo>
                          <a:lnTo>
                            <a:pt x="278" y="1458"/>
                          </a:lnTo>
                          <a:lnTo>
                            <a:pt x="295" y="1475"/>
                          </a:lnTo>
                          <a:lnTo>
                            <a:pt x="308" y="1488"/>
                          </a:lnTo>
                          <a:lnTo>
                            <a:pt x="313" y="1492"/>
                          </a:lnTo>
                          <a:lnTo>
                            <a:pt x="499" y="1375"/>
                          </a:lnTo>
                          <a:lnTo>
                            <a:pt x="500" y="1375"/>
                          </a:lnTo>
                          <a:lnTo>
                            <a:pt x="508" y="1381"/>
                          </a:lnTo>
                          <a:lnTo>
                            <a:pt x="518" y="1385"/>
                          </a:lnTo>
                          <a:lnTo>
                            <a:pt x="528" y="1391"/>
                          </a:lnTo>
                          <a:lnTo>
                            <a:pt x="538" y="1397"/>
                          </a:lnTo>
                          <a:lnTo>
                            <a:pt x="550" y="1402"/>
                          </a:lnTo>
                          <a:lnTo>
                            <a:pt x="561" y="1408"/>
                          </a:lnTo>
                          <a:lnTo>
                            <a:pt x="574" y="1414"/>
                          </a:lnTo>
                          <a:lnTo>
                            <a:pt x="587" y="1420"/>
                          </a:lnTo>
                          <a:lnTo>
                            <a:pt x="601" y="1425"/>
                          </a:lnTo>
                          <a:lnTo>
                            <a:pt x="614" y="1430"/>
                          </a:lnTo>
                          <a:lnTo>
                            <a:pt x="628" y="1436"/>
                          </a:lnTo>
                          <a:lnTo>
                            <a:pt x="642" y="1440"/>
                          </a:lnTo>
                          <a:lnTo>
                            <a:pt x="656" y="1444"/>
                          </a:lnTo>
                          <a:lnTo>
                            <a:pt x="670" y="1449"/>
                          </a:lnTo>
                          <a:lnTo>
                            <a:pt x="685" y="1452"/>
                          </a:lnTo>
                          <a:lnTo>
                            <a:pt x="698" y="1454"/>
                          </a:lnTo>
                          <a:lnTo>
                            <a:pt x="748" y="1670"/>
                          </a:lnTo>
                          <a:lnTo>
                            <a:pt x="765" y="1670"/>
                          </a:lnTo>
                          <a:lnTo>
                            <a:pt x="791" y="1670"/>
                          </a:lnTo>
                          <a:lnTo>
                            <a:pt x="819" y="1670"/>
                          </a:lnTo>
                          <a:lnTo>
                            <a:pt x="852" y="1670"/>
                          </a:lnTo>
                          <a:lnTo>
                            <a:pt x="881" y="1670"/>
                          </a:lnTo>
                          <a:lnTo>
                            <a:pt x="906" y="1670"/>
                          </a:lnTo>
                          <a:lnTo>
                            <a:pt x="923" y="1670"/>
                          </a:lnTo>
                          <a:lnTo>
                            <a:pt x="930" y="1670"/>
                          </a:lnTo>
                          <a:lnTo>
                            <a:pt x="980" y="1454"/>
                          </a:lnTo>
                          <a:lnTo>
                            <a:pt x="981" y="1453"/>
                          </a:lnTo>
                          <a:lnTo>
                            <a:pt x="990" y="1451"/>
                          </a:lnTo>
                          <a:lnTo>
                            <a:pt x="1000" y="1449"/>
                          </a:lnTo>
                          <a:lnTo>
                            <a:pt x="1012" y="1446"/>
                          </a:lnTo>
                          <a:lnTo>
                            <a:pt x="1023" y="1443"/>
                          </a:lnTo>
                          <a:lnTo>
                            <a:pt x="1035" y="1438"/>
                          </a:lnTo>
                          <a:lnTo>
                            <a:pt x="1048" y="1434"/>
                          </a:lnTo>
                          <a:lnTo>
                            <a:pt x="1060" y="1429"/>
                          </a:lnTo>
                          <a:lnTo>
                            <a:pt x="1074" y="1424"/>
                          </a:lnTo>
                          <a:lnTo>
                            <a:pt x="1087" y="1419"/>
                          </a:lnTo>
                          <a:lnTo>
                            <a:pt x="1101" y="1413"/>
                          </a:lnTo>
                          <a:lnTo>
                            <a:pt x="1113" y="1406"/>
                          </a:lnTo>
                          <a:lnTo>
                            <a:pt x="1127" y="1399"/>
                          </a:lnTo>
                          <a:lnTo>
                            <a:pt x="1140" y="1392"/>
                          </a:lnTo>
                          <a:lnTo>
                            <a:pt x="1152" y="1385"/>
                          </a:lnTo>
                          <a:lnTo>
                            <a:pt x="1165" y="1377"/>
                          </a:lnTo>
                          <a:lnTo>
                            <a:pt x="1177" y="1369"/>
                          </a:lnTo>
                          <a:lnTo>
                            <a:pt x="1177" y="1370"/>
                          </a:lnTo>
                          <a:lnTo>
                            <a:pt x="1177" y="1369"/>
                          </a:lnTo>
                          <a:lnTo>
                            <a:pt x="1363" y="1487"/>
                          </a:lnTo>
                          <a:lnTo>
                            <a:pt x="1376" y="1474"/>
                          </a:lnTo>
                          <a:lnTo>
                            <a:pt x="1393" y="1457"/>
                          </a:lnTo>
                          <a:lnTo>
                            <a:pt x="1414" y="1436"/>
                          </a:lnTo>
                          <a:lnTo>
                            <a:pt x="1437" y="1413"/>
                          </a:lnTo>
                          <a:lnTo>
                            <a:pt x="1458" y="1392"/>
                          </a:lnTo>
                          <a:lnTo>
                            <a:pt x="1475" y="1375"/>
                          </a:lnTo>
                          <a:lnTo>
                            <a:pt x="1488" y="1362"/>
                          </a:lnTo>
                          <a:lnTo>
                            <a:pt x="1492" y="1357"/>
                          </a:lnTo>
                          <a:lnTo>
                            <a:pt x="1375" y="1171"/>
                          </a:lnTo>
                          <a:lnTo>
                            <a:pt x="1375" y="1170"/>
                          </a:lnTo>
                          <a:lnTo>
                            <a:pt x="1381" y="1162"/>
                          </a:lnTo>
                          <a:lnTo>
                            <a:pt x="1386" y="1152"/>
                          </a:lnTo>
                          <a:lnTo>
                            <a:pt x="1392" y="1143"/>
                          </a:lnTo>
                          <a:lnTo>
                            <a:pt x="1398" y="1132"/>
                          </a:lnTo>
                          <a:lnTo>
                            <a:pt x="1404" y="1121"/>
                          </a:lnTo>
                          <a:lnTo>
                            <a:pt x="1409" y="1109"/>
                          </a:lnTo>
                          <a:lnTo>
                            <a:pt x="1415" y="1097"/>
                          </a:lnTo>
                          <a:lnTo>
                            <a:pt x="1421" y="1083"/>
                          </a:lnTo>
                          <a:lnTo>
                            <a:pt x="1427" y="1071"/>
                          </a:lnTo>
                          <a:lnTo>
                            <a:pt x="1431" y="1057"/>
                          </a:lnTo>
                          <a:lnTo>
                            <a:pt x="1436" y="1043"/>
                          </a:lnTo>
                          <a:lnTo>
                            <a:pt x="1442" y="1028"/>
                          </a:lnTo>
                          <a:lnTo>
                            <a:pt x="1445" y="1014"/>
                          </a:lnTo>
                          <a:lnTo>
                            <a:pt x="1450" y="1000"/>
                          </a:lnTo>
                          <a:lnTo>
                            <a:pt x="1453" y="985"/>
                          </a:lnTo>
                          <a:lnTo>
                            <a:pt x="1455" y="972"/>
                          </a:lnTo>
                          <a:lnTo>
                            <a:pt x="1670" y="922"/>
                          </a:lnTo>
                          <a:lnTo>
                            <a:pt x="1670" y="905"/>
                          </a:lnTo>
                          <a:lnTo>
                            <a:pt x="1670" y="879"/>
                          </a:lnTo>
                          <a:lnTo>
                            <a:pt x="1670" y="851"/>
                          </a:lnTo>
                          <a:lnTo>
                            <a:pt x="1670" y="818"/>
                          </a:lnTo>
                          <a:lnTo>
                            <a:pt x="1670" y="789"/>
                          </a:lnTo>
                          <a:lnTo>
                            <a:pt x="1670" y="764"/>
                          </a:lnTo>
                          <a:lnTo>
                            <a:pt x="1670" y="747"/>
                          </a:lnTo>
                          <a:lnTo>
                            <a:pt x="1670" y="740"/>
                          </a:lnTo>
                          <a:lnTo>
                            <a:pt x="1455" y="690"/>
                          </a:lnTo>
                          <a:lnTo>
                            <a:pt x="1454" y="690"/>
                          </a:lnTo>
                          <a:lnTo>
                            <a:pt x="1452" y="681"/>
                          </a:lnTo>
                          <a:lnTo>
                            <a:pt x="1450" y="671"/>
                          </a:lnTo>
                          <a:lnTo>
                            <a:pt x="1447" y="659"/>
                          </a:lnTo>
                          <a:lnTo>
                            <a:pt x="1444" y="648"/>
                          </a:lnTo>
                          <a:lnTo>
                            <a:pt x="1439" y="635"/>
                          </a:lnTo>
                          <a:lnTo>
                            <a:pt x="1435" y="622"/>
                          </a:lnTo>
                          <a:lnTo>
                            <a:pt x="1430" y="610"/>
                          </a:lnTo>
                          <a:lnTo>
                            <a:pt x="1425" y="597"/>
                          </a:lnTo>
                          <a:lnTo>
                            <a:pt x="1420" y="584"/>
                          </a:lnTo>
                          <a:lnTo>
                            <a:pt x="1414" y="571"/>
                          </a:lnTo>
                          <a:lnTo>
                            <a:pt x="1407" y="557"/>
                          </a:lnTo>
                          <a:lnTo>
                            <a:pt x="1400" y="544"/>
                          </a:lnTo>
                          <a:lnTo>
                            <a:pt x="1393" y="531"/>
                          </a:lnTo>
                          <a:lnTo>
                            <a:pt x="1386" y="518"/>
                          </a:lnTo>
                          <a:lnTo>
                            <a:pt x="1378" y="506"/>
                          </a:lnTo>
                          <a:lnTo>
                            <a:pt x="1370" y="493"/>
                          </a:lnTo>
                          <a:lnTo>
                            <a:pt x="1488" y="307"/>
                          </a:lnTo>
                          <a:lnTo>
                            <a:pt x="1475" y="294"/>
                          </a:lnTo>
                          <a:lnTo>
                            <a:pt x="1458" y="277"/>
                          </a:lnTo>
                          <a:lnTo>
                            <a:pt x="1437" y="256"/>
                          </a:lnTo>
                          <a:lnTo>
                            <a:pt x="1415" y="233"/>
                          </a:lnTo>
                          <a:lnTo>
                            <a:pt x="1393" y="212"/>
                          </a:lnTo>
                          <a:lnTo>
                            <a:pt x="1376" y="195"/>
                          </a:lnTo>
                          <a:lnTo>
                            <a:pt x="1363" y="182"/>
                          </a:lnTo>
                          <a:lnTo>
                            <a:pt x="1359" y="178"/>
                          </a:lnTo>
                          <a:lnTo>
                            <a:pt x="1172" y="295"/>
                          </a:lnTo>
                          <a:lnTo>
                            <a:pt x="1171" y="295"/>
                          </a:lnTo>
                          <a:lnTo>
                            <a:pt x="1163" y="289"/>
                          </a:lnTo>
                          <a:lnTo>
                            <a:pt x="1154" y="284"/>
                          </a:lnTo>
                          <a:lnTo>
                            <a:pt x="1143" y="278"/>
                          </a:lnTo>
                          <a:lnTo>
                            <a:pt x="1133" y="272"/>
                          </a:lnTo>
                          <a:lnTo>
                            <a:pt x="1121" y="266"/>
                          </a:lnTo>
                          <a:lnTo>
                            <a:pt x="1110" y="261"/>
                          </a:lnTo>
                          <a:lnTo>
                            <a:pt x="1097" y="255"/>
                          </a:lnTo>
                          <a:lnTo>
                            <a:pt x="1084" y="249"/>
                          </a:lnTo>
                          <a:lnTo>
                            <a:pt x="1071" y="243"/>
                          </a:lnTo>
                          <a:lnTo>
                            <a:pt x="1057" y="239"/>
                          </a:lnTo>
                          <a:lnTo>
                            <a:pt x="1043" y="234"/>
                          </a:lnTo>
                          <a:lnTo>
                            <a:pt x="1029" y="228"/>
                          </a:lnTo>
                          <a:lnTo>
                            <a:pt x="1014" y="225"/>
                          </a:lnTo>
                          <a:lnTo>
                            <a:pt x="1000" y="220"/>
                          </a:lnTo>
                          <a:lnTo>
                            <a:pt x="985" y="217"/>
                          </a:lnTo>
                          <a:lnTo>
                            <a:pt x="972" y="215"/>
                          </a:lnTo>
                          <a:lnTo>
                            <a:pt x="923" y="0"/>
                          </a:lnTo>
                          <a:lnTo>
                            <a:pt x="906" y="0"/>
                          </a:lnTo>
                          <a:lnTo>
                            <a:pt x="881" y="0"/>
                          </a:lnTo>
                          <a:lnTo>
                            <a:pt x="851" y="0"/>
                          </a:lnTo>
                          <a:lnTo>
                            <a:pt x="819" y="0"/>
                          </a:lnTo>
                          <a:lnTo>
                            <a:pt x="789" y="0"/>
                          </a:lnTo>
                          <a:lnTo>
                            <a:pt x="764" y="0"/>
                          </a:lnTo>
                          <a:lnTo>
                            <a:pt x="747" y="0"/>
                          </a:lnTo>
                          <a:lnTo>
                            <a:pt x="740" y="0"/>
                          </a:lnTo>
                          <a:lnTo>
                            <a:pt x="692" y="215"/>
                          </a:lnTo>
                          <a:lnTo>
                            <a:pt x="690" y="21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>
                        <a:solidFill>
                          <a:srgbClr val="404955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9" name="Ellipse 98">
                      <a:extLst>
                        <a:ext uri="{FF2B5EF4-FFF2-40B4-BE49-F238E27FC236}">
                          <a16:creationId xmlns:a16="http://schemas.microsoft.com/office/drawing/2014/main" id="{03427F5C-D7D6-45CF-A73B-3B2E9EE51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3114" y="1997211"/>
                      <a:ext cx="153974" cy="1539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kern="0" dirty="0">
                        <a:solidFill>
                          <a:srgbClr val="3B464D"/>
                        </a:solidFill>
                        <a:latin typeface="Arial"/>
                      </a:endParaRPr>
                    </a:p>
                  </p:txBody>
                </p:sp>
              </p:grpSp>
            </p:grpSp>
            <p:sp>
              <p:nvSpPr>
                <p:cNvPr id="95" name="Pfeil nach rechts 200">
                  <a:extLst>
                    <a:ext uri="{FF2B5EF4-FFF2-40B4-BE49-F238E27FC236}">
                      <a16:creationId xmlns:a16="http://schemas.microsoft.com/office/drawing/2014/main" id="{3D972EF4-CCE4-4757-B43E-CBF4668D7C5C}"/>
                    </a:ext>
                  </a:extLst>
                </p:cNvPr>
                <p:cNvSpPr/>
                <p:nvPr/>
              </p:nvSpPr>
              <p:spPr>
                <a:xfrm>
                  <a:off x="3204433" y="3341533"/>
                  <a:ext cx="238638" cy="16767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957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Re-organisation of our patent process end-to-end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D6A2A30-F724-4CB9-9968-574684E56F52}"/>
              </a:ext>
            </a:extLst>
          </p:cNvPr>
          <p:cNvSpPr txBox="1">
            <a:spLocks/>
          </p:cNvSpPr>
          <p:nvPr/>
        </p:nvSpPr>
        <p:spPr>
          <a:xfrm>
            <a:off x="683999" y="3163967"/>
            <a:ext cx="7848000" cy="398655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GB" sz="2000" dirty="0">
                <a:solidFill>
                  <a:schemeClr val="tx1"/>
                </a:solidFill>
              </a:rPr>
              <a:t>Executive Operations Committee chaired by the President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D86681-B227-4FDF-AEDD-4F8BD105127A}"/>
              </a:ext>
            </a:extLst>
          </p:cNvPr>
          <p:cNvSpPr/>
          <p:nvPr/>
        </p:nvSpPr>
        <p:spPr bwMode="auto">
          <a:xfrm>
            <a:off x="683999" y="2801663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Strengthened management oversight and involvement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B0832E2-99E3-4A9E-BED0-F9A2ACA9104B}"/>
              </a:ext>
            </a:extLst>
          </p:cNvPr>
          <p:cNvCxnSpPr/>
          <p:nvPr/>
        </p:nvCxnSpPr>
        <p:spPr>
          <a:xfrm flipH="1">
            <a:off x="684005" y="3163967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F66C66B-B103-4B93-AE3C-DC5188B409A8}"/>
              </a:ext>
            </a:extLst>
          </p:cNvPr>
          <p:cNvSpPr txBox="1">
            <a:spLocks/>
          </p:cNvSpPr>
          <p:nvPr/>
        </p:nvSpPr>
        <p:spPr>
          <a:xfrm>
            <a:off x="683999" y="1554848"/>
            <a:ext cx="7848000" cy="670080"/>
          </a:xfrm>
          <a:prstGeom prst="rect">
            <a:avLst/>
          </a:prstGeom>
        </p:spPr>
        <p:txBody>
          <a:bodyPr vert="horz" wrap="square" lIns="0" tIns="54000" rIns="0" bIns="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2000" dirty="0">
                <a:solidFill>
                  <a:schemeClr val="accent1"/>
                </a:solidFill>
              </a:rPr>
              <a:t>Opposition work concentrated amongst fewer expert examiners and formalities officers under a dedicated director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2DE284-E335-4F74-9B73-0210BDF863CF}"/>
              </a:ext>
            </a:extLst>
          </p:cNvPr>
          <p:cNvSpPr/>
          <p:nvPr/>
        </p:nvSpPr>
        <p:spPr bwMode="auto">
          <a:xfrm>
            <a:off x="683999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Higher efficiency in handling oppositions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DA1B71C-84B0-4600-8E14-CB5A7BE8A245}"/>
              </a:ext>
            </a:extLst>
          </p:cNvPr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8F2217E-330E-42BD-94E2-A7A8D60B4A28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1000800"/>
            <a:ext cx="468000" cy="468000"/>
            <a:chOff x="676800" y="987425"/>
            <a:chExt cx="468000" cy="468000"/>
          </a:xfrm>
        </p:grpSpPr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B0E43B0-BCB6-419A-AC26-A669632D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00" y="987425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086EDE79-C2A7-4228-821A-705F8F88969D}"/>
                </a:ext>
              </a:extLst>
            </p:cNvPr>
            <p:cNvGrpSpPr/>
            <p:nvPr/>
          </p:nvGrpSpPr>
          <p:grpSpPr>
            <a:xfrm>
              <a:off x="758339" y="1031589"/>
              <a:ext cx="304922" cy="379673"/>
              <a:chOff x="6372225" y="271094"/>
              <a:chExt cx="377043" cy="469474"/>
            </a:xfrm>
          </p:grpSpPr>
          <p:sp>
            <p:nvSpPr>
              <p:cNvPr id="54" name="Pfeil nach rechts 50">
                <a:extLst>
                  <a:ext uri="{FF2B5EF4-FFF2-40B4-BE49-F238E27FC236}">
                    <a16:creationId xmlns:a16="http://schemas.microsoft.com/office/drawing/2014/main" id="{52953F13-CBCD-41CE-9BBF-918179A841C1}"/>
                  </a:ext>
                </a:extLst>
              </p:cNvPr>
              <p:cNvSpPr/>
              <p:nvPr/>
            </p:nvSpPr>
            <p:spPr>
              <a:xfrm rot="16200000">
                <a:off x="6370531" y="361831"/>
                <a:ext cx="469474" cy="288000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49F95868-ACE7-4F9D-B607-C5A59404D481}"/>
                  </a:ext>
                </a:extLst>
              </p:cNvPr>
              <p:cNvGrpSpPr/>
              <p:nvPr/>
            </p:nvGrpSpPr>
            <p:grpSpPr>
              <a:xfrm>
                <a:off x="6560268" y="445294"/>
                <a:ext cx="90000" cy="242754"/>
                <a:chOff x="757773" y="1130053"/>
                <a:chExt cx="144000" cy="206911"/>
              </a:xfrm>
            </p:grpSpPr>
            <p:sp>
              <p:nvSpPr>
                <p:cNvPr id="58" name="Line 1422">
                  <a:extLst>
                    <a:ext uri="{FF2B5EF4-FFF2-40B4-BE49-F238E27FC236}">
                      <a16:creationId xmlns:a16="http://schemas.microsoft.com/office/drawing/2014/main" id="{4487DFB5-92F5-4A0B-9928-0907A99E7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773" y="1130053"/>
                  <a:ext cx="144000" cy="0"/>
                </a:xfrm>
                <a:prstGeom prst="line">
                  <a:avLst/>
                </a:prstGeom>
                <a:solidFill>
                  <a:srgbClr val="404955"/>
                </a:solidFill>
                <a:ln w="12700">
                  <a:solidFill>
                    <a:srgbClr val="535B66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9" name="Line 1422">
                  <a:extLst>
                    <a:ext uri="{FF2B5EF4-FFF2-40B4-BE49-F238E27FC236}">
                      <a16:creationId xmlns:a16="http://schemas.microsoft.com/office/drawing/2014/main" id="{370B1970-112B-4223-A25C-F56CB95B1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773" y="1181781"/>
                  <a:ext cx="144000" cy="0"/>
                </a:xfrm>
                <a:prstGeom prst="line">
                  <a:avLst/>
                </a:prstGeom>
                <a:solidFill>
                  <a:srgbClr val="404955"/>
                </a:solidFill>
                <a:ln w="12700">
                  <a:solidFill>
                    <a:srgbClr val="535B66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0" name="Line 1422">
                  <a:extLst>
                    <a:ext uri="{FF2B5EF4-FFF2-40B4-BE49-F238E27FC236}">
                      <a16:creationId xmlns:a16="http://schemas.microsoft.com/office/drawing/2014/main" id="{0DBE1B16-E03F-43D0-92FA-56088C8B3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773" y="1233509"/>
                  <a:ext cx="144000" cy="0"/>
                </a:xfrm>
                <a:prstGeom prst="line">
                  <a:avLst/>
                </a:prstGeom>
                <a:solidFill>
                  <a:srgbClr val="404955"/>
                </a:solidFill>
                <a:ln w="12700">
                  <a:solidFill>
                    <a:srgbClr val="535B66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1" name="Line 1422">
                  <a:extLst>
                    <a:ext uri="{FF2B5EF4-FFF2-40B4-BE49-F238E27FC236}">
                      <a16:creationId xmlns:a16="http://schemas.microsoft.com/office/drawing/2014/main" id="{EC34595E-2715-4374-B017-2381935D1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773" y="1285237"/>
                  <a:ext cx="144000" cy="0"/>
                </a:xfrm>
                <a:prstGeom prst="line">
                  <a:avLst/>
                </a:prstGeom>
                <a:solidFill>
                  <a:srgbClr val="404955"/>
                </a:solidFill>
                <a:ln w="12700">
                  <a:solidFill>
                    <a:srgbClr val="535B66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2" name="Line 1422">
                  <a:extLst>
                    <a:ext uri="{FF2B5EF4-FFF2-40B4-BE49-F238E27FC236}">
                      <a16:creationId xmlns:a16="http://schemas.microsoft.com/office/drawing/2014/main" id="{E73291F0-930D-4651-BC48-4A10ADFB5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773" y="1336964"/>
                  <a:ext cx="144000" cy="0"/>
                </a:xfrm>
                <a:prstGeom prst="line">
                  <a:avLst/>
                </a:prstGeom>
                <a:solidFill>
                  <a:srgbClr val="404955"/>
                </a:solidFill>
                <a:ln w="12700">
                  <a:solidFill>
                    <a:srgbClr val="535B66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56" name="Gleichschenkliges Dreieck 55">
                <a:extLst>
                  <a:ext uri="{FF2B5EF4-FFF2-40B4-BE49-F238E27FC236}">
                    <a16:creationId xmlns:a16="http://schemas.microsoft.com/office/drawing/2014/main" id="{0A4B3676-B1F0-481B-98B8-A52385B156BB}"/>
                  </a:ext>
                </a:extLst>
              </p:cNvPr>
              <p:cNvSpPr/>
              <p:nvPr/>
            </p:nvSpPr>
            <p:spPr>
              <a:xfrm rot="5400000">
                <a:off x="6356745" y="450316"/>
                <a:ext cx="144528" cy="113568"/>
              </a:xfrm>
              <a:prstGeom prst="triangl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9227C0BF-1773-4B83-B458-33CB1CCD3ABF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2609919"/>
            <a:ext cx="468000" cy="468000"/>
            <a:chOff x="676800" y="987425"/>
            <a:chExt cx="468000" cy="468000"/>
          </a:xfrm>
        </p:grpSpPr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CCC73C1B-DF81-4771-BF50-D61F610F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00" y="987425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23CFD9CD-9BD7-48C1-AC67-FB86234DBA57}"/>
                </a:ext>
              </a:extLst>
            </p:cNvPr>
            <p:cNvGrpSpPr/>
            <p:nvPr/>
          </p:nvGrpSpPr>
          <p:grpSpPr>
            <a:xfrm>
              <a:off x="738193" y="1081262"/>
              <a:ext cx="345214" cy="280326"/>
              <a:chOff x="738193" y="1081262"/>
              <a:chExt cx="345214" cy="280326"/>
            </a:xfrm>
          </p:grpSpPr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CCEE4B46-3586-4ABA-8A34-E72F69F5F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93" y="1243384"/>
                <a:ext cx="99033" cy="118204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4 w 90"/>
                  <a:gd name="T27" fmla="*/ 27 h 107"/>
                  <a:gd name="T28" fmla="*/ 74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Oval 73">
                <a:extLst>
                  <a:ext uri="{FF2B5EF4-FFF2-40B4-BE49-F238E27FC236}">
                    <a16:creationId xmlns:a16="http://schemas.microsoft.com/office/drawing/2014/main" id="{CF405AB3-7212-4101-A516-80DB432B5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879" y="1167229"/>
                <a:ext cx="61662" cy="6307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Oval 74">
                <a:extLst>
                  <a:ext uri="{FF2B5EF4-FFF2-40B4-BE49-F238E27FC236}">
                    <a16:creationId xmlns:a16="http://schemas.microsoft.com/office/drawing/2014/main" id="{E32F9F38-1C46-40AB-95AF-66CD92653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015" y="1081262"/>
                <a:ext cx="61662" cy="6307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Oval 75">
                <a:extLst>
                  <a:ext uri="{FF2B5EF4-FFF2-40B4-BE49-F238E27FC236}">
                    <a16:creationId xmlns:a16="http://schemas.microsoft.com/office/drawing/2014/main" id="{1D780D26-0027-4977-84CE-C65296713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755" y="1081262"/>
                <a:ext cx="62130" cy="6307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49B42DE7-E32C-431E-B089-7ADE3314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82" y="1243384"/>
                <a:ext cx="99501" cy="118204"/>
              </a:xfrm>
              <a:custGeom>
                <a:avLst/>
                <a:gdLst>
                  <a:gd name="T0" fmla="*/ 90 w 90"/>
                  <a:gd name="T1" fmla="*/ 79 h 107"/>
                  <a:gd name="T2" fmla="*/ 90 w 90"/>
                  <a:gd name="T3" fmla="*/ 11 h 107"/>
                  <a:gd name="T4" fmla="*/ 79 w 90"/>
                  <a:gd name="T5" fmla="*/ 0 h 107"/>
                  <a:gd name="T6" fmla="*/ 11 w 90"/>
                  <a:gd name="T7" fmla="*/ 0 h 107"/>
                  <a:gd name="T8" fmla="*/ 0 w 90"/>
                  <a:gd name="T9" fmla="*/ 11 h 107"/>
                  <a:gd name="T10" fmla="*/ 0 w 90"/>
                  <a:gd name="T11" fmla="*/ 79 h 107"/>
                  <a:gd name="T12" fmla="*/ 11 w 90"/>
                  <a:gd name="T13" fmla="*/ 90 h 107"/>
                  <a:gd name="T14" fmla="*/ 17 w 90"/>
                  <a:gd name="T15" fmla="*/ 90 h 107"/>
                  <a:gd name="T16" fmla="*/ 17 w 90"/>
                  <a:gd name="T17" fmla="*/ 27 h 107"/>
                  <a:gd name="T18" fmla="*/ 28 w 90"/>
                  <a:gd name="T19" fmla="*/ 27 h 107"/>
                  <a:gd name="T20" fmla="*/ 28 w 90"/>
                  <a:gd name="T21" fmla="*/ 107 h 107"/>
                  <a:gd name="T22" fmla="*/ 63 w 90"/>
                  <a:gd name="T23" fmla="*/ 107 h 107"/>
                  <a:gd name="T24" fmla="*/ 63 w 90"/>
                  <a:gd name="T25" fmla="*/ 27 h 107"/>
                  <a:gd name="T26" fmla="*/ 75 w 90"/>
                  <a:gd name="T27" fmla="*/ 27 h 107"/>
                  <a:gd name="T28" fmla="*/ 75 w 90"/>
                  <a:gd name="T29" fmla="*/ 90 h 107"/>
                  <a:gd name="T30" fmla="*/ 79 w 90"/>
                  <a:gd name="T31" fmla="*/ 90 h 107"/>
                  <a:gd name="T32" fmla="*/ 90 w 90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7">
                    <a:moveTo>
                      <a:pt x="90" y="79"/>
                    </a:move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11"/>
                      <a:pt x="90" y="0"/>
                      <a:pt x="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1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0" y="90"/>
                      <a:pt x="90" y="79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Oval 77">
                <a:extLst>
                  <a:ext uri="{FF2B5EF4-FFF2-40B4-BE49-F238E27FC236}">
                    <a16:creationId xmlns:a16="http://schemas.microsoft.com/office/drawing/2014/main" id="{14EBED2E-A4CC-452C-BAB3-5E1A0AB9C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152" y="1167229"/>
                <a:ext cx="62130" cy="630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2776E4BF-0707-4230-8378-61D0FABE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972" y="1243384"/>
                <a:ext cx="100435" cy="118204"/>
              </a:xfrm>
              <a:custGeom>
                <a:avLst/>
                <a:gdLst>
                  <a:gd name="T0" fmla="*/ 91 w 91"/>
                  <a:gd name="T1" fmla="*/ 79 h 107"/>
                  <a:gd name="T2" fmla="*/ 91 w 91"/>
                  <a:gd name="T3" fmla="*/ 11 h 107"/>
                  <a:gd name="T4" fmla="*/ 79 w 91"/>
                  <a:gd name="T5" fmla="*/ 0 h 107"/>
                  <a:gd name="T6" fmla="*/ 12 w 91"/>
                  <a:gd name="T7" fmla="*/ 0 h 107"/>
                  <a:gd name="T8" fmla="*/ 0 w 91"/>
                  <a:gd name="T9" fmla="*/ 11 h 107"/>
                  <a:gd name="T10" fmla="*/ 0 w 91"/>
                  <a:gd name="T11" fmla="*/ 79 h 107"/>
                  <a:gd name="T12" fmla="*/ 12 w 91"/>
                  <a:gd name="T13" fmla="*/ 90 h 107"/>
                  <a:gd name="T14" fmla="*/ 17 w 91"/>
                  <a:gd name="T15" fmla="*/ 90 h 107"/>
                  <a:gd name="T16" fmla="*/ 17 w 91"/>
                  <a:gd name="T17" fmla="*/ 27 h 107"/>
                  <a:gd name="T18" fmla="*/ 28 w 91"/>
                  <a:gd name="T19" fmla="*/ 27 h 107"/>
                  <a:gd name="T20" fmla="*/ 28 w 91"/>
                  <a:gd name="T21" fmla="*/ 107 h 107"/>
                  <a:gd name="T22" fmla="*/ 64 w 91"/>
                  <a:gd name="T23" fmla="*/ 107 h 107"/>
                  <a:gd name="T24" fmla="*/ 64 w 91"/>
                  <a:gd name="T25" fmla="*/ 27 h 107"/>
                  <a:gd name="T26" fmla="*/ 75 w 91"/>
                  <a:gd name="T27" fmla="*/ 27 h 107"/>
                  <a:gd name="T28" fmla="*/ 75 w 91"/>
                  <a:gd name="T29" fmla="*/ 90 h 107"/>
                  <a:gd name="T30" fmla="*/ 79 w 91"/>
                  <a:gd name="T31" fmla="*/ 90 h 107"/>
                  <a:gd name="T32" fmla="*/ 91 w 91"/>
                  <a:gd name="T33" fmla="*/ 7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7">
                    <a:moveTo>
                      <a:pt x="91" y="79"/>
                    </a:move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1" y="0"/>
                      <a:pt x="7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1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91" y="90"/>
                      <a:pt x="91" y="7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Oval 79">
                <a:extLst>
                  <a:ext uri="{FF2B5EF4-FFF2-40B4-BE49-F238E27FC236}">
                    <a16:creationId xmlns:a16="http://schemas.microsoft.com/office/drawing/2014/main" id="{54E5E7DD-BC86-4764-B3B6-A3127A296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359" y="1167229"/>
                <a:ext cx="61662" cy="6307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5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59101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Divisions of three examiners and consistent work methods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E4A3D29-BE22-4DE0-BC0D-C647EADA02E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8422D01-85D5-405F-8824-D733C94E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6AE230FD-5B22-4042-BC3B-84190F82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07EB8D3-7031-42DC-9338-FC65DABF491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F66A04CA-0E3F-4EFD-ACFD-8288EAC2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5608BD-4847-4E92-982B-5CB65A1EDA78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D0DF9269-2A34-4437-8574-A86541EAC98D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2B057C88-4702-433E-82BD-44459F2113AA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71" name="Rechteck 70">
                  <a:extLst>
                    <a:ext uri="{FF2B5EF4-FFF2-40B4-BE49-F238E27FC236}">
                      <a16:creationId xmlns:a16="http://schemas.microsoft.com/office/drawing/2014/main" id="{A2111DE6-10A2-4104-BC33-BFDB405BB02C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72" name="Gruppieren 71">
                  <a:extLst>
                    <a:ext uri="{FF2B5EF4-FFF2-40B4-BE49-F238E27FC236}">
                      <a16:creationId xmlns:a16="http://schemas.microsoft.com/office/drawing/2014/main" id="{D247F9DA-EB77-487E-9B2D-3ECEF6CCA443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73" name="Pfeil nach rechts 13">
                    <a:extLst>
                      <a:ext uri="{FF2B5EF4-FFF2-40B4-BE49-F238E27FC236}">
                        <a16:creationId xmlns:a16="http://schemas.microsoft.com/office/drawing/2014/main" id="{24DC8DB0-C478-421A-AE8F-35A4EAA40171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Pfeil nach rechts 14">
                    <a:extLst>
                      <a:ext uri="{FF2B5EF4-FFF2-40B4-BE49-F238E27FC236}">
                        <a16:creationId xmlns:a16="http://schemas.microsoft.com/office/drawing/2014/main" id="{3FDEA33E-ACB8-4198-ADE7-7A83A1D42865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BD4E26E5-1926-4A79-BD89-8D46A68D1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A810C681-43CC-4792-96EB-B85CCAE556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55DFA69B-45BD-4173-AAAF-F9862E04F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7F2EC36B-F56A-4D16-BE9F-C3262DDA3799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81" name="Pfeil nach rechts 137">
                <a:extLst>
                  <a:ext uri="{FF2B5EF4-FFF2-40B4-BE49-F238E27FC236}">
                    <a16:creationId xmlns:a16="http://schemas.microsoft.com/office/drawing/2014/main" id="{4C5AAB0C-423F-4567-AB99-2A488396B779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Kreuz 81">
                <a:extLst>
                  <a:ext uri="{FF2B5EF4-FFF2-40B4-BE49-F238E27FC236}">
                    <a16:creationId xmlns:a16="http://schemas.microsoft.com/office/drawing/2014/main" id="{D25945AB-35C4-409E-8D54-44C82EE88282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3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Users' satisfaction with our core services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DEE2B9-41BD-4696-AC28-A21CC25A4C0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09737" y="897731"/>
            <a:ext cx="5759054" cy="3671888"/>
          </a:xfrm>
          <a:prstGeom prst="rect">
            <a:avLst/>
          </a:prstGeom>
        </p:spPr>
        <p:txBody>
          <a:bodyPr lIns="68094" tIns="34074" rIns="68094" bIns="34074"/>
          <a:lstStyle>
            <a:lvl1pPr marL="215957" indent="-215957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14" indent="-215957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70" indent="-215957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827" indent="-215957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784" indent="-215957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1350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56107161-246E-42AA-83A0-E7E5CD26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2800"/>
            <a:ext cx="785285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marL="766763" indent="-766763" eaLnBrk="1" hangingPunct="1">
              <a:spcBef>
                <a:spcPts val="0"/>
              </a:spcBef>
              <a:buNone/>
            </a:pPr>
            <a:r>
              <a:rPr lang="en-GB" sz="800" dirty="0"/>
              <a:t>Source : EPO User satisfaction survey carried out every </a:t>
            </a:r>
            <a:r>
              <a:rPr lang="en-GB" sz="800" dirty="0" smtClean="0"/>
              <a:t>year. </a:t>
            </a:r>
            <a:endParaRPr lang="en-GB" sz="80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0E92009-801A-4834-B501-936481F91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910496"/>
              </p:ext>
            </p:extLst>
          </p:nvPr>
        </p:nvGraphicFramePr>
        <p:xfrm>
          <a:off x="680974" y="1000126"/>
          <a:ext cx="7851839" cy="369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21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47E96E-7FBE-4E56-914A-C7A781AE8175}"/>
              </a:ext>
            </a:extLst>
          </p:cNvPr>
          <p:cNvSpPr txBox="1">
            <a:spLocks/>
          </p:cNvSpPr>
          <p:nvPr/>
        </p:nvSpPr>
        <p:spPr>
          <a:xfrm>
            <a:off x="684004" y="1554848"/>
            <a:ext cx="3780000" cy="3142774"/>
          </a:xfrm>
          <a:prstGeom prst="rect">
            <a:avLst/>
          </a:prstGeom>
          <a:noFill/>
        </p:spPr>
        <p:txBody>
          <a:bodyPr vert="horz" wrap="square" lIns="72000" tIns="54000" rIns="0" bIns="0" rtlCol="0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Patent protection in up to 44 countries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/>
              <a:t>38 member states, 2 extension states, </a:t>
            </a:r>
            <a:br>
              <a:rPr lang="en-GB" sz="1400" dirty="0"/>
            </a:br>
            <a:r>
              <a:rPr lang="en-GB" sz="1400" dirty="0"/>
              <a:t>4 validation states (Cambodia, R. of Moldova, Morocco, Tunisia)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Improved timeliness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Accelerated examination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1"/>
                </a:solidFill>
              </a:rPr>
              <a:t>at EPO via PACE and PPH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1"/>
                </a:solidFill>
              </a:rPr>
              <a:t>at 15 other offices via PPH agreements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Efficient processing: </a:t>
            </a:r>
            <a:r>
              <a:rPr lang="en-GB" sz="1400" dirty="0">
                <a:solidFill>
                  <a:schemeClr val="accent1"/>
                </a:solidFill>
              </a:rPr>
              <a:t>PCT-Direct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Machine translation of patent documents</a:t>
            </a:r>
            <a:r>
              <a:rPr lang="en-GB" sz="1400" dirty="0"/>
              <a:t>: Patent Translate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Free online access to over 100 million documents</a:t>
            </a:r>
            <a:r>
              <a:rPr lang="en-GB" sz="1400" dirty="0">
                <a:solidFill>
                  <a:schemeClr val="accent1"/>
                </a:solidFill>
              </a:rPr>
              <a:t>: Espacenet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Additional services at lower costs for applicants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4BD53F5-1400-4784-BA50-61C93EF5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808" y="3924726"/>
            <a:ext cx="3780000" cy="807613"/>
          </a:xfrm>
          <a:prstGeom prst="rect">
            <a:avLst/>
          </a:prstGeom>
          <a:solidFill>
            <a:srgbClr val="F9E7E7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b="1" kern="0" dirty="0">
                <a:latin typeface="Arial" pitchFamily="34" charset="0"/>
              </a:rPr>
              <a:t>Estimated saving for applicants</a:t>
            </a:r>
          </a:p>
          <a:p>
            <a:pPr algn="ctr">
              <a:spcBef>
                <a:spcPts val="600"/>
              </a:spcBef>
              <a:defRPr/>
            </a:pPr>
            <a:r>
              <a:rPr lang="en-GB" b="1" kern="0" dirty="0">
                <a:solidFill>
                  <a:schemeClr val="accent2"/>
                </a:solidFill>
                <a:latin typeface="Arial" pitchFamily="34" charset="0"/>
              </a:rPr>
              <a:t>25 million Euro in 2018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13F46895-27BE-4ABB-A7BE-951397B145FE}"/>
              </a:ext>
            </a:extLst>
          </p:cNvPr>
          <p:cNvSpPr txBox="1">
            <a:spLocks/>
          </p:cNvSpPr>
          <p:nvPr/>
        </p:nvSpPr>
        <p:spPr>
          <a:xfrm>
            <a:off x="4752813" y="1554848"/>
            <a:ext cx="3780000" cy="1208689"/>
          </a:xfrm>
          <a:prstGeom prst="rect">
            <a:avLst/>
          </a:prstGeom>
          <a:noFill/>
        </p:spPr>
        <p:txBody>
          <a:bodyPr vert="horz" wrap="square" lIns="72000" tIns="54000" rIns="0" bIns="0" rtlCol="0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EP fees </a:t>
            </a:r>
            <a:r>
              <a:rPr lang="en-GB" sz="1400" dirty="0"/>
              <a:t>stable since </a:t>
            </a:r>
            <a:r>
              <a:rPr lang="en-GB" sz="1400" dirty="0">
                <a:solidFill>
                  <a:schemeClr val="accent2"/>
                </a:solidFill>
              </a:rPr>
              <a:t>2010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/>
              <a:t>(only slight inflation adjustment)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>
                <a:solidFill>
                  <a:schemeClr val="accent2"/>
                </a:solidFill>
              </a:rPr>
              <a:t>PCT fees </a:t>
            </a:r>
            <a:r>
              <a:rPr lang="en-GB" sz="1400" dirty="0"/>
              <a:t>not increased since </a:t>
            </a:r>
            <a:r>
              <a:rPr lang="en-GB" sz="1400" dirty="0">
                <a:solidFill>
                  <a:schemeClr val="accent2"/>
                </a:solidFill>
              </a:rPr>
              <a:t>2012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/>
              <a:t>(not even for inflation)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/>
              <a:t>From 1.4.2018: </a:t>
            </a:r>
            <a:r>
              <a:rPr lang="en-GB" sz="1400" dirty="0">
                <a:solidFill>
                  <a:schemeClr val="accent2"/>
                </a:solidFill>
              </a:rPr>
              <a:t>PCT fees reduced </a:t>
            </a:r>
            <a:r>
              <a:rPr lang="en-GB" sz="1400" dirty="0"/>
              <a:t>by</a:t>
            </a:r>
            <a:r>
              <a:rPr lang="en-GB" sz="1400" dirty="0">
                <a:solidFill>
                  <a:schemeClr val="accent2"/>
                </a:solidFill>
              </a:rPr>
              <a:t> 5%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AB8E64C-F52D-412C-A755-B41EC6624CDD}"/>
              </a:ext>
            </a:extLst>
          </p:cNvPr>
          <p:cNvGrpSpPr/>
          <p:nvPr/>
        </p:nvGrpSpPr>
        <p:grpSpPr>
          <a:xfrm>
            <a:off x="674378" y="1000800"/>
            <a:ext cx="468000" cy="468000"/>
            <a:chOff x="684213" y="1675433"/>
            <a:chExt cx="468000" cy="468000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F43948DC-B698-4254-9243-31012B83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3" y="1675433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41B5D2-AA81-4E57-990F-545E697DC6EC}"/>
                </a:ext>
              </a:extLst>
            </p:cNvPr>
            <p:cNvGrpSpPr/>
            <p:nvPr/>
          </p:nvGrpSpPr>
          <p:grpSpPr>
            <a:xfrm>
              <a:off x="748760" y="1708149"/>
              <a:ext cx="338907" cy="402568"/>
              <a:chOff x="7794045" y="2821921"/>
              <a:chExt cx="530619" cy="630290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B52BE1FD-439C-4419-ACC2-F871CE0EA2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794045" y="2821921"/>
                <a:ext cx="454141" cy="454146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rgbClr val="94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52B9BBC5-2215-451C-888C-1A6EED6F55CB}"/>
                  </a:ext>
                </a:extLst>
              </p:cNvPr>
              <p:cNvSpPr/>
              <p:nvPr/>
            </p:nvSpPr>
            <p:spPr bwMode="auto">
              <a:xfrm flipH="1">
                <a:off x="7955386" y="2983261"/>
                <a:ext cx="131462" cy="131463"/>
              </a:xfrm>
              <a:prstGeom prst="ellipse">
                <a:avLst/>
              </a:prstGeom>
              <a:solidFill>
                <a:srgbClr val="535B66"/>
              </a:solidFill>
              <a:ln>
                <a:noFill/>
              </a:ln>
            </p:spPr>
            <p:txBody>
              <a:bodyPr lIns="90000" tIns="46800" rIns="90000" bIns="46800"/>
              <a:lstStyle/>
              <a:p>
                <a:pPr marL="0" marR="0" lvl="0" indent="0" defTabSz="457189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B5A"/>
                  </a:solidFill>
                  <a:effectLst/>
                  <a:uLnTx/>
                  <a:uFillTx/>
                  <a:latin typeface="Calisto MT"/>
                </a:endParaRPr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E431E4D8-1D7F-4352-8849-A86FA1B5BA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102590" y="3230136"/>
                <a:ext cx="222074" cy="222075"/>
              </a:xfrm>
              <a:custGeom>
                <a:avLst/>
                <a:gdLst>
                  <a:gd name="T0" fmla="*/ 2147483647 w 1670"/>
                  <a:gd name="T1" fmla="*/ 2147483647 h 1670"/>
                  <a:gd name="T2" fmla="*/ 2147483647 w 1670"/>
                  <a:gd name="T3" fmla="*/ 2147483647 h 1670"/>
                  <a:gd name="T4" fmla="*/ 2147483647 w 1670"/>
                  <a:gd name="T5" fmla="*/ 2147483647 h 1670"/>
                  <a:gd name="T6" fmla="*/ 2147483647 w 1670"/>
                  <a:gd name="T7" fmla="*/ 2147483647 h 1670"/>
                  <a:gd name="T8" fmla="*/ 2147483647 w 1670"/>
                  <a:gd name="T9" fmla="*/ 2147483647 h 1670"/>
                  <a:gd name="T10" fmla="*/ 2147483647 w 1670"/>
                  <a:gd name="T11" fmla="*/ 2147483647 h 1670"/>
                  <a:gd name="T12" fmla="*/ 2147483647 w 1670"/>
                  <a:gd name="T13" fmla="*/ 2147483647 h 1670"/>
                  <a:gd name="T14" fmla="*/ 2147483647 w 1670"/>
                  <a:gd name="T15" fmla="*/ 2147483647 h 1670"/>
                  <a:gd name="T16" fmla="*/ 2147483647 w 1670"/>
                  <a:gd name="T17" fmla="*/ 2147483647 h 1670"/>
                  <a:gd name="T18" fmla="*/ 2147483647 w 1670"/>
                  <a:gd name="T19" fmla="*/ 2147483647 h 1670"/>
                  <a:gd name="T20" fmla="*/ 2147483647 w 1670"/>
                  <a:gd name="T21" fmla="*/ 2147483647 h 1670"/>
                  <a:gd name="T22" fmla="*/ 2147483647 w 1670"/>
                  <a:gd name="T23" fmla="*/ 2147483647 h 1670"/>
                  <a:gd name="T24" fmla="*/ 0 w 1670"/>
                  <a:gd name="T25" fmla="*/ 2147483647 h 1670"/>
                  <a:gd name="T26" fmla="*/ 0 w 1670"/>
                  <a:gd name="T27" fmla="*/ 2147483647 h 1670"/>
                  <a:gd name="T28" fmla="*/ 0 w 1670"/>
                  <a:gd name="T29" fmla="*/ 2147483647 h 1670"/>
                  <a:gd name="T30" fmla="*/ 2147483647 w 1670"/>
                  <a:gd name="T31" fmla="*/ 2147483647 h 1670"/>
                  <a:gd name="T32" fmla="*/ 2147483647 w 1670"/>
                  <a:gd name="T33" fmla="*/ 2147483647 h 1670"/>
                  <a:gd name="T34" fmla="*/ 2147483647 w 1670"/>
                  <a:gd name="T35" fmla="*/ 2147483647 h 1670"/>
                  <a:gd name="T36" fmla="*/ 2147483647 w 1670"/>
                  <a:gd name="T37" fmla="*/ 2147483647 h 1670"/>
                  <a:gd name="T38" fmla="*/ 2147483647 w 1670"/>
                  <a:gd name="T39" fmla="*/ 2147483647 h 1670"/>
                  <a:gd name="T40" fmla="*/ 2147483647 w 1670"/>
                  <a:gd name="T41" fmla="*/ 2147483647 h 1670"/>
                  <a:gd name="T42" fmla="*/ 2147483647 w 1670"/>
                  <a:gd name="T43" fmla="*/ 2147483647 h 1670"/>
                  <a:gd name="T44" fmla="*/ 2147483647 w 1670"/>
                  <a:gd name="T45" fmla="*/ 2147483647 h 1670"/>
                  <a:gd name="T46" fmla="*/ 2147483647 w 1670"/>
                  <a:gd name="T47" fmla="*/ 2147483647 h 1670"/>
                  <a:gd name="T48" fmla="*/ 2147483647 w 1670"/>
                  <a:gd name="T49" fmla="*/ 2147483647 h 1670"/>
                  <a:gd name="T50" fmla="*/ 2147483647 w 1670"/>
                  <a:gd name="T51" fmla="*/ 2147483647 h 1670"/>
                  <a:gd name="T52" fmla="*/ 2147483647 w 1670"/>
                  <a:gd name="T53" fmla="*/ 2147483647 h 1670"/>
                  <a:gd name="T54" fmla="*/ 2147483647 w 1670"/>
                  <a:gd name="T55" fmla="*/ 2147483647 h 1670"/>
                  <a:gd name="T56" fmla="*/ 2147483647 w 1670"/>
                  <a:gd name="T57" fmla="*/ 2147483647 h 1670"/>
                  <a:gd name="T58" fmla="*/ 2147483647 w 1670"/>
                  <a:gd name="T59" fmla="*/ 2147483647 h 1670"/>
                  <a:gd name="T60" fmla="*/ 2147483647 w 1670"/>
                  <a:gd name="T61" fmla="*/ 2147483647 h 1670"/>
                  <a:gd name="T62" fmla="*/ 2147483647 w 1670"/>
                  <a:gd name="T63" fmla="*/ 2147483647 h 1670"/>
                  <a:gd name="T64" fmla="*/ 2147483647 w 1670"/>
                  <a:gd name="T65" fmla="*/ 2147483647 h 1670"/>
                  <a:gd name="T66" fmla="*/ 2147483647 w 1670"/>
                  <a:gd name="T67" fmla="*/ 2147483647 h 1670"/>
                  <a:gd name="T68" fmla="*/ 2147483647 w 1670"/>
                  <a:gd name="T69" fmla="*/ 2147483647 h 1670"/>
                  <a:gd name="T70" fmla="*/ 2147483647 w 1670"/>
                  <a:gd name="T71" fmla="*/ 2147483647 h 1670"/>
                  <a:gd name="T72" fmla="*/ 2147483647 w 1670"/>
                  <a:gd name="T73" fmla="*/ 2147483647 h 1670"/>
                  <a:gd name="T74" fmla="*/ 2147483647 w 1670"/>
                  <a:gd name="T75" fmla="*/ 2147483647 h 1670"/>
                  <a:gd name="T76" fmla="*/ 2147483647 w 1670"/>
                  <a:gd name="T77" fmla="*/ 2147483647 h 1670"/>
                  <a:gd name="T78" fmla="*/ 2147483647 w 1670"/>
                  <a:gd name="T79" fmla="*/ 2147483647 h 1670"/>
                  <a:gd name="T80" fmla="*/ 2147483647 w 1670"/>
                  <a:gd name="T81" fmla="*/ 2147483647 h 1670"/>
                  <a:gd name="T82" fmla="*/ 2147483647 w 1670"/>
                  <a:gd name="T83" fmla="*/ 2147483647 h 1670"/>
                  <a:gd name="T84" fmla="*/ 2147483647 w 1670"/>
                  <a:gd name="T85" fmla="*/ 2147483647 h 1670"/>
                  <a:gd name="T86" fmla="*/ 2147483647 w 1670"/>
                  <a:gd name="T87" fmla="*/ 2147483647 h 1670"/>
                  <a:gd name="T88" fmla="*/ 2147483647 w 1670"/>
                  <a:gd name="T89" fmla="*/ 2147483647 h 1670"/>
                  <a:gd name="T90" fmla="*/ 2147483647 w 1670"/>
                  <a:gd name="T91" fmla="*/ 2147483647 h 1670"/>
                  <a:gd name="T92" fmla="*/ 2147483647 w 1670"/>
                  <a:gd name="T93" fmla="*/ 2147483647 h 1670"/>
                  <a:gd name="T94" fmla="*/ 2147483647 w 1670"/>
                  <a:gd name="T95" fmla="*/ 2147483647 h 1670"/>
                  <a:gd name="T96" fmla="*/ 2147483647 w 1670"/>
                  <a:gd name="T97" fmla="*/ 2147483647 h 1670"/>
                  <a:gd name="T98" fmla="*/ 2147483647 w 1670"/>
                  <a:gd name="T99" fmla="*/ 2147483647 h 1670"/>
                  <a:gd name="T100" fmla="*/ 2147483647 w 1670"/>
                  <a:gd name="T101" fmla="*/ 2147483647 h 1670"/>
                  <a:gd name="T102" fmla="*/ 2147483647 w 1670"/>
                  <a:gd name="T103" fmla="*/ 2147483647 h 1670"/>
                  <a:gd name="T104" fmla="*/ 2147483647 w 1670"/>
                  <a:gd name="T105" fmla="*/ 2147483647 h 1670"/>
                  <a:gd name="T106" fmla="*/ 2147483647 w 1670"/>
                  <a:gd name="T107" fmla="*/ 2147483647 h 1670"/>
                  <a:gd name="T108" fmla="*/ 2147483647 w 1670"/>
                  <a:gd name="T109" fmla="*/ 2147483647 h 1670"/>
                  <a:gd name="T110" fmla="*/ 2147483647 w 1670"/>
                  <a:gd name="T111" fmla="*/ 2147483647 h 1670"/>
                  <a:gd name="T112" fmla="*/ 2147483647 w 1670"/>
                  <a:gd name="T113" fmla="*/ 2147483647 h 1670"/>
                  <a:gd name="T114" fmla="*/ 2147483647 w 1670"/>
                  <a:gd name="T115" fmla="*/ 2147483647 h 1670"/>
                  <a:gd name="T116" fmla="*/ 2147483647 w 1670"/>
                  <a:gd name="T117" fmla="*/ 2147483647 h 1670"/>
                  <a:gd name="T118" fmla="*/ 2147483647 w 1670"/>
                  <a:gd name="T119" fmla="*/ 0 h 1670"/>
                  <a:gd name="T120" fmla="*/ 2147483647 w 1670"/>
                  <a:gd name="T121" fmla="*/ 0 h 1670"/>
                  <a:gd name="T122" fmla="*/ 2147483647 w 1670"/>
                  <a:gd name="T123" fmla="*/ 2147483647 h 16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0"/>
                  <a:gd name="T187" fmla="*/ 0 h 1670"/>
                  <a:gd name="T188" fmla="*/ 1670 w 1670"/>
                  <a:gd name="T189" fmla="*/ 1670 h 16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0" h="1670">
                    <a:moveTo>
                      <a:pt x="690" y="216"/>
                    </a:moveTo>
                    <a:lnTo>
                      <a:pt x="690" y="216"/>
                    </a:lnTo>
                    <a:lnTo>
                      <a:pt x="681" y="218"/>
                    </a:lnTo>
                    <a:lnTo>
                      <a:pt x="671" y="220"/>
                    </a:lnTo>
                    <a:lnTo>
                      <a:pt x="659" y="223"/>
                    </a:lnTo>
                    <a:lnTo>
                      <a:pt x="648" y="226"/>
                    </a:lnTo>
                    <a:lnTo>
                      <a:pt x="636" y="231"/>
                    </a:lnTo>
                    <a:lnTo>
                      <a:pt x="624" y="235"/>
                    </a:lnTo>
                    <a:lnTo>
                      <a:pt x="611" y="240"/>
                    </a:lnTo>
                    <a:lnTo>
                      <a:pt x="597" y="245"/>
                    </a:lnTo>
                    <a:lnTo>
                      <a:pt x="584" y="250"/>
                    </a:lnTo>
                    <a:lnTo>
                      <a:pt x="571" y="256"/>
                    </a:lnTo>
                    <a:lnTo>
                      <a:pt x="558" y="263"/>
                    </a:lnTo>
                    <a:lnTo>
                      <a:pt x="544" y="270"/>
                    </a:lnTo>
                    <a:lnTo>
                      <a:pt x="531" y="277"/>
                    </a:lnTo>
                    <a:lnTo>
                      <a:pt x="518" y="284"/>
                    </a:lnTo>
                    <a:lnTo>
                      <a:pt x="506" y="292"/>
                    </a:lnTo>
                    <a:lnTo>
                      <a:pt x="493" y="300"/>
                    </a:lnTo>
                    <a:lnTo>
                      <a:pt x="307" y="182"/>
                    </a:lnTo>
                    <a:lnTo>
                      <a:pt x="294" y="195"/>
                    </a:lnTo>
                    <a:lnTo>
                      <a:pt x="277" y="212"/>
                    </a:lnTo>
                    <a:lnTo>
                      <a:pt x="256" y="233"/>
                    </a:lnTo>
                    <a:lnTo>
                      <a:pt x="234" y="255"/>
                    </a:lnTo>
                    <a:lnTo>
                      <a:pt x="212" y="277"/>
                    </a:lnTo>
                    <a:lnTo>
                      <a:pt x="195" y="294"/>
                    </a:lnTo>
                    <a:lnTo>
                      <a:pt x="182" y="307"/>
                    </a:lnTo>
                    <a:lnTo>
                      <a:pt x="178" y="311"/>
                    </a:lnTo>
                    <a:lnTo>
                      <a:pt x="295" y="498"/>
                    </a:lnTo>
                    <a:lnTo>
                      <a:pt x="295" y="500"/>
                    </a:lnTo>
                    <a:lnTo>
                      <a:pt x="289" y="508"/>
                    </a:lnTo>
                    <a:lnTo>
                      <a:pt x="285" y="518"/>
                    </a:lnTo>
                    <a:lnTo>
                      <a:pt x="279" y="527"/>
                    </a:lnTo>
                    <a:lnTo>
                      <a:pt x="273" y="537"/>
                    </a:lnTo>
                    <a:lnTo>
                      <a:pt x="268" y="549"/>
                    </a:lnTo>
                    <a:lnTo>
                      <a:pt x="262" y="560"/>
                    </a:lnTo>
                    <a:lnTo>
                      <a:pt x="256" y="573"/>
                    </a:lnTo>
                    <a:lnTo>
                      <a:pt x="250" y="586"/>
                    </a:lnTo>
                    <a:lnTo>
                      <a:pt x="245" y="599"/>
                    </a:lnTo>
                    <a:lnTo>
                      <a:pt x="240" y="613"/>
                    </a:lnTo>
                    <a:lnTo>
                      <a:pt x="234" y="627"/>
                    </a:lnTo>
                    <a:lnTo>
                      <a:pt x="230" y="641"/>
                    </a:lnTo>
                    <a:lnTo>
                      <a:pt x="226" y="656"/>
                    </a:lnTo>
                    <a:lnTo>
                      <a:pt x="221" y="670"/>
                    </a:lnTo>
                    <a:lnTo>
                      <a:pt x="218" y="685"/>
                    </a:lnTo>
                    <a:lnTo>
                      <a:pt x="216" y="698"/>
                    </a:lnTo>
                    <a:lnTo>
                      <a:pt x="0" y="748"/>
                    </a:lnTo>
                    <a:lnTo>
                      <a:pt x="0" y="765"/>
                    </a:lnTo>
                    <a:lnTo>
                      <a:pt x="0" y="789"/>
                    </a:lnTo>
                    <a:lnTo>
                      <a:pt x="0" y="819"/>
                    </a:lnTo>
                    <a:lnTo>
                      <a:pt x="0" y="851"/>
                    </a:lnTo>
                    <a:lnTo>
                      <a:pt x="0" y="881"/>
                    </a:lnTo>
                    <a:lnTo>
                      <a:pt x="0" y="906"/>
                    </a:lnTo>
                    <a:lnTo>
                      <a:pt x="0" y="923"/>
                    </a:lnTo>
                    <a:lnTo>
                      <a:pt x="0" y="930"/>
                    </a:lnTo>
                    <a:lnTo>
                      <a:pt x="216" y="978"/>
                    </a:lnTo>
                    <a:lnTo>
                      <a:pt x="217" y="980"/>
                    </a:lnTo>
                    <a:lnTo>
                      <a:pt x="219" y="989"/>
                    </a:lnTo>
                    <a:lnTo>
                      <a:pt x="221" y="999"/>
                    </a:lnTo>
                    <a:lnTo>
                      <a:pt x="224" y="1011"/>
                    </a:lnTo>
                    <a:lnTo>
                      <a:pt x="227" y="1022"/>
                    </a:lnTo>
                    <a:lnTo>
                      <a:pt x="232" y="1035"/>
                    </a:lnTo>
                    <a:lnTo>
                      <a:pt x="236" y="1046"/>
                    </a:lnTo>
                    <a:lnTo>
                      <a:pt x="241" y="1060"/>
                    </a:lnTo>
                    <a:lnTo>
                      <a:pt x="246" y="1073"/>
                    </a:lnTo>
                    <a:lnTo>
                      <a:pt x="251" y="1086"/>
                    </a:lnTo>
                    <a:lnTo>
                      <a:pt x="257" y="1099"/>
                    </a:lnTo>
                    <a:lnTo>
                      <a:pt x="264" y="1113"/>
                    </a:lnTo>
                    <a:lnTo>
                      <a:pt x="271" y="1126"/>
                    </a:lnTo>
                    <a:lnTo>
                      <a:pt x="278" y="1139"/>
                    </a:lnTo>
                    <a:lnTo>
                      <a:pt x="285" y="1152"/>
                    </a:lnTo>
                    <a:lnTo>
                      <a:pt x="293" y="1164"/>
                    </a:lnTo>
                    <a:lnTo>
                      <a:pt x="301" y="1177"/>
                    </a:lnTo>
                    <a:lnTo>
                      <a:pt x="300" y="1177"/>
                    </a:lnTo>
                    <a:lnTo>
                      <a:pt x="301" y="1177"/>
                    </a:lnTo>
                    <a:lnTo>
                      <a:pt x="183" y="1363"/>
                    </a:lnTo>
                    <a:lnTo>
                      <a:pt x="196" y="1376"/>
                    </a:lnTo>
                    <a:lnTo>
                      <a:pt x="213" y="1393"/>
                    </a:lnTo>
                    <a:lnTo>
                      <a:pt x="234" y="1414"/>
                    </a:lnTo>
                    <a:lnTo>
                      <a:pt x="257" y="1436"/>
                    </a:lnTo>
                    <a:lnTo>
                      <a:pt x="278" y="1458"/>
                    </a:lnTo>
                    <a:lnTo>
                      <a:pt x="295" y="1475"/>
                    </a:lnTo>
                    <a:lnTo>
                      <a:pt x="308" y="1488"/>
                    </a:lnTo>
                    <a:lnTo>
                      <a:pt x="313" y="1492"/>
                    </a:lnTo>
                    <a:lnTo>
                      <a:pt x="499" y="1375"/>
                    </a:lnTo>
                    <a:lnTo>
                      <a:pt x="500" y="1375"/>
                    </a:lnTo>
                    <a:lnTo>
                      <a:pt x="508" y="1381"/>
                    </a:lnTo>
                    <a:lnTo>
                      <a:pt x="518" y="1385"/>
                    </a:lnTo>
                    <a:lnTo>
                      <a:pt x="528" y="1391"/>
                    </a:lnTo>
                    <a:lnTo>
                      <a:pt x="538" y="1397"/>
                    </a:lnTo>
                    <a:lnTo>
                      <a:pt x="550" y="1402"/>
                    </a:lnTo>
                    <a:lnTo>
                      <a:pt x="561" y="1408"/>
                    </a:lnTo>
                    <a:lnTo>
                      <a:pt x="574" y="1414"/>
                    </a:lnTo>
                    <a:lnTo>
                      <a:pt x="587" y="1420"/>
                    </a:lnTo>
                    <a:lnTo>
                      <a:pt x="601" y="1425"/>
                    </a:lnTo>
                    <a:lnTo>
                      <a:pt x="614" y="1430"/>
                    </a:lnTo>
                    <a:lnTo>
                      <a:pt x="628" y="1436"/>
                    </a:lnTo>
                    <a:lnTo>
                      <a:pt x="642" y="1440"/>
                    </a:lnTo>
                    <a:lnTo>
                      <a:pt x="656" y="1444"/>
                    </a:lnTo>
                    <a:lnTo>
                      <a:pt x="670" y="1449"/>
                    </a:lnTo>
                    <a:lnTo>
                      <a:pt x="685" y="1452"/>
                    </a:lnTo>
                    <a:lnTo>
                      <a:pt x="698" y="1454"/>
                    </a:lnTo>
                    <a:lnTo>
                      <a:pt x="748" y="1670"/>
                    </a:lnTo>
                    <a:lnTo>
                      <a:pt x="765" y="1670"/>
                    </a:lnTo>
                    <a:lnTo>
                      <a:pt x="791" y="1670"/>
                    </a:lnTo>
                    <a:lnTo>
                      <a:pt x="819" y="1670"/>
                    </a:lnTo>
                    <a:lnTo>
                      <a:pt x="852" y="1670"/>
                    </a:lnTo>
                    <a:lnTo>
                      <a:pt x="881" y="1670"/>
                    </a:lnTo>
                    <a:lnTo>
                      <a:pt x="906" y="1670"/>
                    </a:lnTo>
                    <a:lnTo>
                      <a:pt x="923" y="1670"/>
                    </a:lnTo>
                    <a:lnTo>
                      <a:pt x="930" y="1670"/>
                    </a:lnTo>
                    <a:lnTo>
                      <a:pt x="980" y="1454"/>
                    </a:lnTo>
                    <a:lnTo>
                      <a:pt x="981" y="1453"/>
                    </a:lnTo>
                    <a:lnTo>
                      <a:pt x="990" y="1451"/>
                    </a:lnTo>
                    <a:lnTo>
                      <a:pt x="1000" y="1449"/>
                    </a:lnTo>
                    <a:lnTo>
                      <a:pt x="1012" y="1446"/>
                    </a:lnTo>
                    <a:lnTo>
                      <a:pt x="1023" y="1443"/>
                    </a:lnTo>
                    <a:lnTo>
                      <a:pt x="1035" y="1438"/>
                    </a:lnTo>
                    <a:lnTo>
                      <a:pt x="1048" y="1434"/>
                    </a:lnTo>
                    <a:lnTo>
                      <a:pt x="1060" y="1429"/>
                    </a:lnTo>
                    <a:lnTo>
                      <a:pt x="1074" y="1424"/>
                    </a:lnTo>
                    <a:lnTo>
                      <a:pt x="1087" y="1419"/>
                    </a:lnTo>
                    <a:lnTo>
                      <a:pt x="1101" y="1413"/>
                    </a:lnTo>
                    <a:lnTo>
                      <a:pt x="1113" y="1406"/>
                    </a:lnTo>
                    <a:lnTo>
                      <a:pt x="1127" y="1399"/>
                    </a:lnTo>
                    <a:lnTo>
                      <a:pt x="1140" y="1392"/>
                    </a:lnTo>
                    <a:lnTo>
                      <a:pt x="1152" y="1385"/>
                    </a:lnTo>
                    <a:lnTo>
                      <a:pt x="1165" y="1377"/>
                    </a:lnTo>
                    <a:lnTo>
                      <a:pt x="1177" y="1369"/>
                    </a:lnTo>
                    <a:lnTo>
                      <a:pt x="1177" y="1370"/>
                    </a:lnTo>
                    <a:lnTo>
                      <a:pt x="1177" y="1369"/>
                    </a:lnTo>
                    <a:lnTo>
                      <a:pt x="1363" y="1487"/>
                    </a:lnTo>
                    <a:lnTo>
                      <a:pt x="1376" y="1474"/>
                    </a:lnTo>
                    <a:lnTo>
                      <a:pt x="1393" y="1457"/>
                    </a:lnTo>
                    <a:lnTo>
                      <a:pt x="1414" y="1436"/>
                    </a:lnTo>
                    <a:lnTo>
                      <a:pt x="1437" y="1413"/>
                    </a:lnTo>
                    <a:lnTo>
                      <a:pt x="1458" y="1392"/>
                    </a:lnTo>
                    <a:lnTo>
                      <a:pt x="1475" y="1375"/>
                    </a:lnTo>
                    <a:lnTo>
                      <a:pt x="1488" y="1362"/>
                    </a:lnTo>
                    <a:lnTo>
                      <a:pt x="1492" y="1357"/>
                    </a:lnTo>
                    <a:lnTo>
                      <a:pt x="1375" y="1171"/>
                    </a:lnTo>
                    <a:lnTo>
                      <a:pt x="1375" y="1170"/>
                    </a:lnTo>
                    <a:lnTo>
                      <a:pt x="1381" y="1162"/>
                    </a:lnTo>
                    <a:lnTo>
                      <a:pt x="1386" y="1152"/>
                    </a:lnTo>
                    <a:lnTo>
                      <a:pt x="1392" y="1143"/>
                    </a:lnTo>
                    <a:lnTo>
                      <a:pt x="1398" y="1132"/>
                    </a:lnTo>
                    <a:lnTo>
                      <a:pt x="1404" y="1121"/>
                    </a:lnTo>
                    <a:lnTo>
                      <a:pt x="1409" y="1109"/>
                    </a:lnTo>
                    <a:lnTo>
                      <a:pt x="1415" y="1097"/>
                    </a:lnTo>
                    <a:lnTo>
                      <a:pt x="1421" y="1083"/>
                    </a:lnTo>
                    <a:lnTo>
                      <a:pt x="1427" y="1071"/>
                    </a:lnTo>
                    <a:lnTo>
                      <a:pt x="1431" y="1057"/>
                    </a:lnTo>
                    <a:lnTo>
                      <a:pt x="1436" y="1043"/>
                    </a:lnTo>
                    <a:lnTo>
                      <a:pt x="1442" y="1028"/>
                    </a:lnTo>
                    <a:lnTo>
                      <a:pt x="1445" y="1014"/>
                    </a:lnTo>
                    <a:lnTo>
                      <a:pt x="1450" y="1000"/>
                    </a:lnTo>
                    <a:lnTo>
                      <a:pt x="1453" y="985"/>
                    </a:lnTo>
                    <a:lnTo>
                      <a:pt x="1455" y="972"/>
                    </a:lnTo>
                    <a:lnTo>
                      <a:pt x="1670" y="922"/>
                    </a:lnTo>
                    <a:lnTo>
                      <a:pt x="1670" y="905"/>
                    </a:lnTo>
                    <a:lnTo>
                      <a:pt x="1670" y="879"/>
                    </a:lnTo>
                    <a:lnTo>
                      <a:pt x="1670" y="851"/>
                    </a:lnTo>
                    <a:lnTo>
                      <a:pt x="1670" y="818"/>
                    </a:lnTo>
                    <a:lnTo>
                      <a:pt x="1670" y="789"/>
                    </a:lnTo>
                    <a:lnTo>
                      <a:pt x="1670" y="764"/>
                    </a:lnTo>
                    <a:lnTo>
                      <a:pt x="1670" y="747"/>
                    </a:lnTo>
                    <a:lnTo>
                      <a:pt x="1670" y="740"/>
                    </a:lnTo>
                    <a:lnTo>
                      <a:pt x="1455" y="690"/>
                    </a:lnTo>
                    <a:lnTo>
                      <a:pt x="1454" y="690"/>
                    </a:lnTo>
                    <a:lnTo>
                      <a:pt x="1452" y="681"/>
                    </a:lnTo>
                    <a:lnTo>
                      <a:pt x="1450" y="671"/>
                    </a:lnTo>
                    <a:lnTo>
                      <a:pt x="1447" y="659"/>
                    </a:lnTo>
                    <a:lnTo>
                      <a:pt x="1444" y="648"/>
                    </a:lnTo>
                    <a:lnTo>
                      <a:pt x="1439" y="635"/>
                    </a:lnTo>
                    <a:lnTo>
                      <a:pt x="1435" y="622"/>
                    </a:lnTo>
                    <a:lnTo>
                      <a:pt x="1430" y="610"/>
                    </a:lnTo>
                    <a:lnTo>
                      <a:pt x="1425" y="597"/>
                    </a:lnTo>
                    <a:lnTo>
                      <a:pt x="1420" y="584"/>
                    </a:lnTo>
                    <a:lnTo>
                      <a:pt x="1414" y="571"/>
                    </a:lnTo>
                    <a:lnTo>
                      <a:pt x="1407" y="557"/>
                    </a:lnTo>
                    <a:lnTo>
                      <a:pt x="1400" y="544"/>
                    </a:lnTo>
                    <a:lnTo>
                      <a:pt x="1393" y="531"/>
                    </a:lnTo>
                    <a:lnTo>
                      <a:pt x="1386" y="518"/>
                    </a:lnTo>
                    <a:lnTo>
                      <a:pt x="1378" y="506"/>
                    </a:lnTo>
                    <a:lnTo>
                      <a:pt x="1370" y="493"/>
                    </a:lnTo>
                    <a:lnTo>
                      <a:pt x="1488" y="307"/>
                    </a:lnTo>
                    <a:lnTo>
                      <a:pt x="1475" y="294"/>
                    </a:lnTo>
                    <a:lnTo>
                      <a:pt x="1458" y="277"/>
                    </a:lnTo>
                    <a:lnTo>
                      <a:pt x="1437" y="256"/>
                    </a:lnTo>
                    <a:lnTo>
                      <a:pt x="1415" y="233"/>
                    </a:lnTo>
                    <a:lnTo>
                      <a:pt x="1393" y="212"/>
                    </a:lnTo>
                    <a:lnTo>
                      <a:pt x="1376" y="195"/>
                    </a:lnTo>
                    <a:lnTo>
                      <a:pt x="1363" y="182"/>
                    </a:lnTo>
                    <a:lnTo>
                      <a:pt x="1359" y="178"/>
                    </a:lnTo>
                    <a:lnTo>
                      <a:pt x="1172" y="295"/>
                    </a:lnTo>
                    <a:lnTo>
                      <a:pt x="1171" y="295"/>
                    </a:lnTo>
                    <a:lnTo>
                      <a:pt x="1163" y="289"/>
                    </a:lnTo>
                    <a:lnTo>
                      <a:pt x="1154" y="284"/>
                    </a:lnTo>
                    <a:lnTo>
                      <a:pt x="1143" y="278"/>
                    </a:lnTo>
                    <a:lnTo>
                      <a:pt x="1133" y="272"/>
                    </a:lnTo>
                    <a:lnTo>
                      <a:pt x="1121" y="266"/>
                    </a:lnTo>
                    <a:lnTo>
                      <a:pt x="1110" y="261"/>
                    </a:lnTo>
                    <a:lnTo>
                      <a:pt x="1097" y="255"/>
                    </a:lnTo>
                    <a:lnTo>
                      <a:pt x="1084" y="249"/>
                    </a:lnTo>
                    <a:lnTo>
                      <a:pt x="1071" y="243"/>
                    </a:lnTo>
                    <a:lnTo>
                      <a:pt x="1057" y="239"/>
                    </a:lnTo>
                    <a:lnTo>
                      <a:pt x="1043" y="234"/>
                    </a:lnTo>
                    <a:lnTo>
                      <a:pt x="1029" y="228"/>
                    </a:lnTo>
                    <a:lnTo>
                      <a:pt x="1014" y="225"/>
                    </a:lnTo>
                    <a:lnTo>
                      <a:pt x="1000" y="220"/>
                    </a:lnTo>
                    <a:lnTo>
                      <a:pt x="985" y="217"/>
                    </a:lnTo>
                    <a:lnTo>
                      <a:pt x="972" y="215"/>
                    </a:lnTo>
                    <a:lnTo>
                      <a:pt x="923" y="0"/>
                    </a:lnTo>
                    <a:lnTo>
                      <a:pt x="906" y="0"/>
                    </a:lnTo>
                    <a:lnTo>
                      <a:pt x="881" y="0"/>
                    </a:lnTo>
                    <a:lnTo>
                      <a:pt x="851" y="0"/>
                    </a:lnTo>
                    <a:lnTo>
                      <a:pt x="819" y="0"/>
                    </a:lnTo>
                    <a:lnTo>
                      <a:pt x="789" y="0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40" y="0"/>
                    </a:lnTo>
                    <a:lnTo>
                      <a:pt x="692" y="215"/>
                    </a:lnTo>
                    <a:lnTo>
                      <a:pt x="690" y="216"/>
                    </a:lnTo>
                  </a:path>
                </a:pathLst>
              </a:custGeom>
              <a:solidFill>
                <a:srgbClr val="94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D0A835A-9AD6-4565-8BB3-2640D74FB5D1}"/>
                  </a:ext>
                </a:extLst>
              </p:cNvPr>
              <p:cNvSpPr/>
              <p:nvPr/>
            </p:nvSpPr>
            <p:spPr bwMode="auto">
              <a:xfrm flipH="1">
                <a:off x="8181485" y="3309031"/>
                <a:ext cx="64284" cy="64285"/>
              </a:xfrm>
              <a:prstGeom prst="ellipse">
                <a:avLst/>
              </a:prstGeom>
              <a:solidFill>
                <a:srgbClr val="535B66"/>
              </a:solidFill>
              <a:ln>
                <a:noFill/>
              </a:ln>
            </p:spPr>
            <p:txBody>
              <a:bodyPr lIns="90000" tIns="46800" rIns="90000" bIns="46800"/>
              <a:lstStyle/>
              <a:p>
                <a:pPr marL="0" marR="0" lvl="0" indent="0" defTabSz="457189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14B5A"/>
                  </a:solidFill>
                  <a:effectLst/>
                  <a:uLnTx/>
                  <a:uFillTx/>
                  <a:latin typeface="Calisto MT"/>
                </a:endParaRPr>
              </a:p>
            </p:txBody>
          </p:sp>
        </p:grpSp>
        <p:sp>
          <p:nvSpPr>
            <p:cNvPr id="14" name="Freeform 131">
              <a:extLst>
                <a:ext uri="{FF2B5EF4-FFF2-40B4-BE49-F238E27FC236}">
                  <a16:creationId xmlns:a16="http://schemas.microsoft.com/office/drawing/2014/main" id="{AC8E3E61-7874-4E75-A375-8EE27AA1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82" y="1747266"/>
              <a:ext cx="396062" cy="324334"/>
            </a:xfrm>
            <a:custGeom>
              <a:avLst/>
              <a:gdLst>
                <a:gd name="T0" fmla="*/ 9 w 215"/>
                <a:gd name="T1" fmla="*/ 176 h 176"/>
                <a:gd name="T2" fmla="*/ 5 w 215"/>
                <a:gd name="T3" fmla="*/ 174 h 176"/>
                <a:gd name="T4" fmla="*/ 2 w 215"/>
                <a:gd name="T5" fmla="*/ 163 h 176"/>
                <a:gd name="T6" fmla="*/ 52 w 215"/>
                <a:gd name="T7" fmla="*/ 90 h 176"/>
                <a:gd name="T8" fmla="*/ 87 w 215"/>
                <a:gd name="T9" fmla="*/ 110 h 176"/>
                <a:gd name="T10" fmla="*/ 128 w 215"/>
                <a:gd name="T11" fmla="*/ 51 h 176"/>
                <a:gd name="T12" fmla="*/ 162 w 215"/>
                <a:gd name="T13" fmla="*/ 85 h 176"/>
                <a:gd name="T14" fmla="*/ 199 w 215"/>
                <a:gd name="T15" fmla="*/ 5 h 176"/>
                <a:gd name="T16" fmla="*/ 210 w 215"/>
                <a:gd name="T17" fmla="*/ 2 h 176"/>
                <a:gd name="T18" fmla="*/ 214 w 215"/>
                <a:gd name="T19" fmla="*/ 12 h 176"/>
                <a:gd name="T20" fmla="*/ 166 w 215"/>
                <a:gd name="T21" fmla="*/ 113 h 176"/>
                <a:gd name="T22" fmla="*/ 130 w 215"/>
                <a:gd name="T23" fmla="*/ 76 h 176"/>
                <a:gd name="T24" fmla="*/ 92 w 215"/>
                <a:gd name="T25" fmla="*/ 131 h 176"/>
                <a:gd name="T26" fmla="*/ 57 w 215"/>
                <a:gd name="T27" fmla="*/ 111 h 176"/>
                <a:gd name="T28" fmla="*/ 16 w 215"/>
                <a:gd name="T29" fmla="*/ 172 h 176"/>
                <a:gd name="T30" fmla="*/ 9 w 215"/>
                <a:gd name="T3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76">
                  <a:moveTo>
                    <a:pt x="9" y="176"/>
                  </a:moveTo>
                  <a:cubicBezTo>
                    <a:pt x="7" y="176"/>
                    <a:pt x="6" y="175"/>
                    <a:pt x="5" y="174"/>
                  </a:cubicBezTo>
                  <a:cubicBezTo>
                    <a:pt x="1" y="172"/>
                    <a:pt x="0" y="167"/>
                    <a:pt x="2" y="1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1" y="1"/>
                    <a:pt x="206" y="0"/>
                    <a:pt x="210" y="2"/>
                  </a:cubicBezTo>
                  <a:cubicBezTo>
                    <a:pt x="214" y="3"/>
                    <a:pt x="215" y="8"/>
                    <a:pt x="214" y="12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4" y="175"/>
                    <a:pt x="12" y="176"/>
                    <a:pt x="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6059DEA-F256-4E8F-BB12-5F7CC3AC5173}"/>
              </a:ext>
            </a:extLst>
          </p:cNvPr>
          <p:cNvGrpSpPr>
            <a:grpSpLocks noChangeAspect="1"/>
          </p:cNvGrpSpPr>
          <p:nvPr/>
        </p:nvGrpSpPr>
        <p:grpSpPr>
          <a:xfrm>
            <a:off x="4752808" y="1000800"/>
            <a:ext cx="468000" cy="468000"/>
            <a:chOff x="1720329" y="3957999"/>
            <a:chExt cx="1080000" cy="1080000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67C0AA5-762A-4458-95F2-F6885DB5AEC1}"/>
                </a:ext>
              </a:extLst>
            </p:cNvPr>
            <p:cNvGrpSpPr/>
            <p:nvPr/>
          </p:nvGrpSpPr>
          <p:grpSpPr>
            <a:xfrm>
              <a:off x="1720329" y="3957999"/>
              <a:ext cx="1080000" cy="1080000"/>
              <a:chOff x="684213" y="1006473"/>
              <a:chExt cx="468000" cy="468000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08865463-B63B-446C-99A5-36273DDD5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13" y="1006473"/>
                <a:ext cx="468000" cy="468000"/>
              </a:xfrm>
              <a:custGeom>
                <a:avLst/>
                <a:gdLst>
                  <a:gd name="T0" fmla="*/ 45 w 363"/>
                  <a:gd name="T1" fmla="*/ 0 h 363"/>
                  <a:gd name="T2" fmla="*/ 0 w 363"/>
                  <a:gd name="T3" fmla="*/ 45 h 363"/>
                  <a:gd name="T4" fmla="*/ 0 w 363"/>
                  <a:gd name="T5" fmla="*/ 317 h 363"/>
                  <a:gd name="T6" fmla="*/ 45 w 363"/>
                  <a:gd name="T7" fmla="*/ 363 h 363"/>
                  <a:gd name="T8" fmla="*/ 317 w 363"/>
                  <a:gd name="T9" fmla="*/ 363 h 363"/>
                  <a:gd name="T10" fmla="*/ 363 w 363"/>
                  <a:gd name="T11" fmla="*/ 317 h 363"/>
                  <a:gd name="T12" fmla="*/ 363 w 363"/>
                  <a:gd name="T13" fmla="*/ 45 h 363"/>
                  <a:gd name="T14" fmla="*/ 317 w 363"/>
                  <a:gd name="T15" fmla="*/ 0 h 363"/>
                  <a:gd name="T16" fmla="*/ 45 w 363"/>
                  <a:gd name="T1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45" y="0"/>
                    </a:moveTo>
                    <a:cubicBezTo>
                      <a:pt x="45" y="0"/>
                      <a:pt x="0" y="0"/>
                      <a:pt x="0" y="45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0" y="363"/>
                      <a:pt x="45" y="363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7" y="363"/>
                      <a:pt x="363" y="363"/>
                      <a:pt x="363" y="317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63" y="45"/>
                      <a:pt x="363" y="0"/>
                      <a:pt x="317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B464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Freeform 128">
                <a:extLst>
                  <a:ext uri="{FF2B5EF4-FFF2-40B4-BE49-F238E27FC236}">
                    <a16:creationId xmlns:a16="http://schemas.microsoft.com/office/drawing/2014/main" id="{E9BF5717-54FB-4E52-AE93-F8EE2DE8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52" y="1070376"/>
                <a:ext cx="248922" cy="340194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rgbClr val="94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1" name="Freeform 131">
              <a:extLst>
                <a:ext uri="{FF2B5EF4-FFF2-40B4-BE49-F238E27FC236}">
                  <a16:creationId xmlns:a16="http://schemas.microsoft.com/office/drawing/2014/main" id="{9C28D4EC-208D-45A1-A344-1B51E7448A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03335" y="4123768"/>
              <a:ext cx="913989" cy="748463"/>
            </a:xfrm>
            <a:custGeom>
              <a:avLst/>
              <a:gdLst>
                <a:gd name="T0" fmla="*/ 9 w 215"/>
                <a:gd name="T1" fmla="*/ 176 h 176"/>
                <a:gd name="T2" fmla="*/ 5 w 215"/>
                <a:gd name="T3" fmla="*/ 174 h 176"/>
                <a:gd name="T4" fmla="*/ 2 w 215"/>
                <a:gd name="T5" fmla="*/ 163 h 176"/>
                <a:gd name="T6" fmla="*/ 52 w 215"/>
                <a:gd name="T7" fmla="*/ 90 h 176"/>
                <a:gd name="T8" fmla="*/ 87 w 215"/>
                <a:gd name="T9" fmla="*/ 110 h 176"/>
                <a:gd name="T10" fmla="*/ 128 w 215"/>
                <a:gd name="T11" fmla="*/ 51 h 176"/>
                <a:gd name="T12" fmla="*/ 162 w 215"/>
                <a:gd name="T13" fmla="*/ 85 h 176"/>
                <a:gd name="T14" fmla="*/ 199 w 215"/>
                <a:gd name="T15" fmla="*/ 5 h 176"/>
                <a:gd name="T16" fmla="*/ 210 w 215"/>
                <a:gd name="T17" fmla="*/ 2 h 176"/>
                <a:gd name="T18" fmla="*/ 214 w 215"/>
                <a:gd name="T19" fmla="*/ 12 h 176"/>
                <a:gd name="T20" fmla="*/ 166 w 215"/>
                <a:gd name="T21" fmla="*/ 113 h 176"/>
                <a:gd name="T22" fmla="*/ 130 w 215"/>
                <a:gd name="T23" fmla="*/ 76 h 176"/>
                <a:gd name="T24" fmla="*/ 92 w 215"/>
                <a:gd name="T25" fmla="*/ 131 h 176"/>
                <a:gd name="T26" fmla="*/ 57 w 215"/>
                <a:gd name="T27" fmla="*/ 111 h 176"/>
                <a:gd name="T28" fmla="*/ 16 w 215"/>
                <a:gd name="T29" fmla="*/ 172 h 176"/>
                <a:gd name="T30" fmla="*/ 9 w 215"/>
                <a:gd name="T3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76">
                  <a:moveTo>
                    <a:pt x="9" y="176"/>
                  </a:moveTo>
                  <a:cubicBezTo>
                    <a:pt x="7" y="176"/>
                    <a:pt x="6" y="175"/>
                    <a:pt x="5" y="174"/>
                  </a:cubicBezTo>
                  <a:cubicBezTo>
                    <a:pt x="1" y="172"/>
                    <a:pt x="0" y="167"/>
                    <a:pt x="2" y="1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1" y="1"/>
                    <a:pt x="206" y="0"/>
                    <a:pt x="210" y="2"/>
                  </a:cubicBezTo>
                  <a:cubicBezTo>
                    <a:pt x="214" y="3"/>
                    <a:pt x="215" y="8"/>
                    <a:pt x="214" y="12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4" y="175"/>
                    <a:pt x="12" y="176"/>
                    <a:pt x="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4" name="Rechteck 53">
            <a:extLst>
              <a:ext uri="{FF2B5EF4-FFF2-40B4-BE49-F238E27FC236}">
                <a16:creationId xmlns:a16="http://schemas.microsoft.com/office/drawing/2014/main" id="{F9AD647F-06FB-4099-9068-9A6AF01500F4}"/>
              </a:ext>
            </a:extLst>
          </p:cNvPr>
          <p:cNvSpPr/>
          <p:nvPr/>
        </p:nvSpPr>
        <p:spPr bwMode="auto">
          <a:xfrm>
            <a:off x="684005" y="1223322"/>
            <a:ext cx="3780000" cy="331526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More service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FDB72B3A-F48F-412F-893C-87C3F83AE0BF}"/>
              </a:ext>
            </a:extLst>
          </p:cNvPr>
          <p:cNvCxnSpPr>
            <a:cxnSpLocks/>
          </p:cNvCxnSpPr>
          <p:nvPr/>
        </p:nvCxnSpPr>
        <p:spPr>
          <a:xfrm flipH="1">
            <a:off x="684005" y="1554848"/>
            <a:ext cx="37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581EB8BE-B730-4D5B-84BA-A77F0C3BB29D}"/>
              </a:ext>
            </a:extLst>
          </p:cNvPr>
          <p:cNvSpPr/>
          <p:nvPr/>
        </p:nvSpPr>
        <p:spPr bwMode="auto">
          <a:xfrm>
            <a:off x="4752808" y="1223322"/>
            <a:ext cx="3780000" cy="331526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Reduced fees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0C09288-C2F9-48F2-A52E-850B4EB205F2}"/>
              </a:ext>
            </a:extLst>
          </p:cNvPr>
          <p:cNvCxnSpPr>
            <a:cxnSpLocks/>
          </p:cNvCxnSpPr>
          <p:nvPr/>
        </p:nvCxnSpPr>
        <p:spPr>
          <a:xfrm flipH="1">
            <a:off x="4752814" y="1554848"/>
            <a:ext cx="37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leichschenkliges Dreieck 84">
            <a:extLst>
              <a:ext uri="{FF2B5EF4-FFF2-40B4-BE49-F238E27FC236}">
                <a16:creationId xmlns:a16="http://schemas.microsoft.com/office/drawing/2014/main" id="{B83248A4-727C-4DC4-AADC-BC3BF1311B15}"/>
              </a:ext>
            </a:extLst>
          </p:cNvPr>
          <p:cNvSpPr/>
          <p:nvPr/>
        </p:nvSpPr>
        <p:spPr>
          <a:xfrm rot="10800000">
            <a:off x="5109010" y="3353638"/>
            <a:ext cx="3067596" cy="198120"/>
          </a:xfrm>
          <a:prstGeom prst="triangle">
            <a:avLst/>
          </a:prstGeom>
          <a:solidFill>
            <a:srgbClr val="53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669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Interacting with users, training and supporting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3D6A2A30-F724-4CB9-9968-574684E56F52}"/>
              </a:ext>
            </a:extLst>
          </p:cNvPr>
          <p:cNvSpPr txBox="1">
            <a:spLocks/>
          </p:cNvSpPr>
          <p:nvPr/>
        </p:nvSpPr>
        <p:spPr>
          <a:xfrm>
            <a:off x="683999" y="2836962"/>
            <a:ext cx="7848000" cy="921876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Patent drafting training to improve the quality of incoming applications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Informing on our patenting practices in key technology fields such as </a:t>
            </a:r>
            <a:r>
              <a:rPr lang="en-US" dirty="0" smtClean="0">
                <a:solidFill>
                  <a:schemeClr val="tx1"/>
                </a:solidFill>
              </a:rPr>
              <a:t>Artificial </a:t>
            </a:r>
            <a:r>
              <a:rPr lang="en-US" dirty="0">
                <a:solidFill>
                  <a:schemeClr val="tx1"/>
                </a:solidFill>
              </a:rPr>
              <a:t>intelligence, </a:t>
            </a:r>
            <a:r>
              <a:rPr lang="en-US" dirty="0" smtClean="0">
                <a:solidFill>
                  <a:schemeClr val="tx1"/>
                </a:solidFill>
              </a:rPr>
              <a:t>Life </a:t>
            </a:r>
            <a:r>
              <a:rPr lang="en-US" dirty="0">
                <a:solidFill>
                  <a:schemeClr val="tx1"/>
                </a:solidFill>
              </a:rPr>
              <a:t>sciences, </a:t>
            </a:r>
            <a:r>
              <a:rPr lang="en-US" dirty="0" smtClean="0">
                <a:solidFill>
                  <a:schemeClr val="tx1"/>
                </a:solidFill>
              </a:rPr>
              <a:t>Computer Implemented Inventions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D86681-B227-4FDF-AEDD-4F8BD105127A}"/>
              </a:ext>
            </a:extLst>
          </p:cNvPr>
          <p:cNvSpPr/>
          <p:nvPr/>
        </p:nvSpPr>
        <p:spPr bwMode="auto">
          <a:xfrm>
            <a:off x="683999" y="2474658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Sharing our expertise with users on events and training</a:t>
            </a:r>
            <a:endParaRPr lang="en-GB" sz="2000" dirty="0">
              <a:solidFill>
                <a:schemeClr val="accent2"/>
              </a:solidFill>
            </a:endParaRPr>
          </a:p>
        </p:txBody>
      </p:sp>
      <p:cxnSp>
        <p:nvCxnSpPr>
          <p:cNvPr id="27" name="Gerader Verbinder 12">
            <a:extLst>
              <a:ext uri="{FF2B5EF4-FFF2-40B4-BE49-F238E27FC236}">
                <a16:creationId xmlns:a16="http://schemas.microsoft.com/office/drawing/2014/main" id="{AB0832E2-99E3-4A9E-BED0-F9A2ACA9104B}"/>
              </a:ext>
            </a:extLst>
          </p:cNvPr>
          <p:cNvCxnSpPr/>
          <p:nvPr/>
        </p:nvCxnSpPr>
        <p:spPr>
          <a:xfrm flipH="1">
            <a:off x="684005" y="2836962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3D6A2A30-F724-4CB9-9968-574684E56F52}"/>
              </a:ext>
            </a:extLst>
          </p:cNvPr>
          <p:cNvSpPr txBox="1">
            <a:spLocks/>
          </p:cNvSpPr>
          <p:nvPr/>
        </p:nvSpPr>
        <p:spPr>
          <a:xfrm>
            <a:off x="684213" y="4364460"/>
            <a:ext cx="7848000" cy="367878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EPO Account Managers dedicated to supporting our top 600 users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1D86681-B227-4FDF-AEDD-4F8BD105127A}"/>
              </a:ext>
            </a:extLst>
          </p:cNvPr>
          <p:cNvSpPr/>
          <p:nvPr/>
        </p:nvSpPr>
        <p:spPr bwMode="auto">
          <a:xfrm>
            <a:off x="684213" y="4002156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Delivering direct support for our products and services</a:t>
            </a:r>
            <a:endParaRPr lang="en-GB" sz="2000" dirty="0">
              <a:solidFill>
                <a:schemeClr val="accent2"/>
              </a:solidFill>
            </a:endParaRPr>
          </a:p>
        </p:txBody>
      </p:sp>
      <p:cxnSp>
        <p:nvCxnSpPr>
          <p:cNvPr id="52" name="Gerader Verbinder 12">
            <a:extLst>
              <a:ext uri="{FF2B5EF4-FFF2-40B4-BE49-F238E27FC236}">
                <a16:creationId xmlns:a16="http://schemas.microsoft.com/office/drawing/2014/main" id="{AB0832E2-99E3-4A9E-BED0-F9A2ACA9104B}"/>
              </a:ext>
            </a:extLst>
          </p:cNvPr>
          <p:cNvCxnSpPr/>
          <p:nvPr/>
        </p:nvCxnSpPr>
        <p:spPr>
          <a:xfrm flipH="1">
            <a:off x="684219" y="4364460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64A0D75-2E0A-4C26-BC97-7A09AF5DDD7D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5" y="2282914"/>
            <a:ext cx="468000" cy="468000"/>
            <a:chOff x="684005" y="2282914"/>
            <a:chExt cx="468000" cy="468000"/>
          </a:xfrm>
        </p:grpSpPr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CCC73C1B-DF81-4771-BF50-D61F610F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05" y="2282914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211" name="Gruppieren 210"/>
            <p:cNvGrpSpPr/>
            <p:nvPr/>
          </p:nvGrpSpPr>
          <p:grpSpPr>
            <a:xfrm>
              <a:off x="722431" y="2317963"/>
              <a:ext cx="391149" cy="349740"/>
              <a:chOff x="1980826" y="1595971"/>
              <a:chExt cx="1600797" cy="1431329"/>
            </a:xfrm>
          </p:grpSpPr>
          <p:grpSp>
            <p:nvGrpSpPr>
              <p:cNvPr id="216" name="Gruppieren 215"/>
              <p:cNvGrpSpPr/>
              <p:nvPr/>
            </p:nvGrpSpPr>
            <p:grpSpPr>
              <a:xfrm>
                <a:off x="1980826" y="2430176"/>
                <a:ext cx="1600797" cy="597124"/>
                <a:chOff x="132319" y="3709734"/>
                <a:chExt cx="391149" cy="145905"/>
              </a:xfrm>
            </p:grpSpPr>
            <p:sp>
              <p:nvSpPr>
                <p:cNvPr id="218" name="Freeform 76">
                  <a:extLst>
                    <a:ext uri="{FF2B5EF4-FFF2-40B4-BE49-F238E27FC236}">
                      <a16:creationId xmlns:a16="http://schemas.microsoft.com/office/drawing/2014/main" id="{F4048F0B-73E2-490A-BB92-F7E925B896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319" y="3711639"/>
                  <a:ext cx="113019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50" h="117410">
                      <a:moveTo>
                        <a:pt x="11261" y="70529"/>
                      </a:moveTo>
                      <a:lnTo>
                        <a:pt x="80889" y="70529"/>
                      </a:lnTo>
                      <a:cubicBezTo>
                        <a:pt x="92138" y="70529"/>
                        <a:pt x="92150" y="81758"/>
                        <a:pt x="92150" y="81783"/>
                      </a:cubicBezTo>
                      <a:lnTo>
                        <a:pt x="92150" y="117410"/>
                      </a:lnTo>
                      <a:lnTo>
                        <a:pt x="76789" y="117410"/>
                      </a:lnTo>
                      <a:lnTo>
                        <a:pt x="76789" y="98149"/>
                      </a:lnTo>
                      <a:lnTo>
                        <a:pt x="64505" y="98149"/>
                      </a:lnTo>
                      <a:lnTo>
                        <a:pt x="64505" y="117410"/>
                      </a:lnTo>
                      <a:lnTo>
                        <a:pt x="28668" y="117410"/>
                      </a:lnTo>
                      <a:lnTo>
                        <a:pt x="28668" y="98149"/>
                      </a:lnTo>
                      <a:lnTo>
                        <a:pt x="17407" y="98149"/>
                      </a:lnTo>
                      <a:lnTo>
                        <a:pt x="17407" y="117410"/>
                      </a:lnTo>
                      <a:lnTo>
                        <a:pt x="0" y="117410"/>
                      </a:lnTo>
                      <a:lnTo>
                        <a:pt x="0" y="81783"/>
                      </a:lnTo>
                      <a:cubicBezTo>
                        <a:pt x="0" y="70542"/>
                        <a:pt x="11236" y="70529"/>
                        <a:pt x="11261" y="70529"/>
                      </a:cubicBezTo>
                      <a:close/>
                      <a:moveTo>
                        <a:pt x="46075" y="0"/>
                      </a:moveTo>
                      <a:cubicBezTo>
                        <a:pt x="61964" y="0"/>
                        <a:pt x="74845" y="13076"/>
                        <a:pt x="74845" y="29207"/>
                      </a:cubicBezTo>
                      <a:cubicBezTo>
                        <a:pt x="74845" y="45338"/>
                        <a:pt x="61964" y="58414"/>
                        <a:pt x="46075" y="58414"/>
                      </a:cubicBezTo>
                      <a:cubicBezTo>
                        <a:pt x="30186" y="58414"/>
                        <a:pt x="17305" y="45338"/>
                        <a:pt x="17305" y="29207"/>
                      </a:cubicBezTo>
                      <a:cubicBezTo>
                        <a:pt x="17305" y="13076"/>
                        <a:pt x="30186" y="0"/>
                        <a:pt x="460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9" name="Freeform 76">
                  <a:extLst>
                    <a:ext uri="{FF2B5EF4-FFF2-40B4-BE49-F238E27FC236}">
                      <a16:creationId xmlns:a16="http://schemas.microsoft.com/office/drawing/2014/main" id="{F4048F0B-73E2-490A-BB92-F7E925B896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0449" y="3709734"/>
                  <a:ext cx="113019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50" h="117410">
                      <a:moveTo>
                        <a:pt x="11261" y="70529"/>
                      </a:moveTo>
                      <a:lnTo>
                        <a:pt x="80889" y="70529"/>
                      </a:lnTo>
                      <a:cubicBezTo>
                        <a:pt x="92138" y="70529"/>
                        <a:pt x="92150" y="81758"/>
                        <a:pt x="92150" y="81783"/>
                      </a:cubicBezTo>
                      <a:lnTo>
                        <a:pt x="92150" y="117410"/>
                      </a:lnTo>
                      <a:lnTo>
                        <a:pt x="76789" y="117410"/>
                      </a:lnTo>
                      <a:lnTo>
                        <a:pt x="76789" y="98149"/>
                      </a:lnTo>
                      <a:lnTo>
                        <a:pt x="64505" y="98149"/>
                      </a:lnTo>
                      <a:lnTo>
                        <a:pt x="64505" y="117410"/>
                      </a:lnTo>
                      <a:lnTo>
                        <a:pt x="28668" y="117410"/>
                      </a:lnTo>
                      <a:lnTo>
                        <a:pt x="28668" y="98149"/>
                      </a:lnTo>
                      <a:lnTo>
                        <a:pt x="17407" y="98149"/>
                      </a:lnTo>
                      <a:lnTo>
                        <a:pt x="17407" y="117410"/>
                      </a:lnTo>
                      <a:lnTo>
                        <a:pt x="0" y="117410"/>
                      </a:lnTo>
                      <a:lnTo>
                        <a:pt x="0" y="81783"/>
                      </a:lnTo>
                      <a:cubicBezTo>
                        <a:pt x="0" y="70542"/>
                        <a:pt x="11236" y="70529"/>
                        <a:pt x="11261" y="70529"/>
                      </a:cubicBezTo>
                      <a:close/>
                      <a:moveTo>
                        <a:pt x="46075" y="0"/>
                      </a:moveTo>
                      <a:cubicBezTo>
                        <a:pt x="61964" y="0"/>
                        <a:pt x="74845" y="13076"/>
                        <a:pt x="74845" y="29207"/>
                      </a:cubicBezTo>
                      <a:cubicBezTo>
                        <a:pt x="74845" y="45338"/>
                        <a:pt x="61964" y="58414"/>
                        <a:pt x="46075" y="58414"/>
                      </a:cubicBezTo>
                      <a:cubicBezTo>
                        <a:pt x="30186" y="58414"/>
                        <a:pt x="17305" y="45338"/>
                        <a:pt x="17305" y="29207"/>
                      </a:cubicBezTo>
                      <a:cubicBezTo>
                        <a:pt x="17305" y="13076"/>
                        <a:pt x="30186" y="0"/>
                        <a:pt x="460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217" name="Freeform 76">
                <a:extLst>
                  <a:ext uri="{FF2B5EF4-FFF2-40B4-BE49-F238E27FC236}">
                    <a16:creationId xmlns:a16="http://schemas.microsoft.com/office/drawing/2014/main" id="{F4048F0B-73E2-490A-BB92-F7E925B896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9957" y="1595971"/>
                <a:ext cx="462536" cy="589327"/>
              </a:xfrm>
              <a:custGeom>
                <a:avLst/>
                <a:gdLst/>
                <a:ahLst/>
                <a:cxnLst/>
                <a:rect l="l" t="t" r="r" b="b"/>
                <a:pathLst>
                  <a:path w="92150" h="117410">
                    <a:moveTo>
                      <a:pt x="11261" y="70529"/>
                    </a:moveTo>
                    <a:lnTo>
                      <a:pt x="80889" y="70529"/>
                    </a:lnTo>
                    <a:cubicBezTo>
                      <a:pt x="92138" y="70529"/>
                      <a:pt x="92150" y="81758"/>
                      <a:pt x="92150" y="81783"/>
                    </a:cubicBezTo>
                    <a:lnTo>
                      <a:pt x="92150" y="117410"/>
                    </a:lnTo>
                    <a:lnTo>
                      <a:pt x="76789" y="117410"/>
                    </a:lnTo>
                    <a:lnTo>
                      <a:pt x="76789" y="98149"/>
                    </a:lnTo>
                    <a:lnTo>
                      <a:pt x="64505" y="98149"/>
                    </a:lnTo>
                    <a:lnTo>
                      <a:pt x="64505" y="117410"/>
                    </a:lnTo>
                    <a:lnTo>
                      <a:pt x="28668" y="117410"/>
                    </a:lnTo>
                    <a:lnTo>
                      <a:pt x="28668" y="98149"/>
                    </a:lnTo>
                    <a:lnTo>
                      <a:pt x="17407" y="98149"/>
                    </a:lnTo>
                    <a:lnTo>
                      <a:pt x="17407" y="117410"/>
                    </a:lnTo>
                    <a:lnTo>
                      <a:pt x="0" y="117410"/>
                    </a:lnTo>
                    <a:lnTo>
                      <a:pt x="0" y="81783"/>
                    </a:lnTo>
                    <a:cubicBezTo>
                      <a:pt x="0" y="70542"/>
                      <a:pt x="11236" y="70529"/>
                      <a:pt x="11261" y="70529"/>
                    </a:cubicBezTo>
                    <a:close/>
                    <a:moveTo>
                      <a:pt x="46075" y="0"/>
                    </a:moveTo>
                    <a:cubicBezTo>
                      <a:pt x="61964" y="0"/>
                      <a:pt x="74845" y="13076"/>
                      <a:pt x="74845" y="29207"/>
                    </a:cubicBezTo>
                    <a:cubicBezTo>
                      <a:pt x="74845" y="45338"/>
                      <a:pt x="61964" y="58414"/>
                      <a:pt x="46075" y="58414"/>
                    </a:cubicBezTo>
                    <a:cubicBezTo>
                      <a:pt x="30186" y="58414"/>
                      <a:pt x="17305" y="45338"/>
                      <a:pt x="17305" y="29207"/>
                    </a:cubicBezTo>
                    <a:cubicBezTo>
                      <a:pt x="17305" y="13076"/>
                      <a:pt x="30186" y="0"/>
                      <a:pt x="46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12" name="Gruppieren 211"/>
            <p:cNvGrpSpPr/>
            <p:nvPr/>
          </p:nvGrpSpPr>
          <p:grpSpPr>
            <a:xfrm>
              <a:off x="719416" y="2336314"/>
              <a:ext cx="397178" cy="374789"/>
              <a:chOff x="1968487" y="1671074"/>
              <a:chExt cx="1625471" cy="1533843"/>
            </a:xfrm>
          </p:grpSpPr>
          <p:sp>
            <p:nvSpPr>
              <p:cNvPr id="213" name="Bogen 212"/>
              <p:cNvSpPr/>
              <p:nvPr/>
            </p:nvSpPr>
            <p:spPr>
              <a:xfrm>
                <a:off x="1968487" y="1678870"/>
                <a:ext cx="1625471" cy="1526047"/>
              </a:xfrm>
              <a:prstGeom prst="arc">
                <a:avLst>
                  <a:gd name="adj1" fmla="val 17394635"/>
                  <a:gd name="adj2" fmla="val 393541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Bogen 213"/>
              <p:cNvSpPr/>
              <p:nvPr/>
            </p:nvSpPr>
            <p:spPr>
              <a:xfrm flipH="1">
                <a:off x="1968487" y="1671074"/>
                <a:ext cx="1625471" cy="1526047"/>
              </a:xfrm>
              <a:prstGeom prst="arc">
                <a:avLst>
                  <a:gd name="adj1" fmla="val 3709677"/>
                  <a:gd name="adj2" fmla="val 7199435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Bogen 214"/>
              <p:cNvSpPr/>
              <p:nvPr/>
            </p:nvSpPr>
            <p:spPr>
              <a:xfrm flipH="1">
                <a:off x="1968487" y="1678870"/>
                <a:ext cx="1625471" cy="1526047"/>
              </a:xfrm>
              <a:prstGeom prst="arc">
                <a:avLst>
                  <a:gd name="adj1" fmla="val 17394635"/>
                  <a:gd name="adj2" fmla="val 393541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8" name="Freeform 13"/>
            <p:cNvSpPr>
              <a:spLocks/>
            </p:cNvSpPr>
            <p:nvPr/>
          </p:nvSpPr>
          <p:spPr bwMode="auto">
            <a:xfrm>
              <a:off x="902925" y="2661784"/>
              <a:ext cx="33337" cy="7937"/>
            </a:xfrm>
            <a:custGeom>
              <a:avLst/>
              <a:gdLst>
                <a:gd name="T0" fmla="*/ 9 w 9"/>
                <a:gd name="T1" fmla="*/ 0 h 2"/>
                <a:gd name="T2" fmla="*/ 6 w 9"/>
                <a:gd name="T3" fmla="*/ 2 h 2"/>
                <a:gd name="T4" fmla="*/ 5 w 9"/>
                <a:gd name="T5" fmla="*/ 2 h 2"/>
                <a:gd name="T6" fmla="*/ 3 w 9"/>
                <a:gd name="T7" fmla="*/ 2 h 2"/>
                <a:gd name="T8" fmla="*/ 2 w 9"/>
                <a:gd name="T9" fmla="*/ 2 h 2"/>
                <a:gd name="T10" fmla="*/ 0 w 9"/>
                <a:gd name="T11" fmla="*/ 0 h 2"/>
                <a:gd name="T12" fmla="*/ 9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6"/>
            <p:cNvSpPr>
              <a:spLocks/>
            </p:cNvSpPr>
            <p:nvPr/>
          </p:nvSpPr>
          <p:spPr bwMode="auto">
            <a:xfrm>
              <a:off x="894987" y="2647496"/>
              <a:ext cx="46037" cy="7937"/>
            </a:xfrm>
            <a:custGeom>
              <a:avLst/>
              <a:gdLst>
                <a:gd name="T0" fmla="*/ 11 w 12"/>
                <a:gd name="T1" fmla="*/ 0 h 2"/>
                <a:gd name="T2" fmla="*/ 12 w 12"/>
                <a:gd name="T3" fmla="*/ 1 h 2"/>
                <a:gd name="T4" fmla="*/ 11 w 12"/>
                <a:gd name="T5" fmla="*/ 2 h 2"/>
                <a:gd name="T6" fmla="*/ 1 w 12"/>
                <a:gd name="T7" fmla="*/ 2 h 2"/>
                <a:gd name="T8" fmla="*/ 0 w 12"/>
                <a:gd name="T9" fmla="*/ 1 h 2"/>
                <a:gd name="T10" fmla="*/ 1 w 12"/>
                <a:gd name="T11" fmla="*/ 0 h 2"/>
                <a:gd name="T12" fmla="*/ 11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1" y="0"/>
                  </a:move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7"/>
            <p:cNvSpPr>
              <a:spLocks/>
            </p:cNvSpPr>
            <p:nvPr/>
          </p:nvSpPr>
          <p:spPr bwMode="auto">
            <a:xfrm>
              <a:off x="872762" y="2526846"/>
              <a:ext cx="90487" cy="112712"/>
            </a:xfrm>
            <a:custGeom>
              <a:avLst/>
              <a:gdLst>
                <a:gd name="T0" fmla="*/ 18 w 24"/>
                <a:gd name="T1" fmla="*/ 30 h 30"/>
                <a:gd name="T2" fmla="*/ 24 w 24"/>
                <a:gd name="T3" fmla="*/ 12 h 30"/>
                <a:gd name="T4" fmla="*/ 12 w 24"/>
                <a:gd name="T5" fmla="*/ 0 h 30"/>
                <a:gd name="T6" fmla="*/ 0 w 24"/>
                <a:gd name="T7" fmla="*/ 12 h 30"/>
                <a:gd name="T8" fmla="*/ 6 w 24"/>
                <a:gd name="T9" fmla="*/ 30 h 30"/>
                <a:gd name="T10" fmla="*/ 18 w 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0">
                  <a:moveTo>
                    <a:pt x="18" y="30"/>
                  </a:moveTo>
                  <a:cubicBezTo>
                    <a:pt x="18" y="22"/>
                    <a:pt x="24" y="19"/>
                    <a:pt x="24" y="12"/>
                  </a:cubicBezTo>
                  <a:cubicBezTo>
                    <a:pt x="24" y="4"/>
                    <a:pt x="18" y="0"/>
                    <a:pt x="12" y="0"/>
                  </a:cubicBezTo>
                  <a:cubicBezTo>
                    <a:pt x="6" y="0"/>
                    <a:pt x="0" y="4"/>
                    <a:pt x="0" y="12"/>
                  </a:cubicBezTo>
                  <a:cubicBezTo>
                    <a:pt x="0" y="19"/>
                    <a:pt x="6" y="22"/>
                    <a:pt x="6" y="30"/>
                  </a:cubicBezTo>
                  <a:lnTo>
                    <a:pt x="18" y="3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95" name="Gerade Verbindung 194"/>
            <p:cNvCxnSpPr/>
            <p:nvPr/>
          </p:nvCxnSpPr>
          <p:spPr>
            <a:xfrm>
              <a:off x="918005" y="2496810"/>
              <a:ext cx="0" cy="1671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1200000">
              <a:off x="943735" y="2501232"/>
              <a:ext cx="0" cy="1671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rot="2400000">
              <a:off x="966362" y="2513967"/>
              <a:ext cx="0" cy="1671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rot="3600000">
              <a:off x="983156" y="2533260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/>
            <p:nvPr/>
          </p:nvCxnSpPr>
          <p:spPr>
            <a:xfrm rot="4800000">
              <a:off x="992092" y="2557192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 rot="6000000">
              <a:off x="992093" y="2582660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>
            <a:xfrm rot="7200000">
              <a:off x="983156" y="2606592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 rot="20400000" flipH="1">
              <a:off x="892274" y="2501232"/>
              <a:ext cx="0" cy="1671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9200000" flipH="1">
              <a:off x="869647" y="2513967"/>
              <a:ext cx="0" cy="1671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/>
            <p:nvPr/>
          </p:nvCxnSpPr>
          <p:spPr>
            <a:xfrm rot="18000000" flipH="1">
              <a:off x="852853" y="2533260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/>
            <p:cNvCxnSpPr/>
            <p:nvPr/>
          </p:nvCxnSpPr>
          <p:spPr>
            <a:xfrm rot="16800000" flipH="1">
              <a:off x="843917" y="2557192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 rot="15600000" flipH="1">
              <a:off x="843917" y="2582660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206"/>
            <p:cNvCxnSpPr/>
            <p:nvPr/>
          </p:nvCxnSpPr>
          <p:spPr>
            <a:xfrm rot="14400000" flipH="1">
              <a:off x="852853" y="2606592"/>
              <a:ext cx="0" cy="17149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BF66C66B-B103-4B93-AE3C-DC5188B409A8}"/>
              </a:ext>
            </a:extLst>
          </p:cNvPr>
          <p:cNvSpPr txBox="1">
            <a:spLocks/>
          </p:cNvSpPr>
          <p:nvPr/>
        </p:nvSpPr>
        <p:spPr>
          <a:xfrm>
            <a:off x="683999" y="1554848"/>
            <a:ext cx="7848000" cy="608525"/>
          </a:xfrm>
          <a:prstGeom prst="rect">
            <a:avLst/>
          </a:prstGeom>
        </p:spPr>
        <p:txBody>
          <a:bodyPr vert="horz" wrap="square" lIns="0" tIns="54000" rIns="0" bIns="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1"/>
                </a:solidFill>
              </a:rPr>
              <a:t>ca. 100 EPO examiners on internships with patent attorneys </a:t>
            </a:r>
            <a:r>
              <a:rPr lang="en-US" dirty="0">
                <a:solidFill>
                  <a:schemeClr val="accent1"/>
                </a:solidFill>
              </a:rPr>
              <a:t>in 2018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 Europe, the US, Japan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China and </a:t>
            </a:r>
            <a:r>
              <a:rPr lang="en-GB" dirty="0">
                <a:solidFill>
                  <a:schemeClr val="accent1"/>
                </a:solidFill>
              </a:rPr>
              <a:t>R. Korea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DE284-E335-4F74-9B73-0210BDF863CF}"/>
              </a:ext>
            </a:extLst>
          </p:cNvPr>
          <p:cNvSpPr/>
          <p:nvPr/>
        </p:nvSpPr>
        <p:spPr bwMode="auto">
          <a:xfrm>
            <a:off x="683999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Strengthening our user's understanding with internships</a:t>
            </a:r>
            <a:endParaRPr lang="en-GB" sz="2000" dirty="0">
              <a:solidFill>
                <a:schemeClr val="accent2"/>
              </a:solidFill>
            </a:endParaRPr>
          </a:p>
        </p:txBody>
      </p:sp>
      <p:cxnSp>
        <p:nvCxnSpPr>
          <p:cNvPr id="22" name="Gerader Verbinder 7">
            <a:extLst>
              <a:ext uri="{FF2B5EF4-FFF2-40B4-BE49-F238E27FC236}">
                <a16:creationId xmlns:a16="http://schemas.microsoft.com/office/drawing/2014/main" id="{CDA1B71C-84B0-4600-8E14-CB5A7BE8A245}"/>
              </a:ext>
            </a:extLst>
          </p:cNvPr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0" name="Gruppieren 38929"/>
          <p:cNvGrpSpPr/>
          <p:nvPr/>
        </p:nvGrpSpPr>
        <p:grpSpPr>
          <a:xfrm>
            <a:off x="684219" y="3810412"/>
            <a:ext cx="468000" cy="468000"/>
            <a:chOff x="684219" y="3810412"/>
            <a:chExt cx="468000" cy="468000"/>
          </a:xfrm>
        </p:grpSpPr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CC73C1B-DF81-4771-BF50-D61F610F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9" y="3810412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grpSp>
          <p:nvGrpSpPr>
            <p:cNvPr id="38929" name="Gruppieren 38928"/>
            <p:cNvGrpSpPr/>
            <p:nvPr/>
          </p:nvGrpSpPr>
          <p:grpSpPr>
            <a:xfrm>
              <a:off x="724341" y="3839291"/>
              <a:ext cx="387756" cy="410242"/>
              <a:chOff x="147314" y="3834070"/>
              <a:chExt cx="387756" cy="410242"/>
            </a:xfrm>
          </p:grpSpPr>
          <p:grpSp>
            <p:nvGrpSpPr>
              <p:cNvPr id="38928" name="Gruppieren 38927"/>
              <p:cNvGrpSpPr/>
              <p:nvPr/>
            </p:nvGrpSpPr>
            <p:grpSpPr>
              <a:xfrm>
                <a:off x="147314" y="3964760"/>
                <a:ext cx="387756" cy="279552"/>
                <a:chOff x="147314" y="3957140"/>
                <a:chExt cx="387756" cy="279552"/>
              </a:xfrm>
            </p:grpSpPr>
            <p:sp>
              <p:nvSpPr>
                <p:cNvPr id="278" name="Freeform 57"/>
                <p:cNvSpPr>
                  <a:spLocks/>
                </p:cNvSpPr>
                <p:nvPr/>
              </p:nvSpPr>
              <p:spPr bwMode="auto">
                <a:xfrm>
                  <a:off x="147314" y="3957140"/>
                  <a:ext cx="126227" cy="279552"/>
                </a:xfrm>
                <a:custGeom>
                  <a:avLst/>
                  <a:gdLst>
                    <a:gd name="T0" fmla="*/ 4 w 75"/>
                    <a:gd name="T1" fmla="*/ 3 h 166"/>
                    <a:gd name="T2" fmla="*/ 12 w 75"/>
                    <a:gd name="T3" fmla="*/ 0 h 166"/>
                    <a:gd name="T4" fmla="*/ 20 w 75"/>
                    <a:gd name="T5" fmla="*/ 3 h 166"/>
                    <a:gd name="T6" fmla="*/ 24 w 75"/>
                    <a:gd name="T7" fmla="*/ 15 h 166"/>
                    <a:gd name="T8" fmla="*/ 24 w 75"/>
                    <a:gd name="T9" fmla="*/ 59 h 166"/>
                    <a:gd name="T10" fmla="*/ 15 w 75"/>
                    <a:gd name="T11" fmla="*/ 63 h 166"/>
                    <a:gd name="T12" fmla="*/ 11 w 75"/>
                    <a:gd name="T13" fmla="*/ 71 h 166"/>
                    <a:gd name="T14" fmla="*/ 13 w 75"/>
                    <a:gd name="T15" fmla="*/ 77 h 166"/>
                    <a:gd name="T16" fmla="*/ 28 w 75"/>
                    <a:gd name="T17" fmla="*/ 102 h 166"/>
                    <a:gd name="T18" fmla="*/ 28 w 75"/>
                    <a:gd name="T19" fmla="*/ 99 h 166"/>
                    <a:gd name="T20" fmla="*/ 14 w 75"/>
                    <a:gd name="T21" fmla="*/ 76 h 166"/>
                    <a:gd name="T22" fmla="*/ 12 w 75"/>
                    <a:gd name="T23" fmla="*/ 72 h 166"/>
                    <a:gd name="T24" fmla="*/ 13 w 75"/>
                    <a:gd name="T25" fmla="*/ 67 h 166"/>
                    <a:gd name="T26" fmla="*/ 17 w 75"/>
                    <a:gd name="T27" fmla="*/ 64 h 166"/>
                    <a:gd name="T28" fmla="*/ 21 w 75"/>
                    <a:gd name="T29" fmla="*/ 61 h 166"/>
                    <a:gd name="T30" fmla="*/ 26 w 75"/>
                    <a:gd name="T31" fmla="*/ 60 h 166"/>
                    <a:gd name="T32" fmla="*/ 33 w 75"/>
                    <a:gd name="T33" fmla="*/ 64 h 166"/>
                    <a:gd name="T34" fmla="*/ 68 w 75"/>
                    <a:gd name="T35" fmla="*/ 112 h 166"/>
                    <a:gd name="T36" fmla="*/ 73 w 75"/>
                    <a:gd name="T37" fmla="*/ 124 h 166"/>
                    <a:gd name="T38" fmla="*/ 75 w 75"/>
                    <a:gd name="T39" fmla="*/ 138 h 166"/>
                    <a:gd name="T40" fmla="*/ 75 w 75"/>
                    <a:gd name="T41" fmla="*/ 166 h 166"/>
                    <a:gd name="T42" fmla="*/ 31 w 75"/>
                    <a:gd name="T43" fmla="*/ 166 h 166"/>
                    <a:gd name="T44" fmla="*/ 31 w 75"/>
                    <a:gd name="T45" fmla="*/ 142 h 166"/>
                    <a:gd name="T46" fmla="*/ 30 w 75"/>
                    <a:gd name="T47" fmla="*/ 135 h 166"/>
                    <a:gd name="T48" fmla="*/ 27 w 75"/>
                    <a:gd name="T49" fmla="*/ 131 h 166"/>
                    <a:gd name="T50" fmla="*/ 12 w 75"/>
                    <a:gd name="T51" fmla="*/ 110 h 166"/>
                    <a:gd name="T52" fmla="*/ 4 w 75"/>
                    <a:gd name="T53" fmla="*/ 97 h 166"/>
                    <a:gd name="T54" fmla="*/ 1 w 75"/>
                    <a:gd name="T55" fmla="*/ 89 h 166"/>
                    <a:gd name="T56" fmla="*/ 0 w 75"/>
                    <a:gd name="T57" fmla="*/ 82 h 166"/>
                    <a:gd name="T58" fmla="*/ 0 w 75"/>
                    <a:gd name="T59" fmla="*/ 15 h 166"/>
                    <a:gd name="T60" fmla="*/ 4 w 75"/>
                    <a:gd name="T61" fmla="*/ 3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66">
                      <a:moveTo>
                        <a:pt x="4" y="3"/>
                      </a:moveTo>
                      <a:cubicBezTo>
                        <a:pt x="6" y="1"/>
                        <a:pt x="9" y="0"/>
                        <a:pt x="12" y="0"/>
                      </a:cubicBezTo>
                      <a:cubicBezTo>
                        <a:pt x="15" y="0"/>
                        <a:pt x="17" y="1"/>
                        <a:pt x="20" y="3"/>
                      </a:cubicBezTo>
                      <a:cubicBezTo>
                        <a:pt x="23" y="6"/>
                        <a:pt x="24" y="10"/>
                        <a:pt x="24" y="15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1" y="60"/>
                        <a:pt x="18" y="61"/>
                        <a:pt x="15" y="63"/>
                      </a:cubicBezTo>
                      <a:cubicBezTo>
                        <a:pt x="12" y="66"/>
                        <a:pt x="11" y="68"/>
                        <a:pt x="11" y="71"/>
                      </a:cubicBezTo>
                      <a:cubicBezTo>
                        <a:pt x="11" y="73"/>
                        <a:pt x="12" y="75"/>
                        <a:pt x="13" y="77"/>
                      </a:cubicBez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14" y="76"/>
                        <a:pt x="14" y="76"/>
                        <a:pt x="14" y="76"/>
                      </a:cubicBezTo>
                      <a:cubicBezTo>
                        <a:pt x="13" y="75"/>
                        <a:pt x="12" y="73"/>
                        <a:pt x="12" y="72"/>
                      </a:cubicBezTo>
                      <a:cubicBezTo>
                        <a:pt x="12" y="70"/>
                        <a:pt x="12" y="69"/>
                        <a:pt x="13" y="67"/>
                      </a:cubicBezTo>
                      <a:cubicBezTo>
                        <a:pt x="14" y="66"/>
                        <a:pt x="15" y="65"/>
                        <a:pt x="17" y="64"/>
                      </a:cubicBezTo>
                      <a:cubicBezTo>
                        <a:pt x="18" y="63"/>
                        <a:pt x="20" y="62"/>
                        <a:pt x="21" y="61"/>
                      </a:cubicBezTo>
                      <a:cubicBezTo>
                        <a:pt x="23" y="61"/>
                        <a:pt x="24" y="60"/>
                        <a:pt x="26" y="60"/>
                      </a:cubicBezTo>
                      <a:cubicBezTo>
                        <a:pt x="29" y="60"/>
                        <a:pt x="31" y="62"/>
                        <a:pt x="33" y="64"/>
                      </a:cubicBezTo>
                      <a:cubicBezTo>
                        <a:pt x="68" y="112"/>
                        <a:pt x="68" y="112"/>
                        <a:pt x="68" y="112"/>
                      </a:cubicBezTo>
                      <a:cubicBezTo>
                        <a:pt x="70" y="115"/>
                        <a:pt x="72" y="119"/>
                        <a:pt x="73" y="124"/>
                      </a:cubicBezTo>
                      <a:cubicBezTo>
                        <a:pt x="74" y="129"/>
                        <a:pt x="75" y="134"/>
                        <a:pt x="75" y="138"/>
                      </a:cubicBezTo>
                      <a:cubicBezTo>
                        <a:pt x="75" y="166"/>
                        <a:pt x="75" y="166"/>
                        <a:pt x="75" y="166"/>
                      </a:cubicBezTo>
                      <a:cubicBezTo>
                        <a:pt x="31" y="166"/>
                        <a:pt x="31" y="166"/>
                        <a:pt x="31" y="166"/>
                      </a:cubicBezTo>
                      <a:cubicBezTo>
                        <a:pt x="31" y="142"/>
                        <a:pt x="31" y="142"/>
                        <a:pt x="31" y="142"/>
                      </a:cubicBezTo>
                      <a:cubicBezTo>
                        <a:pt x="31" y="140"/>
                        <a:pt x="31" y="138"/>
                        <a:pt x="30" y="135"/>
                      </a:cubicBezTo>
                      <a:cubicBezTo>
                        <a:pt x="29" y="133"/>
                        <a:pt x="28" y="132"/>
                        <a:pt x="27" y="131"/>
                      </a:cubicBezTo>
                      <a:cubicBezTo>
                        <a:pt x="21" y="122"/>
                        <a:pt x="16" y="115"/>
                        <a:pt x="12" y="110"/>
                      </a:cubicBezTo>
                      <a:cubicBezTo>
                        <a:pt x="9" y="105"/>
                        <a:pt x="6" y="100"/>
                        <a:pt x="4" y="97"/>
                      </a:cubicBezTo>
                      <a:cubicBezTo>
                        <a:pt x="2" y="94"/>
                        <a:pt x="1" y="91"/>
                        <a:pt x="1" y="89"/>
                      </a:cubicBezTo>
                      <a:cubicBezTo>
                        <a:pt x="0" y="86"/>
                        <a:pt x="0" y="84"/>
                        <a:pt x="0" y="8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0"/>
                        <a:pt x="1" y="6"/>
                        <a:pt x="4" y="3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535B66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59"/>
                <p:cNvSpPr>
                  <a:spLocks/>
                </p:cNvSpPr>
                <p:nvPr/>
              </p:nvSpPr>
              <p:spPr bwMode="auto">
                <a:xfrm>
                  <a:off x="410270" y="3957140"/>
                  <a:ext cx="124800" cy="279552"/>
                </a:xfrm>
                <a:custGeom>
                  <a:avLst/>
                  <a:gdLst>
                    <a:gd name="T0" fmla="*/ 74 w 74"/>
                    <a:gd name="T1" fmla="*/ 82 h 166"/>
                    <a:gd name="T2" fmla="*/ 73 w 74"/>
                    <a:gd name="T3" fmla="*/ 89 h 166"/>
                    <a:gd name="T4" fmla="*/ 70 w 74"/>
                    <a:gd name="T5" fmla="*/ 97 h 166"/>
                    <a:gd name="T6" fmla="*/ 62 w 74"/>
                    <a:gd name="T7" fmla="*/ 110 h 166"/>
                    <a:gd name="T8" fmla="*/ 47 w 74"/>
                    <a:gd name="T9" fmla="*/ 131 h 166"/>
                    <a:gd name="T10" fmla="*/ 45 w 74"/>
                    <a:gd name="T11" fmla="*/ 135 h 166"/>
                    <a:gd name="T12" fmla="*/ 44 w 74"/>
                    <a:gd name="T13" fmla="*/ 142 h 166"/>
                    <a:gd name="T14" fmla="*/ 44 w 74"/>
                    <a:gd name="T15" fmla="*/ 166 h 166"/>
                    <a:gd name="T16" fmla="*/ 0 w 74"/>
                    <a:gd name="T17" fmla="*/ 166 h 166"/>
                    <a:gd name="T18" fmla="*/ 0 w 74"/>
                    <a:gd name="T19" fmla="*/ 138 h 166"/>
                    <a:gd name="T20" fmla="*/ 2 w 74"/>
                    <a:gd name="T21" fmla="*/ 124 h 166"/>
                    <a:gd name="T22" fmla="*/ 7 w 74"/>
                    <a:gd name="T23" fmla="*/ 112 h 166"/>
                    <a:gd name="T24" fmla="*/ 42 w 74"/>
                    <a:gd name="T25" fmla="*/ 64 h 166"/>
                    <a:gd name="T26" fmla="*/ 49 w 74"/>
                    <a:gd name="T27" fmla="*/ 60 h 166"/>
                    <a:gd name="T28" fmla="*/ 58 w 74"/>
                    <a:gd name="T29" fmla="*/ 64 h 166"/>
                    <a:gd name="T30" fmla="*/ 62 w 74"/>
                    <a:gd name="T31" fmla="*/ 72 h 166"/>
                    <a:gd name="T32" fmla="*/ 61 w 74"/>
                    <a:gd name="T33" fmla="*/ 76 h 166"/>
                    <a:gd name="T34" fmla="*/ 47 w 74"/>
                    <a:gd name="T35" fmla="*/ 99 h 166"/>
                    <a:gd name="T36" fmla="*/ 47 w 74"/>
                    <a:gd name="T37" fmla="*/ 102 h 166"/>
                    <a:gd name="T38" fmla="*/ 62 w 74"/>
                    <a:gd name="T39" fmla="*/ 77 h 166"/>
                    <a:gd name="T40" fmla="*/ 63 w 74"/>
                    <a:gd name="T41" fmla="*/ 75 h 166"/>
                    <a:gd name="T42" fmla="*/ 63 w 74"/>
                    <a:gd name="T43" fmla="*/ 72 h 166"/>
                    <a:gd name="T44" fmla="*/ 59 w 74"/>
                    <a:gd name="T45" fmla="*/ 64 h 166"/>
                    <a:gd name="T46" fmla="*/ 51 w 74"/>
                    <a:gd name="T47" fmla="*/ 59 h 166"/>
                    <a:gd name="T48" fmla="*/ 51 w 74"/>
                    <a:gd name="T49" fmla="*/ 15 h 166"/>
                    <a:gd name="T50" fmla="*/ 55 w 74"/>
                    <a:gd name="T51" fmla="*/ 3 h 166"/>
                    <a:gd name="T52" fmla="*/ 63 w 74"/>
                    <a:gd name="T53" fmla="*/ 0 h 166"/>
                    <a:gd name="T54" fmla="*/ 71 w 74"/>
                    <a:gd name="T55" fmla="*/ 3 h 166"/>
                    <a:gd name="T56" fmla="*/ 74 w 74"/>
                    <a:gd name="T57" fmla="*/ 15 h 166"/>
                    <a:gd name="T58" fmla="*/ 74 w 74"/>
                    <a:gd name="T59" fmla="*/ 8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4" h="166">
                      <a:moveTo>
                        <a:pt x="74" y="82"/>
                      </a:moveTo>
                      <a:cubicBezTo>
                        <a:pt x="74" y="84"/>
                        <a:pt x="74" y="86"/>
                        <a:pt x="73" y="89"/>
                      </a:cubicBezTo>
                      <a:cubicBezTo>
                        <a:pt x="73" y="91"/>
                        <a:pt x="72" y="94"/>
                        <a:pt x="70" y="97"/>
                      </a:cubicBezTo>
                      <a:cubicBezTo>
                        <a:pt x="68" y="100"/>
                        <a:pt x="65" y="105"/>
                        <a:pt x="62" y="110"/>
                      </a:cubicBezTo>
                      <a:cubicBezTo>
                        <a:pt x="58" y="115"/>
                        <a:pt x="54" y="122"/>
                        <a:pt x="47" y="131"/>
                      </a:cubicBezTo>
                      <a:cubicBezTo>
                        <a:pt x="47" y="132"/>
                        <a:pt x="46" y="133"/>
                        <a:pt x="45" y="135"/>
                      </a:cubicBezTo>
                      <a:cubicBezTo>
                        <a:pt x="44" y="138"/>
                        <a:pt x="44" y="140"/>
                        <a:pt x="44" y="142"/>
                      </a:cubicBezTo>
                      <a:cubicBezTo>
                        <a:pt x="44" y="166"/>
                        <a:pt x="44" y="166"/>
                        <a:pt x="44" y="16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34"/>
                        <a:pt x="1" y="129"/>
                        <a:pt x="2" y="124"/>
                      </a:cubicBezTo>
                      <a:cubicBezTo>
                        <a:pt x="3" y="119"/>
                        <a:pt x="5" y="115"/>
                        <a:pt x="7" y="112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44" y="62"/>
                        <a:pt x="46" y="60"/>
                        <a:pt x="49" y="60"/>
                      </a:cubicBezTo>
                      <a:cubicBezTo>
                        <a:pt x="52" y="60"/>
                        <a:pt x="55" y="62"/>
                        <a:pt x="58" y="64"/>
                      </a:cubicBezTo>
                      <a:cubicBezTo>
                        <a:pt x="61" y="66"/>
                        <a:pt x="62" y="69"/>
                        <a:pt x="62" y="72"/>
                      </a:cubicBezTo>
                      <a:cubicBezTo>
                        <a:pt x="62" y="74"/>
                        <a:pt x="62" y="75"/>
                        <a:pt x="61" y="76"/>
                      </a:cubicBezTo>
                      <a:cubicBezTo>
                        <a:pt x="47" y="99"/>
                        <a:pt x="47" y="99"/>
                        <a:pt x="47" y="99"/>
                      </a:cubicBezTo>
                      <a:cubicBezTo>
                        <a:pt x="47" y="102"/>
                        <a:pt x="47" y="102"/>
                        <a:pt x="47" y="102"/>
                      </a:cubicBezTo>
                      <a:cubicBezTo>
                        <a:pt x="62" y="77"/>
                        <a:pt x="62" y="77"/>
                        <a:pt x="62" y="77"/>
                      </a:cubicBezTo>
                      <a:cubicBezTo>
                        <a:pt x="63" y="76"/>
                        <a:pt x="63" y="75"/>
                        <a:pt x="63" y="75"/>
                      </a:cubicBezTo>
                      <a:cubicBezTo>
                        <a:pt x="63" y="74"/>
                        <a:pt x="63" y="73"/>
                        <a:pt x="63" y="72"/>
                      </a:cubicBezTo>
                      <a:cubicBezTo>
                        <a:pt x="63" y="69"/>
                        <a:pt x="62" y="66"/>
                        <a:pt x="59" y="64"/>
                      </a:cubicBezTo>
                      <a:cubicBezTo>
                        <a:pt x="57" y="61"/>
                        <a:pt x="54" y="60"/>
                        <a:pt x="51" y="59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0"/>
                        <a:pt x="52" y="6"/>
                        <a:pt x="55" y="3"/>
                      </a:cubicBezTo>
                      <a:cubicBezTo>
                        <a:pt x="57" y="1"/>
                        <a:pt x="60" y="0"/>
                        <a:pt x="63" y="0"/>
                      </a:cubicBezTo>
                      <a:cubicBezTo>
                        <a:pt x="66" y="0"/>
                        <a:pt x="68" y="1"/>
                        <a:pt x="71" y="3"/>
                      </a:cubicBezTo>
                      <a:cubicBezTo>
                        <a:pt x="73" y="6"/>
                        <a:pt x="74" y="10"/>
                        <a:pt x="74" y="15"/>
                      </a:cubicBezTo>
                      <a:lnTo>
                        <a:pt x="74" y="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535B66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927" name="Gruppieren 38926"/>
              <p:cNvGrpSpPr>
                <a:grpSpLocks noChangeAspect="1"/>
              </p:cNvGrpSpPr>
              <p:nvPr/>
            </p:nvGrpSpPr>
            <p:grpSpPr>
              <a:xfrm>
                <a:off x="198333" y="3834070"/>
                <a:ext cx="242457" cy="288000"/>
                <a:chOff x="150070" y="3780730"/>
                <a:chExt cx="422449" cy="501803"/>
              </a:xfrm>
              <a:noFill/>
            </p:grpSpPr>
            <p:sp>
              <p:nvSpPr>
                <p:cNvPr id="283" name="Freeform 27"/>
                <p:cNvSpPr>
                  <a:spLocks/>
                </p:cNvSpPr>
                <p:nvPr/>
              </p:nvSpPr>
              <p:spPr bwMode="auto">
                <a:xfrm flipH="1">
                  <a:off x="150070" y="3780730"/>
                  <a:ext cx="361562" cy="36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62" h="361566">
                      <a:moveTo>
                        <a:pt x="180781" y="128451"/>
                      </a:moveTo>
                      <a:cubicBezTo>
                        <a:pt x="209683" y="128451"/>
                        <a:pt x="233113" y="151881"/>
                        <a:pt x="233113" y="180783"/>
                      </a:cubicBezTo>
                      <a:cubicBezTo>
                        <a:pt x="233113" y="209685"/>
                        <a:pt x="209683" y="233115"/>
                        <a:pt x="180781" y="233115"/>
                      </a:cubicBezTo>
                      <a:cubicBezTo>
                        <a:pt x="151879" y="233115"/>
                        <a:pt x="128449" y="209685"/>
                        <a:pt x="128449" y="180783"/>
                      </a:cubicBezTo>
                      <a:cubicBezTo>
                        <a:pt x="128449" y="151881"/>
                        <a:pt x="151879" y="128451"/>
                        <a:pt x="180781" y="128451"/>
                      </a:cubicBezTo>
                      <a:close/>
                      <a:moveTo>
                        <a:pt x="199835" y="0"/>
                      </a:moveTo>
                      <a:lnTo>
                        <a:pt x="196147" y="0"/>
                      </a:lnTo>
                      <a:lnTo>
                        <a:pt x="190724" y="0"/>
                      </a:lnTo>
                      <a:lnTo>
                        <a:pt x="184252" y="0"/>
                      </a:lnTo>
                      <a:lnTo>
                        <a:pt x="177310" y="0"/>
                      </a:lnTo>
                      <a:lnTo>
                        <a:pt x="170838" y="0"/>
                      </a:lnTo>
                      <a:lnTo>
                        <a:pt x="165415" y="0"/>
                      </a:lnTo>
                      <a:lnTo>
                        <a:pt x="161727" y="0"/>
                      </a:lnTo>
                      <a:lnTo>
                        <a:pt x="160208" y="0"/>
                      </a:lnTo>
                      <a:cubicBezTo>
                        <a:pt x="156737" y="15511"/>
                        <a:pt x="153302" y="31022"/>
                        <a:pt x="149831" y="46534"/>
                      </a:cubicBezTo>
                      <a:lnTo>
                        <a:pt x="149397" y="46751"/>
                      </a:lnTo>
                      <a:lnTo>
                        <a:pt x="147445" y="47184"/>
                      </a:lnTo>
                      <a:lnTo>
                        <a:pt x="145276" y="47618"/>
                      </a:lnTo>
                      <a:lnTo>
                        <a:pt x="142672" y="48269"/>
                      </a:lnTo>
                      <a:lnTo>
                        <a:pt x="140286" y="48920"/>
                      </a:lnTo>
                      <a:lnTo>
                        <a:pt x="137683" y="50005"/>
                      </a:lnTo>
                      <a:lnTo>
                        <a:pt x="135116" y="50872"/>
                      </a:lnTo>
                      <a:lnTo>
                        <a:pt x="132296" y="51957"/>
                      </a:lnTo>
                      <a:lnTo>
                        <a:pt x="129258" y="53042"/>
                      </a:lnTo>
                      <a:lnTo>
                        <a:pt x="126438" y="54127"/>
                      </a:lnTo>
                      <a:lnTo>
                        <a:pt x="123618" y="55428"/>
                      </a:lnTo>
                      <a:lnTo>
                        <a:pt x="120798" y="56947"/>
                      </a:lnTo>
                      <a:lnTo>
                        <a:pt x="117761" y="58465"/>
                      </a:lnTo>
                      <a:lnTo>
                        <a:pt x="114977" y="59984"/>
                      </a:lnTo>
                      <a:lnTo>
                        <a:pt x="112157" y="61503"/>
                      </a:lnTo>
                      <a:lnTo>
                        <a:pt x="109553" y="63238"/>
                      </a:lnTo>
                      <a:cubicBezTo>
                        <a:pt x="108613" y="63817"/>
                        <a:pt x="107673" y="64359"/>
                        <a:pt x="106733" y="64937"/>
                      </a:cubicBezTo>
                      <a:lnTo>
                        <a:pt x="66455" y="39411"/>
                      </a:lnTo>
                      <a:lnTo>
                        <a:pt x="63635" y="42231"/>
                      </a:lnTo>
                      <a:lnTo>
                        <a:pt x="59983" y="45883"/>
                      </a:lnTo>
                      <a:lnTo>
                        <a:pt x="55427" y="50439"/>
                      </a:lnTo>
                      <a:lnTo>
                        <a:pt x="50655" y="55211"/>
                      </a:lnTo>
                      <a:lnTo>
                        <a:pt x="45882" y="59984"/>
                      </a:lnTo>
                      <a:lnTo>
                        <a:pt x="42230" y="63636"/>
                      </a:lnTo>
                      <a:lnTo>
                        <a:pt x="39410" y="66456"/>
                      </a:lnTo>
                      <a:lnTo>
                        <a:pt x="38543" y="67324"/>
                      </a:lnTo>
                      <a:lnTo>
                        <a:pt x="63852" y="107819"/>
                      </a:lnTo>
                      <a:lnTo>
                        <a:pt x="63852" y="108253"/>
                      </a:lnTo>
                      <a:cubicBezTo>
                        <a:pt x="63418" y="108831"/>
                        <a:pt x="63020" y="109410"/>
                        <a:pt x="62586" y="109989"/>
                      </a:cubicBezTo>
                      <a:lnTo>
                        <a:pt x="61719" y="112158"/>
                      </a:lnTo>
                      <a:lnTo>
                        <a:pt x="60417" y="114110"/>
                      </a:lnTo>
                      <a:lnTo>
                        <a:pt x="59115" y="116280"/>
                      </a:lnTo>
                      <a:cubicBezTo>
                        <a:pt x="58754" y="117148"/>
                        <a:pt x="58392" y="117979"/>
                        <a:pt x="58031" y="118847"/>
                      </a:cubicBezTo>
                      <a:lnTo>
                        <a:pt x="56729" y="121233"/>
                      </a:lnTo>
                      <a:lnTo>
                        <a:pt x="55427" y="124053"/>
                      </a:lnTo>
                      <a:lnTo>
                        <a:pt x="54126" y="126874"/>
                      </a:lnTo>
                      <a:lnTo>
                        <a:pt x="53041" y="129694"/>
                      </a:lnTo>
                      <a:lnTo>
                        <a:pt x="51956" y="132731"/>
                      </a:lnTo>
                      <a:cubicBezTo>
                        <a:pt x="51523" y="133743"/>
                        <a:pt x="51089" y="134720"/>
                        <a:pt x="50655" y="135732"/>
                      </a:cubicBezTo>
                      <a:lnTo>
                        <a:pt x="49787" y="138769"/>
                      </a:lnTo>
                      <a:lnTo>
                        <a:pt x="48919" y="142023"/>
                      </a:lnTo>
                      <a:lnTo>
                        <a:pt x="47835" y="145060"/>
                      </a:lnTo>
                      <a:lnTo>
                        <a:pt x="47184" y="148315"/>
                      </a:lnTo>
                      <a:lnTo>
                        <a:pt x="46750" y="151135"/>
                      </a:lnTo>
                      <a:lnTo>
                        <a:pt x="0" y="161946"/>
                      </a:lnTo>
                      <a:lnTo>
                        <a:pt x="0" y="165634"/>
                      </a:lnTo>
                      <a:lnTo>
                        <a:pt x="0" y="170840"/>
                      </a:lnTo>
                      <a:lnTo>
                        <a:pt x="0" y="177312"/>
                      </a:lnTo>
                      <a:lnTo>
                        <a:pt x="0" y="184254"/>
                      </a:lnTo>
                      <a:lnTo>
                        <a:pt x="0" y="190726"/>
                      </a:lnTo>
                      <a:lnTo>
                        <a:pt x="0" y="196150"/>
                      </a:lnTo>
                      <a:lnTo>
                        <a:pt x="0" y="199838"/>
                      </a:lnTo>
                      <a:lnTo>
                        <a:pt x="0" y="201356"/>
                      </a:lnTo>
                      <a:lnTo>
                        <a:pt x="46750" y="211733"/>
                      </a:lnTo>
                      <a:lnTo>
                        <a:pt x="46967" y="212167"/>
                      </a:lnTo>
                      <a:lnTo>
                        <a:pt x="47401" y="214120"/>
                      </a:lnTo>
                      <a:lnTo>
                        <a:pt x="47835" y="216289"/>
                      </a:lnTo>
                      <a:lnTo>
                        <a:pt x="48485" y="218892"/>
                      </a:lnTo>
                      <a:lnTo>
                        <a:pt x="49136" y="221279"/>
                      </a:lnTo>
                      <a:lnTo>
                        <a:pt x="50221" y="224099"/>
                      </a:lnTo>
                      <a:cubicBezTo>
                        <a:pt x="50510" y="224894"/>
                        <a:pt x="50799" y="225653"/>
                        <a:pt x="51089" y="226449"/>
                      </a:cubicBezTo>
                      <a:lnTo>
                        <a:pt x="52173" y="229486"/>
                      </a:lnTo>
                      <a:lnTo>
                        <a:pt x="53258" y="232306"/>
                      </a:lnTo>
                      <a:lnTo>
                        <a:pt x="54343" y="235127"/>
                      </a:lnTo>
                      <a:lnTo>
                        <a:pt x="55644" y="237947"/>
                      </a:lnTo>
                      <a:lnTo>
                        <a:pt x="57163" y="240984"/>
                      </a:lnTo>
                      <a:lnTo>
                        <a:pt x="58682" y="243804"/>
                      </a:lnTo>
                      <a:cubicBezTo>
                        <a:pt x="59188" y="244744"/>
                        <a:pt x="59694" y="245648"/>
                        <a:pt x="60200" y="246588"/>
                      </a:cubicBezTo>
                      <a:lnTo>
                        <a:pt x="61719" y="249408"/>
                      </a:lnTo>
                      <a:cubicBezTo>
                        <a:pt x="62297" y="250276"/>
                        <a:pt x="62839" y="251144"/>
                        <a:pt x="63418" y="252012"/>
                      </a:cubicBezTo>
                      <a:lnTo>
                        <a:pt x="65153" y="254832"/>
                      </a:lnTo>
                      <a:lnTo>
                        <a:pt x="39627" y="295110"/>
                      </a:lnTo>
                      <a:lnTo>
                        <a:pt x="42447" y="297931"/>
                      </a:lnTo>
                      <a:lnTo>
                        <a:pt x="46099" y="301582"/>
                      </a:lnTo>
                      <a:lnTo>
                        <a:pt x="50655" y="306138"/>
                      </a:lnTo>
                      <a:lnTo>
                        <a:pt x="55644" y="310911"/>
                      </a:lnTo>
                      <a:lnTo>
                        <a:pt x="60200" y="315683"/>
                      </a:lnTo>
                      <a:lnTo>
                        <a:pt x="63852" y="319335"/>
                      </a:lnTo>
                      <a:lnTo>
                        <a:pt x="66672" y="322155"/>
                      </a:lnTo>
                      <a:lnTo>
                        <a:pt x="67757" y="323023"/>
                      </a:lnTo>
                      <a:lnTo>
                        <a:pt x="108035" y="297714"/>
                      </a:lnTo>
                      <a:lnTo>
                        <a:pt x="108252" y="297714"/>
                      </a:lnTo>
                      <a:cubicBezTo>
                        <a:pt x="108830" y="298147"/>
                        <a:pt x="109409" y="298545"/>
                        <a:pt x="109987" y="298979"/>
                      </a:cubicBezTo>
                      <a:lnTo>
                        <a:pt x="112157" y="299847"/>
                      </a:lnTo>
                      <a:lnTo>
                        <a:pt x="114326" y="301148"/>
                      </a:lnTo>
                      <a:lnTo>
                        <a:pt x="116495" y="302450"/>
                      </a:lnTo>
                      <a:lnTo>
                        <a:pt x="119062" y="303535"/>
                      </a:lnTo>
                      <a:lnTo>
                        <a:pt x="121449" y="304836"/>
                      </a:lnTo>
                      <a:lnTo>
                        <a:pt x="124269" y="306138"/>
                      </a:lnTo>
                      <a:lnTo>
                        <a:pt x="127089" y="307440"/>
                      </a:lnTo>
                      <a:lnTo>
                        <a:pt x="130126" y="308524"/>
                      </a:lnTo>
                      <a:lnTo>
                        <a:pt x="132946" y="309609"/>
                      </a:lnTo>
                      <a:lnTo>
                        <a:pt x="135947" y="310911"/>
                      </a:lnTo>
                      <a:lnTo>
                        <a:pt x="138984" y="311779"/>
                      </a:lnTo>
                      <a:lnTo>
                        <a:pt x="142022" y="312646"/>
                      </a:lnTo>
                      <a:lnTo>
                        <a:pt x="145059" y="313731"/>
                      </a:lnTo>
                      <a:lnTo>
                        <a:pt x="148313" y="314382"/>
                      </a:lnTo>
                      <a:lnTo>
                        <a:pt x="151133" y="314816"/>
                      </a:lnTo>
                      <a:cubicBezTo>
                        <a:pt x="154749" y="330399"/>
                        <a:pt x="158328" y="345983"/>
                        <a:pt x="161944" y="361566"/>
                      </a:cubicBezTo>
                      <a:lnTo>
                        <a:pt x="165632" y="361566"/>
                      </a:lnTo>
                      <a:lnTo>
                        <a:pt x="171272" y="361566"/>
                      </a:lnTo>
                      <a:lnTo>
                        <a:pt x="177310" y="361566"/>
                      </a:lnTo>
                      <a:lnTo>
                        <a:pt x="184469" y="361566"/>
                      </a:lnTo>
                      <a:lnTo>
                        <a:pt x="190724" y="361566"/>
                      </a:lnTo>
                      <a:lnTo>
                        <a:pt x="196147" y="361566"/>
                      </a:lnTo>
                      <a:lnTo>
                        <a:pt x="199835" y="361566"/>
                      </a:lnTo>
                      <a:lnTo>
                        <a:pt x="201354" y="361566"/>
                      </a:lnTo>
                      <a:cubicBezTo>
                        <a:pt x="204970" y="345983"/>
                        <a:pt x="208549" y="330399"/>
                        <a:pt x="212165" y="314816"/>
                      </a:cubicBezTo>
                      <a:lnTo>
                        <a:pt x="212382" y="314599"/>
                      </a:lnTo>
                      <a:lnTo>
                        <a:pt x="214334" y="314165"/>
                      </a:lnTo>
                      <a:lnTo>
                        <a:pt x="216503" y="313731"/>
                      </a:lnTo>
                      <a:lnTo>
                        <a:pt x="219107" y="313080"/>
                      </a:lnTo>
                      <a:lnTo>
                        <a:pt x="221493" y="312429"/>
                      </a:lnTo>
                      <a:lnTo>
                        <a:pt x="224096" y="311345"/>
                      </a:lnTo>
                      <a:lnTo>
                        <a:pt x="226880" y="310477"/>
                      </a:lnTo>
                      <a:lnTo>
                        <a:pt x="229483" y="309392"/>
                      </a:lnTo>
                      <a:lnTo>
                        <a:pt x="232521" y="308307"/>
                      </a:lnTo>
                      <a:lnTo>
                        <a:pt x="235341" y="307223"/>
                      </a:lnTo>
                      <a:lnTo>
                        <a:pt x="238378" y="305921"/>
                      </a:lnTo>
                      <a:lnTo>
                        <a:pt x="240981" y="304403"/>
                      </a:lnTo>
                      <a:lnTo>
                        <a:pt x="244018" y="302884"/>
                      </a:lnTo>
                      <a:lnTo>
                        <a:pt x="246802" y="301365"/>
                      </a:lnTo>
                      <a:lnTo>
                        <a:pt x="249405" y="299847"/>
                      </a:lnTo>
                      <a:cubicBezTo>
                        <a:pt x="250346" y="299268"/>
                        <a:pt x="251286" y="298726"/>
                        <a:pt x="252226" y="298147"/>
                      </a:cubicBezTo>
                      <a:lnTo>
                        <a:pt x="254829" y="296412"/>
                      </a:lnTo>
                      <a:lnTo>
                        <a:pt x="295107" y="321939"/>
                      </a:lnTo>
                      <a:lnTo>
                        <a:pt x="297927" y="319118"/>
                      </a:lnTo>
                      <a:lnTo>
                        <a:pt x="301579" y="315466"/>
                      </a:lnTo>
                      <a:lnTo>
                        <a:pt x="306135" y="310911"/>
                      </a:lnTo>
                      <a:lnTo>
                        <a:pt x="311124" y="305921"/>
                      </a:lnTo>
                      <a:lnTo>
                        <a:pt x="315680" y="301365"/>
                      </a:lnTo>
                      <a:lnTo>
                        <a:pt x="319332" y="297714"/>
                      </a:lnTo>
                      <a:lnTo>
                        <a:pt x="322152" y="294893"/>
                      </a:lnTo>
                      <a:lnTo>
                        <a:pt x="323020" y="293809"/>
                      </a:lnTo>
                      <a:lnTo>
                        <a:pt x="297710" y="253530"/>
                      </a:lnTo>
                      <a:lnTo>
                        <a:pt x="297710" y="253313"/>
                      </a:lnTo>
                      <a:cubicBezTo>
                        <a:pt x="298144" y="252735"/>
                        <a:pt x="298542" y="252156"/>
                        <a:pt x="298976" y="251578"/>
                      </a:cubicBezTo>
                      <a:lnTo>
                        <a:pt x="300060" y="249408"/>
                      </a:lnTo>
                      <a:lnTo>
                        <a:pt x="301362" y="247456"/>
                      </a:lnTo>
                      <a:lnTo>
                        <a:pt x="302664" y="245070"/>
                      </a:lnTo>
                      <a:cubicBezTo>
                        <a:pt x="303097" y="244274"/>
                        <a:pt x="303531" y="243515"/>
                        <a:pt x="303965" y="242719"/>
                      </a:cubicBezTo>
                      <a:lnTo>
                        <a:pt x="305050" y="240116"/>
                      </a:lnTo>
                      <a:lnTo>
                        <a:pt x="306352" y="237513"/>
                      </a:lnTo>
                      <a:lnTo>
                        <a:pt x="307653" y="234476"/>
                      </a:lnTo>
                      <a:lnTo>
                        <a:pt x="308955" y="231872"/>
                      </a:lnTo>
                      <a:lnTo>
                        <a:pt x="309822" y="228835"/>
                      </a:lnTo>
                      <a:cubicBezTo>
                        <a:pt x="310184" y="227823"/>
                        <a:pt x="310546" y="226847"/>
                        <a:pt x="310907" y="225834"/>
                      </a:cubicBezTo>
                      <a:lnTo>
                        <a:pt x="312209" y="222580"/>
                      </a:lnTo>
                      <a:lnTo>
                        <a:pt x="312860" y="219543"/>
                      </a:lnTo>
                      <a:lnTo>
                        <a:pt x="313944" y="216506"/>
                      </a:lnTo>
                      <a:lnTo>
                        <a:pt x="314595" y="213252"/>
                      </a:lnTo>
                      <a:lnTo>
                        <a:pt x="315029" y="210432"/>
                      </a:lnTo>
                      <a:lnTo>
                        <a:pt x="361562" y="199621"/>
                      </a:lnTo>
                      <a:lnTo>
                        <a:pt x="361562" y="195933"/>
                      </a:lnTo>
                      <a:lnTo>
                        <a:pt x="361562" y="190292"/>
                      </a:lnTo>
                      <a:lnTo>
                        <a:pt x="361562" y="184254"/>
                      </a:lnTo>
                      <a:lnTo>
                        <a:pt x="361562" y="177095"/>
                      </a:lnTo>
                      <a:lnTo>
                        <a:pt x="361562" y="170840"/>
                      </a:lnTo>
                      <a:lnTo>
                        <a:pt x="361562" y="165417"/>
                      </a:lnTo>
                      <a:lnTo>
                        <a:pt x="361562" y="161729"/>
                      </a:lnTo>
                      <a:lnTo>
                        <a:pt x="361562" y="160210"/>
                      </a:lnTo>
                      <a:lnTo>
                        <a:pt x="315029" y="149399"/>
                      </a:lnTo>
                      <a:lnTo>
                        <a:pt x="314812" y="149399"/>
                      </a:lnTo>
                      <a:lnTo>
                        <a:pt x="314378" y="147447"/>
                      </a:lnTo>
                      <a:lnTo>
                        <a:pt x="313944" y="145277"/>
                      </a:lnTo>
                      <a:lnTo>
                        <a:pt x="313293" y="142674"/>
                      </a:lnTo>
                      <a:lnTo>
                        <a:pt x="312643" y="140288"/>
                      </a:lnTo>
                      <a:lnTo>
                        <a:pt x="311558" y="137468"/>
                      </a:lnTo>
                      <a:cubicBezTo>
                        <a:pt x="311269" y="136527"/>
                        <a:pt x="310979" y="135624"/>
                        <a:pt x="310690" y="134683"/>
                      </a:cubicBezTo>
                      <a:lnTo>
                        <a:pt x="309606" y="132080"/>
                      </a:lnTo>
                      <a:lnTo>
                        <a:pt x="308521" y="129260"/>
                      </a:lnTo>
                      <a:lnTo>
                        <a:pt x="307436" y="126440"/>
                      </a:lnTo>
                      <a:lnTo>
                        <a:pt x="306135" y="123620"/>
                      </a:lnTo>
                      <a:lnTo>
                        <a:pt x="304616" y="120582"/>
                      </a:lnTo>
                      <a:lnTo>
                        <a:pt x="303097" y="117762"/>
                      </a:lnTo>
                      <a:cubicBezTo>
                        <a:pt x="302591" y="116822"/>
                        <a:pt x="302085" y="115918"/>
                        <a:pt x="301579" y="114978"/>
                      </a:cubicBezTo>
                      <a:lnTo>
                        <a:pt x="300060" y="112158"/>
                      </a:lnTo>
                      <a:lnTo>
                        <a:pt x="298325" y="109555"/>
                      </a:lnTo>
                      <a:cubicBezTo>
                        <a:pt x="297746" y="108615"/>
                        <a:pt x="297204" y="107674"/>
                        <a:pt x="296625" y="106734"/>
                      </a:cubicBezTo>
                      <a:lnTo>
                        <a:pt x="322152" y="66456"/>
                      </a:lnTo>
                      <a:lnTo>
                        <a:pt x="319332" y="63636"/>
                      </a:lnTo>
                      <a:lnTo>
                        <a:pt x="315680" y="59984"/>
                      </a:lnTo>
                      <a:lnTo>
                        <a:pt x="311124" y="55428"/>
                      </a:lnTo>
                      <a:lnTo>
                        <a:pt x="306352" y="50439"/>
                      </a:lnTo>
                      <a:lnTo>
                        <a:pt x="301579" y="45883"/>
                      </a:lnTo>
                      <a:lnTo>
                        <a:pt x="297927" y="42231"/>
                      </a:lnTo>
                      <a:lnTo>
                        <a:pt x="295107" y="39411"/>
                      </a:lnTo>
                      <a:lnTo>
                        <a:pt x="294239" y="38543"/>
                      </a:lnTo>
                      <a:lnTo>
                        <a:pt x="253744" y="63853"/>
                      </a:lnTo>
                      <a:lnTo>
                        <a:pt x="253527" y="63853"/>
                      </a:lnTo>
                      <a:cubicBezTo>
                        <a:pt x="252949" y="63419"/>
                        <a:pt x="252370" y="63021"/>
                        <a:pt x="251792" y="62587"/>
                      </a:cubicBezTo>
                      <a:lnTo>
                        <a:pt x="249839" y="61503"/>
                      </a:lnTo>
                      <a:lnTo>
                        <a:pt x="247453" y="60201"/>
                      </a:lnTo>
                      <a:lnTo>
                        <a:pt x="245284" y="58899"/>
                      </a:lnTo>
                      <a:lnTo>
                        <a:pt x="242717" y="57598"/>
                      </a:lnTo>
                      <a:lnTo>
                        <a:pt x="240330" y="56513"/>
                      </a:lnTo>
                      <a:lnTo>
                        <a:pt x="237510" y="55211"/>
                      </a:lnTo>
                      <a:lnTo>
                        <a:pt x="234690" y="53910"/>
                      </a:lnTo>
                      <a:lnTo>
                        <a:pt x="231870" y="52608"/>
                      </a:lnTo>
                      <a:lnTo>
                        <a:pt x="228833" y="51740"/>
                      </a:lnTo>
                      <a:lnTo>
                        <a:pt x="225832" y="50656"/>
                      </a:lnTo>
                      <a:lnTo>
                        <a:pt x="222795" y="49354"/>
                      </a:lnTo>
                      <a:lnTo>
                        <a:pt x="219540" y="48703"/>
                      </a:lnTo>
                      <a:lnTo>
                        <a:pt x="216503" y="47618"/>
                      </a:lnTo>
                      <a:lnTo>
                        <a:pt x="213249" y="46968"/>
                      </a:lnTo>
                      <a:lnTo>
                        <a:pt x="210429" y="46534"/>
                      </a:lnTo>
                      <a:cubicBezTo>
                        <a:pt x="206886" y="31022"/>
                        <a:pt x="203379" y="15511"/>
                        <a:pt x="1998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sto MT"/>
                  </a:endParaRPr>
                </a:p>
              </p:txBody>
            </p:sp>
            <p:sp>
              <p:nvSpPr>
                <p:cNvPr id="286" name="Freeform 27"/>
                <p:cNvSpPr>
                  <a:spLocks/>
                </p:cNvSpPr>
                <p:nvPr/>
              </p:nvSpPr>
              <p:spPr bwMode="auto">
                <a:xfrm flipH="1">
                  <a:off x="395716" y="4105729"/>
                  <a:ext cx="176803" cy="17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03" h="176804">
                      <a:moveTo>
                        <a:pt x="88401" y="62811"/>
                      </a:moveTo>
                      <a:cubicBezTo>
                        <a:pt x="102534" y="62811"/>
                        <a:pt x="113991" y="74268"/>
                        <a:pt x="113991" y="88401"/>
                      </a:cubicBezTo>
                      <a:cubicBezTo>
                        <a:pt x="113991" y="102534"/>
                        <a:pt x="102534" y="113991"/>
                        <a:pt x="88401" y="113991"/>
                      </a:cubicBezTo>
                      <a:cubicBezTo>
                        <a:pt x="74268" y="113991"/>
                        <a:pt x="62811" y="102534"/>
                        <a:pt x="62811" y="88401"/>
                      </a:cubicBezTo>
                      <a:cubicBezTo>
                        <a:pt x="62811" y="74268"/>
                        <a:pt x="74268" y="62811"/>
                        <a:pt x="88401" y="62811"/>
                      </a:cubicBezTo>
                      <a:close/>
                      <a:moveTo>
                        <a:pt x="97719" y="0"/>
                      </a:moveTo>
                      <a:lnTo>
                        <a:pt x="95916" y="0"/>
                      </a:lnTo>
                      <a:lnTo>
                        <a:pt x="93264" y="0"/>
                      </a:lnTo>
                      <a:lnTo>
                        <a:pt x="90099" y="0"/>
                      </a:lnTo>
                      <a:lnTo>
                        <a:pt x="86704" y="0"/>
                      </a:lnTo>
                      <a:lnTo>
                        <a:pt x="83539" y="0"/>
                      </a:lnTo>
                      <a:lnTo>
                        <a:pt x="80887" y="0"/>
                      </a:lnTo>
                      <a:lnTo>
                        <a:pt x="79084" y="0"/>
                      </a:lnTo>
                      <a:lnTo>
                        <a:pt x="78341" y="0"/>
                      </a:lnTo>
                      <a:cubicBezTo>
                        <a:pt x="76644" y="7585"/>
                        <a:pt x="74964" y="15170"/>
                        <a:pt x="73267" y="22755"/>
                      </a:cubicBezTo>
                      <a:lnTo>
                        <a:pt x="73055" y="22861"/>
                      </a:lnTo>
                      <a:lnTo>
                        <a:pt x="72100" y="23073"/>
                      </a:lnTo>
                      <a:lnTo>
                        <a:pt x="71039" y="23285"/>
                      </a:lnTo>
                      <a:lnTo>
                        <a:pt x="69766" y="23603"/>
                      </a:lnTo>
                      <a:lnTo>
                        <a:pt x="68600" y="23922"/>
                      </a:lnTo>
                      <a:lnTo>
                        <a:pt x="67327" y="24452"/>
                      </a:lnTo>
                      <a:lnTo>
                        <a:pt x="66071" y="24876"/>
                      </a:lnTo>
                      <a:lnTo>
                        <a:pt x="64692" y="25407"/>
                      </a:lnTo>
                      <a:lnTo>
                        <a:pt x="63207" y="25937"/>
                      </a:lnTo>
                      <a:lnTo>
                        <a:pt x="61828" y="26468"/>
                      </a:lnTo>
                      <a:lnTo>
                        <a:pt x="60449" y="27104"/>
                      </a:lnTo>
                      <a:lnTo>
                        <a:pt x="59070" y="27847"/>
                      </a:lnTo>
                      <a:lnTo>
                        <a:pt x="57585" y="28589"/>
                      </a:lnTo>
                      <a:lnTo>
                        <a:pt x="56223" y="29332"/>
                      </a:lnTo>
                      <a:lnTo>
                        <a:pt x="54844" y="30074"/>
                      </a:lnTo>
                      <a:lnTo>
                        <a:pt x="53571" y="30923"/>
                      </a:lnTo>
                      <a:cubicBezTo>
                        <a:pt x="53112" y="31206"/>
                        <a:pt x="52652" y="31471"/>
                        <a:pt x="52192" y="31754"/>
                      </a:cubicBezTo>
                      <a:lnTo>
                        <a:pt x="32496" y="19272"/>
                      </a:lnTo>
                      <a:lnTo>
                        <a:pt x="31117" y="20651"/>
                      </a:lnTo>
                      <a:lnTo>
                        <a:pt x="29332" y="22437"/>
                      </a:lnTo>
                      <a:lnTo>
                        <a:pt x="27104" y="24664"/>
                      </a:lnTo>
                      <a:lnTo>
                        <a:pt x="24770" y="26998"/>
                      </a:lnTo>
                      <a:lnTo>
                        <a:pt x="22436" y="29332"/>
                      </a:lnTo>
                      <a:lnTo>
                        <a:pt x="20651" y="31118"/>
                      </a:lnTo>
                      <a:lnTo>
                        <a:pt x="19272" y="32497"/>
                      </a:lnTo>
                      <a:lnTo>
                        <a:pt x="18847" y="32921"/>
                      </a:lnTo>
                      <a:lnTo>
                        <a:pt x="31223" y="52723"/>
                      </a:lnTo>
                      <a:lnTo>
                        <a:pt x="31223" y="52935"/>
                      </a:lnTo>
                      <a:cubicBezTo>
                        <a:pt x="31011" y="53218"/>
                        <a:pt x="30817" y="53501"/>
                        <a:pt x="30605" y="53784"/>
                      </a:cubicBezTo>
                      <a:lnTo>
                        <a:pt x="30180" y="54845"/>
                      </a:lnTo>
                      <a:lnTo>
                        <a:pt x="29544" y="55799"/>
                      </a:lnTo>
                      <a:lnTo>
                        <a:pt x="28907" y="56860"/>
                      </a:lnTo>
                      <a:cubicBezTo>
                        <a:pt x="28731" y="57285"/>
                        <a:pt x="28554" y="57691"/>
                        <a:pt x="28377" y="58116"/>
                      </a:cubicBezTo>
                      <a:lnTo>
                        <a:pt x="27740" y="59283"/>
                      </a:lnTo>
                      <a:lnTo>
                        <a:pt x="27104" y="60662"/>
                      </a:lnTo>
                      <a:lnTo>
                        <a:pt x="26467" y="62041"/>
                      </a:lnTo>
                      <a:lnTo>
                        <a:pt x="25937" y="63420"/>
                      </a:lnTo>
                      <a:lnTo>
                        <a:pt x="25407" y="64905"/>
                      </a:lnTo>
                      <a:cubicBezTo>
                        <a:pt x="25194" y="65400"/>
                        <a:pt x="24982" y="65877"/>
                        <a:pt x="24770" y="66372"/>
                      </a:cubicBezTo>
                      <a:lnTo>
                        <a:pt x="24346" y="67858"/>
                      </a:lnTo>
                      <a:lnTo>
                        <a:pt x="23921" y="69449"/>
                      </a:lnTo>
                      <a:lnTo>
                        <a:pt x="23391" y="70934"/>
                      </a:lnTo>
                      <a:lnTo>
                        <a:pt x="23073" y="72525"/>
                      </a:lnTo>
                      <a:lnTo>
                        <a:pt x="22861" y="73904"/>
                      </a:lnTo>
                      <a:lnTo>
                        <a:pt x="0" y="79191"/>
                      </a:lnTo>
                      <a:lnTo>
                        <a:pt x="0" y="80994"/>
                      </a:lnTo>
                      <a:lnTo>
                        <a:pt x="0" y="83540"/>
                      </a:lnTo>
                      <a:lnTo>
                        <a:pt x="0" y="86705"/>
                      </a:lnTo>
                      <a:lnTo>
                        <a:pt x="0" y="90100"/>
                      </a:lnTo>
                      <a:lnTo>
                        <a:pt x="0" y="93264"/>
                      </a:lnTo>
                      <a:lnTo>
                        <a:pt x="0" y="95916"/>
                      </a:lnTo>
                      <a:lnTo>
                        <a:pt x="0" y="97720"/>
                      </a:lnTo>
                      <a:lnTo>
                        <a:pt x="0" y="98462"/>
                      </a:lnTo>
                      <a:lnTo>
                        <a:pt x="22861" y="103537"/>
                      </a:lnTo>
                      <a:lnTo>
                        <a:pt x="22967" y="103749"/>
                      </a:lnTo>
                      <a:lnTo>
                        <a:pt x="23179" y="104704"/>
                      </a:lnTo>
                      <a:lnTo>
                        <a:pt x="23391" y="105764"/>
                      </a:lnTo>
                      <a:lnTo>
                        <a:pt x="23709" y="107037"/>
                      </a:lnTo>
                      <a:lnTo>
                        <a:pt x="24028" y="108204"/>
                      </a:lnTo>
                      <a:lnTo>
                        <a:pt x="24558" y="109583"/>
                      </a:lnTo>
                      <a:cubicBezTo>
                        <a:pt x="24699" y="109972"/>
                        <a:pt x="24841" y="110344"/>
                        <a:pt x="24982" y="110733"/>
                      </a:cubicBezTo>
                      <a:lnTo>
                        <a:pt x="25513" y="112218"/>
                      </a:lnTo>
                      <a:lnTo>
                        <a:pt x="26043" y="113597"/>
                      </a:lnTo>
                      <a:lnTo>
                        <a:pt x="26574" y="114976"/>
                      </a:lnTo>
                      <a:lnTo>
                        <a:pt x="27210" y="116355"/>
                      </a:lnTo>
                      <a:lnTo>
                        <a:pt x="27953" y="117840"/>
                      </a:lnTo>
                      <a:lnTo>
                        <a:pt x="28695" y="119219"/>
                      </a:lnTo>
                      <a:cubicBezTo>
                        <a:pt x="28943" y="119679"/>
                        <a:pt x="29190" y="120121"/>
                        <a:pt x="29438" y="120581"/>
                      </a:cubicBezTo>
                      <a:lnTo>
                        <a:pt x="30180" y="121960"/>
                      </a:lnTo>
                      <a:cubicBezTo>
                        <a:pt x="30463" y="122384"/>
                        <a:pt x="30728" y="122808"/>
                        <a:pt x="31011" y="123233"/>
                      </a:cubicBezTo>
                      <a:lnTo>
                        <a:pt x="31860" y="124612"/>
                      </a:lnTo>
                      <a:lnTo>
                        <a:pt x="19378" y="144308"/>
                      </a:lnTo>
                      <a:lnTo>
                        <a:pt x="20757" y="145687"/>
                      </a:lnTo>
                      <a:lnTo>
                        <a:pt x="22542" y="147472"/>
                      </a:lnTo>
                      <a:lnTo>
                        <a:pt x="24770" y="149700"/>
                      </a:lnTo>
                      <a:lnTo>
                        <a:pt x="27210" y="152034"/>
                      </a:lnTo>
                      <a:lnTo>
                        <a:pt x="29438" y="154368"/>
                      </a:lnTo>
                      <a:lnTo>
                        <a:pt x="31223" y="156154"/>
                      </a:lnTo>
                      <a:lnTo>
                        <a:pt x="32603" y="157533"/>
                      </a:lnTo>
                      <a:lnTo>
                        <a:pt x="33133" y="157957"/>
                      </a:lnTo>
                      <a:lnTo>
                        <a:pt x="52829" y="145581"/>
                      </a:lnTo>
                      <a:lnTo>
                        <a:pt x="52935" y="145581"/>
                      </a:lnTo>
                      <a:cubicBezTo>
                        <a:pt x="53218" y="145793"/>
                        <a:pt x="53501" y="145987"/>
                        <a:pt x="53783" y="146199"/>
                      </a:cubicBezTo>
                      <a:lnTo>
                        <a:pt x="54844" y="146624"/>
                      </a:lnTo>
                      <a:lnTo>
                        <a:pt x="55905" y="147260"/>
                      </a:lnTo>
                      <a:lnTo>
                        <a:pt x="56966" y="147897"/>
                      </a:lnTo>
                      <a:lnTo>
                        <a:pt x="58221" y="148427"/>
                      </a:lnTo>
                      <a:lnTo>
                        <a:pt x="59388" y="149064"/>
                      </a:lnTo>
                      <a:lnTo>
                        <a:pt x="60767" y="149700"/>
                      </a:lnTo>
                      <a:lnTo>
                        <a:pt x="62146" y="150337"/>
                      </a:lnTo>
                      <a:lnTo>
                        <a:pt x="63631" y="150867"/>
                      </a:lnTo>
                      <a:lnTo>
                        <a:pt x="65010" y="151398"/>
                      </a:lnTo>
                      <a:lnTo>
                        <a:pt x="66478" y="152034"/>
                      </a:lnTo>
                      <a:lnTo>
                        <a:pt x="67963" y="152458"/>
                      </a:lnTo>
                      <a:lnTo>
                        <a:pt x="69448" y="152883"/>
                      </a:lnTo>
                      <a:lnTo>
                        <a:pt x="70933" y="153413"/>
                      </a:lnTo>
                      <a:lnTo>
                        <a:pt x="72525" y="153731"/>
                      </a:lnTo>
                      <a:lnTo>
                        <a:pt x="73904" y="153943"/>
                      </a:lnTo>
                      <a:cubicBezTo>
                        <a:pt x="75672" y="161564"/>
                        <a:pt x="77422" y="169184"/>
                        <a:pt x="79190" y="176804"/>
                      </a:cubicBezTo>
                      <a:lnTo>
                        <a:pt x="80993" y="176804"/>
                      </a:lnTo>
                      <a:lnTo>
                        <a:pt x="83752" y="176804"/>
                      </a:lnTo>
                      <a:lnTo>
                        <a:pt x="86704" y="176804"/>
                      </a:lnTo>
                      <a:lnTo>
                        <a:pt x="90205" y="176804"/>
                      </a:lnTo>
                      <a:lnTo>
                        <a:pt x="93264" y="176804"/>
                      </a:lnTo>
                      <a:lnTo>
                        <a:pt x="95916" y="176804"/>
                      </a:lnTo>
                      <a:lnTo>
                        <a:pt x="97719" y="176804"/>
                      </a:lnTo>
                      <a:lnTo>
                        <a:pt x="98462" y="176804"/>
                      </a:lnTo>
                      <a:cubicBezTo>
                        <a:pt x="100230" y="169184"/>
                        <a:pt x="101980" y="161564"/>
                        <a:pt x="103748" y="153943"/>
                      </a:cubicBezTo>
                      <a:lnTo>
                        <a:pt x="103854" y="153837"/>
                      </a:lnTo>
                      <a:lnTo>
                        <a:pt x="104809" y="153625"/>
                      </a:lnTo>
                      <a:lnTo>
                        <a:pt x="105870" y="153413"/>
                      </a:lnTo>
                      <a:lnTo>
                        <a:pt x="107143" y="153095"/>
                      </a:lnTo>
                      <a:lnTo>
                        <a:pt x="108310" y="152777"/>
                      </a:lnTo>
                      <a:lnTo>
                        <a:pt x="109583" y="152246"/>
                      </a:lnTo>
                      <a:lnTo>
                        <a:pt x="110944" y="151822"/>
                      </a:lnTo>
                      <a:lnTo>
                        <a:pt x="112217" y="151291"/>
                      </a:lnTo>
                      <a:lnTo>
                        <a:pt x="113702" y="150761"/>
                      </a:lnTo>
                      <a:lnTo>
                        <a:pt x="115081" y="150231"/>
                      </a:lnTo>
                      <a:lnTo>
                        <a:pt x="116566" y="149594"/>
                      </a:lnTo>
                      <a:lnTo>
                        <a:pt x="117839" y="148852"/>
                      </a:lnTo>
                      <a:lnTo>
                        <a:pt x="119324" y="148109"/>
                      </a:lnTo>
                      <a:lnTo>
                        <a:pt x="120686" y="147366"/>
                      </a:lnTo>
                      <a:lnTo>
                        <a:pt x="121959" y="146624"/>
                      </a:lnTo>
                      <a:cubicBezTo>
                        <a:pt x="122418" y="146341"/>
                        <a:pt x="122878" y="146076"/>
                        <a:pt x="123338" y="145793"/>
                      </a:cubicBezTo>
                      <a:lnTo>
                        <a:pt x="124611" y="144944"/>
                      </a:lnTo>
                      <a:lnTo>
                        <a:pt x="144307" y="157427"/>
                      </a:lnTo>
                      <a:lnTo>
                        <a:pt x="145686" y="156047"/>
                      </a:lnTo>
                      <a:lnTo>
                        <a:pt x="147471" y="154262"/>
                      </a:lnTo>
                      <a:lnTo>
                        <a:pt x="149699" y="152034"/>
                      </a:lnTo>
                      <a:lnTo>
                        <a:pt x="152139" y="149594"/>
                      </a:lnTo>
                      <a:lnTo>
                        <a:pt x="154367" y="147366"/>
                      </a:lnTo>
                      <a:lnTo>
                        <a:pt x="156152" y="145581"/>
                      </a:lnTo>
                      <a:lnTo>
                        <a:pt x="157531" y="144202"/>
                      </a:lnTo>
                      <a:lnTo>
                        <a:pt x="157956" y="143671"/>
                      </a:lnTo>
                      <a:lnTo>
                        <a:pt x="145580" y="123975"/>
                      </a:lnTo>
                      <a:lnTo>
                        <a:pt x="145580" y="123869"/>
                      </a:lnTo>
                      <a:cubicBezTo>
                        <a:pt x="145792" y="123586"/>
                        <a:pt x="145986" y="123303"/>
                        <a:pt x="146198" y="123020"/>
                      </a:cubicBezTo>
                      <a:lnTo>
                        <a:pt x="146729" y="121960"/>
                      </a:lnTo>
                      <a:lnTo>
                        <a:pt x="147365" y="121005"/>
                      </a:lnTo>
                      <a:lnTo>
                        <a:pt x="148002" y="119838"/>
                      </a:lnTo>
                      <a:cubicBezTo>
                        <a:pt x="148214" y="119449"/>
                        <a:pt x="148426" y="119078"/>
                        <a:pt x="148638" y="118689"/>
                      </a:cubicBezTo>
                      <a:lnTo>
                        <a:pt x="149169" y="117416"/>
                      </a:lnTo>
                      <a:lnTo>
                        <a:pt x="149805" y="116143"/>
                      </a:lnTo>
                      <a:lnTo>
                        <a:pt x="150442" y="114658"/>
                      </a:lnTo>
                      <a:lnTo>
                        <a:pt x="151078" y="113385"/>
                      </a:lnTo>
                      <a:lnTo>
                        <a:pt x="151503" y="111900"/>
                      </a:lnTo>
                      <a:cubicBezTo>
                        <a:pt x="151679" y="111404"/>
                        <a:pt x="151856" y="110927"/>
                        <a:pt x="152033" y="110432"/>
                      </a:cubicBezTo>
                      <a:lnTo>
                        <a:pt x="152669" y="108841"/>
                      </a:lnTo>
                      <a:lnTo>
                        <a:pt x="152988" y="107356"/>
                      </a:lnTo>
                      <a:lnTo>
                        <a:pt x="153518" y="105870"/>
                      </a:lnTo>
                      <a:lnTo>
                        <a:pt x="153836" y="104279"/>
                      </a:lnTo>
                      <a:lnTo>
                        <a:pt x="154048" y="102900"/>
                      </a:lnTo>
                      <a:lnTo>
                        <a:pt x="176803" y="97614"/>
                      </a:lnTo>
                      <a:lnTo>
                        <a:pt x="176803" y="95810"/>
                      </a:lnTo>
                      <a:lnTo>
                        <a:pt x="176803" y="93052"/>
                      </a:lnTo>
                      <a:lnTo>
                        <a:pt x="176803" y="90100"/>
                      </a:lnTo>
                      <a:lnTo>
                        <a:pt x="176803" y="86599"/>
                      </a:lnTo>
                      <a:lnTo>
                        <a:pt x="176803" y="83540"/>
                      </a:lnTo>
                      <a:lnTo>
                        <a:pt x="176803" y="80888"/>
                      </a:lnTo>
                      <a:lnTo>
                        <a:pt x="176803" y="79085"/>
                      </a:lnTo>
                      <a:lnTo>
                        <a:pt x="176803" y="78342"/>
                      </a:lnTo>
                      <a:lnTo>
                        <a:pt x="154048" y="73056"/>
                      </a:lnTo>
                      <a:lnTo>
                        <a:pt x="153942" y="73056"/>
                      </a:lnTo>
                      <a:lnTo>
                        <a:pt x="153730" y="72101"/>
                      </a:lnTo>
                      <a:lnTo>
                        <a:pt x="153518" y="71040"/>
                      </a:lnTo>
                      <a:lnTo>
                        <a:pt x="153200" y="69767"/>
                      </a:lnTo>
                      <a:lnTo>
                        <a:pt x="152882" y="68600"/>
                      </a:lnTo>
                      <a:lnTo>
                        <a:pt x="152351" y="67221"/>
                      </a:lnTo>
                      <a:cubicBezTo>
                        <a:pt x="152210" y="66761"/>
                        <a:pt x="152068" y="66319"/>
                        <a:pt x="151927" y="65860"/>
                      </a:cubicBezTo>
                      <a:lnTo>
                        <a:pt x="151396" y="64587"/>
                      </a:lnTo>
                      <a:lnTo>
                        <a:pt x="150866" y="63208"/>
                      </a:lnTo>
                      <a:lnTo>
                        <a:pt x="150336" y="61828"/>
                      </a:lnTo>
                      <a:lnTo>
                        <a:pt x="149699" y="60449"/>
                      </a:lnTo>
                      <a:lnTo>
                        <a:pt x="148957" y="58964"/>
                      </a:lnTo>
                      <a:lnTo>
                        <a:pt x="148214" y="57585"/>
                      </a:lnTo>
                      <a:cubicBezTo>
                        <a:pt x="147966" y="57126"/>
                        <a:pt x="147719" y="56683"/>
                        <a:pt x="147471" y="56224"/>
                      </a:cubicBezTo>
                      <a:lnTo>
                        <a:pt x="146729" y="54845"/>
                      </a:lnTo>
                      <a:lnTo>
                        <a:pt x="145880" y="53572"/>
                      </a:lnTo>
                      <a:cubicBezTo>
                        <a:pt x="145597" y="53112"/>
                        <a:pt x="145332" y="52652"/>
                        <a:pt x="145049" y="52193"/>
                      </a:cubicBezTo>
                      <a:lnTo>
                        <a:pt x="157531" y="32497"/>
                      </a:lnTo>
                      <a:lnTo>
                        <a:pt x="156152" y="31118"/>
                      </a:lnTo>
                      <a:lnTo>
                        <a:pt x="154367" y="29332"/>
                      </a:lnTo>
                      <a:lnTo>
                        <a:pt x="152139" y="27104"/>
                      </a:lnTo>
                      <a:lnTo>
                        <a:pt x="149805" y="24664"/>
                      </a:lnTo>
                      <a:lnTo>
                        <a:pt x="147471" y="22437"/>
                      </a:lnTo>
                      <a:lnTo>
                        <a:pt x="145686" y="20651"/>
                      </a:lnTo>
                      <a:lnTo>
                        <a:pt x="144307" y="19272"/>
                      </a:lnTo>
                      <a:lnTo>
                        <a:pt x="143882" y="18847"/>
                      </a:lnTo>
                      <a:lnTo>
                        <a:pt x="124080" y="31224"/>
                      </a:lnTo>
                      <a:lnTo>
                        <a:pt x="123974" y="31224"/>
                      </a:lnTo>
                      <a:cubicBezTo>
                        <a:pt x="123691" y="31012"/>
                        <a:pt x="123409" y="30817"/>
                        <a:pt x="123126" y="30605"/>
                      </a:cubicBezTo>
                      <a:lnTo>
                        <a:pt x="122171" y="30074"/>
                      </a:lnTo>
                      <a:lnTo>
                        <a:pt x="121004" y="29438"/>
                      </a:lnTo>
                      <a:lnTo>
                        <a:pt x="119943" y="28801"/>
                      </a:lnTo>
                      <a:lnTo>
                        <a:pt x="118688" y="28165"/>
                      </a:lnTo>
                      <a:lnTo>
                        <a:pt x="117521" y="27635"/>
                      </a:lnTo>
                      <a:lnTo>
                        <a:pt x="116142" y="26998"/>
                      </a:lnTo>
                      <a:lnTo>
                        <a:pt x="114763" y="26362"/>
                      </a:lnTo>
                      <a:lnTo>
                        <a:pt x="113384" y="25725"/>
                      </a:lnTo>
                      <a:lnTo>
                        <a:pt x="111899" y="25301"/>
                      </a:lnTo>
                      <a:lnTo>
                        <a:pt x="110431" y="24770"/>
                      </a:lnTo>
                      <a:lnTo>
                        <a:pt x="108946" y="24134"/>
                      </a:lnTo>
                      <a:lnTo>
                        <a:pt x="107355" y="23816"/>
                      </a:lnTo>
                      <a:lnTo>
                        <a:pt x="105870" y="23285"/>
                      </a:lnTo>
                      <a:lnTo>
                        <a:pt x="104278" y="22967"/>
                      </a:lnTo>
                      <a:lnTo>
                        <a:pt x="102899" y="22755"/>
                      </a:lnTo>
                      <a:cubicBezTo>
                        <a:pt x="101167" y="15170"/>
                        <a:pt x="99452" y="7585"/>
                        <a:pt x="9771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sto MT"/>
                  </a:endParaRPr>
                </a:p>
              </p:txBody>
            </p:sp>
          </p:grp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C979386-4E83-4F36-9549-5BACC440E955}"/>
              </a:ext>
            </a:extLst>
          </p:cNvPr>
          <p:cNvGrpSpPr/>
          <p:nvPr/>
        </p:nvGrpSpPr>
        <p:grpSpPr>
          <a:xfrm>
            <a:off x="684005" y="1000800"/>
            <a:ext cx="468000" cy="468000"/>
            <a:chOff x="128355" y="1000800"/>
            <a:chExt cx="468000" cy="468000"/>
          </a:xfrm>
        </p:grpSpPr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EF60A62F-312F-4A82-A691-A2E1628C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55" y="1000800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  <a:latin typeface="Arial"/>
              </a:endParaRPr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D9D98571-F64D-4F34-8443-E300BDB01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15" y="1049722"/>
              <a:ext cx="347750" cy="370156"/>
            </a:xfrm>
            <a:custGeom>
              <a:avLst/>
              <a:gdLst>
                <a:gd name="T0" fmla="*/ 58 w 88"/>
                <a:gd name="T1" fmla="*/ 96 h 96"/>
                <a:gd name="T2" fmla="*/ 11 w 88"/>
                <a:gd name="T3" fmla="*/ 96 h 96"/>
                <a:gd name="T4" fmla="*/ 10 w 88"/>
                <a:gd name="T5" fmla="*/ 64 h 96"/>
                <a:gd name="T6" fmla="*/ 0 w 88"/>
                <a:gd name="T7" fmla="*/ 36 h 96"/>
                <a:gd name="T8" fmla="*/ 41 w 88"/>
                <a:gd name="T9" fmla="*/ 0 h 96"/>
                <a:gd name="T10" fmla="*/ 80 w 88"/>
                <a:gd name="T11" fmla="*/ 32 h 96"/>
                <a:gd name="T12" fmla="*/ 79 w 88"/>
                <a:gd name="T13" fmla="*/ 43 h 96"/>
                <a:gd name="T14" fmla="*/ 86 w 88"/>
                <a:gd name="T15" fmla="*/ 51 h 96"/>
                <a:gd name="T16" fmla="*/ 88 w 88"/>
                <a:gd name="T17" fmla="*/ 55 h 96"/>
                <a:gd name="T18" fmla="*/ 85 w 88"/>
                <a:gd name="T19" fmla="*/ 59 h 96"/>
                <a:gd name="T20" fmla="*/ 80 w 88"/>
                <a:gd name="T21" fmla="*/ 61 h 96"/>
                <a:gd name="T22" fmla="*/ 77 w 88"/>
                <a:gd name="T23" fmla="*/ 75 h 96"/>
                <a:gd name="T24" fmla="*/ 61 w 88"/>
                <a:gd name="T25" fmla="*/ 85 h 96"/>
                <a:gd name="T26" fmla="*/ 58 w 88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96">
                  <a:moveTo>
                    <a:pt x="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14" y="84"/>
                    <a:pt x="15" y="71"/>
                    <a:pt x="10" y="64"/>
                  </a:cubicBezTo>
                  <a:cubicBezTo>
                    <a:pt x="3" y="54"/>
                    <a:pt x="0" y="45"/>
                    <a:pt x="0" y="36"/>
                  </a:cubicBezTo>
                  <a:cubicBezTo>
                    <a:pt x="0" y="16"/>
                    <a:pt x="17" y="0"/>
                    <a:pt x="41" y="0"/>
                  </a:cubicBezTo>
                  <a:cubicBezTo>
                    <a:pt x="70" y="0"/>
                    <a:pt x="78" y="25"/>
                    <a:pt x="80" y="32"/>
                  </a:cubicBezTo>
                  <a:cubicBezTo>
                    <a:pt x="81" y="37"/>
                    <a:pt x="76" y="39"/>
                    <a:pt x="79" y="43"/>
                  </a:cubicBezTo>
                  <a:cubicBezTo>
                    <a:pt x="82" y="45"/>
                    <a:pt x="83" y="48"/>
                    <a:pt x="86" y="51"/>
                  </a:cubicBezTo>
                  <a:cubicBezTo>
                    <a:pt x="88" y="53"/>
                    <a:pt x="88" y="54"/>
                    <a:pt x="88" y="55"/>
                  </a:cubicBezTo>
                  <a:cubicBezTo>
                    <a:pt x="88" y="57"/>
                    <a:pt x="87" y="58"/>
                    <a:pt x="85" y="59"/>
                  </a:cubicBezTo>
                  <a:cubicBezTo>
                    <a:pt x="83" y="59"/>
                    <a:pt x="82" y="60"/>
                    <a:pt x="80" y="61"/>
                  </a:cubicBezTo>
                  <a:cubicBezTo>
                    <a:pt x="80" y="65"/>
                    <a:pt x="78" y="71"/>
                    <a:pt x="77" y="75"/>
                  </a:cubicBezTo>
                  <a:cubicBezTo>
                    <a:pt x="74" y="85"/>
                    <a:pt x="65" y="79"/>
                    <a:pt x="61" y="85"/>
                  </a:cubicBezTo>
                  <a:cubicBezTo>
                    <a:pt x="60" y="88"/>
                    <a:pt x="59" y="92"/>
                    <a:pt x="58" y="96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B7EAA644-1221-413B-8806-394CF64398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6303" y="1095751"/>
              <a:ext cx="172105" cy="180000"/>
              <a:chOff x="2442922" y="2327910"/>
              <a:chExt cx="676601" cy="707649"/>
            </a:xfrm>
          </p:grpSpPr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2BF1B397-CE21-4422-A032-33956F74E4AF}"/>
                  </a:ext>
                </a:extLst>
              </p:cNvPr>
              <p:cNvGrpSpPr/>
              <p:nvPr/>
            </p:nvGrpSpPr>
            <p:grpSpPr>
              <a:xfrm>
                <a:off x="2596064" y="2450836"/>
                <a:ext cx="370323" cy="584723"/>
                <a:chOff x="280670" y="3054350"/>
                <a:chExt cx="90487" cy="142875"/>
              </a:xfrm>
            </p:grpSpPr>
            <p:sp>
              <p:nvSpPr>
                <p:cNvPr id="98" name="Freeform 13">
                  <a:extLst>
                    <a:ext uri="{FF2B5EF4-FFF2-40B4-BE49-F238E27FC236}">
                      <a16:creationId xmlns:a16="http://schemas.microsoft.com/office/drawing/2014/main" id="{7CC09893-6290-49C3-8B23-C1F3CD0CD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833" y="3189288"/>
                  <a:ext cx="33337" cy="7937"/>
                </a:xfrm>
                <a:custGeom>
                  <a:avLst/>
                  <a:gdLst>
                    <a:gd name="T0" fmla="*/ 9 w 9"/>
                    <a:gd name="T1" fmla="*/ 0 h 2"/>
                    <a:gd name="T2" fmla="*/ 6 w 9"/>
                    <a:gd name="T3" fmla="*/ 2 h 2"/>
                    <a:gd name="T4" fmla="*/ 5 w 9"/>
                    <a:gd name="T5" fmla="*/ 2 h 2"/>
                    <a:gd name="T6" fmla="*/ 3 w 9"/>
                    <a:gd name="T7" fmla="*/ 2 h 2"/>
                    <a:gd name="T8" fmla="*/ 2 w 9"/>
                    <a:gd name="T9" fmla="*/ 2 h 2"/>
                    <a:gd name="T10" fmla="*/ 0 w 9"/>
                    <a:gd name="T11" fmla="*/ 0 h 2"/>
                    <a:gd name="T12" fmla="*/ 9 w 9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535B66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Freeform 16">
                  <a:extLst>
                    <a:ext uri="{FF2B5EF4-FFF2-40B4-BE49-F238E27FC236}">
                      <a16:creationId xmlns:a16="http://schemas.microsoft.com/office/drawing/2014/main" id="{9E4BB27C-F610-4FA5-9C91-1B653D28E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95" y="3175000"/>
                  <a:ext cx="46037" cy="7937"/>
                </a:xfrm>
                <a:custGeom>
                  <a:avLst/>
                  <a:gdLst>
                    <a:gd name="T0" fmla="*/ 11 w 12"/>
                    <a:gd name="T1" fmla="*/ 0 h 2"/>
                    <a:gd name="T2" fmla="*/ 12 w 12"/>
                    <a:gd name="T3" fmla="*/ 1 h 2"/>
                    <a:gd name="T4" fmla="*/ 11 w 12"/>
                    <a:gd name="T5" fmla="*/ 2 h 2"/>
                    <a:gd name="T6" fmla="*/ 1 w 12"/>
                    <a:gd name="T7" fmla="*/ 2 h 2"/>
                    <a:gd name="T8" fmla="*/ 0 w 12"/>
                    <a:gd name="T9" fmla="*/ 1 h 2"/>
                    <a:gd name="T10" fmla="*/ 1 w 12"/>
                    <a:gd name="T11" fmla="*/ 0 h 2"/>
                    <a:gd name="T12" fmla="*/ 11 w 1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">
                      <a:moveTo>
                        <a:pt x="11" y="0"/>
                      </a:moveTo>
                      <a:cubicBezTo>
                        <a:pt x="11" y="0"/>
                        <a:pt x="12" y="0"/>
                        <a:pt x="12" y="1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535B66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Freeform 17">
                  <a:extLst>
                    <a:ext uri="{FF2B5EF4-FFF2-40B4-BE49-F238E27FC236}">
                      <a16:creationId xmlns:a16="http://schemas.microsoft.com/office/drawing/2014/main" id="{08B40308-7087-42F2-ABE7-D42BF00FC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70" y="3054350"/>
                  <a:ext cx="90487" cy="112712"/>
                </a:xfrm>
                <a:custGeom>
                  <a:avLst/>
                  <a:gdLst>
                    <a:gd name="T0" fmla="*/ 18 w 24"/>
                    <a:gd name="T1" fmla="*/ 30 h 30"/>
                    <a:gd name="T2" fmla="*/ 24 w 24"/>
                    <a:gd name="T3" fmla="*/ 12 h 30"/>
                    <a:gd name="T4" fmla="*/ 12 w 24"/>
                    <a:gd name="T5" fmla="*/ 0 h 30"/>
                    <a:gd name="T6" fmla="*/ 0 w 24"/>
                    <a:gd name="T7" fmla="*/ 12 h 30"/>
                    <a:gd name="T8" fmla="*/ 6 w 24"/>
                    <a:gd name="T9" fmla="*/ 30 h 30"/>
                    <a:gd name="T10" fmla="*/ 18 w 24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0">
                      <a:moveTo>
                        <a:pt x="18" y="30"/>
                      </a:moveTo>
                      <a:cubicBezTo>
                        <a:pt x="18" y="22"/>
                        <a:pt x="24" y="19"/>
                        <a:pt x="24" y="12"/>
                      </a:cubicBezTo>
                      <a:cubicBezTo>
                        <a:pt x="24" y="4"/>
                        <a:pt x="18" y="0"/>
                        <a:pt x="12" y="0"/>
                      </a:cubicBezTo>
                      <a:cubicBezTo>
                        <a:pt x="6" y="0"/>
                        <a:pt x="0" y="4"/>
                        <a:pt x="0" y="12"/>
                      </a:cubicBezTo>
                      <a:cubicBezTo>
                        <a:pt x="0" y="19"/>
                        <a:pt x="6" y="22"/>
                        <a:pt x="6" y="30"/>
                      </a:cubicBezTo>
                      <a:lnTo>
                        <a:pt x="18" y="3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535B66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2DD82AC3-8AEA-4239-9992-B5B581E04A58}"/>
                  </a:ext>
                </a:extLst>
              </p:cNvPr>
              <p:cNvGrpSpPr/>
              <p:nvPr/>
            </p:nvGrpSpPr>
            <p:grpSpPr>
              <a:xfrm>
                <a:off x="2442922" y="2327910"/>
                <a:ext cx="676601" cy="484382"/>
                <a:chOff x="2442922" y="2327910"/>
                <a:chExt cx="676601" cy="484382"/>
              </a:xfrm>
            </p:grpSpPr>
            <p:cxnSp>
              <p:nvCxnSpPr>
                <p:cNvPr id="85" name="Gerade Verbindung 228">
                  <a:extLst>
                    <a:ext uri="{FF2B5EF4-FFF2-40B4-BE49-F238E27FC236}">
                      <a16:creationId xmlns:a16="http://schemas.microsoft.com/office/drawing/2014/main" id="{4EF2990E-59EB-4AF6-808E-E5CE508A30A3}"/>
                    </a:ext>
                  </a:extLst>
                </p:cNvPr>
                <p:cNvCxnSpPr/>
                <p:nvPr/>
              </p:nvCxnSpPr>
              <p:spPr>
                <a:xfrm>
                  <a:off x="2781223" y="2327910"/>
                  <a:ext cx="0" cy="68412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 Verbindung 229">
                  <a:extLst>
                    <a:ext uri="{FF2B5EF4-FFF2-40B4-BE49-F238E27FC236}">
                      <a16:creationId xmlns:a16="http://schemas.microsoft.com/office/drawing/2014/main" id="{7180D49C-3367-456A-9DBA-B6D54F1CE094}"/>
                    </a:ext>
                  </a:extLst>
                </p:cNvPr>
                <p:cNvCxnSpPr/>
                <p:nvPr/>
              </p:nvCxnSpPr>
              <p:spPr>
                <a:xfrm rot="1200000">
                  <a:off x="2886526" y="2346009"/>
                  <a:ext cx="0" cy="68412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 Verbindung 230">
                  <a:extLst>
                    <a:ext uri="{FF2B5EF4-FFF2-40B4-BE49-F238E27FC236}">
                      <a16:creationId xmlns:a16="http://schemas.microsoft.com/office/drawing/2014/main" id="{15B326FF-2ADA-497C-89EF-B3A0FC4E00F8}"/>
                    </a:ext>
                  </a:extLst>
                </p:cNvPr>
                <p:cNvCxnSpPr/>
                <p:nvPr/>
              </p:nvCxnSpPr>
              <p:spPr>
                <a:xfrm rot="2400000">
                  <a:off x="2979128" y="2398124"/>
                  <a:ext cx="0" cy="68412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231">
                  <a:extLst>
                    <a:ext uri="{FF2B5EF4-FFF2-40B4-BE49-F238E27FC236}">
                      <a16:creationId xmlns:a16="http://schemas.microsoft.com/office/drawing/2014/main" id="{B3B57353-263C-47B3-989D-CED9CBA3BBAC}"/>
                    </a:ext>
                  </a:extLst>
                </p:cNvPr>
                <p:cNvCxnSpPr/>
                <p:nvPr/>
              </p:nvCxnSpPr>
              <p:spPr>
                <a:xfrm rot="3600000">
                  <a:off x="3047860" y="2477083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232">
                  <a:extLst>
                    <a:ext uri="{FF2B5EF4-FFF2-40B4-BE49-F238E27FC236}">
                      <a16:creationId xmlns:a16="http://schemas.microsoft.com/office/drawing/2014/main" id="{A996E653-2144-4B4E-93BB-9CBE5808A0BF}"/>
                    </a:ext>
                  </a:extLst>
                </p:cNvPr>
                <p:cNvCxnSpPr/>
                <p:nvPr/>
              </p:nvCxnSpPr>
              <p:spPr>
                <a:xfrm rot="4800000">
                  <a:off x="3084431" y="2575027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 Verbindung 233">
                  <a:extLst>
                    <a:ext uri="{FF2B5EF4-FFF2-40B4-BE49-F238E27FC236}">
                      <a16:creationId xmlns:a16="http://schemas.microsoft.com/office/drawing/2014/main" id="{EE1F5BA7-B531-419D-A3CE-44366664448B}"/>
                    </a:ext>
                  </a:extLst>
                </p:cNvPr>
                <p:cNvCxnSpPr/>
                <p:nvPr/>
              </p:nvCxnSpPr>
              <p:spPr>
                <a:xfrm rot="6000000">
                  <a:off x="3084432" y="2679257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 Verbindung 234">
                  <a:extLst>
                    <a:ext uri="{FF2B5EF4-FFF2-40B4-BE49-F238E27FC236}">
                      <a16:creationId xmlns:a16="http://schemas.microsoft.com/office/drawing/2014/main" id="{B0C3A039-2E80-4080-83C2-C0032B5591EF}"/>
                    </a:ext>
                  </a:extLst>
                </p:cNvPr>
                <p:cNvCxnSpPr/>
                <p:nvPr/>
              </p:nvCxnSpPr>
              <p:spPr>
                <a:xfrm rot="7200000">
                  <a:off x="3047859" y="2777200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 Verbindung 235">
                  <a:extLst>
                    <a:ext uri="{FF2B5EF4-FFF2-40B4-BE49-F238E27FC236}">
                      <a16:creationId xmlns:a16="http://schemas.microsoft.com/office/drawing/2014/main" id="{35605BF2-3074-43DF-91E1-FF98CD98A4C8}"/>
                    </a:ext>
                  </a:extLst>
                </p:cNvPr>
                <p:cNvCxnSpPr/>
                <p:nvPr/>
              </p:nvCxnSpPr>
              <p:spPr>
                <a:xfrm rot="20400000" flipH="1">
                  <a:off x="2675920" y="2346009"/>
                  <a:ext cx="0" cy="68412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 Verbindung 236">
                  <a:extLst>
                    <a:ext uri="{FF2B5EF4-FFF2-40B4-BE49-F238E27FC236}">
                      <a16:creationId xmlns:a16="http://schemas.microsoft.com/office/drawing/2014/main" id="{DF6FCB14-71B1-4A6A-AA80-8B269D4AF316}"/>
                    </a:ext>
                  </a:extLst>
                </p:cNvPr>
                <p:cNvCxnSpPr/>
                <p:nvPr/>
              </p:nvCxnSpPr>
              <p:spPr>
                <a:xfrm rot="19200000" flipH="1">
                  <a:off x="2583318" y="2398124"/>
                  <a:ext cx="0" cy="68412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 Verbindung 237">
                  <a:extLst>
                    <a:ext uri="{FF2B5EF4-FFF2-40B4-BE49-F238E27FC236}">
                      <a16:creationId xmlns:a16="http://schemas.microsoft.com/office/drawing/2014/main" id="{D67AC8BB-A7B1-4EA7-856D-27FAF9EBD303}"/>
                    </a:ext>
                  </a:extLst>
                </p:cNvPr>
                <p:cNvCxnSpPr/>
                <p:nvPr/>
              </p:nvCxnSpPr>
              <p:spPr>
                <a:xfrm rot="18000000" flipH="1">
                  <a:off x="2514586" y="2477083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 Verbindung 238">
                  <a:extLst>
                    <a:ext uri="{FF2B5EF4-FFF2-40B4-BE49-F238E27FC236}">
                      <a16:creationId xmlns:a16="http://schemas.microsoft.com/office/drawing/2014/main" id="{F3D6D53E-C1E1-4691-9A64-9A0203333BCE}"/>
                    </a:ext>
                  </a:extLst>
                </p:cNvPr>
                <p:cNvCxnSpPr/>
                <p:nvPr/>
              </p:nvCxnSpPr>
              <p:spPr>
                <a:xfrm rot="16800000" flipH="1">
                  <a:off x="2478015" y="2575027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 Verbindung 239">
                  <a:extLst>
                    <a:ext uri="{FF2B5EF4-FFF2-40B4-BE49-F238E27FC236}">
                      <a16:creationId xmlns:a16="http://schemas.microsoft.com/office/drawing/2014/main" id="{E98B5E47-0005-4DD8-8E3F-D6E77DB9D6CB}"/>
                    </a:ext>
                  </a:extLst>
                </p:cNvPr>
                <p:cNvCxnSpPr/>
                <p:nvPr/>
              </p:nvCxnSpPr>
              <p:spPr>
                <a:xfrm rot="15600000" flipH="1">
                  <a:off x="2478014" y="2679257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 Verbindung 240">
                  <a:extLst>
                    <a:ext uri="{FF2B5EF4-FFF2-40B4-BE49-F238E27FC236}">
                      <a16:creationId xmlns:a16="http://schemas.microsoft.com/office/drawing/2014/main" id="{42B9E38A-0049-4CAD-B919-CDF4007F9596}"/>
                    </a:ext>
                  </a:extLst>
                </p:cNvPr>
                <p:cNvCxnSpPr/>
                <p:nvPr/>
              </p:nvCxnSpPr>
              <p:spPr>
                <a:xfrm rot="14400000" flipH="1">
                  <a:off x="2514587" y="2777200"/>
                  <a:ext cx="0" cy="70183"/>
                </a:xfrm>
                <a:prstGeom prst="line">
                  <a:avLst/>
                </a:prstGeom>
                <a:ln w="6350">
                  <a:solidFill>
                    <a:srgbClr val="535B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67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dirty="0"/>
              <a:t>Read more on our quality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81724B-C0AE-4C57-B1E6-5378A967D2EF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3CFADF7-0F99-40ED-A04D-7089BDC5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24" y="1567358"/>
            <a:ext cx="2178576" cy="2881099"/>
          </a:xfrm>
          <a:prstGeom prst="rect">
            <a:avLst/>
          </a:prstGeom>
          <a:ln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E8BF91-4B35-4E17-AAD8-710CC08E4E11}"/>
              </a:ext>
            </a:extLst>
          </p:cNvPr>
          <p:cNvSpPr txBox="1">
            <a:spLocks/>
          </p:cNvSpPr>
          <p:nvPr/>
        </p:nvSpPr>
        <p:spPr>
          <a:xfrm>
            <a:off x="4325842" y="949230"/>
            <a:ext cx="4204800" cy="553998"/>
          </a:xfrm>
          <a:prstGeom prst="rect">
            <a:avLst/>
          </a:prstGeom>
          <a:noFill/>
        </p:spPr>
        <p:txBody>
          <a:bodyPr vert="horz" wrap="square" lIns="72000" tIns="0" rIns="72000" bIns="0" rtlCol="0" anchor="t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dirty="0"/>
              <a:t>Quality indicators are integrated in the </a:t>
            </a:r>
            <a:r>
              <a:rPr lang="en-GB" b="1" dirty="0"/>
              <a:t>Annual Report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F19348-0953-4E50-AD20-858B6B9ECF17}"/>
              </a:ext>
            </a:extLst>
          </p:cNvPr>
          <p:cNvSpPr txBox="1">
            <a:spLocks/>
          </p:cNvSpPr>
          <p:nvPr/>
        </p:nvSpPr>
        <p:spPr>
          <a:xfrm>
            <a:off x="691624" y="949230"/>
            <a:ext cx="2178576" cy="553998"/>
          </a:xfrm>
          <a:prstGeom prst="rect">
            <a:avLst/>
          </a:prstGeom>
          <a:noFill/>
        </p:spPr>
        <p:txBody>
          <a:bodyPr vert="horz" wrap="square" lIns="72000" tIns="0" rIns="72000" bIns="0" rtlCol="0" anchor="t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b="1" dirty="0"/>
              <a:t>Quality Report </a:t>
            </a:r>
            <a:r>
              <a:rPr lang="en-GB" dirty="0"/>
              <a:t>2017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F1A489-714E-44D2-A877-CE21D2F0860B}"/>
              </a:ext>
            </a:extLst>
          </p:cNvPr>
          <p:cNvSpPr txBox="1">
            <a:spLocks/>
          </p:cNvSpPr>
          <p:nvPr/>
        </p:nvSpPr>
        <p:spPr>
          <a:xfrm>
            <a:off x="4325842" y="4510045"/>
            <a:ext cx="4204800" cy="276999"/>
          </a:xfrm>
          <a:prstGeom prst="rect">
            <a:avLst/>
          </a:prstGeom>
          <a:noFill/>
        </p:spPr>
        <p:txBody>
          <a:bodyPr vert="horz" wrap="square" lIns="72000" tIns="0" rIns="72000" bIns="0" rtlCol="0" anchor="b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chemeClr val="accent2"/>
                </a:solidFill>
              </a:rPr>
              <a:t>epo.org/annual-report2017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D8A5B9-965A-4C66-8ED4-9E82DFD34887}"/>
              </a:ext>
            </a:extLst>
          </p:cNvPr>
          <p:cNvSpPr txBox="1">
            <a:spLocks/>
          </p:cNvSpPr>
          <p:nvPr/>
        </p:nvSpPr>
        <p:spPr>
          <a:xfrm>
            <a:off x="691624" y="4510045"/>
            <a:ext cx="2063841" cy="276999"/>
          </a:xfrm>
          <a:prstGeom prst="rect">
            <a:avLst/>
          </a:prstGeom>
          <a:noFill/>
        </p:spPr>
        <p:txBody>
          <a:bodyPr vert="horz" wrap="square" lIns="72000" tIns="0" rIns="72000" bIns="0" rtlCol="0" anchor="b">
            <a:spAutoFit/>
          </a:bodyPr>
          <a:lstStyle>
            <a:lvl1pPr marL="215995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89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984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978" indent="-215995" algn="l" defTabSz="914194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973" indent="-215995" algn="l" defTabSz="987203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34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2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6" indent="-228549" algn="l" defTabSz="914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chemeClr val="accent2"/>
                </a:solidFill>
              </a:rPr>
              <a:t>epo.org/quality</a:t>
            </a:r>
            <a:endParaRPr lang="en-GB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58EA6C4-434C-4652-8F70-49BC09B7048F}"/>
              </a:ext>
            </a:extLst>
          </p:cNvPr>
          <p:cNvCxnSpPr>
            <a:cxnSpLocks/>
          </p:cNvCxnSpPr>
          <p:nvPr/>
        </p:nvCxnSpPr>
        <p:spPr>
          <a:xfrm>
            <a:off x="4325842" y="1536563"/>
            <a:ext cx="3889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039A95D-FA27-48CF-AE21-AEA0DD406C70}"/>
              </a:ext>
            </a:extLst>
          </p:cNvPr>
          <p:cNvCxnSpPr>
            <a:cxnSpLocks/>
          </p:cNvCxnSpPr>
          <p:nvPr/>
        </p:nvCxnSpPr>
        <p:spPr>
          <a:xfrm>
            <a:off x="4325842" y="4479251"/>
            <a:ext cx="3889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F7AB2CF-352D-408D-BF39-C55BACCBCD01}"/>
              </a:ext>
            </a:extLst>
          </p:cNvPr>
          <p:cNvCxnSpPr>
            <a:cxnSpLocks/>
          </p:cNvCxnSpPr>
          <p:nvPr/>
        </p:nvCxnSpPr>
        <p:spPr>
          <a:xfrm>
            <a:off x="691624" y="1536563"/>
            <a:ext cx="2178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B354BDB-DF32-418C-9D8C-6DE17FE9AF3A}"/>
              </a:ext>
            </a:extLst>
          </p:cNvPr>
          <p:cNvCxnSpPr>
            <a:cxnSpLocks/>
          </p:cNvCxnSpPr>
          <p:nvPr/>
        </p:nvCxnSpPr>
        <p:spPr>
          <a:xfrm>
            <a:off x="691624" y="4479251"/>
            <a:ext cx="2178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42" y="1567358"/>
            <a:ext cx="3889903" cy="28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dirty="0"/>
              <a:t>Need more information?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5" y="914434"/>
            <a:ext cx="7846637" cy="369690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/>
              <a:t>Visit</a:t>
            </a:r>
            <a:r>
              <a:rPr lang="en-GB" sz="2000" dirty="0"/>
              <a:t> epo.org/quality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Follow us on</a:t>
            </a:r>
          </a:p>
          <a:p>
            <a:pPr marL="628635" indent="-539737">
              <a:spcBef>
                <a:spcPts val="1200"/>
              </a:spcBef>
            </a:pPr>
            <a:r>
              <a:rPr lang="en-GB" sz="2000" dirty="0"/>
              <a:t>facebook.com/</a:t>
            </a:r>
            <a:r>
              <a:rPr lang="en-GB" sz="2000" dirty="0" err="1"/>
              <a:t>europeanpatentoffice</a:t>
            </a:r>
            <a:endParaRPr lang="en-GB" sz="2000" dirty="0"/>
          </a:p>
          <a:p>
            <a:pPr marL="628635" indent="-539737">
              <a:spcBef>
                <a:spcPts val="1200"/>
              </a:spcBef>
            </a:pPr>
            <a:r>
              <a:rPr lang="en-GB" sz="2000" dirty="0"/>
              <a:t>twitter.com/</a:t>
            </a:r>
            <a:r>
              <a:rPr lang="en-GB" sz="2000" dirty="0" err="1"/>
              <a:t>EPOorg</a:t>
            </a:r>
            <a:endParaRPr lang="en-GB" sz="2000" dirty="0"/>
          </a:p>
          <a:p>
            <a:pPr marL="628635" indent="-539737">
              <a:spcBef>
                <a:spcPts val="1200"/>
              </a:spcBef>
            </a:pPr>
            <a:r>
              <a:rPr lang="en-GB" sz="2000" dirty="0"/>
              <a:t>youtube.com/</a:t>
            </a:r>
            <a:r>
              <a:rPr lang="en-GB" sz="2000" dirty="0" err="1"/>
              <a:t>EPOfilms</a:t>
            </a:r>
            <a:endParaRPr lang="en-GB" sz="2000" dirty="0"/>
          </a:p>
          <a:p>
            <a:pPr marL="628635" indent="-539737">
              <a:spcBef>
                <a:spcPts val="1200"/>
              </a:spcBef>
            </a:pPr>
            <a:r>
              <a:rPr lang="en-GB" sz="2000" dirty="0"/>
              <a:t>linkedin.com/company/</a:t>
            </a:r>
            <a:r>
              <a:rPr lang="en-GB" sz="2000" dirty="0" err="1"/>
              <a:t>european</a:t>
            </a:r>
            <a:r>
              <a:rPr lang="en-GB" sz="2000" dirty="0"/>
              <a:t>-patent-office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Contact us via </a:t>
            </a:r>
            <a:r>
              <a:rPr lang="en-GB" sz="2000" dirty="0"/>
              <a:t>epo.org/contact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9" t="-5503" r="-4788" b="-4926"/>
          <a:stretch/>
        </p:blipFill>
        <p:spPr>
          <a:xfrm>
            <a:off x="654945" y="3473914"/>
            <a:ext cx="502162" cy="504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53" y="2958463"/>
            <a:ext cx="503009" cy="504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91" y="1927559"/>
            <a:ext cx="503009" cy="504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91" y="2443011"/>
            <a:ext cx="50300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EPO's position as global leader in quality confirmed by 2018 survey of IAM Magazine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0" y="1236980"/>
            <a:ext cx="7846637" cy="349535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2"/>
                </a:solidFill>
              </a:rPr>
              <a:t>EPO once more ranked n°1 for quality (consistent since 2010)</a:t>
            </a:r>
            <a:endParaRPr lang="en-GB" sz="2000" dirty="0"/>
          </a:p>
          <a:p>
            <a:pPr lvl="0">
              <a:spcBef>
                <a:spcPts val="1200"/>
              </a:spcBef>
            </a:pPr>
            <a:r>
              <a:rPr lang="en-GB" sz="2000" dirty="0">
                <a:solidFill>
                  <a:schemeClr val="accent2"/>
                </a:solidFill>
              </a:rPr>
              <a:t>Quality of patents granted by the EPO assessed as </a:t>
            </a:r>
            <a:br>
              <a:rPr lang="en-GB" sz="2000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excellent/very good/good</a:t>
            </a:r>
            <a:r>
              <a:rPr lang="en-GB" sz="2000" baseline="30000" dirty="0">
                <a:solidFill>
                  <a:schemeClr val="accent2"/>
                </a:solidFill>
              </a:rPr>
              <a:t>1</a:t>
            </a:r>
            <a:r>
              <a:rPr lang="en-GB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91% of the corporate respondents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93% </a:t>
            </a:r>
            <a:r>
              <a:rPr lang="en-GB" sz="2000" dirty="0"/>
              <a:t>of the private practitioners</a:t>
            </a:r>
          </a:p>
          <a:p>
            <a:pPr marL="215994" lvl="1" indent="0">
              <a:spcBef>
                <a:spcPts val="600"/>
              </a:spcBef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0" indent="0">
              <a:spcBef>
                <a:spcPts val="600"/>
              </a:spcBef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4476D376-450D-4EDE-AF5F-9AB4AA5D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4278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GB" altLang="en-US" sz="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altLang="en-US" sz="800" dirty="0">
                <a:solidFill>
                  <a:schemeClr val="tx1"/>
                </a:solidFill>
              </a:rPr>
              <a:t>Source : Results of the 2018 benchmarking survey on IP matters carried out by the Intellectual Asset Management (IAM) </a:t>
            </a:r>
            <a:r>
              <a:rPr lang="en-GB" altLang="en-US" sz="800" dirty="0" smtClean="0">
                <a:solidFill>
                  <a:schemeClr val="tx1"/>
                </a:solidFill>
              </a:rPr>
              <a:t>Magazine. </a:t>
            </a:r>
            <a:endParaRPr lang="en-GB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Methodology of IAM survey 2018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5" y="922338"/>
            <a:ext cx="7846637" cy="381600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GB" sz="2000" dirty="0">
                <a:solidFill>
                  <a:schemeClr val="accent2"/>
                </a:solidFill>
              </a:rPr>
              <a:t>Frequency</a:t>
            </a:r>
            <a:r>
              <a:rPr lang="en-GB" sz="2000" dirty="0"/>
              <a:t>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</a:rPr>
              <a:t>yearly</a:t>
            </a:r>
          </a:p>
          <a:p>
            <a:pPr lvl="0">
              <a:spcBef>
                <a:spcPts val="1200"/>
              </a:spcBef>
            </a:pPr>
            <a:r>
              <a:rPr lang="en-GB" sz="2000" dirty="0">
                <a:solidFill>
                  <a:schemeClr val="accent2"/>
                </a:solidFill>
              </a:rPr>
              <a:t>Sample size</a:t>
            </a:r>
            <a:r>
              <a:rPr lang="en-GB" sz="2000" dirty="0"/>
              <a:t>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</a:rPr>
              <a:t>900 respondents among IAM readers</a:t>
            </a:r>
          </a:p>
          <a:p>
            <a:pPr lvl="0">
              <a:spcBef>
                <a:spcPts val="1200"/>
              </a:spcBef>
            </a:pPr>
            <a:r>
              <a:rPr lang="en-GB" sz="2000" dirty="0">
                <a:solidFill>
                  <a:schemeClr val="accent2"/>
                </a:solidFill>
              </a:rPr>
              <a:t>Targeted groups</a:t>
            </a:r>
            <a:r>
              <a:rPr lang="en-GB" sz="2000" dirty="0"/>
              <a:t>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</a:rPr>
              <a:t>IP professionals in senior positions: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Corporate professionals working in IP-owning businesses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Private practitioners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chemeClr val="accent2"/>
                </a:solidFill>
              </a:rPr>
              <a:t>Geographic repartition of respondents</a:t>
            </a:r>
            <a:r>
              <a:rPr lang="en-GB" sz="2000" dirty="0"/>
              <a:t>: </a:t>
            </a:r>
            <a:r>
              <a:rPr lang="en-GB" sz="2000" dirty="0">
                <a:solidFill>
                  <a:schemeClr val="accent1"/>
                </a:solidFill>
              </a:rPr>
              <a:t>Europe (38%),</a:t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accent1"/>
                </a:solidFill>
              </a:rPr>
              <a:t>North America (31%), Asia (19%), Rest of the world (12%)</a:t>
            </a:r>
          </a:p>
          <a:p>
            <a:pPr>
              <a:spcBef>
                <a:spcPts val="1200"/>
              </a:spcBef>
            </a:pPr>
            <a:r>
              <a:rPr lang="en-GB" sz="2000" spc="-30" dirty="0">
                <a:solidFill>
                  <a:schemeClr val="accent2"/>
                </a:solidFill>
              </a:rPr>
              <a:t>IP offices included in the survey</a:t>
            </a:r>
            <a:r>
              <a:rPr lang="en-GB" sz="2000" spc="-30" dirty="0">
                <a:solidFill>
                  <a:schemeClr val="accent1"/>
                </a:solidFill>
              </a:rPr>
              <a:t>: JPO, KIPO, USPTO, SIPO and EPO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7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53324"/>
              </p:ext>
            </p:extLst>
          </p:nvPr>
        </p:nvGraphicFramePr>
        <p:xfrm>
          <a:off x="686178" y="1002268"/>
          <a:ext cx="784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altLang="en-US" sz="2000" b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Recruiting experts and investing in them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Divisions of three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examiners and consistent work methods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Largest prior-art databases in the world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Timely delivery of services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 transparent review mechanism of our decisions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Certified Quality Management System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1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New agile structure mirroring latest technology trends 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service and lower costs for applicants</a:t>
                      </a:r>
                    </a:p>
                  </a:txBody>
                  <a:tcPr marL="648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B6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34223"/>
                  </a:ext>
                </a:extLst>
              </a:tr>
            </a:tbl>
          </a:graphicData>
        </a:graphic>
      </p:graphicFrame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strategy to deliver consistent high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52" name="Gruppieren 151"/>
          <p:cNvGrpSpPr>
            <a:grpSpLocks noChangeAspect="1"/>
          </p:cNvGrpSpPr>
          <p:nvPr/>
        </p:nvGrpSpPr>
        <p:grpSpPr>
          <a:xfrm>
            <a:off x="686178" y="1029268"/>
            <a:ext cx="414000" cy="414000"/>
            <a:chOff x="1046953" y="2956719"/>
            <a:chExt cx="1357523" cy="1357313"/>
          </a:xfrm>
        </p:grpSpPr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E4B1F19-9EAA-4B56-BD05-42CE90742242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433268"/>
            <a:ext cx="414000" cy="414000"/>
            <a:chOff x="5530046" y="3790497"/>
            <a:chExt cx="732736" cy="732736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0328A67-BF2D-4B71-AA9C-9F4C8C67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46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3BAA6ABC-7CE7-4C10-B686-72BDE48D5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665" y="3965206"/>
              <a:ext cx="577498" cy="383318"/>
            </a:xfrm>
            <a:custGeom>
              <a:avLst/>
              <a:gdLst>
                <a:gd name="T0" fmla="*/ 1566 w 153"/>
                <a:gd name="T1" fmla="*/ 125 h 100"/>
                <a:gd name="T2" fmla="*/ 1535 w 153"/>
                <a:gd name="T3" fmla="*/ 40 h 100"/>
                <a:gd name="T4" fmla="*/ 1450 w 153"/>
                <a:gd name="T5" fmla="*/ 0 h 100"/>
                <a:gd name="T6" fmla="*/ 123 w 153"/>
                <a:gd name="T7" fmla="*/ 0 h 100"/>
                <a:gd name="T8" fmla="*/ 35 w 153"/>
                <a:gd name="T9" fmla="*/ 40 h 100"/>
                <a:gd name="T10" fmla="*/ 0 w 153"/>
                <a:gd name="T11" fmla="*/ 125 h 100"/>
                <a:gd name="T12" fmla="*/ 0 w 153"/>
                <a:gd name="T13" fmla="*/ 151 h 100"/>
                <a:gd name="T14" fmla="*/ 0 w 153"/>
                <a:gd name="T15" fmla="*/ 1045 h 100"/>
                <a:gd name="T16" fmla="*/ 123 w 153"/>
                <a:gd name="T17" fmla="*/ 1191 h 100"/>
                <a:gd name="T18" fmla="*/ 1450 w 153"/>
                <a:gd name="T19" fmla="*/ 1191 h 100"/>
                <a:gd name="T20" fmla="*/ 1566 w 153"/>
                <a:gd name="T21" fmla="*/ 1045 h 100"/>
                <a:gd name="T22" fmla="*/ 1566 w 153"/>
                <a:gd name="T23" fmla="*/ 151 h 100"/>
                <a:gd name="T24" fmla="*/ 1566 w 153"/>
                <a:gd name="T25" fmla="*/ 125 h 100"/>
                <a:gd name="T26" fmla="*/ 1489 w 153"/>
                <a:gd name="T27" fmla="*/ 1027 h 100"/>
                <a:gd name="T28" fmla="*/ 1031 w 153"/>
                <a:gd name="T29" fmla="*/ 508 h 100"/>
                <a:gd name="T30" fmla="*/ 1489 w 153"/>
                <a:gd name="T31" fmla="*/ 183 h 100"/>
                <a:gd name="T32" fmla="*/ 1489 w 153"/>
                <a:gd name="T33" fmla="*/ 1027 h 100"/>
                <a:gd name="T34" fmla="*/ 763 w 153"/>
                <a:gd name="T35" fmla="*/ 672 h 100"/>
                <a:gd name="T36" fmla="*/ 771 w 153"/>
                <a:gd name="T37" fmla="*/ 672 h 100"/>
                <a:gd name="T38" fmla="*/ 774 w 153"/>
                <a:gd name="T39" fmla="*/ 672 h 100"/>
                <a:gd name="T40" fmla="*/ 791 w 153"/>
                <a:gd name="T41" fmla="*/ 672 h 100"/>
                <a:gd name="T42" fmla="*/ 791 w 153"/>
                <a:gd name="T43" fmla="*/ 672 h 100"/>
                <a:gd name="T44" fmla="*/ 795 w 153"/>
                <a:gd name="T45" fmla="*/ 672 h 100"/>
                <a:gd name="T46" fmla="*/ 801 w 153"/>
                <a:gd name="T47" fmla="*/ 672 h 100"/>
                <a:gd name="T48" fmla="*/ 951 w 153"/>
                <a:gd name="T49" fmla="*/ 572 h 100"/>
                <a:gd name="T50" fmla="*/ 1431 w 153"/>
                <a:gd name="T51" fmla="*/ 1089 h 100"/>
                <a:gd name="T52" fmla="*/ 147 w 153"/>
                <a:gd name="T53" fmla="*/ 1089 h 100"/>
                <a:gd name="T54" fmla="*/ 617 w 153"/>
                <a:gd name="T55" fmla="*/ 572 h 100"/>
                <a:gd name="T56" fmla="*/ 763 w 153"/>
                <a:gd name="T57" fmla="*/ 672 h 100"/>
                <a:gd name="T58" fmla="*/ 123 w 153"/>
                <a:gd name="T59" fmla="*/ 103 h 100"/>
                <a:gd name="T60" fmla="*/ 1450 w 153"/>
                <a:gd name="T61" fmla="*/ 103 h 100"/>
                <a:gd name="T62" fmla="*/ 1459 w 153"/>
                <a:gd name="T63" fmla="*/ 103 h 100"/>
                <a:gd name="T64" fmla="*/ 791 w 153"/>
                <a:gd name="T65" fmla="*/ 580 h 100"/>
                <a:gd name="T66" fmla="*/ 115 w 153"/>
                <a:gd name="T67" fmla="*/ 103 h 100"/>
                <a:gd name="T68" fmla="*/ 123 w 153"/>
                <a:gd name="T69" fmla="*/ 103 h 100"/>
                <a:gd name="T70" fmla="*/ 539 w 153"/>
                <a:gd name="T71" fmla="*/ 508 h 100"/>
                <a:gd name="T72" fmla="*/ 86 w 153"/>
                <a:gd name="T73" fmla="*/ 1027 h 100"/>
                <a:gd name="T74" fmla="*/ 86 w 153"/>
                <a:gd name="T75" fmla="*/ 183 h 100"/>
                <a:gd name="T76" fmla="*/ 539 w 153"/>
                <a:gd name="T77" fmla="*/ 508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00"/>
                <a:gd name="T119" fmla="*/ 153 w 153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00">
                  <a:moveTo>
                    <a:pt x="153" y="10"/>
                  </a:moveTo>
                  <a:cubicBezTo>
                    <a:pt x="153" y="7"/>
                    <a:pt x="151" y="5"/>
                    <a:pt x="150" y="3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4"/>
                    <a:pt x="5" y="100"/>
                    <a:pt x="1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8" y="100"/>
                    <a:pt x="153" y="94"/>
                    <a:pt x="153" y="8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1"/>
                    <a:pt x="153" y="11"/>
                    <a:pt x="153" y="10"/>
                  </a:cubicBezTo>
                  <a:close/>
                  <a:moveTo>
                    <a:pt x="145" y="86"/>
                  </a:moveTo>
                  <a:cubicBezTo>
                    <a:pt x="100" y="43"/>
                    <a:pt x="100" y="43"/>
                    <a:pt x="100" y="4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5" y="86"/>
                  </a:lnTo>
                  <a:close/>
                  <a:moveTo>
                    <a:pt x="74" y="57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6" y="57"/>
                    <a:pt x="76" y="57"/>
                  </a:cubicBezTo>
                  <a:cubicBezTo>
                    <a:pt x="76" y="57"/>
                    <a:pt x="76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9" y="5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60" y="48"/>
                    <a:pt x="60" y="48"/>
                    <a:pt x="60" y="48"/>
                  </a:cubicBezTo>
                  <a:lnTo>
                    <a:pt x="74" y="57"/>
                  </a:lnTo>
                  <a:close/>
                  <a:moveTo>
                    <a:pt x="12" y="8"/>
                  </a:moveTo>
                  <a:cubicBezTo>
                    <a:pt x="141" y="8"/>
                    <a:pt x="141" y="8"/>
                    <a:pt x="141" y="8"/>
                  </a:cubicBezTo>
                  <a:cubicBezTo>
                    <a:pt x="141" y="8"/>
                    <a:pt x="142" y="8"/>
                    <a:pt x="142" y="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lose/>
                  <a:moveTo>
                    <a:pt x="53" y="4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F27614-4D76-4F23-9D87-C245D741738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965268"/>
            <a:ext cx="414000" cy="414000"/>
            <a:chOff x="4350272" y="3790497"/>
            <a:chExt cx="732736" cy="732736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B8231B4-DAA3-4B1D-A7BD-8A741B18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72" y="3790497"/>
              <a:ext cx="732736" cy="732736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E03533D-B889-4AE4-9305-DA67D35BCA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997" y="3878314"/>
              <a:ext cx="555286" cy="557102"/>
              <a:chOff x="3839832" y="3212189"/>
              <a:chExt cx="971550" cy="974725"/>
            </a:xfrm>
            <a:grpFill/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EBAF6582-A0F4-4250-9F27-6087E114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994" y="3242352"/>
                <a:ext cx="911225" cy="622300"/>
              </a:xfrm>
              <a:custGeom>
                <a:avLst/>
                <a:gdLst>
                  <a:gd name="T0" fmla="*/ 11 w 243"/>
                  <a:gd name="T1" fmla="*/ 0 h 166"/>
                  <a:gd name="T2" fmla="*/ 0 w 243"/>
                  <a:gd name="T3" fmla="*/ 12 h 166"/>
                  <a:gd name="T4" fmla="*/ 0 w 243"/>
                  <a:gd name="T5" fmla="*/ 155 h 166"/>
                  <a:gd name="T6" fmla="*/ 11 w 243"/>
                  <a:gd name="T7" fmla="*/ 166 h 166"/>
                  <a:gd name="T8" fmla="*/ 232 w 243"/>
                  <a:gd name="T9" fmla="*/ 166 h 166"/>
                  <a:gd name="T10" fmla="*/ 243 w 243"/>
                  <a:gd name="T11" fmla="*/ 155 h 166"/>
                  <a:gd name="T12" fmla="*/ 243 w 243"/>
                  <a:gd name="T13" fmla="*/ 12 h 166"/>
                  <a:gd name="T14" fmla="*/ 232 w 243"/>
                  <a:gd name="T15" fmla="*/ 0 h 166"/>
                  <a:gd name="T16" fmla="*/ 11 w 243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66">
                    <a:moveTo>
                      <a:pt x="11" y="0"/>
                    </a:moveTo>
                    <a:cubicBezTo>
                      <a:pt x="11" y="0"/>
                      <a:pt x="0" y="0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66"/>
                      <a:pt x="1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32" y="166"/>
                      <a:pt x="243" y="166"/>
                      <a:pt x="243" y="155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2"/>
                      <a:pt x="243" y="0"/>
                      <a:pt x="23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35B6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A1E85BB-CD86-4896-B927-8673E9552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9832" y="3212189"/>
                <a:ext cx="971550" cy="682625"/>
              </a:xfrm>
              <a:custGeom>
                <a:avLst/>
                <a:gdLst>
                  <a:gd name="T0" fmla="*/ 240 w 259"/>
                  <a:gd name="T1" fmla="*/ 182 h 182"/>
                  <a:gd name="T2" fmla="*/ 19 w 259"/>
                  <a:gd name="T3" fmla="*/ 182 h 182"/>
                  <a:gd name="T4" fmla="*/ 0 w 259"/>
                  <a:gd name="T5" fmla="*/ 163 h 182"/>
                  <a:gd name="T6" fmla="*/ 0 w 259"/>
                  <a:gd name="T7" fmla="*/ 20 h 182"/>
                  <a:gd name="T8" fmla="*/ 19 w 259"/>
                  <a:gd name="T9" fmla="*/ 0 h 182"/>
                  <a:gd name="T10" fmla="*/ 240 w 259"/>
                  <a:gd name="T11" fmla="*/ 0 h 182"/>
                  <a:gd name="T12" fmla="*/ 259 w 259"/>
                  <a:gd name="T13" fmla="*/ 20 h 182"/>
                  <a:gd name="T14" fmla="*/ 259 w 259"/>
                  <a:gd name="T15" fmla="*/ 163 h 182"/>
                  <a:gd name="T16" fmla="*/ 240 w 259"/>
                  <a:gd name="T17" fmla="*/ 182 h 182"/>
                  <a:gd name="T18" fmla="*/ 19 w 259"/>
                  <a:gd name="T19" fmla="*/ 16 h 182"/>
                  <a:gd name="T20" fmla="*/ 16 w 259"/>
                  <a:gd name="T21" fmla="*/ 20 h 182"/>
                  <a:gd name="T22" fmla="*/ 16 w 259"/>
                  <a:gd name="T23" fmla="*/ 163 h 182"/>
                  <a:gd name="T24" fmla="*/ 19 w 259"/>
                  <a:gd name="T25" fmla="*/ 166 h 182"/>
                  <a:gd name="T26" fmla="*/ 240 w 259"/>
                  <a:gd name="T27" fmla="*/ 166 h 182"/>
                  <a:gd name="T28" fmla="*/ 243 w 259"/>
                  <a:gd name="T29" fmla="*/ 163 h 182"/>
                  <a:gd name="T30" fmla="*/ 243 w 259"/>
                  <a:gd name="T31" fmla="*/ 20 h 182"/>
                  <a:gd name="T32" fmla="*/ 240 w 259"/>
                  <a:gd name="T33" fmla="*/ 16 h 182"/>
                  <a:gd name="T34" fmla="*/ 19 w 259"/>
                  <a:gd name="T35" fmla="*/ 1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9" h="182">
                    <a:moveTo>
                      <a:pt x="240" y="182"/>
                    </a:moveTo>
                    <a:cubicBezTo>
                      <a:pt x="19" y="182"/>
                      <a:pt x="19" y="182"/>
                      <a:pt x="19" y="182"/>
                    </a:cubicBezTo>
                    <a:cubicBezTo>
                      <a:pt x="5" y="182"/>
                      <a:pt x="0" y="171"/>
                      <a:pt x="0" y="1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"/>
                      <a:pt x="11" y="0"/>
                      <a:pt x="19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4" y="0"/>
                      <a:pt x="259" y="12"/>
                      <a:pt x="259" y="20"/>
                    </a:cubicBez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77"/>
                      <a:pt x="248" y="182"/>
                      <a:pt x="240" y="182"/>
                    </a:cubicBezTo>
                    <a:close/>
                    <a:moveTo>
                      <a:pt x="19" y="16"/>
                    </a:moveTo>
                    <a:cubicBezTo>
                      <a:pt x="16" y="16"/>
                      <a:pt x="16" y="18"/>
                      <a:pt x="16" y="20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6" y="166"/>
                      <a:pt x="18" y="166"/>
                      <a:pt x="19" y="166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43" y="166"/>
                      <a:pt x="243" y="164"/>
                      <a:pt x="243" y="163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43" y="16"/>
                      <a:pt x="241" y="16"/>
                      <a:pt x="240" y="16"/>
                    </a:cubicBez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5B4443BD-8FB1-49FE-BED2-01B7F133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19" y="3977364"/>
                <a:ext cx="646113" cy="209550"/>
              </a:xfrm>
              <a:custGeom>
                <a:avLst/>
                <a:gdLst>
                  <a:gd name="T0" fmla="*/ 170 w 172"/>
                  <a:gd name="T1" fmla="*/ 46 h 56"/>
                  <a:gd name="T2" fmla="*/ 160 w 172"/>
                  <a:gd name="T3" fmla="*/ 10 h 56"/>
                  <a:gd name="T4" fmla="*/ 148 w 172"/>
                  <a:gd name="T5" fmla="*/ 0 h 56"/>
                  <a:gd name="T6" fmla="*/ 110 w 172"/>
                  <a:gd name="T7" fmla="*/ 0 h 56"/>
                  <a:gd name="T8" fmla="*/ 53 w 172"/>
                  <a:gd name="T9" fmla="*/ 0 h 56"/>
                  <a:gd name="T10" fmla="*/ 20 w 172"/>
                  <a:gd name="T11" fmla="*/ 0 h 56"/>
                  <a:gd name="T12" fmla="*/ 9 w 172"/>
                  <a:gd name="T13" fmla="*/ 10 h 56"/>
                  <a:gd name="T14" fmla="*/ 2 w 172"/>
                  <a:gd name="T15" fmla="*/ 46 h 56"/>
                  <a:gd name="T16" fmla="*/ 9 w 172"/>
                  <a:gd name="T17" fmla="*/ 56 h 56"/>
                  <a:gd name="T18" fmla="*/ 68 w 172"/>
                  <a:gd name="T19" fmla="*/ 56 h 56"/>
                  <a:gd name="T20" fmla="*/ 98 w 172"/>
                  <a:gd name="T21" fmla="*/ 56 h 56"/>
                  <a:gd name="T22" fmla="*/ 163 w 172"/>
                  <a:gd name="T23" fmla="*/ 56 h 56"/>
                  <a:gd name="T24" fmla="*/ 170 w 172"/>
                  <a:gd name="T2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56">
                    <a:moveTo>
                      <a:pt x="170" y="46"/>
                    </a:move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10"/>
                      <a:pt x="157" y="0"/>
                      <a:pt x="14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1" y="0"/>
                      <a:pt x="9" y="10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0" y="56"/>
                      <a:pt x="9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72" y="56"/>
                      <a:pt x="170" y="4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E2182985-F495-447B-A3A5-791C54FF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682" y="3977364"/>
                <a:ext cx="127000" cy="209550"/>
              </a:xfrm>
              <a:custGeom>
                <a:avLst/>
                <a:gdLst>
                  <a:gd name="T0" fmla="*/ 12 w 34"/>
                  <a:gd name="T1" fmla="*/ 0 h 56"/>
                  <a:gd name="T2" fmla="*/ 0 w 34"/>
                  <a:gd name="T3" fmla="*/ 12 h 56"/>
                  <a:gd name="T4" fmla="*/ 0 w 34"/>
                  <a:gd name="T5" fmla="*/ 44 h 56"/>
                  <a:gd name="T6" fmla="*/ 12 w 34"/>
                  <a:gd name="T7" fmla="*/ 56 h 56"/>
                  <a:gd name="T8" fmla="*/ 22 w 34"/>
                  <a:gd name="T9" fmla="*/ 56 h 56"/>
                  <a:gd name="T10" fmla="*/ 34 w 34"/>
                  <a:gd name="T11" fmla="*/ 44 h 56"/>
                  <a:gd name="T12" fmla="*/ 34 w 34"/>
                  <a:gd name="T13" fmla="*/ 12 h 56"/>
                  <a:gd name="T14" fmla="*/ 22 w 34"/>
                  <a:gd name="T15" fmla="*/ 0 h 56"/>
                  <a:gd name="T16" fmla="*/ 12 w 34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2" y="0"/>
                    </a:moveTo>
                    <a:cubicBezTo>
                      <a:pt x="12" y="0"/>
                      <a:pt x="0" y="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56"/>
                      <a:pt x="1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34" y="56"/>
                      <a:pt x="34" y="4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0"/>
                      <a:pt x="2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33E6D7C-701C-452A-8774-5BD771A01CE1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837268"/>
            <a:ext cx="414000" cy="414000"/>
            <a:chOff x="686177" y="4263501"/>
            <a:chExt cx="468000" cy="468000"/>
          </a:xfrm>
          <a:solidFill>
            <a:schemeClr val="bg1"/>
          </a:solidFill>
        </p:grpSpPr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1D78540-28AF-4229-B9EC-FAFF14D2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4263501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FED60DED-BD42-499B-A659-9D5AF2D11AE3}"/>
                </a:ext>
              </a:extLst>
            </p:cNvPr>
            <p:cNvGrpSpPr/>
            <p:nvPr/>
          </p:nvGrpSpPr>
          <p:grpSpPr>
            <a:xfrm>
              <a:off x="744106" y="4320989"/>
              <a:ext cx="352143" cy="353024"/>
              <a:chOff x="750723" y="4320990"/>
              <a:chExt cx="352143" cy="353024"/>
            </a:xfrm>
            <a:grpFill/>
          </p:grpSpPr>
          <p:sp>
            <p:nvSpPr>
              <p:cNvPr id="49" name="Pfeil nach rechts 137">
                <a:extLst>
                  <a:ext uri="{FF2B5EF4-FFF2-40B4-BE49-F238E27FC236}">
                    <a16:creationId xmlns:a16="http://schemas.microsoft.com/office/drawing/2014/main" id="{694D28D7-1755-494F-9D1F-1A4D97682F48}"/>
                  </a:ext>
                </a:extLst>
              </p:cNvPr>
              <p:cNvSpPr/>
              <p:nvPr/>
            </p:nvSpPr>
            <p:spPr>
              <a:xfrm rot="16200000">
                <a:off x="815823" y="4386970"/>
                <a:ext cx="353024" cy="22106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Kreuz 49">
                <a:extLst>
                  <a:ext uri="{FF2B5EF4-FFF2-40B4-BE49-F238E27FC236}">
                    <a16:creationId xmlns:a16="http://schemas.microsoft.com/office/drawing/2014/main" id="{B9593AE4-9713-4AE6-88E2-D926F434BC81}"/>
                  </a:ext>
                </a:extLst>
              </p:cNvPr>
              <p:cNvSpPr/>
              <p:nvPr/>
            </p:nvSpPr>
            <p:spPr>
              <a:xfrm>
                <a:off x="750723" y="4539748"/>
                <a:ext cx="134266" cy="134266"/>
              </a:xfrm>
              <a:prstGeom prst="plus">
                <a:avLst>
                  <a:gd name="adj" fmla="val 356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AE624F-0C06-45FA-984C-99A6E503670B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1497268"/>
            <a:ext cx="414000" cy="414000"/>
            <a:chOff x="686177" y="1490752"/>
            <a:chExt cx="414000" cy="414000"/>
          </a:xfrm>
        </p:grpSpPr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A161FB0-DA48-4207-AE53-336099B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7" y="1490752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83D303E-89D8-476A-9956-2C1E36E3ADE2}"/>
                </a:ext>
              </a:extLst>
            </p:cNvPr>
            <p:cNvGrpSpPr/>
            <p:nvPr/>
          </p:nvGrpSpPr>
          <p:grpSpPr>
            <a:xfrm>
              <a:off x="714289" y="1548168"/>
              <a:ext cx="357776" cy="318217"/>
              <a:chOff x="714741" y="1546435"/>
              <a:chExt cx="357776" cy="31821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A7384FA-33CE-47F5-BA75-D5369DBC46F8}"/>
                  </a:ext>
                </a:extLst>
              </p:cNvPr>
              <p:cNvGrpSpPr/>
              <p:nvPr/>
            </p:nvGrpSpPr>
            <p:grpSpPr>
              <a:xfrm>
                <a:off x="714741" y="1546435"/>
                <a:ext cx="357776" cy="201431"/>
                <a:chOff x="714741" y="1649574"/>
                <a:chExt cx="357776" cy="201431"/>
              </a:xfrm>
            </p:grpSpPr>
            <p:sp>
              <p:nvSpPr>
                <p:cNvPr id="79" name="Freeform 72">
                  <a:extLst>
                    <a:ext uri="{FF2B5EF4-FFF2-40B4-BE49-F238E27FC236}">
                      <a16:creationId xmlns:a16="http://schemas.microsoft.com/office/drawing/2014/main" id="{8717F6B5-FE4E-4FF5-804E-82E1B416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1" y="1728500"/>
                  <a:ext cx="102637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4 w 90"/>
                    <a:gd name="T27" fmla="*/ 27 h 107"/>
                    <a:gd name="T28" fmla="*/ 74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3">
                  <a:extLst>
                    <a:ext uri="{FF2B5EF4-FFF2-40B4-BE49-F238E27FC236}">
                      <a16:creationId xmlns:a16="http://schemas.microsoft.com/office/drawing/2014/main" id="{FC4A84A2-7C41-4B07-943E-3794A5F2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106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Freeform 76">
                  <a:extLst>
                    <a:ext uri="{FF2B5EF4-FFF2-40B4-BE49-F238E27FC236}">
                      <a16:creationId xmlns:a16="http://schemas.microsoft.com/office/drawing/2014/main" id="{911F3B13-EF1A-4A4A-B5E5-55FB59FA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584" y="1728500"/>
                  <a:ext cx="103121" cy="122505"/>
                </a:xfrm>
                <a:custGeom>
                  <a:avLst/>
                  <a:gdLst>
                    <a:gd name="T0" fmla="*/ 90 w 90"/>
                    <a:gd name="T1" fmla="*/ 79 h 107"/>
                    <a:gd name="T2" fmla="*/ 90 w 90"/>
                    <a:gd name="T3" fmla="*/ 11 h 107"/>
                    <a:gd name="T4" fmla="*/ 79 w 90"/>
                    <a:gd name="T5" fmla="*/ 0 h 107"/>
                    <a:gd name="T6" fmla="*/ 11 w 90"/>
                    <a:gd name="T7" fmla="*/ 0 h 107"/>
                    <a:gd name="T8" fmla="*/ 0 w 90"/>
                    <a:gd name="T9" fmla="*/ 11 h 107"/>
                    <a:gd name="T10" fmla="*/ 0 w 90"/>
                    <a:gd name="T11" fmla="*/ 79 h 107"/>
                    <a:gd name="T12" fmla="*/ 11 w 90"/>
                    <a:gd name="T13" fmla="*/ 90 h 107"/>
                    <a:gd name="T14" fmla="*/ 17 w 90"/>
                    <a:gd name="T15" fmla="*/ 90 h 107"/>
                    <a:gd name="T16" fmla="*/ 17 w 90"/>
                    <a:gd name="T17" fmla="*/ 27 h 107"/>
                    <a:gd name="T18" fmla="*/ 28 w 90"/>
                    <a:gd name="T19" fmla="*/ 27 h 107"/>
                    <a:gd name="T20" fmla="*/ 28 w 90"/>
                    <a:gd name="T21" fmla="*/ 107 h 107"/>
                    <a:gd name="T22" fmla="*/ 63 w 90"/>
                    <a:gd name="T23" fmla="*/ 107 h 107"/>
                    <a:gd name="T24" fmla="*/ 63 w 90"/>
                    <a:gd name="T25" fmla="*/ 27 h 107"/>
                    <a:gd name="T26" fmla="*/ 75 w 90"/>
                    <a:gd name="T27" fmla="*/ 27 h 107"/>
                    <a:gd name="T28" fmla="*/ 75 w 90"/>
                    <a:gd name="T29" fmla="*/ 90 h 107"/>
                    <a:gd name="T30" fmla="*/ 79 w 90"/>
                    <a:gd name="T31" fmla="*/ 90 h 107"/>
                    <a:gd name="T32" fmla="*/ 90 w 90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107">
                      <a:moveTo>
                        <a:pt x="90" y="79"/>
                      </a:move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0"/>
                        <a:pt x="79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1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0" y="90"/>
                        <a:pt x="90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77">
                  <a:extLst>
                    <a:ext uri="{FF2B5EF4-FFF2-40B4-BE49-F238E27FC236}">
                      <a16:creationId xmlns:a16="http://schemas.microsoft.com/office/drawing/2014/main" id="{7277C770-E5A4-4A03-BC22-9EE0A2E2E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0829" y="1649574"/>
                  <a:ext cx="64390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4CDBE3A0-EFD9-477C-BF66-6ADC32CDD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428" y="1728500"/>
                  <a:ext cx="104089" cy="122505"/>
                </a:xfrm>
                <a:custGeom>
                  <a:avLst/>
                  <a:gdLst>
                    <a:gd name="T0" fmla="*/ 91 w 91"/>
                    <a:gd name="T1" fmla="*/ 79 h 107"/>
                    <a:gd name="T2" fmla="*/ 91 w 91"/>
                    <a:gd name="T3" fmla="*/ 11 h 107"/>
                    <a:gd name="T4" fmla="*/ 79 w 91"/>
                    <a:gd name="T5" fmla="*/ 0 h 107"/>
                    <a:gd name="T6" fmla="*/ 12 w 91"/>
                    <a:gd name="T7" fmla="*/ 0 h 107"/>
                    <a:gd name="T8" fmla="*/ 0 w 91"/>
                    <a:gd name="T9" fmla="*/ 11 h 107"/>
                    <a:gd name="T10" fmla="*/ 0 w 91"/>
                    <a:gd name="T11" fmla="*/ 79 h 107"/>
                    <a:gd name="T12" fmla="*/ 12 w 91"/>
                    <a:gd name="T13" fmla="*/ 90 h 107"/>
                    <a:gd name="T14" fmla="*/ 17 w 91"/>
                    <a:gd name="T15" fmla="*/ 90 h 107"/>
                    <a:gd name="T16" fmla="*/ 17 w 91"/>
                    <a:gd name="T17" fmla="*/ 27 h 107"/>
                    <a:gd name="T18" fmla="*/ 28 w 91"/>
                    <a:gd name="T19" fmla="*/ 27 h 107"/>
                    <a:gd name="T20" fmla="*/ 28 w 91"/>
                    <a:gd name="T21" fmla="*/ 107 h 107"/>
                    <a:gd name="T22" fmla="*/ 64 w 91"/>
                    <a:gd name="T23" fmla="*/ 107 h 107"/>
                    <a:gd name="T24" fmla="*/ 64 w 91"/>
                    <a:gd name="T25" fmla="*/ 27 h 107"/>
                    <a:gd name="T26" fmla="*/ 75 w 91"/>
                    <a:gd name="T27" fmla="*/ 27 h 107"/>
                    <a:gd name="T28" fmla="*/ 75 w 91"/>
                    <a:gd name="T29" fmla="*/ 90 h 107"/>
                    <a:gd name="T30" fmla="*/ 79 w 91"/>
                    <a:gd name="T31" fmla="*/ 90 h 107"/>
                    <a:gd name="T32" fmla="*/ 91 w 91"/>
                    <a:gd name="T33" fmla="*/ 7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107">
                      <a:moveTo>
                        <a:pt x="91" y="79"/>
                      </a:move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1" y="11"/>
                        <a:pt x="91" y="0"/>
                        <a:pt x="7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0"/>
                        <a:pt x="0" y="1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79"/>
                        <a:pt x="0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9" y="90"/>
                        <a:pt x="91" y="90"/>
                        <a:pt x="91" y="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Oval 79">
                  <a:extLst>
                    <a:ext uri="{FF2B5EF4-FFF2-40B4-BE49-F238E27FC236}">
                      <a16:creationId xmlns:a16="http://schemas.microsoft.com/office/drawing/2014/main" id="{29DC3B6F-2119-4B28-BF6B-968EDD7EF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19" y="1649574"/>
                  <a:ext cx="63906" cy="653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3F12035-5C52-4CB4-BB09-D506430CDD53}"/>
                  </a:ext>
                </a:extLst>
              </p:cNvPr>
              <p:cNvGrpSpPr/>
              <p:nvPr/>
            </p:nvGrpSpPr>
            <p:grpSpPr>
              <a:xfrm>
                <a:off x="714741" y="1774652"/>
                <a:ext cx="357776" cy="90000"/>
                <a:chOff x="714741" y="1765111"/>
                <a:chExt cx="357776" cy="105459"/>
              </a:xfrm>
              <a:solidFill>
                <a:schemeClr val="bg1"/>
              </a:solidFill>
            </p:grpSpPr>
            <p:sp>
              <p:nvSpPr>
                <p:cNvPr id="96" name="Pfeil nach rechts 50">
                  <a:extLst>
                    <a:ext uri="{FF2B5EF4-FFF2-40B4-BE49-F238E27FC236}">
                      <a16:creationId xmlns:a16="http://schemas.microsoft.com/office/drawing/2014/main" id="{775230B4-0A43-427E-AE0D-EFD63523B007}"/>
                    </a:ext>
                  </a:extLst>
                </p:cNvPr>
                <p:cNvSpPr/>
                <p:nvPr/>
              </p:nvSpPr>
              <p:spPr>
                <a:xfrm>
                  <a:off x="968117" y="1765111"/>
                  <a:ext cx="104400" cy="105459"/>
                </a:xfrm>
                <a:prstGeom prst="rightArrow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B5277534-721D-41A4-97DD-F7E1F82164DE}"/>
                    </a:ext>
                  </a:extLst>
                </p:cNvPr>
                <p:cNvSpPr/>
                <p:nvPr/>
              </p:nvSpPr>
              <p:spPr>
                <a:xfrm flipH="1">
                  <a:off x="841429" y="1791803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0222193B-DE95-497F-AE06-F024803C7AA7}"/>
                    </a:ext>
                  </a:extLst>
                </p:cNvPr>
                <p:cNvSpPr/>
                <p:nvPr/>
              </p:nvSpPr>
              <p:spPr>
                <a:xfrm flipH="1">
                  <a:off x="714741" y="1791817"/>
                  <a:ext cx="104400" cy="5251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F5FBC92-DBDD-46FF-AB2E-E2142D5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3369268"/>
            <a:ext cx="414000" cy="414000"/>
            <a:chOff x="3527323" y="2031750"/>
            <a:chExt cx="1080000" cy="1080000"/>
          </a:xfrm>
        </p:grpSpPr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AA648817-B4BC-4F7A-BE02-2C2263BE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23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A64DF6AF-E636-4F36-AB08-5BC5328398D0}"/>
                </a:ext>
              </a:extLst>
            </p:cNvPr>
            <p:cNvGrpSpPr/>
            <p:nvPr/>
          </p:nvGrpSpPr>
          <p:grpSpPr>
            <a:xfrm>
              <a:off x="3656600" y="2155306"/>
              <a:ext cx="821439" cy="832875"/>
              <a:chOff x="3677806" y="2181316"/>
              <a:chExt cx="821439" cy="832875"/>
            </a:xfrm>
          </p:grpSpPr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A098CCBA-3518-494D-BD82-738E64D11F49}"/>
                  </a:ext>
                </a:extLst>
              </p:cNvPr>
              <p:cNvSpPr/>
              <p:nvPr/>
            </p:nvSpPr>
            <p:spPr>
              <a:xfrm>
                <a:off x="3911388" y="2181316"/>
                <a:ext cx="587857" cy="576172"/>
              </a:xfrm>
              <a:prstGeom prst="rect">
                <a:avLst/>
              </a:prstGeom>
              <a:solidFill>
                <a:srgbClr val="535B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en-GB" sz="1500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12B57B75-8DBF-430A-AE55-326AE511E33D}"/>
                  </a:ext>
                </a:extLst>
              </p:cNvPr>
              <p:cNvGrpSpPr/>
              <p:nvPr/>
            </p:nvGrpSpPr>
            <p:grpSpPr>
              <a:xfrm>
                <a:off x="3677806" y="2519989"/>
                <a:ext cx="588433" cy="494202"/>
                <a:chOff x="3635401" y="2358438"/>
                <a:chExt cx="718866" cy="603747"/>
              </a:xfrm>
            </p:grpSpPr>
            <p:sp>
              <p:nvSpPr>
                <p:cNvPr id="245" name="Rechteck 244">
                  <a:extLst>
                    <a:ext uri="{FF2B5EF4-FFF2-40B4-BE49-F238E27FC236}">
                      <a16:creationId xmlns:a16="http://schemas.microsoft.com/office/drawing/2014/main" id="{C4C01F6E-58D1-463B-A78E-F839FDDD7183}"/>
                    </a:ext>
                  </a:extLst>
                </p:cNvPr>
                <p:cNvSpPr/>
                <p:nvPr/>
              </p:nvSpPr>
              <p:spPr>
                <a:xfrm>
                  <a:off x="3635401" y="2422185"/>
                  <a:ext cx="540000" cy="540000"/>
                </a:xfrm>
                <a:prstGeom prst="rect">
                  <a:avLst/>
                </a:prstGeom>
                <a:solidFill>
                  <a:srgbClr val="535B6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algn="ctr"/>
                  <a:endParaRPr lang="en-GB" sz="1500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grpSp>
              <p:nvGrpSpPr>
                <p:cNvPr id="246" name="Gruppieren 245">
                  <a:extLst>
                    <a:ext uri="{FF2B5EF4-FFF2-40B4-BE49-F238E27FC236}">
                      <a16:creationId xmlns:a16="http://schemas.microsoft.com/office/drawing/2014/main" id="{B32CF772-F33A-47B3-B73A-735B45FB91FF}"/>
                    </a:ext>
                  </a:extLst>
                </p:cNvPr>
                <p:cNvGrpSpPr/>
                <p:nvPr/>
              </p:nvGrpSpPr>
              <p:grpSpPr>
                <a:xfrm rot="18900000">
                  <a:off x="3706592" y="2358438"/>
                  <a:ext cx="647675" cy="377406"/>
                  <a:chOff x="7021456" y="408065"/>
                  <a:chExt cx="473745" cy="276056"/>
                </a:xfrm>
              </p:grpSpPr>
              <p:sp>
                <p:nvSpPr>
                  <p:cNvPr id="247" name="Pfeil nach rechts 13">
                    <a:extLst>
                      <a:ext uri="{FF2B5EF4-FFF2-40B4-BE49-F238E27FC236}">
                        <a16:creationId xmlns:a16="http://schemas.microsoft.com/office/drawing/2014/main" id="{DBC0DA62-8203-46F3-A7A3-94C6473B3F57}"/>
                      </a:ext>
                    </a:extLst>
                  </p:cNvPr>
                  <p:cNvSpPr/>
                  <p:nvPr/>
                </p:nvSpPr>
                <p:spPr>
                  <a:xfrm>
                    <a:off x="7021456" y="408065"/>
                    <a:ext cx="473745" cy="276056"/>
                  </a:xfrm>
                  <a:prstGeom prst="rightArrow">
                    <a:avLst>
                      <a:gd name="adj1" fmla="val 50000"/>
                      <a:gd name="adj2" fmla="val 68780"/>
                    </a:avLst>
                  </a:prstGeom>
                  <a:solidFill>
                    <a:srgbClr val="535B66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Pfeil nach rechts 14">
                    <a:extLst>
                      <a:ext uri="{FF2B5EF4-FFF2-40B4-BE49-F238E27FC236}">
                        <a16:creationId xmlns:a16="http://schemas.microsoft.com/office/drawing/2014/main" id="{B48EB218-40DA-414D-8FA8-2ABC83993720}"/>
                      </a:ext>
                    </a:extLst>
                  </p:cNvPr>
                  <p:cNvSpPr/>
                  <p:nvPr/>
                </p:nvSpPr>
                <p:spPr>
                  <a:xfrm>
                    <a:off x="7165495" y="488660"/>
                    <a:ext cx="240894" cy="133931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244" name="Freeform 15">
                <a:extLst>
                  <a:ext uri="{FF2B5EF4-FFF2-40B4-BE49-F238E27FC236}">
                    <a16:creationId xmlns:a16="http://schemas.microsoft.com/office/drawing/2014/main" id="{7EDCAE33-F97B-42DA-99D7-4015322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719" y="2245705"/>
                <a:ext cx="343252" cy="352516"/>
              </a:xfrm>
              <a:custGeom>
                <a:avLst/>
                <a:gdLst>
                  <a:gd name="T0" fmla="*/ 115 w 279"/>
                  <a:gd name="T1" fmla="*/ 286 h 286"/>
                  <a:gd name="T2" fmla="*/ 6 w 279"/>
                  <a:gd name="T3" fmla="*/ 165 h 286"/>
                  <a:gd name="T4" fmla="*/ 8 w 279"/>
                  <a:gd name="T5" fmla="*/ 139 h 286"/>
                  <a:gd name="T6" fmla="*/ 33 w 279"/>
                  <a:gd name="T7" fmla="*/ 141 h 286"/>
                  <a:gd name="T8" fmla="*/ 110 w 279"/>
                  <a:gd name="T9" fmla="*/ 227 h 286"/>
                  <a:gd name="T10" fmla="*/ 244 w 279"/>
                  <a:gd name="T11" fmla="*/ 11 h 286"/>
                  <a:gd name="T12" fmla="*/ 268 w 279"/>
                  <a:gd name="T13" fmla="*/ 5 h 286"/>
                  <a:gd name="T14" fmla="*/ 274 w 279"/>
                  <a:gd name="T15" fmla="*/ 29 h 286"/>
                  <a:gd name="T16" fmla="*/ 115 w 279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86">
                    <a:moveTo>
                      <a:pt x="115" y="286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0" y="157"/>
                      <a:pt x="1" y="146"/>
                      <a:pt x="8" y="139"/>
                    </a:cubicBezTo>
                    <a:cubicBezTo>
                      <a:pt x="15" y="133"/>
                      <a:pt x="27" y="133"/>
                      <a:pt x="33" y="141"/>
                    </a:cubicBezTo>
                    <a:cubicBezTo>
                      <a:pt x="110" y="227"/>
                      <a:pt x="110" y="227"/>
                      <a:pt x="110" y="22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49" y="2"/>
                      <a:pt x="260" y="0"/>
                      <a:pt x="268" y="5"/>
                    </a:cubicBezTo>
                    <a:cubicBezTo>
                      <a:pt x="277" y="10"/>
                      <a:pt x="279" y="21"/>
                      <a:pt x="274" y="29"/>
                    </a:cubicBezTo>
                    <a:lnTo>
                      <a:pt x="115" y="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FA8AAD83-2983-430D-B828-C8D5F785BE3E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4305268"/>
            <a:ext cx="414000" cy="414000"/>
            <a:chOff x="3467490" y="2031750"/>
            <a:chExt cx="1080000" cy="1080000"/>
          </a:xfrm>
        </p:grpSpPr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A113FF1F-8F90-4154-93B1-BD708047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490" y="2031750"/>
              <a:ext cx="1080000" cy="1080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C651A032-A7DE-4D1C-9F03-EC69947D5986}"/>
                </a:ext>
              </a:extLst>
            </p:cNvPr>
            <p:cNvGrpSpPr/>
            <p:nvPr/>
          </p:nvGrpSpPr>
          <p:grpSpPr>
            <a:xfrm>
              <a:off x="3552583" y="2096822"/>
              <a:ext cx="901954" cy="932129"/>
              <a:chOff x="3552583" y="2115744"/>
              <a:chExt cx="901954" cy="932129"/>
            </a:xfrm>
          </p:grpSpPr>
          <p:sp>
            <p:nvSpPr>
              <p:cNvPr id="257" name="Freeform 128">
                <a:extLst>
                  <a:ext uri="{FF2B5EF4-FFF2-40B4-BE49-F238E27FC236}">
                    <a16:creationId xmlns:a16="http://schemas.microsoft.com/office/drawing/2014/main" id="{0463A551-6F7B-4571-9C5F-39B4880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135" y="2115744"/>
                <a:ext cx="405402" cy="554051"/>
              </a:xfrm>
              <a:custGeom>
                <a:avLst/>
                <a:gdLst>
                  <a:gd name="T0" fmla="*/ 131 w 178"/>
                  <a:gd name="T1" fmla="*/ 0 h 243"/>
                  <a:gd name="T2" fmla="*/ 52 w 178"/>
                  <a:gd name="T3" fmla="*/ 32 h 243"/>
                  <a:gd name="T4" fmla="*/ 25 w 178"/>
                  <a:gd name="T5" fmla="*/ 86 h 243"/>
                  <a:gd name="T6" fmla="*/ 6 w 178"/>
                  <a:gd name="T7" fmla="*/ 86 h 243"/>
                  <a:gd name="T8" fmla="*/ 0 w 178"/>
                  <a:gd name="T9" fmla="*/ 111 h 243"/>
                  <a:gd name="T10" fmla="*/ 21 w 178"/>
                  <a:gd name="T11" fmla="*/ 111 h 243"/>
                  <a:gd name="T12" fmla="*/ 21 w 178"/>
                  <a:gd name="T13" fmla="*/ 124 h 243"/>
                  <a:gd name="T14" fmla="*/ 21 w 178"/>
                  <a:gd name="T15" fmla="*/ 132 h 243"/>
                  <a:gd name="T16" fmla="*/ 6 w 178"/>
                  <a:gd name="T17" fmla="*/ 132 h 243"/>
                  <a:gd name="T18" fmla="*/ 0 w 178"/>
                  <a:gd name="T19" fmla="*/ 157 h 243"/>
                  <a:gd name="T20" fmla="*/ 24 w 178"/>
                  <a:gd name="T21" fmla="*/ 157 h 243"/>
                  <a:gd name="T22" fmla="*/ 51 w 178"/>
                  <a:gd name="T23" fmla="*/ 211 h 243"/>
                  <a:gd name="T24" fmla="*/ 129 w 178"/>
                  <a:gd name="T25" fmla="*/ 243 h 243"/>
                  <a:gd name="T26" fmla="*/ 177 w 178"/>
                  <a:gd name="T27" fmla="*/ 233 h 243"/>
                  <a:gd name="T28" fmla="*/ 177 w 178"/>
                  <a:gd name="T29" fmla="*/ 184 h 243"/>
                  <a:gd name="T30" fmla="*/ 128 w 178"/>
                  <a:gd name="T31" fmla="*/ 203 h 243"/>
                  <a:gd name="T32" fmla="*/ 86 w 178"/>
                  <a:gd name="T33" fmla="*/ 184 h 243"/>
                  <a:gd name="T34" fmla="*/ 74 w 178"/>
                  <a:gd name="T35" fmla="*/ 157 h 243"/>
                  <a:gd name="T36" fmla="*/ 147 w 178"/>
                  <a:gd name="T37" fmla="*/ 157 h 243"/>
                  <a:gd name="T38" fmla="*/ 152 w 178"/>
                  <a:gd name="T39" fmla="*/ 132 h 243"/>
                  <a:gd name="T40" fmla="*/ 70 w 178"/>
                  <a:gd name="T41" fmla="*/ 132 h 243"/>
                  <a:gd name="T42" fmla="*/ 70 w 178"/>
                  <a:gd name="T43" fmla="*/ 120 h 243"/>
                  <a:gd name="T44" fmla="*/ 70 w 178"/>
                  <a:gd name="T45" fmla="*/ 111 h 243"/>
                  <a:gd name="T46" fmla="*/ 157 w 178"/>
                  <a:gd name="T47" fmla="*/ 111 h 243"/>
                  <a:gd name="T48" fmla="*/ 162 w 178"/>
                  <a:gd name="T49" fmla="*/ 86 h 243"/>
                  <a:gd name="T50" fmla="*/ 74 w 178"/>
                  <a:gd name="T51" fmla="*/ 86 h 243"/>
                  <a:gd name="T52" fmla="*/ 87 w 178"/>
                  <a:gd name="T53" fmla="*/ 59 h 243"/>
                  <a:gd name="T54" fmla="*/ 129 w 178"/>
                  <a:gd name="T55" fmla="*/ 40 h 243"/>
                  <a:gd name="T56" fmla="*/ 169 w 178"/>
                  <a:gd name="T57" fmla="*/ 54 h 243"/>
                  <a:gd name="T58" fmla="*/ 178 w 178"/>
                  <a:gd name="T59" fmla="*/ 9 h 243"/>
                  <a:gd name="T60" fmla="*/ 131 w 178"/>
                  <a:gd name="T6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43">
                    <a:moveTo>
                      <a:pt x="131" y="0"/>
                    </a:moveTo>
                    <a:cubicBezTo>
                      <a:pt x="98" y="0"/>
                      <a:pt x="72" y="10"/>
                      <a:pt x="52" y="32"/>
                    </a:cubicBezTo>
                    <a:cubicBezTo>
                      <a:pt x="38" y="46"/>
                      <a:pt x="29" y="64"/>
                      <a:pt x="2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4"/>
                      <a:pt x="21" y="119"/>
                      <a:pt x="21" y="124"/>
                    </a:cubicBezTo>
                    <a:cubicBezTo>
                      <a:pt x="21" y="126"/>
                      <a:pt x="21" y="129"/>
                      <a:pt x="21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9" y="178"/>
                      <a:pt x="38" y="197"/>
                      <a:pt x="51" y="211"/>
                    </a:cubicBezTo>
                    <a:cubicBezTo>
                      <a:pt x="72" y="233"/>
                      <a:pt x="97" y="243"/>
                      <a:pt x="129" y="243"/>
                    </a:cubicBezTo>
                    <a:cubicBezTo>
                      <a:pt x="147" y="243"/>
                      <a:pt x="163" y="240"/>
                      <a:pt x="177" y="23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65" y="196"/>
                      <a:pt x="149" y="203"/>
                      <a:pt x="128" y="203"/>
                    </a:cubicBezTo>
                    <a:cubicBezTo>
                      <a:pt x="111" y="203"/>
                      <a:pt x="97" y="196"/>
                      <a:pt x="86" y="184"/>
                    </a:cubicBezTo>
                    <a:cubicBezTo>
                      <a:pt x="81" y="177"/>
                      <a:pt x="77" y="168"/>
                      <a:pt x="74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8"/>
                      <a:pt x="70" y="124"/>
                      <a:pt x="70" y="120"/>
                    </a:cubicBezTo>
                    <a:cubicBezTo>
                      <a:pt x="70" y="116"/>
                      <a:pt x="70" y="113"/>
                      <a:pt x="70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6" y="75"/>
                      <a:pt x="80" y="66"/>
                      <a:pt x="87" y="59"/>
                    </a:cubicBezTo>
                    <a:cubicBezTo>
                      <a:pt x="97" y="47"/>
                      <a:pt x="112" y="40"/>
                      <a:pt x="129" y="40"/>
                    </a:cubicBezTo>
                    <a:cubicBezTo>
                      <a:pt x="146" y="40"/>
                      <a:pt x="160" y="45"/>
                      <a:pt x="169" y="54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65" y="3"/>
                      <a:pt x="149" y="0"/>
                      <a:pt x="13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DC2C21BD-EDEE-4734-8DA7-B6F58CA1B1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52583" y="2311002"/>
                <a:ext cx="781967" cy="736871"/>
              </a:xfrm>
              <a:custGeom>
                <a:avLst/>
                <a:gdLst>
                  <a:gd name="T0" fmla="*/ 9 w 215"/>
                  <a:gd name="T1" fmla="*/ 176 h 176"/>
                  <a:gd name="T2" fmla="*/ 5 w 215"/>
                  <a:gd name="T3" fmla="*/ 174 h 176"/>
                  <a:gd name="T4" fmla="*/ 2 w 215"/>
                  <a:gd name="T5" fmla="*/ 163 h 176"/>
                  <a:gd name="T6" fmla="*/ 52 w 215"/>
                  <a:gd name="T7" fmla="*/ 90 h 176"/>
                  <a:gd name="T8" fmla="*/ 87 w 215"/>
                  <a:gd name="T9" fmla="*/ 110 h 176"/>
                  <a:gd name="T10" fmla="*/ 128 w 215"/>
                  <a:gd name="T11" fmla="*/ 51 h 176"/>
                  <a:gd name="T12" fmla="*/ 162 w 215"/>
                  <a:gd name="T13" fmla="*/ 85 h 176"/>
                  <a:gd name="T14" fmla="*/ 199 w 215"/>
                  <a:gd name="T15" fmla="*/ 5 h 176"/>
                  <a:gd name="T16" fmla="*/ 210 w 215"/>
                  <a:gd name="T17" fmla="*/ 2 h 176"/>
                  <a:gd name="T18" fmla="*/ 214 w 215"/>
                  <a:gd name="T19" fmla="*/ 12 h 176"/>
                  <a:gd name="T20" fmla="*/ 166 w 215"/>
                  <a:gd name="T21" fmla="*/ 113 h 176"/>
                  <a:gd name="T22" fmla="*/ 130 w 215"/>
                  <a:gd name="T23" fmla="*/ 76 h 176"/>
                  <a:gd name="T24" fmla="*/ 92 w 215"/>
                  <a:gd name="T25" fmla="*/ 131 h 176"/>
                  <a:gd name="T26" fmla="*/ 57 w 215"/>
                  <a:gd name="T27" fmla="*/ 111 h 176"/>
                  <a:gd name="T28" fmla="*/ 16 w 215"/>
                  <a:gd name="T29" fmla="*/ 172 h 176"/>
                  <a:gd name="T30" fmla="*/ 9 w 215"/>
                  <a:gd name="T3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5" h="176">
                    <a:moveTo>
                      <a:pt x="9" y="176"/>
                    </a:moveTo>
                    <a:cubicBezTo>
                      <a:pt x="7" y="176"/>
                      <a:pt x="6" y="175"/>
                      <a:pt x="5" y="174"/>
                    </a:cubicBezTo>
                    <a:cubicBezTo>
                      <a:pt x="1" y="172"/>
                      <a:pt x="0" y="167"/>
                      <a:pt x="2" y="1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1" y="1"/>
                      <a:pt x="206" y="0"/>
                      <a:pt x="210" y="2"/>
                    </a:cubicBezTo>
                    <a:cubicBezTo>
                      <a:pt x="214" y="3"/>
                      <a:pt x="215" y="8"/>
                      <a:pt x="214" y="12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4" y="175"/>
                      <a:pt x="12" y="176"/>
                      <a:pt x="9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632C5879-47C8-4911-9B9F-C66341906C00}"/>
              </a:ext>
            </a:extLst>
          </p:cNvPr>
          <p:cNvGrpSpPr>
            <a:grpSpLocks noChangeAspect="1"/>
          </p:cNvGrpSpPr>
          <p:nvPr/>
        </p:nvGrpSpPr>
        <p:grpSpPr>
          <a:xfrm>
            <a:off x="686178" y="2901268"/>
            <a:ext cx="414000" cy="414000"/>
            <a:chOff x="686178" y="2901268"/>
            <a:chExt cx="414000" cy="414000"/>
          </a:xfrm>
        </p:grpSpPr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FEDF8DF2-FDA8-4385-8AF2-2AE9919F9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8" y="2901268"/>
              <a:ext cx="414000" cy="414000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pic>
          <p:nvPicPr>
            <p:cNvPr id="271" name="Grafik 270">
              <a:extLst>
                <a:ext uri="{FF2B5EF4-FFF2-40B4-BE49-F238E27FC236}">
                  <a16:creationId xmlns:a16="http://schemas.microsoft.com/office/drawing/2014/main" id="{C0A07863-DB74-4FB1-8D10-7E877183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05" y="2940868"/>
              <a:ext cx="373546" cy="33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2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673F9C7-180B-477B-85DC-4016EDECD5F2}"/>
              </a:ext>
            </a:extLst>
          </p:cNvPr>
          <p:cNvGrpSpPr/>
          <p:nvPr/>
        </p:nvGrpSpPr>
        <p:grpSpPr>
          <a:xfrm>
            <a:off x="1496285" y="1234286"/>
            <a:ext cx="5020456" cy="3101518"/>
            <a:chOff x="838487" y="1259680"/>
            <a:chExt cx="5604048" cy="2483645"/>
          </a:xfrm>
        </p:grpSpPr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46278336-5272-48BC-BFE1-27F801E8ACE9}"/>
                </a:ext>
              </a:extLst>
            </p:cNvPr>
            <p:cNvCxnSpPr>
              <a:cxnSpLocks/>
            </p:cNvCxnSpPr>
            <p:nvPr/>
          </p:nvCxnSpPr>
          <p:spPr>
            <a:xfrm>
              <a:off x="3640511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73D1FE70-1BCB-40D1-BC6F-A847A52AF090}"/>
                </a:ext>
              </a:extLst>
            </p:cNvPr>
            <p:cNvCxnSpPr>
              <a:cxnSpLocks/>
            </p:cNvCxnSpPr>
            <p:nvPr/>
          </p:nvCxnSpPr>
          <p:spPr>
            <a:xfrm>
              <a:off x="2706503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F91CAFA4-196E-48BF-A081-ABF07D5FB62C}"/>
                </a:ext>
              </a:extLst>
            </p:cNvPr>
            <p:cNvCxnSpPr>
              <a:cxnSpLocks/>
            </p:cNvCxnSpPr>
            <p:nvPr/>
          </p:nvCxnSpPr>
          <p:spPr>
            <a:xfrm>
              <a:off x="1772495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B26A9E78-013C-4DA5-9EAD-BE0223D8B44C}"/>
                </a:ext>
              </a:extLst>
            </p:cNvPr>
            <p:cNvCxnSpPr>
              <a:cxnSpLocks/>
            </p:cNvCxnSpPr>
            <p:nvPr/>
          </p:nvCxnSpPr>
          <p:spPr>
            <a:xfrm>
              <a:off x="838487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071243CE-C8AD-4AFE-92EF-A29F7DC5A0B6}"/>
                </a:ext>
              </a:extLst>
            </p:cNvPr>
            <p:cNvCxnSpPr>
              <a:cxnSpLocks/>
            </p:cNvCxnSpPr>
            <p:nvPr/>
          </p:nvCxnSpPr>
          <p:spPr>
            <a:xfrm>
              <a:off x="4574519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AD6E53BF-7701-4FF5-A940-03F655DACEBC}"/>
                </a:ext>
              </a:extLst>
            </p:cNvPr>
            <p:cNvCxnSpPr>
              <a:cxnSpLocks/>
            </p:cNvCxnSpPr>
            <p:nvPr/>
          </p:nvCxnSpPr>
          <p:spPr>
            <a:xfrm>
              <a:off x="5508527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99333A4C-AEA0-4DCE-BA39-AA50CCFD3F88}"/>
                </a:ext>
              </a:extLst>
            </p:cNvPr>
            <p:cNvCxnSpPr>
              <a:cxnSpLocks/>
            </p:cNvCxnSpPr>
            <p:nvPr/>
          </p:nvCxnSpPr>
          <p:spPr>
            <a:xfrm>
              <a:off x="6442535" y="1259680"/>
              <a:ext cx="0" cy="2483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40A58D-A1B5-4948-97F1-C881A03C23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Continuous recruitment  of examiners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62099306-A09D-4872-A3FA-000502C58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05198"/>
              </p:ext>
            </p:extLst>
          </p:nvPr>
        </p:nvGraphicFramePr>
        <p:xfrm>
          <a:off x="680974" y="1197789"/>
          <a:ext cx="6739989" cy="344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BE1F3FC-FAE0-4DD3-9F4F-3AB0E6F07081}"/>
              </a:ext>
            </a:extLst>
          </p:cNvPr>
          <p:cNvSpPr/>
          <p:nvPr/>
        </p:nvSpPr>
        <p:spPr>
          <a:xfrm>
            <a:off x="1085820" y="1275275"/>
            <a:ext cx="5846400" cy="42863"/>
          </a:xfrm>
          <a:custGeom>
            <a:avLst/>
            <a:gdLst>
              <a:gd name="connsiteX0" fmla="*/ 0 w 6619875"/>
              <a:gd name="connsiteY0" fmla="*/ 14288 h 42863"/>
              <a:gd name="connsiteX1" fmla="*/ 947737 w 6619875"/>
              <a:gd name="connsiteY1" fmla="*/ 33338 h 42863"/>
              <a:gd name="connsiteX2" fmla="*/ 1895475 w 6619875"/>
              <a:gd name="connsiteY2" fmla="*/ 42863 h 42863"/>
              <a:gd name="connsiteX3" fmla="*/ 2833687 w 6619875"/>
              <a:gd name="connsiteY3" fmla="*/ 23813 h 42863"/>
              <a:gd name="connsiteX4" fmla="*/ 3786187 w 6619875"/>
              <a:gd name="connsiteY4" fmla="*/ 0 h 42863"/>
              <a:gd name="connsiteX5" fmla="*/ 4729162 w 6619875"/>
              <a:gd name="connsiteY5" fmla="*/ 28575 h 42863"/>
              <a:gd name="connsiteX6" fmla="*/ 5676900 w 6619875"/>
              <a:gd name="connsiteY6" fmla="*/ 33338 h 42863"/>
              <a:gd name="connsiteX7" fmla="*/ 6619875 w 6619875"/>
              <a:gd name="connsiteY7" fmla="*/ 19050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9875" h="42863">
                <a:moveTo>
                  <a:pt x="0" y="14288"/>
                </a:moveTo>
                <a:lnTo>
                  <a:pt x="947737" y="33338"/>
                </a:lnTo>
                <a:lnTo>
                  <a:pt x="1895475" y="42863"/>
                </a:lnTo>
                <a:lnTo>
                  <a:pt x="2833687" y="23813"/>
                </a:lnTo>
                <a:lnTo>
                  <a:pt x="3786187" y="0"/>
                </a:lnTo>
                <a:lnTo>
                  <a:pt x="4729162" y="28575"/>
                </a:lnTo>
                <a:lnTo>
                  <a:pt x="5676900" y="33338"/>
                </a:lnTo>
                <a:lnTo>
                  <a:pt x="6619875" y="19050"/>
                </a:lnTo>
              </a:path>
            </a:pathLst>
          </a:custGeom>
          <a:noFill/>
          <a:ln w="285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CC57C8F-BEE9-490F-80A9-A2F94A551AF7}"/>
              </a:ext>
            </a:extLst>
          </p:cNvPr>
          <p:cNvGrpSpPr/>
          <p:nvPr/>
        </p:nvGrpSpPr>
        <p:grpSpPr>
          <a:xfrm flipV="1">
            <a:off x="917315" y="2410029"/>
            <a:ext cx="313200" cy="424800"/>
            <a:chOff x="1352320" y="2194332"/>
            <a:chExt cx="460967" cy="629426"/>
          </a:xfrm>
        </p:grpSpPr>
        <p:sp>
          <p:nvSpPr>
            <p:cNvPr id="17" name="Freihandform 53">
              <a:extLst>
                <a:ext uri="{FF2B5EF4-FFF2-40B4-BE49-F238E27FC236}">
                  <a16:creationId xmlns:a16="http://schemas.microsoft.com/office/drawing/2014/main" id="{DE63DF23-2F54-4FFE-A811-26B62A944C12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39B8A47D-F5B6-4583-838B-623420E886BB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64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4CEFC96-770F-4BE1-81E0-FF9378F27834}"/>
              </a:ext>
            </a:extLst>
          </p:cNvPr>
          <p:cNvGrpSpPr/>
          <p:nvPr/>
        </p:nvGrpSpPr>
        <p:grpSpPr>
          <a:xfrm flipV="1">
            <a:off x="1755975" y="2412303"/>
            <a:ext cx="313200" cy="424800"/>
            <a:chOff x="1352320" y="2194332"/>
            <a:chExt cx="460967" cy="629426"/>
          </a:xfrm>
        </p:grpSpPr>
        <p:sp>
          <p:nvSpPr>
            <p:cNvPr id="20" name="Freihandform 53">
              <a:extLst>
                <a:ext uri="{FF2B5EF4-FFF2-40B4-BE49-F238E27FC236}">
                  <a16:creationId xmlns:a16="http://schemas.microsoft.com/office/drawing/2014/main" id="{83CC72D2-D330-4472-A42E-4808915226BC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9C4BAD6-EB1D-40F2-83D9-C1E60E90CDC7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46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4ED01D2-3C6A-4D55-8AC9-A89C4F70ECEA}"/>
              </a:ext>
            </a:extLst>
          </p:cNvPr>
          <p:cNvGrpSpPr/>
          <p:nvPr/>
        </p:nvGrpSpPr>
        <p:grpSpPr>
          <a:xfrm flipV="1">
            <a:off x="2613650" y="2377701"/>
            <a:ext cx="313200" cy="424800"/>
            <a:chOff x="1352320" y="2194332"/>
            <a:chExt cx="460967" cy="629426"/>
          </a:xfrm>
        </p:grpSpPr>
        <p:sp>
          <p:nvSpPr>
            <p:cNvPr id="23" name="Freihandform 53">
              <a:extLst>
                <a:ext uri="{FF2B5EF4-FFF2-40B4-BE49-F238E27FC236}">
                  <a16:creationId xmlns:a16="http://schemas.microsoft.com/office/drawing/2014/main" id="{1FE3E8D7-9105-400A-8853-254FB428B1FA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A9FFC55-0D76-4A72-BE31-B4B209BDA47B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103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9944B32-146F-4A48-8D56-3EE46496DBB9}"/>
              </a:ext>
            </a:extLst>
          </p:cNvPr>
          <p:cNvGrpSpPr/>
          <p:nvPr/>
        </p:nvGrpSpPr>
        <p:grpSpPr>
          <a:xfrm flipV="1">
            <a:off x="3452310" y="2252540"/>
            <a:ext cx="313200" cy="424800"/>
            <a:chOff x="1352320" y="2194332"/>
            <a:chExt cx="460967" cy="629426"/>
          </a:xfrm>
        </p:grpSpPr>
        <p:sp>
          <p:nvSpPr>
            <p:cNvPr id="26" name="Freihandform 53">
              <a:extLst>
                <a:ext uri="{FF2B5EF4-FFF2-40B4-BE49-F238E27FC236}">
                  <a16:creationId xmlns:a16="http://schemas.microsoft.com/office/drawing/2014/main" id="{CF7699B6-8D12-4511-ABE3-D7CCE56E15F9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6637431-E103-474A-A2A0-07579CEE79B1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182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DB05C7C-8E89-4444-8432-C8FE93008D91}"/>
              </a:ext>
            </a:extLst>
          </p:cNvPr>
          <p:cNvGrpSpPr/>
          <p:nvPr/>
        </p:nvGrpSpPr>
        <p:grpSpPr>
          <a:xfrm flipV="1">
            <a:off x="5129630" y="2137288"/>
            <a:ext cx="313200" cy="424800"/>
            <a:chOff x="1352320" y="2194332"/>
            <a:chExt cx="460967" cy="629426"/>
          </a:xfrm>
        </p:grpSpPr>
        <p:sp>
          <p:nvSpPr>
            <p:cNvPr id="29" name="Freihandform 53">
              <a:extLst>
                <a:ext uri="{FF2B5EF4-FFF2-40B4-BE49-F238E27FC236}">
                  <a16:creationId xmlns:a16="http://schemas.microsoft.com/office/drawing/2014/main" id="{B9EEE892-03FB-4E80-9815-FC9E7F3D40A7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08FD531-C996-477D-9007-E0CE4C285D2E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127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6FFA59D-554B-47EA-98A7-137217DC35D6}"/>
              </a:ext>
            </a:extLst>
          </p:cNvPr>
          <p:cNvGrpSpPr/>
          <p:nvPr/>
        </p:nvGrpSpPr>
        <p:grpSpPr>
          <a:xfrm flipV="1">
            <a:off x="5968290" y="2051320"/>
            <a:ext cx="313200" cy="424800"/>
            <a:chOff x="1352320" y="2194332"/>
            <a:chExt cx="460967" cy="629426"/>
          </a:xfrm>
        </p:grpSpPr>
        <p:sp>
          <p:nvSpPr>
            <p:cNvPr id="32" name="Freihandform 53">
              <a:extLst>
                <a:ext uri="{FF2B5EF4-FFF2-40B4-BE49-F238E27FC236}">
                  <a16:creationId xmlns:a16="http://schemas.microsoft.com/office/drawing/2014/main" id="{3A1E6E12-9D6B-4DE8-8B2A-6618DB1E4145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798118D-2CE7-4456-8173-09BA0F98D834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185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560238E-3187-4AA1-934B-9EF1A842358D}"/>
              </a:ext>
            </a:extLst>
          </p:cNvPr>
          <p:cNvGrpSpPr/>
          <p:nvPr/>
        </p:nvGrpSpPr>
        <p:grpSpPr>
          <a:xfrm flipV="1">
            <a:off x="4290970" y="2144431"/>
            <a:ext cx="313200" cy="424800"/>
            <a:chOff x="1352320" y="2194332"/>
            <a:chExt cx="460967" cy="629426"/>
          </a:xfrm>
        </p:grpSpPr>
        <p:sp>
          <p:nvSpPr>
            <p:cNvPr id="38" name="Freihandform 53">
              <a:extLst>
                <a:ext uri="{FF2B5EF4-FFF2-40B4-BE49-F238E27FC236}">
                  <a16:creationId xmlns:a16="http://schemas.microsoft.com/office/drawing/2014/main" id="{158E9709-2CE7-4366-9EC8-6C076908F4A7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E1A5755-B885-4606-A537-14B0BAA55EC8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193</a:t>
              </a:r>
            </a:p>
          </p:txBody>
        </p:sp>
      </p:grpSp>
      <p:sp>
        <p:nvSpPr>
          <p:cNvPr id="43" name="TextBox 19">
            <a:extLst>
              <a:ext uri="{FF2B5EF4-FFF2-40B4-BE49-F238E27FC236}">
                <a16:creationId xmlns:a16="http://schemas.microsoft.com/office/drawing/2014/main" id="{A191ABB7-EF17-4873-9E05-6FE204C47552}"/>
              </a:ext>
            </a:extLst>
          </p:cNvPr>
          <p:cNvSpPr txBox="1"/>
          <p:nvPr/>
        </p:nvSpPr>
        <p:spPr>
          <a:xfrm>
            <a:off x="908283" y="1026940"/>
            <a:ext cx="38311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/>
              <a:t>6 848</a:t>
            </a:r>
            <a:endParaRPr lang="en-GB" sz="800" dirty="0"/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615A8DAA-1587-41A1-BD70-A2653C068A07}"/>
              </a:ext>
            </a:extLst>
          </p:cNvPr>
          <p:cNvSpPr txBox="1"/>
          <p:nvPr/>
        </p:nvSpPr>
        <p:spPr>
          <a:xfrm>
            <a:off x="6773602" y="1026940"/>
            <a:ext cx="38311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/>
              <a:t>6 850</a:t>
            </a:r>
            <a:endParaRPr lang="en-GB" sz="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B71003-E1DF-4BAD-A6FC-43C760A0E3E1}"/>
              </a:ext>
            </a:extLst>
          </p:cNvPr>
          <p:cNvSpPr/>
          <p:nvPr/>
        </p:nvSpPr>
        <p:spPr>
          <a:xfrm>
            <a:off x="7390483" y="1618927"/>
            <a:ext cx="775853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Examiners</a:t>
            </a:r>
            <a:br>
              <a:rPr lang="en-GB" sz="1200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GB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(+ 411)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CCEB517-7181-482C-911B-A725B61B05CA}"/>
              </a:ext>
            </a:extLst>
          </p:cNvPr>
          <p:cNvSpPr/>
          <p:nvPr/>
        </p:nvSpPr>
        <p:spPr>
          <a:xfrm>
            <a:off x="7392087" y="2180774"/>
            <a:ext cx="1142942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Examiners</a:t>
            </a:r>
          </a:p>
          <a:p>
            <a:r>
              <a:rPr lang="en-GB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recruited yearly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352177C-7530-466E-8390-9FAFE056D5CB}"/>
              </a:ext>
            </a:extLst>
          </p:cNvPr>
          <p:cNvSpPr/>
          <p:nvPr/>
        </p:nvSpPr>
        <p:spPr>
          <a:xfrm>
            <a:off x="7390483" y="3933524"/>
            <a:ext cx="777457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  <a:latin typeface="Arial" panose="020B0604020202020204" pitchFamily="34" charset="0"/>
              </a:rPr>
              <a:t>Other staff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CBE5346-82E7-4FC9-A670-847AA0C71CD2}"/>
              </a:ext>
            </a:extLst>
          </p:cNvPr>
          <p:cNvSpPr/>
          <p:nvPr/>
        </p:nvSpPr>
        <p:spPr>
          <a:xfrm>
            <a:off x="7390483" y="1026940"/>
            <a:ext cx="1093056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</a:rPr>
              <a:t>Total EPO staff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8AEDD0A-BB3D-42F3-AD4B-B9E08FF4A8F4}"/>
              </a:ext>
            </a:extLst>
          </p:cNvPr>
          <p:cNvGrpSpPr/>
          <p:nvPr/>
        </p:nvGrpSpPr>
        <p:grpSpPr>
          <a:xfrm flipV="1">
            <a:off x="6806950" y="1981909"/>
            <a:ext cx="313200" cy="424800"/>
            <a:chOff x="1352320" y="2194332"/>
            <a:chExt cx="460967" cy="629426"/>
          </a:xfrm>
        </p:grpSpPr>
        <p:sp>
          <p:nvSpPr>
            <p:cNvPr id="35" name="Freihandform 53">
              <a:extLst>
                <a:ext uri="{FF2B5EF4-FFF2-40B4-BE49-F238E27FC236}">
                  <a16:creationId xmlns:a16="http://schemas.microsoft.com/office/drawing/2014/main" id="{E14D0E7A-D9B3-4D33-AB08-3E8BA8B4D45F}"/>
                </a:ext>
              </a:extLst>
            </p:cNvPr>
            <p:cNvSpPr/>
            <p:nvPr/>
          </p:nvSpPr>
          <p:spPr>
            <a:xfrm flipV="1">
              <a:off x="1352320" y="2194332"/>
              <a:ext cx="460967" cy="629426"/>
            </a:xfrm>
            <a:custGeom>
              <a:avLst/>
              <a:gdLst>
                <a:gd name="connsiteX0" fmla="*/ 468000 w 936000"/>
                <a:gd name="connsiteY0" fmla="*/ 1126943 h 1278056"/>
                <a:gd name="connsiteX1" fmla="*/ 158270 w 936000"/>
                <a:gd name="connsiteY1" fmla="*/ 817213 h 1278056"/>
                <a:gd name="connsiteX2" fmla="*/ 468000 w 936000"/>
                <a:gd name="connsiteY2" fmla="*/ 507483 h 1278056"/>
                <a:gd name="connsiteX3" fmla="*/ 777730 w 936000"/>
                <a:gd name="connsiteY3" fmla="*/ 817213 h 1278056"/>
                <a:gd name="connsiteX4" fmla="*/ 468000 w 936000"/>
                <a:gd name="connsiteY4" fmla="*/ 1126943 h 1278056"/>
                <a:gd name="connsiteX5" fmla="*/ 468000 w 936000"/>
                <a:gd name="connsiteY5" fmla="*/ 1278056 h 1278056"/>
                <a:gd name="connsiteX6" fmla="*/ 936000 w 936000"/>
                <a:gd name="connsiteY6" fmla="*/ 810056 h 1278056"/>
                <a:gd name="connsiteX7" fmla="*/ 933344 w 936000"/>
                <a:gd name="connsiteY7" fmla="*/ 783708 h 1278056"/>
                <a:gd name="connsiteX8" fmla="*/ 936000 w 936000"/>
                <a:gd name="connsiteY8" fmla="*/ 783708 h 1278056"/>
                <a:gd name="connsiteX9" fmla="*/ 931065 w 936000"/>
                <a:gd name="connsiteY9" fmla="*/ 761100 h 1278056"/>
                <a:gd name="connsiteX10" fmla="*/ 926492 w 936000"/>
                <a:gd name="connsiteY10" fmla="*/ 715738 h 1278056"/>
                <a:gd name="connsiteX11" fmla="*/ 899222 w 936000"/>
                <a:gd name="connsiteY11" fmla="*/ 627890 h 1278056"/>
                <a:gd name="connsiteX12" fmla="*/ 893489 w 936000"/>
                <a:gd name="connsiteY12" fmla="*/ 617327 h 1278056"/>
                <a:gd name="connsiteX13" fmla="*/ 868895 w 936000"/>
                <a:gd name="connsiteY13" fmla="*/ 548937 h 1278056"/>
                <a:gd name="connsiteX14" fmla="*/ 468000 w 936000"/>
                <a:gd name="connsiteY14" fmla="*/ 0 h 1278056"/>
                <a:gd name="connsiteX15" fmla="*/ 60073 w 936000"/>
                <a:gd name="connsiteY15" fmla="*/ 569029 h 1278056"/>
                <a:gd name="connsiteX16" fmla="*/ 42324 w 936000"/>
                <a:gd name="connsiteY16" fmla="*/ 617672 h 1278056"/>
                <a:gd name="connsiteX17" fmla="*/ 36778 w 936000"/>
                <a:gd name="connsiteY17" fmla="*/ 627890 h 1278056"/>
                <a:gd name="connsiteX18" fmla="*/ 26421 w 936000"/>
                <a:gd name="connsiteY18" fmla="*/ 661253 h 1278056"/>
                <a:gd name="connsiteX19" fmla="*/ 21191 w 936000"/>
                <a:gd name="connsiteY19" fmla="*/ 675587 h 1278056"/>
                <a:gd name="connsiteX20" fmla="*/ 19853 w 936000"/>
                <a:gd name="connsiteY20" fmla="*/ 682412 h 1278056"/>
                <a:gd name="connsiteX21" fmla="*/ 9508 w 936000"/>
                <a:gd name="connsiteY21" fmla="*/ 715738 h 1278056"/>
                <a:gd name="connsiteX22" fmla="*/ 5469 w 936000"/>
                <a:gd name="connsiteY22" fmla="*/ 755802 h 1278056"/>
                <a:gd name="connsiteX23" fmla="*/ 0 w 936000"/>
                <a:gd name="connsiteY23" fmla="*/ 783708 h 1278056"/>
                <a:gd name="connsiteX24" fmla="*/ 2656 w 936000"/>
                <a:gd name="connsiteY24" fmla="*/ 783708 h 1278056"/>
                <a:gd name="connsiteX25" fmla="*/ 0 w 936000"/>
                <a:gd name="connsiteY25" fmla="*/ 810056 h 1278056"/>
                <a:gd name="connsiteX26" fmla="*/ 468000 w 936000"/>
                <a:gd name="connsiteY26" fmla="*/ 1278056 h 12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000" h="1278056">
                  <a:moveTo>
                    <a:pt x="468000" y="1126943"/>
                  </a:moveTo>
                  <a:cubicBezTo>
                    <a:pt x="296941" y="1126943"/>
                    <a:pt x="158270" y="988272"/>
                    <a:pt x="158270" y="817213"/>
                  </a:cubicBezTo>
                  <a:cubicBezTo>
                    <a:pt x="158270" y="646154"/>
                    <a:pt x="296941" y="507483"/>
                    <a:pt x="468000" y="507483"/>
                  </a:cubicBezTo>
                  <a:cubicBezTo>
                    <a:pt x="639059" y="507483"/>
                    <a:pt x="777730" y="646154"/>
                    <a:pt x="777730" y="817213"/>
                  </a:cubicBezTo>
                  <a:cubicBezTo>
                    <a:pt x="777730" y="988272"/>
                    <a:pt x="639059" y="1126943"/>
                    <a:pt x="468000" y="1126943"/>
                  </a:cubicBezTo>
                  <a:close/>
                  <a:moveTo>
                    <a:pt x="468000" y="1278056"/>
                  </a:moveTo>
                  <a:cubicBezTo>
                    <a:pt x="726469" y="1278056"/>
                    <a:pt x="936000" y="1068525"/>
                    <a:pt x="936000" y="810056"/>
                  </a:cubicBezTo>
                  <a:lnTo>
                    <a:pt x="933344" y="783708"/>
                  </a:lnTo>
                  <a:lnTo>
                    <a:pt x="936000" y="783708"/>
                  </a:lnTo>
                  <a:lnTo>
                    <a:pt x="931065" y="761100"/>
                  </a:lnTo>
                  <a:lnTo>
                    <a:pt x="926492" y="715738"/>
                  </a:lnTo>
                  <a:cubicBezTo>
                    <a:pt x="920258" y="685272"/>
                    <a:pt x="911063" y="655885"/>
                    <a:pt x="899222" y="627890"/>
                  </a:cubicBezTo>
                  <a:lnTo>
                    <a:pt x="893489" y="617327"/>
                  </a:lnTo>
                  <a:lnTo>
                    <a:pt x="868895" y="548937"/>
                  </a:lnTo>
                  <a:cubicBezTo>
                    <a:pt x="776117" y="333811"/>
                    <a:pt x="615362" y="170924"/>
                    <a:pt x="468000" y="0"/>
                  </a:cubicBezTo>
                  <a:cubicBezTo>
                    <a:pt x="331355" y="160208"/>
                    <a:pt x="153187" y="357921"/>
                    <a:pt x="60073" y="569029"/>
                  </a:cubicBezTo>
                  <a:lnTo>
                    <a:pt x="42324" y="617672"/>
                  </a:lnTo>
                  <a:lnTo>
                    <a:pt x="36778" y="627890"/>
                  </a:lnTo>
                  <a:lnTo>
                    <a:pt x="26421" y="661253"/>
                  </a:lnTo>
                  <a:lnTo>
                    <a:pt x="21191" y="675587"/>
                  </a:lnTo>
                  <a:lnTo>
                    <a:pt x="19853" y="682412"/>
                  </a:lnTo>
                  <a:lnTo>
                    <a:pt x="9508" y="715738"/>
                  </a:lnTo>
                  <a:lnTo>
                    <a:pt x="5469" y="755802"/>
                  </a:lnTo>
                  <a:lnTo>
                    <a:pt x="0" y="783708"/>
                  </a:lnTo>
                  <a:lnTo>
                    <a:pt x="2656" y="783708"/>
                  </a:lnTo>
                  <a:lnTo>
                    <a:pt x="0" y="810056"/>
                  </a:lnTo>
                  <a:cubicBezTo>
                    <a:pt x="0" y="1068525"/>
                    <a:pt x="209531" y="1278056"/>
                    <a:pt x="468000" y="12780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77BD6CF-280E-4B35-84C6-53D7FE713498}"/>
                </a:ext>
              </a:extLst>
            </p:cNvPr>
            <p:cNvSpPr/>
            <p:nvPr/>
          </p:nvSpPr>
          <p:spPr>
            <a:xfrm flipV="1">
              <a:off x="1393031" y="2237313"/>
              <a:ext cx="379544" cy="379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157</a:t>
              </a:r>
            </a:p>
          </p:txBody>
        </p:sp>
      </p:grpSp>
      <p:sp>
        <p:nvSpPr>
          <p:cNvPr id="46" name="Text Box 19">
            <a:extLst>
              <a:ext uri="{FF2B5EF4-FFF2-40B4-BE49-F238E27FC236}">
                <a16:creationId xmlns:a16="http://schemas.microsoft.com/office/drawing/2014/main" id="{4476D376-450D-4EDE-AF5F-9AB4AA5D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764278"/>
            <a:ext cx="7848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49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Source : EPO staff figures. </a:t>
            </a:r>
            <a:r>
              <a:rPr lang="en-GB" altLang="en-US" sz="800" dirty="0" smtClean="0">
                <a:solidFill>
                  <a:schemeClr val="tx1"/>
                </a:solidFill>
              </a:rPr>
              <a:t>Status: 31 </a:t>
            </a:r>
            <a:r>
              <a:rPr lang="en-GB" altLang="en-US" sz="800" dirty="0">
                <a:solidFill>
                  <a:schemeClr val="tx1"/>
                </a:solidFill>
              </a:rPr>
              <a:t>Dec </a:t>
            </a:r>
            <a:r>
              <a:rPr lang="en-GB" altLang="en-US" sz="800" dirty="0" smtClean="0">
                <a:solidFill>
                  <a:schemeClr val="tx1"/>
                </a:solidFill>
              </a:rPr>
              <a:t>2017.</a:t>
            </a:r>
            <a:endParaRPr lang="en-GB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hteck 161">
            <a:extLst>
              <a:ext uri="{FF2B5EF4-FFF2-40B4-BE49-F238E27FC236}">
                <a16:creationId xmlns:a16="http://schemas.microsoft.com/office/drawing/2014/main" id="{0B78B1AC-061F-4E91-8536-76BB83B33005}"/>
              </a:ext>
            </a:extLst>
          </p:cNvPr>
          <p:cNvSpPr/>
          <p:nvPr/>
        </p:nvSpPr>
        <p:spPr>
          <a:xfrm>
            <a:off x="684213" y="1006475"/>
            <a:ext cx="7846429" cy="372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44000" rtlCol="0" anchor="t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Applicants' files are not processed by third parties</a:t>
            </a:r>
          </a:p>
        </p:txBody>
      </p:sp>
      <p:sp>
        <p:nvSpPr>
          <p:cNvPr id="161" name="Bogen 160">
            <a:extLst>
              <a:ext uri="{FF2B5EF4-FFF2-40B4-BE49-F238E27FC236}">
                <a16:creationId xmlns:a16="http://schemas.microsoft.com/office/drawing/2014/main" id="{61EF4DEF-40A1-4AFD-B5E1-0F949DF6FB80}"/>
              </a:ext>
            </a:extLst>
          </p:cNvPr>
          <p:cNvSpPr/>
          <p:nvPr/>
        </p:nvSpPr>
        <p:spPr>
          <a:xfrm>
            <a:off x="1421427" y="1638299"/>
            <a:ext cx="6372000" cy="6191717"/>
          </a:xfrm>
          <a:prstGeom prst="arc">
            <a:avLst>
              <a:gd name="adj1" fmla="val 10800680"/>
              <a:gd name="adj2" fmla="val 0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24C008B-ED0E-4A1D-8F6A-C3C1B4B90254}"/>
              </a:ext>
            </a:extLst>
          </p:cNvPr>
          <p:cNvGrpSpPr/>
          <p:nvPr/>
        </p:nvGrpSpPr>
        <p:grpSpPr>
          <a:xfrm>
            <a:off x="1981200" y="1866471"/>
            <a:ext cx="5184576" cy="1751756"/>
            <a:chOff x="1935450" y="1791443"/>
            <a:chExt cx="5276075" cy="178267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F45A2644-AF72-4B28-AC77-6BDA83469FC0}"/>
                </a:ext>
              </a:extLst>
            </p:cNvPr>
            <p:cNvCxnSpPr>
              <a:cxnSpLocks/>
            </p:cNvCxnSpPr>
            <p:nvPr/>
          </p:nvCxnSpPr>
          <p:spPr>
            <a:xfrm rot="1080000" flipH="1">
              <a:off x="5242703" y="1791443"/>
              <a:ext cx="0" cy="178267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C1E441BC-8589-4C70-92A4-279C8AE25721}"/>
                </a:ext>
              </a:extLst>
            </p:cNvPr>
            <p:cNvCxnSpPr>
              <a:cxnSpLocks/>
            </p:cNvCxnSpPr>
            <p:nvPr/>
          </p:nvCxnSpPr>
          <p:spPr>
            <a:xfrm rot="3240000" flipH="1">
              <a:off x="6320189" y="2584214"/>
              <a:ext cx="0" cy="178267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2FB5C07C-78FA-441E-A3D6-EA3E0B745AEB}"/>
                </a:ext>
              </a:extLst>
            </p:cNvPr>
            <p:cNvGrpSpPr/>
            <p:nvPr/>
          </p:nvGrpSpPr>
          <p:grpSpPr>
            <a:xfrm flipH="1">
              <a:off x="1935450" y="1791443"/>
              <a:ext cx="1968822" cy="1782672"/>
              <a:chOff x="4737618" y="1791443"/>
              <a:chExt cx="1968822" cy="1782672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32FD9DFA-E445-4E0B-85AC-D88D964699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" flipH="1">
                <a:off x="4737618" y="1791443"/>
                <a:ext cx="0" cy="1782672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602FA419-AE70-4F2A-82D5-6E53549218B2}"/>
                  </a:ext>
                </a:extLst>
              </p:cNvPr>
              <p:cNvCxnSpPr>
                <a:cxnSpLocks/>
              </p:cNvCxnSpPr>
              <p:nvPr/>
            </p:nvCxnSpPr>
            <p:spPr>
              <a:xfrm rot="3240000" flipH="1">
                <a:off x="5815104" y="2584214"/>
                <a:ext cx="0" cy="1782672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E53EF00-5791-44C6-8AED-AC309D44017D}"/>
              </a:ext>
            </a:extLst>
          </p:cNvPr>
          <p:cNvGrpSpPr/>
          <p:nvPr/>
        </p:nvGrpSpPr>
        <p:grpSpPr>
          <a:xfrm>
            <a:off x="2690813" y="2835200"/>
            <a:ext cx="3762374" cy="1911698"/>
            <a:chOff x="-3625850" y="138113"/>
            <a:chExt cx="4795838" cy="2436813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00EB9E60-85C1-4B9D-9BC6-DF867AEF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28725" y="293688"/>
              <a:ext cx="1939925" cy="2281238"/>
            </a:xfrm>
            <a:custGeom>
              <a:avLst/>
              <a:gdLst>
                <a:gd name="T0" fmla="*/ 983 w 2572"/>
                <a:gd name="T1" fmla="*/ 0 h 3023"/>
                <a:gd name="T2" fmla="*/ 2572 w 2572"/>
                <a:gd name="T3" fmla="*/ 1155 h 3023"/>
                <a:gd name="T4" fmla="*/ 0 w 2572"/>
                <a:gd name="T5" fmla="*/ 3023 h 3023"/>
                <a:gd name="T6" fmla="*/ 983 w 2572"/>
                <a:gd name="T7" fmla="*/ 0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2" h="3023">
                  <a:moveTo>
                    <a:pt x="983" y="0"/>
                  </a:moveTo>
                  <a:cubicBezTo>
                    <a:pt x="1621" y="207"/>
                    <a:pt x="2178" y="612"/>
                    <a:pt x="2572" y="1155"/>
                  </a:cubicBezTo>
                  <a:lnTo>
                    <a:pt x="0" y="302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381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15756EFC-7C11-4578-B4CF-C19AC4CD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28725" y="1165225"/>
              <a:ext cx="2398713" cy="1409700"/>
            </a:xfrm>
            <a:custGeom>
              <a:avLst/>
              <a:gdLst>
                <a:gd name="T0" fmla="*/ 2572 w 3179"/>
                <a:gd name="T1" fmla="*/ 0 h 1868"/>
                <a:gd name="T2" fmla="*/ 3179 w 3179"/>
                <a:gd name="T3" fmla="*/ 1868 h 1868"/>
                <a:gd name="T4" fmla="*/ 0 w 3179"/>
                <a:gd name="T5" fmla="*/ 1868 h 1868"/>
                <a:gd name="T6" fmla="*/ 2572 w 3179"/>
                <a:gd name="T7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9" h="1868">
                  <a:moveTo>
                    <a:pt x="2572" y="0"/>
                  </a:moveTo>
                  <a:cubicBezTo>
                    <a:pt x="2967" y="543"/>
                    <a:pt x="3179" y="1197"/>
                    <a:pt x="3179" y="1868"/>
                  </a:cubicBezTo>
                  <a:lnTo>
                    <a:pt x="0" y="1868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3"/>
            </a:solidFill>
            <a:ln w="2381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1A232951-10D6-42C3-8949-4E0C299B9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25850" y="1165225"/>
              <a:ext cx="2397125" cy="1409700"/>
            </a:xfrm>
            <a:custGeom>
              <a:avLst/>
              <a:gdLst>
                <a:gd name="T0" fmla="*/ 0 w 3178"/>
                <a:gd name="T1" fmla="*/ 1868 h 1868"/>
                <a:gd name="T2" fmla="*/ 607 w 3178"/>
                <a:gd name="T3" fmla="*/ 0 h 1868"/>
                <a:gd name="T4" fmla="*/ 3178 w 3178"/>
                <a:gd name="T5" fmla="*/ 1868 h 1868"/>
                <a:gd name="T6" fmla="*/ 0 w 3178"/>
                <a:gd name="T7" fmla="*/ 1868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8" h="1868">
                  <a:moveTo>
                    <a:pt x="0" y="1868"/>
                  </a:moveTo>
                  <a:cubicBezTo>
                    <a:pt x="0" y="1197"/>
                    <a:pt x="212" y="543"/>
                    <a:pt x="607" y="0"/>
                  </a:cubicBezTo>
                  <a:lnTo>
                    <a:pt x="3178" y="1868"/>
                  </a:lnTo>
                  <a:lnTo>
                    <a:pt x="0" y="18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381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7026B32E-CFBA-4D17-8AA5-A1B1BC67D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68650" y="293688"/>
              <a:ext cx="1939925" cy="2281238"/>
            </a:xfrm>
            <a:custGeom>
              <a:avLst/>
              <a:gdLst>
                <a:gd name="T0" fmla="*/ 0 w 2571"/>
                <a:gd name="T1" fmla="*/ 1155 h 3023"/>
                <a:gd name="T2" fmla="*/ 1589 w 2571"/>
                <a:gd name="T3" fmla="*/ 0 h 3023"/>
                <a:gd name="T4" fmla="*/ 2571 w 2571"/>
                <a:gd name="T5" fmla="*/ 3023 h 3023"/>
                <a:gd name="T6" fmla="*/ 0 w 2571"/>
                <a:gd name="T7" fmla="*/ 1155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1" h="3023">
                  <a:moveTo>
                    <a:pt x="0" y="1155"/>
                  </a:moveTo>
                  <a:cubicBezTo>
                    <a:pt x="394" y="612"/>
                    <a:pt x="951" y="207"/>
                    <a:pt x="1589" y="0"/>
                  </a:cubicBezTo>
                  <a:lnTo>
                    <a:pt x="2571" y="3023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381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E14A42E-A787-459A-84CA-B4E71F29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38113"/>
              <a:ext cx="1482725" cy="2436813"/>
            </a:xfrm>
            <a:custGeom>
              <a:avLst/>
              <a:gdLst>
                <a:gd name="T0" fmla="*/ 0 w 1965"/>
                <a:gd name="T1" fmla="*/ 207 h 3230"/>
                <a:gd name="T2" fmla="*/ 1965 w 1965"/>
                <a:gd name="T3" fmla="*/ 207 h 3230"/>
                <a:gd name="T4" fmla="*/ 982 w 1965"/>
                <a:gd name="T5" fmla="*/ 3230 h 3230"/>
                <a:gd name="T6" fmla="*/ 0 w 1965"/>
                <a:gd name="T7" fmla="*/ 207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5" h="3230">
                  <a:moveTo>
                    <a:pt x="0" y="207"/>
                  </a:moveTo>
                  <a:cubicBezTo>
                    <a:pt x="639" y="0"/>
                    <a:pt x="1326" y="0"/>
                    <a:pt x="1965" y="207"/>
                  </a:cubicBezTo>
                  <a:lnTo>
                    <a:pt x="982" y="323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381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No outsourcing of the core tasks of examiners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427143" y="2653946"/>
            <a:ext cx="1342281" cy="349702"/>
          </a:xfrm>
          <a:prstGeom prst="rect">
            <a:avLst/>
          </a:prstGeom>
          <a:noFill/>
          <a:ln w="9525">
            <a:noFill/>
          </a:ln>
        </p:spPr>
        <p:txBody>
          <a:bodyPr wrap="none" lIns="36000" tIns="36000" rIns="36000" bIns="36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tx1"/>
                </a:solidFill>
              </a:rPr>
              <a:t>Examination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827554" y="3921391"/>
            <a:ext cx="803672" cy="349702"/>
          </a:xfrm>
          <a:prstGeom prst="rect">
            <a:avLst/>
          </a:prstGeom>
          <a:noFill/>
          <a:ln w="9525">
            <a:noFill/>
          </a:ln>
        </p:spPr>
        <p:txBody>
          <a:bodyPr wrap="none" lIns="36000" tIns="36000" rIns="36000" bIns="36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67843" y="2653946"/>
            <a:ext cx="649784" cy="349702"/>
          </a:xfrm>
          <a:prstGeom prst="rect">
            <a:avLst/>
          </a:prstGeom>
          <a:noFill/>
          <a:ln w="9525">
            <a:noFill/>
          </a:ln>
        </p:spPr>
        <p:txBody>
          <a:bodyPr wrap="none" lIns="36000" tIns="36000" rIns="36000" bIns="36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tx1"/>
                </a:solidFill>
              </a:rPr>
              <a:t>Grant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55975" y="2234613"/>
            <a:ext cx="1432050" cy="349702"/>
          </a:xfrm>
          <a:prstGeom prst="rect">
            <a:avLst/>
          </a:prstGeom>
          <a:noFill/>
          <a:ln w="9525">
            <a:noFill/>
          </a:ln>
        </p:spPr>
        <p:txBody>
          <a:bodyPr wrap="none" lIns="36000" tIns="36000" rIns="36000" bIns="36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33" name="Kreis 28">
            <a:extLst>
              <a:ext uri="{FF2B5EF4-FFF2-40B4-BE49-F238E27FC236}">
                <a16:creationId xmlns:a16="http://schemas.microsoft.com/office/drawing/2014/main" id="{035A985C-2C74-41B3-82C1-6DB5E3F21B75}"/>
              </a:ext>
            </a:extLst>
          </p:cNvPr>
          <p:cNvSpPr/>
          <p:nvPr/>
        </p:nvSpPr>
        <p:spPr>
          <a:xfrm>
            <a:off x="3304782" y="3476192"/>
            <a:ext cx="2534436" cy="2534436"/>
          </a:xfrm>
          <a:prstGeom prst="pie">
            <a:avLst>
              <a:gd name="adj1" fmla="val 10838258"/>
              <a:gd name="adj2" fmla="val 215812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B9B673C-EFA7-4469-B07B-1F1E31AEC08C}"/>
              </a:ext>
            </a:extLst>
          </p:cNvPr>
          <p:cNvGrpSpPr/>
          <p:nvPr/>
        </p:nvGrpSpPr>
        <p:grpSpPr>
          <a:xfrm>
            <a:off x="3479840" y="3637759"/>
            <a:ext cx="2184320" cy="2184320"/>
            <a:chOff x="3515598" y="3644902"/>
            <a:chExt cx="2184320" cy="2184320"/>
          </a:xfrm>
        </p:grpSpPr>
        <p:sp>
          <p:nvSpPr>
            <p:cNvPr id="35" name="Kreis 27">
              <a:extLst>
                <a:ext uri="{FF2B5EF4-FFF2-40B4-BE49-F238E27FC236}">
                  <a16:creationId xmlns:a16="http://schemas.microsoft.com/office/drawing/2014/main" id="{7E8F073B-DD09-410C-A639-E8944B8F7FBC}"/>
                </a:ext>
              </a:extLst>
            </p:cNvPr>
            <p:cNvSpPr/>
            <p:nvPr/>
          </p:nvSpPr>
          <p:spPr>
            <a:xfrm>
              <a:off x="3515598" y="3644902"/>
              <a:ext cx="2184320" cy="2184320"/>
            </a:xfrm>
            <a:prstGeom prst="pie">
              <a:avLst>
                <a:gd name="adj1" fmla="val 10793729"/>
                <a:gd name="adj2" fmla="val 1129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ED3EAC5-10FD-42C9-A0E8-78F1914FCA11}"/>
                </a:ext>
              </a:extLst>
            </p:cNvPr>
            <p:cNvSpPr/>
            <p:nvPr/>
          </p:nvSpPr>
          <p:spPr>
            <a:xfrm>
              <a:off x="3515598" y="4234683"/>
              <a:ext cx="2183440" cy="313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Core tasks of EPO examiners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1DF8B09-4D00-471A-A2CC-1800FEAF1C09}"/>
              </a:ext>
            </a:extLst>
          </p:cNvPr>
          <p:cNvGrpSpPr/>
          <p:nvPr/>
        </p:nvGrpSpPr>
        <p:grpSpPr>
          <a:xfrm>
            <a:off x="2858606" y="4085302"/>
            <a:ext cx="420320" cy="427606"/>
            <a:chOff x="2648226" y="3987943"/>
            <a:chExt cx="778267" cy="791760"/>
          </a:xfrm>
        </p:grpSpPr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7E80453C-402E-4456-B6FF-2F2EB8B83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508" y="3987943"/>
              <a:ext cx="607985" cy="608695"/>
            </a:xfrm>
            <a:custGeom>
              <a:avLst/>
              <a:gdLst>
                <a:gd name="T0" fmla="*/ 113 w 225"/>
                <a:gd name="T1" fmla="*/ 225 h 225"/>
                <a:gd name="T2" fmla="*/ 0 w 225"/>
                <a:gd name="T3" fmla="*/ 112 h 225"/>
                <a:gd name="T4" fmla="*/ 113 w 225"/>
                <a:gd name="T5" fmla="*/ 0 h 225"/>
                <a:gd name="T6" fmla="*/ 225 w 225"/>
                <a:gd name="T7" fmla="*/ 112 h 225"/>
                <a:gd name="T8" fmla="*/ 113 w 225"/>
                <a:gd name="T9" fmla="*/ 225 h 225"/>
                <a:gd name="T10" fmla="*/ 113 w 225"/>
                <a:gd name="T11" fmla="*/ 35 h 225"/>
                <a:gd name="T12" fmla="*/ 36 w 225"/>
                <a:gd name="T13" fmla="*/ 112 h 225"/>
                <a:gd name="T14" fmla="*/ 113 w 225"/>
                <a:gd name="T15" fmla="*/ 189 h 225"/>
                <a:gd name="T16" fmla="*/ 189 w 225"/>
                <a:gd name="T17" fmla="*/ 112 h 225"/>
                <a:gd name="T18" fmla="*/ 113 w 225"/>
                <a:gd name="T19" fmla="*/ 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50" y="225"/>
                    <a:pt x="0" y="175"/>
                    <a:pt x="0" y="112"/>
                  </a:cubicBezTo>
                  <a:cubicBezTo>
                    <a:pt x="0" y="50"/>
                    <a:pt x="50" y="0"/>
                    <a:pt x="113" y="0"/>
                  </a:cubicBezTo>
                  <a:cubicBezTo>
                    <a:pt x="175" y="0"/>
                    <a:pt x="225" y="50"/>
                    <a:pt x="225" y="112"/>
                  </a:cubicBezTo>
                  <a:cubicBezTo>
                    <a:pt x="225" y="175"/>
                    <a:pt x="175" y="225"/>
                    <a:pt x="113" y="225"/>
                  </a:cubicBezTo>
                  <a:close/>
                  <a:moveTo>
                    <a:pt x="113" y="35"/>
                  </a:moveTo>
                  <a:cubicBezTo>
                    <a:pt x="70" y="35"/>
                    <a:pt x="36" y="70"/>
                    <a:pt x="36" y="112"/>
                  </a:cubicBezTo>
                  <a:cubicBezTo>
                    <a:pt x="36" y="155"/>
                    <a:pt x="70" y="189"/>
                    <a:pt x="113" y="189"/>
                  </a:cubicBezTo>
                  <a:cubicBezTo>
                    <a:pt x="155" y="189"/>
                    <a:pt x="189" y="155"/>
                    <a:pt x="189" y="112"/>
                  </a:cubicBezTo>
                  <a:cubicBezTo>
                    <a:pt x="189" y="70"/>
                    <a:pt x="155" y="35"/>
                    <a:pt x="113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E91348AA-93BF-4F8C-8EA6-29A94DC1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226" y="4428445"/>
              <a:ext cx="356563" cy="351258"/>
            </a:xfrm>
            <a:custGeom>
              <a:avLst/>
              <a:gdLst>
                <a:gd name="T0" fmla="*/ 20 w 132"/>
                <a:gd name="T1" fmla="*/ 130 h 130"/>
                <a:gd name="T2" fmla="*/ 7 w 132"/>
                <a:gd name="T3" fmla="*/ 124 h 130"/>
                <a:gd name="T4" fmla="*/ 7 w 132"/>
                <a:gd name="T5" fmla="*/ 99 h 130"/>
                <a:gd name="T6" fmla="*/ 100 w 132"/>
                <a:gd name="T7" fmla="*/ 7 h 130"/>
                <a:gd name="T8" fmla="*/ 125 w 132"/>
                <a:gd name="T9" fmla="*/ 7 h 130"/>
                <a:gd name="T10" fmla="*/ 125 w 132"/>
                <a:gd name="T11" fmla="*/ 32 h 130"/>
                <a:gd name="T12" fmla="*/ 33 w 132"/>
                <a:gd name="T13" fmla="*/ 124 h 130"/>
                <a:gd name="T14" fmla="*/ 20 w 132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30">
                  <a:moveTo>
                    <a:pt x="20" y="130"/>
                  </a:moveTo>
                  <a:cubicBezTo>
                    <a:pt x="15" y="130"/>
                    <a:pt x="11" y="128"/>
                    <a:pt x="7" y="124"/>
                  </a:cubicBezTo>
                  <a:cubicBezTo>
                    <a:pt x="0" y="117"/>
                    <a:pt x="0" y="106"/>
                    <a:pt x="7" y="99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7" y="0"/>
                    <a:pt x="118" y="0"/>
                    <a:pt x="125" y="7"/>
                  </a:cubicBezTo>
                  <a:cubicBezTo>
                    <a:pt x="132" y="14"/>
                    <a:pt x="132" y="25"/>
                    <a:pt x="125" y="32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29" y="128"/>
                    <a:pt x="24" y="130"/>
                    <a:pt x="20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9" name="Freeform 17">
            <a:extLst>
              <a:ext uri="{FF2B5EF4-FFF2-40B4-BE49-F238E27FC236}">
                <a16:creationId xmlns:a16="http://schemas.microsoft.com/office/drawing/2014/main" id="{BBFC3BB0-AD45-4574-AADF-A8238B786BE4}"/>
              </a:ext>
            </a:extLst>
          </p:cNvPr>
          <p:cNvSpPr>
            <a:spLocks/>
          </p:cNvSpPr>
          <p:nvPr/>
        </p:nvSpPr>
        <p:spPr bwMode="auto">
          <a:xfrm flipH="1">
            <a:off x="3538478" y="3243246"/>
            <a:ext cx="272230" cy="383312"/>
          </a:xfrm>
          <a:custGeom>
            <a:avLst/>
            <a:gdLst>
              <a:gd name="T0" fmla="*/ 160 w 221"/>
              <a:gd name="T1" fmla="*/ 0 h 311"/>
              <a:gd name="T2" fmla="*/ 174 w 221"/>
              <a:gd name="T3" fmla="*/ 9 h 311"/>
              <a:gd name="T4" fmla="*/ 179 w 221"/>
              <a:gd name="T5" fmla="*/ 12 h 311"/>
              <a:gd name="T6" fmla="*/ 161 w 221"/>
              <a:gd name="T7" fmla="*/ 43 h 311"/>
              <a:gd name="T8" fmla="*/ 165 w 221"/>
              <a:gd name="T9" fmla="*/ 47 h 311"/>
              <a:gd name="T10" fmla="*/ 165 w 221"/>
              <a:gd name="T11" fmla="*/ 62 h 311"/>
              <a:gd name="T12" fmla="*/ 155 w 221"/>
              <a:gd name="T13" fmla="*/ 78 h 311"/>
              <a:gd name="T14" fmla="*/ 177 w 221"/>
              <a:gd name="T15" fmla="*/ 88 h 311"/>
              <a:gd name="T16" fmla="*/ 188 w 221"/>
              <a:gd name="T17" fmla="*/ 130 h 311"/>
              <a:gd name="T18" fmla="*/ 189 w 221"/>
              <a:gd name="T19" fmla="*/ 136 h 311"/>
              <a:gd name="T20" fmla="*/ 154 w 221"/>
              <a:gd name="T21" fmla="*/ 266 h 311"/>
              <a:gd name="T22" fmla="*/ 151 w 221"/>
              <a:gd name="T23" fmla="*/ 268 h 311"/>
              <a:gd name="T24" fmla="*/ 154 w 221"/>
              <a:gd name="T25" fmla="*/ 268 h 311"/>
              <a:gd name="T26" fmla="*/ 204 w 221"/>
              <a:gd name="T27" fmla="*/ 268 h 311"/>
              <a:gd name="T28" fmla="*/ 220 w 221"/>
              <a:gd name="T29" fmla="*/ 284 h 311"/>
              <a:gd name="T30" fmla="*/ 220 w 221"/>
              <a:gd name="T31" fmla="*/ 297 h 311"/>
              <a:gd name="T32" fmla="*/ 205 w 221"/>
              <a:gd name="T33" fmla="*/ 311 h 311"/>
              <a:gd name="T34" fmla="*/ 20 w 221"/>
              <a:gd name="T35" fmla="*/ 311 h 311"/>
              <a:gd name="T36" fmla="*/ 5 w 221"/>
              <a:gd name="T37" fmla="*/ 296 h 311"/>
              <a:gd name="T38" fmla="*/ 5 w 221"/>
              <a:gd name="T39" fmla="*/ 283 h 311"/>
              <a:gd name="T40" fmla="*/ 20 w 221"/>
              <a:gd name="T41" fmla="*/ 268 h 311"/>
              <a:gd name="T42" fmla="*/ 78 w 221"/>
              <a:gd name="T43" fmla="*/ 268 h 311"/>
              <a:gd name="T44" fmla="*/ 82 w 221"/>
              <a:gd name="T45" fmla="*/ 267 h 311"/>
              <a:gd name="T46" fmla="*/ 78 w 221"/>
              <a:gd name="T47" fmla="*/ 266 h 311"/>
              <a:gd name="T48" fmla="*/ 44 w 221"/>
              <a:gd name="T49" fmla="*/ 237 h 311"/>
              <a:gd name="T50" fmla="*/ 40 w 221"/>
              <a:gd name="T51" fmla="*/ 234 h 311"/>
              <a:gd name="T52" fmla="*/ 3 w 221"/>
              <a:gd name="T53" fmla="*/ 234 h 311"/>
              <a:gd name="T54" fmla="*/ 0 w 221"/>
              <a:gd name="T55" fmla="*/ 234 h 311"/>
              <a:gd name="T56" fmla="*/ 0 w 221"/>
              <a:gd name="T57" fmla="*/ 215 h 311"/>
              <a:gd name="T58" fmla="*/ 3 w 221"/>
              <a:gd name="T59" fmla="*/ 213 h 311"/>
              <a:gd name="T60" fmla="*/ 33 w 221"/>
              <a:gd name="T61" fmla="*/ 213 h 311"/>
              <a:gd name="T62" fmla="*/ 103 w 221"/>
              <a:gd name="T63" fmla="*/ 213 h 311"/>
              <a:gd name="T64" fmla="*/ 106 w 221"/>
              <a:gd name="T65" fmla="*/ 213 h 311"/>
              <a:gd name="T66" fmla="*/ 106 w 221"/>
              <a:gd name="T67" fmla="*/ 234 h 311"/>
              <a:gd name="T68" fmla="*/ 93 w 221"/>
              <a:gd name="T69" fmla="*/ 234 h 311"/>
              <a:gd name="T70" fmla="*/ 114 w 221"/>
              <a:gd name="T71" fmla="*/ 240 h 311"/>
              <a:gd name="T72" fmla="*/ 169 w 221"/>
              <a:gd name="T73" fmla="*/ 196 h 311"/>
              <a:gd name="T74" fmla="*/ 162 w 221"/>
              <a:gd name="T75" fmla="*/ 157 h 311"/>
              <a:gd name="T76" fmla="*/ 159 w 221"/>
              <a:gd name="T77" fmla="*/ 155 h 311"/>
              <a:gd name="T78" fmla="*/ 119 w 221"/>
              <a:gd name="T79" fmla="*/ 139 h 311"/>
              <a:gd name="T80" fmla="*/ 118 w 221"/>
              <a:gd name="T81" fmla="*/ 138 h 311"/>
              <a:gd name="T82" fmla="*/ 103 w 221"/>
              <a:gd name="T83" fmla="*/ 164 h 311"/>
              <a:gd name="T84" fmla="*/ 114 w 221"/>
              <a:gd name="T85" fmla="*/ 170 h 311"/>
              <a:gd name="T86" fmla="*/ 98 w 221"/>
              <a:gd name="T87" fmla="*/ 196 h 311"/>
              <a:gd name="T88" fmla="*/ 32 w 221"/>
              <a:gd name="T89" fmla="*/ 155 h 311"/>
              <a:gd name="T90" fmla="*/ 48 w 221"/>
              <a:gd name="T91" fmla="*/ 130 h 311"/>
              <a:gd name="T92" fmla="*/ 59 w 221"/>
              <a:gd name="T93" fmla="*/ 137 h 311"/>
              <a:gd name="T94" fmla="*/ 72 w 221"/>
              <a:gd name="T95" fmla="*/ 116 h 311"/>
              <a:gd name="T96" fmla="*/ 121 w 221"/>
              <a:gd name="T97" fmla="*/ 36 h 311"/>
              <a:gd name="T98" fmla="*/ 139 w 221"/>
              <a:gd name="T99" fmla="*/ 29 h 311"/>
              <a:gd name="T100" fmla="*/ 141 w 221"/>
              <a:gd name="T101" fmla="*/ 29 h 311"/>
              <a:gd name="T102" fmla="*/ 159 w 221"/>
              <a:gd name="T103" fmla="*/ 0 h 311"/>
              <a:gd name="T104" fmla="*/ 160 w 221"/>
              <a:gd name="T105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1" h="311">
                <a:moveTo>
                  <a:pt x="160" y="0"/>
                </a:moveTo>
                <a:cubicBezTo>
                  <a:pt x="165" y="3"/>
                  <a:pt x="169" y="6"/>
                  <a:pt x="174" y="9"/>
                </a:cubicBezTo>
                <a:cubicBezTo>
                  <a:pt x="176" y="10"/>
                  <a:pt x="178" y="11"/>
                  <a:pt x="179" y="12"/>
                </a:cubicBezTo>
                <a:cubicBezTo>
                  <a:pt x="173" y="23"/>
                  <a:pt x="167" y="33"/>
                  <a:pt x="161" y="43"/>
                </a:cubicBezTo>
                <a:cubicBezTo>
                  <a:pt x="162" y="44"/>
                  <a:pt x="164" y="45"/>
                  <a:pt x="165" y="47"/>
                </a:cubicBezTo>
                <a:cubicBezTo>
                  <a:pt x="168" y="52"/>
                  <a:pt x="168" y="57"/>
                  <a:pt x="165" y="62"/>
                </a:cubicBezTo>
                <a:cubicBezTo>
                  <a:pt x="162" y="68"/>
                  <a:pt x="159" y="73"/>
                  <a:pt x="155" y="78"/>
                </a:cubicBezTo>
                <a:cubicBezTo>
                  <a:pt x="164" y="80"/>
                  <a:pt x="171" y="82"/>
                  <a:pt x="177" y="88"/>
                </a:cubicBezTo>
                <a:cubicBezTo>
                  <a:pt x="189" y="99"/>
                  <a:pt x="194" y="115"/>
                  <a:pt x="188" y="130"/>
                </a:cubicBezTo>
                <a:cubicBezTo>
                  <a:pt x="187" y="133"/>
                  <a:pt x="187" y="134"/>
                  <a:pt x="189" y="136"/>
                </a:cubicBezTo>
                <a:cubicBezTo>
                  <a:pt x="220" y="181"/>
                  <a:pt x="203" y="242"/>
                  <a:pt x="154" y="266"/>
                </a:cubicBezTo>
                <a:cubicBezTo>
                  <a:pt x="153" y="266"/>
                  <a:pt x="152" y="267"/>
                  <a:pt x="151" y="268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71" y="268"/>
                  <a:pt x="188" y="268"/>
                  <a:pt x="204" y="268"/>
                </a:cubicBezTo>
                <a:cubicBezTo>
                  <a:pt x="215" y="268"/>
                  <a:pt x="220" y="274"/>
                  <a:pt x="220" y="284"/>
                </a:cubicBezTo>
                <a:cubicBezTo>
                  <a:pt x="220" y="288"/>
                  <a:pt x="221" y="293"/>
                  <a:pt x="220" y="297"/>
                </a:cubicBezTo>
                <a:cubicBezTo>
                  <a:pt x="220" y="306"/>
                  <a:pt x="214" y="311"/>
                  <a:pt x="205" y="311"/>
                </a:cubicBezTo>
                <a:cubicBezTo>
                  <a:pt x="143" y="311"/>
                  <a:pt x="82" y="311"/>
                  <a:pt x="20" y="311"/>
                </a:cubicBezTo>
                <a:cubicBezTo>
                  <a:pt x="11" y="311"/>
                  <a:pt x="5" y="306"/>
                  <a:pt x="5" y="296"/>
                </a:cubicBezTo>
                <a:cubicBezTo>
                  <a:pt x="5" y="292"/>
                  <a:pt x="5" y="287"/>
                  <a:pt x="5" y="283"/>
                </a:cubicBezTo>
                <a:cubicBezTo>
                  <a:pt x="5" y="274"/>
                  <a:pt x="11" y="268"/>
                  <a:pt x="20" y="268"/>
                </a:cubicBezTo>
                <a:cubicBezTo>
                  <a:pt x="39" y="268"/>
                  <a:pt x="59" y="268"/>
                  <a:pt x="78" y="268"/>
                </a:cubicBezTo>
                <a:cubicBezTo>
                  <a:pt x="79" y="268"/>
                  <a:pt x="80" y="268"/>
                  <a:pt x="82" y="267"/>
                </a:cubicBezTo>
                <a:cubicBezTo>
                  <a:pt x="80" y="267"/>
                  <a:pt x="79" y="266"/>
                  <a:pt x="78" y="266"/>
                </a:cubicBezTo>
                <a:cubicBezTo>
                  <a:pt x="64" y="259"/>
                  <a:pt x="53" y="249"/>
                  <a:pt x="44" y="237"/>
                </a:cubicBezTo>
                <a:cubicBezTo>
                  <a:pt x="43" y="235"/>
                  <a:pt x="42" y="234"/>
                  <a:pt x="40" y="234"/>
                </a:cubicBezTo>
                <a:cubicBezTo>
                  <a:pt x="27" y="234"/>
                  <a:pt x="15" y="234"/>
                  <a:pt x="3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27"/>
                  <a:pt x="0" y="221"/>
                  <a:pt x="0" y="215"/>
                </a:cubicBezTo>
                <a:cubicBezTo>
                  <a:pt x="0" y="213"/>
                  <a:pt x="1" y="213"/>
                  <a:pt x="3" y="213"/>
                </a:cubicBezTo>
                <a:cubicBezTo>
                  <a:pt x="13" y="213"/>
                  <a:pt x="23" y="213"/>
                  <a:pt x="33" y="213"/>
                </a:cubicBezTo>
                <a:cubicBezTo>
                  <a:pt x="56" y="213"/>
                  <a:pt x="80" y="213"/>
                  <a:pt x="103" y="213"/>
                </a:cubicBezTo>
                <a:cubicBezTo>
                  <a:pt x="104" y="213"/>
                  <a:pt x="105" y="213"/>
                  <a:pt x="106" y="213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93" y="234"/>
                  <a:pt x="93" y="234"/>
                  <a:pt x="93" y="234"/>
                </a:cubicBezTo>
                <a:cubicBezTo>
                  <a:pt x="99" y="238"/>
                  <a:pt x="107" y="240"/>
                  <a:pt x="114" y="240"/>
                </a:cubicBezTo>
                <a:cubicBezTo>
                  <a:pt x="141" y="241"/>
                  <a:pt x="164" y="223"/>
                  <a:pt x="169" y="196"/>
                </a:cubicBezTo>
                <a:cubicBezTo>
                  <a:pt x="172" y="182"/>
                  <a:pt x="170" y="169"/>
                  <a:pt x="162" y="157"/>
                </a:cubicBezTo>
                <a:cubicBezTo>
                  <a:pt x="161" y="156"/>
                  <a:pt x="160" y="155"/>
                  <a:pt x="159" y="155"/>
                </a:cubicBezTo>
                <a:cubicBezTo>
                  <a:pt x="142" y="158"/>
                  <a:pt x="129" y="152"/>
                  <a:pt x="119" y="139"/>
                </a:cubicBezTo>
                <a:cubicBezTo>
                  <a:pt x="119" y="139"/>
                  <a:pt x="119" y="139"/>
                  <a:pt x="118" y="138"/>
                </a:cubicBezTo>
                <a:cubicBezTo>
                  <a:pt x="113" y="147"/>
                  <a:pt x="108" y="155"/>
                  <a:pt x="103" y="164"/>
                </a:cubicBezTo>
                <a:cubicBezTo>
                  <a:pt x="107" y="166"/>
                  <a:pt x="110" y="168"/>
                  <a:pt x="114" y="170"/>
                </a:cubicBezTo>
                <a:cubicBezTo>
                  <a:pt x="109" y="179"/>
                  <a:pt x="104" y="187"/>
                  <a:pt x="98" y="196"/>
                </a:cubicBezTo>
                <a:cubicBezTo>
                  <a:pt x="76" y="182"/>
                  <a:pt x="55" y="169"/>
                  <a:pt x="32" y="155"/>
                </a:cubicBezTo>
                <a:cubicBezTo>
                  <a:pt x="38" y="147"/>
                  <a:pt x="43" y="139"/>
                  <a:pt x="48" y="130"/>
                </a:cubicBezTo>
                <a:cubicBezTo>
                  <a:pt x="52" y="132"/>
                  <a:pt x="55" y="134"/>
                  <a:pt x="59" y="137"/>
                </a:cubicBezTo>
                <a:cubicBezTo>
                  <a:pt x="63" y="130"/>
                  <a:pt x="68" y="123"/>
                  <a:pt x="72" y="116"/>
                </a:cubicBezTo>
                <a:cubicBezTo>
                  <a:pt x="88" y="89"/>
                  <a:pt x="104" y="63"/>
                  <a:pt x="121" y="36"/>
                </a:cubicBezTo>
                <a:cubicBezTo>
                  <a:pt x="125" y="29"/>
                  <a:pt x="131" y="27"/>
                  <a:pt x="139" y="29"/>
                </a:cubicBezTo>
                <a:cubicBezTo>
                  <a:pt x="140" y="30"/>
                  <a:pt x="141" y="29"/>
                  <a:pt x="141" y="29"/>
                </a:cubicBezTo>
                <a:cubicBezTo>
                  <a:pt x="147" y="19"/>
                  <a:pt x="153" y="10"/>
                  <a:pt x="159" y="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5AFBCF85-25B2-4B93-8CEE-E01DA5397A94}"/>
              </a:ext>
            </a:extLst>
          </p:cNvPr>
          <p:cNvGrpSpPr/>
          <p:nvPr/>
        </p:nvGrpSpPr>
        <p:grpSpPr>
          <a:xfrm>
            <a:off x="5363058" y="3297110"/>
            <a:ext cx="297096" cy="440898"/>
            <a:chOff x="5368118" y="3304619"/>
            <a:chExt cx="286976" cy="425879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56C264E1-A65F-4BD9-B067-F7669ED2F8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6922" y="3304619"/>
              <a:ext cx="228172" cy="301011"/>
              <a:chOff x="7574498" y="1664360"/>
              <a:chExt cx="425868" cy="5644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AutoShape 1420">
                <a:extLst>
                  <a:ext uri="{FF2B5EF4-FFF2-40B4-BE49-F238E27FC236}">
                    <a16:creationId xmlns:a16="http://schemas.microsoft.com/office/drawing/2014/main" id="{B98832F4-0592-4C7C-86B2-B13E58507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574498" y="1664360"/>
                <a:ext cx="425868" cy="564490"/>
              </a:xfrm>
              <a:prstGeom prst="foldedCorner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Line 1421">
                <a:extLst>
                  <a:ext uri="{FF2B5EF4-FFF2-40B4-BE49-F238E27FC236}">
                    <a16:creationId xmlns:a16="http://schemas.microsoft.com/office/drawing/2014/main" id="{3C6D77DE-CDA3-4525-AA67-27D619501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0" y="1750788"/>
                <a:ext cx="338945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Line 1422">
                <a:extLst>
                  <a:ext uri="{FF2B5EF4-FFF2-40B4-BE49-F238E27FC236}">
                    <a16:creationId xmlns:a16="http://schemas.microsoft.com/office/drawing/2014/main" id="{51C14E04-0A6C-4413-B844-9914046C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829454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Line 1422">
                <a:extLst>
                  <a:ext uri="{FF2B5EF4-FFF2-40B4-BE49-F238E27FC236}">
                    <a16:creationId xmlns:a16="http://schemas.microsoft.com/office/drawing/2014/main" id="{521E4E74-437F-48A6-96D3-9921AFFAA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908120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9" name="Line 1422">
                <a:extLst>
                  <a:ext uri="{FF2B5EF4-FFF2-40B4-BE49-F238E27FC236}">
                    <a16:creationId xmlns:a16="http://schemas.microsoft.com/office/drawing/2014/main" id="{54AE14AF-AA4A-4738-BF56-BA1005E2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986786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0" name="Line 1422">
                <a:extLst>
                  <a:ext uri="{FF2B5EF4-FFF2-40B4-BE49-F238E27FC236}">
                    <a16:creationId xmlns:a16="http://schemas.microsoft.com/office/drawing/2014/main" id="{9AAF1C32-E680-424D-A6FA-18A0E25D1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2065452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Line 1422">
                <a:extLst>
                  <a:ext uri="{FF2B5EF4-FFF2-40B4-BE49-F238E27FC236}">
                    <a16:creationId xmlns:a16="http://schemas.microsoft.com/office/drawing/2014/main" id="{ACE18B9B-CA4E-4497-B0FB-94DDC247E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2144120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516A798-05DE-4405-BF11-B4C01F11C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8118" y="3364253"/>
              <a:ext cx="228172" cy="301011"/>
              <a:chOff x="7574498" y="1664360"/>
              <a:chExt cx="425868" cy="5644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8" name="AutoShape 1420">
                <a:extLst>
                  <a:ext uri="{FF2B5EF4-FFF2-40B4-BE49-F238E27FC236}">
                    <a16:creationId xmlns:a16="http://schemas.microsoft.com/office/drawing/2014/main" id="{8FAD77A5-325F-440B-B07B-F21D4A3C4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574498" y="1664360"/>
                <a:ext cx="425868" cy="564490"/>
              </a:xfrm>
              <a:prstGeom prst="foldedCorner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de-DE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Line 1421">
                <a:extLst>
                  <a:ext uri="{FF2B5EF4-FFF2-40B4-BE49-F238E27FC236}">
                    <a16:creationId xmlns:a16="http://schemas.microsoft.com/office/drawing/2014/main" id="{95A620F6-EB98-4DD8-8CD6-EB4143AC9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0" y="1750788"/>
                <a:ext cx="338945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Line 1422">
                <a:extLst>
                  <a:ext uri="{FF2B5EF4-FFF2-40B4-BE49-F238E27FC236}">
                    <a16:creationId xmlns:a16="http://schemas.microsoft.com/office/drawing/2014/main" id="{CCD122F6-2CA7-4095-BC4A-7EECF7765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829454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Line 1422">
                <a:extLst>
                  <a:ext uri="{FF2B5EF4-FFF2-40B4-BE49-F238E27FC236}">
                    <a16:creationId xmlns:a16="http://schemas.microsoft.com/office/drawing/2014/main" id="{9CFD78C4-85B8-43DE-9B2A-1B7E9DB09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908120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Line 1422">
                <a:extLst>
                  <a:ext uri="{FF2B5EF4-FFF2-40B4-BE49-F238E27FC236}">
                    <a16:creationId xmlns:a16="http://schemas.microsoft.com/office/drawing/2014/main" id="{3D90A0CD-7544-4736-BB3E-C6C11B5AB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1986786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Line 1422">
                <a:extLst>
                  <a:ext uri="{FF2B5EF4-FFF2-40B4-BE49-F238E27FC236}">
                    <a16:creationId xmlns:a16="http://schemas.microsoft.com/office/drawing/2014/main" id="{24683D57-5855-4B1C-91A4-C774A7D5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2065452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Line 1422">
                <a:extLst>
                  <a:ext uri="{FF2B5EF4-FFF2-40B4-BE49-F238E27FC236}">
                    <a16:creationId xmlns:a16="http://schemas.microsoft.com/office/drawing/2014/main" id="{324D5EDE-D0D9-4D3F-B52A-0980C3692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7961" y="2144120"/>
                <a:ext cx="338943" cy="0"/>
              </a:xfrm>
              <a:prstGeom prst="lin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2BCA932C-2984-4F34-B719-054380404DC3}"/>
                </a:ext>
              </a:extLst>
            </p:cNvPr>
            <p:cNvGrpSpPr/>
            <p:nvPr/>
          </p:nvGrpSpPr>
          <p:grpSpPr>
            <a:xfrm rot="20111988">
              <a:off x="5504980" y="3522550"/>
              <a:ext cx="145566" cy="207948"/>
              <a:chOff x="7886700" y="1031568"/>
              <a:chExt cx="610840" cy="872626"/>
            </a:xfrm>
          </p:grpSpPr>
          <p:sp>
            <p:nvSpPr>
              <p:cNvPr id="86" name="Freihandform 15">
                <a:extLst>
                  <a:ext uri="{FF2B5EF4-FFF2-40B4-BE49-F238E27FC236}">
                    <a16:creationId xmlns:a16="http://schemas.microsoft.com/office/drawing/2014/main" id="{FC39CD55-5672-46D2-B5F9-D35EEA661517}"/>
                  </a:ext>
                </a:extLst>
              </p:cNvPr>
              <p:cNvSpPr/>
              <p:nvPr/>
            </p:nvSpPr>
            <p:spPr>
              <a:xfrm>
                <a:off x="7886700" y="1031568"/>
                <a:ext cx="610840" cy="872626"/>
              </a:xfrm>
              <a:custGeom>
                <a:avLst/>
                <a:gdLst>
                  <a:gd name="connsiteX0" fmla="*/ 433388 w 866776"/>
                  <a:gd name="connsiteY0" fmla="*/ 0 h 1238250"/>
                  <a:gd name="connsiteX1" fmla="*/ 833438 w 866776"/>
                  <a:gd name="connsiteY1" fmla="*/ 400050 h 1238250"/>
                  <a:gd name="connsiteX2" fmla="*/ 765116 w 866776"/>
                  <a:gd name="connsiteY2" fmla="*/ 623722 h 1238250"/>
                  <a:gd name="connsiteX3" fmla="*/ 723625 w 866776"/>
                  <a:gd name="connsiteY3" fmla="*/ 674010 h 1238250"/>
                  <a:gd name="connsiteX4" fmla="*/ 728663 w 866776"/>
                  <a:gd name="connsiteY4" fmla="*/ 671513 h 1238250"/>
                  <a:gd name="connsiteX5" fmla="*/ 866776 w 866776"/>
                  <a:gd name="connsiteY5" fmla="*/ 1178719 h 1238250"/>
                  <a:gd name="connsiteX6" fmla="*/ 692944 w 866776"/>
                  <a:gd name="connsiteY6" fmla="*/ 1097756 h 1238250"/>
                  <a:gd name="connsiteX7" fmla="*/ 581026 w 866776"/>
                  <a:gd name="connsiteY7" fmla="*/ 1238250 h 1238250"/>
                  <a:gd name="connsiteX8" fmla="*/ 459582 w 866776"/>
                  <a:gd name="connsiteY8" fmla="*/ 804863 h 1238250"/>
                  <a:gd name="connsiteX9" fmla="*/ 478336 w 866776"/>
                  <a:gd name="connsiteY9" fmla="*/ 795569 h 1238250"/>
                  <a:gd name="connsiteX10" fmla="*/ 433388 w 866776"/>
                  <a:gd name="connsiteY10" fmla="*/ 800100 h 1238250"/>
                  <a:gd name="connsiteX11" fmla="*/ 388440 w 866776"/>
                  <a:gd name="connsiteY11" fmla="*/ 795569 h 1238250"/>
                  <a:gd name="connsiteX12" fmla="*/ 407194 w 866776"/>
                  <a:gd name="connsiteY12" fmla="*/ 804863 h 1238250"/>
                  <a:gd name="connsiteX13" fmla="*/ 285750 w 866776"/>
                  <a:gd name="connsiteY13" fmla="*/ 1238250 h 1238250"/>
                  <a:gd name="connsiteX14" fmla="*/ 173832 w 866776"/>
                  <a:gd name="connsiteY14" fmla="*/ 1097756 h 1238250"/>
                  <a:gd name="connsiteX15" fmla="*/ 0 w 866776"/>
                  <a:gd name="connsiteY15" fmla="*/ 1178719 h 1238250"/>
                  <a:gd name="connsiteX16" fmla="*/ 138113 w 866776"/>
                  <a:gd name="connsiteY16" fmla="*/ 671513 h 1238250"/>
                  <a:gd name="connsiteX17" fmla="*/ 143152 w 866776"/>
                  <a:gd name="connsiteY17" fmla="*/ 674010 h 1238250"/>
                  <a:gd name="connsiteX18" fmla="*/ 101660 w 866776"/>
                  <a:gd name="connsiteY18" fmla="*/ 623722 h 1238250"/>
                  <a:gd name="connsiteX19" fmla="*/ 33338 w 866776"/>
                  <a:gd name="connsiteY19" fmla="*/ 400050 h 1238250"/>
                  <a:gd name="connsiteX20" fmla="*/ 433388 w 866776"/>
                  <a:gd name="connsiteY20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6776" h="1238250">
                    <a:moveTo>
                      <a:pt x="433388" y="0"/>
                    </a:moveTo>
                    <a:cubicBezTo>
                      <a:pt x="654330" y="0"/>
                      <a:pt x="833438" y="179108"/>
                      <a:pt x="833438" y="400050"/>
                    </a:cubicBezTo>
                    <a:cubicBezTo>
                      <a:pt x="833438" y="482903"/>
                      <a:pt x="808251" y="559873"/>
                      <a:pt x="765116" y="623722"/>
                    </a:cubicBezTo>
                    <a:lnTo>
                      <a:pt x="723625" y="674010"/>
                    </a:lnTo>
                    <a:lnTo>
                      <a:pt x="728663" y="671513"/>
                    </a:lnTo>
                    <a:lnTo>
                      <a:pt x="866776" y="1178719"/>
                    </a:lnTo>
                    <a:lnTo>
                      <a:pt x="692944" y="1097756"/>
                    </a:lnTo>
                    <a:lnTo>
                      <a:pt x="581026" y="1238250"/>
                    </a:lnTo>
                    <a:lnTo>
                      <a:pt x="459582" y="804863"/>
                    </a:lnTo>
                    <a:lnTo>
                      <a:pt x="478336" y="795569"/>
                    </a:lnTo>
                    <a:lnTo>
                      <a:pt x="433388" y="800100"/>
                    </a:lnTo>
                    <a:lnTo>
                      <a:pt x="388440" y="795569"/>
                    </a:lnTo>
                    <a:lnTo>
                      <a:pt x="407194" y="804863"/>
                    </a:lnTo>
                    <a:lnTo>
                      <a:pt x="285750" y="1238250"/>
                    </a:lnTo>
                    <a:lnTo>
                      <a:pt x="173832" y="1097756"/>
                    </a:lnTo>
                    <a:lnTo>
                      <a:pt x="0" y="1178719"/>
                    </a:lnTo>
                    <a:lnTo>
                      <a:pt x="138113" y="671513"/>
                    </a:lnTo>
                    <a:lnTo>
                      <a:pt x="143152" y="674010"/>
                    </a:lnTo>
                    <a:lnTo>
                      <a:pt x="101660" y="623722"/>
                    </a:lnTo>
                    <a:cubicBezTo>
                      <a:pt x="58525" y="559873"/>
                      <a:pt x="33338" y="482903"/>
                      <a:pt x="33338" y="400050"/>
                    </a:cubicBezTo>
                    <a:cubicBezTo>
                      <a:pt x="33338" y="179108"/>
                      <a:pt x="212446" y="0"/>
                      <a:pt x="433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8914A88A-2A55-42F4-910B-9AD52659AEA7}"/>
                  </a:ext>
                </a:extLst>
              </p:cNvPr>
              <p:cNvSpPr/>
              <p:nvPr/>
            </p:nvSpPr>
            <p:spPr>
              <a:xfrm>
                <a:off x="8069618" y="1190991"/>
                <a:ext cx="245007" cy="24500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EA820031-F029-4ECF-9C76-1659AD7CAD1F}"/>
              </a:ext>
            </a:extLst>
          </p:cNvPr>
          <p:cNvGrpSpPr/>
          <p:nvPr/>
        </p:nvGrpSpPr>
        <p:grpSpPr>
          <a:xfrm>
            <a:off x="5920374" y="4139047"/>
            <a:ext cx="360724" cy="324001"/>
            <a:chOff x="5920374" y="4128727"/>
            <a:chExt cx="360724" cy="324001"/>
          </a:xfrm>
        </p:grpSpPr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F2386B32-45BD-4DA7-8F3A-E66F40C60476}"/>
                </a:ext>
              </a:extLst>
            </p:cNvPr>
            <p:cNvCxnSpPr>
              <a:cxnSpLocks/>
            </p:cNvCxnSpPr>
            <p:nvPr/>
          </p:nvCxnSpPr>
          <p:spPr>
            <a:xfrm>
              <a:off x="6100736" y="4128727"/>
              <a:ext cx="0" cy="324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0C8D43D8-AC1B-42CF-99BA-E5A130EC6BE0}"/>
                </a:ext>
              </a:extLst>
            </p:cNvPr>
            <p:cNvGrpSpPr/>
            <p:nvPr/>
          </p:nvGrpSpPr>
          <p:grpSpPr>
            <a:xfrm>
              <a:off x="5920374" y="4128728"/>
              <a:ext cx="360724" cy="324000"/>
              <a:chOff x="5865074" y="4153482"/>
              <a:chExt cx="360724" cy="244897"/>
            </a:xfrm>
          </p:grpSpPr>
          <p:sp>
            <p:nvSpPr>
              <p:cNvPr id="107" name="Pfeil: nach rechts 106">
                <a:extLst>
                  <a:ext uri="{FF2B5EF4-FFF2-40B4-BE49-F238E27FC236}">
                    <a16:creationId xmlns:a16="http://schemas.microsoft.com/office/drawing/2014/main" id="{6DD3ED01-A034-4468-A72A-1446BE199885}"/>
                  </a:ext>
                </a:extLst>
              </p:cNvPr>
              <p:cNvSpPr/>
              <p:nvPr/>
            </p:nvSpPr>
            <p:spPr>
              <a:xfrm>
                <a:off x="5865074" y="4153482"/>
                <a:ext cx="209520" cy="146466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8" name="Pfeil: nach rechts 107">
                <a:extLst>
                  <a:ext uri="{FF2B5EF4-FFF2-40B4-BE49-F238E27FC236}">
                    <a16:creationId xmlns:a16="http://schemas.microsoft.com/office/drawing/2014/main" id="{E6B01D50-18F1-45CF-8E88-440BD4B81A09}"/>
                  </a:ext>
                </a:extLst>
              </p:cNvPr>
              <p:cNvSpPr/>
              <p:nvPr/>
            </p:nvSpPr>
            <p:spPr>
              <a:xfrm flipH="1">
                <a:off x="6016278" y="4251913"/>
                <a:ext cx="209520" cy="146466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A8E4649-8577-4F0A-A91C-FDD7D4228106}"/>
              </a:ext>
            </a:extLst>
          </p:cNvPr>
          <p:cNvGrpSpPr/>
          <p:nvPr/>
        </p:nvGrpSpPr>
        <p:grpSpPr>
          <a:xfrm>
            <a:off x="4355717" y="3018637"/>
            <a:ext cx="432566" cy="311626"/>
            <a:chOff x="4345451" y="2963916"/>
            <a:chExt cx="432566" cy="311626"/>
          </a:xfrm>
        </p:grpSpPr>
        <p:sp>
          <p:nvSpPr>
            <p:cNvPr id="137" name="AutoShape 1420">
              <a:extLst>
                <a:ext uri="{FF2B5EF4-FFF2-40B4-BE49-F238E27FC236}">
                  <a16:creationId xmlns:a16="http://schemas.microsoft.com/office/drawing/2014/main" id="{7C2706CE-5DB5-4AE9-9FC7-4FCF62CBF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45451" y="2963916"/>
              <a:ext cx="236218" cy="311626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algn="ctr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0B811D99-EA95-439A-B02E-2E2953DE3B25}"/>
                </a:ext>
              </a:extLst>
            </p:cNvPr>
            <p:cNvGrpSpPr/>
            <p:nvPr/>
          </p:nvGrpSpPr>
          <p:grpSpPr>
            <a:xfrm>
              <a:off x="4369558" y="3011628"/>
              <a:ext cx="158660" cy="217139"/>
              <a:chOff x="4369558" y="3011628"/>
              <a:chExt cx="188004" cy="217139"/>
            </a:xfrm>
          </p:grpSpPr>
          <p:sp>
            <p:nvSpPr>
              <p:cNvPr id="138" name="Line 1421">
                <a:extLst>
                  <a:ext uri="{FF2B5EF4-FFF2-40B4-BE49-F238E27FC236}">
                    <a16:creationId xmlns:a16="http://schemas.microsoft.com/office/drawing/2014/main" id="{D0922102-5B15-4E4D-9796-FE94C3DF4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8" y="3011628"/>
                <a:ext cx="188004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9" name="Line 1422">
                <a:extLst>
                  <a:ext uri="{FF2B5EF4-FFF2-40B4-BE49-F238E27FC236}">
                    <a16:creationId xmlns:a16="http://schemas.microsoft.com/office/drawing/2014/main" id="{AA660AB1-06A5-453C-A4CC-CC67A93FC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9" y="3055056"/>
                <a:ext cx="188003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0" name="Line 1422">
                <a:extLst>
                  <a:ext uri="{FF2B5EF4-FFF2-40B4-BE49-F238E27FC236}">
                    <a16:creationId xmlns:a16="http://schemas.microsoft.com/office/drawing/2014/main" id="{DCC07590-64F9-453D-9151-DF0CDAD5F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9" y="3098483"/>
                <a:ext cx="188003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1" name="Line 1422">
                <a:extLst>
                  <a:ext uri="{FF2B5EF4-FFF2-40B4-BE49-F238E27FC236}">
                    <a16:creationId xmlns:a16="http://schemas.microsoft.com/office/drawing/2014/main" id="{EFDE06F3-ED53-48BE-A6C2-3AEF08CF6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9" y="3141911"/>
                <a:ext cx="188003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2" name="Line 1422">
                <a:extLst>
                  <a:ext uri="{FF2B5EF4-FFF2-40B4-BE49-F238E27FC236}">
                    <a16:creationId xmlns:a16="http://schemas.microsoft.com/office/drawing/2014/main" id="{3A9D0909-74B1-402C-8ACC-FF7955BE7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9" y="3185338"/>
                <a:ext cx="188003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Line 1422">
                <a:extLst>
                  <a:ext uri="{FF2B5EF4-FFF2-40B4-BE49-F238E27FC236}">
                    <a16:creationId xmlns:a16="http://schemas.microsoft.com/office/drawing/2014/main" id="{BF4E5574-54B9-4B88-BFCA-16568B2A3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559" y="3228767"/>
                <a:ext cx="188003" cy="0"/>
              </a:xfrm>
              <a:prstGeom prst="lin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anchor="ctr">
                <a:noAutofit/>
              </a:bodyPr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F21085FF-60C0-4A6D-8FDB-7F950DD3C00B}"/>
                </a:ext>
              </a:extLst>
            </p:cNvPr>
            <p:cNvGrpSpPr/>
            <p:nvPr/>
          </p:nvGrpSpPr>
          <p:grpSpPr>
            <a:xfrm>
              <a:off x="4552131" y="3050841"/>
              <a:ext cx="133109" cy="137776"/>
              <a:chOff x="4552131" y="2958784"/>
              <a:chExt cx="162328" cy="249375"/>
            </a:xfrm>
          </p:grpSpPr>
          <p:sp>
            <p:nvSpPr>
              <p:cNvPr id="124" name="Pfeil nach rechts 49">
                <a:extLst>
                  <a:ext uri="{FF2B5EF4-FFF2-40B4-BE49-F238E27FC236}">
                    <a16:creationId xmlns:a16="http://schemas.microsoft.com/office/drawing/2014/main" id="{666D54C6-4813-470B-A344-B7315DE49549}"/>
                  </a:ext>
                </a:extLst>
              </p:cNvPr>
              <p:cNvSpPr/>
              <p:nvPr/>
            </p:nvSpPr>
            <p:spPr>
              <a:xfrm>
                <a:off x="4553092" y="2958784"/>
                <a:ext cx="161367" cy="249375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5" name="Pfeil nach rechts 50">
                <a:extLst>
                  <a:ext uri="{FF2B5EF4-FFF2-40B4-BE49-F238E27FC236}">
                    <a16:creationId xmlns:a16="http://schemas.microsoft.com/office/drawing/2014/main" id="{BCEE4243-2B36-4316-B97A-E759D586BC41}"/>
                  </a:ext>
                </a:extLst>
              </p:cNvPr>
              <p:cNvSpPr/>
              <p:nvPr/>
            </p:nvSpPr>
            <p:spPr>
              <a:xfrm>
                <a:off x="4552131" y="3007220"/>
                <a:ext cx="146549" cy="152504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EA7300AC-318E-41BC-B806-F94F700BF88D}"/>
                </a:ext>
              </a:extLst>
            </p:cNvPr>
            <p:cNvSpPr/>
            <p:nvPr/>
          </p:nvSpPr>
          <p:spPr>
            <a:xfrm>
              <a:off x="4688017" y="2963916"/>
              <a:ext cx="90000" cy="9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algn="ctr"/>
              <a:endParaRPr lang="en-GB" sz="1500" kern="0" dirty="0">
                <a:solidFill>
                  <a:srgbClr val="404955"/>
                </a:solidFill>
                <a:latin typeface="Arial"/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79CED11E-E2E5-4AC0-B149-18E29CD023FE}"/>
                </a:ext>
              </a:extLst>
            </p:cNvPr>
            <p:cNvSpPr/>
            <p:nvPr/>
          </p:nvSpPr>
          <p:spPr>
            <a:xfrm>
              <a:off x="4688017" y="3074729"/>
              <a:ext cx="90000" cy="9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GB" sz="1200" kern="0" dirty="0">
                  <a:solidFill>
                    <a:schemeClr val="accent2"/>
                  </a:solidFill>
                  <a:latin typeface="Arial"/>
                  <a:sym typeface="Wingdings" panose="05000000000000000000" pitchFamily="2" charset="2"/>
                </a:rPr>
                <a:t></a:t>
              </a:r>
              <a:endParaRPr lang="en-GB" sz="1200" kern="0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18EF83C1-FF01-4D66-AB86-59BB2572273E}"/>
                </a:ext>
              </a:extLst>
            </p:cNvPr>
            <p:cNvSpPr/>
            <p:nvPr/>
          </p:nvSpPr>
          <p:spPr>
            <a:xfrm>
              <a:off x="4688017" y="3185542"/>
              <a:ext cx="90000" cy="9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algn="ctr"/>
              <a:endParaRPr lang="en-GB" sz="1500" kern="0" dirty="0">
                <a:solidFill>
                  <a:srgbClr val="404955"/>
                </a:solidFill>
                <a:latin typeface="Arial"/>
              </a:endParaRPr>
            </a:p>
          </p:txBody>
        </p:sp>
      </p:grpSp>
      <p:sp>
        <p:nvSpPr>
          <p:cNvPr id="157" name="Rectangle 7">
            <a:extLst>
              <a:ext uri="{FF2B5EF4-FFF2-40B4-BE49-F238E27FC236}">
                <a16:creationId xmlns:a16="http://schemas.microsoft.com/office/drawing/2014/main" id="{F353CF0F-6417-4C57-930B-C5DA5CFA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668" y="3921391"/>
            <a:ext cx="1175569" cy="349702"/>
          </a:xfrm>
          <a:prstGeom prst="rect">
            <a:avLst/>
          </a:prstGeom>
          <a:noFill/>
          <a:ln w="9525">
            <a:noFill/>
          </a:ln>
        </p:spPr>
        <p:txBody>
          <a:bodyPr wrap="none" lIns="36000" tIns="36000" rIns="36000" bIns="36000" anchor="ctr" anchorCtr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B56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B56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B5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GB" altLang="en-US" sz="1800" dirty="0">
                <a:solidFill>
                  <a:schemeClr val="accent3"/>
                </a:solidFill>
              </a:rPr>
              <a:t>Opposition</a:t>
            </a:r>
          </a:p>
        </p:txBody>
      </p:sp>
    </p:spTree>
    <p:extLst>
      <p:ext uri="{BB962C8B-B14F-4D97-AF65-F5344CB8AC3E}">
        <p14:creationId xmlns:p14="http://schemas.microsoft.com/office/powerpoint/2010/main" val="28294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4005" y="268288"/>
            <a:ext cx="7846637" cy="404906"/>
          </a:xfrm>
        </p:spPr>
        <p:txBody>
          <a:bodyPr/>
          <a:lstStyle/>
          <a:p>
            <a:r>
              <a:rPr lang="en-GB" dirty="0"/>
              <a:t>Highly qualified and continually trained examiners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5" name="Textplatzhalter 6"/>
          <p:cNvSpPr txBox="1">
            <a:spLocks/>
          </p:cNvSpPr>
          <p:nvPr/>
        </p:nvSpPr>
        <p:spPr>
          <a:xfrm>
            <a:off x="683998" y="3262534"/>
            <a:ext cx="7848815" cy="1568206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defPPr>
              <a:defRPr lang="en-US"/>
            </a:defPPr>
            <a:lvl1pPr marL="216000" indent="-216000" defTabSz="914217">
              <a:lnSpc>
                <a:spcPts val="2800"/>
              </a:lnSpc>
              <a:spcBef>
                <a:spcPts val="300"/>
              </a:spcBef>
              <a:buFont typeface="Wingdings" pitchFamily="2" charset="2"/>
              <a:buChar char="§"/>
              <a:tabLst/>
              <a:defRPr sz="2000"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1pPr>
            <a:lvl2pPr marL="432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2pPr>
            <a:lvl3pPr marL="648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3pPr>
            <a:lvl4pPr marL="864000" indent="-216000" defTabSz="914217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4pPr>
            <a:lvl5pPr marL="1080000" indent="-216000" defTabSz="987228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pc="0" baseline="0">
                <a:solidFill>
                  <a:srgbClr val="3B464D"/>
                </a:solidFill>
                <a:latin typeface="Arial" pitchFamily="34" charset="0"/>
                <a:cs typeface="Arial" pitchFamily="34" charset="0"/>
              </a:defRPr>
            </a:lvl5pPr>
            <a:lvl6pPr marL="2514097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206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314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423" indent="-228554" defTabSz="91421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1600" dirty="0">
                <a:solidFill>
                  <a:srgbClr val="C00000"/>
                </a:solidFill>
                <a:latin typeface="Arial"/>
              </a:rPr>
              <a:t>45.5 days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initial instructor-led, interactive, classroom 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First two </a:t>
            </a:r>
            <a:r>
              <a:rPr lang="en-GB" sz="1600" dirty="0" smtClean="0">
                <a:solidFill>
                  <a:schemeClr val="tx1"/>
                </a:solidFill>
                <a:latin typeface="Arial"/>
              </a:rPr>
              <a:t>years: </a:t>
            </a:r>
            <a:r>
              <a:rPr lang="en-GB" sz="1600" dirty="0" smtClean="0">
                <a:solidFill>
                  <a:srgbClr val="C00000"/>
                </a:solidFill>
                <a:latin typeface="Arial"/>
              </a:rPr>
              <a:t>on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the job coaching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by experienced examiners supervising all activities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In 2017,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94%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 of all DG1 staff received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Over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800 technical missions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per year to stay in touch with applicants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1600" dirty="0">
                <a:solidFill>
                  <a:srgbClr val="C00000"/>
                </a:solidFill>
                <a:latin typeface="Arial"/>
              </a:rPr>
              <a:t>Low staff turnover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of 3.4%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684000" y="2900230"/>
            <a:ext cx="7848814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spc="-10" dirty="0"/>
              <a:t>Continuous, career-long training on legal and procedural matters </a:t>
            </a:r>
          </a:p>
        </p:txBody>
      </p:sp>
      <p:cxnSp>
        <p:nvCxnSpPr>
          <p:cNvPr id="19" name="Gerader Verbinder 27"/>
          <p:cNvCxnSpPr/>
          <p:nvPr/>
        </p:nvCxnSpPr>
        <p:spPr>
          <a:xfrm flipH="1">
            <a:off x="684005" y="3262534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>
            <a:grpSpLocks noChangeAspect="1"/>
          </p:cNvGrpSpPr>
          <p:nvPr/>
        </p:nvGrpSpPr>
        <p:grpSpPr>
          <a:xfrm>
            <a:off x="684005" y="2708486"/>
            <a:ext cx="468000" cy="468000"/>
            <a:chOff x="1046953" y="2956719"/>
            <a:chExt cx="1357523" cy="1357313"/>
          </a:xfrm>
        </p:grpSpPr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046953" y="2956719"/>
              <a:ext cx="1357523" cy="1357313"/>
            </a:xfrm>
            <a:custGeom>
              <a:avLst/>
              <a:gdLst>
                <a:gd name="T0" fmla="*/ 45 w 363"/>
                <a:gd name="T1" fmla="*/ 0 h 362"/>
                <a:gd name="T2" fmla="*/ 0 w 363"/>
                <a:gd name="T3" fmla="*/ 45 h 362"/>
                <a:gd name="T4" fmla="*/ 0 w 363"/>
                <a:gd name="T5" fmla="*/ 317 h 362"/>
                <a:gd name="T6" fmla="*/ 45 w 363"/>
                <a:gd name="T7" fmla="*/ 362 h 362"/>
                <a:gd name="T8" fmla="*/ 317 w 363"/>
                <a:gd name="T9" fmla="*/ 362 h 362"/>
                <a:gd name="T10" fmla="*/ 363 w 363"/>
                <a:gd name="T11" fmla="*/ 317 h 362"/>
                <a:gd name="T12" fmla="*/ 363 w 363"/>
                <a:gd name="T13" fmla="*/ 45 h 362"/>
                <a:gd name="T14" fmla="*/ 317 w 363"/>
                <a:gd name="T15" fmla="*/ 0 h 362"/>
                <a:gd name="T16" fmla="*/ 45 w 363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2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2"/>
                    <a:pt x="45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63" y="362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1140615" y="3736182"/>
              <a:ext cx="336550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4 w 90"/>
                <a:gd name="T27" fmla="*/ 27 h 107"/>
                <a:gd name="T28" fmla="*/ 74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2" name="Oval 73"/>
            <p:cNvSpPr>
              <a:spLocks noChangeArrowheads="1"/>
            </p:cNvSpPr>
            <p:nvPr/>
          </p:nvSpPr>
          <p:spPr bwMode="auto">
            <a:xfrm>
              <a:off x="1204115" y="34774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3" name="Oval 74"/>
            <p:cNvSpPr>
              <a:spLocks noChangeArrowheads="1"/>
            </p:cNvSpPr>
            <p:nvPr/>
          </p:nvSpPr>
          <p:spPr bwMode="auto">
            <a:xfrm>
              <a:off x="1411879" y="31853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4" name="Oval 75"/>
            <p:cNvSpPr>
              <a:spLocks noChangeArrowheads="1"/>
            </p:cNvSpPr>
            <p:nvPr/>
          </p:nvSpPr>
          <p:spPr bwMode="auto">
            <a:xfrm>
              <a:off x="1828995" y="3185319"/>
              <a:ext cx="211138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1556540" y="3736182"/>
              <a:ext cx="338138" cy="401638"/>
            </a:xfrm>
            <a:custGeom>
              <a:avLst/>
              <a:gdLst>
                <a:gd name="T0" fmla="*/ 90 w 90"/>
                <a:gd name="T1" fmla="*/ 79 h 107"/>
                <a:gd name="T2" fmla="*/ 90 w 90"/>
                <a:gd name="T3" fmla="*/ 11 h 107"/>
                <a:gd name="T4" fmla="*/ 79 w 90"/>
                <a:gd name="T5" fmla="*/ 0 h 107"/>
                <a:gd name="T6" fmla="*/ 11 w 90"/>
                <a:gd name="T7" fmla="*/ 0 h 107"/>
                <a:gd name="T8" fmla="*/ 0 w 90"/>
                <a:gd name="T9" fmla="*/ 11 h 107"/>
                <a:gd name="T10" fmla="*/ 0 w 90"/>
                <a:gd name="T11" fmla="*/ 79 h 107"/>
                <a:gd name="T12" fmla="*/ 11 w 90"/>
                <a:gd name="T13" fmla="*/ 90 h 107"/>
                <a:gd name="T14" fmla="*/ 17 w 90"/>
                <a:gd name="T15" fmla="*/ 90 h 107"/>
                <a:gd name="T16" fmla="*/ 17 w 90"/>
                <a:gd name="T17" fmla="*/ 27 h 107"/>
                <a:gd name="T18" fmla="*/ 28 w 90"/>
                <a:gd name="T19" fmla="*/ 27 h 107"/>
                <a:gd name="T20" fmla="*/ 28 w 90"/>
                <a:gd name="T21" fmla="*/ 107 h 107"/>
                <a:gd name="T22" fmla="*/ 63 w 90"/>
                <a:gd name="T23" fmla="*/ 107 h 107"/>
                <a:gd name="T24" fmla="*/ 63 w 90"/>
                <a:gd name="T25" fmla="*/ 27 h 107"/>
                <a:gd name="T26" fmla="*/ 75 w 90"/>
                <a:gd name="T27" fmla="*/ 27 h 107"/>
                <a:gd name="T28" fmla="*/ 75 w 90"/>
                <a:gd name="T29" fmla="*/ 90 h 107"/>
                <a:gd name="T30" fmla="*/ 79 w 90"/>
                <a:gd name="T31" fmla="*/ 90 h 107"/>
                <a:gd name="T32" fmla="*/ 90 w 90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7">
                  <a:moveTo>
                    <a:pt x="90" y="79"/>
                  </a:move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0"/>
                    <a:pt x="7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1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0" y="90"/>
                    <a:pt x="9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6" name="Oval 77"/>
            <p:cNvSpPr>
              <a:spLocks noChangeArrowheads="1"/>
            </p:cNvSpPr>
            <p:nvPr/>
          </p:nvSpPr>
          <p:spPr bwMode="auto">
            <a:xfrm>
              <a:off x="1619643" y="3477419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1972465" y="3736182"/>
              <a:ext cx="341313" cy="401638"/>
            </a:xfrm>
            <a:custGeom>
              <a:avLst/>
              <a:gdLst>
                <a:gd name="T0" fmla="*/ 91 w 91"/>
                <a:gd name="T1" fmla="*/ 79 h 107"/>
                <a:gd name="T2" fmla="*/ 91 w 91"/>
                <a:gd name="T3" fmla="*/ 11 h 107"/>
                <a:gd name="T4" fmla="*/ 79 w 91"/>
                <a:gd name="T5" fmla="*/ 0 h 107"/>
                <a:gd name="T6" fmla="*/ 12 w 91"/>
                <a:gd name="T7" fmla="*/ 0 h 107"/>
                <a:gd name="T8" fmla="*/ 0 w 91"/>
                <a:gd name="T9" fmla="*/ 11 h 107"/>
                <a:gd name="T10" fmla="*/ 0 w 91"/>
                <a:gd name="T11" fmla="*/ 79 h 107"/>
                <a:gd name="T12" fmla="*/ 12 w 91"/>
                <a:gd name="T13" fmla="*/ 90 h 107"/>
                <a:gd name="T14" fmla="*/ 17 w 91"/>
                <a:gd name="T15" fmla="*/ 90 h 107"/>
                <a:gd name="T16" fmla="*/ 17 w 91"/>
                <a:gd name="T17" fmla="*/ 27 h 107"/>
                <a:gd name="T18" fmla="*/ 28 w 91"/>
                <a:gd name="T19" fmla="*/ 27 h 107"/>
                <a:gd name="T20" fmla="*/ 28 w 91"/>
                <a:gd name="T21" fmla="*/ 107 h 107"/>
                <a:gd name="T22" fmla="*/ 64 w 91"/>
                <a:gd name="T23" fmla="*/ 107 h 107"/>
                <a:gd name="T24" fmla="*/ 64 w 91"/>
                <a:gd name="T25" fmla="*/ 27 h 107"/>
                <a:gd name="T26" fmla="*/ 75 w 91"/>
                <a:gd name="T27" fmla="*/ 27 h 107"/>
                <a:gd name="T28" fmla="*/ 75 w 91"/>
                <a:gd name="T29" fmla="*/ 90 h 107"/>
                <a:gd name="T30" fmla="*/ 79 w 91"/>
                <a:gd name="T31" fmla="*/ 90 h 107"/>
                <a:gd name="T32" fmla="*/ 91 w 91"/>
                <a:gd name="T33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07">
                  <a:moveTo>
                    <a:pt x="91" y="79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0"/>
                    <a:pt x="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91" y="90"/>
                    <a:pt x="91" y="7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auto">
            <a:xfrm>
              <a:off x="2038346" y="3477419"/>
              <a:ext cx="209550" cy="21431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404955"/>
                </a:solidFill>
              </a:endParaRPr>
            </a:p>
          </p:txBody>
        </p:sp>
      </p:grpSp>
      <p:sp>
        <p:nvSpPr>
          <p:cNvPr id="13" name="Textplatzhalter 6"/>
          <p:cNvSpPr txBox="1">
            <a:spLocks/>
          </p:cNvSpPr>
          <p:nvPr/>
        </p:nvSpPr>
        <p:spPr>
          <a:xfrm>
            <a:off x="683998" y="1554848"/>
            <a:ext cx="7848815" cy="1075764"/>
          </a:xfrm>
          <a:prstGeom prst="rect">
            <a:avLst/>
          </a:prstGeom>
        </p:spPr>
        <p:txBody>
          <a:bodyPr vert="horz" wrap="square" lIns="0" tIns="54000" rIns="0" bIns="36000" rtlCol="0">
            <a:sp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1600" dirty="0">
                <a:solidFill>
                  <a:srgbClr val="C00000"/>
                </a:solidFill>
                <a:latin typeface="Arial"/>
              </a:rPr>
              <a:t>Master's degree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in physics, chemistry, engineering or natural sciences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1600" dirty="0">
                <a:solidFill>
                  <a:schemeClr val="accent2"/>
                </a:solidFill>
                <a:latin typeface="Arial"/>
              </a:rPr>
              <a:t>Excellent knowledge of one official language </a:t>
            </a:r>
            <a:r>
              <a:rPr lang="en-GB" sz="1600" dirty="0">
                <a:solidFill>
                  <a:schemeClr val="accent1"/>
                </a:solidFill>
                <a:latin typeface="Arial"/>
              </a:rPr>
              <a:t>(DE, EN, FR)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and the ability to understand the other two</a:t>
            </a:r>
          </a:p>
          <a:p>
            <a:pPr>
              <a:lnSpc>
                <a:spcPct val="100000"/>
              </a:lnSpc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In 2017 we received </a:t>
            </a:r>
            <a:r>
              <a:rPr lang="en-GB" sz="1600" dirty="0" smtClean="0">
                <a:solidFill>
                  <a:schemeClr val="tx1"/>
                </a:solidFill>
                <a:latin typeface="Arial"/>
              </a:rPr>
              <a:t>15 000 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job applications and hired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only the best 1%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83998" y="1192544"/>
            <a:ext cx="7848000" cy="362304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lg" len="med"/>
            <a:tailEnd type="none" w="med" len="med"/>
          </a:ln>
          <a:effectLst/>
        </p:spPr>
        <p:txBody>
          <a:bodyPr vert="horz" wrap="square" lIns="612000" tIns="0" rIns="0" bIns="5400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Minimum requirements </a:t>
            </a:r>
          </a:p>
        </p:txBody>
      </p:sp>
      <p:cxnSp>
        <p:nvCxnSpPr>
          <p:cNvPr id="17" name="Gerader Verbinder 16"/>
          <p:cNvCxnSpPr/>
          <p:nvPr/>
        </p:nvCxnSpPr>
        <p:spPr>
          <a:xfrm flipH="1">
            <a:off x="684005" y="1554848"/>
            <a:ext cx="78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684005" y="1000800"/>
            <a:ext cx="468000" cy="468000"/>
            <a:chOff x="684213" y="987425"/>
            <a:chExt cx="468000" cy="468000"/>
          </a:xfrm>
        </p:grpSpPr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84213" y="987425"/>
              <a:ext cx="468000" cy="468000"/>
            </a:xfrm>
            <a:custGeom>
              <a:avLst/>
              <a:gdLst>
                <a:gd name="T0" fmla="*/ 45 w 363"/>
                <a:gd name="T1" fmla="*/ 0 h 363"/>
                <a:gd name="T2" fmla="*/ 0 w 363"/>
                <a:gd name="T3" fmla="*/ 45 h 363"/>
                <a:gd name="T4" fmla="*/ 0 w 363"/>
                <a:gd name="T5" fmla="*/ 317 h 363"/>
                <a:gd name="T6" fmla="*/ 45 w 363"/>
                <a:gd name="T7" fmla="*/ 363 h 363"/>
                <a:gd name="T8" fmla="*/ 317 w 363"/>
                <a:gd name="T9" fmla="*/ 363 h 363"/>
                <a:gd name="T10" fmla="*/ 363 w 363"/>
                <a:gd name="T11" fmla="*/ 317 h 363"/>
                <a:gd name="T12" fmla="*/ 363 w 363"/>
                <a:gd name="T13" fmla="*/ 45 h 363"/>
                <a:gd name="T14" fmla="*/ 317 w 363"/>
                <a:gd name="T15" fmla="*/ 0 h 363"/>
                <a:gd name="T16" fmla="*/ 45 w 363"/>
                <a:gd name="T1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45" y="0"/>
                  </a:moveTo>
                  <a:cubicBezTo>
                    <a:pt x="45" y="0"/>
                    <a:pt x="0" y="0"/>
                    <a:pt x="0" y="4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63"/>
                    <a:pt x="45" y="363"/>
                  </a:cubicBezTo>
                  <a:cubicBezTo>
                    <a:pt x="317" y="363"/>
                    <a:pt x="317" y="363"/>
                    <a:pt x="317" y="363"/>
                  </a:cubicBezTo>
                  <a:cubicBezTo>
                    <a:pt x="317" y="363"/>
                    <a:pt x="363" y="363"/>
                    <a:pt x="363" y="317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5"/>
                    <a:pt x="363" y="0"/>
                    <a:pt x="31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535B6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3B464D"/>
                </a:solidFill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727349" y="1076108"/>
              <a:ext cx="381729" cy="290635"/>
              <a:chOff x="716503" y="1076108"/>
              <a:chExt cx="381729" cy="290635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918039" y="1076336"/>
                <a:ext cx="180193" cy="290179"/>
                <a:chOff x="918039" y="1103207"/>
                <a:chExt cx="180193" cy="290179"/>
              </a:xfrm>
            </p:grpSpPr>
            <p:cxnSp>
              <p:nvCxnSpPr>
                <p:cNvPr id="7" name="Gerader Verbinder 6"/>
                <p:cNvCxnSpPr/>
                <p:nvPr/>
              </p:nvCxnSpPr>
              <p:spPr>
                <a:xfrm>
                  <a:off x="918039" y="1103207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>
                <a:xfrm>
                  <a:off x="918039" y="1175752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/>
                <p:cNvCxnSpPr/>
                <p:nvPr/>
              </p:nvCxnSpPr>
              <p:spPr>
                <a:xfrm>
                  <a:off x="918039" y="1248297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/>
                <p:cNvCxnSpPr/>
                <p:nvPr/>
              </p:nvCxnSpPr>
              <p:spPr>
                <a:xfrm>
                  <a:off x="918039" y="1320842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918039" y="1393386"/>
                  <a:ext cx="18019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Gerader Verbinder 62"/>
              <p:cNvCxnSpPr/>
              <p:nvPr/>
            </p:nvCxnSpPr>
            <p:spPr>
              <a:xfrm flipV="1">
                <a:off x="873201" y="1076108"/>
                <a:ext cx="0" cy="29063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Pfeil nach rechts 9"/>
              <p:cNvSpPr/>
              <p:nvPr/>
            </p:nvSpPr>
            <p:spPr>
              <a:xfrm>
                <a:off x="716503" y="1174081"/>
                <a:ext cx="131238" cy="9468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5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55fd54e-ead3-47d5-b1bd-38e0d8ea202b"/>
  <p:tag name="EE4P_LANGUAGE_ID" val="2057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O Template English">
  <a:themeElements>
    <a:clrScheme name="EPO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404955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PO Template English">
  <a:themeElements>
    <a:clrScheme name="EPO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404955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O Template German.potx" id="{DA80B3F9-6BE6-495E-953C-2271A08F7B68}" vid="{25762C69-4921-4855-B156-EB4943BE62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ocTitle xmlns="600c3e43-7a76-4c7c-9114-f738895e0db3" xsi:nil="true"/>
    <VisibleByCS xmlns="600c3e43-7a76-4c7c-9114-f738895e0db3" xsi:nil="true"/>
    <originalCADocName xmlns="600c3e43-7a76-4c7c-9114-f738895e0d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8EE8F1FE3FE4081D0C0710C250F62" ma:contentTypeVersion="25" ma:contentTypeDescription="Create a new document." ma:contentTypeScope="" ma:versionID="45beabc9fa121bbf477c2cdd80d0fa1b">
  <xsd:schema xmlns:xsd="http://www.w3.org/2001/XMLSchema" xmlns:xs="http://www.w3.org/2001/XMLSchema" xmlns:p="http://schemas.microsoft.com/office/2006/metadata/properties" xmlns:ns2="http://schemas.microsoft.com/sharepoint/v4" xmlns:ns3="600c3e43-7a76-4c7c-9114-f738895e0db3" targetNamespace="http://schemas.microsoft.com/office/2006/metadata/properties" ma:root="true" ma:fieldsID="2e5d3766bb59c8070a94bc21b46c4dbe" ns2:_="" ns3:_="">
    <xsd:import namespace="http://schemas.microsoft.com/sharepoint/v4"/>
    <xsd:import namespace="600c3e43-7a76-4c7c-9114-f738895e0db3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DocTitle" minOccurs="0"/>
                <xsd:element ref="ns3:originalCADocName" minOccurs="0"/>
                <xsd:element ref="ns3:VisibleBy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c3e43-7a76-4c7c-9114-f738895e0db3" elementFormDefault="qualified">
    <xsd:import namespace="http://schemas.microsoft.com/office/2006/documentManagement/types"/>
    <xsd:import namespace="http://schemas.microsoft.com/office/infopath/2007/PartnerControls"/>
    <xsd:element name="DocTitle" ma:index="12" nillable="true" ma:displayName="DocTitle" ma:internalName="DocTitle">
      <xsd:simpleType>
        <xsd:restriction base="dms:Note">
          <xsd:maxLength value="255"/>
        </xsd:restriction>
      </xsd:simpleType>
    </xsd:element>
    <xsd:element name="originalCADocName" ma:index="14" nillable="true" ma:displayName="originalCADocName" ma:internalName="originalCADocName">
      <xsd:simpleType>
        <xsd:restriction base="dms:Note">
          <xsd:maxLength value="255"/>
        </xsd:restriction>
      </xsd:simpleType>
    </xsd:element>
    <xsd:element name="VisibleByCS" ma:index="15" nillable="true" ma:displayName="VisibleByCS" ma:internalName="VisibleByC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CD339C-545E-46D4-93B2-3C3063E78EBB}">
  <ds:schemaRefs>
    <ds:schemaRef ds:uri="http://schemas.openxmlformats.org/package/2006/metadata/core-properties"/>
    <ds:schemaRef ds:uri="http://schemas.microsoft.com/office/2006/documentManagement/types"/>
    <ds:schemaRef ds:uri="600c3e43-7a76-4c7c-9114-f738895e0db3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294141-F73A-4DDD-89A4-DBCBEB458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30D95-4EDB-41CE-BC04-09E5AE408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600c3e43-7a76-4c7c-9114-f738895e0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1798</Words>
  <Application>Microsoft Office PowerPoint</Application>
  <PresentationFormat>On-screen Show (16:9)</PresentationFormat>
  <Paragraphs>414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Calisto MT</vt:lpstr>
      <vt:lpstr>Wingdings</vt:lpstr>
      <vt:lpstr>EPO Template English</vt:lpstr>
      <vt:lpstr>1_EPO Template English</vt:lpstr>
      <vt:lpstr>EPO Paginated Template English</vt:lpstr>
      <vt:lpstr>think-cell Folie</vt:lpstr>
      <vt:lpstr>EPO’s Quality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Gayout Sophie</dc:creator>
  <cp:lastModifiedBy>MARLOW Thomas</cp:lastModifiedBy>
  <cp:revision>1900</cp:revision>
  <cp:lastPrinted>2018-05-24T09:32:58Z</cp:lastPrinted>
  <dcterms:created xsi:type="dcterms:W3CDTF">2013-11-26T08:54:07Z</dcterms:created>
  <dcterms:modified xsi:type="dcterms:W3CDTF">2019-02-18T15:23:20Z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0x0101004208EE8F1FE3FE4081D0C0710C250F62</vt:lpwstr>
  </property>
</Properties>
</file>