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256" r:id="rId6"/>
    <p:sldId id="333" r:id="rId7"/>
    <p:sldId id="335" r:id="rId8"/>
    <p:sldId id="319" r:id="rId9"/>
    <p:sldId id="338" r:id="rId10"/>
    <p:sldId id="339" r:id="rId11"/>
    <p:sldId id="345" r:id="rId12"/>
    <p:sldId id="340" r:id="rId13"/>
    <p:sldId id="341" r:id="rId14"/>
    <p:sldId id="342" r:id="rId15"/>
    <p:sldId id="337" r:id="rId16"/>
    <p:sldId id="344" r:id="rId17"/>
    <p:sldId id="331" r:id="rId18"/>
    <p:sldId id="332" r:id="rId19"/>
    <p:sldId id="318" r:id="rId20"/>
    <p:sldId id="26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5B"/>
    <a:srgbClr val="7B7D7B"/>
    <a:srgbClr val="D9B451"/>
    <a:srgbClr val="7F7F7F"/>
    <a:srgbClr val="D9D9D9"/>
    <a:srgbClr val="222222"/>
    <a:srgbClr val="095B97"/>
    <a:srgbClr val="00B853"/>
    <a:srgbClr val="EAB800"/>
    <a:srgbClr val="D2A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03" autoAdjust="0"/>
    <p:restoredTop sz="96866" autoAdjust="0"/>
  </p:normalViewPr>
  <p:slideViewPr>
    <p:cSldViewPr>
      <p:cViewPr varScale="1">
        <p:scale>
          <a:sx n="117" d="100"/>
          <a:sy n="117" d="100"/>
        </p:scale>
        <p:origin x="-155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27" d="100"/>
          <a:sy n="127" d="100"/>
        </p:scale>
        <p:origin x="-4920" y="-6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E5A6C9-B95F-4D10-8583-05ABD309FF31}" type="datetimeFigureOut">
              <a:rPr lang="en-SG" smtClean="0"/>
              <a:pPr/>
              <a:t>14/2/2018</a:t>
            </a:fld>
            <a:endParaRPr lang="en-SG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96891-66DA-42E6-8F8A-1E694B781701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20844209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7FB7A-56F4-3549-811C-AC2CE345C4A9}" type="datetimeFigureOut">
              <a:rPr lang="en-US" smtClean="0"/>
              <a:t>2/14/2018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8F3F-5BD0-8243-BE12-039A826C179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2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8F3F-5BD0-8243-BE12-039A826C179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07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8F3F-5BD0-8243-BE12-039A826C179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54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8F3F-5BD0-8243-BE12-039A826C179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7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8F3F-5BD0-8243-BE12-039A826C179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009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+Projects\282 IPOS Corporate Refresh + Production of Collaterals\2. Working Folder\02 Powerpoint Template\01 4 to 3 Ratio\MDS282_IPOS_PRESENTATIONSLIDES_C7\MDS282_IPOS_PRESENTATIONSLIDES_C4_R4-10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08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544" y="2996952"/>
            <a:ext cx="8064896" cy="866527"/>
          </a:xfrm>
        </p:spPr>
        <p:txBody>
          <a:bodyPr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CONTENT</a:t>
            </a:r>
            <a:endParaRPr lang="en-S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4" y="3789040"/>
            <a:ext cx="8064896" cy="478904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of content and summary of page</a:t>
            </a:r>
            <a:endParaRPr lang="en-SG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95536" y="6165304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© IPOS </a:t>
            </a:r>
            <a:r>
              <a:rPr lang="en-US" sz="1050" dirty="0" smtClean="0">
                <a:solidFill>
                  <a:schemeClr val="bg1"/>
                </a:solidFill>
              </a:rPr>
              <a:t>2018. </a:t>
            </a:r>
            <a:r>
              <a:rPr lang="en-US" sz="1050" dirty="0">
                <a:solidFill>
                  <a:schemeClr val="bg1"/>
                </a:solidFill>
              </a:rPr>
              <a:t>All </a:t>
            </a:r>
            <a:r>
              <a:rPr lang="en-US" sz="1050" dirty="0" smtClean="0">
                <a:solidFill>
                  <a:schemeClr val="bg1"/>
                </a:solidFill>
              </a:rPr>
              <a:t>rights reserved.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n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+Projects\282 IPOS Corporate Refresh + Production of Collaterals\2. Working Folder\02 Powerpoint Template\01 4 to 3 Ratio\MDS282_IPOS_PRESENTATIONSLIDES_C7\MDS282_IPOS_PRESENTATIONSLIDES_C4_R4-03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507" y="0"/>
            <a:ext cx="9164507" cy="685800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00000" y="295785"/>
            <a:ext cx="7772400" cy="476672"/>
          </a:xfrm>
        </p:spPr>
        <p:txBody>
          <a:bodyPr anchor="ctr" anchorCtr="0">
            <a:noAutofit/>
          </a:bodyPr>
          <a:lstStyle>
            <a:lvl1pPr>
              <a:defRPr sz="2000"/>
            </a:lvl1pPr>
          </a:lstStyle>
          <a:p>
            <a:r>
              <a:rPr lang="en-SG" dirty="0" smtClean="0"/>
              <a:t>TITLE OF CONTENT (Slide with no picture) (Arial, Bold, 20pt)</a:t>
            </a:r>
            <a:endParaRPr lang="en-SG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5868144" y="6337083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 smtClean="0">
                <a:solidFill>
                  <a:srgbClr val="7B7D7B"/>
                </a:solidFill>
              </a:rPr>
              <a:t>Copyright © IPOS 2018. All rights reserved.  </a:t>
            </a:r>
            <a:r>
              <a:rPr kumimoji="0" lang="en-SG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fld id="{2061AB58-3172-4A7B-8786-66D1D9BD19AB}" type="slidenum">
              <a:rPr kumimoji="0" lang="en-SG" sz="105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kumimoji="0" lang="en-SG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</a:t>
            </a:r>
            <a:r>
              <a:rPr lang="en-US" sz="1050" dirty="0" smtClean="0">
                <a:solidFill>
                  <a:srgbClr val="7B7D7B"/>
                </a:solidFill>
              </a:rPr>
              <a:t> </a:t>
            </a:r>
            <a:endParaRPr lang="en-US" sz="1050" dirty="0">
              <a:solidFill>
                <a:srgbClr val="7B7D7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+Projects\282 IPOS Corporate Refresh + Production of Collaterals\2. Working Folder\02 Powerpoint Template\01 4 to 3 Ratio\MDS282_IPOS_PRESENTATIONSLIDES_C7\MDS282_IPOS_PRESENTATIONSLIDES_C4_R7-11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508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 userDrawn="1"/>
        </p:nvSpPr>
        <p:spPr>
          <a:xfrm>
            <a:off x="6444208" y="6381328"/>
            <a:ext cx="30243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Copyright © IPOS </a:t>
            </a:r>
            <a:r>
              <a:rPr lang="en-US" sz="1050" dirty="0" smtClean="0">
                <a:solidFill>
                  <a:schemeClr val="bg1"/>
                </a:solidFill>
              </a:rPr>
              <a:t>2018. </a:t>
            </a:r>
            <a:r>
              <a:rPr lang="en-US" sz="1050" dirty="0">
                <a:solidFill>
                  <a:schemeClr val="bg1"/>
                </a:solidFill>
              </a:rPr>
              <a:t>All </a:t>
            </a:r>
            <a:r>
              <a:rPr lang="en-US" sz="1050" dirty="0" smtClean="0">
                <a:solidFill>
                  <a:schemeClr val="bg1"/>
                </a:solidFill>
              </a:rPr>
              <a:t>rights reserved. 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S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SG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AA8F-8FAF-448C-8A54-72236364D34A}" type="datetimeFigureOut">
              <a:rPr lang="en-SG" smtClean="0"/>
              <a:pPr/>
              <a:t>14/2/2018</a:t>
            </a:fld>
            <a:endParaRPr lang="en-SG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AB58-3172-4A7B-8786-66D1D9BD19AB}" type="slidenum">
              <a:rPr lang="en-SG" smtClean="0"/>
              <a:pPr/>
              <a:t>‹#›</a:t>
            </a:fld>
            <a:endParaRPr lang="en-SG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6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7B7D7B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rgbClr val="7B7D7B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rgbClr val="7B7D7B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rgbClr val="7B7D7B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rgbClr val="7B7D7B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7B7D7B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8064896" cy="1008112"/>
          </a:xfrm>
        </p:spPr>
        <p:txBody>
          <a:bodyPr anchor="t">
            <a:noAutofit/>
          </a:bodyPr>
          <a:lstStyle/>
          <a:p>
            <a:r>
              <a:rPr lang="en-SG" sz="3200" dirty="0" smtClean="0"/>
              <a:t>IPOS’ Quality Management System </a:t>
            </a:r>
            <a:br>
              <a:rPr lang="en-SG" sz="3200" dirty="0" smtClean="0"/>
            </a:br>
            <a:r>
              <a:rPr lang="en-SG" sz="3200" dirty="0" smtClean="0"/>
              <a:t>under ISO 9001 Standard 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SG" sz="28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4437112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Seong Loong </a:t>
            </a:r>
            <a:r>
              <a:rPr lang="en-SG" sz="2000" u="sng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</a:t>
            </a:r>
          </a:p>
          <a:p>
            <a:pPr algn="ctr"/>
            <a:r>
              <a:rPr lang="en-SG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Principal Patent Examiner</a:t>
            </a:r>
          </a:p>
          <a:p>
            <a:pPr algn="ctr"/>
            <a:r>
              <a:rPr lang="en-SG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Intellectual Property Office of Singapore</a:t>
            </a:r>
            <a:r>
              <a:rPr lang="en-SG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SG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3" t="45390" r="-7992" b="345"/>
          <a:stretch/>
        </p:blipFill>
        <p:spPr>
          <a:xfrm>
            <a:off x="-36512" y="0"/>
            <a:ext cx="9180512" cy="685640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4639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00" y="295785"/>
            <a:ext cx="7988424" cy="476672"/>
          </a:xfrm>
        </p:spPr>
        <p:txBody>
          <a:bodyPr/>
          <a:lstStyle/>
          <a:p>
            <a:r>
              <a:rPr lang="en-US" sz="2400" dirty="0" smtClean="0"/>
              <a:t>Unique Features in the QMS: Quality Control System</a:t>
            </a:r>
            <a:endParaRPr lang="en-SG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9553" y="1124744"/>
            <a:ext cx="7992887" cy="2707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SG" sz="2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“3-pair of eyes” QC system 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SG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team discussion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SG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 QC </a:t>
            </a:r>
            <a:r>
              <a:rPr lang="en-SG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QC </a:t>
            </a:r>
            <a:r>
              <a:rPr lang="en-SG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 for quantitative measure of levels of </a:t>
            </a:r>
            <a:r>
              <a:rPr lang="en-SG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conformance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en-SG" sz="1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2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780928"/>
            <a:ext cx="3744416" cy="316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77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Unique Features in the QMS: Feedback Systems</a:t>
            </a:r>
            <a:endParaRPr lang="en-SG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9553" y="1124744"/>
            <a:ext cx="8280919" cy="2918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</a:t>
            </a:r>
            <a:r>
              <a:rPr lang="en-US" sz="2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</a:t>
            </a:r>
            <a:r>
              <a:rPr lang="en-US" sz="2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feedback systems </a:t>
            </a:r>
            <a:endParaRPr lang="en-SG" sz="22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based on QC forms and customer satisfaction survey forms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by QMO and follow-up actions by relevant offices or management</a:t>
            </a:r>
            <a:endParaRPr lang="en-US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2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3140968"/>
            <a:ext cx="3327488" cy="25202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9" y="3140968"/>
            <a:ext cx="342499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96944" cy="648072"/>
          </a:xfrm>
        </p:spPr>
        <p:txBody>
          <a:bodyPr anchor="ctr" anchorCtr="0">
            <a:noAutofit/>
          </a:bodyPr>
          <a:lstStyle/>
          <a:p>
            <a:r>
              <a:rPr lang="en-SG" sz="2800" dirty="0" smtClean="0"/>
              <a:t>Performance Indicators</a:t>
            </a:r>
            <a:endParaRPr lang="en-US" sz="28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652120" y="2492896"/>
            <a:ext cx="0" cy="216024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3419872" y="2492896"/>
            <a:ext cx="0" cy="216024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54966" y="1412776"/>
            <a:ext cx="6804520" cy="576064"/>
          </a:xfrm>
          <a:prstGeom prst="rect">
            <a:avLst/>
          </a:prstGeom>
          <a:solidFill>
            <a:srgbClr val="7B7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PRODUCING QUALITY REPORTS</a:t>
            </a:r>
            <a:endParaRPr lang="en-S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154966" y="2207534"/>
            <a:ext cx="2160240" cy="2429770"/>
            <a:chOff x="1399071" y="2207535"/>
            <a:chExt cx="2160240" cy="2429770"/>
          </a:xfrm>
        </p:grpSpPr>
        <p:sp>
          <p:nvSpPr>
            <p:cNvPr id="19" name="TextBox 18"/>
            <p:cNvSpPr txBox="1"/>
            <p:nvPr/>
          </p:nvSpPr>
          <p:spPr>
            <a:xfrm>
              <a:off x="1399071" y="2207535"/>
              <a:ext cx="207620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D9B4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en-US" sz="8000" dirty="0" smtClean="0">
                  <a:solidFill>
                    <a:srgbClr val="D9B4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980</a:t>
              </a:r>
              <a:endParaRPr lang="en-SG" sz="8800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435311" y="3436976"/>
              <a:ext cx="21240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International</a:t>
              </a:r>
              <a:br>
                <a:rPr lang="en-US" dirty="0"/>
              </a:br>
              <a:r>
                <a:rPr lang="en-US" dirty="0"/>
                <a:t>Search </a:t>
              </a:r>
              <a:r>
                <a:rPr lang="en-US" dirty="0" smtClean="0"/>
                <a:t>Reports</a:t>
              </a:r>
              <a:r>
                <a:rPr lang="en-US" baseline="30000" dirty="0" smtClean="0"/>
                <a:t>1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/>
              </a:r>
              <a:br>
                <a:rPr lang="en-US" dirty="0"/>
              </a:br>
              <a:endParaRPr lang="en-SG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787098" y="2207534"/>
            <a:ext cx="1569804" cy="2429770"/>
            <a:chOff x="3774202" y="2207535"/>
            <a:chExt cx="1569804" cy="2429770"/>
          </a:xfrm>
        </p:grpSpPr>
        <p:sp>
          <p:nvSpPr>
            <p:cNvPr id="22" name="TextBox 21"/>
            <p:cNvSpPr txBox="1"/>
            <p:nvPr/>
          </p:nvSpPr>
          <p:spPr>
            <a:xfrm>
              <a:off x="3774202" y="2207535"/>
              <a:ext cx="153599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~</a:t>
              </a:r>
              <a:r>
                <a:rPr lang="en-US" sz="80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endParaRPr lang="en-SG" sz="8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9994" y="3436976"/>
              <a:ext cx="154401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Percent </a:t>
              </a:r>
              <a:r>
                <a:rPr lang="en-US" dirty="0" smtClean="0"/>
                <a:t>ISRs</a:t>
              </a:r>
            </a:p>
            <a:p>
              <a:r>
                <a:rPr lang="en-US" dirty="0" smtClean="0"/>
                <a:t>from foreign</a:t>
              </a:r>
            </a:p>
            <a:p>
              <a:r>
                <a:rPr lang="en-US" dirty="0" smtClean="0"/>
                <a:t>ROs</a:t>
              </a:r>
              <a:r>
                <a:rPr lang="en-US" dirty="0"/>
                <a:t/>
              </a:r>
              <a:br>
                <a:rPr lang="en-US" dirty="0"/>
              </a:br>
              <a:endParaRPr lang="en-US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835486" y="2207534"/>
            <a:ext cx="2124000" cy="2429771"/>
            <a:chOff x="5740158" y="2207534"/>
            <a:chExt cx="2124000" cy="2429771"/>
          </a:xfrm>
        </p:grpSpPr>
        <p:sp>
          <p:nvSpPr>
            <p:cNvPr id="25" name="TextBox 24"/>
            <p:cNvSpPr txBox="1"/>
            <p:nvPr/>
          </p:nvSpPr>
          <p:spPr>
            <a:xfrm>
              <a:off x="5764054" y="2207534"/>
              <a:ext cx="207620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D9B4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</a:t>
              </a:r>
              <a:r>
                <a:rPr lang="en-US" sz="8000" dirty="0" smtClean="0">
                  <a:solidFill>
                    <a:srgbClr val="D9B4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130</a:t>
              </a:r>
              <a:endParaRPr lang="en-SG" sz="8800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740158" y="3436976"/>
              <a:ext cx="21240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International</a:t>
              </a:r>
              <a:br>
                <a:rPr lang="en-US" dirty="0"/>
              </a:br>
              <a:r>
                <a:rPr lang="en-US" dirty="0"/>
                <a:t>Preliminary </a:t>
              </a:r>
              <a:r>
                <a:rPr lang="en-US" dirty="0" smtClean="0"/>
                <a:t>Report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on </a:t>
              </a:r>
              <a:r>
                <a:rPr lang="en-US" dirty="0" smtClean="0"/>
                <a:t>Patentability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(Chapter II)</a:t>
              </a:r>
              <a:r>
                <a:rPr lang="en-US" baseline="30000" dirty="0"/>
                <a:t>2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24618" y="5682079"/>
            <a:ext cx="43284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WIPO Statistics Data Centre (accurate as of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Feb 2018)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38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2424618" y="5466636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1,3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WIPO Statistics Data Centre (accurate as of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Feb 2018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Annex to PCT Circular C. PCT 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1524 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96944" cy="648072"/>
          </a:xfrm>
        </p:spPr>
        <p:txBody>
          <a:bodyPr anchor="ctr" anchorCtr="0">
            <a:noAutofit/>
          </a:bodyPr>
          <a:lstStyle/>
          <a:p>
            <a:r>
              <a:rPr lang="en-SG" sz="2800" dirty="0"/>
              <a:t>Performance Indicators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170000" y="1412776"/>
            <a:ext cx="6804000" cy="576064"/>
          </a:xfrm>
          <a:prstGeom prst="rect">
            <a:avLst/>
          </a:prstGeom>
          <a:solidFill>
            <a:srgbClr val="7B7D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ENSURING QUALITY AND TIMELINESS</a:t>
            </a:r>
            <a:endParaRPr lang="en-SG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70242" y="2207535"/>
            <a:ext cx="2182008" cy="2429770"/>
            <a:chOff x="1311707" y="2207535"/>
            <a:chExt cx="2182008" cy="2429770"/>
          </a:xfrm>
        </p:grpSpPr>
        <p:sp>
          <p:nvSpPr>
            <p:cNvPr id="18" name="TextBox 17"/>
            <p:cNvSpPr txBox="1"/>
            <p:nvPr/>
          </p:nvSpPr>
          <p:spPr>
            <a:xfrm>
              <a:off x="1311707" y="2207535"/>
              <a:ext cx="21820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D9B4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99.5</a:t>
              </a:r>
              <a:endParaRPr lang="en-SG" sz="8800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24293" y="3436976"/>
              <a:ext cx="155683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Percent </a:t>
              </a:r>
              <a:r>
                <a:rPr lang="en-US" dirty="0" smtClean="0"/>
                <a:t>of 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ISRs</a:t>
              </a:r>
              <a:br>
                <a:rPr lang="en-US" dirty="0"/>
              </a:br>
              <a:r>
                <a:rPr lang="en-US" dirty="0" smtClean="0"/>
                <a:t>issued within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3 </a:t>
              </a:r>
              <a:r>
                <a:rPr lang="en-US" dirty="0" smtClean="0"/>
                <a:t>months</a:t>
              </a:r>
              <a:r>
                <a:rPr lang="en-US" baseline="30000" dirty="0" smtClean="0"/>
                <a:t>1</a:t>
              </a:r>
              <a:endParaRPr lang="en-SG" baseline="300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63888" y="2207535"/>
            <a:ext cx="2182008" cy="2152771"/>
            <a:chOff x="3588870" y="2207535"/>
            <a:chExt cx="2182008" cy="2152771"/>
          </a:xfrm>
        </p:grpSpPr>
        <p:sp>
          <p:nvSpPr>
            <p:cNvPr id="29" name="TextBox 28"/>
            <p:cNvSpPr txBox="1"/>
            <p:nvPr/>
          </p:nvSpPr>
          <p:spPr>
            <a:xfrm>
              <a:off x="3588870" y="2207535"/>
              <a:ext cx="218200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94.5</a:t>
              </a:r>
              <a:endParaRPr lang="en-SG" sz="88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728332" y="3436976"/>
              <a:ext cx="190308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Percent ISRs</a:t>
              </a:r>
              <a:br>
                <a:rPr lang="en-US" dirty="0"/>
              </a:br>
              <a:r>
                <a:rPr lang="en-US" dirty="0" smtClean="0"/>
                <a:t>with at least one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 smtClean="0"/>
                <a:t>X/Y/E citation</a:t>
              </a:r>
              <a:r>
                <a:rPr lang="en-US" baseline="30000" dirty="0" smtClean="0"/>
                <a:t>2</a:t>
              </a:r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18048" y="2207535"/>
            <a:ext cx="1896673" cy="2429770"/>
            <a:chOff x="5919545" y="2207535"/>
            <a:chExt cx="1896673" cy="2429770"/>
          </a:xfrm>
        </p:grpSpPr>
        <p:sp>
          <p:nvSpPr>
            <p:cNvPr id="30" name="TextBox 29"/>
            <p:cNvSpPr txBox="1"/>
            <p:nvPr/>
          </p:nvSpPr>
          <p:spPr>
            <a:xfrm>
              <a:off x="5919545" y="2207535"/>
              <a:ext cx="189667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0" dirty="0" smtClean="0">
                  <a:solidFill>
                    <a:srgbClr val="D9B45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  <a:endParaRPr lang="en-SG" sz="8800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15111" y="3436976"/>
              <a:ext cx="15055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r>
                <a:rPr lang="en-US" dirty="0"/>
                <a:t>Percent </a:t>
              </a:r>
              <a:r>
                <a:rPr lang="en-US" dirty="0" smtClean="0"/>
                <a:t>of</a:t>
              </a:r>
              <a:r>
                <a:rPr lang="en-US" dirty="0"/>
                <a:t/>
              </a:r>
              <a:br>
                <a:rPr lang="en-US" dirty="0"/>
              </a:br>
              <a:r>
                <a:rPr lang="en-US" dirty="0"/>
                <a:t>IPRP-II</a:t>
              </a:r>
              <a:br>
                <a:rPr lang="en-US" dirty="0"/>
              </a:br>
              <a:r>
                <a:rPr lang="en-US" dirty="0" smtClean="0"/>
                <a:t>issued within</a:t>
              </a:r>
            </a:p>
            <a:p>
              <a:r>
                <a:rPr lang="en-US" dirty="0" smtClean="0"/>
                <a:t>28 months</a:t>
              </a:r>
              <a:r>
                <a:rPr lang="en-US" baseline="30000" dirty="0" smtClean="0"/>
                <a:t>3</a:t>
              </a:r>
              <a:endParaRPr lang="en-US" baseline="30000" dirty="0"/>
            </a:p>
          </p:txBody>
        </p:sp>
      </p:grpSp>
      <p:cxnSp>
        <p:nvCxnSpPr>
          <p:cNvPr id="17" name="Straight Connector 16"/>
          <p:cNvCxnSpPr/>
          <p:nvPr/>
        </p:nvCxnSpPr>
        <p:spPr>
          <a:xfrm>
            <a:off x="5796136" y="2492896"/>
            <a:ext cx="0" cy="216024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419872" y="2492896"/>
            <a:ext cx="0" cy="216024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95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-33411" y="1124744"/>
            <a:ext cx="9177411" cy="4944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sp>
        <p:nvSpPr>
          <p:cNvPr id="71" name="Title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496944" cy="648072"/>
          </a:xfrm>
        </p:spPr>
        <p:txBody>
          <a:bodyPr anchor="ctr" anchorCtr="0">
            <a:noAutofit/>
          </a:bodyPr>
          <a:lstStyle/>
          <a:p>
            <a:r>
              <a:rPr lang="en-SG" sz="2800" dirty="0" smtClean="0"/>
              <a:t>IPOS’ Commitment to Quality</a:t>
            </a:r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5711042" y="5768392"/>
            <a:ext cx="3223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i="1" dirty="0">
                <a:solidFill>
                  <a:schemeClr val="bg1">
                    <a:lumMod val="50000"/>
                  </a:schemeClr>
                </a:solidFill>
              </a:rPr>
              <a:t>* Annex to PCT Circular C. PCT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</a:rPr>
              <a:t>1524 </a:t>
            </a:r>
            <a:endParaRPr lang="en-SG" sz="1000" i="1" dirty="0">
              <a:solidFill>
                <a:schemeClr val="bg1">
                  <a:lumMod val="50000"/>
                </a:schemeClr>
              </a:solidFill>
            </a:endParaRPr>
          </a:p>
          <a:p>
            <a:pPr algn="r"/>
            <a:r>
              <a:rPr lang="en-SG" sz="1000" i="1" dirty="0" smtClean="0">
                <a:solidFill>
                  <a:schemeClr val="bg1">
                    <a:lumMod val="50000"/>
                  </a:schemeClr>
                </a:solidFill>
              </a:rPr>
              <a:t>^ WIPO </a:t>
            </a:r>
            <a:r>
              <a:rPr lang="en-SG" sz="1000" i="1" dirty="0">
                <a:solidFill>
                  <a:schemeClr val="bg1">
                    <a:lumMod val="50000"/>
                  </a:schemeClr>
                </a:solidFill>
              </a:rPr>
              <a:t>Statistics Data </a:t>
            </a:r>
            <a:r>
              <a:rPr lang="en-SG" sz="1000" i="1" dirty="0" smtClean="0">
                <a:solidFill>
                  <a:schemeClr val="bg1">
                    <a:lumMod val="50000"/>
                  </a:schemeClr>
                </a:solidFill>
              </a:rPr>
              <a:t>Centre (accurate </a:t>
            </a:r>
            <a:r>
              <a:rPr lang="en-SG" sz="1000" i="1" dirty="0">
                <a:solidFill>
                  <a:schemeClr val="bg1">
                    <a:lumMod val="50000"/>
                  </a:schemeClr>
                </a:solidFill>
              </a:rPr>
              <a:t>as of </a:t>
            </a:r>
            <a:r>
              <a:rPr lang="en-SG" sz="1000" i="1" dirty="0" smtClean="0">
                <a:solidFill>
                  <a:schemeClr val="bg1">
                    <a:lumMod val="50000"/>
                  </a:schemeClr>
                </a:solidFill>
              </a:rPr>
              <a:t>13 Feb 2018)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150348" y="2187000"/>
            <a:ext cx="8853020" cy="2484000"/>
            <a:chOff x="148993" y="2062884"/>
            <a:chExt cx="8853020" cy="2484000"/>
          </a:xfrm>
        </p:grpSpPr>
        <p:sp>
          <p:nvSpPr>
            <p:cNvPr id="60" name="Rectangle 59"/>
            <p:cNvSpPr/>
            <p:nvPr/>
          </p:nvSpPr>
          <p:spPr>
            <a:xfrm>
              <a:off x="6489213" y="2298890"/>
              <a:ext cx="2512800" cy="1010012"/>
            </a:xfrm>
            <a:prstGeom prst="rect">
              <a:avLst/>
            </a:prstGeom>
            <a:solidFill>
              <a:srgbClr val="0081E2"/>
            </a:solidFill>
            <a:effectLst>
              <a:softEdge rad="31750"/>
            </a:effectLst>
          </p:spPr>
          <p:txBody>
            <a:bodyPr wrap="square" anchor="ctr">
              <a:noAutofit/>
            </a:bodyPr>
            <a:lstStyle/>
            <a:p>
              <a:pPr marL="268288" lvl="0" indent="-179388">
                <a:buFont typeface="Arial" panose="020B0604020202020204" pitchFamily="34" charset="0"/>
                <a:buChar char="•"/>
                <a:defRPr/>
              </a:pPr>
              <a:r>
                <a:rPr lang="en-SG" sz="13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94.5</a:t>
              </a:r>
              <a:r>
                <a:rPr lang="en-SG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% of ISR with at least one X or Y citation</a:t>
              </a:r>
            </a:p>
            <a:p>
              <a:pPr marL="268288" lvl="0" indent="-179388">
                <a:buFont typeface="Arial" panose="020B0604020202020204" pitchFamily="34" charset="0"/>
                <a:buChar char="•"/>
                <a:defRPr/>
              </a:pPr>
              <a:r>
                <a:rPr lang="en-SG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Multi-language citations </a:t>
              </a:r>
              <a:r>
                <a:rPr lang="en-SG" sz="13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(EN, CN</a:t>
              </a:r>
              <a:r>
                <a:rPr lang="en-SG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JP, </a:t>
              </a:r>
              <a:r>
                <a:rPr lang="en-SG" sz="13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KR)</a:t>
              </a:r>
              <a:endParaRPr kumimoji="0" lang="en-GB" sz="13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53931" y="3272892"/>
              <a:ext cx="2513219" cy="1011600"/>
            </a:xfrm>
            <a:prstGeom prst="rect">
              <a:avLst/>
            </a:prstGeom>
            <a:solidFill>
              <a:srgbClr val="EAB800"/>
            </a:solidFill>
            <a:effectLst>
              <a:softEdge rad="31750"/>
            </a:effectLst>
          </p:spPr>
          <p:txBody>
            <a:bodyPr wrap="square" anchor="ctr">
              <a:noAutofit/>
            </a:bodyPr>
            <a:lstStyle/>
            <a:p>
              <a:pPr marL="268288" lvl="0" indent="-179388">
                <a:buFont typeface="Arial" panose="020B0604020202020204" pitchFamily="34" charset="0"/>
                <a:buChar char="•"/>
                <a:defRPr/>
              </a:pPr>
              <a:r>
                <a:rPr lang="en-GB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SOPs with flowcharts</a:t>
              </a:r>
            </a:p>
            <a:p>
              <a:pPr marL="268288" lvl="0" indent="-179388">
                <a:buFont typeface="Arial" panose="020B0604020202020204" pitchFamily="34" charset="0"/>
                <a:buChar char="•"/>
                <a:defRPr/>
              </a:pPr>
              <a:r>
                <a:rPr lang="en-GB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3-member search team</a:t>
              </a:r>
            </a:p>
            <a:p>
              <a:pPr marL="268288" lvl="0" indent="-179388">
                <a:buFont typeface="Arial" panose="020B0604020202020204" pitchFamily="34" charset="0"/>
                <a:buChar char="•"/>
                <a:defRPr/>
              </a:pPr>
              <a:r>
                <a:rPr lang="en-GB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 QC with additional formalities check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489968" y="3272892"/>
              <a:ext cx="2506783" cy="1026195"/>
            </a:xfrm>
            <a:prstGeom prst="rect">
              <a:avLst/>
            </a:prstGeom>
            <a:solidFill>
              <a:srgbClr val="00B853"/>
            </a:solidFill>
            <a:effectLst>
              <a:softEdge rad="31750"/>
            </a:effectLst>
          </p:spPr>
          <p:txBody>
            <a:bodyPr wrap="square" anchor="ctr">
              <a:noAutofit/>
            </a:bodyPr>
            <a:lstStyle/>
            <a:p>
              <a:pPr marL="271463" indent="-180000">
                <a:buFont typeface="Arial" panose="020B0604020202020204" pitchFamily="34" charset="0"/>
                <a:buChar char="•"/>
                <a:defRPr/>
              </a:pPr>
              <a:r>
                <a:rPr lang="en-SG" sz="1300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99.5% </a:t>
              </a:r>
              <a:r>
                <a:rPr lang="en-SG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ISR issued within 3 months</a:t>
              </a:r>
            </a:p>
            <a:p>
              <a:pPr marL="271463" indent="-180000">
                <a:buFont typeface="Arial" panose="020B0604020202020204" pitchFamily="34" charset="0"/>
                <a:buChar char="•"/>
                <a:defRPr/>
              </a:pPr>
              <a:r>
                <a:rPr lang="en-SG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100% IPRP-II issued within 28 months </a:t>
              </a: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8993" y="2298890"/>
              <a:ext cx="2513219" cy="1010012"/>
            </a:xfrm>
            <a:prstGeom prst="rect">
              <a:avLst/>
            </a:prstGeom>
            <a:solidFill>
              <a:srgbClr val="F48852"/>
            </a:solidFill>
            <a:effectLst>
              <a:softEdge rad="31750"/>
            </a:effectLst>
          </p:spPr>
          <p:txBody>
            <a:bodyPr wrap="square" anchor="ctr">
              <a:noAutofit/>
            </a:bodyPr>
            <a:lstStyle/>
            <a:p>
              <a:pPr marL="268288" lvl="0" indent="-179388">
                <a:buFont typeface="Arial" panose="020B0604020202020204" pitchFamily="34" charset="0"/>
                <a:buChar char="•"/>
                <a:defRPr/>
              </a:pPr>
              <a:r>
                <a:rPr lang="en-SG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Certified to ISO 9001:2008 in Nov 2014</a:t>
              </a:r>
            </a:p>
            <a:p>
              <a:pPr marL="268288" lvl="0" indent="-179388">
                <a:buFont typeface="Arial" panose="020B0604020202020204" pitchFamily="34" charset="0"/>
                <a:buChar char="•"/>
                <a:defRPr/>
              </a:pPr>
              <a:r>
                <a:rPr lang="en-SG" sz="1300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Certified to ISO 9001:2015 in Oct 2017</a:t>
              </a: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654787" y="2062884"/>
              <a:ext cx="3834426" cy="2484000"/>
              <a:chOff x="3113838" y="2078851"/>
              <a:chExt cx="3834426" cy="248400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3113838" y="2078851"/>
                <a:ext cx="3834426" cy="2484000"/>
                <a:chOff x="3113838" y="2132856"/>
                <a:chExt cx="3834426" cy="2484000"/>
              </a:xfrm>
            </p:grpSpPr>
            <p:sp>
              <p:nvSpPr>
                <p:cNvPr id="85" name="Freeform 84"/>
                <p:cNvSpPr/>
                <p:nvPr/>
              </p:nvSpPr>
              <p:spPr>
                <a:xfrm>
                  <a:off x="3113838" y="3356856"/>
                  <a:ext cx="1893333" cy="1260000"/>
                </a:xfrm>
                <a:custGeom>
                  <a:avLst/>
                  <a:gdLst>
                    <a:gd name="connsiteX0" fmla="*/ 0 w 3048000"/>
                    <a:gd name="connsiteY0" fmla="*/ 0 h 2031999"/>
                    <a:gd name="connsiteX1" fmla="*/ 2709327 w 3048000"/>
                    <a:gd name="connsiteY1" fmla="*/ 0 h 2031999"/>
                    <a:gd name="connsiteX2" fmla="*/ 3048000 w 3048000"/>
                    <a:gd name="connsiteY2" fmla="*/ 338673 h 2031999"/>
                    <a:gd name="connsiteX3" fmla="*/ 3048000 w 3048000"/>
                    <a:gd name="connsiteY3" fmla="*/ 2031999 h 2031999"/>
                    <a:gd name="connsiteX4" fmla="*/ 0 w 3048000"/>
                    <a:gd name="connsiteY4" fmla="*/ 2031999 h 2031999"/>
                    <a:gd name="connsiteX5" fmla="*/ 0 w 3048000"/>
                    <a:gd name="connsiteY5" fmla="*/ 0 h 2031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000" h="2031999">
                      <a:moveTo>
                        <a:pt x="3048000" y="2031998"/>
                      </a:moveTo>
                      <a:lnTo>
                        <a:pt x="338673" y="2031998"/>
                      </a:lnTo>
                      <a:cubicBezTo>
                        <a:pt x="151629" y="2031998"/>
                        <a:pt x="0" y="1880369"/>
                        <a:pt x="0" y="1693325"/>
                      </a:cubicBezTo>
                      <a:lnTo>
                        <a:pt x="0" y="1"/>
                      </a:lnTo>
                      <a:lnTo>
                        <a:pt x="3048000" y="1"/>
                      </a:lnTo>
                      <a:lnTo>
                        <a:pt x="3048000" y="2031998"/>
                      </a:lnTo>
                      <a:close/>
                    </a:path>
                  </a:pathLst>
                </a:custGeom>
                <a:solidFill>
                  <a:srgbClr val="D2A500"/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0" vert="horz" wrap="square" lIns="384048" tIns="892049" rIns="384048" bIns="384047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6" name="Freeform 85"/>
                <p:cNvSpPr/>
                <p:nvPr/>
              </p:nvSpPr>
              <p:spPr>
                <a:xfrm>
                  <a:off x="5054950" y="3356856"/>
                  <a:ext cx="1893314" cy="1260000"/>
                </a:xfrm>
                <a:custGeom>
                  <a:avLst/>
                  <a:gdLst>
                    <a:gd name="connsiteX0" fmla="*/ 0 w 2031999"/>
                    <a:gd name="connsiteY0" fmla="*/ 0 h 3048000"/>
                    <a:gd name="connsiteX1" fmla="*/ 1693326 w 2031999"/>
                    <a:gd name="connsiteY1" fmla="*/ 0 h 3048000"/>
                    <a:gd name="connsiteX2" fmla="*/ 2031999 w 2031999"/>
                    <a:gd name="connsiteY2" fmla="*/ 338673 h 3048000"/>
                    <a:gd name="connsiteX3" fmla="*/ 2031999 w 2031999"/>
                    <a:gd name="connsiteY3" fmla="*/ 3048000 h 3048000"/>
                    <a:gd name="connsiteX4" fmla="*/ 0 w 2031999"/>
                    <a:gd name="connsiteY4" fmla="*/ 3048000 h 3048000"/>
                    <a:gd name="connsiteX5" fmla="*/ 0 w 2031999"/>
                    <a:gd name="connsiteY5" fmla="*/ 0 h 304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1999" h="3048000">
                      <a:moveTo>
                        <a:pt x="2031999" y="1"/>
                      </a:moveTo>
                      <a:lnTo>
                        <a:pt x="2031999" y="2539990"/>
                      </a:lnTo>
                      <a:cubicBezTo>
                        <a:pt x="2031999" y="2820556"/>
                        <a:pt x="1930913" y="3047999"/>
                        <a:pt x="1806217" y="3047999"/>
                      </a:cubicBezTo>
                      <a:lnTo>
                        <a:pt x="0" y="3047999"/>
                      </a:lnTo>
                      <a:lnTo>
                        <a:pt x="0" y="1"/>
                      </a:lnTo>
                      <a:lnTo>
                        <a:pt x="2031999" y="1"/>
                      </a:lnTo>
                      <a:close/>
                    </a:path>
                  </a:pathLst>
                </a:custGeom>
                <a:solidFill>
                  <a:srgbClr val="009E47"/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0" vert="horz" wrap="square" lIns="384049" tIns="892048" rIns="384048" bIns="384048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7" name="Freeform 86"/>
                <p:cNvSpPr/>
                <p:nvPr/>
              </p:nvSpPr>
              <p:spPr>
                <a:xfrm>
                  <a:off x="3113838" y="2132856"/>
                  <a:ext cx="1893333" cy="1224000"/>
                </a:xfrm>
                <a:custGeom>
                  <a:avLst/>
                  <a:gdLst>
                    <a:gd name="connsiteX0" fmla="*/ 0 w 2031999"/>
                    <a:gd name="connsiteY0" fmla="*/ 0 h 3048000"/>
                    <a:gd name="connsiteX1" fmla="*/ 1693326 w 2031999"/>
                    <a:gd name="connsiteY1" fmla="*/ 0 h 3048000"/>
                    <a:gd name="connsiteX2" fmla="*/ 2031999 w 2031999"/>
                    <a:gd name="connsiteY2" fmla="*/ 338673 h 3048000"/>
                    <a:gd name="connsiteX3" fmla="*/ 2031999 w 2031999"/>
                    <a:gd name="connsiteY3" fmla="*/ 3048000 h 3048000"/>
                    <a:gd name="connsiteX4" fmla="*/ 0 w 2031999"/>
                    <a:gd name="connsiteY4" fmla="*/ 3048000 h 3048000"/>
                    <a:gd name="connsiteX5" fmla="*/ 0 w 2031999"/>
                    <a:gd name="connsiteY5" fmla="*/ 0 h 3048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031999" h="3048000">
                      <a:moveTo>
                        <a:pt x="0" y="3047999"/>
                      </a:moveTo>
                      <a:lnTo>
                        <a:pt x="0" y="508010"/>
                      </a:lnTo>
                      <a:cubicBezTo>
                        <a:pt x="0" y="227444"/>
                        <a:pt x="101086" y="1"/>
                        <a:pt x="225782" y="1"/>
                      </a:cubicBezTo>
                      <a:lnTo>
                        <a:pt x="2031999" y="1"/>
                      </a:lnTo>
                      <a:lnTo>
                        <a:pt x="2031999" y="3047999"/>
                      </a:lnTo>
                      <a:lnTo>
                        <a:pt x="0" y="3047999"/>
                      </a:lnTo>
                      <a:close/>
                    </a:path>
                  </a:pathLst>
                </a:custGeom>
                <a:solidFill>
                  <a:srgbClr val="F1651F"/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0" vert="horz" wrap="square" lIns="384048" tIns="384047" rIns="384048" bIns="892048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0" name="Freeform 89"/>
                <p:cNvSpPr/>
                <p:nvPr/>
              </p:nvSpPr>
              <p:spPr>
                <a:xfrm>
                  <a:off x="5054952" y="2132856"/>
                  <a:ext cx="1893312" cy="1224000"/>
                </a:xfrm>
                <a:custGeom>
                  <a:avLst/>
                  <a:gdLst>
                    <a:gd name="connsiteX0" fmla="*/ 0 w 3048000"/>
                    <a:gd name="connsiteY0" fmla="*/ 0 h 2031999"/>
                    <a:gd name="connsiteX1" fmla="*/ 2709327 w 3048000"/>
                    <a:gd name="connsiteY1" fmla="*/ 0 h 2031999"/>
                    <a:gd name="connsiteX2" fmla="*/ 3048000 w 3048000"/>
                    <a:gd name="connsiteY2" fmla="*/ 338673 h 2031999"/>
                    <a:gd name="connsiteX3" fmla="*/ 3048000 w 3048000"/>
                    <a:gd name="connsiteY3" fmla="*/ 2031999 h 2031999"/>
                    <a:gd name="connsiteX4" fmla="*/ 0 w 3048000"/>
                    <a:gd name="connsiteY4" fmla="*/ 2031999 h 2031999"/>
                    <a:gd name="connsiteX5" fmla="*/ 0 w 3048000"/>
                    <a:gd name="connsiteY5" fmla="*/ 0 h 20319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8000" h="2031999">
                      <a:moveTo>
                        <a:pt x="0" y="0"/>
                      </a:moveTo>
                      <a:lnTo>
                        <a:pt x="2709327" y="0"/>
                      </a:lnTo>
                      <a:cubicBezTo>
                        <a:pt x="2896371" y="0"/>
                        <a:pt x="3048000" y="151629"/>
                        <a:pt x="3048000" y="338673"/>
                      </a:cubicBezTo>
                      <a:lnTo>
                        <a:pt x="3048000" y="2031999"/>
                      </a:lnTo>
                      <a:lnTo>
                        <a:pt x="0" y="203199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65B0"/>
                </a:solidFill>
                <a:ln w="25400" cap="flat" cmpd="sng" algn="ctr">
                  <a:solidFill>
                    <a:sysClr val="window" lastClr="FFFFFF">
                      <a:hueOff val="0"/>
                      <a:satOff val="0"/>
                      <a:lumOff val="0"/>
                      <a:alphaOff val="0"/>
                    </a:sysClr>
                  </a:solidFill>
                  <a:prstDash val="solid"/>
                </a:ln>
                <a:effectLst/>
                <a:scene3d>
                  <a:camera prst="orthographicFront"/>
                  <a:lightRig rig="threePt" dir="t"/>
                </a:scene3d>
                <a:sp3d>
                  <a:bevelT w="165100" prst="coolSlant"/>
                </a:sp3d>
              </p:spPr>
              <p:txBody>
                <a:bodyPr spcFirstLastPara="0" vert="horz" wrap="square" lIns="384048" tIns="384048" rIns="384048" bIns="892047" numCol="1" spcCol="1270" anchor="ctr" anchorCtr="0">
                  <a:noAutofit/>
                </a:bodyPr>
                <a:lstStyle/>
                <a:p>
                  <a:pPr marL="0" marR="0" lvl="0" indent="0" algn="ctr" defTabSz="24003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5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154427" y="3902482"/>
                <a:ext cx="1803261" cy="36933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anchor="ctr">
                <a:spAutoFit/>
              </a:bodyPr>
              <a:lstStyle/>
              <a:p>
                <a:pPr lvl="0">
                  <a:defRPr/>
                </a:pPr>
                <a:r>
                  <a:rPr lang="en-US" kern="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Quality control</a:t>
                </a: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3129427" y="2363688"/>
                <a:ext cx="1825108" cy="36933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anchor="ctr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ISO certification</a:t>
                </a:r>
              </a:p>
            </p:txBody>
          </p:sp>
          <p:sp>
            <p:nvSpPr>
              <p:cNvPr id="77" name="Freeform 76"/>
              <p:cNvSpPr/>
              <p:nvPr/>
            </p:nvSpPr>
            <p:spPr>
              <a:xfrm>
                <a:off x="3873455" y="2881823"/>
                <a:ext cx="2315192" cy="986066"/>
              </a:xfrm>
              <a:custGeom>
                <a:avLst/>
                <a:gdLst>
                  <a:gd name="connsiteX0" fmla="*/ 0 w 1828800"/>
                  <a:gd name="connsiteY0" fmla="*/ 169337 h 1015999"/>
                  <a:gd name="connsiteX1" fmla="*/ 169337 w 1828800"/>
                  <a:gd name="connsiteY1" fmla="*/ 0 h 1015999"/>
                  <a:gd name="connsiteX2" fmla="*/ 1659463 w 1828800"/>
                  <a:gd name="connsiteY2" fmla="*/ 0 h 1015999"/>
                  <a:gd name="connsiteX3" fmla="*/ 1828800 w 1828800"/>
                  <a:gd name="connsiteY3" fmla="*/ 169337 h 1015999"/>
                  <a:gd name="connsiteX4" fmla="*/ 1828800 w 1828800"/>
                  <a:gd name="connsiteY4" fmla="*/ 846662 h 1015999"/>
                  <a:gd name="connsiteX5" fmla="*/ 1659463 w 1828800"/>
                  <a:gd name="connsiteY5" fmla="*/ 1015999 h 1015999"/>
                  <a:gd name="connsiteX6" fmla="*/ 169337 w 1828800"/>
                  <a:gd name="connsiteY6" fmla="*/ 1015999 h 1015999"/>
                  <a:gd name="connsiteX7" fmla="*/ 0 w 1828800"/>
                  <a:gd name="connsiteY7" fmla="*/ 846662 h 1015999"/>
                  <a:gd name="connsiteX8" fmla="*/ 0 w 1828800"/>
                  <a:gd name="connsiteY8" fmla="*/ 169337 h 10159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28800" h="1015999">
                    <a:moveTo>
                      <a:pt x="0" y="169337"/>
                    </a:moveTo>
                    <a:cubicBezTo>
                      <a:pt x="0" y="75815"/>
                      <a:pt x="75815" y="0"/>
                      <a:pt x="169337" y="0"/>
                    </a:cubicBezTo>
                    <a:lnTo>
                      <a:pt x="1659463" y="0"/>
                    </a:lnTo>
                    <a:cubicBezTo>
                      <a:pt x="1752985" y="0"/>
                      <a:pt x="1828800" y="75815"/>
                      <a:pt x="1828800" y="169337"/>
                    </a:cubicBezTo>
                    <a:lnTo>
                      <a:pt x="1828800" y="846662"/>
                    </a:lnTo>
                    <a:cubicBezTo>
                      <a:pt x="1828800" y="940184"/>
                      <a:pt x="1752985" y="1015999"/>
                      <a:pt x="1659463" y="1015999"/>
                    </a:cubicBezTo>
                    <a:lnTo>
                      <a:pt x="169337" y="1015999"/>
                    </a:lnTo>
                    <a:cubicBezTo>
                      <a:pt x="75815" y="1015999"/>
                      <a:pt x="0" y="940184"/>
                      <a:pt x="0" y="846662"/>
                    </a:cubicBezTo>
                    <a:lnTo>
                      <a:pt x="0" y="169337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8595B">
                      <a:shade val="51000"/>
                      <a:satMod val="130000"/>
                    </a:srgbClr>
                  </a:gs>
                  <a:gs pos="80000">
                    <a:srgbClr val="58595B">
                      <a:shade val="93000"/>
                      <a:satMod val="130000"/>
                    </a:srgbClr>
                  </a:gs>
                  <a:gs pos="100000">
                    <a:srgbClr val="58595B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 prst="coolSlant"/>
              </a:sp3d>
            </p:spPr>
            <p:txBody>
              <a:bodyPr spcFirstLastPara="0" vert="horz" wrap="square" lIns="209617" tIns="209617" rIns="209617" bIns="209617" numCol="1" spcCol="1270" anchor="ctr" anchorCtr="0">
                <a:noAutofit/>
              </a:bodyPr>
              <a:lstStyle/>
              <a:p>
                <a:pPr marL="0" marR="0" lvl="0" indent="0" algn="ctr" defTabSz="18669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Deliver high</a:t>
                </a:r>
                <a:r>
                  <a:rPr kumimoji="0" lang="en-GB" sz="1800" b="1" i="0" u="none" strike="noStrike" kern="0" cap="none" spc="0" normalizeH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quality reports in a timely manner</a:t>
                </a:r>
                <a:endParaRPr kumimoji="0" lang="en-GB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5291587" y="2363688"/>
                <a:ext cx="1561999" cy="36933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Citations</a:t>
                </a: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5097251" y="3896915"/>
                <a:ext cx="1804653" cy="369332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square" anchor="ctr">
                <a:spAutoFit/>
              </a:bodyPr>
              <a:lstStyle/>
              <a:p>
                <a:pPr marL="0" marR="0" lvl="0" indent="0" algn="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Timeliness</a:t>
                </a:r>
              </a:p>
            </p:txBody>
          </p:sp>
        </p:grpSp>
      </p:grp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36" y="4389771"/>
            <a:ext cx="1075757" cy="1080000"/>
          </a:xfrm>
          <a:prstGeom prst="rect">
            <a:avLst/>
          </a:prstGeom>
        </p:spPr>
      </p:pic>
      <p:pic>
        <p:nvPicPr>
          <p:cNvPr id="95" name="Picture 2" descr="C:\Users\IPOSLSL\Desktop\1\shutterstock_177822650 [Converted].emf"/>
          <p:cNvPicPr>
            <a:picLocks noChangeAspect="1" noChangeArrowheads="1"/>
          </p:cNvPicPr>
          <p:nvPr/>
        </p:nvPicPr>
        <p:blipFill rotWithShape="1">
          <a:blip r:embed="rId4" cstate="print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5" t="9144" r="5628" b="4988"/>
          <a:stretch/>
        </p:blipFill>
        <p:spPr bwMode="auto">
          <a:xfrm>
            <a:off x="1662287" y="1480831"/>
            <a:ext cx="809855" cy="81034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  <p:grpSp>
        <p:nvGrpSpPr>
          <p:cNvPr id="6" name="Group 5"/>
          <p:cNvGrpSpPr/>
          <p:nvPr/>
        </p:nvGrpSpPr>
        <p:grpSpPr>
          <a:xfrm>
            <a:off x="6660232" y="4519482"/>
            <a:ext cx="678071" cy="820579"/>
            <a:chOff x="6644747" y="1451951"/>
            <a:chExt cx="678071" cy="82057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4747" y="1595433"/>
              <a:ext cx="663557" cy="677097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575" y="1451951"/>
              <a:ext cx="303243" cy="315974"/>
            </a:xfrm>
            <a:prstGeom prst="rect">
              <a:avLst/>
            </a:prstGeom>
          </p:spPr>
        </p:pic>
      </p:grpSp>
      <p:sp>
        <p:nvSpPr>
          <p:cNvPr id="102" name="TextBox 101"/>
          <p:cNvSpPr txBox="1"/>
          <p:nvPr/>
        </p:nvSpPr>
        <p:spPr>
          <a:xfrm>
            <a:off x="6188911" y="2382899"/>
            <a:ext cx="26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*</a:t>
            </a:r>
            <a:endParaRPr lang="en-SG" b="1" dirty="0">
              <a:solidFill>
                <a:schemeClr val="bg1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6188911" y="3880503"/>
            <a:ext cx="26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^</a:t>
            </a:r>
            <a:endParaRPr lang="en-SG" b="1" dirty="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648653" y="1535398"/>
            <a:ext cx="747285" cy="701207"/>
            <a:chOff x="9408092" y="1268678"/>
            <a:chExt cx="747285" cy="701207"/>
          </a:xfrm>
        </p:grpSpPr>
        <p:sp>
          <p:nvSpPr>
            <p:cNvPr id="113" name="Rounded Rectangular Callout 112"/>
            <p:cNvSpPr/>
            <p:nvPr/>
          </p:nvSpPr>
          <p:spPr>
            <a:xfrm flipH="1">
              <a:off x="9651979" y="1636057"/>
              <a:ext cx="366711" cy="333828"/>
            </a:xfrm>
            <a:prstGeom prst="wedgeRoundRectCallout">
              <a:avLst>
                <a:gd name="adj1" fmla="val -22580"/>
                <a:gd name="adj2" fmla="val 63079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ja-JP" altLang="en-US" sz="16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rPr>
                <a:t>あ</a:t>
              </a:r>
              <a:endParaRPr lang="en-SG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7" name="Rounded Rectangular Callout 6"/>
            <p:cNvSpPr/>
            <p:nvPr/>
          </p:nvSpPr>
          <p:spPr>
            <a:xfrm>
              <a:off x="9408092" y="1404113"/>
              <a:ext cx="373126" cy="366339"/>
            </a:xfrm>
            <a:prstGeom prst="wedgeRoundRectCallout">
              <a:avLst>
                <a:gd name="adj1" fmla="val -34392"/>
                <a:gd name="adj2" fmla="val 70758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rtlCol="0" anchor="ctr"/>
            <a:lstStyle/>
            <a:p>
              <a:r>
                <a:rPr lang="en-US" sz="2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en-SG" sz="22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6" name="Rounded Rectangular Callout 105"/>
            <p:cNvSpPr/>
            <p:nvPr/>
          </p:nvSpPr>
          <p:spPr>
            <a:xfrm flipH="1">
              <a:off x="9742026" y="1268678"/>
              <a:ext cx="413351" cy="405832"/>
            </a:xfrm>
            <a:prstGeom prst="wedgeRoundRectCallout">
              <a:avLst>
                <a:gd name="adj1" fmla="val -39659"/>
                <a:gd name="adj2" fmla="val 68970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  <a:cs typeface="Times New Roman" panose="02020603050405020304" pitchFamily="18" charset="0"/>
                </a:rPr>
                <a:t>语</a:t>
              </a:r>
              <a:endParaRPr lang="en-SG" sz="20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287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1620" y="3140968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SG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THANK YOU</a:t>
            </a:r>
            <a:endParaRPr lang="en-SG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Quality Management System (QMS)</a:t>
            </a:r>
            <a:endParaRPr lang="en-SG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9553" y="1124744"/>
            <a:ext cx="7920880" cy="3647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comply with the requirements of ISO 9001 Standard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to </a:t>
            </a:r>
            <a:r>
              <a:rPr lang="en-US" sz="2000" b="1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9001:2008 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November 2014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Certified 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000" b="1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9001:2015 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October 2017</a:t>
            </a:r>
            <a:endParaRPr lang="en-SG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ISO-certified processes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(PCT) search and examination 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search and examination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SG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analytics services</a:t>
            </a:r>
          </a:p>
        </p:txBody>
      </p:sp>
      <p:pic>
        <p:nvPicPr>
          <p:cNvPr id="138" name="Picture 2" descr="C:\Users\IPOSLSL\Desktop\1\shutterstock_177822650 [Converted].emf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65" t="7865" r="4928" b="4928"/>
          <a:stretch/>
        </p:blipFill>
        <p:spPr bwMode="auto">
          <a:xfrm>
            <a:off x="7236296" y="4437112"/>
            <a:ext cx="1656184" cy="165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53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Quality Objectives</a:t>
            </a:r>
            <a:endParaRPr lang="en-SG" sz="2400" dirty="0"/>
          </a:p>
        </p:txBody>
      </p:sp>
      <p:sp>
        <p:nvSpPr>
          <p:cNvPr id="5" name="Rectangle 4"/>
          <p:cNvSpPr/>
          <p:nvPr/>
        </p:nvSpPr>
        <p:spPr>
          <a:xfrm>
            <a:off x="1313638" y="1052736"/>
            <a:ext cx="6516724" cy="10618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SG" sz="2100" kern="0" dirty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“Our quality objectives are to provide </a:t>
            </a:r>
            <a:r>
              <a:rPr lang="en-SG" sz="2100" b="1" kern="0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quality </a:t>
            </a:r>
            <a:r>
              <a:rPr lang="en-SG" sz="2100" kern="0" dirty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and examination products and services that are </a:t>
            </a:r>
            <a:r>
              <a:rPr lang="en-SG" sz="2100" b="1" kern="0" dirty="0" smtClean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</a:t>
            </a:r>
            <a:r>
              <a:rPr lang="en-SG" sz="2100" kern="0" dirty="0" smtClean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SG" sz="2100" b="1" kern="0" dirty="0" smtClean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reliable</a:t>
            </a:r>
            <a:r>
              <a:rPr lang="en-SG" sz="2100" kern="0" dirty="0" smtClean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SG" sz="2100" b="1" kern="0" dirty="0" smtClean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100" kern="0" dirty="0" smtClean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delivered </a:t>
            </a:r>
            <a:r>
              <a:rPr lang="en-SG" sz="2100" kern="0" dirty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an </a:t>
            </a:r>
            <a:r>
              <a:rPr lang="en-SG" sz="2100" b="1" kern="0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efficient</a:t>
            </a:r>
            <a:r>
              <a:rPr lang="en-SG" sz="2100" kern="0" dirty="0">
                <a:solidFill>
                  <a:srgbClr val="D9B4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SG" sz="2100" kern="0" dirty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  <a:r>
              <a:rPr lang="en-SG" sz="2100" kern="0" dirty="0" smtClean="0">
                <a:solidFill>
                  <a:srgbClr val="7B7D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.”</a:t>
            </a:r>
            <a:endParaRPr lang="en-SG" sz="2100" kern="0" dirty="0">
              <a:solidFill>
                <a:srgbClr val="7B7D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0059291"/>
              </p:ext>
            </p:extLst>
          </p:nvPr>
        </p:nvGraphicFramePr>
        <p:xfrm>
          <a:off x="395537" y="2348880"/>
          <a:ext cx="8352927" cy="2712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224135"/>
                <a:gridCol w="3564396"/>
                <a:gridCol w="3564396"/>
              </a:tblGrid>
              <a:tr h="154816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Validity</a:t>
                      </a:r>
                      <a:r>
                        <a:rPr lang="en-GB" sz="1600" baseline="0" dirty="0" smtClean="0"/>
                        <a:t> 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Reliability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Search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Employing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an appropriate search strategy, and using a comprehensive set of authoritative sources of information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Sufficiently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documented to permit a reproducible and consistent search result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Examination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The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law is correctly interpreted and logically applied to arrive at a sound decision, and where that decision and its basis are clearly communicated to the customer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Using a consistent approach based on an open and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transparent set of G</a:t>
                      </a:r>
                      <a:r>
                        <a:rPr lang="en-GB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uidelines</a:t>
                      </a:r>
                      <a:r>
                        <a:rPr lang="en-GB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and where considerations for arriving at a decision have been documented to show that Guidelines have indeed been followed during the examination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7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764" y="266047"/>
            <a:ext cx="7772400" cy="476672"/>
          </a:xfrm>
        </p:spPr>
        <p:txBody>
          <a:bodyPr/>
          <a:lstStyle/>
          <a:p>
            <a:r>
              <a:rPr lang="en-US" sz="2400" dirty="0" smtClean="0"/>
              <a:t>PDCA Cycle in the QMS</a:t>
            </a:r>
            <a:endParaRPr lang="en-SG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1520" y="1023700"/>
            <a:ext cx="8683288" cy="3845460"/>
            <a:chOff x="216834" y="1218238"/>
            <a:chExt cx="8683288" cy="3845460"/>
          </a:xfrm>
        </p:grpSpPr>
        <p:grpSp>
          <p:nvGrpSpPr>
            <p:cNvPr id="4" name="Group 3"/>
            <p:cNvGrpSpPr/>
            <p:nvPr/>
          </p:nvGrpSpPr>
          <p:grpSpPr>
            <a:xfrm>
              <a:off x="5364088" y="1218238"/>
              <a:ext cx="3536034" cy="1130642"/>
              <a:chOff x="5392934" y="1187588"/>
              <a:chExt cx="3536034" cy="1130642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392934" y="1187588"/>
                <a:ext cx="3536034" cy="1130642"/>
              </a:xfrm>
              <a:prstGeom prst="rect">
                <a:avLst/>
              </a:prstGeom>
              <a:solidFill>
                <a:srgbClr val="8D2E58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t">
                <a:noAutofit/>
              </a:bodyPr>
              <a:lstStyle/>
              <a:p>
                <a:pPr algn="r"/>
                <a:r>
                  <a:rPr lang="en-GB" sz="14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Implementation on the processes</a:t>
                </a:r>
                <a:endParaRPr lang="en-GB" sz="12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r>
                  <a:rPr lang="en-GB" sz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Communications on quality policy</a:t>
                </a:r>
              </a:p>
              <a:p>
                <a:pPr algn="r"/>
                <a:r>
                  <a:rPr lang="en-GB" sz="1200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Setting up of workflow and procedures</a:t>
                </a:r>
              </a:p>
              <a:p>
                <a:pPr algn="r"/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Provision of training to staff</a:t>
                </a:r>
              </a:p>
              <a:p>
                <a:pPr algn="r"/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Competency Framework</a:t>
                </a:r>
              </a:p>
            </p:txBody>
          </p:sp>
          <p:sp>
            <p:nvSpPr>
              <p:cNvPr id="16" name="Right Triangle 15"/>
              <p:cNvSpPr/>
              <p:nvPr/>
            </p:nvSpPr>
            <p:spPr>
              <a:xfrm rot="5400000" flipH="1">
                <a:off x="5396304" y="1495558"/>
                <a:ext cx="819302" cy="82604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5364088" y="3933056"/>
              <a:ext cx="3536034" cy="1130642"/>
              <a:chOff x="5392933" y="3954542"/>
              <a:chExt cx="3536034" cy="1130642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5392933" y="3954542"/>
                <a:ext cx="3536034" cy="1130642"/>
              </a:xfrm>
              <a:prstGeom prst="rect">
                <a:avLst/>
              </a:prstGeom>
              <a:solidFill>
                <a:srgbClr val="2F5681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t">
                <a:noAutofit/>
              </a:bodyPr>
              <a:lstStyle/>
              <a:p>
                <a:pPr algn="r"/>
                <a:r>
                  <a:rPr lang="en-GB" sz="14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Evaluation of the performance</a:t>
                </a:r>
              </a:p>
              <a:p>
                <a:pPr algn="r"/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Regular Management Reviews</a:t>
                </a:r>
              </a:p>
              <a:p>
                <a:pPr algn="r"/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Conformity levels (QC &amp; QA, efficiency)</a:t>
                </a:r>
              </a:p>
              <a:p>
                <a:pPr algn="r"/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Internal &amp; external audits</a:t>
                </a:r>
              </a:p>
              <a:p>
                <a:pPr algn="r"/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Customer feedback</a:t>
                </a:r>
              </a:p>
            </p:txBody>
          </p:sp>
          <p:sp>
            <p:nvSpPr>
              <p:cNvPr id="14" name="Right Triangle 13"/>
              <p:cNvSpPr/>
              <p:nvPr/>
            </p:nvSpPr>
            <p:spPr>
              <a:xfrm rot="16200000" flipH="1" flipV="1">
                <a:off x="5377895" y="3969581"/>
                <a:ext cx="856119" cy="82604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216834" y="1218238"/>
              <a:ext cx="3535200" cy="1130642"/>
              <a:chOff x="216834" y="1187588"/>
              <a:chExt cx="3535200" cy="1130642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216834" y="1187588"/>
                <a:ext cx="3535200" cy="1130642"/>
              </a:xfrm>
              <a:prstGeom prst="rect">
                <a:avLst/>
              </a:prstGeom>
              <a:solidFill>
                <a:srgbClr val="D59D46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t">
                <a:noAutofit/>
              </a:bodyPr>
              <a:lstStyle/>
              <a:p>
                <a:r>
                  <a:rPr lang="en-GB" sz="14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Formulating patent examination policy</a:t>
                </a:r>
              </a:p>
              <a:p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Management, Senior Examiners and</a:t>
                </a:r>
              </a:p>
              <a:p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Supporting Offices*</a:t>
                </a:r>
              </a:p>
              <a:p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Quality policy and objectives </a:t>
                </a:r>
              </a:p>
              <a:p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SOPs, resources and infrastructure </a:t>
                </a:r>
              </a:p>
            </p:txBody>
          </p:sp>
          <p:sp>
            <p:nvSpPr>
              <p:cNvPr id="12" name="Right Triangle 11"/>
              <p:cNvSpPr/>
              <p:nvPr/>
            </p:nvSpPr>
            <p:spPr>
              <a:xfrm rot="16200000">
                <a:off x="2929362" y="1495558"/>
                <a:ext cx="819302" cy="82604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216834" y="3933056"/>
              <a:ext cx="3536034" cy="1130642"/>
              <a:chOff x="216000" y="3954542"/>
              <a:chExt cx="3536034" cy="1130642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216000" y="3954542"/>
                <a:ext cx="3536034" cy="1130642"/>
              </a:xfrm>
              <a:prstGeom prst="rect">
                <a:avLst/>
              </a:prstGeom>
              <a:solidFill>
                <a:srgbClr val="136467"/>
              </a:solidFill>
              <a:ln>
                <a:noFill/>
              </a:ln>
              <a:effectLst/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wrap="none" rtlCol="0" anchor="t">
                <a:noAutofit/>
              </a:bodyPr>
              <a:lstStyle/>
              <a:p>
                <a:r>
                  <a:rPr lang="en-GB" sz="1400" b="1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Follow-up actions</a:t>
                </a:r>
              </a:p>
              <a:p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Management</a:t>
                </a:r>
              </a:p>
              <a:p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Operations</a:t>
                </a:r>
              </a:p>
              <a:p>
                <a:r>
                  <a:rPr lang="en-GB" sz="1200" dirty="0" smtClean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Relevant Supporting Offices*</a:t>
                </a:r>
                <a:endParaRPr lang="en-GB" sz="1200" b="1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ight Triangle 9"/>
              <p:cNvSpPr/>
              <p:nvPr/>
            </p:nvSpPr>
            <p:spPr>
              <a:xfrm rot="5400000" flipV="1">
                <a:off x="2929362" y="3951172"/>
                <a:ext cx="819302" cy="826042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Picture 2" descr="C:\Users\IPOSLSL\Desktop\1\shutterstock_155603783 [Converted].e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4747" y="1425600"/>
              <a:ext cx="3454506" cy="3448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179512" y="5085184"/>
            <a:ext cx="8136904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r>
              <a:rPr lang="en-SG" sz="1400" i="1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Supporting Offices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0945" y="5445224"/>
            <a:ext cx="8722110" cy="475769"/>
            <a:chOff x="-1196985" y="5517230"/>
            <a:chExt cx="8722110" cy="475769"/>
          </a:xfrm>
        </p:grpSpPr>
        <p:sp>
          <p:nvSpPr>
            <p:cNvPr id="19" name="TextBox 18"/>
            <p:cNvSpPr txBox="1"/>
            <p:nvPr/>
          </p:nvSpPr>
          <p:spPr>
            <a:xfrm>
              <a:off x="1744659" y="5517232"/>
              <a:ext cx="1368000" cy="4616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72000" rIns="72000" rtlCol="0" anchor="ctr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Examination Standards Office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1196985" y="5531334"/>
              <a:ext cx="1368000" cy="4616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72000" rIns="72000" rtlCol="0" anchor="ctr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Quality Mgmt Office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215481" y="5517232"/>
              <a:ext cx="1368000" cy="4616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72000" rIns="72000" rtlCol="0" anchor="ctr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Search Standards Office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86303" y="5517231"/>
              <a:ext cx="1368000" cy="4616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72000" rIns="72000" rtlCol="0" anchor="ctr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Training </a:t>
              </a:r>
            </a:p>
            <a:p>
              <a:pPr algn="ctr"/>
              <a:r>
                <a:rPr lang="en-GB" sz="12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Cadre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3837" y="5531334"/>
              <a:ext cx="1368000" cy="4616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72000" rIns="72000" rtlCol="0" anchor="ctr">
              <a:spAutoFit/>
            </a:bodyPr>
            <a:lstStyle/>
            <a:p>
              <a:pPr algn="ctr"/>
              <a:r>
                <a:rPr lang="en-GB" sz="12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PCT Task Force</a:t>
              </a:r>
            </a:p>
            <a:p>
              <a:pPr algn="ctr"/>
              <a:endParaRPr lang="en-GB" sz="1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57125" y="5517230"/>
              <a:ext cx="1368000" cy="461665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72000" rIns="72000" rtlCol="0" anchor="ctr">
              <a:spAutoFit/>
            </a:bodyPr>
            <a:lstStyle/>
            <a:p>
              <a:pPr algn="ctr"/>
              <a:r>
                <a:rPr lang="en-US" altLang="zh-CN" sz="1200" dirty="0" smtClean="0">
                  <a:solidFill>
                    <a:srgbClr val="58595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Learning &amp; Development</a:t>
              </a:r>
              <a:endParaRPr lang="en-GB" sz="1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" descr="C:\Users\IPOSLSL\Desktop\1\shutterstock_177822650 [Converted].emf"/>
          <p:cNvPicPr>
            <a:picLocks noChangeAspect="1" noChangeArrowheads="1"/>
          </p:cNvPicPr>
          <p:nvPr/>
        </p:nvPicPr>
        <p:blipFill rotWithShape="1">
          <a:blip r:embed="rId3" cstate="print">
            <a:lum bright="20000"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05" t="9144" r="5628" b="4988"/>
          <a:stretch/>
        </p:blipFill>
        <p:spPr bwMode="auto">
          <a:xfrm>
            <a:off x="4058637" y="2407029"/>
            <a:ext cx="1096098" cy="109675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7418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The ISO Compliance Matrix</a:t>
            </a:r>
            <a:endParaRPr lang="en-SG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758785"/>
              </p:ext>
            </p:extLst>
          </p:nvPr>
        </p:nvGraphicFramePr>
        <p:xfrm>
          <a:off x="251520" y="1124744"/>
          <a:ext cx="8640964" cy="3556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2"/>
                <a:gridCol w="4032448"/>
                <a:gridCol w="21602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Clause in </a:t>
                      </a:r>
                      <a:r>
                        <a:rPr lang="en-US" dirty="0" smtClean="0"/>
                        <a:t>ISO</a:t>
                      </a:r>
                      <a:r>
                        <a:rPr lang="en-US" baseline="0" dirty="0" smtClean="0"/>
                        <a:t> 9001:2015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Main</a:t>
                      </a:r>
                      <a:r>
                        <a:rPr lang="en-US" baseline="0" dirty="0" smtClean="0"/>
                        <a:t> Requirements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Ch.21</a:t>
                      </a:r>
                      <a:r>
                        <a:rPr lang="en-US" baseline="0" dirty="0" smtClean="0"/>
                        <a:t> of ISPE GLs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Context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of the organisation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Organisational structure &amp; Scope of QMS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Leadership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&amp; policy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8522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Leadership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Policy, roles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, responsibilities &amp; authorities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Planning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Risk assessment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&amp; Quality objectives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Resources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Mgmt of workload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Communication Documentation (incl. search process)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Support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Resources, competence, communication,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documented info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Operation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Requirements for products &amp;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services, provision of products and services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Performance evaluation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Quality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control and quality assurance 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Internal audit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Quality assurance</a:t>
                      </a:r>
                    </a:p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Internal review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Improvement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Nonconformity and corrective action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Communication</a:t>
                      </a:r>
                      <a:endParaRPr lang="en-GB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23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Unique Features in the QMS: Risk Management</a:t>
            </a:r>
            <a:endParaRPr lang="en-SG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9553" y="1124744"/>
            <a:ext cx="7920880" cy="3563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Risk assessment </a:t>
            </a:r>
            <a:r>
              <a:rPr lang="en-US" sz="2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level: SWOT</a:t>
            </a:r>
            <a:r>
              <a:rPr lang="en-US" sz="20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during the annual planning process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Operational level: risk assessment during planning and execution of the product realization processes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3543438"/>
            <a:ext cx="6708229" cy="11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4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Unique Features in the QMS: Workflow Management</a:t>
            </a:r>
            <a:endParaRPr lang="en-SG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9553" y="1124744"/>
            <a:ext cx="7920880" cy="1992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</a:t>
            </a:r>
            <a:r>
              <a:rPr lang="en-US" sz="220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 system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SharePoint 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task and notify examiner by email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0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deadline and latest status of each task </a:t>
            </a:r>
            <a:endParaRPr lang="en-US" sz="2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69564"/>
            <a:ext cx="7920880" cy="112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dirty="0" smtClean="0"/>
              <a:t>Unique Features in the QMS: Flowcharts</a:t>
            </a:r>
            <a:endParaRPr lang="en-SG" sz="2400" dirty="0"/>
          </a:p>
        </p:txBody>
      </p:sp>
      <p:sp>
        <p:nvSpPr>
          <p:cNvPr id="137" name="TextBox 136"/>
          <p:cNvSpPr txBox="1"/>
          <p:nvPr/>
        </p:nvSpPr>
        <p:spPr>
          <a:xfrm>
            <a:off x="539553" y="1124744"/>
            <a:ext cx="4824535" cy="3198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of flowcharts</a:t>
            </a:r>
            <a:endParaRPr lang="en-US" sz="20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training purpose – overview of the processes</a:t>
            </a: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2200" dirty="0" smtClean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part of the SOPs –            for quick decision-making</a:t>
            </a:r>
            <a:endParaRPr lang="en-US" sz="22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Font typeface="Wingdings" charset="2"/>
              <a:buChar char="§"/>
            </a:pPr>
            <a:endParaRPr lang="en-US" sz="2200" dirty="0" smtClean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</a:pPr>
            <a:endParaRPr lang="en-US" sz="1000" dirty="0">
              <a:solidFill>
                <a:srgbClr val="5859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80728"/>
            <a:ext cx="3160263" cy="50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4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53" t="1" r="-7992" b="54607"/>
          <a:stretch/>
        </p:blipFill>
        <p:spPr>
          <a:xfrm>
            <a:off x="-36512" y="1123042"/>
            <a:ext cx="9180512" cy="57349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00000" y="295785"/>
            <a:ext cx="7772400" cy="476672"/>
          </a:xfrm>
        </p:spPr>
        <p:txBody>
          <a:bodyPr/>
          <a:lstStyle/>
          <a:p>
            <a:r>
              <a:rPr lang="en-US" sz="2400" dirty="0" smtClean="0"/>
              <a:t>Unique Features in the QMS: Example of Flowcharts</a:t>
            </a:r>
            <a:endParaRPr lang="en-SG" sz="2400" dirty="0"/>
          </a:p>
        </p:txBody>
      </p:sp>
    </p:spTree>
    <p:extLst>
      <p:ext uri="{BB962C8B-B14F-4D97-AF65-F5344CB8AC3E}">
        <p14:creationId xmlns:p14="http://schemas.microsoft.com/office/powerpoint/2010/main" val="11973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p:Policy xmlns:p="office.server.policy" id="" local="true">
  <p:Name>Document</p:Name>
  <p:Description/>
  <p:Statement/>
  <p:PolicyItems>
    <p:PolicyItem featureId="Microsoft.Office.RecordsManagement.PolicyFeatures.Expiration">
      <p:Name>Expiration</p:Name>
      <p:Description>Automatic scheduling of content for processing, and expiry of content that has reached its due date.</p:Description>
      <p:CustomData>
        <data>
          <formula id="Microsoft.Office.RecordsManagement.PolicyFeatures.Expiration.Formula.BuiltIn">
            <number>5</number>
            <property>Modified</property>
            <period>years</period>
          </formula>
          <action type="workflow" id="aecd1d23-db09-4001-900b-8d6097f081c3"/>
        </data>
      </p:CustomData>
    </p:PolicyItem>
  </p:PolicyItems>
</p:Policy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E7FE5860DC484EAF37455362E4DFAE" ma:contentTypeVersion="8" ma:contentTypeDescription="Create a new document." ma:contentTypeScope="" ma:versionID="a016616e140d5bb5af7738fe4394e4e0">
  <xsd:schema xmlns:xsd="http://www.w3.org/2001/XMLSchema" xmlns:xs="http://www.w3.org/2001/XMLSchema" xmlns:p="http://schemas.microsoft.com/office/2006/metadata/properties" xmlns:ns2="fdbbd837-7f20-4246-870b-d8fb18b597ae" xmlns:ns3="ad132941-31bd-46ef-aa61-5fbf84950af6" targetNamespace="http://schemas.microsoft.com/office/2006/metadata/properties" ma:root="true" ma:fieldsID="8037323974ddc4fa9468b63076f84ead" ns2:_="" ns3:_="">
    <xsd:import namespace="fdbbd837-7f20-4246-870b-d8fb18b597ae"/>
    <xsd:import namespace="ad132941-31bd-46ef-aa61-5fbf84950af6"/>
    <xsd:element name="properties">
      <xsd:complexType>
        <xsd:sequence>
          <xsd:element name="documentManagement">
            <xsd:complexType>
              <xsd:all>
                <xsd:element ref="ns2:Category"/>
                <xsd:element ref="ns3:IPOS_x0020_Content_x0020_Type"/>
                <xsd:element ref="ns3:_dlc_Exempt" minOccurs="0"/>
                <xsd:element ref="ns3:_dlc_ExpireDateSaved" minOccurs="0"/>
                <xsd:element ref="ns3:_dlc_Expire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bd837-7f20-4246-870b-d8fb18b597ae" elementFormDefault="qualified">
    <xsd:import namespace="http://schemas.microsoft.com/office/2006/documentManagement/types"/>
    <xsd:import namespace="http://schemas.microsoft.com/office/infopath/2007/PartnerControls"/>
    <xsd:element name="Category" ma:index="2" ma:displayName="Category" ma:format="Dropdown" ma:internalName="Category">
      <xsd:simpleType>
        <xsd:restriction base="dms:Choice">
          <xsd:enumeration value="Logo"/>
          <xsd:enumeration value="Business Cards"/>
          <xsd:enumeration value="Email Sign-off"/>
          <xsd:enumeration value="Corporate Presentation Slides"/>
          <xsd:enumeration value="E-Festive Greetings"/>
          <xsd:enumeration value="Letterhead &amp; Fax"/>
          <xsd:enumeration value="Corporate Standards"/>
          <xsd:enumeration value="Archi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132941-31bd-46ef-aa61-5fbf84950af6" elementFormDefault="qualified">
    <xsd:import namespace="http://schemas.microsoft.com/office/2006/documentManagement/types"/>
    <xsd:import namespace="http://schemas.microsoft.com/office/infopath/2007/PartnerControls"/>
    <xsd:element name="IPOS_x0020_Content_x0020_Type" ma:index="3" ma:displayName="IPOS Content Type" ma:internalName="IPOS_x0020_Content_x0020_Type">
      <xsd:simpleType>
        <xsd:restriction base="dms:Unknown"/>
      </xsd:simpleType>
    </xsd:element>
    <xsd:element name="_dlc_Exempt" ma:index="6" nillable="true" ma:displayName="Exempt from Policy" ma:description="" ma:hidden="true" ma:internalName="_dlc_Exempt" ma:readOnly="true">
      <xsd:simpleType>
        <xsd:restriction base="dms:Unknown"/>
      </xsd:simpleType>
    </xsd:element>
    <xsd:element name="_dlc_ExpireDateSaved" ma:index="7" nillable="true" ma:displayName="Original Expiration Date" ma:description="" ma:hidden="true" ma:internalName="_dlc_ExpireDateSaved" ma:readOnly="true">
      <xsd:simpleType>
        <xsd:restriction base="dms:DateTime"/>
      </xsd:simpleType>
    </xsd:element>
    <xsd:element name="_dlc_ExpireDate" ma:index="8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fdbbd837-7f20-4246-870b-d8fb18b597ae">Corporate Presentation Slides</Category>
    <IPOS_x0020_Content_x0020_Type xmlns="ad132941-31bd-46ef-aa61-5fbf84950af6">7.0. Templates and Forms</IPOS_x0020_Content_x0020_Type>
    <_dlc_ExpireDateSaved xmlns="ad132941-31bd-46ef-aa61-5fbf84950af6" xsi:nil="true"/>
    <_dlc_ExpireDate xmlns="ad132941-31bd-46ef-aa61-5fbf84950af6">2021-10-24T06:14:49+00:00</_dlc_ExpireDate>
  </documentManagement>
</p:properties>
</file>

<file path=customXml/itemProps1.xml><?xml version="1.0" encoding="utf-8"?>
<ds:datastoreItem xmlns:ds="http://schemas.openxmlformats.org/officeDocument/2006/customXml" ds:itemID="{14CF6F29-BDD0-46AD-B296-A81F7D33C699}">
  <ds:schemaRefs>
    <ds:schemaRef ds:uri="office.server.policy"/>
  </ds:schemaRefs>
</ds:datastoreItem>
</file>

<file path=customXml/itemProps2.xml><?xml version="1.0" encoding="utf-8"?>
<ds:datastoreItem xmlns:ds="http://schemas.openxmlformats.org/officeDocument/2006/customXml" ds:itemID="{D81B3A0F-AA6B-419D-9697-FD0219261C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B2CE191-8EAE-452E-8BD0-03A9DF9005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bd837-7f20-4246-870b-d8fb18b597ae"/>
    <ds:schemaRef ds:uri="ad132941-31bd-46ef-aa61-5fbf84950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E7693FD-2FF5-40BF-BBCE-1464E493734A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ad132941-31bd-46ef-aa61-5fbf84950af6"/>
    <ds:schemaRef ds:uri="http://purl.org/dc/dcmitype/"/>
    <ds:schemaRef ds:uri="fdbbd837-7f20-4246-870b-d8fb18b597ae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7183</TotalTime>
  <Words>726</Words>
  <Application>Microsoft Office PowerPoint</Application>
  <PresentationFormat>On-screen Show (4:3)</PresentationFormat>
  <Paragraphs>148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IPOS’ Quality Management System  under ISO 9001 Standard  </vt:lpstr>
      <vt:lpstr>Quality Management System (QMS)</vt:lpstr>
      <vt:lpstr>Quality Objectives</vt:lpstr>
      <vt:lpstr>PDCA Cycle in the QMS</vt:lpstr>
      <vt:lpstr>The ISO Compliance Matrix</vt:lpstr>
      <vt:lpstr>Unique Features in the QMS: Risk Management</vt:lpstr>
      <vt:lpstr>Unique Features in the QMS: Workflow Management</vt:lpstr>
      <vt:lpstr>Unique Features in the QMS: Flowcharts</vt:lpstr>
      <vt:lpstr>Unique Features in the QMS: Example of Flowcharts</vt:lpstr>
      <vt:lpstr>PowerPoint Presentation</vt:lpstr>
      <vt:lpstr>Unique Features in the QMS: Quality Control System</vt:lpstr>
      <vt:lpstr>Unique Features in the QMS: Feedback Systems</vt:lpstr>
      <vt:lpstr>Performance Indicators</vt:lpstr>
      <vt:lpstr>Performance Indicators</vt:lpstr>
      <vt:lpstr>IPOS’ Commitment to Quality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(updated 24 Oct 2016) IPOS PPT Colour Template - 4 by 3</dc:title>
  <dc:creator>Seong Loong LO</dc:creator>
  <cp:lastModifiedBy>MARLOW Thomas</cp:lastModifiedBy>
  <cp:revision>425</cp:revision>
  <dcterms:created xsi:type="dcterms:W3CDTF">2016-08-08T07:53:02Z</dcterms:created>
  <dcterms:modified xsi:type="dcterms:W3CDTF">2018-02-14T08:53:47Z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0x010100C0E7FE5860DC484EAF37455362E4DFAE</vt:lpwstr>
  </property>
  <property fmtid="{D5CDD505-2E9C-101B-9397-08002B2CF9AE}" pid="3" name="_dlc_policyId">
    <vt:lpwstr/>
  </property>
  <property fmtid="{D5CDD505-2E9C-101B-9397-08002B2CF9AE}" pid="4" name="ItemRetentionFormula">
    <vt:lpwstr>&lt;formula id="Microsoft.Office.RecordsManagement.PolicyFeatures.Expiration.Formula.BuiltIn"&gt;&lt;number&gt;5&lt;/number&gt;&lt;property&gt;Modified&lt;/property&gt;&lt;period&gt;years&lt;/period&gt;&lt;/formula&gt;</vt:lpwstr>
  </property>
</Properties>
</file>