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81" r:id="rId4"/>
    <p:sldId id="258" r:id="rId5"/>
    <p:sldId id="260" r:id="rId6"/>
    <p:sldId id="261" r:id="rId7"/>
    <p:sldId id="266" r:id="rId8"/>
    <p:sldId id="274" r:id="rId9"/>
    <p:sldId id="267" r:id="rId10"/>
    <p:sldId id="283" r:id="rId11"/>
    <p:sldId id="282" r:id="rId12"/>
    <p:sldId id="275" r:id="rId13"/>
    <p:sldId id="279" r:id="rId14"/>
    <p:sldId id="280" r:id="rId15"/>
    <p:sldId id="277" r:id="rId16"/>
    <p:sldId id="284" r:id="rId17"/>
    <p:sldId id="278" r:id="rId18"/>
  </p:sldIdLst>
  <p:sldSz cx="9144000" cy="6858000" type="screen4x3"/>
  <p:notesSz cx="6797675" cy="9926638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89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976" autoAdjust="0"/>
  </p:normalViewPr>
  <p:slideViewPr>
    <p:cSldViewPr>
      <p:cViewPr>
        <p:scale>
          <a:sx n="89" d="100"/>
          <a:sy n="89" d="100"/>
        </p:scale>
        <p:origin x="-624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66" y="-96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E20B9-C6F8-4A5C-8194-FEDB25900A87}" type="datetimeFigureOut">
              <a:rPr lang="en-US" smtClean="0"/>
              <a:t>2/14/2017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3F3D8C-BF42-4794-A640-158952CE93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251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9774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2633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2633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7588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7588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7588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7095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2633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53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146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83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187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3642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521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0564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7095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263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92150" y="3886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636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96F85-FBA2-4107-B1F9-9D1409B10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046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BAF04D-ED34-4838-A787-0410AFEA93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079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29F75-6089-47F0-BD2C-6E8AF5673C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449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8946A-B9C9-4F69-9707-E84C48F923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708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CBD42-746A-40B6-9B91-1326951B60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291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3CE95-FF68-4FA5-9753-D6F6B584A2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01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F0B3F-F995-4F2F-AC87-0A39D0C018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632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46385-BD77-4C4D-92D1-117058FDF7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203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E14BD-0301-4654-86D5-775E279B77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448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fr-CH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3D645-27D7-40FF-BA1F-18BE193D00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530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 Second level</a:t>
            </a:r>
          </a:p>
          <a:p>
            <a:pPr lvl="2"/>
            <a:r>
              <a:rPr lang="en-US" altLang="en-US" smtClean="0"/>
              <a:t> Third level</a:t>
            </a:r>
          </a:p>
          <a:p>
            <a:pPr lvl="3"/>
            <a:r>
              <a:rPr lang="en-US" altLang="en-US" smtClean="0"/>
              <a:t> Fourth level</a:t>
            </a:r>
          </a:p>
          <a:p>
            <a:pPr lvl="4"/>
            <a:r>
              <a:rPr lang="en-US" altLang="en-US" smtClean="0"/>
              <a:t> 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4E9E5D-0CFF-45AC-A042-7532C474D5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po.int/ipstats/en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1219200" y="4108450"/>
            <a:ext cx="5472113" cy="1512888"/>
          </a:xfrm>
          <a:noFill/>
        </p:spPr>
        <p:txBody>
          <a:bodyPr/>
          <a:lstStyle/>
          <a:p>
            <a:pPr eaLnBrk="1" hangingPunct="1"/>
            <a:r>
              <a:rPr lang="en-US" altLang="en-US" sz="3000" b="1" dirty="0" smtClean="0"/>
              <a:t>PCT Statistics</a:t>
            </a:r>
            <a:br>
              <a:rPr lang="en-US" altLang="en-US" sz="3000" b="1" dirty="0" smtClean="0"/>
            </a:br>
            <a:r>
              <a:rPr lang="en-US" altLang="en-US" sz="2600" dirty="0" smtClean="0"/>
              <a:t>Meeting of International Authorities</a:t>
            </a:r>
            <a:br>
              <a:rPr lang="en-US" altLang="en-US" sz="2600" dirty="0" smtClean="0"/>
            </a:br>
            <a:r>
              <a:rPr lang="en-US" altLang="en-US" sz="2600" dirty="0" smtClean="0"/>
              <a:t>Twenty-Fourth Session</a:t>
            </a:r>
          </a:p>
        </p:txBody>
      </p:sp>
      <p:sp>
        <p:nvSpPr>
          <p:cNvPr id="3075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6156176" y="5373216"/>
            <a:ext cx="2304256" cy="792163"/>
          </a:xfrm>
          <a:noFill/>
        </p:spPr>
        <p:txBody>
          <a:bodyPr/>
          <a:lstStyle/>
          <a:p>
            <a:pPr eaLnBrk="1" hangingPunct="1"/>
            <a:r>
              <a:rPr lang="en-US" altLang="en-US" sz="1300" dirty="0" smtClean="0">
                <a:solidFill>
                  <a:srgbClr val="990033"/>
                </a:solidFill>
                <a:latin typeface="Arial Black" pitchFamily="34" charset="0"/>
              </a:rPr>
              <a:t>Reykjavík</a:t>
            </a:r>
          </a:p>
          <a:p>
            <a:pPr eaLnBrk="1" hangingPunct="1"/>
            <a:r>
              <a:rPr lang="en-US" altLang="en-US" sz="1300" dirty="0" smtClean="0">
                <a:solidFill>
                  <a:srgbClr val="990033"/>
                </a:solidFill>
                <a:latin typeface="Arial Black" pitchFamily="34" charset="0"/>
              </a:rPr>
              <a:t>February 8 to 10, 2017</a:t>
            </a:r>
          </a:p>
        </p:txBody>
      </p:sp>
      <p:pic>
        <p:nvPicPr>
          <p:cNvPr id="3076" name="Picture 10" descr="Puce-3_p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13" y="3810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711" y="188640"/>
            <a:ext cx="8229600" cy="1143000"/>
          </a:xfrm>
        </p:spPr>
        <p:txBody>
          <a:bodyPr/>
          <a:lstStyle/>
          <a:p>
            <a:r>
              <a:rPr lang="en-US" sz="3200" dirty="0" smtClean="0"/>
              <a:t>Timeliness in Transmitting ISRs to the IB measured from Priority Date by ISA for 2015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221589" y="5320823"/>
            <a:ext cx="775651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dirty="0"/>
              <a:t>Source: WIPO statistics </a:t>
            </a:r>
            <a:r>
              <a:rPr lang="en-US" sz="1000" dirty="0" smtClean="0"/>
              <a:t>database, May 2016.  </a:t>
            </a:r>
            <a:r>
              <a:rPr lang="en-US" sz="1000" dirty="0"/>
              <a:t>Excludes cases where the time limit of 3 months from receipt of search copy applies.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74695"/>
            <a:ext cx="8939445" cy="3256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539552" y="1798381"/>
            <a:ext cx="8253924" cy="481321"/>
            <a:chOff x="539552" y="1971499"/>
            <a:chExt cx="8253924" cy="481321"/>
          </a:xfrm>
        </p:grpSpPr>
        <p:sp>
          <p:nvSpPr>
            <p:cNvPr id="4" name="TextBox 3"/>
            <p:cNvSpPr txBox="1"/>
            <p:nvPr/>
          </p:nvSpPr>
          <p:spPr>
            <a:xfrm>
              <a:off x="5103452" y="2106031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88.1</a:t>
              </a:r>
              <a:endParaRPr lang="en-US" sz="14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6062" y="1971500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75.8</a:t>
              </a:r>
              <a:endParaRPr lang="en-US" sz="14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406995" y="2127914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94.6</a:t>
              </a:r>
              <a:endParaRPr lang="en-US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60368" y="2125814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93.3</a:t>
              </a:r>
              <a:endParaRPr lang="en-US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9552" y="1989740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97.2</a:t>
              </a:r>
              <a:endParaRPr lang="en-US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884368" y="1987012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63.0</a:t>
              </a:r>
              <a:endParaRPr lang="en-US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092280" y="1987140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83.3</a:t>
              </a:r>
              <a:endParaRPr lang="en-US" sz="1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44618" y="1971499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82.9</a:t>
              </a:r>
              <a:endParaRPr lang="en-US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03648" y="1984412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97.6</a:t>
              </a:r>
              <a:endParaRPr lang="en-US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285944" y="2102309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45.6</a:t>
              </a:r>
              <a:endParaRPr lang="en-US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627784" y="2102308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87.0</a:t>
              </a:r>
              <a:endParaRPr lang="en-US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26877" y="1991027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95.0</a:t>
              </a:r>
              <a:endParaRPr lang="en-US" sz="1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260958" y="2144915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30.8</a:t>
              </a:r>
              <a:endParaRPr lang="en-US" sz="1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47666" y="1974025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81.1</a:t>
              </a:r>
              <a:endParaRPr lang="en-US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862327" y="1989740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85.4</a:t>
              </a:r>
              <a:endParaRPr lang="en-US" sz="14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300192" y="1988927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94.7</a:t>
              </a:r>
              <a:endParaRPr lang="en-US" sz="14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23530" y="2136812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98.7</a:t>
              </a:r>
              <a:endParaRPr lang="en-US" sz="14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485979" y="2144915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80.1</a:t>
              </a:r>
              <a:endParaRPr lang="en-US" sz="14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712162" y="2145043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79.4</a:t>
              </a:r>
              <a:endParaRPr lang="en-US" sz="14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89405" y="2141327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77.0</a:t>
              </a:r>
              <a:endParaRPr lang="en-US" sz="1400" dirty="0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107504" y="1447916"/>
            <a:ext cx="76447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/>
              <a:t>Provisional share transmitted within </a:t>
            </a:r>
            <a:r>
              <a:rPr lang="en-US" altLang="en-US" dirty="0" smtClean="0"/>
              <a:t>9 </a:t>
            </a:r>
            <a:r>
              <a:rPr lang="en-US" altLang="en-US" dirty="0"/>
              <a:t>months for </a:t>
            </a:r>
            <a:r>
              <a:rPr lang="en-US" altLang="en-US" dirty="0" smtClean="0"/>
              <a:t>2016</a:t>
            </a:r>
            <a:endParaRPr lang="en-US" altLang="en-US" dirty="0"/>
          </a:p>
        </p:txBody>
      </p:sp>
      <p:sp>
        <p:nvSpPr>
          <p:cNvPr id="28" name="Rectangle 27"/>
          <p:cNvSpPr/>
          <p:nvPr/>
        </p:nvSpPr>
        <p:spPr>
          <a:xfrm>
            <a:off x="238044" y="5643124"/>
            <a:ext cx="7646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 smtClean="0"/>
              <a:t>75.2% </a:t>
            </a:r>
            <a:r>
              <a:rPr lang="en-US" sz="2000" dirty="0"/>
              <a:t>of PCT applications transmitted to IB within </a:t>
            </a:r>
            <a:r>
              <a:rPr lang="en-US" sz="2000" dirty="0" smtClean="0"/>
              <a:t>9 </a:t>
            </a:r>
            <a:r>
              <a:rPr lang="en-US" sz="2000" dirty="0"/>
              <a:t>months from </a:t>
            </a:r>
            <a:r>
              <a:rPr lang="en-US" sz="2000" dirty="0" smtClean="0"/>
              <a:t>priority date </a:t>
            </a:r>
            <a:r>
              <a:rPr lang="en-US" sz="2000" dirty="0"/>
              <a:t>in 2015 – expected to rise to about </a:t>
            </a:r>
            <a:r>
              <a:rPr lang="en-US" sz="2000" dirty="0" smtClean="0"/>
              <a:t>77% </a:t>
            </a:r>
            <a:r>
              <a:rPr lang="en-US" sz="2000" dirty="0"/>
              <a:t>for 2016  </a:t>
            </a:r>
          </a:p>
        </p:txBody>
      </p:sp>
    </p:spTree>
    <p:extLst>
      <p:ext uri="{BB962C8B-B14F-4D97-AF65-F5344CB8AC3E}">
        <p14:creationId xmlns:p14="http://schemas.microsoft.com/office/powerpoint/2010/main" val="171122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712968" cy="1143000"/>
          </a:xfrm>
        </p:spPr>
        <p:txBody>
          <a:bodyPr/>
          <a:lstStyle/>
          <a:p>
            <a:r>
              <a:rPr lang="en-US" sz="3200" dirty="0" smtClean="0"/>
              <a:t>PCT A1 Publication Percentage by ISA in 2016 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288463" y="6493083"/>
            <a:ext cx="737769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dirty="0"/>
              <a:t>Source: WIPO statistics </a:t>
            </a:r>
            <a:r>
              <a:rPr lang="en-US" sz="1000" dirty="0" smtClean="0"/>
              <a:t>database  </a:t>
            </a:r>
            <a:r>
              <a:rPr lang="en-US" sz="1000" dirty="0"/>
              <a:t>January </a:t>
            </a:r>
            <a:r>
              <a:rPr lang="en-US" sz="1000" dirty="0" smtClean="0"/>
              <a:t>2017.</a:t>
            </a:r>
            <a:endParaRPr 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421580" y="5801368"/>
            <a:ext cx="70569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/>
              <a:t>Overall Percentage of A1 International Publications = 96.2% </a:t>
            </a:r>
            <a:br>
              <a:rPr lang="en-US" sz="2000" dirty="0" smtClean="0"/>
            </a:br>
            <a:r>
              <a:rPr lang="en-US" sz="2000" dirty="0" smtClean="0"/>
              <a:t>(93.4% in 2015)</a:t>
            </a:r>
            <a:endParaRPr lang="en-US" sz="2000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97687"/>
            <a:ext cx="8856983" cy="5098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50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9073008" cy="1143000"/>
          </a:xfrm>
        </p:spPr>
        <p:txBody>
          <a:bodyPr/>
          <a:lstStyle/>
          <a:p>
            <a:r>
              <a:rPr lang="en-US" dirty="0" smtClean="0"/>
              <a:t>Supplementary International Search Requests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139893" y="5373216"/>
            <a:ext cx="9036496" cy="1728192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6" name="Group 25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7510984"/>
              </p:ext>
            </p:extLst>
          </p:nvPr>
        </p:nvGraphicFramePr>
        <p:xfrm>
          <a:off x="827584" y="1556791"/>
          <a:ext cx="6221678" cy="4477819"/>
        </p:xfrm>
        <a:graphic>
          <a:graphicData uri="http://schemas.openxmlformats.org/drawingml/2006/table">
            <a:tbl>
              <a:tblPr/>
              <a:tblGrid>
                <a:gridCol w="2299308"/>
                <a:gridCol w="813566"/>
                <a:gridCol w="813566"/>
                <a:gridCol w="813566"/>
                <a:gridCol w="740836"/>
                <a:gridCol w="740836"/>
              </a:tblGrid>
              <a:tr h="514935">
                <a:tc rowSpan="2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2012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2013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2014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2015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2016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0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537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Total</a:t>
                      </a:r>
                      <a:endParaRPr kumimoji="0" lang="fr-F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46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67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109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64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47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69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Austria</a:t>
                      </a:r>
                      <a:endParaRPr kumimoji="0" lang="fr-F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71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European Patent Office</a:t>
                      </a:r>
                      <a:endParaRPr kumimoji="0" lang="fr-F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21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30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61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40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44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71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Finland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119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Nordic</a:t>
                      </a: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 Patent Institute</a:t>
                      </a: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537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Russian </a:t>
                      </a:r>
                      <a:r>
                        <a:rPr kumimoji="0" lang="fr-FR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Federation</a:t>
                      </a: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19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32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46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22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5371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Singapore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537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Sweden</a:t>
                      </a: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66570" y="6242326"/>
            <a:ext cx="737769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dirty="0"/>
              <a:t>Source: WIPO statistics </a:t>
            </a:r>
            <a:r>
              <a:rPr lang="en-US" sz="1000" dirty="0" smtClean="0"/>
              <a:t>database  </a:t>
            </a:r>
            <a:r>
              <a:rPr lang="en-US" sz="1000"/>
              <a:t>January </a:t>
            </a:r>
            <a:r>
              <a:rPr lang="en-US" sz="1000" smtClean="0"/>
              <a:t>2017.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9198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9073008" cy="1143000"/>
          </a:xfrm>
        </p:spPr>
        <p:txBody>
          <a:bodyPr/>
          <a:lstStyle/>
          <a:p>
            <a:r>
              <a:rPr lang="en-US" dirty="0" smtClean="0"/>
              <a:t>International Preliminary Examination Demands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139893" y="5373216"/>
            <a:ext cx="9036496" cy="1728192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7504" y="6002496"/>
            <a:ext cx="27158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2016 figures are incomplete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27960" y="634105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/>
              <a:t>Source: WIPO statistics database</a:t>
            </a:r>
            <a:r>
              <a:rPr lang="en-US" sz="1000" dirty="0" smtClean="0"/>
              <a:t>.  January 2017</a:t>
            </a:r>
            <a:endParaRPr lang="en-US" sz="1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60" y="1268760"/>
            <a:ext cx="8803300" cy="4733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418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9073008" cy="1143000"/>
          </a:xfrm>
        </p:spPr>
        <p:txBody>
          <a:bodyPr/>
          <a:lstStyle/>
          <a:p>
            <a:r>
              <a:rPr lang="en-US" dirty="0" smtClean="0"/>
              <a:t>International Preliminary Examination Reports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139893" y="5373216"/>
            <a:ext cx="9036496" cy="1728192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7504" y="6002496"/>
            <a:ext cx="27158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2016 figures are incomplete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27960" y="634105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/>
              <a:t>Source: WIPO statistics database</a:t>
            </a:r>
            <a:r>
              <a:rPr lang="en-US" sz="1000" dirty="0" smtClean="0"/>
              <a:t>.  January 2017</a:t>
            </a:r>
            <a:endParaRPr lang="en-US" sz="10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60" y="1268760"/>
            <a:ext cx="8908536" cy="465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276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1359024"/>
          </a:xfrm>
        </p:spPr>
        <p:txBody>
          <a:bodyPr/>
          <a:lstStyle/>
          <a:p>
            <a:r>
              <a:rPr lang="en-US" dirty="0" smtClean="0"/>
              <a:t>Average Timeliness in transmitting IPRPs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987" y="4500028"/>
            <a:ext cx="9145016" cy="1728192"/>
          </a:xfrm>
        </p:spPr>
        <p:txBody>
          <a:bodyPr/>
          <a:lstStyle/>
          <a:p>
            <a:r>
              <a:rPr lang="en-US" dirty="0" smtClean="0"/>
              <a:t>Average time in transmitting IPRPs fell to 27.9 months in 2015, similar to level observed in 2001</a:t>
            </a:r>
          </a:p>
          <a:p>
            <a:r>
              <a:rPr lang="en-US" dirty="0" smtClean="0"/>
              <a:t>80.4% of all IPRPs were transmitted to the IB within 28 months of priority date in 2015 (expected to rise to about 85% for 2016)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9" y="1124744"/>
            <a:ext cx="8932709" cy="317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27960" y="634105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/>
              <a:t>Source: WIPO statistics </a:t>
            </a:r>
            <a:r>
              <a:rPr lang="en-US" sz="1000" dirty="0" smtClean="0"/>
              <a:t>database,  May 2016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58838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862" y="188640"/>
            <a:ext cx="8098722" cy="1143000"/>
          </a:xfrm>
        </p:spPr>
        <p:txBody>
          <a:bodyPr/>
          <a:lstStyle/>
          <a:p>
            <a:r>
              <a:rPr lang="en-US" sz="3200" dirty="0" smtClean="0"/>
              <a:t>Timeliness in Transmitting IPRPs by IPEA in 2015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266862" y="6453336"/>
            <a:ext cx="775651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dirty="0"/>
              <a:t>Source: WIPO statistics </a:t>
            </a:r>
            <a:r>
              <a:rPr lang="en-US" sz="1000" dirty="0" smtClean="0"/>
              <a:t>database, May 2016 and January 2017.  </a:t>
            </a:r>
            <a:endParaRPr lang="en-US" sz="1000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8460432" y="2092618"/>
            <a:ext cx="5325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dirty="0" smtClean="0"/>
              <a:t>20.0</a:t>
            </a:r>
            <a:endParaRPr lang="en-US" altLang="en-US" sz="1400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8023023" y="1927060"/>
            <a:ext cx="5325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dirty="0" smtClean="0"/>
              <a:t>75.0</a:t>
            </a:r>
            <a:endParaRPr lang="en-US" altLang="en-US" sz="1400" dirty="0"/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6668940" y="2043877"/>
            <a:ext cx="5325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dirty="0" smtClean="0"/>
              <a:t>77.5</a:t>
            </a:r>
            <a:endParaRPr lang="en-US" altLang="en-US" sz="1400" dirty="0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6189409" y="1908121"/>
            <a:ext cx="5325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dirty="0" smtClean="0"/>
              <a:t>81.7</a:t>
            </a:r>
            <a:endParaRPr lang="en-US" altLang="en-US" sz="1400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787671" y="2053626"/>
            <a:ext cx="5325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dirty="0" smtClean="0"/>
              <a:t>85.8</a:t>
            </a:r>
            <a:endParaRPr lang="en-US" altLang="en-US" sz="1400" dirty="0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4336519" y="1906632"/>
            <a:ext cx="5325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dirty="0" smtClean="0"/>
              <a:t>86.9</a:t>
            </a:r>
            <a:endParaRPr lang="en-US" altLang="en-US" sz="1400" dirty="0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3470394" y="1929866"/>
            <a:ext cx="5325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dirty="0" smtClean="0"/>
              <a:t>74.5</a:t>
            </a:r>
            <a:endParaRPr lang="en-US" altLang="en-US" sz="1400" dirty="0"/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2947951" y="2043877"/>
            <a:ext cx="5325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dirty="0" smtClean="0"/>
              <a:t>83.4</a:t>
            </a:r>
            <a:endParaRPr lang="en-US" altLang="en-US" sz="1400" dirty="0"/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2497715" y="1908121"/>
            <a:ext cx="5325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dirty="0" smtClean="0"/>
              <a:t>88.2</a:t>
            </a:r>
            <a:endParaRPr lang="en-US" altLang="en-US" sz="1400" dirty="0"/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2043810" y="2039989"/>
            <a:ext cx="528637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dirty="0" smtClean="0"/>
              <a:t>91.1</a:t>
            </a:r>
            <a:endParaRPr lang="en-US" altLang="en-US" sz="1400" dirty="0"/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1561660" y="1927060"/>
            <a:ext cx="528637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dirty="0" smtClean="0"/>
              <a:t>95.9</a:t>
            </a:r>
            <a:endParaRPr lang="en-US" altLang="en-US" sz="1400" dirty="0"/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1098586" y="2065897"/>
            <a:ext cx="528637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dirty="0" smtClean="0"/>
              <a:t>93.6</a:t>
            </a:r>
            <a:endParaRPr lang="en-US" altLang="en-US" sz="1400" dirty="0"/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696905" y="1908121"/>
            <a:ext cx="528637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dirty="0" smtClean="0"/>
              <a:t>98.3</a:t>
            </a:r>
            <a:endParaRPr lang="en-US" altLang="en-US" sz="1400" dirty="0"/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851813" y="1577260"/>
            <a:ext cx="5237161" cy="338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dirty="0" smtClean="0"/>
              <a:t>Provisional share </a:t>
            </a:r>
            <a:r>
              <a:rPr lang="en-US" altLang="en-US" sz="1600" dirty="0"/>
              <a:t>transmitted within </a:t>
            </a:r>
            <a:r>
              <a:rPr lang="en-US" altLang="en-US" sz="1600" dirty="0" smtClean="0"/>
              <a:t>28 </a:t>
            </a:r>
            <a:r>
              <a:rPr lang="en-US" altLang="en-US" sz="1600" dirty="0"/>
              <a:t>months for </a:t>
            </a:r>
            <a:r>
              <a:rPr lang="en-US" altLang="en-US" sz="1600" dirty="0" smtClean="0"/>
              <a:t>2016</a:t>
            </a:r>
            <a:endParaRPr lang="en-US" altLang="en-US" sz="1600" dirty="0"/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7117511" y="1908121"/>
            <a:ext cx="5325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dirty="0" smtClean="0"/>
              <a:t>51.4</a:t>
            </a:r>
            <a:endParaRPr lang="en-US" altLang="en-US" sz="1400" dirty="0"/>
          </a:p>
        </p:txBody>
      </p:sp>
      <p:sp>
        <p:nvSpPr>
          <p:cNvPr id="24" name="Text Box 16"/>
          <p:cNvSpPr txBox="1">
            <a:spLocks noChangeArrowheads="1"/>
          </p:cNvSpPr>
          <p:nvPr/>
        </p:nvSpPr>
        <p:spPr bwMode="auto">
          <a:xfrm>
            <a:off x="5722177" y="2058321"/>
            <a:ext cx="5325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dirty="0" smtClean="0"/>
              <a:t>74.5</a:t>
            </a:r>
            <a:endParaRPr lang="en-US" altLang="en-US" sz="1400" dirty="0"/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7566782" y="2077972"/>
            <a:ext cx="5325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dirty="0" smtClean="0"/>
              <a:t>47.8</a:t>
            </a:r>
            <a:endParaRPr lang="en-US" altLang="en-US" sz="1400" dirty="0"/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3940450" y="2039989"/>
            <a:ext cx="5325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dirty="0" smtClean="0"/>
              <a:t>81.0</a:t>
            </a:r>
            <a:endParaRPr lang="en-US" altLang="en-US" sz="1400" dirty="0"/>
          </a:p>
        </p:txBody>
      </p:sp>
      <p:sp>
        <p:nvSpPr>
          <p:cNvPr id="3" name="Rectangle 2"/>
          <p:cNvSpPr/>
          <p:nvPr/>
        </p:nvSpPr>
        <p:spPr>
          <a:xfrm>
            <a:off x="182932" y="5484959"/>
            <a:ext cx="78458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en-US" sz="2000" dirty="0"/>
              <a:t>Timeliness calculated as time elapsed between priority date and date on which International Bureau receives IPRP form the IPEA.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63" y="2312538"/>
            <a:ext cx="9036496" cy="3173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724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229600" cy="435292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Further information: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b="1" dirty="0" smtClean="0"/>
              <a:t>2016 PCT Yearly Review</a:t>
            </a:r>
          </a:p>
          <a:p>
            <a:pPr marL="0" indent="0" algn="ctr">
              <a:buNone/>
            </a:pPr>
            <a:r>
              <a:rPr lang="en-US" dirty="0" smtClean="0"/>
              <a:t>The International Patent System</a:t>
            </a:r>
          </a:p>
          <a:p>
            <a:pPr marL="0" indent="0" algn="ctr">
              <a:buNone/>
            </a:pPr>
            <a:r>
              <a:rPr lang="en-US" sz="1800" dirty="0" smtClean="0"/>
              <a:t>WIPO Publication No. 901E/2016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dirty="0" smtClean="0"/>
              <a:t>2016 World Intellectual Property Indicators</a:t>
            </a:r>
            <a:endParaRPr lang="en-US" b="1" dirty="0"/>
          </a:p>
          <a:p>
            <a:pPr marL="0" indent="0" algn="ctr">
              <a:buNone/>
            </a:pPr>
            <a:r>
              <a:rPr lang="en-US" sz="1800" dirty="0" smtClean="0"/>
              <a:t>WIPO </a:t>
            </a:r>
            <a:r>
              <a:rPr lang="en-US" sz="1800" dirty="0"/>
              <a:t>Publication No. </a:t>
            </a:r>
            <a:r>
              <a:rPr lang="en-US" sz="1800" dirty="0" smtClean="0"/>
              <a:t>941E/2016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b="1" dirty="0" smtClean="0"/>
              <a:t>WIPO IP Statistics Data Center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http://www.wipo.int/ipstats/en/</a:t>
            </a: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1819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Outline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52925"/>
          </a:xfrm>
        </p:spPr>
        <p:txBody>
          <a:bodyPr/>
          <a:lstStyle/>
          <a:p>
            <a:r>
              <a:rPr lang="en-US" dirty="0"/>
              <a:t>International Applications </a:t>
            </a:r>
            <a:r>
              <a:rPr lang="en-US" dirty="0" smtClean="0"/>
              <a:t>Filed</a:t>
            </a:r>
          </a:p>
          <a:p>
            <a:pPr lvl="1"/>
            <a:r>
              <a:rPr lang="en-US" dirty="0" smtClean="0"/>
              <a:t>Overall Trends and Forecasts</a:t>
            </a:r>
          </a:p>
          <a:p>
            <a:pPr lvl="1"/>
            <a:r>
              <a:rPr lang="en-US" dirty="0" smtClean="0"/>
              <a:t>Medium of Filing</a:t>
            </a:r>
          </a:p>
          <a:p>
            <a:pPr lvl="1"/>
            <a:r>
              <a:rPr lang="en-US" dirty="0" smtClean="0"/>
              <a:t>Languages</a:t>
            </a:r>
            <a:endParaRPr lang="en-US" dirty="0"/>
          </a:p>
          <a:p>
            <a:r>
              <a:rPr lang="en-US" dirty="0" smtClean="0"/>
              <a:t>National Phase Entries</a:t>
            </a:r>
          </a:p>
          <a:p>
            <a:r>
              <a:rPr lang="en-US" dirty="0" smtClean="0"/>
              <a:t>International Authorities</a:t>
            </a:r>
          </a:p>
          <a:p>
            <a:pPr lvl="1"/>
            <a:r>
              <a:rPr lang="en-US" dirty="0" smtClean="0"/>
              <a:t>International Search</a:t>
            </a:r>
          </a:p>
          <a:p>
            <a:pPr lvl="1"/>
            <a:r>
              <a:rPr lang="en-US" dirty="0" smtClean="0"/>
              <a:t>Supplementary International Search</a:t>
            </a:r>
          </a:p>
          <a:p>
            <a:pPr lvl="1"/>
            <a:r>
              <a:rPr lang="en-US" dirty="0" smtClean="0"/>
              <a:t>International Preliminary Examination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9813"/>
            <a:ext cx="8229600" cy="1143000"/>
          </a:xfrm>
        </p:spPr>
        <p:txBody>
          <a:bodyPr/>
          <a:lstStyle/>
          <a:p>
            <a:r>
              <a:rPr lang="en-US" dirty="0" smtClean="0"/>
              <a:t>Medium of Filing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4959425"/>
            <a:ext cx="8229600" cy="1728192"/>
          </a:xfrm>
        </p:spPr>
        <p:txBody>
          <a:bodyPr/>
          <a:lstStyle/>
          <a:p>
            <a:r>
              <a:rPr lang="en-US" dirty="0" smtClean="0"/>
              <a:t>Distribution in 2016 – 2015 distribution in parenthesis:  </a:t>
            </a:r>
            <a:br>
              <a:rPr lang="en-US" dirty="0" smtClean="0"/>
            </a:br>
            <a:r>
              <a:rPr lang="en-US" dirty="0" smtClean="0"/>
              <a:t>4.5% paper (5.6%), </a:t>
            </a:r>
            <a:br>
              <a:rPr lang="en-US" dirty="0" smtClean="0"/>
            </a:br>
            <a:r>
              <a:rPr lang="en-US" dirty="0" smtClean="0"/>
              <a:t>95.4% (93.6%) fully electronic [PDF 65.6% (65.5%), XML 29.9% (28.1%)]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846687" y="492187"/>
            <a:ext cx="7272808" cy="4532961"/>
            <a:chOff x="835235" y="548680"/>
            <a:chExt cx="7272808" cy="453296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5235" y="548680"/>
              <a:ext cx="7272808" cy="43636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835696" y="4743087"/>
              <a:ext cx="6399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2010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19544" y="4743087"/>
              <a:ext cx="6246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2011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635896" y="4732809"/>
              <a:ext cx="6399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2012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483091" y="4743087"/>
              <a:ext cx="6399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2013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342326" y="4743087"/>
              <a:ext cx="6399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2014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00192" y="4743087"/>
              <a:ext cx="6399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2015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093940" y="4743087"/>
              <a:ext cx="6399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2016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3264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763" y="116632"/>
            <a:ext cx="8229600" cy="1143000"/>
          </a:xfrm>
        </p:spPr>
        <p:txBody>
          <a:bodyPr/>
          <a:lstStyle/>
          <a:p>
            <a:r>
              <a:rPr lang="en-US" dirty="0" smtClean="0"/>
              <a:t>Publication Languages in 2016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23528" y="6341051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/>
              <a:t>Source: WIPO statistics database. </a:t>
            </a:r>
            <a:r>
              <a:rPr lang="en-US" sz="1000" dirty="0" smtClean="0"/>
              <a:t>January 2017</a:t>
            </a:r>
            <a:endParaRPr lang="en-US" sz="1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6" y="764704"/>
            <a:ext cx="8976998" cy="538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53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5760"/>
            <a:ext cx="8229600" cy="1143000"/>
          </a:xfrm>
        </p:spPr>
        <p:txBody>
          <a:bodyPr/>
          <a:lstStyle/>
          <a:p>
            <a:r>
              <a:rPr lang="en-US" dirty="0" smtClean="0"/>
              <a:t>PCT National Phase Entries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5246163"/>
            <a:ext cx="7354899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CH" altLang="en-US" sz="2000" dirty="0" smtClean="0"/>
              <a:t>612,300 total national phase entries in 2015 (+2.75%)</a:t>
            </a:r>
            <a:r>
              <a:rPr lang="fr-CH" altLang="en-US" sz="2000" dirty="0"/>
              <a:t/>
            </a:r>
            <a:br>
              <a:rPr lang="fr-CH" altLang="en-US" sz="2000" dirty="0"/>
            </a:br>
            <a:r>
              <a:rPr lang="fr-CH" altLang="en-US" sz="2000" dirty="0" smtClean="0"/>
              <a:t>521,000 </a:t>
            </a:r>
            <a:r>
              <a:rPr lang="fr-CH" altLang="en-US" sz="2000" dirty="0"/>
              <a:t>non-resident national phase entries in </a:t>
            </a:r>
            <a:r>
              <a:rPr lang="fr-CH" altLang="en-US" sz="2000" dirty="0" smtClean="0"/>
              <a:t>2015 </a:t>
            </a:r>
            <a:r>
              <a:rPr lang="fr-CH" altLang="en-US" sz="2000" dirty="0"/>
              <a:t>(+5.5</a:t>
            </a:r>
            <a:r>
              <a:rPr lang="fr-CH" altLang="en-US" sz="2000" dirty="0" smtClean="0"/>
              <a:t>%) </a:t>
            </a:r>
            <a:br>
              <a:rPr lang="fr-CH" altLang="en-US" sz="2000" dirty="0" smtClean="0"/>
            </a:br>
            <a:r>
              <a:rPr lang="fr-CH" altLang="en-US" sz="2000" dirty="0" smtClean="0"/>
              <a:t>57.0% of all non-resident patent applications (57.1% in 2014) </a:t>
            </a:r>
            <a:br>
              <a:rPr lang="fr-CH" altLang="en-US" sz="2000" dirty="0" smtClean="0"/>
            </a:br>
            <a:endParaRPr lang="fr-CH" altLang="en-US" sz="2000" dirty="0" smtClean="0"/>
          </a:p>
          <a:p>
            <a:pPr algn="l"/>
            <a:r>
              <a:rPr lang="fr-CH" altLang="en-US" sz="2000" dirty="0" smtClean="0"/>
              <a:t/>
            </a:r>
            <a:br>
              <a:rPr lang="fr-CH" altLang="en-US" sz="2000" dirty="0" smtClean="0"/>
            </a:br>
            <a:r>
              <a:rPr lang="fr-CH" altLang="en-US" dirty="0" smtClean="0"/>
              <a:t/>
            </a:r>
            <a:br>
              <a:rPr lang="fr-CH" altLang="en-US" dirty="0" smtClean="0"/>
            </a:br>
            <a:r>
              <a:rPr lang="fr-CH" altLang="en-US" dirty="0" smtClean="0"/>
              <a:t> </a:t>
            </a:r>
            <a:endParaRPr lang="en-US" altLang="en-US" dirty="0"/>
          </a:p>
        </p:txBody>
      </p:sp>
      <p:sp>
        <p:nvSpPr>
          <p:cNvPr id="13" name="Rectangle 12"/>
          <p:cNvSpPr/>
          <p:nvPr/>
        </p:nvSpPr>
        <p:spPr>
          <a:xfrm>
            <a:off x="323528" y="6341051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/>
              <a:t>Source: WIPO statistics database</a:t>
            </a:r>
            <a:r>
              <a:rPr lang="en-US" sz="1000" dirty="0" smtClean="0"/>
              <a:t>.  November 2016</a:t>
            </a:r>
            <a:endParaRPr lang="en-US" sz="1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731" y="927546"/>
            <a:ext cx="7229071" cy="4337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134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US" altLang="en-US" dirty="0" smtClean="0"/>
              <a:t>International Authorities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686800" cy="4824536"/>
          </a:xfrm>
          <a:ln>
            <a:noFill/>
          </a:ln>
        </p:spPr>
        <p:txBody>
          <a:bodyPr/>
          <a:lstStyle/>
          <a:p>
            <a:r>
              <a:rPr lang="en-US" dirty="0" smtClean="0"/>
              <a:t>International Search Reports</a:t>
            </a:r>
          </a:p>
          <a:p>
            <a:pPr lvl="1"/>
            <a:r>
              <a:rPr lang="en-US" dirty="0" smtClean="0"/>
              <a:t>Distribution by International Authority</a:t>
            </a:r>
          </a:p>
          <a:p>
            <a:pPr lvl="1"/>
            <a:r>
              <a:rPr lang="en-US" dirty="0" smtClean="0"/>
              <a:t>Timeliness of Transmission to International Bureau</a:t>
            </a:r>
          </a:p>
          <a:p>
            <a:pPr lvl="1"/>
            <a:endParaRPr lang="en-US" dirty="0"/>
          </a:p>
          <a:p>
            <a:r>
              <a:rPr lang="en-US" dirty="0" smtClean="0"/>
              <a:t>Supplementary International Search Reports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International Preliminary Examination Reports</a:t>
            </a:r>
          </a:p>
          <a:p>
            <a:pPr lvl="1"/>
            <a:r>
              <a:rPr lang="en-US" dirty="0" smtClean="0"/>
              <a:t>Demand</a:t>
            </a:r>
          </a:p>
          <a:p>
            <a:pPr lvl="1"/>
            <a:r>
              <a:rPr lang="en-US" dirty="0" smtClean="0"/>
              <a:t>Distribution by International Authority</a:t>
            </a:r>
          </a:p>
          <a:p>
            <a:pPr lvl="1"/>
            <a:r>
              <a:rPr lang="en-US" dirty="0" smtClean="0"/>
              <a:t>Timeliness of Transmission to International Bureau</a:t>
            </a:r>
          </a:p>
          <a:p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	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16393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862" y="0"/>
            <a:ext cx="8229600" cy="1143000"/>
          </a:xfrm>
        </p:spPr>
        <p:txBody>
          <a:bodyPr/>
          <a:lstStyle/>
          <a:p>
            <a:r>
              <a:rPr lang="en-US" dirty="0" smtClean="0"/>
              <a:t>Distribution of ISRs established by ISA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534" y="6000439"/>
            <a:ext cx="49487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Data based on international filing year of application </a:t>
            </a:r>
            <a:br>
              <a:rPr lang="en-US" dirty="0" smtClean="0"/>
            </a:br>
            <a:r>
              <a:rPr lang="en-US" dirty="0" smtClean="0"/>
              <a:t>Data for 2016 are incomplete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95535" y="6464161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/>
              <a:t>Source: WIPO statistics database</a:t>
            </a:r>
            <a:r>
              <a:rPr lang="en-US" sz="1000" dirty="0" smtClean="0"/>
              <a:t>.  January 2017</a:t>
            </a:r>
            <a:endParaRPr lang="en-US" sz="1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36" y="698311"/>
            <a:ext cx="8500749" cy="5539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455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3751"/>
            <a:ext cx="9036496" cy="1359024"/>
          </a:xfrm>
        </p:spPr>
        <p:txBody>
          <a:bodyPr/>
          <a:lstStyle/>
          <a:p>
            <a:r>
              <a:rPr lang="en-US" dirty="0" smtClean="0"/>
              <a:t>Average Timeliness in transmitting ISRs to the IB from Date of Receipt of Search Copy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118755" y="4509120"/>
            <a:ext cx="9036496" cy="1728192"/>
          </a:xfrm>
        </p:spPr>
        <p:txBody>
          <a:bodyPr/>
          <a:lstStyle/>
          <a:p>
            <a:r>
              <a:rPr lang="en-US" dirty="0" smtClean="0"/>
              <a:t>Average timeliness in transmitting ISRs to the IB was 3.3 months in 2015 - shortest time since 2001</a:t>
            </a:r>
          </a:p>
          <a:p>
            <a:r>
              <a:rPr lang="en-US" dirty="0" smtClean="0"/>
              <a:t>76.3% of PCT applications transmitted to IB within 3 months from date of receipt of search copy in 2015 – expected to rise to about 80% for 2016  </a:t>
            </a:r>
          </a:p>
        </p:txBody>
      </p:sp>
      <p:sp>
        <p:nvSpPr>
          <p:cNvPr id="5" name="Rectangle 4"/>
          <p:cNvSpPr/>
          <p:nvPr/>
        </p:nvSpPr>
        <p:spPr>
          <a:xfrm>
            <a:off x="284862" y="4343812"/>
            <a:ext cx="85918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dirty="0"/>
              <a:t>Source: WIPO statistics </a:t>
            </a:r>
            <a:r>
              <a:rPr lang="en-US" sz="1000" dirty="0" smtClean="0"/>
              <a:t>database, May 2016 and January 2017.  Excludes cases where the time limit of 9 months from the priority date applies.</a:t>
            </a:r>
            <a:endParaRPr lang="en-US" sz="10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98" y="1198723"/>
            <a:ext cx="8630736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738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03" y="2390819"/>
            <a:ext cx="9105797" cy="2910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711" y="188640"/>
            <a:ext cx="8229600" cy="1143000"/>
          </a:xfrm>
        </p:spPr>
        <p:txBody>
          <a:bodyPr/>
          <a:lstStyle/>
          <a:p>
            <a:r>
              <a:rPr lang="en-US" sz="3200" dirty="0" smtClean="0"/>
              <a:t>Timeliness in Transmitting ISRs to the IB measured from Date of Receipt of Search Copy by ISA for 2015</a:t>
            </a:r>
            <a:endParaRPr lang="en-US" sz="3200" dirty="0"/>
          </a:p>
        </p:txBody>
      </p:sp>
      <p:sp>
        <p:nvSpPr>
          <p:cNvPr id="25" name="Text Box 30"/>
          <p:cNvSpPr txBox="1">
            <a:spLocks noChangeArrowheads="1"/>
          </p:cNvSpPr>
          <p:nvPr/>
        </p:nvSpPr>
        <p:spPr bwMode="auto">
          <a:xfrm>
            <a:off x="945737" y="1590600"/>
            <a:ext cx="519244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dirty="0" smtClean="0"/>
              <a:t>Provisional share </a:t>
            </a:r>
            <a:r>
              <a:rPr lang="en-US" altLang="en-US" sz="1600" dirty="0"/>
              <a:t>transmitted within </a:t>
            </a:r>
            <a:r>
              <a:rPr lang="en-US" altLang="en-US" sz="1600" dirty="0" smtClean="0"/>
              <a:t>3 months </a:t>
            </a:r>
            <a:r>
              <a:rPr lang="en-US" altLang="en-US" sz="1600" dirty="0"/>
              <a:t>for </a:t>
            </a:r>
            <a:r>
              <a:rPr lang="en-US" altLang="en-US" sz="1600" dirty="0" smtClean="0"/>
              <a:t>2016</a:t>
            </a:r>
            <a:endParaRPr lang="en-US" alt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188173" y="5400319"/>
            <a:ext cx="83115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dirty="0"/>
              <a:t>Source: WIPO statistics </a:t>
            </a:r>
            <a:r>
              <a:rPr lang="en-US" sz="1000" dirty="0" smtClean="0"/>
              <a:t>database, May 2016 and January 2017. </a:t>
            </a:r>
            <a:r>
              <a:rPr lang="en-US" sz="1000" dirty="0"/>
              <a:t>Excludes cases where the time limit of 9 months from the priority date applies.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39552" y="1887117"/>
            <a:ext cx="8433577" cy="503702"/>
            <a:chOff x="539552" y="1691192"/>
            <a:chExt cx="8433577" cy="503702"/>
          </a:xfrm>
        </p:grpSpPr>
        <p:sp>
          <p:nvSpPr>
            <p:cNvPr id="11" name="Text Box 15"/>
            <p:cNvSpPr txBox="1">
              <a:spLocks noChangeArrowheads="1"/>
            </p:cNvSpPr>
            <p:nvPr/>
          </p:nvSpPr>
          <p:spPr bwMode="auto">
            <a:xfrm>
              <a:off x="8440611" y="1887117"/>
              <a:ext cx="53251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 dirty="0" smtClean="0"/>
                <a:t>62.5</a:t>
              </a:r>
              <a:endParaRPr lang="en-US" altLang="en-US" sz="1400" dirty="0"/>
            </a:p>
          </p:txBody>
        </p:sp>
        <p:sp>
          <p:nvSpPr>
            <p:cNvPr id="12" name="Text Box 16"/>
            <p:cNvSpPr txBox="1">
              <a:spLocks noChangeArrowheads="1"/>
            </p:cNvSpPr>
            <p:nvPr/>
          </p:nvSpPr>
          <p:spPr bwMode="auto">
            <a:xfrm>
              <a:off x="7151486" y="1733229"/>
              <a:ext cx="53251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 dirty="0" smtClean="0"/>
                <a:t>52.0</a:t>
              </a:r>
              <a:endParaRPr lang="en-US" altLang="en-US" sz="1400" dirty="0"/>
            </a:p>
          </p:txBody>
        </p:sp>
        <p:sp>
          <p:nvSpPr>
            <p:cNvPr id="13" name="Text Box 17"/>
            <p:cNvSpPr txBox="1">
              <a:spLocks noChangeArrowheads="1"/>
            </p:cNvSpPr>
            <p:nvPr/>
          </p:nvSpPr>
          <p:spPr bwMode="auto">
            <a:xfrm>
              <a:off x="6755365" y="1872149"/>
              <a:ext cx="53251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 dirty="0" smtClean="0"/>
                <a:t>89.8</a:t>
              </a:r>
              <a:endParaRPr lang="en-US" altLang="en-US" sz="1400" dirty="0"/>
            </a:p>
          </p:txBody>
        </p:sp>
        <p:sp>
          <p:nvSpPr>
            <p:cNvPr id="14" name="Text Box 18"/>
            <p:cNvSpPr txBox="1">
              <a:spLocks noChangeArrowheads="1"/>
            </p:cNvSpPr>
            <p:nvPr/>
          </p:nvSpPr>
          <p:spPr bwMode="auto">
            <a:xfrm>
              <a:off x="6395202" y="1691193"/>
              <a:ext cx="53251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 dirty="0" smtClean="0"/>
                <a:t>74.8</a:t>
              </a:r>
              <a:endParaRPr lang="en-US" altLang="en-US" sz="1400" dirty="0"/>
            </a:p>
          </p:txBody>
        </p:sp>
        <p:sp>
          <p:nvSpPr>
            <p:cNvPr id="15" name="Text Box 19"/>
            <p:cNvSpPr txBox="1">
              <a:spLocks noChangeArrowheads="1"/>
            </p:cNvSpPr>
            <p:nvPr/>
          </p:nvSpPr>
          <p:spPr bwMode="auto">
            <a:xfrm>
              <a:off x="5949321" y="1846031"/>
              <a:ext cx="53251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 dirty="0" smtClean="0"/>
                <a:t>76.3</a:t>
              </a:r>
              <a:endParaRPr lang="en-US" altLang="en-US" sz="1400" dirty="0"/>
            </a:p>
          </p:txBody>
        </p:sp>
        <p:sp>
          <p:nvSpPr>
            <p:cNvPr id="16" name="Text Box 20"/>
            <p:cNvSpPr txBox="1">
              <a:spLocks noChangeArrowheads="1"/>
            </p:cNvSpPr>
            <p:nvPr/>
          </p:nvSpPr>
          <p:spPr bwMode="auto">
            <a:xfrm>
              <a:off x="5471984" y="1691194"/>
              <a:ext cx="53251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 dirty="0" smtClean="0"/>
                <a:t>80.4</a:t>
              </a:r>
              <a:endParaRPr lang="en-US" altLang="en-US" sz="1400" dirty="0"/>
            </a:p>
          </p:txBody>
        </p:sp>
        <p:sp>
          <p:nvSpPr>
            <p:cNvPr id="17" name="Text Box 21"/>
            <p:cNvSpPr txBox="1">
              <a:spLocks noChangeArrowheads="1"/>
            </p:cNvSpPr>
            <p:nvPr/>
          </p:nvSpPr>
          <p:spPr bwMode="auto">
            <a:xfrm>
              <a:off x="5090791" y="1858042"/>
              <a:ext cx="53251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 dirty="0" smtClean="0"/>
                <a:t>81.4</a:t>
              </a:r>
              <a:endParaRPr lang="en-US" altLang="en-US" sz="1400" dirty="0"/>
            </a:p>
          </p:txBody>
        </p:sp>
        <p:sp>
          <p:nvSpPr>
            <p:cNvPr id="18" name="Text Box 22"/>
            <p:cNvSpPr txBox="1">
              <a:spLocks noChangeArrowheads="1"/>
            </p:cNvSpPr>
            <p:nvPr/>
          </p:nvSpPr>
          <p:spPr bwMode="auto">
            <a:xfrm>
              <a:off x="4343944" y="1850893"/>
              <a:ext cx="53251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 dirty="0" smtClean="0"/>
                <a:t>91.8</a:t>
              </a:r>
              <a:endParaRPr lang="en-US" altLang="en-US" sz="1400" dirty="0"/>
            </a:p>
          </p:txBody>
        </p:sp>
        <p:sp>
          <p:nvSpPr>
            <p:cNvPr id="19" name="Text Box 23"/>
            <p:cNvSpPr txBox="1">
              <a:spLocks noChangeArrowheads="1"/>
            </p:cNvSpPr>
            <p:nvPr/>
          </p:nvSpPr>
          <p:spPr bwMode="auto">
            <a:xfrm>
              <a:off x="3545329" y="1858089"/>
              <a:ext cx="53251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 dirty="0" smtClean="0"/>
                <a:t>90.7</a:t>
              </a:r>
              <a:endParaRPr lang="en-US" altLang="en-US" sz="1400" dirty="0"/>
            </a:p>
          </p:txBody>
        </p:sp>
        <p:sp>
          <p:nvSpPr>
            <p:cNvPr id="20" name="Text Box 24"/>
            <p:cNvSpPr txBox="1">
              <a:spLocks noChangeArrowheads="1"/>
            </p:cNvSpPr>
            <p:nvPr/>
          </p:nvSpPr>
          <p:spPr bwMode="auto">
            <a:xfrm>
              <a:off x="2257786" y="1692130"/>
              <a:ext cx="53251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 dirty="0" smtClean="0"/>
                <a:t>99.2</a:t>
              </a:r>
              <a:endParaRPr lang="en-US" altLang="en-US" sz="1400" dirty="0"/>
            </a:p>
          </p:txBody>
        </p:sp>
        <p:sp>
          <p:nvSpPr>
            <p:cNvPr id="21" name="Text Box 25"/>
            <p:cNvSpPr txBox="1">
              <a:spLocks noChangeArrowheads="1"/>
            </p:cNvSpPr>
            <p:nvPr/>
          </p:nvSpPr>
          <p:spPr bwMode="auto">
            <a:xfrm>
              <a:off x="1795328" y="1850893"/>
              <a:ext cx="540152" cy="3077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400" dirty="0" smtClean="0"/>
                <a:t>98.1</a:t>
              </a:r>
              <a:endParaRPr lang="en-US" altLang="en-US" sz="1400" dirty="0"/>
            </a:p>
          </p:txBody>
        </p:sp>
        <p:sp>
          <p:nvSpPr>
            <p:cNvPr id="22" name="Text Box 26"/>
            <p:cNvSpPr txBox="1">
              <a:spLocks noChangeArrowheads="1"/>
            </p:cNvSpPr>
            <p:nvPr/>
          </p:nvSpPr>
          <p:spPr bwMode="auto">
            <a:xfrm>
              <a:off x="1456756" y="1697017"/>
              <a:ext cx="540152" cy="3077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400" dirty="0" smtClean="0"/>
                <a:t>99.6</a:t>
              </a:r>
              <a:endParaRPr lang="en-US" altLang="en-US" sz="1400" dirty="0"/>
            </a:p>
          </p:txBody>
        </p:sp>
        <p:sp>
          <p:nvSpPr>
            <p:cNvPr id="23" name="Text Box 27"/>
            <p:cNvSpPr txBox="1">
              <a:spLocks noChangeArrowheads="1"/>
            </p:cNvSpPr>
            <p:nvPr/>
          </p:nvSpPr>
          <p:spPr bwMode="auto">
            <a:xfrm>
              <a:off x="996277" y="1846031"/>
              <a:ext cx="540152" cy="3077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400" dirty="0" smtClean="0"/>
                <a:t>99.3</a:t>
              </a:r>
              <a:endParaRPr lang="en-US" altLang="en-US" sz="1400" dirty="0"/>
            </a:p>
          </p:txBody>
        </p:sp>
        <p:sp>
          <p:nvSpPr>
            <p:cNvPr id="24" name="Text Box 28"/>
            <p:cNvSpPr txBox="1">
              <a:spLocks noChangeArrowheads="1"/>
            </p:cNvSpPr>
            <p:nvPr/>
          </p:nvSpPr>
          <p:spPr bwMode="auto">
            <a:xfrm>
              <a:off x="539552" y="1692142"/>
              <a:ext cx="54015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400" dirty="0" smtClean="0"/>
                <a:t>68.2</a:t>
              </a:r>
              <a:endParaRPr lang="en-US" altLang="en-US" sz="1400" dirty="0"/>
            </a:p>
          </p:txBody>
        </p:sp>
        <p:sp>
          <p:nvSpPr>
            <p:cNvPr id="26" name="Text Box 22"/>
            <p:cNvSpPr txBox="1">
              <a:spLocks noChangeArrowheads="1"/>
            </p:cNvSpPr>
            <p:nvPr/>
          </p:nvSpPr>
          <p:spPr bwMode="auto">
            <a:xfrm>
              <a:off x="3078363" y="1696992"/>
              <a:ext cx="53251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 dirty="0" smtClean="0"/>
                <a:t>95.9</a:t>
              </a:r>
              <a:endParaRPr lang="en-US" altLang="en-US" sz="1400" dirty="0"/>
            </a:p>
          </p:txBody>
        </p:sp>
        <p:sp>
          <p:nvSpPr>
            <p:cNvPr id="27" name="Text Box 22"/>
            <p:cNvSpPr txBox="1">
              <a:spLocks noChangeArrowheads="1"/>
            </p:cNvSpPr>
            <p:nvPr/>
          </p:nvSpPr>
          <p:spPr bwMode="auto">
            <a:xfrm>
              <a:off x="2704455" y="1850893"/>
              <a:ext cx="53251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 dirty="0" smtClean="0"/>
                <a:t>98.4</a:t>
              </a:r>
              <a:endParaRPr lang="en-US" altLang="en-US" sz="1400" dirty="0"/>
            </a:p>
          </p:txBody>
        </p:sp>
        <p:sp>
          <p:nvSpPr>
            <p:cNvPr id="28" name="Text Box 16"/>
            <p:cNvSpPr txBox="1">
              <a:spLocks noChangeArrowheads="1"/>
            </p:cNvSpPr>
            <p:nvPr/>
          </p:nvSpPr>
          <p:spPr bwMode="auto">
            <a:xfrm>
              <a:off x="7554142" y="1887117"/>
              <a:ext cx="53251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 dirty="0" smtClean="0"/>
                <a:t>53.9</a:t>
              </a:r>
              <a:endParaRPr lang="en-US" altLang="en-US" sz="1400" dirty="0"/>
            </a:p>
          </p:txBody>
        </p:sp>
        <p:sp>
          <p:nvSpPr>
            <p:cNvPr id="29" name="Text Box 21"/>
            <p:cNvSpPr txBox="1">
              <a:spLocks noChangeArrowheads="1"/>
            </p:cNvSpPr>
            <p:nvPr/>
          </p:nvSpPr>
          <p:spPr bwMode="auto">
            <a:xfrm>
              <a:off x="3885730" y="1692129"/>
              <a:ext cx="53251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 dirty="0" smtClean="0"/>
                <a:t>78.0</a:t>
              </a:r>
              <a:endParaRPr lang="en-US" altLang="en-US" sz="1400" dirty="0"/>
            </a:p>
          </p:txBody>
        </p:sp>
        <p:sp>
          <p:nvSpPr>
            <p:cNvPr id="30" name="Text Box 21"/>
            <p:cNvSpPr txBox="1">
              <a:spLocks noChangeArrowheads="1"/>
            </p:cNvSpPr>
            <p:nvPr/>
          </p:nvSpPr>
          <p:spPr bwMode="auto">
            <a:xfrm>
              <a:off x="4716016" y="1704200"/>
              <a:ext cx="53251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 dirty="0" smtClean="0"/>
                <a:t>83.6</a:t>
              </a:r>
              <a:endParaRPr lang="en-US" altLang="en-US" sz="1400" dirty="0"/>
            </a:p>
          </p:txBody>
        </p:sp>
        <p:sp>
          <p:nvSpPr>
            <p:cNvPr id="31" name="Text Box 15"/>
            <p:cNvSpPr txBox="1">
              <a:spLocks noChangeArrowheads="1"/>
            </p:cNvSpPr>
            <p:nvPr/>
          </p:nvSpPr>
          <p:spPr bwMode="auto">
            <a:xfrm>
              <a:off x="8028702" y="1691192"/>
              <a:ext cx="53251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 dirty="0" smtClean="0"/>
                <a:t>52.8</a:t>
              </a:r>
              <a:endParaRPr lang="en-US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0145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B - PCT Online Services">
  <a:themeElements>
    <a:clrScheme name="Default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506E82"/>
      </a:hlink>
      <a:folHlink>
        <a:srgbClr val="506E82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0899B">
            <a:alpha val="39999"/>
          </a:srgbClr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0899B">
            <a:alpha val="39999"/>
          </a:srgbClr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506E82"/>
        </a:hlink>
        <a:folHlink>
          <a:srgbClr val="506E8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IB - PCT Online Services</Template>
  <TotalTime>3045</TotalTime>
  <Words>688</Words>
  <Application>Microsoft Office PowerPoint</Application>
  <PresentationFormat>On-screen Show (4:3)</PresentationFormat>
  <Paragraphs>197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IB - PCT Online Services</vt:lpstr>
      <vt:lpstr>PCT Statistics Meeting of International Authorities Twenty-Fourth Session</vt:lpstr>
      <vt:lpstr>Outline</vt:lpstr>
      <vt:lpstr>Medium of Filing</vt:lpstr>
      <vt:lpstr>Publication Languages in 2016</vt:lpstr>
      <vt:lpstr>PCT National Phase Entries</vt:lpstr>
      <vt:lpstr>International Authorities</vt:lpstr>
      <vt:lpstr>Distribution of ISRs established by ISA</vt:lpstr>
      <vt:lpstr>Average Timeliness in transmitting ISRs to the IB from Date of Receipt of Search Copy</vt:lpstr>
      <vt:lpstr>Timeliness in Transmitting ISRs to the IB measured from Date of Receipt of Search Copy by ISA for 2015</vt:lpstr>
      <vt:lpstr>Timeliness in Transmitting ISRs to the IB measured from Priority Date by ISA for 2015</vt:lpstr>
      <vt:lpstr>PCT A1 Publication Percentage by ISA in 2016 </vt:lpstr>
      <vt:lpstr>Supplementary International Search Requests</vt:lpstr>
      <vt:lpstr>International Preliminary Examination Demands</vt:lpstr>
      <vt:lpstr>International Preliminary Examination Reports</vt:lpstr>
      <vt:lpstr>Average Timeliness in transmitting IPRPs</vt:lpstr>
      <vt:lpstr>Timeliness in Transmitting IPRPs by IPEA in 2015</vt:lpstr>
      <vt:lpstr>PowerPoint Presentation</vt:lpstr>
    </vt:vector>
  </TitlesOfParts>
  <Company>World Intellectual Property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PCT Online Services PCT Working Group</dc:title>
  <dc:creator>MARLOW Thomas</dc:creator>
  <cp:lastModifiedBy>MARLOW Thomas</cp:lastModifiedBy>
  <cp:revision>153</cp:revision>
  <cp:lastPrinted>2017-02-02T15:41:10Z</cp:lastPrinted>
  <dcterms:created xsi:type="dcterms:W3CDTF">2015-05-14T14:44:56Z</dcterms:created>
  <dcterms:modified xsi:type="dcterms:W3CDTF">2017-02-14T13:22:22Z</dcterms:modified>
</cp:coreProperties>
</file>