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2" r:id="rId5"/>
    <p:sldId id="281" r:id="rId6"/>
    <p:sldId id="258" r:id="rId7"/>
    <p:sldId id="260" r:id="rId8"/>
    <p:sldId id="261" r:id="rId9"/>
    <p:sldId id="266" r:id="rId10"/>
    <p:sldId id="274" r:id="rId11"/>
    <p:sldId id="267" r:id="rId12"/>
    <p:sldId id="283" r:id="rId13"/>
    <p:sldId id="282" r:id="rId14"/>
    <p:sldId id="275" r:id="rId15"/>
    <p:sldId id="279" r:id="rId16"/>
    <p:sldId id="280" r:id="rId17"/>
    <p:sldId id="277" r:id="rId18"/>
    <p:sldId id="284" r:id="rId19"/>
    <p:sldId id="278" r:id="rId2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6" autoAdjust="0"/>
  </p:normalViewPr>
  <p:slideViewPr>
    <p:cSldViewPr>
      <p:cViewPr>
        <p:scale>
          <a:sx n="89" d="100"/>
          <a:sy n="89" d="100"/>
        </p:scale>
        <p:origin x="-62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low\AppData\Local\Temp\pct_4%20-%20PCT%20publications%20by%20language__2007_2015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898332561371018"/>
          <c:y val="7.2154782735491391E-2"/>
          <c:w val="0.15523236066079976"/>
          <c:h val="0.83717191601049867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20B9-C6F8-4A5C-8194-FEDB25900A87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3D8C-BF42-4794-A640-158952CE9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5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5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6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3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8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6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6F85-FBA2-4107-B1F9-9D1409B10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AF04D-ED34-4838-A787-0410AFEA9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9F75-6089-47F0-BD2C-6E8AF5673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946A-B9C9-4F69-9707-E84C48F92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BD42-746A-40B6-9B91-1326951B6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CE95-FF68-4FA5-9753-D6F6B584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0B3F-F995-4F2F-AC87-0A39D0C01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6385-BD77-4C4D-92D1-117058FDF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14BD-0301-4654-86D5-775E279B7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D645-27D7-40FF-BA1F-18BE193D0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4E9E5D-0CFF-45AC-A042-7532C474D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Statistics</a:t>
            </a:r>
            <a:br>
              <a:rPr lang="en-US" altLang="en-US" sz="3000" b="1" dirty="0" smtClean="0"/>
            </a:br>
            <a:r>
              <a:rPr lang="en-US" altLang="en-US" sz="2600" dirty="0" smtClean="0"/>
              <a:t>Meeting of International Authorities</a:t>
            </a:r>
            <a:br>
              <a:rPr lang="en-US" altLang="en-US" sz="2600" dirty="0" smtClean="0"/>
            </a:br>
            <a:r>
              <a:rPr lang="en-US" altLang="en-US" sz="2600" dirty="0" smtClean="0"/>
              <a:t>Twenty-Third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56176" y="5373216"/>
            <a:ext cx="2304256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Santiago</a:t>
            </a:r>
          </a:p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January 20 to 22, 2016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51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ISRs to the IB from Date of Receipt of Search Copy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18755" y="4509120"/>
            <a:ext cx="9036496" cy="1728192"/>
          </a:xfrm>
        </p:spPr>
        <p:txBody>
          <a:bodyPr/>
          <a:lstStyle/>
          <a:p>
            <a:r>
              <a:rPr lang="en-US" dirty="0" smtClean="0"/>
              <a:t>Average timeliness in transmitting ISRs to the IB was 3.6 months in 2014 - shortest time since 2001</a:t>
            </a:r>
          </a:p>
          <a:p>
            <a:r>
              <a:rPr lang="en-US" dirty="0" smtClean="0"/>
              <a:t>67% of PCT applications transmitted to IB within 3 months from date of receipt of search copy in 2014</a:t>
            </a:r>
            <a:r>
              <a:rPr lang="en-US" dirty="0"/>
              <a:t> </a:t>
            </a:r>
            <a:r>
              <a:rPr lang="en-US" dirty="0" smtClean="0"/>
              <a:t>– expected to rise to just under 76% for 2015  </a:t>
            </a:r>
          </a:p>
        </p:txBody>
      </p:sp>
      <p:pic>
        <p:nvPicPr>
          <p:cNvPr id="12290" name="Picture 2" descr="C-3-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8" y="1268758"/>
            <a:ext cx="8819665" cy="31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862" y="4343812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March 2014.  Excludes cases where the time limit of 9 months from the priority date applies.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7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1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Date of Receipt of Search Copy by ISA for 2014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4358" r="2243" b="26519"/>
          <a:stretch/>
        </p:blipFill>
        <p:spPr bwMode="auto">
          <a:xfrm>
            <a:off x="1" y="2236845"/>
            <a:ext cx="9144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55755" y="5189173"/>
            <a:ext cx="8266103" cy="524625"/>
            <a:chOff x="354" y="2317"/>
            <a:chExt cx="5096" cy="254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122" y="2322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26.8</a:t>
              </a:r>
              <a:endParaRPr lang="en-US" altLang="en-US" sz="1400" dirty="0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557" y="2322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55.6</a:t>
              </a:r>
              <a:endParaRPr lang="en-US" altLang="en-US" sz="1400" dirty="0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256" y="2326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68.2</a:t>
              </a:r>
              <a:endParaRPr lang="en-US" altLang="en-US" sz="1400" dirty="0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990" y="2328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55.6</a:t>
              </a:r>
              <a:endParaRPr lang="en-US" altLang="en-US" sz="1400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706" y="2320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38.6</a:t>
              </a:r>
              <a:endParaRPr lang="en-US" altLang="en-US" sz="1400" dirty="0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442" y="2317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75.2</a:t>
              </a:r>
              <a:endParaRPr lang="en-US" altLang="en-US" sz="1400" dirty="0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187" y="2318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90.4</a:t>
              </a:r>
              <a:endParaRPr lang="en-US" altLang="en-US" sz="1400" dirty="0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596" y="2318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80.2</a:t>
              </a:r>
              <a:endParaRPr lang="en-US" altLang="en-US" sz="1400" dirty="0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296" y="2318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87.0</a:t>
              </a:r>
              <a:endParaRPr lang="en-US" altLang="en-US" sz="1400" dirty="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461" y="2320"/>
              <a:ext cx="3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91.9</a:t>
              </a:r>
              <a:endParaRPr lang="en-US" altLang="en-US" sz="1400" dirty="0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192" y="2320"/>
              <a:ext cx="3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96.6</a:t>
              </a:r>
              <a:endParaRPr lang="en-US" altLang="en-US" sz="1400" dirty="0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943" y="2326"/>
              <a:ext cx="3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99.1</a:t>
              </a:r>
              <a:endParaRPr lang="en-US" altLang="en-US" sz="1400" dirty="0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651" y="2327"/>
              <a:ext cx="3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89.4</a:t>
              </a:r>
              <a:endParaRPr lang="en-US" altLang="en-US" sz="1400" dirty="0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54" y="2327"/>
              <a:ext cx="33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100</a:t>
              </a:r>
              <a:endParaRPr lang="en-US" altLang="en-US" sz="1400" dirty="0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354" y="2407"/>
              <a:ext cx="411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3 months </a:t>
              </a:r>
              <a:r>
                <a:rPr lang="en-US" altLang="en-US" sz="1600" dirty="0"/>
                <a:t>for </a:t>
              </a:r>
              <a:r>
                <a:rPr lang="en-US" altLang="en-US" sz="1600" dirty="0" smtClean="0"/>
                <a:t>2015 </a:t>
              </a:r>
              <a:r>
                <a:rPr lang="en-US" altLang="en-US" sz="1600" dirty="0"/>
                <a:t>(for comparison</a:t>
              </a:r>
              <a:r>
                <a:rPr lang="en-US" altLang="en-US" sz="1600" dirty="0" smtClean="0"/>
                <a:t>)</a:t>
              </a:r>
              <a:endParaRPr lang="en-US" altLang="en-US" sz="1600" dirty="0"/>
            </a:p>
          </p:txBody>
        </p:sp>
      </p:grp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206955" y="519537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81.4</a:t>
            </a:r>
            <a:endParaRPr lang="en-US" altLang="en-US" sz="1400" dirty="0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808712" y="519537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95.0</a:t>
            </a:r>
            <a:endParaRPr lang="en-US" altLang="en-US" sz="1400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830512" y="520983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39.0</a:t>
            </a:r>
            <a:endParaRPr lang="en-US" altLang="en-US" sz="1400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650780" y="519534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75.8</a:t>
            </a:r>
            <a:endParaRPr lang="en-US" alt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44446" y="5781958"/>
            <a:ext cx="831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March 2015 and January 2016. </a:t>
            </a:r>
            <a:r>
              <a:rPr lang="en-US" sz="1000" dirty="0"/>
              <a:t>Excludes cases where the time limit of 9 months from the priority date applies.</a:t>
            </a:r>
          </a:p>
        </p:txBody>
      </p:sp>
    </p:spTree>
    <p:extLst>
      <p:ext uri="{BB962C8B-B14F-4D97-AF65-F5344CB8AC3E}">
        <p14:creationId xmlns:p14="http://schemas.microsoft.com/office/powerpoint/2010/main" val="1501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1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Timeliness in Transmitting ISRs to the IB measured from Priority Date by ISA for 2014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1870" y="5565934"/>
            <a:ext cx="7756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March 2015.  </a:t>
            </a:r>
            <a:r>
              <a:rPr lang="en-US" sz="1000" dirty="0"/>
              <a:t>Excludes cases where the time limit of 3 months from receipt of search copy applies.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" y="1789868"/>
            <a:ext cx="9070322" cy="305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r>
              <a:rPr lang="en-US" sz="3200" dirty="0" smtClean="0"/>
              <a:t>PCT A1 Publication Percentage by ISA in 2015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8463" y="6493083"/>
            <a:ext cx="7377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  </a:t>
            </a:r>
            <a:r>
              <a:rPr lang="en-US" sz="1000" dirty="0"/>
              <a:t>January </a:t>
            </a:r>
            <a:r>
              <a:rPr lang="en-US" sz="1000" dirty="0" smtClean="0"/>
              <a:t>2016.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21580" y="5801368"/>
            <a:ext cx="705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Overall Percentage of A1 International Publications = 93.4% </a:t>
            </a:r>
            <a:br>
              <a:rPr lang="en-US" sz="2000" dirty="0" smtClean="0"/>
            </a:br>
            <a:r>
              <a:rPr lang="en-US" sz="2000" dirty="0" smtClean="0"/>
              <a:t>(90.0% in 2014)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0" y="1022723"/>
            <a:ext cx="8110860" cy="48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Supplementary International Search Requests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Group 2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873443"/>
              </p:ext>
            </p:extLst>
          </p:nvPr>
        </p:nvGraphicFramePr>
        <p:xfrm>
          <a:off x="827584" y="1556791"/>
          <a:ext cx="6984777" cy="4032448"/>
        </p:xfrm>
        <a:graphic>
          <a:graphicData uri="http://schemas.openxmlformats.org/drawingml/2006/table">
            <a:tbl>
              <a:tblPr/>
              <a:tblGrid>
                <a:gridCol w="2610101"/>
                <a:gridCol w="763101"/>
                <a:gridCol w="923534"/>
                <a:gridCol w="923534"/>
                <a:gridCol w="923534"/>
                <a:gridCol w="840973"/>
              </a:tblGrid>
              <a:tr h="5149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2011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Total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41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6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Austria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1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European Patent Office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7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Finland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19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Nordic</a:t>
                      </a: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Patent Institute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 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Russian</a:t>
                      </a: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</a:t>
                      </a: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Federation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31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Sweden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Demands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2" y="1284102"/>
            <a:ext cx="8496944" cy="45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0249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4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/>
          <a:lstStyle/>
          <a:p>
            <a:r>
              <a:rPr lang="en-US" dirty="0" smtClean="0"/>
              <a:t>International Preliminary Examination Reports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39893" y="5373216"/>
            <a:ext cx="9036496" cy="17281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600249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figures are incomplete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7960" y="63410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2016</a:t>
            </a:r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2053"/>
            <a:ext cx="8007079" cy="449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59024"/>
          </a:xfrm>
        </p:spPr>
        <p:txBody>
          <a:bodyPr/>
          <a:lstStyle/>
          <a:p>
            <a:r>
              <a:rPr lang="en-US" dirty="0" smtClean="0"/>
              <a:t>Average Timeliness in transmitting IPRPs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987" y="4500028"/>
            <a:ext cx="9145016" cy="1728192"/>
          </a:xfrm>
        </p:spPr>
        <p:txBody>
          <a:bodyPr/>
          <a:lstStyle/>
          <a:p>
            <a:r>
              <a:rPr lang="en-US" dirty="0" smtClean="0"/>
              <a:t>Average time in transmitting IPRPs fell to 28.9 months in 2014, similar to level observed in 2003</a:t>
            </a:r>
          </a:p>
          <a:p>
            <a:r>
              <a:rPr lang="en-US" dirty="0" smtClean="0"/>
              <a:t>73.2% of all IPRPs were transmitted to the IB within 28 months of priority date in 2014 (expected to rise to about 80% for 2015)</a:t>
            </a:r>
          </a:p>
        </p:txBody>
      </p:sp>
      <p:pic>
        <p:nvPicPr>
          <p:cNvPr id="15362" name="Picture 2" descr="C-5-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" y="1052736"/>
            <a:ext cx="907118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70" y="188640"/>
            <a:ext cx="8098722" cy="1143000"/>
          </a:xfrm>
        </p:spPr>
        <p:txBody>
          <a:bodyPr/>
          <a:lstStyle/>
          <a:p>
            <a:r>
              <a:rPr lang="en-US" sz="3200" dirty="0" smtClean="0"/>
              <a:t>Timeliness in Transmitting IPRPs by IPEA in 2014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1870" y="6093296"/>
            <a:ext cx="77565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</a:t>
            </a:r>
            <a:r>
              <a:rPr lang="en-US" sz="1000" dirty="0" smtClean="0"/>
              <a:t>database, March 2015 and January 2016.  </a:t>
            </a:r>
            <a:endParaRPr lang="en-US" sz="1000" dirty="0"/>
          </a:p>
        </p:txBody>
      </p:sp>
      <p:pic>
        <p:nvPicPr>
          <p:cNvPr id="6" name="Picture 4" descr="D:\Users\marlow\Downloads\data_graphs_901e_2015(2)\Images\C.5.2.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9305" r="1873" b="27468"/>
          <a:stretch/>
        </p:blipFill>
        <p:spPr bwMode="auto">
          <a:xfrm>
            <a:off x="0" y="1412776"/>
            <a:ext cx="9028804" cy="29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8706" y="4346838"/>
            <a:ext cx="8248648" cy="708028"/>
            <a:chOff x="208" y="2521"/>
            <a:chExt cx="5196" cy="446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69" y="2521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69.4</a:t>
              </a:r>
              <a:endParaRPr lang="en-US" altLang="en-US" sz="1400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64" y="25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73.5</a:t>
              </a:r>
              <a:endParaRPr lang="en-US" altLang="en-US" sz="1400" dirty="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160" y="254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57.3</a:t>
              </a:r>
              <a:endParaRPr lang="en-US" altLang="en-US" sz="1400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864" y="254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39.7</a:t>
              </a:r>
              <a:endParaRPr lang="en-US" altLang="en-US" sz="1400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36" y="253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81.8</a:t>
              </a:r>
              <a:endParaRPr lang="en-US" altLang="en-US" sz="14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32" y="254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80.8</a:t>
              </a:r>
              <a:endParaRPr lang="en-US" altLang="en-US" sz="1400" dirty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317" y="25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83.7</a:t>
              </a:r>
              <a:endParaRPr lang="en-US" altLang="en-US" sz="1400" dirty="0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22" y="25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93.4</a:t>
              </a:r>
              <a:endParaRPr lang="en-US" altLang="en-US" sz="1400" dirty="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29" y="255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84.6</a:t>
              </a:r>
              <a:endParaRPr lang="en-US" altLang="en-US" sz="1400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114" y="2568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89.4</a:t>
              </a:r>
              <a:endParaRPr lang="en-US" altLang="en-US" sz="1400" dirty="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815" y="2562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97.0</a:t>
              </a:r>
              <a:endParaRPr lang="en-US" altLang="en-US" sz="1400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82" y="255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85.1</a:t>
              </a:r>
              <a:endParaRPr lang="en-US" altLang="en-US" sz="1400" dirty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08" y="255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75.0</a:t>
              </a:r>
              <a:endParaRPr lang="en-US" altLang="en-US" sz="1400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77" y="2754"/>
              <a:ext cx="32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28 </a:t>
              </a:r>
              <a:r>
                <a:rPr lang="en-US" altLang="en-US" sz="1600" dirty="0"/>
                <a:t>months for </a:t>
              </a:r>
              <a:r>
                <a:rPr lang="en-US" altLang="en-US" sz="1600" dirty="0" smtClean="0"/>
                <a:t>2015</a:t>
              </a:r>
              <a:endParaRPr lang="en-US" altLang="en-US" sz="1600" dirty="0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880757" y="438335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40.0</a:t>
            </a:r>
            <a:endParaRPr lang="en-US" altLang="en-US" sz="1400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59257" y="438335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89.4</a:t>
            </a:r>
            <a:endParaRPr lang="en-US" altLang="en-US" sz="14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355986" y="437132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55.4</a:t>
            </a:r>
            <a:endParaRPr lang="en-US" altLang="en-US" sz="14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437380" y="441285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80.4</a:t>
            </a:r>
            <a:endParaRPr lang="en-US" alt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2932" y="5160309"/>
            <a:ext cx="7845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/>
              <a:t>Timeliness calculated as time elapsed between priority date and date on which International Bureau receives IPRP form the IPEA.</a:t>
            </a:r>
          </a:p>
        </p:txBody>
      </p:sp>
    </p:spTree>
    <p:extLst>
      <p:ext uri="{BB962C8B-B14F-4D97-AF65-F5344CB8AC3E}">
        <p14:creationId xmlns:p14="http://schemas.microsoft.com/office/powerpoint/2010/main" val="35772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2015 PCT Yearly Review</a:t>
            </a:r>
          </a:p>
          <a:p>
            <a:pPr marL="0" indent="0" algn="ctr">
              <a:buNone/>
            </a:pPr>
            <a:r>
              <a:rPr lang="en-US" dirty="0" smtClean="0"/>
              <a:t>The International Patent System</a:t>
            </a:r>
          </a:p>
          <a:p>
            <a:pPr marL="0" indent="0" algn="ctr">
              <a:buNone/>
            </a:pPr>
            <a:r>
              <a:rPr lang="en-US" sz="1800" dirty="0" smtClean="0"/>
              <a:t>WIPO Publication No. 901E/2015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2015 </a:t>
            </a:r>
            <a:r>
              <a:rPr lang="en-US" b="1" dirty="0" smtClean="0"/>
              <a:t>World Intellectual Property Indicators</a:t>
            </a:r>
            <a:endParaRPr lang="en-US" b="1" dirty="0"/>
          </a:p>
          <a:p>
            <a:pPr marL="0" indent="0" algn="ctr">
              <a:buNone/>
            </a:pPr>
            <a:r>
              <a:rPr lang="en-US" sz="1800" dirty="0" smtClean="0"/>
              <a:t>WIPO </a:t>
            </a:r>
            <a:r>
              <a:rPr lang="en-US" sz="1800" dirty="0"/>
              <a:t>Publication No. </a:t>
            </a:r>
            <a:r>
              <a:rPr lang="en-US" sz="1800" dirty="0" smtClean="0"/>
              <a:t>941E/2015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 smtClean="0"/>
              <a:t>WIPO IP Statistics Data Center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http://www.wipo.int/ipstats/en/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r>
              <a:rPr lang="en-US" dirty="0"/>
              <a:t>International Applications </a:t>
            </a:r>
            <a:r>
              <a:rPr lang="en-US" dirty="0" smtClean="0"/>
              <a:t>Filed</a:t>
            </a:r>
          </a:p>
          <a:p>
            <a:pPr lvl="1"/>
            <a:r>
              <a:rPr lang="en-US" dirty="0" smtClean="0"/>
              <a:t>Overall Trends and Forecasts</a:t>
            </a:r>
          </a:p>
          <a:p>
            <a:pPr lvl="1"/>
            <a:r>
              <a:rPr lang="en-US" dirty="0" smtClean="0"/>
              <a:t>Medium of Filing</a:t>
            </a:r>
          </a:p>
          <a:p>
            <a:pPr lvl="1"/>
            <a:r>
              <a:rPr lang="en-US" dirty="0" smtClean="0"/>
              <a:t>Languages</a:t>
            </a:r>
            <a:endParaRPr lang="en-US" dirty="0"/>
          </a:p>
          <a:p>
            <a:r>
              <a:rPr lang="en-US" dirty="0" smtClean="0"/>
              <a:t>National Phase Entries</a:t>
            </a:r>
          </a:p>
          <a:p>
            <a:r>
              <a:rPr lang="en-US" dirty="0" smtClean="0"/>
              <a:t>International Authorities</a:t>
            </a:r>
          </a:p>
          <a:p>
            <a:pPr lvl="1"/>
            <a:r>
              <a:rPr lang="en-US" dirty="0" smtClean="0"/>
              <a:t>International Search</a:t>
            </a:r>
          </a:p>
          <a:p>
            <a:pPr lvl="1"/>
            <a:r>
              <a:rPr lang="en-US" dirty="0" smtClean="0"/>
              <a:t>Supplementary International Search</a:t>
            </a:r>
          </a:p>
          <a:p>
            <a:pPr lvl="1"/>
            <a:r>
              <a:rPr lang="en-US" dirty="0" smtClean="0"/>
              <a:t>International Preliminary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PCT Application </a:t>
            </a:r>
            <a:r>
              <a:rPr lang="en-US" altLang="en-US" dirty="0"/>
              <a:t>Filings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59096" y="331631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195,335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58247" y="30575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205,290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26399" y="28455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214,316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122543" y="25649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217,300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2332834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223,400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2115902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229,000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4287" y="600145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Division, WIPO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63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Monthly Filing Trends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58736" cy="393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287" y="558924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Division, WIPO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3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Medium of Filing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728192"/>
          </a:xfrm>
        </p:spPr>
        <p:txBody>
          <a:bodyPr/>
          <a:lstStyle/>
          <a:p>
            <a:r>
              <a:rPr lang="en-US" dirty="0" smtClean="0"/>
              <a:t>Distribution in 2015 – 2014 distribution in parenthesis:  </a:t>
            </a:r>
            <a:br>
              <a:rPr lang="en-US" dirty="0" smtClean="0"/>
            </a:br>
            <a:r>
              <a:rPr lang="en-US" dirty="0" smtClean="0"/>
              <a:t>5.4% paper (6.4%), 1.0% (2.4%) PCT-EASY, </a:t>
            </a:r>
            <a:br>
              <a:rPr lang="en-US" dirty="0" smtClean="0"/>
            </a:br>
            <a:r>
              <a:rPr lang="en-US" dirty="0" smtClean="0"/>
              <a:t>93.6% (91.3%) fully electronic [PDF 64.9% (65.2%), XML 28.7% (26.1%)]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1124744"/>
            <a:ext cx="9122790" cy="37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3" y="116632"/>
            <a:ext cx="8229600" cy="1143000"/>
          </a:xfrm>
        </p:spPr>
        <p:txBody>
          <a:bodyPr/>
          <a:lstStyle/>
          <a:p>
            <a:r>
              <a:rPr lang="en-US" dirty="0" smtClean="0"/>
              <a:t>Publication Languages in 2015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664301"/>
              </p:ext>
            </p:extLst>
          </p:nvPr>
        </p:nvGraphicFramePr>
        <p:xfrm>
          <a:off x="1981200" y="20574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" y="1052736"/>
            <a:ext cx="8678212" cy="459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database. </a:t>
            </a:r>
            <a:r>
              <a:rPr lang="en-US" sz="1000" dirty="0" smtClean="0"/>
              <a:t>January </a:t>
            </a:r>
            <a:r>
              <a:rPr lang="en-US" sz="1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27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/>
              <a:t>PCT National Phase Entries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246163"/>
            <a:ext cx="86294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altLang="en-US" sz="2000" dirty="0" smtClean="0"/>
              <a:t>595,400 total national phase entries in 2014 (+5.2%)</a:t>
            </a:r>
            <a:r>
              <a:rPr lang="fr-CH" altLang="en-US" sz="2000" dirty="0"/>
              <a:t/>
            </a:r>
            <a:br>
              <a:rPr lang="fr-CH" altLang="en-US" sz="2000" dirty="0"/>
            </a:br>
            <a:r>
              <a:rPr lang="fr-CH" altLang="en-US" sz="2000" dirty="0"/>
              <a:t>501,900 non-resident national phase entries in 2014 (+5.5</a:t>
            </a:r>
            <a:r>
              <a:rPr lang="fr-CH" altLang="en-US" sz="2000" dirty="0" smtClean="0"/>
              <a:t>%) – </a:t>
            </a:r>
            <a:br>
              <a:rPr lang="fr-CH" altLang="en-US" sz="2000" dirty="0" smtClean="0"/>
            </a:br>
            <a:r>
              <a:rPr lang="fr-CH" altLang="en-US" sz="2000" dirty="0" smtClean="0"/>
              <a:t>57.0% of all non-resident patent applications (55.6% in 2013) </a:t>
            </a:r>
            <a:br>
              <a:rPr lang="fr-CH" altLang="en-US" sz="2000" dirty="0" smtClean="0"/>
            </a:br>
            <a:endParaRPr lang="fr-CH" altLang="en-US" sz="2000" dirty="0" smtClean="0"/>
          </a:p>
          <a:p>
            <a:pPr algn="l"/>
            <a:r>
              <a:rPr lang="fr-CH" altLang="en-US" sz="2000" dirty="0" smtClean="0"/>
              <a:t/>
            </a:r>
            <a:br>
              <a:rPr lang="fr-CH" altLang="en-US" sz="2000" dirty="0" smtClean="0"/>
            </a:br>
            <a:r>
              <a:rPr lang="fr-CH" altLang="en-US" sz="2000" dirty="0" smtClean="0"/>
              <a:t>57.0% of non-resident applications in 2014 are PCT national phase entries</a:t>
            </a:r>
            <a:br>
              <a:rPr lang="fr-CH" altLang="en-US" sz="2000" dirty="0" smtClean="0"/>
            </a:br>
            <a:r>
              <a:rPr lang="fr-CH" altLang="en-US" dirty="0" smtClean="0"/>
              <a:t/>
            </a:r>
            <a:br>
              <a:rPr lang="fr-CH" altLang="en-US" dirty="0" smtClean="0"/>
            </a:br>
            <a:r>
              <a:rPr lang="fr-CH" altLang="en-US" dirty="0" smtClean="0"/>
              <a:t> </a:t>
            </a:r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12768" cy="41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December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1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International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82453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International Search Reports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pPr lvl="1"/>
            <a:endParaRPr lang="en-US" dirty="0"/>
          </a:p>
          <a:p>
            <a:r>
              <a:rPr lang="en-US" dirty="0" smtClean="0"/>
              <a:t>Supplementary International Search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International Preliminary Examination Reports</a:t>
            </a:r>
          </a:p>
          <a:p>
            <a:pPr lvl="1"/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 of Transmission to International Bureau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63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18864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ISRs established by ISA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0" y="764704"/>
            <a:ext cx="8535604" cy="51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5756275"/>
            <a:ext cx="629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Data based on international filing year of application </a:t>
            </a:r>
            <a:br>
              <a:rPr lang="en-US" sz="2000" dirty="0" smtClean="0"/>
            </a:br>
            <a:r>
              <a:rPr lang="en-US" sz="2000" dirty="0" smtClean="0"/>
              <a:t>Data for 2015 are incomplete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95535" y="64641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45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- PCT Online Services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- PCT Online Services</Template>
  <TotalTime>2112</TotalTime>
  <Words>641</Words>
  <Application>Microsoft Office PowerPoint</Application>
  <PresentationFormat>On-screen Show (4:3)</PresentationFormat>
  <Paragraphs>177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IB - PCT Online Services</vt:lpstr>
      <vt:lpstr>PCT Statistics Meeting of International Authorities Twenty-Third Session</vt:lpstr>
      <vt:lpstr>Outline</vt:lpstr>
      <vt:lpstr>PCT Application Filings</vt:lpstr>
      <vt:lpstr>Monthly Filing Trends</vt:lpstr>
      <vt:lpstr>Medium of Filing</vt:lpstr>
      <vt:lpstr>Publication Languages in 2015</vt:lpstr>
      <vt:lpstr>PCT National Phase Entries</vt:lpstr>
      <vt:lpstr>International Authorities</vt:lpstr>
      <vt:lpstr>Distribution of ISRs established by ISA</vt:lpstr>
      <vt:lpstr>Average Timeliness in transmitting ISRs to the IB from Date of Receipt of Search Copy</vt:lpstr>
      <vt:lpstr>Timeliness in Transmitting ISRs to the IB measured from Date of Receipt of Search Copy by ISA for 2014</vt:lpstr>
      <vt:lpstr>Timeliness in Transmitting ISRs to the IB measured from Priority Date by ISA for 2014</vt:lpstr>
      <vt:lpstr>PCT A1 Publication Percentage by ISA in 2015 </vt:lpstr>
      <vt:lpstr>Supplementary International Search Requests</vt:lpstr>
      <vt:lpstr>International Preliminary Examination Demands</vt:lpstr>
      <vt:lpstr>International Preliminary Examination Reports</vt:lpstr>
      <vt:lpstr>Average Timeliness in transmitting IPRPs</vt:lpstr>
      <vt:lpstr>Timeliness in Transmitting IPRPs by IPEA in 2014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Online Services PCT Working Group</dc:title>
  <dc:creator>MARLOW Thomas</dc:creator>
  <cp:lastModifiedBy>MARLOW Thomas</cp:lastModifiedBy>
  <cp:revision>103</cp:revision>
  <cp:lastPrinted>2016-01-14T14:15:35Z</cp:lastPrinted>
  <dcterms:created xsi:type="dcterms:W3CDTF">2015-05-14T14:44:56Z</dcterms:created>
  <dcterms:modified xsi:type="dcterms:W3CDTF">2016-01-25T12:10:16Z</dcterms:modified>
</cp:coreProperties>
</file>