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4" r:id="rId2"/>
    <p:sldId id="360" r:id="rId3"/>
    <p:sldId id="305" r:id="rId4"/>
    <p:sldId id="310" r:id="rId5"/>
    <p:sldId id="324" r:id="rId6"/>
    <p:sldId id="284" r:id="rId7"/>
    <p:sldId id="332" r:id="rId8"/>
    <p:sldId id="358" r:id="rId9"/>
    <p:sldId id="283" r:id="rId10"/>
    <p:sldId id="354" r:id="rId11"/>
    <p:sldId id="327" r:id="rId12"/>
    <p:sldId id="367" r:id="rId13"/>
    <p:sldId id="368" r:id="rId14"/>
    <p:sldId id="328" r:id="rId15"/>
    <p:sldId id="366" r:id="rId16"/>
    <p:sldId id="347" r:id="rId17"/>
    <p:sldId id="356" r:id="rId18"/>
    <p:sldId id="357" r:id="rId19"/>
    <p:sldId id="345" r:id="rId20"/>
    <p:sldId id="348" r:id="rId21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6600"/>
    <a:srgbClr val="00408C"/>
    <a:srgbClr val="648094"/>
    <a:srgbClr val="009A8E"/>
    <a:srgbClr val="004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815" autoAdjust="0"/>
    <p:restoredTop sz="94660" autoAdjust="0"/>
  </p:normalViewPr>
  <p:slideViewPr>
    <p:cSldViewPr>
      <p:cViewPr>
        <p:scale>
          <a:sx n="75" d="100"/>
          <a:sy n="75" d="100"/>
        </p:scale>
        <p:origin x="-1614" y="-834"/>
      </p:cViewPr>
      <p:guideLst>
        <p:guide orient="horz" pos="845"/>
        <p:guide pos="2880"/>
      </p:guideLst>
    </p:cSldViewPr>
  </p:slideViewPr>
  <p:outlineViewPr>
    <p:cViewPr>
      <p:scale>
        <a:sx n="33" d="100"/>
        <a:sy n="33" d="100"/>
      </p:scale>
      <p:origin x="0" y="122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1" d="100"/>
          <a:sy n="81" d="100"/>
        </p:scale>
        <p:origin x="-2052" y="22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marlow\AppData\Local\Temp\pct_4%20-%20PCT%20publications%20by%20language_4001_2004_2014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12128608923884514"/>
          <c:y val="0.83951006124234473"/>
          <c:w val="0.79631671041119856"/>
          <c:h val="0.1604899387576553"/>
        </c:manualLayout>
      </c:layout>
      <c:overlay val="1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38" tIns="46069" rIns="92138" bIns="46069" numCol="1" anchor="t" anchorCtr="0" compatLnSpc="1">
            <a:prstTxWarp prst="textNoShape">
              <a:avLst/>
            </a:prstTxWarp>
          </a:bodyPr>
          <a:lstStyle>
            <a:lvl1pPr defTabSz="922338">
              <a:defRPr sz="1300"/>
            </a:lvl1pPr>
          </a:lstStyle>
          <a:p>
            <a:endParaRPr lang="en-US" alt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38" tIns="46069" rIns="92138" bIns="46069" numCol="1" anchor="t" anchorCtr="0" compatLnSpc="1">
            <a:prstTxWarp prst="textNoShape">
              <a:avLst/>
            </a:prstTxWarp>
          </a:bodyPr>
          <a:lstStyle>
            <a:lvl1pPr algn="r" defTabSz="922338">
              <a:defRPr sz="1300"/>
            </a:lvl1pPr>
          </a:lstStyle>
          <a:p>
            <a:fld id="{22E341BC-B4B5-4D27-9A1B-C4C791D58582}" type="datetimeFigureOut">
              <a:rPr lang="en-US" altLang="en-US"/>
              <a:pPr/>
              <a:t>2/12/2015</a:t>
            </a:fld>
            <a:endParaRPr lang="en-US" alt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38" tIns="46069" rIns="92138" bIns="46069" numCol="1" anchor="b" anchorCtr="0" compatLnSpc="1">
            <a:prstTxWarp prst="textNoShape">
              <a:avLst/>
            </a:prstTxWarp>
          </a:bodyPr>
          <a:lstStyle>
            <a:lvl1pPr defTabSz="922338">
              <a:defRPr sz="1300"/>
            </a:lvl1pPr>
          </a:lstStyle>
          <a:p>
            <a:endParaRPr lang="en-US" alt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38" tIns="46069" rIns="92138" bIns="46069" numCol="1" anchor="b" anchorCtr="0" compatLnSpc="1">
            <a:prstTxWarp prst="textNoShape">
              <a:avLst/>
            </a:prstTxWarp>
          </a:bodyPr>
          <a:lstStyle>
            <a:lvl1pPr algn="r" defTabSz="922338">
              <a:defRPr sz="1300"/>
            </a:lvl1pPr>
          </a:lstStyle>
          <a:p>
            <a:fld id="{B9FD472C-119F-49B9-A92A-B61FC38DC7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719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38" tIns="46069" rIns="92138" bIns="46069" numCol="1" anchor="t" anchorCtr="0" compatLnSpc="1">
            <a:prstTxWarp prst="textNoShape">
              <a:avLst/>
            </a:prstTxWarp>
          </a:bodyPr>
          <a:lstStyle>
            <a:lvl1pPr defTabSz="922338">
              <a:defRPr sz="1300"/>
            </a:lvl1pPr>
          </a:lstStyle>
          <a:p>
            <a:endParaRPr lang="en-US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38" tIns="46069" rIns="92138" bIns="46069" numCol="1" anchor="t" anchorCtr="0" compatLnSpc="1">
            <a:prstTxWarp prst="textNoShape">
              <a:avLst/>
            </a:prstTxWarp>
          </a:bodyPr>
          <a:lstStyle>
            <a:lvl1pPr algn="r" defTabSz="922338">
              <a:defRPr sz="1300"/>
            </a:lvl1pPr>
          </a:lstStyle>
          <a:p>
            <a:fld id="{843BB508-D720-44C7-802E-797D74C61120}" type="datetimeFigureOut">
              <a:rPr lang="en-US" altLang="en-US"/>
              <a:pPr/>
              <a:t>2/12/2015</a:t>
            </a:fld>
            <a:endParaRPr lang="en-US" alt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38" tIns="46069" rIns="92138" bIns="460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38" tIns="46069" rIns="92138" bIns="46069" numCol="1" anchor="b" anchorCtr="0" compatLnSpc="1">
            <a:prstTxWarp prst="textNoShape">
              <a:avLst/>
            </a:prstTxWarp>
          </a:bodyPr>
          <a:lstStyle>
            <a:lvl1pPr defTabSz="922338">
              <a:defRPr sz="1300"/>
            </a:lvl1pPr>
          </a:lstStyle>
          <a:p>
            <a:endParaRPr lang="en-US" alt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38" tIns="46069" rIns="92138" bIns="46069" numCol="1" anchor="b" anchorCtr="0" compatLnSpc="1">
            <a:prstTxWarp prst="textNoShape">
              <a:avLst/>
            </a:prstTxWarp>
          </a:bodyPr>
          <a:lstStyle>
            <a:lvl1pPr algn="r" defTabSz="922338">
              <a:defRPr sz="1300"/>
            </a:lvl1pPr>
          </a:lstStyle>
          <a:p>
            <a:fld id="{DBD71C70-1BF7-4548-896B-53A92AF94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930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A134D5-8842-43AB-B6D7-0A30A2293F1F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6A1E07-EDA7-46DE-A0AA-400542E15F99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84ED6A-C2EA-4028-B1B5-66F6CDC21226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2533" y="4675287"/>
            <a:ext cx="5438775" cy="4467225"/>
          </a:xfrm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71C70-1BF7-4548-896B-53A92AF94B11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7092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B9B229-0AC4-4AD2-9A59-0010FE7E2B72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B9200C-FD2A-4770-934B-C5F18C29545C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9E8D1A-736C-4521-8575-2EECC0FE8FA7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C897D-9125-4991-8FE6-7AFAD1AEEC46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8A2594-A86A-40EA-B22E-F11C67B4901E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6E6FD2-DBA9-4E65-8A83-00F405E70EB2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90065F-7693-4553-9E83-D13DDC51C7CB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99D224-D5F4-47F7-9D02-411703831BDC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4E11F5-4DCE-4515-B389-7C46CB58F917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altLang="en-US" dirty="0"/>
          </a:p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9C6477-A457-4EF4-9B7B-282657FC5F4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A96A40-B777-425F-B3E1-6CE745212C7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FB58A0-F912-47FD-AC0D-C99FF8B7442F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D83866-6078-4556-A693-E1E0D47570C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31A22B-14FD-434B-B3DA-49F3D983F947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AF8634-D51B-4D0F-95AC-592884EC7EAC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8914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138" tIns="46069" rIns="92138" bIns="46069" anchor="b"/>
          <a:lstStyle>
            <a:lvl1pPr defTabSz="922338">
              <a:defRPr sz="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17550" indent="-276225" defTabSz="922338">
              <a:defRPr sz="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03313" indent="-220663" defTabSz="922338">
              <a:defRPr sz="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544638" indent="-220663" defTabSz="922338">
              <a:defRPr sz="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1984375" indent="-220663" defTabSz="922338">
              <a:defRPr sz="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441575" indent="-220663" defTabSz="9223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898775" indent="-220663" defTabSz="9223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355975" indent="-220663" defTabSz="9223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13175" indent="-220663" defTabSz="922338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algn="r"/>
            <a:fld id="{7283BC99-A320-4FC6-B788-2919A1B5765B}" type="slidenum">
              <a:rPr lang="en-US" altLang="en-US" sz="1300"/>
              <a:pPr algn="r"/>
              <a:t>9</a:t>
            </a:fld>
            <a:endParaRPr lang="en-US" altLang="en-US" sz="13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ln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84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404813"/>
            <a:ext cx="2057400" cy="5483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404813"/>
            <a:ext cx="6019800" cy="5483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42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468313" y="6192838"/>
            <a:ext cx="790575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CF965228-7479-4AA9-9D7A-590B2BFE53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047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296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950" y="1773238"/>
            <a:ext cx="3917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9300" y="1773238"/>
            <a:ext cx="39179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3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53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42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5084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126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98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8950" y="1773238"/>
            <a:ext cx="79883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2051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404813"/>
            <a:ext cx="822960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en-US" smtClean="0"/>
              <a:t>Title</a:t>
            </a:r>
            <a:endParaRPr lang="en-US" altLang="en-US" smtClean="0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6497638"/>
            <a:ext cx="11525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defRPr/>
            </a:pPr>
            <a:r>
              <a:rPr lang="en-US" sz="1100">
                <a:solidFill>
                  <a:srgbClr val="00408C"/>
                </a:solidFill>
              </a:rPr>
              <a:t>Intro-</a:t>
            </a:r>
            <a:fld id="{B0136D1C-2FD0-407C-BBE6-79E436E83FD4}" type="slidenum">
              <a:rPr lang="en-US" sz="1100">
                <a:solidFill>
                  <a:srgbClr val="00408C"/>
                </a:solidFill>
              </a:rPr>
              <a:pPr>
                <a:defRPr/>
              </a:pPr>
              <a:t>‹#›</a:t>
            </a:fld>
            <a:endParaRPr lang="en-US" sz="1100">
              <a:solidFill>
                <a:srgbClr val="00408C"/>
              </a:solidFill>
            </a:endParaRPr>
          </a:p>
          <a:p>
            <a:pPr>
              <a:defRPr/>
            </a:pPr>
            <a:r>
              <a:rPr lang="fr-CH" sz="1100">
                <a:solidFill>
                  <a:srgbClr val="00408C"/>
                </a:solidFill>
              </a:rPr>
              <a:t>20.05.10</a:t>
            </a:r>
            <a:endParaRPr lang="fr-FR" sz="1100">
              <a:solidFill>
                <a:srgbClr val="0040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08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08C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08C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08C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408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408C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408C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408C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408C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99FF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708275"/>
            <a:ext cx="7772400" cy="1727200"/>
          </a:xfrm>
        </p:spPr>
        <p:txBody>
          <a:bodyPr/>
          <a:lstStyle/>
          <a:p>
            <a:pPr algn="ctr"/>
            <a:r>
              <a:rPr lang="en-US" altLang="en-US" b="1" dirty="0" smtClean="0"/>
              <a:t>PCT Statistics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81525"/>
            <a:ext cx="6400800" cy="1752600"/>
          </a:xfrm>
        </p:spPr>
        <p:txBody>
          <a:bodyPr anchor="ctr"/>
          <a:lstStyle/>
          <a:p>
            <a:r>
              <a:rPr lang="en-US" altLang="en-US" dirty="0" smtClean="0"/>
              <a:t>Meeting of International Authorities</a:t>
            </a:r>
            <a:br>
              <a:rPr lang="en-US" altLang="en-US" dirty="0" smtClean="0"/>
            </a:br>
            <a:r>
              <a:rPr lang="en-US" altLang="en-US" dirty="0" smtClean="0"/>
              <a:t>Twenty-Second Session</a:t>
            </a:r>
          </a:p>
          <a:p>
            <a:r>
              <a:rPr lang="en-US" altLang="en-US" dirty="0" smtClean="0"/>
              <a:t>Tokyo, February </a:t>
            </a:r>
            <a:r>
              <a:rPr lang="en-US" altLang="en-US" dirty="0"/>
              <a:t>4</a:t>
            </a:r>
            <a:r>
              <a:rPr lang="en-US" altLang="en-US" dirty="0" smtClean="0"/>
              <a:t> to </a:t>
            </a:r>
            <a:r>
              <a:rPr lang="en-US" altLang="en-US" dirty="0"/>
              <a:t>6</a:t>
            </a:r>
            <a:r>
              <a:rPr lang="en-US" altLang="en-US" dirty="0" smtClean="0"/>
              <a:t>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45E65786-F423-47B5-B646-DB0811888D98}" type="slidenum">
              <a:rPr lang="en-US" altLang="en-US" smtClean="0"/>
              <a:t>10</a:t>
            </a:fld>
            <a:endParaRPr lang="en-US" altLang="en-US" dirty="0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2676" y="116632"/>
            <a:ext cx="8229600" cy="941388"/>
          </a:xfrm>
        </p:spPr>
        <p:txBody>
          <a:bodyPr/>
          <a:lstStyle/>
          <a:p>
            <a:r>
              <a:rPr lang="en-US" altLang="en-US" sz="2800" dirty="0" smtClean="0"/>
              <a:t>Average Timeliness in Transmitting ISRs to the IB </a:t>
            </a:r>
          </a:p>
        </p:txBody>
      </p:sp>
      <p:sp>
        <p:nvSpPr>
          <p:cNvPr id="168964" name="Text Box 4"/>
          <p:cNvSpPr txBox="1">
            <a:spLocks noChangeArrowheads="1"/>
          </p:cNvSpPr>
          <p:nvPr/>
        </p:nvSpPr>
        <p:spPr bwMode="auto">
          <a:xfrm>
            <a:off x="395288" y="4536638"/>
            <a:ext cx="77978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altLang="en-US" sz="1800" dirty="0" smtClean="0"/>
              <a:t> Average time between the priority date and the receipt of the ISR</a:t>
            </a:r>
          </a:p>
          <a:p>
            <a:r>
              <a:rPr lang="en-US" altLang="en-US" sz="1800" dirty="0" smtClean="0"/>
              <a:t>   by the IB was 15.8 months in 2013.</a:t>
            </a:r>
          </a:p>
          <a:p>
            <a:pPr>
              <a:buFontTx/>
              <a:buChar char="•"/>
            </a:pPr>
            <a:r>
              <a:rPr lang="en-US" altLang="en-US" sz="1800" dirty="0" smtClean="0"/>
              <a:t> 77.3% of ISRs were received within 16 months in 2013 </a:t>
            </a:r>
          </a:p>
          <a:p>
            <a:r>
              <a:rPr lang="en-US" altLang="en-US" sz="1800" dirty="0" smtClean="0"/>
              <a:t>   [69.9% in 2012].</a:t>
            </a:r>
          </a:p>
          <a:p>
            <a:r>
              <a:rPr lang="en-US" altLang="en-US" sz="1800" dirty="0" smtClean="0"/>
              <a:t>For 2014, 77.7% </a:t>
            </a:r>
            <a:r>
              <a:rPr lang="en-US" altLang="en-US" sz="1800" dirty="0"/>
              <a:t>of </a:t>
            </a:r>
            <a:r>
              <a:rPr lang="en-US" altLang="en-US" sz="1800" dirty="0" smtClean="0"/>
              <a:t>ISRs </a:t>
            </a:r>
            <a:r>
              <a:rPr lang="en-US" altLang="en-US" sz="1800" dirty="0"/>
              <a:t>were received within </a:t>
            </a:r>
            <a:r>
              <a:rPr lang="en-US" altLang="en-US" sz="1800" dirty="0" smtClean="0"/>
              <a:t>16 </a:t>
            </a:r>
            <a:r>
              <a:rPr lang="en-US" altLang="en-US" sz="1800" dirty="0"/>
              <a:t>months</a:t>
            </a:r>
            <a:r>
              <a:rPr lang="en-US" altLang="en-US" sz="1800" dirty="0" smtClean="0"/>
              <a:t>.</a:t>
            </a:r>
            <a:endParaRPr lang="en-US" alt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539552" y="429041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 smtClean="0"/>
              <a:t>Source</a:t>
            </a:r>
            <a:r>
              <a:rPr lang="en-US" sz="1000" dirty="0"/>
              <a:t>:  WIPO Statistics Database, March </a:t>
            </a:r>
            <a:r>
              <a:rPr lang="en-US" sz="1000" dirty="0" smtClean="0"/>
              <a:t>2014</a:t>
            </a:r>
            <a:endParaRPr lang="en-US" sz="1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0" y="773034"/>
            <a:ext cx="9020608" cy="34364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0350"/>
            <a:ext cx="8713788" cy="941388"/>
          </a:xfrm>
        </p:spPr>
        <p:txBody>
          <a:bodyPr/>
          <a:lstStyle/>
          <a:p>
            <a:r>
              <a:rPr lang="en-US" altLang="en-US" dirty="0" smtClean="0"/>
              <a:t>Timeliness in Transmitting ISRs by ISA in 2013</a:t>
            </a:r>
          </a:p>
        </p:txBody>
      </p:sp>
      <p:sp>
        <p:nvSpPr>
          <p:cNvPr id="87054" name="Text Box 14"/>
          <p:cNvSpPr txBox="1">
            <a:spLocks noChangeArrowheads="1"/>
          </p:cNvSpPr>
          <p:nvPr/>
        </p:nvSpPr>
        <p:spPr bwMode="auto">
          <a:xfrm>
            <a:off x="179388" y="5200650"/>
            <a:ext cx="87137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/>
              <a:t>Timeliness calculated as time elapsed between priority date and date ISA transmits ISR to the International </a:t>
            </a:r>
            <a:r>
              <a:rPr lang="en-US" altLang="en-US" sz="1800" dirty="0" smtClean="0"/>
              <a:t>Bureau</a:t>
            </a:r>
            <a:endParaRPr lang="en-US" altLang="en-US" sz="1800" dirty="0"/>
          </a:p>
        </p:txBody>
      </p:sp>
      <p:sp>
        <p:nvSpPr>
          <p:cNvPr id="87069" name="Text Box 29"/>
          <p:cNvSpPr txBox="1">
            <a:spLocks noChangeArrowheads="1"/>
          </p:cNvSpPr>
          <p:nvPr/>
        </p:nvSpPr>
        <p:spPr bwMode="auto">
          <a:xfrm>
            <a:off x="179388" y="1268413"/>
            <a:ext cx="1841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grpSp>
        <p:nvGrpSpPr>
          <p:cNvPr id="87071" name="Group 31"/>
          <p:cNvGrpSpPr>
            <a:grpSpLocks/>
          </p:cNvGrpSpPr>
          <p:nvPr/>
        </p:nvGrpSpPr>
        <p:grpSpPr bwMode="auto">
          <a:xfrm>
            <a:off x="740891" y="1196409"/>
            <a:ext cx="8067672" cy="747716"/>
            <a:chOff x="410" y="618"/>
            <a:chExt cx="5082" cy="471"/>
          </a:xfrm>
        </p:grpSpPr>
        <p:sp>
          <p:nvSpPr>
            <p:cNvPr id="87055" name="Text Box 15"/>
            <p:cNvSpPr txBox="1">
              <a:spLocks noChangeArrowheads="1"/>
            </p:cNvSpPr>
            <p:nvPr/>
          </p:nvSpPr>
          <p:spPr bwMode="auto">
            <a:xfrm>
              <a:off x="5157" y="884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70.6</a:t>
              </a:r>
              <a:endParaRPr lang="en-US" altLang="en-US" sz="1400" dirty="0"/>
            </a:p>
          </p:txBody>
        </p:sp>
        <p:sp>
          <p:nvSpPr>
            <p:cNvPr id="87056" name="Text Box 16"/>
            <p:cNvSpPr txBox="1">
              <a:spLocks noChangeArrowheads="1"/>
            </p:cNvSpPr>
            <p:nvPr/>
          </p:nvSpPr>
          <p:spPr bwMode="auto">
            <a:xfrm>
              <a:off x="4822" y="879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42.6</a:t>
              </a:r>
              <a:endParaRPr lang="en-US" altLang="en-US" sz="1400" dirty="0"/>
            </a:p>
          </p:txBody>
        </p:sp>
        <p:sp>
          <p:nvSpPr>
            <p:cNvPr id="87057" name="Text Box 17"/>
            <p:cNvSpPr txBox="1">
              <a:spLocks noChangeArrowheads="1"/>
            </p:cNvSpPr>
            <p:nvPr/>
          </p:nvSpPr>
          <p:spPr bwMode="auto">
            <a:xfrm>
              <a:off x="4556" y="880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67.2</a:t>
              </a:r>
              <a:endParaRPr lang="en-US" altLang="en-US" sz="1400" dirty="0"/>
            </a:p>
          </p:txBody>
        </p:sp>
        <p:sp>
          <p:nvSpPr>
            <p:cNvPr id="87058" name="Text Box 18"/>
            <p:cNvSpPr txBox="1">
              <a:spLocks noChangeArrowheads="1"/>
            </p:cNvSpPr>
            <p:nvPr/>
          </p:nvSpPr>
          <p:spPr bwMode="auto">
            <a:xfrm>
              <a:off x="3953" y="895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77.1</a:t>
              </a:r>
              <a:endParaRPr lang="en-US" altLang="en-US" sz="1400" dirty="0"/>
            </a:p>
          </p:txBody>
        </p:sp>
        <p:sp>
          <p:nvSpPr>
            <p:cNvPr id="87059" name="Text Box 19"/>
            <p:cNvSpPr txBox="1">
              <a:spLocks noChangeArrowheads="1"/>
            </p:cNvSpPr>
            <p:nvPr/>
          </p:nvSpPr>
          <p:spPr bwMode="auto">
            <a:xfrm>
              <a:off x="3339" y="892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80.0</a:t>
              </a:r>
              <a:endParaRPr lang="en-US" altLang="en-US" sz="1400" dirty="0"/>
            </a:p>
          </p:txBody>
        </p:sp>
        <p:sp>
          <p:nvSpPr>
            <p:cNvPr id="87060" name="Text Box 20"/>
            <p:cNvSpPr txBox="1">
              <a:spLocks noChangeArrowheads="1"/>
            </p:cNvSpPr>
            <p:nvPr/>
          </p:nvSpPr>
          <p:spPr bwMode="auto">
            <a:xfrm>
              <a:off x="3078" y="890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99.2</a:t>
              </a:r>
              <a:endParaRPr lang="en-US" altLang="en-US" sz="1400" dirty="0"/>
            </a:p>
          </p:txBody>
        </p:sp>
        <p:sp>
          <p:nvSpPr>
            <p:cNvPr id="87061" name="Text Box 21"/>
            <p:cNvSpPr txBox="1">
              <a:spLocks noChangeArrowheads="1"/>
            </p:cNvSpPr>
            <p:nvPr/>
          </p:nvSpPr>
          <p:spPr bwMode="auto">
            <a:xfrm>
              <a:off x="2784" y="887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87.1</a:t>
              </a:r>
              <a:endParaRPr lang="en-US" altLang="en-US" sz="1400" dirty="0"/>
            </a:p>
          </p:txBody>
        </p:sp>
        <p:sp>
          <p:nvSpPr>
            <p:cNvPr id="87062" name="Text Box 22"/>
            <p:cNvSpPr txBox="1">
              <a:spLocks noChangeArrowheads="1"/>
            </p:cNvSpPr>
            <p:nvPr/>
          </p:nvSpPr>
          <p:spPr bwMode="auto">
            <a:xfrm>
              <a:off x="2543" y="799"/>
              <a:ext cx="116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altLang="en-US" sz="1400" dirty="0"/>
            </a:p>
          </p:txBody>
        </p:sp>
        <p:sp>
          <p:nvSpPr>
            <p:cNvPr id="87063" name="Text Box 23"/>
            <p:cNvSpPr txBox="1">
              <a:spLocks noChangeArrowheads="1"/>
            </p:cNvSpPr>
            <p:nvPr/>
          </p:nvSpPr>
          <p:spPr bwMode="auto">
            <a:xfrm>
              <a:off x="2207" y="887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1400" dirty="0" smtClean="0"/>
                <a:t>87.3</a:t>
              </a:r>
              <a:endParaRPr lang="en-US" altLang="en-US" sz="1400" dirty="0"/>
            </a:p>
          </p:txBody>
        </p:sp>
        <p:sp>
          <p:nvSpPr>
            <p:cNvPr id="87064" name="Text Box 24"/>
            <p:cNvSpPr txBox="1">
              <a:spLocks noChangeArrowheads="1"/>
            </p:cNvSpPr>
            <p:nvPr/>
          </p:nvSpPr>
          <p:spPr bwMode="auto">
            <a:xfrm>
              <a:off x="1911" y="888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1400" dirty="0" smtClean="0"/>
                <a:t>92.8</a:t>
              </a:r>
              <a:endParaRPr lang="en-US" altLang="en-US" sz="1400" dirty="0"/>
            </a:p>
          </p:txBody>
        </p:sp>
        <p:sp>
          <p:nvSpPr>
            <p:cNvPr id="87065" name="Text Box 25"/>
            <p:cNvSpPr txBox="1">
              <a:spLocks noChangeArrowheads="1"/>
            </p:cNvSpPr>
            <p:nvPr/>
          </p:nvSpPr>
          <p:spPr bwMode="auto">
            <a:xfrm>
              <a:off x="1287" y="897"/>
              <a:ext cx="3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altLang="en-US" sz="1400" dirty="0" smtClean="0"/>
                <a:t>97.8</a:t>
              </a:r>
              <a:endParaRPr lang="en-US" altLang="en-US" sz="1400" dirty="0"/>
            </a:p>
          </p:txBody>
        </p:sp>
        <p:sp>
          <p:nvSpPr>
            <p:cNvPr id="87066" name="Text Box 26"/>
            <p:cNvSpPr txBox="1">
              <a:spLocks noChangeArrowheads="1"/>
            </p:cNvSpPr>
            <p:nvPr/>
          </p:nvSpPr>
          <p:spPr bwMode="auto">
            <a:xfrm>
              <a:off x="987" y="897"/>
              <a:ext cx="3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altLang="en-US" sz="1400" dirty="0" smtClean="0"/>
                <a:t>98.2</a:t>
              </a:r>
              <a:endParaRPr lang="en-US" altLang="en-US" sz="1400" dirty="0"/>
            </a:p>
          </p:txBody>
        </p:sp>
        <p:sp>
          <p:nvSpPr>
            <p:cNvPr id="87067" name="Text Box 27"/>
            <p:cNvSpPr txBox="1">
              <a:spLocks noChangeArrowheads="1"/>
            </p:cNvSpPr>
            <p:nvPr/>
          </p:nvSpPr>
          <p:spPr bwMode="auto">
            <a:xfrm>
              <a:off x="691" y="897"/>
              <a:ext cx="3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altLang="en-US" sz="1400" dirty="0" smtClean="0"/>
                <a:t>99.6</a:t>
              </a:r>
              <a:endParaRPr lang="en-US" altLang="en-US" sz="1400" dirty="0"/>
            </a:p>
          </p:txBody>
        </p:sp>
        <p:sp>
          <p:nvSpPr>
            <p:cNvPr id="87068" name="Text Box 28"/>
            <p:cNvSpPr txBox="1">
              <a:spLocks noChangeArrowheads="1"/>
            </p:cNvSpPr>
            <p:nvPr/>
          </p:nvSpPr>
          <p:spPr bwMode="auto">
            <a:xfrm>
              <a:off x="410" y="881"/>
              <a:ext cx="3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altLang="en-US" sz="1400" dirty="0" smtClean="0"/>
                <a:t>100</a:t>
              </a:r>
              <a:endParaRPr lang="en-US" altLang="en-US" sz="1400" dirty="0"/>
            </a:p>
          </p:txBody>
        </p:sp>
        <p:sp>
          <p:nvSpPr>
            <p:cNvPr id="87070" name="Text Box 30"/>
            <p:cNvSpPr txBox="1">
              <a:spLocks noChangeArrowheads="1"/>
            </p:cNvSpPr>
            <p:nvPr/>
          </p:nvSpPr>
          <p:spPr bwMode="auto">
            <a:xfrm>
              <a:off x="431" y="618"/>
              <a:ext cx="429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 smtClean="0"/>
                <a:t>Provisional share </a:t>
              </a:r>
              <a:r>
                <a:rPr lang="en-US" altLang="en-US" sz="1600" dirty="0"/>
                <a:t>transmitted within </a:t>
              </a:r>
              <a:r>
                <a:rPr lang="en-US" altLang="en-US" sz="1600" dirty="0" smtClean="0"/>
                <a:t>16 </a:t>
              </a:r>
              <a:r>
                <a:rPr lang="en-US" altLang="en-US" sz="1600" dirty="0"/>
                <a:t>months for </a:t>
              </a:r>
              <a:r>
                <a:rPr lang="en-US" altLang="en-US" sz="1600" dirty="0" smtClean="0"/>
                <a:t>2014 (for </a:t>
              </a:r>
              <a:r>
                <a:rPr lang="en-US" altLang="en-US" sz="1600" dirty="0"/>
                <a:t>comparison</a:t>
              </a:r>
              <a:r>
                <a:rPr lang="en-US" altLang="en-US" sz="1600" dirty="0" smtClean="0"/>
                <a:t>)</a:t>
              </a:r>
              <a:endParaRPr lang="en-US" altLang="en-US" sz="160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71463" y="4896743"/>
            <a:ext cx="23871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Source:  WIPO Statistics Database, March 2013</a:t>
            </a: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5888546" y="1639324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86.0</a:t>
            </a:r>
            <a:endParaRPr lang="en-US" altLang="en-US" sz="1400" dirty="0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4051503" y="1624671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64.6</a:t>
            </a:r>
            <a:endParaRPr lang="en-US" altLang="en-US" sz="1400" dirty="0"/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8" y="1904828"/>
            <a:ext cx="8870625" cy="322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2658655" y="1627647"/>
            <a:ext cx="528637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1400" dirty="0" smtClean="0"/>
              <a:t>90.6</a:t>
            </a:r>
            <a:endParaRPr lang="en-US" altLang="en-US" sz="1400" dirty="0"/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6862489" y="1625036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81.7</a:t>
            </a:r>
            <a:endParaRPr lang="en-US" alt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65228-7479-4AA9-9D7A-590B2BFE539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3375"/>
            <a:ext cx="8748712" cy="941388"/>
          </a:xfrm>
        </p:spPr>
        <p:txBody>
          <a:bodyPr/>
          <a:lstStyle/>
          <a:p>
            <a:r>
              <a:rPr lang="en-US" altLang="en-US" sz="2800" dirty="0" smtClean="0"/>
              <a:t>Average Timeliness in transmitting ISRs to the IB measured from Date of Receipt of Search Copy</a:t>
            </a:r>
          </a:p>
        </p:txBody>
      </p:sp>
      <p:sp>
        <p:nvSpPr>
          <p:cNvPr id="2" name="Rectangle 1"/>
          <p:cNvSpPr/>
          <p:nvPr/>
        </p:nvSpPr>
        <p:spPr>
          <a:xfrm>
            <a:off x="460512" y="5048318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 smtClean="0"/>
              <a:t>Average time to transmit </a:t>
            </a:r>
            <a:r>
              <a:rPr lang="en-US" altLang="en-US" sz="1800" smtClean="0"/>
              <a:t>ISRs </a:t>
            </a:r>
            <a:r>
              <a:rPr lang="en-US" altLang="en-US" sz="1800" smtClean="0"/>
              <a:t>improved from </a:t>
            </a:r>
            <a:r>
              <a:rPr lang="en-US" altLang="en-US" sz="1800" dirty="0" smtClean="0"/>
              <a:t>4.2 months in 2012 to 3.6 months in 2013.  </a:t>
            </a:r>
            <a:br>
              <a:rPr lang="en-US" altLang="en-US" sz="1800" dirty="0" smtClean="0"/>
            </a:br>
            <a:r>
              <a:rPr lang="en-US" altLang="en-US" sz="1800" dirty="0" smtClean="0"/>
              <a:t>Excludes cases where time limit of 9 months from priority date applies.</a:t>
            </a:r>
            <a:endParaRPr lang="en-US" alt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493552" y="4723200"/>
            <a:ext cx="735169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Source:  WIPO Statistics Database, March </a:t>
            </a:r>
            <a:r>
              <a:rPr lang="en-US" sz="1000" dirty="0" smtClean="0"/>
              <a:t>2014    Excludes cases where the time limit of 9 months from the priority date applies</a:t>
            </a:r>
            <a:endParaRPr lang="en-US" sz="10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2332"/>
            <a:ext cx="9036496" cy="3439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65228-7479-4AA9-9D7A-590B2BFE539E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039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8" y="2199281"/>
            <a:ext cx="9138444" cy="355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50" y="404664"/>
            <a:ext cx="8229600" cy="941387"/>
          </a:xfrm>
        </p:spPr>
        <p:txBody>
          <a:bodyPr/>
          <a:lstStyle/>
          <a:p>
            <a:r>
              <a:rPr lang="en-US" altLang="en-US" sz="2800" dirty="0"/>
              <a:t>Timeliness in transmitting ISRs to the IB measured from Date of Receipt of Search </a:t>
            </a:r>
            <a:r>
              <a:rPr lang="en-US" altLang="en-US" sz="2800" dirty="0" smtClean="0"/>
              <a:t>Copy by Authority for 2013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673855" y="5719626"/>
            <a:ext cx="70631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Source:  WIPO Statistics Database, March </a:t>
            </a:r>
            <a:r>
              <a:rPr lang="en-US" sz="1000" dirty="0" smtClean="0"/>
              <a:t>2014    Excludes cases where time limit of 9 months form priority date applies. </a:t>
            </a:r>
            <a:endParaRPr lang="en-US" sz="1000" dirty="0"/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719904" y="1837703"/>
            <a:ext cx="8288335" cy="608013"/>
            <a:chOff x="431" y="618"/>
            <a:chExt cx="5221" cy="383"/>
          </a:xfrm>
        </p:grpSpPr>
        <p:sp>
          <p:nvSpPr>
            <p:cNvPr id="6" name="Text Box 15"/>
            <p:cNvSpPr txBox="1">
              <a:spLocks noChangeArrowheads="1"/>
            </p:cNvSpPr>
            <p:nvPr/>
          </p:nvSpPr>
          <p:spPr bwMode="auto">
            <a:xfrm>
              <a:off x="5317" y="807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24.8</a:t>
              </a:r>
              <a:endParaRPr lang="en-US" altLang="en-US" sz="1400" dirty="0"/>
            </a:p>
          </p:txBody>
        </p:sp>
        <p:sp>
          <p:nvSpPr>
            <p:cNvPr id="7" name="Text Box 16"/>
            <p:cNvSpPr txBox="1">
              <a:spLocks noChangeArrowheads="1"/>
            </p:cNvSpPr>
            <p:nvPr/>
          </p:nvSpPr>
          <p:spPr bwMode="auto">
            <a:xfrm>
              <a:off x="4695" y="797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63.6</a:t>
              </a:r>
              <a:endParaRPr lang="en-US" altLang="en-US" sz="1400" dirty="0"/>
            </a:p>
          </p:txBody>
        </p:sp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4400" y="797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46.4</a:t>
              </a:r>
              <a:endParaRPr lang="en-US" altLang="en-US" sz="1400" dirty="0"/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4119" y="807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57.5</a:t>
              </a:r>
              <a:endParaRPr lang="en-US" altLang="en-US" sz="1400" dirty="0"/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3784" y="799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32.6</a:t>
              </a:r>
              <a:endParaRPr lang="en-US" altLang="en-US" sz="1400" dirty="0"/>
            </a:p>
          </p:txBody>
        </p:sp>
        <p:sp>
          <p:nvSpPr>
            <p:cNvPr id="11" name="Text Box 20"/>
            <p:cNvSpPr txBox="1">
              <a:spLocks noChangeArrowheads="1"/>
            </p:cNvSpPr>
            <p:nvPr/>
          </p:nvSpPr>
          <p:spPr bwMode="auto">
            <a:xfrm>
              <a:off x="3470" y="799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75.8</a:t>
              </a:r>
              <a:endParaRPr lang="en-US" altLang="en-US" sz="1400" dirty="0"/>
            </a:p>
          </p:txBody>
        </p:sp>
        <p:sp>
          <p:nvSpPr>
            <p:cNvPr id="12" name="Text Box 21"/>
            <p:cNvSpPr txBox="1">
              <a:spLocks noChangeArrowheads="1"/>
            </p:cNvSpPr>
            <p:nvPr/>
          </p:nvSpPr>
          <p:spPr bwMode="auto">
            <a:xfrm>
              <a:off x="3203" y="799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67.0</a:t>
              </a:r>
              <a:endParaRPr lang="en-US" altLang="en-US" sz="1400" dirty="0"/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2598" y="797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88.5</a:t>
              </a:r>
              <a:endParaRPr lang="en-US" altLang="en-US" sz="1400" dirty="0"/>
            </a:p>
          </p:txBody>
        </p:sp>
        <p:sp>
          <p:nvSpPr>
            <p:cNvPr id="14" name="Text Box 23"/>
            <p:cNvSpPr txBox="1">
              <a:spLocks noChangeArrowheads="1"/>
            </p:cNvSpPr>
            <p:nvPr/>
          </p:nvSpPr>
          <p:spPr bwMode="auto">
            <a:xfrm>
              <a:off x="2288" y="802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98.9</a:t>
              </a:r>
              <a:endParaRPr lang="en-US" altLang="en-US" sz="1400" dirty="0"/>
            </a:p>
          </p:txBody>
        </p:sp>
        <p:sp>
          <p:nvSpPr>
            <p:cNvPr id="15" name="Text Box 24"/>
            <p:cNvSpPr txBox="1">
              <a:spLocks noChangeArrowheads="1"/>
            </p:cNvSpPr>
            <p:nvPr/>
          </p:nvSpPr>
          <p:spPr bwMode="auto">
            <a:xfrm>
              <a:off x="1680" y="799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92.6</a:t>
              </a:r>
              <a:endParaRPr lang="en-US" altLang="en-US" sz="1400" dirty="0"/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>
              <a:off x="1387" y="799"/>
              <a:ext cx="3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 dirty="0" smtClean="0"/>
                <a:t>93.7</a:t>
              </a:r>
              <a:endParaRPr lang="en-US" altLang="en-US" sz="1400" dirty="0"/>
            </a:p>
          </p:txBody>
        </p: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1090" y="800"/>
              <a:ext cx="3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 dirty="0" smtClean="0"/>
                <a:t>98.3</a:t>
              </a:r>
              <a:endParaRPr lang="en-US" altLang="en-US" sz="1400" dirty="0"/>
            </a:p>
          </p:txBody>
        </p: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757" y="799"/>
              <a:ext cx="3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 dirty="0" smtClean="0"/>
                <a:t>98.0</a:t>
              </a:r>
              <a:endParaRPr lang="en-US" altLang="en-US" sz="1400" dirty="0"/>
            </a:p>
          </p:txBody>
        </p: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431" y="799"/>
              <a:ext cx="333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 dirty="0" smtClean="0"/>
                <a:t>100</a:t>
              </a:r>
              <a:endParaRPr lang="en-US" altLang="en-US" sz="1400" dirty="0"/>
            </a:p>
          </p:txBody>
        </p:sp>
        <p:sp>
          <p:nvSpPr>
            <p:cNvPr id="20" name="Text Box 30"/>
            <p:cNvSpPr txBox="1">
              <a:spLocks noChangeArrowheads="1"/>
            </p:cNvSpPr>
            <p:nvPr/>
          </p:nvSpPr>
          <p:spPr bwMode="auto">
            <a:xfrm>
              <a:off x="431" y="618"/>
              <a:ext cx="422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 smtClean="0"/>
                <a:t>Provisional share </a:t>
              </a:r>
              <a:r>
                <a:rPr lang="en-US" altLang="en-US" sz="1600" dirty="0"/>
                <a:t>transmitted within </a:t>
              </a:r>
              <a:r>
                <a:rPr lang="en-US" altLang="en-US" sz="1600" dirty="0" smtClean="0"/>
                <a:t>3 months </a:t>
              </a:r>
              <a:r>
                <a:rPr lang="en-US" altLang="en-US" sz="1600" dirty="0"/>
                <a:t>for </a:t>
              </a:r>
              <a:r>
                <a:rPr lang="en-US" altLang="en-US" sz="1600" dirty="0" smtClean="0"/>
                <a:t>2014 </a:t>
              </a:r>
              <a:r>
                <a:rPr lang="en-US" altLang="en-US" sz="1600" dirty="0"/>
                <a:t>(for comparison</a:t>
              </a:r>
              <a:r>
                <a:rPr lang="en-US" altLang="en-US" sz="1600" dirty="0" smtClean="0"/>
                <a:t>)</a:t>
              </a:r>
              <a:endParaRPr lang="en-US" altLang="en-US" sz="1600" dirty="0"/>
            </a:p>
          </p:txBody>
        </p:sp>
      </p:grp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3232543" y="2121865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86.2</a:t>
            </a:r>
            <a:endParaRPr lang="en-US" altLang="en-US" sz="1400" dirty="0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4587850" y="2129803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59.4</a:t>
            </a:r>
            <a:endParaRPr lang="en-US" altLang="en-US" sz="1400" dirty="0"/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7967579" y="2138904"/>
            <a:ext cx="5325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64.8</a:t>
            </a:r>
            <a:endParaRPr lang="en-US" altLang="en-US" sz="1400" dirty="0"/>
          </a:p>
        </p:txBody>
      </p:sp>
      <p:sp>
        <p:nvSpPr>
          <p:cNvPr id="26" name="Slide Number Placeholder 2"/>
          <p:cNvSpPr txBox="1">
            <a:spLocks/>
          </p:cNvSpPr>
          <p:nvPr/>
        </p:nvSpPr>
        <p:spPr>
          <a:xfrm>
            <a:off x="468313" y="6192838"/>
            <a:ext cx="790575" cy="47625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1"/>
                </a:solidFill>
                <a:latin typeface="Arial" charset="0"/>
                <a:ea typeface="ヒラギノ角ゴ Pro W3" pitchFamily="1" charset="-128"/>
                <a:cs typeface="+mn-cs"/>
              </a:defRPr>
            </a:lvl9pPr>
          </a:lstStyle>
          <a:p>
            <a:fld id="{CF965228-7479-4AA9-9D7A-590B2BFE539E}" type="slidenum">
              <a:rPr lang="en-US" altLang="en-US" sz="1400" smtClean="0"/>
              <a:pPr/>
              <a:t>13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421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Distribution of SIS Requests</a:t>
            </a:r>
          </a:p>
        </p:txBody>
      </p:sp>
      <p:graphicFrame>
        <p:nvGraphicFramePr>
          <p:cNvPr id="88315" name="Group 25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81439953"/>
              </p:ext>
            </p:extLst>
          </p:nvPr>
        </p:nvGraphicFramePr>
        <p:xfrm>
          <a:off x="1116013" y="1268413"/>
          <a:ext cx="5541916" cy="4903790"/>
        </p:xfrm>
        <a:graphic>
          <a:graphicData uri="http://schemas.openxmlformats.org/drawingml/2006/table">
            <a:tbl>
              <a:tblPr/>
              <a:tblGrid>
                <a:gridCol w="2205941"/>
                <a:gridCol w="631847"/>
                <a:gridCol w="901376"/>
                <a:gridCol w="901376"/>
                <a:gridCol w="901376"/>
              </a:tblGrid>
              <a:tr h="1631950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Supplementary</a:t>
                      </a:r>
                      <a:endParaRPr kumimoji="0" lang="fr-F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International </a:t>
                      </a:r>
                      <a:r>
                        <a:rPr kumimoji="0" lang="fr-F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Searching</a:t>
                      </a:r>
                      <a:r>
                        <a:rPr kumimoji="0" lang="fr-F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 </a:t>
                      </a:r>
                      <a:r>
                        <a:rPr kumimoji="0" lang="fr-F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Authority</a:t>
                      </a:r>
                      <a:endParaRPr kumimoji="0" lang="fr-F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  <a:cs typeface="Arial" charset="0"/>
                      </a:endParaRPr>
                    </a:p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Year</a:t>
                      </a:r>
                      <a:endParaRPr kumimoji="0" lang="fr-F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2011</a:t>
                      </a:r>
                      <a:endParaRPr kumimoji="0" lang="fr-F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2012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2013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2014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Total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41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46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61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109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Austria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1</a:t>
                      </a: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European Patent Office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7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21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30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61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Finland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Nordic Patent Institute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 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Russian Federation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31</a:t>
                      </a:r>
                      <a:endParaRPr kumimoji="0" lang="fr-F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19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32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46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Sweden</a:t>
                      </a: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  <a:cs typeface="Arial" charset="0"/>
                        </a:rPr>
                        <a:t>2</a:t>
                      </a:r>
                      <a:endParaRPr kumimoji="0" lang="fr-F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FF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ヒラギノ角ゴ Pro W3" pitchFamily="1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1" charset="-128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1" charset="-128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115616" y="6165304"/>
            <a:ext cx="30043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Source:  </a:t>
            </a:r>
            <a:r>
              <a:rPr lang="en-US" sz="1000" dirty="0" smtClean="0"/>
              <a:t>WIPO Statistics Database, January 2015</a:t>
            </a:r>
            <a:endParaRPr lang="en-US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65228-7479-4AA9-9D7A-590B2BFE539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179388" y="116632"/>
            <a:ext cx="8642350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rgbClr val="00408C"/>
                </a:solidFill>
                <a:latin typeface="Arial" charset="0"/>
              </a:defRPr>
            </a:lvl1pPr>
            <a:lvl2pPr>
              <a:defRPr sz="3200">
                <a:solidFill>
                  <a:srgbClr val="00408C"/>
                </a:solidFill>
                <a:latin typeface="Arial" charset="0"/>
              </a:defRPr>
            </a:lvl2pPr>
            <a:lvl3pPr>
              <a:defRPr sz="3200">
                <a:solidFill>
                  <a:srgbClr val="00408C"/>
                </a:solidFill>
                <a:latin typeface="Arial" charset="0"/>
              </a:defRPr>
            </a:lvl3pPr>
            <a:lvl4pPr>
              <a:defRPr sz="3200">
                <a:solidFill>
                  <a:srgbClr val="00408C"/>
                </a:solidFill>
                <a:latin typeface="Arial" charset="0"/>
              </a:defRPr>
            </a:lvl4pPr>
            <a:lvl5pPr>
              <a:defRPr sz="3200">
                <a:solidFill>
                  <a:srgbClr val="00408C"/>
                </a:solidFill>
                <a:latin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408C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2800" dirty="0"/>
              <a:t>International Preliminary Examination </a:t>
            </a:r>
            <a:r>
              <a:rPr lang="en-US" altLang="en-US" sz="2800" dirty="0" smtClean="0"/>
              <a:t>Demands </a:t>
            </a:r>
            <a:endParaRPr lang="en-US" alt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827584" y="6165304"/>
            <a:ext cx="300434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Source:  </a:t>
            </a:r>
            <a:r>
              <a:rPr lang="en-US" sz="1000" dirty="0" smtClean="0"/>
              <a:t>WIPO Statistics Database, January 2015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467544" y="5899487"/>
            <a:ext cx="23920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2014 figures are incomplete</a:t>
            </a:r>
            <a:endParaRPr lang="en-US" sz="1400" dirty="0"/>
          </a:p>
        </p:txBody>
      </p:sp>
      <p:pic>
        <p:nvPicPr>
          <p:cNvPr id="154670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22211"/>
            <a:ext cx="8286199" cy="5077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65228-7479-4AA9-9D7A-590B2BFE539E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0350"/>
            <a:ext cx="8642350" cy="941388"/>
          </a:xfrm>
        </p:spPr>
        <p:txBody>
          <a:bodyPr/>
          <a:lstStyle/>
          <a:p>
            <a:pPr algn="ctr"/>
            <a:r>
              <a:rPr lang="en-US" altLang="en-US" sz="2800" dirty="0" smtClean="0"/>
              <a:t>International Preliminary Examination Reports</a:t>
            </a:r>
          </a:p>
        </p:txBody>
      </p:sp>
      <p:sp>
        <p:nvSpPr>
          <p:cNvPr id="152585" name="Text Box 9"/>
          <p:cNvSpPr txBox="1">
            <a:spLocks noChangeArrowheads="1"/>
          </p:cNvSpPr>
          <p:nvPr/>
        </p:nvSpPr>
        <p:spPr bwMode="auto">
          <a:xfrm>
            <a:off x="323850" y="5492750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1600" dirty="0"/>
          </a:p>
          <a:p>
            <a:endParaRPr lang="en-US" alt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812257"/>
              </p:ext>
            </p:extLst>
          </p:nvPr>
        </p:nvGraphicFramePr>
        <p:xfrm>
          <a:off x="1619672" y="928930"/>
          <a:ext cx="6047953" cy="5929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98" name="Worksheet" r:id="rId5" imgW="1828800" imgH="1790772" progId="Excel.Sheet.8">
                  <p:embed/>
                </p:oleObj>
              </mc:Choice>
              <mc:Fallback>
                <p:oleObj name="Worksheet" r:id="rId5" imgW="1828800" imgH="1790772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928930"/>
                        <a:ext cx="6047953" cy="59290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24971" y="4861808"/>
            <a:ext cx="78281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1800" dirty="0"/>
          </a:p>
          <a:p>
            <a:pPr>
              <a:buFontTx/>
              <a:buChar char="•"/>
            </a:pPr>
            <a:r>
              <a:rPr lang="en-US" altLang="en-US" sz="1800" dirty="0"/>
              <a:t>  For </a:t>
            </a:r>
            <a:r>
              <a:rPr lang="en-US" altLang="en-US" sz="1800" dirty="0" smtClean="0"/>
              <a:t>2014 (incomplete), 56.0% </a:t>
            </a:r>
            <a:r>
              <a:rPr lang="en-US" altLang="en-US" sz="1800" dirty="0"/>
              <a:t>of IPRPs (Chapter II) were produced by </a:t>
            </a:r>
            <a:r>
              <a:rPr lang="en-US" altLang="en-US" sz="1800" dirty="0" smtClean="0"/>
              <a:t>the EPO</a:t>
            </a:r>
            <a:r>
              <a:rPr lang="en-US" altLang="en-US" sz="1800" dirty="0"/>
              <a:t>, </a:t>
            </a:r>
            <a:r>
              <a:rPr lang="en-US" altLang="en-US" sz="1800" dirty="0" smtClean="0"/>
              <a:t>   12.4% </a:t>
            </a:r>
            <a:r>
              <a:rPr lang="en-US" altLang="en-US" sz="1800" dirty="0"/>
              <a:t>by the </a:t>
            </a:r>
            <a:r>
              <a:rPr lang="en-US" altLang="en-US" sz="1800" dirty="0" smtClean="0"/>
              <a:t>USPTO, 16.0% </a:t>
            </a:r>
            <a:r>
              <a:rPr lang="en-US" altLang="en-US" sz="1800" dirty="0"/>
              <a:t>by the JPO, </a:t>
            </a:r>
            <a:r>
              <a:rPr lang="en-US" altLang="en-US" sz="1800" dirty="0" smtClean="0"/>
              <a:t>and 15.6% </a:t>
            </a:r>
            <a:r>
              <a:rPr lang="en-US" altLang="en-US" sz="1800" dirty="0"/>
              <a:t>by </a:t>
            </a:r>
          </a:p>
          <a:p>
            <a:r>
              <a:rPr lang="en-US" altLang="en-US" sz="1800" dirty="0"/>
              <a:t>   other International  Authorities.  </a:t>
            </a: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686520" y="4879995"/>
            <a:ext cx="46410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Source:  </a:t>
            </a:r>
            <a:r>
              <a:rPr lang="en-US" sz="1000" dirty="0" smtClean="0"/>
              <a:t>WIPO Statistics Database, January 2015 Data for 2014 are provisional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65228-7479-4AA9-9D7A-590B2BFE539E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Average Timeliness in Transmitting IPRPs</a:t>
            </a:r>
          </a:p>
        </p:txBody>
      </p:sp>
      <p:sp>
        <p:nvSpPr>
          <p:cNvPr id="176132" name="Text Box 4"/>
          <p:cNvSpPr txBox="1">
            <a:spLocks noChangeArrowheads="1"/>
          </p:cNvSpPr>
          <p:nvPr/>
        </p:nvSpPr>
        <p:spPr bwMode="auto">
          <a:xfrm>
            <a:off x="180008" y="5085184"/>
            <a:ext cx="87851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/>
              <a:t>Average time taken to transmit IPRPs increased from 27.6 </a:t>
            </a:r>
            <a:r>
              <a:rPr lang="en-US" altLang="en-US" sz="2000" dirty="0" smtClean="0"/>
              <a:t>months in </a:t>
            </a:r>
            <a:r>
              <a:rPr lang="en-US" altLang="en-US" sz="2000" dirty="0"/>
              <a:t>2001 to </a:t>
            </a:r>
            <a:r>
              <a:rPr lang="en-US" altLang="en-US" sz="2000" dirty="0" smtClean="0"/>
              <a:t>30.6 </a:t>
            </a:r>
            <a:r>
              <a:rPr lang="en-US" altLang="en-US" sz="2000" dirty="0"/>
              <a:t>months in </a:t>
            </a:r>
            <a:r>
              <a:rPr lang="en-US" altLang="en-US" sz="2000" dirty="0" smtClean="0"/>
              <a:t>2013.  72.8% </a:t>
            </a:r>
            <a:r>
              <a:rPr lang="en-US" altLang="en-US" sz="2000" dirty="0"/>
              <a:t>of IPRPs transmitted </a:t>
            </a:r>
            <a:r>
              <a:rPr lang="en-US" altLang="en-US" sz="2000" dirty="0" smtClean="0"/>
              <a:t>within 28 months in 2013 (68.4% in 2012) (provisional 69.3% for 2014).</a:t>
            </a:r>
            <a:endParaRPr lang="en-US" alt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23528" y="4668977"/>
            <a:ext cx="29065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Source:  </a:t>
            </a:r>
            <a:r>
              <a:rPr lang="en-US" sz="1000" dirty="0" smtClean="0"/>
              <a:t>WIPO Statistics Database, March 2014</a:t>
            </a:r>
            <a:endParaRPr lang="en-US" sz="1000" dirty="0"/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8" y="1124744"/>
            <a:ext cx="9145016" cy="338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65228-7479-4AA9-9D7A-590B2BFE539E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0350"/>
            <a:ext cx="8893175" cy="941388"/>
          </a:xfrm>
        </p:spPr>
        <p:txBody>
          <a:bodyPr/>
          <a:lstStyle/>
          <a:p>
            <a:r>
              <a:rPr lang="en-US" altLang="en-US" sz="2800" dirty="0" smtClean="0"/>
              <a:t>Timeliness in Transmitting IPRPs by IPEA in 2013</a:t>
            </a:r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163513" y="5189538"/>
            <a:ext cx="8569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/>
              <a:t>Timeliness calculated as time elapsed between priority date and date on which International Bureau receives IPRP form the IPEA.</a:t>
            </a:r>
          </a:p>
        </p:txBody>
      </p:sp>
      <p:grpSp>
        <p:nvGrpSpPr>
          <p:cNvPr id="178198" name="Group 22"/>
          <p:cNvGrpSpPr>
            <a:grpSpLocks/>
          </p:cNvGrpSpPr>
          <p:nvPr/>
        </p:nvGrpSpPr>
        <p:grpSpPr bwMode="auto">
          <a:xfrm>
            <a:off x="641276" y="1214439"/>
            <a:ext cx="8223248" cy="666751"/>
            <a:chOff x="369" y="765"/>
            <a:chExt cx="5180" cy="420"/>
          </a:xfrm>
        </p:grpSpPr>
        <p:sp>
          <p:nvSpPr>
            <p:cNvPr id="178183" name="Text Box 7"/>
            <p:cNvSpPr txBox="1">
              <a:spLocks noChangeArrowheads="1"/>
            </p:cNvSpPr>
            <p:nvPr/>
          </p:nvSpPr>
          <p:spPr bwMode="auto">
            <a:xfrm>
              <a:off x="5214" y="978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62.5</a:t>
              </a:r>
              <a:endParaRPr lang="en-US" altLang="en-US" sz="1400" dirty="0"/>
            </a:p>
          </p:txBody>
        </p:sp>
        <p:sp>
          <p:nvSpPr>
            <p:cNvPr id="178184" name="Text Box 8"/>
            <p:cNvSpPr txBox="1">
              <a:spLocks noChangeArrowheads="1"/>
            </p:cNvSpPr>
            <p:nvPr/>
          </p:nvSpPr>
          <p:spPr bwMode="auto">
            <a:xfrm>
              <a:off x="4891" y="978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49.2</a:t>
              </a:r>
              <a:endParaRPr lang="en-US" altLang="en-US" sz="1400" dirty="0"/>
            </a:p>
          </p:txBody>
        </p:sp>
        <p:sp>
          <p:nvSpPr>
            <p:cNvPr id="178185" name="Text Box 9"/>
            <p:cNvSpPr txBox="1">
              <a:spLocks noChangeArrowheads="1"/>
            </p:cNvSpPr>
            <p:nvPr/>
          </p:nvSpPr>
          <p:spPr bwMode="auto">
            <a:xfrm>
              <a:off x="4556" y="978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57.5</a:t>
              </a:r>
              <a:endParaRPr lang="en-US" altLang="en-US" sz="1400" dirty="0"/>
            </a:p>
          </p:txBody>
        </p:sp>
        <p:sp>
          <p:nvSpPr>
            <p:cNvPr id="178186" name="Text Box 10"/>
            <p:cNvSpPr txBox="1">
              <a:spLocks noChangeArrowheads="1"/>
            </p:cNvSpPr>
            <p:nvPr/>
          </p:nvSpPr>
          <p:spPr bwMode="auto">
            <a:xfrm>
              <a:off x="4258" y="985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55.9</a:t>
              </a:r>
              <a:endParaRPr lang="en-US" altLang="en-US" sz="1400" dirty="0"/>
            </a:p>
          </p:txBody>
        </p:sp>
        <p:sp>
          <p:nvSpPr>
            <p:cNvPr id="178187" name="Text Box 11"/>
            <p:cNvSpPr txBox="1">
              <a:spLocks noChangeArrowheads="1"/>
            </p:cNvSpPr>
            <p:nvPr/>
          </p:nvSpPr>
          <p:spPr bwMode="auto">
            <a:xfrm>
              <a:off x="3923" y="985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90.4</a:t>
              </a:r>
              <a:endParaRPr lang="en-US" altLang="en-US" sz="1400" dirty="0"/>
            </a:p>
          </p:txBody>
        </p:sp>
        <p:sp>
          <p:nvSpPr>
            <p:cNvPr id="178188" name="Text Box 12"/>
            <p:cNvSpPr txBox="1">
              <a:spLocks noChangeArrowheads="1"/>
            </p:cNvSpPr>
            <p:nvPr/>
          </p:nvSpPr>
          <p:spPr bwMode="auto">
            <a:xfrm>
              <a:off x="3306" y="984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83.0</a:t>
              </a:r>
              <a:endParaRPr lang="en-US" altLang="en-US" sz="1400" dirty="0"/>
            </a:p>
          </p:txBody>
        </p:sp>
        <p:sp>
          <p:nvSpPr>
            <p:cNvPr id="178189" name="Text Box 13"/>
            <p:cNvSpPr txBox="1">
              <a:spLocks noChangeArrowheads="1"/>
            </p:cNvSpPr>
            <p:nvPr/>
          </p:nvSpPr>
          <p:spPr bwMode="auto">
            <a:xfrm>
              <a:off x="2982" y="984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66.3</a:t>
              </a:r>
              <a:endParaRPr lang="en-US" altLang="en-US" sz="1400" dirty="0"/>
            </a:p>
          </p:txBody>
        </p:sp>
        <p:sp>
          <p:nvSpPr>
            <p:cNvPr id="178190" name="Text Box 14"/>
            <p:cNvSpPr txBox="1">
              <a:spLocks noChangeArrowheads="1"/>
            </p:cNvSpPr>
            <p:nvPr/>
          </p:nvSpPr>
          <p:spPr bwMode="auto">
            <a:xfrm>
              <a:off x="2647" y="985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60.5</a:t>
              </a:r>
              <a:endParaRPr lang="en-US" altLang="en-US" sz="1400" dirty="0"/>
            </a:p>
          </p:txBody>
        </p:sp>
        <p:sp>
          <p:nvSpPr>
            <p:cNvPr id="178191" name="Text Box 15"/>
            <p:cNvSpPr txBox="1">
              <a:spLocks noChangeArrowheads="1"/>
            </p:cNvSpPr>
            <p:nvPr/>
          </p:nvSpPr>
          <p:spPr bwMode="auto">
            <a:xfrm>
              <a:off x="2353" y="978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73.1</a:t>
              </a:r>
              <a:endParaRPr lang="en-US" altLang="en-US" sz="1400" dirty="0"/>
            </a:p>
          </p:txBody>
        </p:sp>
        <p:sp>
          <p:nvSpPr>
            <p:cNvPr id="178192" name="Text Box 16"/>
            <p:cNvSpPr txBox="1">
              <a:spLocks noChangeArrowheads="1"/>
            </p:cNvSpPr>
            <p:nvPr/>
          </p:nvSpPr>
          <p:spPr bwMode="auto">
            <a:xfrm>
              <a:off x="2037" y="991"/>
              <a:ext cx="335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400" dirty="0" smtClean="0"/>
                <a:t>87.8</a:t>
              </a:r>
              <a:endParaRPr lang="en-US" altLang="en-US" sz="1400" dirty="0"/>
            </a:p>
          </p:txBody>
        </p:sp>
        <p:sp>
          <p:nvSpPr>
            <p:cNvPr id="178193" name="Text Box 17"/>
            <p:cNvSpPr txBox="1">
              <a:spLocks noChangeArrowheads="1"/>
            </p:cNvSpPr>
            <p:nvPr/>
          </p:nvSpPr>
          <p:spPr bwMode="auto">
            <a:xfrm>
              <a:off x="1364" y="989"/>
              <a:ext cx="3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 dirty="0" smtClean="0"/>
                <a:t>87.6</a:t>
              </a:r>
              <a:endParaRPr lang="en-US" altLang="en-US" sz="1400" dirty="0"/>
            </a:p>
          </p:txBody>
        </p:sp>
        <p:sp>
          <p:nvSpPr>
            <p:cNvPr id="178194" name="Text Box 18"/>
            <p:cNvSpPr txBox="1">
              <a:spLocks noChangeArrowheads="1"/>
            </p:cNvSpPr>
            <p:nvPr/>
          </p:nvSpPr>
          <p:spPr bwMode="auto">
            <a:xfrm>
              <a:off x="1031" y="989"/>
              <a:ext cx="3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 dirty="0" smtClean="0"/>
                <a:t>95.1</a:t>
              </a:r>
              <a:endParaRPr lang="en-US" altLang="en-US" sz="1400" dirty="0"/>
            </a:p>
          </p:txBody>
        </p:sp>
        <p:sp>
          <p:nvSpPr>
            <p:cNvPr id="178195" name="Text Box 19"/>
            <p:cNvSpPr txBox="1">
              <a:spLocks noChangeArrowheads="1"/>
            </p:cNvSpPr>
            <p:nvPr/>
          </p:nvSpPr>
          <p:spPr bwMode="auto">
            <a:xfrm>
              <a:off x="734" y="989"/>
              <a:ext cx="3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 dirty="0" smtClean="0"/>
                <a:t>94.6</a:t>
              </a:r>
              <a:endParaRPr lang="en-US" altLang="en-US" sz="1400" dirty="0"/>
            </a:p>
          </p:txBody>
        </p:sp>
        <p:sp>
          <p:nvSpPr>
            <p:cNvPr id="178196" name="Text Box 20"/>
            <p:cNvSpPr txBox="1">
              <a:spLocks noChangeArrowheads="1"/>
            </p:cNvSpPr>
            <p:nvPr/>
          </p:nvSpPr>
          <p:spPr bwMode="auto">
            <a:xfrm>
              <a:off x="378" y="987"/>
              <a:ext cx="33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400" dirty="0" smtClean="0"/>
                <a:t>61.7</a:t>
              </a:r>
              <a:endParaRPr lang="en-US" altLang="en-US" sz="1400" dirty="0"/>
            </a:p>
          </p:txBody>
        </p:sp>
        <p:sp>
          <p:nvSpPr>
            <p:cNvPr id="178197" name="Text Box 21"/>
            <p:cNvSpPr txBox="1">
              <a:spLocks noChangeArrowheads="1"/>
            </p:cNvSpPr>
            <p:nvPr/>
          </p:nvSpPr>
          <p:spPr bwMode="auto">
            <a:xfrm>
              <a:off x="369" y="765"/>
              <a:ext cx="329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 smtClean="0"/>
                <a:t>Provisional share </a:t>
              </a:r>
              <a:r>
                <a:rPr lang="en-US" altLang="en-US" sz="1600" dirty="0"/>
                <a:t>transmitted within </a:t>
              </a:r>
              <a:r>
                <a:rPr lang="en-US" altLang="en-US" sz="1600" dirty="0" smtClean="0"/>
                <a:t>28 </a:t>
              </a:r>
              <a:r>
                <a:rPr lang="en-US" altLang="en-US" sz="1600" dirty="0"/>
                <a:t>months for </a:t>
              </a:r>
              <a:r>
                <a:rPr lang="en-US" altLang="en-US" sz="1600" dirty="0" smtClean="0"/>
                <a:t>2014</a:t>
              </a:r>
              <a:endParaRPr lang="en-US" altLang="en-US" sz="1600" dirty="0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381867" y="4818923"/>
            <a:ext cx="290656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Source:  </a:t>
            </a:r>
            <a:r>
              <a:rPr lang="en-US" sz="1000" dirty="0" smtClean="0"/>
              <a:t>WIPO Statistics Database, March 2013</a:t>
            </a:r>
            <a:endParaRPr lang="en-US" sz="1000" dirty="0"/>
          </a:p>
        </p:txBody>
      </p:sp>
      <p:pic>
        <p:nvPicPr>
          <p:cNvPr id="158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" y="1809752"/>
            <a:ext cx="8974476" cy="327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786213" y="1563891"/>
            <a:ext cx="5325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dirty="0" smtClean="0"/>
              <a:t>73.2</a:t>
            </a:r>
            <a:endParaRPr lang="en-US" altLang="en-US" sz="1400" dirty="0"/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2759795" y="1570042"/>
            <a:ext cx="528637" cy="30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dirty="0" smtClean="0"/>
              <a:t>93.7</a:t>
            </a:r>
            <a:endParaRPr lang="en-US" alt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65228-7479-4AA9-9D7A-590B2BFE539E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92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280920" cy="532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0"/>
            <a:ext cx="8229600" cy="941388"/>
          </a:xfrm>
        </p:spPr>
        <p:txBody>
          <a:bodyPr/>
          <a:lstStyle/>
          <a:p>
            <a:r>
              <a:rPr lang="en-US" altLang="en-US" dirty="0" smtClean="0"/>
              <a:t>PCT-Patent Prosecution Highway</a:t>
            </a:r>
          </a:p>
        </p:txBody>
      </p:sp>
      <p:sp>
        <p:nvSpPr>
          <p:cNvPr id="114700" name="Text Box 12"/>
          <p:cNvSpPr txBox="1">
            <a:spLocks noChangeArrowheads="1"/>
          </p:cNvSpPr>
          <p:nvPr/>
        </p:nvSpPr>
        <p:spPr bwMode="auto">
          <a:xfrm>
            <a:off x="899964" y="6016563"/>
            <a:ext cx="62277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600" dirty="0" smtClean="0"/>
              <a:t>17,014 PCT-PPH </a:t>
            </a:r>
            <a:r>
              <a:rPr lang="en-US" altLang="en-US" sz="1600" dirty="0"/>
              <a:t>requests until end June </a:t>
            </a:r>
            <a:r>
              <a:rPr lang="en-US" altLang="en-US" sz="1600" dirty="0" smtClean="0"/>
              <a:t>2014 </a:t>
            </a:r>
            <a:endParaRPr lang="en-US" altLang="en-US" sz="1600" dirty="0"/>
          </a:p>
          <a:p>
            <a:r>
              <a:rPr lang="en-US" altLang="en-US" sz="1600" dirty="0" smtClean="0"/>
              <a:t>6,333 PCT-PPH requests in 2013 (+38.3% on 2012) </a:t>
            </a:r>
            <a:endParaRPr lang="en-US" alt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2159596" y="5770342"/>
            <a:ext cx="464582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/>
              <a:t>* as of end December 2013    Source</a:t>
            </a:r>
            <a:r>
              <a:rPr lang="en-US" sz="1000" dirty="0"/>
              <a:t>:  </a:t>
            </a:r>
            <a:r>
              <a:rPr lang="en-US" sz="1000" dirty="0" smtClean="0"/>
              <a:t>Patent Prosecution Highway Portal Site </a:t>
            </a:r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65228-7479-4AA9-9D7A-590B2BFE539E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Outline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341438"/>
            <a:ext cx="7988300" cy="4114800"/>
          </a:xfrm>
        </p:spPr>
        <p:txBody>
          <a:bodyPr/>
          <a:lstStyle/>
          <a:p>
            <a:pPr marL="381000" indent="-381000">
              <a:lnSpc>
                <a:spcPct val="90000"/>
              </a:lnSpc>
              <a:buFontTx/>
              <a:buAutoNum type="arabicParenR"/>
            </a:pPr>
            <a:r>
              <a:rPr lang="en-US" altLang="en-US" sz="2400" dirty="0" smtClean="0"/>
              <a:t>International Applications Filed</a:t>
            </a:r>
          </a:p>
          <a:p>
            <a:pPr marL="838200" lvl="1" indent="-381000">
              <a:lnSpc>
                <a:spcPct val="90000"/>
              </a:lnSpc>
              <a:buClr>
                <a:schemeClr val="tx1"/>
              </a:buClr>
              <a:buFontTx/>
              <a:buAutoNum type="arabicParenR"/>
            </a:pPr>
            <a:r>
              <a:rPr lang="en-US" altLang="en-US" sz="2400" dirty="0" smtClean="0"/>
              <a:t>Overall Trends and Forecasts</a:t>
            </a:r>
          </a:p>
          <a:p>
            <a:pPr marL="838200" lvl="1" indent="-381000">
              <a:lnSpc>
                <a:spcPct val="90000"/>
              </a:lnSpc>
              <a:buClr>
                <a:schemeClr val="tx1"/>
              </a:buClr>
              <a:buFontTx/>
              <a:buAutoNum type="arabicParenR"/>
            </a:pPr>
            <a:r>
              <a:rPr lang="en-US" altLang="en-US" sz="2400" dirty="0" smtClean="0"/>
              <a:t>Medium of Filing</a:t>
            </a:r>
          </a:p>
          <a:p>
            <a:pPr marL="838200" lvl="1" indent="-381000">
              <a:lnSpc>
                <a:spcPct val="90000"/>
              </a:lnSpc>
              <a:buClr>
                <a:schemeClr val="tx1"/>
              </a:buClr>
              <a:buFontTx/>
              <a:buAutoNum type="arabicParenR"/>
            </a:pPr>
            <a:r>
              <a:rPr lang="en-US" altLang="en-US" sz="2400" dirty="0" smtClean="0"/>
              <a:t>Languages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FontTx/>
              <a:buAutoNum type="arabicParenR"/>
            </a:pPr>
            <a:r>
              <a:rPr lang="en-US" altLang="en-US" sz="2400" dirty="0" smtClean="0"/>
              <a:t>National Phase Entries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FontTx/>
              <a:buAutoNum type="arabicParenR"/>
            </a:pPr>
            <a:r>
              <a:rPr lang="en-US" altLang="en-US" sz="2400" dirty="0" smtClean="0"/>
              <a:t>International Authorities</a:t>
            </a:r>
          </a:p>
          <a:p>
            <a:pPr marL="781050" lvl="1" indent="-381000">
              <a:lnSpc>
                <a:spcPct val="90000"/>
              </a:lnSpc>
              <a:buClr>
                <a:schemeClr val="tx1"/>
              </a:buClr>
              <a:buFontTx/>
              <a:buAutoNum type="arabicParenR"/>
            </a:pPr>
            <a:r>
              <a:rPr lang="en-US" altLang="en-US" sz="2400" dirty="0" smtClean="0"/>
              <a:t>International Search</a:t>
            </a:r>
          </a:p>
          <a:p>
            <a:pPr marL="781050" lvl="1" indent="-381000">
              <a:lnSpc>
                <a:spcPct val="90000"/>
              </a:lnSpc>
              <a:buClr>
                <a:schemeClr val="tx1"/>
              </a:buClr>
              <a:buFontTx/>
              <a:buAutoNum type="arabicParenR"/>
            </a:pPr>
            <a:r>
              <a:rPr lang="en-US" altLang="en-US" sz="2400" dirty="0" smtClean="0"/>
              <a:t>Supplementary International Search</a:t>
            </a:r>
          </a:p>
          <a:p>
            <a:pPr marL="781050" lvl="1" indent="-381000">
              <a:lnSpc>
                <a:spcPct val="90000"/>
              </a:lnSpc>
              <a:buClr>
                <a:schemeClr val="tx1"/>
              </a:buClr>
              <a:buFontTx/>
              <a:buAutoNum type="arabicParenR"/>
            </a:pPr>
            <a:r>
              <a:rPr lang="en-US" altLang="en-US" sz="2400" dirty="0" smtClean="0"/>
              <a:t>International Preliminary Examination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  <a:buFontTx/>
              <a:buAutoNum type="arabicParenR"/>
            </a:pPr>
            <a:r>
              <a:rPr lang="en-US" altLang="en-US" sz="2400" dirty="0" smtClean="0"/>
              <a:t>PCT – Patent Prosecution Highway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65228-7479-4AA9-9D7A-590B2BFE539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2492375"/>
            <a:ext cx="7772400" cy="1470025"/>
          </a:xfrm>
        </p:spPr>
        <p:txBody>
          <a:bodyPr/>
          <a:lstStyle/>
          <a:p>
            <a:pPr algn="ctr"/>
            <a:r>
              <a:rPr lang="en-US" altLang="en-US" sz="2400" dirty="0" smtClean="0"/>
              <a:t>Further information:</a:t>
            </a:r>
            <a:br>
              <a:rPr lang="en-US" altLang="en-US" sz="2400" dirty="0" smtClean="0"/>
            </a:b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b="1" dirty="0" smtClean="0"/>
              <a:t>2014 PCT Yearly Review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dirty="0" smtClean="0"/>
              <a:t>The International Patent System</a:t>
            </a:r>
            <a:br>
              <a:rPr lang="en-US" altLang="en-US" sz="2800" dirty="0" smtClean="0"/>
            </a:br>
            <a:r>
              <a:rPr lang="en-US" altLang="en-US" sz="2000" dirty="0" smtClean="0"/>
              <a:t>WIPO Publication No:901E/2014</a:t>
            </a:r>
            <a:br>
              <a:rPr lang="en-US" altLang="en-US" sz="2000" dirty="0" smtClean="0"/>
            </a:b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800" b="1" dirty="0" smtClean="0"/>
              <a:t>2014 World Intellectual Property Indicators</a:t>
            </a:r>
            <a:br>
              <a:rPr lang="en-US" altLang="en-US" sz="2800" b="1" dirty="0" smtClean="0"/>
            </a:br>
            <a:r>
              <a:rPr lang="en-US" altLang="en-US" sz="2000" dirty="0" smtClean="0"/>
              <a:t>WIPO Publication No:941E/14</a:t>
            </a:r>
            <a:br>
              <a:rPr lang="en-US" altLang="en-US" sz="2000" dirty="0" smtClean="0"/>
            </a:b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800" b="1" dirty="0" smtClean="0"/>
              <a:t>Statistics on the PCT System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000" dirty="0" smtClean="0"/>
              <a:t>http://www.wipo.int/ipstats/en/statistics/pct/</a:t>
            </a:r>
            <a:br>
              <a:rPr lang="en-US" altLang="en-US" sz="2000" dirty="0" smtClean="0"/>
            </a:b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en-US" altLang="en-US" sz="2800" b="1" dirty="0" smtClean="0"/>
              <a:t>Patent Prosecution Highway Portal Site</a:t>
            </a:r>
            <a:br>
              <a:rPr lang="en-US" altLang="en-US" sz="2800" b="1" dirty="0" smtClean="0"/>
            </a:br>
            <a:r>
              <a:rPr lang="en-US" altLang="en-US" sz="2000" dirty="0" smtClean="0"/>
              <a:t>http://www.jpo.go.jp/ppph-portal/index.htm</a:t>
            </a:r>
            <a:br>
              <a:rPr lang="en-US" altLang="en-US" sz="2000" dirty="0" smtClean="0"/>
            </a:br>
            <a:endParaRPr lang="en-US" alt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65228-7479-4AA9-9D7A-590B2BFE539E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3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07375" cy="576263"/>
          </a:xfrm>
        </p:spPr>
        <p:txBody>
          <a:bodyPr/>
          <a:lstStyle/>
          <a:p>
            <a:r>
              <a:rPr lang="en-US" altLang="en-US" dirty="0" smtClean="0"/>
              <a:t>Application Filings and Forecast</a:t>
            </a:r>
          </a:p>
        </p:txBody>
      </p:sp>
      <p:sp>
        <p:nvSpPr>
          <p:cNvPr id="5" name="Content Placeholder 9"/>
          <p:cNvSpPr txBox="1">
            <a:spLocks/>
          </p:cNvSpPr>
          <p:nvPr/>
        </p:nvSpPr>
        <p:spPr bwMode="auto">
          <a:xfrm>
            <a:off x="428626" y="893763"/>
            <a:ext cx="7988300" cy="792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Arial" charset="0"/>
                <a:ea typeface="ヒラギノ角ゴ Pro W3" pitchFamily="1" charset="-128"/>
              </a:defRPr>
            </a:lvl9pPr>
          </a:lstStyle>
          <a:p>
            <a:pPr marL="0" indent="0">
              <a:spcBef>
                <a:spcPct val="20000"/>
              </a:spcBef>
            </a:pPr>
            <a:endParaRPr lang="en-US" altLang="en-US" sz="1600" dirty="0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8748713" y="6453188"/>
            <a:ext cx="1841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28626" y="5909701"/>
            <a:ext cx="30444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 Economics and Statistics Division</a:t>
            </a:r>
            <a:r>
              <a:rPr lang="en-US" sz="1000" smtClean="0"/>
              <a:t>, WIPO</a:t>
            </a:r>
            <a:endParaRPr lang="en-US" sz="1000" dirty="0"/>
          </a:p>
        </p:txBody>
      </p:sp>
      <p:pic>
        <p:nvPicPr>
          <p:cNvPr id="157700" name="Chart 1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" y="782998"/>
            <a:ext cx="8966495" cy="507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1187623" y="3007427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195,334</a:t>
            </a:r>
            <a:endParaRPr lang="en-US" sz="1800" dirty="0"/>
          </a:p>
        </p:txBody>
      </p:sp>
      <p:sp>
        <p:nvSpPr>
          <p:cNvPr id="30" name="TextBox 29"/>
          <p:cNvSpPr txBox="1"/>
          <p:nvPr/>
        </p:nvSpPr>
        <p:spPr>
          <a:xfrm>
            <a:off x="2454822" y="275986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205,268</a:t>
            </a:r>
            <a:endParaRPr lang="en-US" sz="1800" dirty="0"/>
          </a:p>
        </p:txBody>
      </p:sp>
      <p:sp>
        <p:nvSpPr>
          <p:cNvPr id="31" name="TextBox 30"/>
          <p:cNvSpPr txBox="1"/>
          <p:nvPr/>
        </p:nvSpPr>
        <p:spPr>
          <a:xfrm>
            <a:off x="3730499" y="245787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214,100</a:t>
            </a:r>
            <a:endParaRPr lang="en-US" sz="1800" dirty="0"/>
          </a:p>
        </p:txBody>
      </p:sp>
      <p:sp>
        <p:nvSpPr>
          <p:cNvPr id="32" name="TextBox 31"/>
          <p:cNvSpPr txBox="1"/>
          <p:nvPr/>
        </p:nvSpPr>
        <p:spPr>
          <a:xfrm>
            <a:off x="5072484" y="2254782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216,100</a:t>
            </a:r>
            <a:endParaRPr lang="en-US" sz="1800" dirty="0"/>
          </a:p>
        </p:txBody>
      </p:sp>
      <p:sp>
        <p:nvSpPr>
          <p:cNvPr id="33" name="TextBox 32"/>
          <p:cNvSpPr txBox="1"/>
          <p:nvPr/>
        </p:nvSpPr>
        <p:spPr>
          <a:xfrm>
            <a:off x="6300192" y="2062098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222,800</a:t>
            </a:r>
            <a:endParaRPr lang="en-US" sz="1800" dirty="0"/>
          </a:p>
        </p:txBody>
      </p:sp>
      <p:sp>
        <p:nvSpPr>
          <p:cNvPr id="34" name="TextBox 33"/>
          <p:cNvSpPr txBox="1"/>
          <p:nvPr/>
        </p:nvSpPr>
        <p:spPr>
          <a:xfrm>
            <a:off x="7596336" y="1828966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228,800</a:t>
            </a:r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65228-7479-4AA9-9D7A-590B2BFE539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Monthly Trends in Applications Filed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626" y="5786590"/>
            <a:ext cx="29690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WIPO Statistics Database, January 2015</a:t>
            </a:r>
            <a:endParaRPr lang="en-US" sz="1000" dirty="0"/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92" y="1412776"/>
            <a:ext cx="8942908" cy="383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65228-7479-4AA9-9D7A-590B2BFE539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Medium of Filing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016" y="5380166"/>
            <a:ext cx="8631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For 2014, 6.3% paper, 2.1% PCT-EASY, 53.0% PDF, 26.4% XML, 12.2% EFS-web</a:t>
            </a:r>
            <a:endParaRPr 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431826" y="4941168"/>
            <a:ext cx="30043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Source:  WIPO Statistics Database, January 2015</a:t>
            </a:r>
            <a:endParaRPr lang="en-US" sz="1000" dirty="0"/>
          </a:p>
        </p:txBody>
      </p:sp>
      <p:pic>
        <p:nvPicPr>
          <p:cNvPr id="160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" y="1377310"/>
            <a:ext cx="9143342" cy="365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65228-7479-4AA9-9D7A-590B2BFE539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941388"/>
          </a:xfrm>
        </p:spPr>
        <p:txBody>
          <a:bodyPr/>
          <a:lstStyle/>
          <a:p>
            <a:r>
              <a:rPr lang="en-US" altLang="en-US" dirty="0" smtClean="0"/>
              <a:t>Publication Languages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96900" y="5337889"/>
            <a:ext cx="757549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 smtClean="0"/>
              <a:t>All publication languages showed an increase in absolute numbers between 2013 and 2014.  Highest percentage increases were Chinese (+19.3%) and English (+11.9%).</a:t>
            </a:r>
            <a:endParaRPr lang="en-US" alt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017597" y="6309320"/>
            <a:ext cx="30043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Note: 2014 data are WIPO estimates</a:t>
            </a:r>
          </a:p>
          <a:p>
            <a:r>
              <a:rPr lang="en-US" sz="1000" dirty="0" smtClean="0"/>
              <a:t>Source:  WIPO Statistics Database, January 2015</a:t>
            </a:r>
            <a:endParaRPr lang="en-US" sz="100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43260"/>
              </p:ext>
            </p:extLst>
          </p:nvPr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56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766" y="939232"/>
            <a:ext cx="6352015" cy="3810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5775" y="4568448"/>
            <a:ext cx="172399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2009</a:t>
            </a:r>
          </a:p>
          <a:p>
            <a:pPr algn="ctr"/>
            <a:r>
              <a:rPr lang="en-US" sz="2000" dirty="0"/>
              <a:t>Total </a:t>
            </a:r>
            <a:r>
              <a:rPr lang="en-US" sz="2000" dirty="0" smtClean="0"/>
              <a:t>155,514</a:t>
            </a:r>
            <a:endParaRPr lang="en-US" sz="2000" dirty="0"/>
          </a:p>
          <a:p>
            <a:pPr algn="ctr"/>
            <a:endParaRPr lang="en-US" sz="24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6372200" y="4568447"/>
            <a:ext cx="17239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2014</a:t>
            </a:r>
          </a:p>
          <a:p>
            <a:pPr algn="ctr"/>
            <a:r>
              <a:rPr lang="en-US" sz="2000" dirty="0" smtClean="0"/>
              <a:t>Total 210,609</a:t>
            </a:r>
          </a:p>
        </p:txBody>
      </p:sp>
      <p:pic>
        <p:nvPicPr>
          <p:cNvPr id="155661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0279" y="939232"/>
            <a:ext cx="6264692" cy="3757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65228-7479-4AA9-9D7A-590B2BFE539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9718" y="80188"/>
            <a:ext cx="8229600" cy="941387"/>
          </a:xfrm>
        </p:spPr>
        <p:txBody>
          <a:bodyPr/>
          <a:lstStyle/>
          <a:p>
            <a:r>
              <a:rPr lang="en-US" altLang="en-US" dirty="0" smtClean="0"/>
              <a:t>National Phase Entries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354" y="5805264"/>
            <a:ext cx="6865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Note:  Data refer to the international phase of the PCT system.   Counts are based on the international application date.</a:t>
            </a:r>
          </a:p>
          <a:p>
            <a:r>
              <a:rPr lang="en-US" sz="1000" dirty="0" smtClean="0"/>
              <a:t>Source:  WIPO Statistics Database, January 2015</a:t>
            </a:r>
            <a:endParaRPr lang="en-US" sz="1000" dirty="0"/>
          </a:p>
        </p:txBody>
      </p:sp>
      <p:pic>
        <p:nvPicPr>
          <p:cNvPr id="1566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629742"/>
            <a:ext cx="6264697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66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98" y="3334840"/>
            <a:ext cx="6000974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0354" y="5226000"/>
            <a:ext cx="7911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475,500 non-resident national phase entries in 2013 (+4.3% growth)</a:t>
            </a:r>
          </a:p>
          <a:p>
            <a:r>
              <a:rPr lang="en-US" sz="2000" dirty="0" smtClean="0"/>
              <a:t>565,500 total national phase entries for 2013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65228-7479-4AA9-9D7A-590B2BFE539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 smtClean="0"/>
              <a:t>International Authorities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196975"/>
            <a:ext cx="8675687" cy="4537075"/>
          </a:xfrm>
        </p:spPr>
        <p:txBody>
          <a:bodyPr/>
          <a:lstStyle/>
          <a:p>
            <a:r>
              <a:rPr lang="en-US" altLang="en-US" sz="2400" dirty="0" smtClean="0"/>
              <a:t>International Search Reports</a:t>
            </a:r>
          </a:p>
          <a:p>
            <a:pPr lvl="1"/>
            <a:r>
              <a:rPr lang="en-US" altLang="en-US" sz="2400" dirty="0" smtClean="0"/>
              <a:t>Distribution by International Authority</a:t>
            </a:r>
          </a:p>
          <a:p>
            <a:pPr lvl="1"/>
            <a:r>
              <a:rPr lang="en-US" altLang="en-US" sz="2400" dirty="0" smtClean="0"/>
              <a:t>Timeliness of Transmission to International Bureau</a:t>
            </a:r>
          </a:p>
          <a:p>
            <a:pPr lvl="1">
              <a:buFont typeface="Wingdings" pitchFamily="2" charset="2"/>
              <a:buNone/>
            </a:pPr>
            <a:endParaRPr lang="en-US" altLang="en-US" sz="2400" dirty="0" smtClean="0"/>
          </a:p>
          <a:p>
            <a:r>
              <a:rPr lang="en-US" altLang="en-US" sz="2400" dirty="0" smtClean="0"/>
              <a:t>Supplementary International Search Reports</a:t>
            </a:r>
          </a:p>
          <a:p>
            <a:pPr>
              <a:buFontTx/>
              <a:buNone/>
            </a:pPr>
            <a:endParaRPr lang="en-US" altLang="en-US" sz="2400" dirty="0" smtClean="0"/>
          </a:p>
          <a:p>
            <a:r>
              <a:rPr lang="en-US" altLang="en-US" sz="2400" dirty="0" smtClean="0"/>
              <a:t>International Preliminary Examination Reports</a:t>
            </a:r>
          </a:p>
          <a:p>
            <a:pPr lvl="1"/>
            <a:r>
              <a:rPr lang="en-US" altLang="en-US" sz="2400" dirty="0" smtClean="0"/>
              <a:t>Demand</a:t>
            </a:r>
          </a:p>
          <a:p>
            <a:pPr lvl="1"/>
            <a:r>
              <a:rPr lang="en-US" altLang="en-US" sz="2400" dirty="0" smtClean="0"/>
              <a:t>Distribution by International Authority</a:t>
            </a:r>
          </a:p>
          <a:p>
            <a:pPr lvl="1"/>
            <a:r>
              <a:rPr lang="en-US" altLang="en-US" sz="2400" dirty="0" smtClean="0"/>
              <a:t>Timeliness of Transmission to International Bureau</a:t>
            </a:r>
          </a:p>
          <a:p>
            <a:endParaRPr lang="en-US" alt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65228-7479-4AA9-9D7A-590B2BFE539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941388"/>
          </a:xfrm>
        </p:spPr>
        <p:txBody>
          <a:bodyPr/>
          <a:lstStyle/>
          <a:p>
            <a:r>
              <a:rPr lang="en-US" altLang="en-US" dirty="0" smtClean="0"/>
              <a:t>Distribution of ISRs established by ISA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749648" y="5658031"/>
            <a:ext cx="54809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dirty="0"/>
              <a:t>Data based on </a:t>
            </a:r>
            <a:r>
              <a:rPr lang="en-US" altLang="en-US" sz="1800" dirty="0" smtClean="0"/>
              <a:t>international filing year of application</a:t>
            </a:r>
            <a:endParaRPr lang="en-US" altLang="en-US" sz="18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095905"/>
              </p:ext>
            </p:extLst>
          </p:nvPr>
        </p:nvGraphicFramePr>
        <p:xfrm>
          <a:off x="0" y="1124744"/>
          <a:ext cx="9134068" cy="4507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16" name="Worksheet" r:id="rId5" imgW="6543759" imgH="3162220" progId="Excel.Sheet.8">
                  <p:embed/>
                </p:oleObj>
              </mc:Choice>
              <mc:Fallback>
                <p:oleObj name="Worksheet" r:id="rId5" imgW="6543759" imgH="3162220" progId="Excel.Sheet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24744"/>
                        <a:ext cx="9134068" cy="45073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762720" y="523200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Note: </a:t>
            </a:r>
            <a:r>
              <a:rPr lang="en-US" sz="1000" dirty="0" smtClean="0"/>
              <a:t> 2014 data </a:t>
            </a:r>
            <a:r>
              <a:rPr lang="en-US" sz="1000" dirty="0"/>
              <a:t>are WIPO estimates</a:t>
            </a:r>
          </a:p>
          <a:p>
            <a:r>
              <a:rPr lang="en-US" sz="1000" dirty="0"/>
              <a:t>Source:  WIPO Statistics Database, </a:t>
            </a:r>
            <a:r>
              <a:rPr lang="en-US" sz="1000" dirty="0" smtClean="0"/>
              <a:t>January 2015</a:t>
            </a:r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65228-7479-4AA9-9D7A-590B2BFE539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uvelle présentation">
  <a:themeElements>
    <a:clrScheme name="Nouvelle pré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12230</TotalTime>
  <Words>839</Words>
  <Application>Microsoft Office PowerPoint</Application>
  <PresentationFormat>On-screen Show (4:3)</PresentationFormat>
  <Paragraphs>220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Nouvelle présentation</vt:lpstr>
      <vt:lpstr>Worksheet</vt:lpstr>
      <vt:lpstr>PCT Statistics</vt:lpstr>
      <vt:lpstr>Outline</vt:lpstr>
      <vt:lpstr>Application Filings and Forecast</vt:lpstr>
      <vt:lpstr>Monthly Trends in Applications Filed</vt:lpstr>
      <vt:lpstr>Medium of Filing</vt:lpstr>
      <vt:lpstr>Publication Languages</vt:lpstr>
      <vt:lpstr>National Phase Entries</vt:lpstr>
      <vt:lpstr>International Authorities</vt:lpstr>
      <vt:lpstr>Distribution of ISRs established by ISA</vt:lpstr>
      <vt:lpstr>Average Timeliness in Transmitting ISRs to the IB </vt:lpstr>
      <vt:lpstr>Timeliness in Transmitting ISRs by ISA in 2013</vt:lpstr>
      <vt:lpstr>Average Timeliness in transmitting ISRs to the IB measured from Date of Receipt of Search Copy</vt:lpstr>
      <vt:lpstr>Timeliness in transmitting ISRs to the IB measured from Date of Receipt of Search Copy by Authority for 2013</vt:lpstr>
      <vt:lpstr>Distribution of SIS Requests</vt:lpstr>
      <vt:lpstr>PowerPoint Presentation</vt:lpstr>
      <vt:lpstr>International Preliminary Examination Reports</vt:lpstr>
      <vt:lpstr>Average Timeliness in Transmitting IPRPs</vt:lpstr>
      <vt:lpstr>Timeliness in Transmitting IPRPs by IPEA in 2013</vt:lpstr>
      <vt:lpstr>PCT-Patent Prosecution Highway</vt:lpstr>
      <vt:lpstr>Further information:  2014 PCT Yearly Review The International Patent System WIPO Publication No:901E/2014  2014 World Intellectual Property Indicators WIPO Publication No:941E/14  Statistics on the PCT System http://www.wipo.int/ipstats/en/statistics/pct/  Patent Prosecution Highway Portal Site http://www.jpo.go.jp/ppph-portal/index.htm </vt:lpstr>
    </vt:vector>
  </TitlesOfParts>
  <Company>Sheyda Navab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PCT – An Overview</dc:title>
  <dc:creator>Philip Thomas</dc:creator>
  <cp:lastModifiedBy>MARLOW Thomas</cp:lastModifiedBy>
  <cp:revision>404</cp:revision>
  <cp:lastPrinted>2015-01-26T10:12:09Z</cp:lastPrinted>
  <dcterms:created xsi:type="dcterms:W3CDTF">2010-03-01T11:31:28Z</dcterms:created>
  <dcterms:modified xsi:type="dcterms:W3CDTF">2015-02-12T08:54:20Z</dcterms:modified>
</cp:coreProperties>
</file>