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xls" ContentType="application/vnd.ms-exce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68" r:id="rId4"/>
    <p:sldId id="258" r:id="rId5"/>
    <p:sldId id="259" r:id="rId6"/>
    <p:sldId id="260" r:id="rId7"/>
    <p:sldId id="261" r:id="rId8"/>
    <p:sldId id="262" r:id="rId9"/>
    <p:sldId id="263" r:id="rId10"/>
    <p:sldId id="264" r:id="rId11"/>
    <p:sldId id="265" r:id="rId12"/>
    <p:sldId id="266"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689" autoAdjust="0"/>
  </p:normalViewPr>
  <p:slideViewPr>
    <p:cSldViewPr>
      <p:cViewPr varScale="1">
        <p:scale>
          <a:sx n="47" d="100"/>
          <a:sy n="47" d="100"/>
        </p:scale>
        <p:origin x="-132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6EC5D6-9988-4EC8-B93E-35F149AED4BD}" type="datetimeFigureOut">
              <a:rPr lang="en-US" smtClean="0"/>
              <a:pPr/>
              <a:t>11/6/2009</a:t>
            </a:fld>
            <a:endParaRPr lang="en-Z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5592A6-D145-43DF-BC96-A41858622346}" type="slidenum">
              <a:rPr lang="en-ZA" smtClean="0"/>
              <a:pPr/>
              <a:t>‹#›</a:t>
            </a:fld>
            <a:endParaRPr lang="en-ZA"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1B5592A6-D145-43DF-BC96-A41858622346}" type="slidenum">
              <a:rPr lang="en-ZA" smtClean="0"/>
              <a:pPr/>
              <a:t>1</a:t>
            </a:fld>
            <a:endParaRPr lang="en-ZA"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1B5592A6-D145-43DF-BC96-A41858622346}" type="slidenum">
              <a:rPr lang="en-ZA" smtClean="0"/>
              <a:pPr/>
              <a:t>12</a:t>
            </a:fld>
            <a:endParaRPr lang="en-ZA"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1B5592A6-D145-43DF-BC96-A41858622346}" type="slidenum">
              <a:rPr lang="en-ZA" smtClean="0"/>
              <a:pPr/>
              <a:t>13</a:t>
            </a:fld>
            <a:endParaRPr lang="en-ZA"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Source: Richard Owen</a:t>
            </a:r>
            <a:r>
              <a:rPr lang="en-ZA" baseline="0" dirty="0" smtClean="0"/>
              <a:t> (2009)</a:t>
            </a:r>
            <a:endParaRPr lang="en-ZA" dirty="0"/>
          </a:p>
        </p:txBody>
      </p:sp>
      <p:sp>
        <p:nvSpPr>
          <p:cNvPr id="4" name="Slide Number Placeholder 3"/>
          <p:cNvSpPr>
            <a:spLocks noGrp="1"/>
          </p:cNvSpPr>
          <p:nvPr>
            <p:ph type="sldNum" sz="quarter" idx="10"/>
          </p:nvPr>
        </p:nvSpPr>
        <p:spPr/>
        <p:txBody>
          <a:bodyPr/>
          <a:lstStyle/>
          <a:p>
            <a:fld id="{1B5592A6-D145-43DF-BC96-A41858622346}" type="slidenum">
              <a:rPr lang="en-ZA" smtClean="0"/>
              <a:pPr/>
              <a:t>3</a:t>
            </a:fld>
            <a:endParaRPr lang="en-ZA"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1B5592A6-D145-43DF-BC96-A41858622346}" type="slidenum">
              <a:rPr lang="en-ZA" smtClean="0"/>
              <a:pPr/>
              <a:t>4</a:t>
            </a:fld>
            <a:endParaRPr lang="en-ZA"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1B5592A6-D145-43DF-BC96-A41858622346}" type="slidenum">
              <a:rPr lang="en-ZA" smtClean="0"/>
              <a:pPr/>
              <a:t>5</a:t>
            </a:fld>
            <a:endParaRPr lang="en-ZA"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1B5592A6-D145-43DF-BC96-A41858622346}" type="slidenum">
              <a:rPr lang="en-ZA" smtClean="0"/>
              <a:pPr/>
              <a:t>6</a:t>
            </a:fld>
            <a:endParaRPr lang="en-ZA"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1B5592A6-D145-43DF-BC96-A41858622346}" type="slidenum">
              <a:rPr lang="en-ZA" smtClean="0"/>
              <a:pPr/>
              <a:t>7</a:t>
            </a:fld>
            <a:endParaRPr lang="en-ZA"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1B5592A6-D145-43DF-BC96-A41858622346}" type="slidenum">
              <a:rPr lang="en-ZA" smtClean="0"/>
              <a:pPr/>
              <a:t>8</a:t>
            </a:fld>
            <a:endParaRPr lang="en-ZA"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1B5592A6-D145-43DF-BC96-A41858622346}" type="slidenum">
              <a:rPr lang="en-ZA" smtClean="0"/>
              <a:pPr/>
              <a:t>9</a:t>
            </a:fld>
            <a:endParaRPr lang="en-ZA"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Source and copyright: ChrisHarrison.com</a:t>
            </a:r>
            <a:endParaRPr lang="en-ZA" dirty="0"/>
          </a:p>
        </p:txBody>
      </p:sp>
      <p:sp>
        <p:nvSpPr>
          <p:cNvPr id="4" name="Slide Number Placeholder 3"/>
          <p:cNvSpPr>
            <a:spLocks noGrp="1"/>
          </p:cNvSpPr>
          <p:nvPr>
            <p:ph type="sldNum" sz="quarter" idx="10"/>
          </p:nvPr>
        </p:nvSpPr>
        <p:spPr/>
        <p:txBody>
          <a:bodyPr/>
          <a:lstStyle/>
          <a:p>
            <a:fld id="{1B5592A6-D145-43DF-BC96-A41858622346}" type="slidenum">
              <a:rPr lang="en-ZA" smtClean="0"/>
              <a:pPr/>
              <a:t>10</a:t>
            </a:fld>
            <a:endParaRPr lang="en-ZA"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74209C56-2E2B-4B45-8D4A-6D98A5D99612}" type="datetimeFigureOut">
              <a:rPr lang="en-US" smtClean="0"/>
              <a:pPr/>
              <a:t>11/6/2009</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34E18D51-8185-4ACC-BF5A-41189828C368}" type="slidenum">
              <a:rPr lang="en-ZA" smtClean="0"/>
              <a:pPr/>
              <a:t>‹#›</a:t>
            </a:fld>
            <a:endParaRPr lang="en-Z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74209C56-2E2B-4B45-8D4A-6D98A5D99612}" type="datetimeFigureOut">
              <a:rPr lang="en-US" smtClean="0"/>
              <a:pPr/>
              <a:t>11/6/2009</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34E18D51-8185-4ACC-BF5A-41189828C368}" type="slidenum">
              <a:rPr lang="en-ZA" smtClean="0"/>
              <a:pPr/>
              <a:t>‹#›</a:t>
            </a:fld>
            <a:endParaRPr lang="en-Z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74209C56-2E2B-4B45-8D4A-6D98A5D99612}" type="datetimeFigureOut">
              <a:rPr lang="en-US" smtClean="0"/>
              <a:pPr/>
              <a:t>11/6/2009</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34E18D51-8185-4ACC-BF5A-41189828C368}" type="slidenum">
              <a:rPr lang="en-ZA" smtClean="0"/>
              <a:pPr/>
              <a:t>‹#›</a:t>
            </a:fld>
            <a:endParaRPr lang="en-Z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74209C56-2E2B-4B45-8D4A-6D98A5D99612}" type="datetimeFigureOut">
              <a:rPr lang="en-US" smtClean="0"/>
              <a:pPr/>
              <a:t>11/6/2009</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34E18D51-8185-4ACC-BF5A-41189828C368}" type="slidenum">
              <a:rPr lang="en-ZA" smtClean="0"/>
              <a:pPr/>
              <a:t>‹#›</a:t>
            </a:fld>
            <a:endParaRPr lang="en-Z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209C56-2E2B-4B45-8D4A-6D98A5D99612}" type="datetimeFigureOut">
              <a:rPr lang="en-US" smtClean="0"/>
              <a:pPr/>
              <a:t>11/6/2009</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34E18D51-8185-4ACC-BF5A-41189828C368}" type="slidenum">
              <a:rPr lang="en-ZA" smtClean="0"/>
              <a:pPr/>
              <a:t>‹#›</a:t>
            </a:fld>
            <a:endParaRPr lang="en-Z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74209C56-2E2B-4B45-8D4A-6D98A5D99612}" type="datetimeFigureOut">
              <a:rPr lang="en-US" smtClean="0"/>
              <a:pPr/>
              <a:t>11/6/2009</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34E18D51-8185-4ACC-BF5A-41189828C368}" type="slidenum">
              <a:rPr lang="en-ZA" smtClean="0"/>
              <a:pPr/>
              <a:t>‹#›</a:t>
            </a:fld>
            <a:endParaRPr lang="en-Z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74209C56-2E2B-4B45-8D4A-6D98A5D99612}" type="datetimeFigureOut">
              <a:rPr lang="en-US" smtClean="0"/>
              <a:pPr/>
              <a:t>11/6/2009</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34E18D51-8185-4ACC-BF5A-41189828C368}" type="slidenum">
              <a:rPr lang="en-ZA" smtClean="0"/>
              <a:pPr/>
              <a:t>‹#›</a:t>
            </a:fld>
            <a:endParaRPr lang="en-Z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74209C56-2E2B-4B45-8D4A-6D98A5D99612}" type="datetimeFigureOut">
              <a:rPr lang="en-US" smtClean="0"/>
              <a:pPr/>
              <a:t>11/6/2009</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34E18D51-8185-4ACC-BF5A-41189828C368}" type="slidenum">
              <a:rPr lang="en-ZA" smtClean="0"/>
              <a:pPr/>
              <a:t>‹#›</a:t>
            </a:fld>
            <a:endParaRPr lang="en-Z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09C56-2E2B-4B45-8D4A-6D98A5D99612}" type="datetimeFigureOut">
              <a:rPr lang="en-US" smtClean="0"/>
              <a:pPr/>
              <a:t>11/6/2009</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34E18D51-8185-4ACC-BF5A-41189828C368}" type="slidenum">
              <a:rPr lang="en-ZA" smtClean="0"/>
              <a:pPr/>
              <a:t>‹#›</a:t>
            </a:fld>
            <a:endParaRPr lang="en-Z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209C56-2E2B-4B45-8D4A-6D98A5D99612}" type="datetimeFigureOut">
              <a:rPr lang="en-US" smtClean="0"/>
              <a:pPr/>
              <a:t>11/6/2009</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34E18D51-8185-4ACC-BF5A-41189828C368}" type="slidenum">
              <a:rPr lang="en-ZA" smtClean="0"/>
              <a:pPr/>
              <a:t>‹#›</a:t>
            </a:fld>
            <a:endParaRPr lang="en-Z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209C56-2E2B-4B45-8D4A-6D98A5D99612}" type="datetimeFigureOut">
              <a:rPr lang="en-US" smtClean="0"/>
              <a:pPr/>
              <a:t>11/6/2009</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34E18D51-8185-4ACC-BF5A-41189828C368}" type="slidenum">
              <a:rPr lang="en-ZA" smtClean="0"/>
              <a:pPr/>
              <a:t>‹#›</a:t>
            </a:fld>
            <a:endParaRPr lang="en-Z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209C56-2E2B-4B45-8D4A-6D98A5D99612}" type="datetimeFigureOut">
              <a:rPr lang="en-US" smtClean="0"/>
              <a:pPr/>
              <a:t>11/6/2009</a:t>
            </a:fld>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E18D51-8185-4ACC-BF5A-41189828C368}" type="slidenum">
              <a:rPr lang="en-ZA" smtClean="0"/>
              <a:pPr/>
              <a:t>‹#›</a:t>
            </a:fld>
            <a:endParaRPr lang="en-Z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Chart1.xls"/></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bg1"/>
          </a:solidFill>
          <a:ln>
            <a:solidFill>
              <a:schemeClr val="bg1"/>
            </a:solidFill>
          </a:ln>
        </p:spPr>
        <p:txBody>
          <a:bodyPr>
            <a:normAutofit fontScale="90000"/>
          </a:bodyPr>
          <a:lstStyle/>
          <a:p>
            <a:r>
              <a:rPr lang="en-GB" b="1" dirty="0">
                <a:solidFill>
                  <a:srgbClr val="002060"/>
                </a:solidFill>
              </a:rPr>
              <a:t>The digital divide is essentially a knowledge </a:t>
            </a:r>
            <a:r>
              <a:rPr lang="en-GB" b="1" dirty="0" smtClean="0">
                <a:solidFill>
                  <a:srgbClr val="002060"/>
                </a:solidFill>
              </a:rPr>
              <a:t>divide</a:t>
            </a:r>
            <a:r>
              <a:rPr lang="en-ZA" dirty="0">
                <a:solidFill>
                  <a:srgbClr val="002060"/>
                </a:solidFill>
              </a:rPr>
              <a:t/>
            </a:r>
            <a:br>
              <a:rPr lang="en-ZA" dirty="0">
                <a:solidFill>
                  <a:srgbClr val="002060"/>
                </a:solidFill>
              </a:rPr>
            </a:br>
            <a:endParaRPr lang="en-ZA" dirty="0">
              <a:solidFill>
                <a:srgbClr val="002060"/>
              </a:solidFill>
            </a:endParaRPr>
          </a:p>
        </p:txBody>
      </p:sp>
      <p:sp>
        <p:nvSpPr>
          <p:cNvPr id="3" name="Subtitle 2"/>
          <p:cNvSpPr>
            <a:spLocks noGrp="1"/>
          </p:cNvSpPr>
          <p:nvPr>
            <p:ph type="subTitle" idx="1"/>
          </p:nvPr>
        </p:nvSpPr>
        <p:spPr>
          <a:solidFill>
            <a:schemeClr val="bg1"/>
          </a:solidFill>
        </p:spPr>
        <p:txBody>
          <a:bodyPr>
            <a:normAutofit fontScale="70000" lnSpcReduction="20000"/>
          </a:bodyPr>
          <a:lstStyle/>
          <a:p>
            <a:r>
              <a:rPr lang="en-GB" b="1" dirty="0" smtClean="0"/>
              <a:t>Enhancing Access to Information and Knowledge Production for the Developing World</a:t>
            </a:r>
            <a:r>
              <a:rPr lang="en-GB" b="1" dirty="0" smtClean="0"/>
              <a:t>.</a:t>
            </a:r>
          </a:p>
          <a:p>
            <a:endParaRPr lang="en-GB" b="1" dirty="0" smtClean="0"/>
          </a:p>
          <a:p>
            <a:r>
              <a:rPr lang="en-GB" b="1" dirty="0" smtClean="0"/>
              <a:t>Brian Wafawarowa, Geneva  November 2009</a:t>
            </a:r>
          </a:p>
          <a:p>
            <a:endParaRPr lang="en-Z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City to City Connectivity</a:t>
            </a:r>
            <a:endParaRPr lang="en-ZA" dirty="0"/>
          </a:p>
        </p:txBody>
      </p:sp>
      <p:pic>
        <p:nvPicPr>
          <p:cNvPr id="4098" name="Picture 2" descr="F:\cityconnection.jpg"/>
          <p:cNvPicPr>
            <a:picLocks noGrp="1" noChangeAspect="1" noChangeArrowheads="1"/>
          </p:cNvPicPr>
          <p:nvPr>
            <p:ph idx="1"/>
          </p:nvPr>
        </p:nvPicPr>
        <p:blipFill>
          <a:blip r:embed="rId3" cstate="print"/>
          <a:srcRect/>
          <a:stretch>
            <a:fillRect/>
          </a:stretch>
        </p:blipFill>
        <p:spPr bwMode="auto">
          <a:xfrm>
            <a:off x="457200" y="1071546"/>
            <a:ext cx="8229600" cy="578645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Implications of Poor Connectivity for Access to Information, Trade and Development</a:t>
            </a:r>
            <a:endParaRPr lang="en-ZA" dirty="0"/>
          </a:p>
        </p:txBody>
      </p:sp>
      <p:sp>
        <p:nvSpPr>
          <p:cNvPr id="3" name="Content Placeholder 2"/>
          <p:cNvSpPr>
            <a:spLocks noGrp="1"/>
          </p:cNvSpPr>
          <p:nvPr>
            <p:ph idx="1"/>
          </p:nvPr>
        </p:nvSpPr>
        <p:spPr>
          <a:solidFill>
            <a:schemeClr val="tx2">
              <a:lumMod val="40000"/>
              <a:lumOff val="60000"/>
            </a:schemeClr>
          </a:solidFill>
        </p:spPr>
        <p:txBody>
          <a:bodyPr>
            <a:normAutofit fontScale="85000" lnSpcReduction="20000"/>
          </a:bodyPr>
          <a:lstStyle/>
          <a:p>
            <a:pPr lvl="0"/>
            <a:r>
              <a:rPr lang="en-GB" dirty="0" smtClean="0"/>
              <a:t>Inhibits intra-African Trade</a:t>
            </a:r>
            <a:endParaRPr lang="en-ZA" dirty="0" smtClean="0"/>
          </a:p>
          <a:p>
            <a:pPr lvl="0"/>
            <a:r>
              <a:rPr lang="en-GB" dirty="0" smtClean="0"/>
              <a:t>Inhibits trade with the developed parts of the world</a:t>
            </a:r>
            <a:endParaRPr lang="en-ZA" dirty="0" smtClean="0"/>
          </a:p>
          <a:p>
            <a:pPr lvl="0"/>
            <a:r>
              <a:rPr lang="en-GB" dirty="0" smtClean="0"/>
              <a:t>Increases the cost of doing business among the developing countries and the developing world</a:t>
            </a:r>
            <a:endParaRPr lang="en-ZA" dirty="0" smtClean="0"/>
          </a:p>
          <a:p>
            <a:pPr lvl="0"/>
            <a:r>
              <a:rPr lang="en-GB" dirty="0" smtClean="0"/>
              <a:t>Confines developing countries to unsustainable methods of production and distribution</a:t>
            </a:r>
            <a:endParaRPr lang="en-ZA" dirty="0" smtClean="0"/>
          </a:p>
          <a:p>
            <a:pPr lvl="0"/>
            <a:r>
              <a:rPr lang="en-GB" dirty="0" smtClean="0"/>
              <a:t>Erodes global competitiveness of developing countries</a:t>
            </a:r>
            <a:endParaRPr lang="en-ZA" dirty="0" smtClean="0"/>
          </a:p>
          <a:p>
            <a:pPr lvl="0"/>
            <a:r>
              <a:rPr lang="en-GB" dirty="0" smtClean="0"/>
              <a:t>Inhibits exploitation of IP and indigenous knowledge</a:t>
            </a:r>
            <a:endParaRPr lang="en-ZA" dirty="0" smtClean="0"/>
          </a:p>
          <a:p>
            <a:pPr lvl="0"/>
            <a:r>
              <a:rPr lang="en-GB" dirty="0" smtClean="0"/>
              <a:t>Undermines knowledge </a:t>
            </a:r>
            <a:r>
              <a:rPr lang="en-GB" dirty="0" smtClean="0"/>
              <a:t>exchange and </a:t>
            </a:r>
            <a:r>
              <a:rPr lang="en-GB" dirty="0" smtClean="0"/>
              <a:t>dialogue at a global</a:t>
            </a:r>
            <a:endParaRPr lang="en-ZA" dirty="0" smtClean="0"/>
          </a:p>
          <a:p>
            <a:pPr lvl="0"/>
            <a:r>
              <a:rPr lang="en-GB" dirty="0" smtClean="0"/>
              <a:t>Perpetuates poverty and under-development</a:t>
            </a:r>
            <a:endParaRPr lang="en-ZA" dirty="0" smtClean="0"/>
          </a:p>
          <a:p>
            <a:endParaRPr lang="en-ZA"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GB" b="1" dirty="0" smtClean="0"/>
              <a:t>Possible Solutions</a:t>
            </a:r>
            <a:r>
              <a:rPr lang="en-ZA" dirty="0" smtClean="0"/>
              <a:t/>
            </a:r>
            <a:br>
              <a:rPr lang="en-ZA" dirty="0" smtClean="0"/>
            </a:br>
            <a:endParaRPr lang="en-ZA" dirty="0"/>
          </a:p>
        </p:txBody>
      </p:sp>
      <p:sp>
        <p:nvSpPr>
          <p:cNvPr id="3" name="Content Placeholder 2"/>
          <p:cNvSpPr>
            <a:spLocks noGrp="1"/>
          </p:cNvSpPr>
          <p:nvPr>
            <p:ph idx="1"/>
          </p:nvPr>
        </p:nvSpPr>
        <p:spPr>
          <a:solidFill>
            <a:schemeClr val="tx2">
              <a:lumMod val="40000"/>
              <a:lumOff val="60000"/>
            </a:schemeClr>
          </a:solidFill>
        </p:spPr>
        <p:txBody>
          <a:bodyPr>
            <a:normAutofit fontScale="25000" lnSpcReduction="20000"/>
          </a:bodyPr>
          <a:lstStyle/>
          <a:p>
            <a:pPr lvl="0"/>
            <a:r>
              <a:rPr lang="en-GB" sz="11200" dirty="0" smtClean="0"/>
              <a:t>Sensitise our governments and policy makers on the role of IP for development and trade</a:t>
            </a:r>
            <a:endParaRPr lang="en-ZA" sz="11200" dirty="0" smtClean="0"/>
          </a:p>
          <a:p>
            <a:pPr lvl="0"/>
            <a:r>
              <a:rPr lang="en-GB" sz="11200" dirty="0" smtClean="0"/>
              <a:t>B</a:t>
            </a:r>
            <a:r>
              <a:rPr lang="en-GB" sz="11200" dirty="0" smtClean="0"/>
              <a:t>ridge </a:t>
            </a:r>
            <a:r>
              <a:rPr lang="en-GB" sz="11200" dirty="0" smtClean="0"/>
              <a:t>the technological gap between creators and rights holders and users</a:t>
            </a:r>
            <a:endParaRPr lang="en-ZA" sz="11200" dirty="0" smtClean="0"/>
          </a:p>
          <a:p>
            <a:pPr lvl="0"/>
            <a:r>
              <a:rPr lang="en-GB" sz="11200" dirty="0" smtClean="0"/>
              <a:t>Create </a:t>
            </a:r>
            <a:r>
              <a:rPr lang="en-GB" sz="11200" dirty="0" smtClean="0"/>
              <a:t>communal </a:t>
            </a:r>
            <a:r>
              <a:rPr lang="en-GB" sz="11200" dirty="0" smtClean="0"/>
              <a:t>IT </a:t>
            </a:r>
            <a:r>
              <a:rPr lang="en-GB" sz="11200" dirty="0" smtClean="0"/>
              <a:t>hubs for communities for both users and rights </a:t>
            </a:r>
            <a:r>
              <a:rPr lang="en-GB" sz="11200" dirty="0" smtClean="0"/>
              <a:t>holders</a:t>
            </a:r>
            <a:endParaRPr lang="en-ZA" sz="11200" dirty="0" smtClean="0"/>
          </a:p>
          <a:p>
            <a:pPr lvl="0"/>
            <a:r>
              <a:rPr lang="en-GB" sz="11200" dirty="0" smtClean="0"/>
              <a:t>Improve knowledge and appreciation of role of IT in knowledge sector among users and rights holders</a:t>
            </a:r>
            <a:endParaRPr lang="en-ZA" sz="11200" dirty="0" smtClean="0"/>
          </a:p>
          <a:p>
            <a:pPr lvl="0"/>
            <a:r>
              <a:rPr lang="en-GB" sz="11200" dirty="0" smtClean="0"/>
              <a:t>Increase collaboration between rights holders, users, policy makers and donor communities </a:t>
            </a:r>
            <a:endParaRPr lang="en-ZA" sz="11200" dirty="0" smtClean="0"/>
          </a:p>
          <a:p>
            <a:pPr lvl="0"/>
            <a:r>
              <a:rPr lang="en-GB" sz="11200" dirty="0" smtClean="0"/>
              <a:t>Ensure that all IT initiatives and negotiations include rights holders and users</a:t>
            </a:r>
            <a:endParaRPr lang="en-ZA" sz="11200" dirty="0" smtClean="0"/>
          </a:p>
          <a:p>
            <a:pPr lvl="0">
              <a:buNone/>
            </a:pPr>
            <a:endParaRPr lang="en-ZA" sz="11200" dirty="0" smtClean="0"/>
          </a:p>
          <a:p>
            <a:endParaRPr lang="en-Z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Solutions continued……</a:t>
            </a:r>
            <a:endParaRPr lang="en-ZA" dirty="0"/>
          </a:p>
        </p:txBody>
      </p:sp>
      <p:sp>
        <p:nvSpPr>
          <p:cNvPr id="3" name="Content Placeholder 2"/>
          <p:cNvSpPr>
            <a:spLocks noGrp="1"/>
          </p:cNvSpPr>
          <p:nvPr>
            <p:ph idx="1"/>
          </p:nvPr>
        </p:nvSpPr>
        <p:spPr>
          <a:solidFill>
            <a:schemeClr val="accent1">
              <a:lumMod val="60000"/>
              <a:lumOff val="40000"/>
            </a:schemeClr>
          </a:solidFill>
          <a:ln>
            <a:solidFill>
              <a:schemeClr val="tx2">
                <a:lumMod val="60000"/>
                <a:lumOff val="40000"/>
              </a:schemeClr>
            </a:solidFill>
          </a:ln>
        </p:spPr>
        <p:txBody>
          <a:bodyPr>
            <a:normAutofit/>
          </a:bodyPr>
          <a:lstStyle/>
          <a:p>
            <a:r>
              <a:rPr lang="en-GB" sz="2800" dirty="0" smtClean="0"/>
              <a:t>Reduce the level of mistrust between rights holders and users by developing appropriate Digital Rights Management systems and appropriate compensation for </a:t>
            </a:r>
            <a:r>
              <a:rPr lang="en-GB" sz="2800" dirty="0" smtClean="0"/>
              <a:t>rights holders</a:t>
            </a:r>
          </a:p>
          <a:p>
            <a:endParaRPr lang="en-GB" sz="2800" dirty="0" smtClean="0"/>
          </a:p>
          <a:p>
            <a:endParaRPr lang="en-GB" sz="2800" dirty="0" smtClean="0"/>
          </a:p>
          <a:p>
            <a:endParaRPr lang="en-GB" sz="2800" dirty="0" smtClean="0"/>
          </a:p>
          <a:p>
            <a:pPr>
              <a:buNone/>
            </a:pPr>
            <a:r>
              <a:rPr lang="en-GB" sz="2800" dirty="0" smtClean="0"/>
              <a:t>		</a:t>
            </a:r>
            <a:r>
              <a:rPr lang="en-GB" sz="4000" dirty="0" smtClean="0"/>
              <a:t>Thank You</a:t>
            </a:r>
            <a:endParaRPr lang="en-ZA" sz="4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ZA" dirty="0" smtClean="0"/>
              <a:t>Proposition</a:t>
            </a:r>
            <a:endParaRPr lang="en-ZA" dirty="0"/>
          </a:p>
        </p:txBody>
      </p:sp>
      <p:sp>
        <p:nvSpPr>
          <p:cNvPr id="3" name="Content Placeholder 2"/>
          <p:cNvSpPr>
            <a:spLocks noGrp="1"/>
          </p:cNvSpPr>
          <p:nvPr>
            <p:ph idx="1"/>
          </p:nvPr>
        </p:nvSpPr>
        <p:spPr>
          <a:solidFill>
            <a:schemeClr val="tx2">
              <a:lumMod val="20000"/>
              <a:lumOff val="80000"/>
            </a:schemeClr>
          </a:solidFill>
        </p:spPr>
        <p:txBody>
          <a:bodyPr>
            <a:normAutofit fontScale="85000" lnSpcReduction="20000"/>
          </a:bodyPr>
          <a:lstStyle/>
          <a:p>
            <a:r>
              <a:rPr lang="en-GB" b="1" dirty="0" smtClean="0"/>
              <a:t>While </a:t>
            </a:r>
            <a:r>
              <a:rPr lang="en-GB" b="1" dirty="0"/>
              <a:t>the developing world needs greater access to information and knowledge </a:t>
            </a:r>
            <a:r>
              <a:rPr lang="en-GB" b="1" dirty="0" smtClean="0"/>
              <a:t>to </a:t>
            </a:r>
            <a:r>
              <a:rPr lang="en-GB" b="1" dirty="0"/>
              <a:t>develop, this development can only be sustainable if the developing world is able to exploit its rich cultural and creative traditions to benefit its people and trade with the rest of the world. Our objective should be to become equal players in knowledge and information exchange with the rest of the world.</a:t>
            </a:r>
            <a:endParaRPr lang="en-ZA" dirty="0"/>
          </a:p>
          <a:p>
            <a:r>
              <a:rPr lang="en-GB" b="1" dirty="0" smtClean="0"/>
              <a:t>The Question: How </a:t>
            </a:r>
            <a:r>
              <a:rPr lang="en-GB" b="1" dirty="0"/>
              <a:t>do we use Digital </a:t>
            </a:r>
            <a:r>
              <a:rPr lang="en-GB" b="1" dirty="0" smtClean="0"/>
              <a:t>Technology </a:t>
            </a:r>
            <a:r>
              <a:rPr lang="en-GB" b="1" dirty="0"/>
              <a:t>to improve access to information while enhancing the </a:t>
            </a:r>
            <a:r>
              <a:rPr lang="en-GB" b="1" dirty="0" smtClean="0"/>
              <a:t>capacity of </a:t>
            </a:r>
            <a:r>
              <a:rPr lang="en-GB" b="1" dirty="0"/>
              <a:t>the developing world to meet its own information and knowledge needs and contributing to global dialogue?</a:t>
            </a:r>
            <a:endParaRPr lang="en-ZA" dirty="0"/>
          </a:p>
          <a:p>
            <a:endParaRPr lang="en-Z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Contribution of Literature and Press</a:t>
            </a:r>
            <a:br>
              <a:rPr lang="en-ZA" dirty="0" smtClean="0"/>
            </a:br>
            <a:r>
              <a:rPr lang="en-ZA" dirty="0" smtClean="0"/>
              <a:t>to GDP </a:t>
            </a:r>
            <a:endParaRPr lang="en-ZA" dirty="0"/>
          </a:p>
        </p:txBody>
      </p:sp>
      <p:graphicFrame>
        <p:nvGraphicFramePr>
          <p:cNvPr id="1026" name="Object 2"/>
          <p:cNvGraphicFramePr>
            <a:graphicFrameLocks noChangeAspect="1"/>
          </p:cNvGraphicFramePr>
          <p:nvPr>
            <p:ph idx="1"/>
          </p:nvPr>
        </p:nvGraphicFramePr>
        <p:xfrm>
          <a:off x="800100" y="1593850"/>
          <a:ext cx="7377113" cy="5135563"/>
        </p:xfrm>
        <a:graphic>
          <a:graphicData uri="http://schemas.openxmlformats.org/presentationml/2006/ole">
            <p:oleObj spid="_x0000_s1026" name="Chart" r:id="rId4" imgW="8810608" imgH="6134100" progId="Excel.Chart.8">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GB" b="1" dirty="0" smtClean="0"/>
              <a:t>The Current Book Production and trade Situation</a:t>
            </a:r>
            <a:endParaRPr lang="en-ZA" dirty="0"/>
          </a:p>
        </p:txBody>
      </p:sp>
      <p:sp>
        <p:nvSpPr>
          <p:cNvPr id="3" name="Content Placeholder 2"/>
          <p:cNvSpPr>
            <a:spLocks noGrp="1"/>
          </p:cNvSpPr>
          <p:nvPr>
            <p:ph idx="1"/>
          </p:nvPr>
        </p:nvSpPr>
        <p:spPr>
          <a:solidFill>
            <a:schemeClr val="tx2">
              <a:lumMod val="40000"/>
              <a:lumOff val="60000"/>
            </a:schemeClr>
          </a:solidFill>
        </p:spPr>
        <p:txBody>
          <a:bodyPr>
            <a:normAutofit fontScale="92500" lnSpcReduction="20000"/>
          </a:bodyPr>
          <a:lstStyle/>
          <a:p>
            <a:pPr lvl="0"/>
            <a:r>
              <a:rPr lang="en-GB" b="1" dirty="0" smtClean="0"/>
              <a:t>Africa contributes less than 3% of all books produced in the world</a:t>
            </a:r>
            <a:endParaRPr lang="en-ZA" dirty="0" smtClean="0"/>
          </a:p>
          <a:p>
            <a:pPr lvl="0"/>
            <a:r>
              <a:rPr lang="en-GB" b="1" dirty="0" smtClean="0"/>
              <a:t>Access to remote regions of the same country </a:t>
            </a:r>
            <a:r>
              <a:rPr lang="en-GB" b="1" dirty="0" smtClean="0"/>
              <a:t>is inhibited </a:t>
            </a:r>
            <a:r>
              <a:rPr lang="en-GB" b="1" dirty="0" smtClean="0"/>
              <a:t>by infrastructure and distribution costs (up to 200% of the production costs)</a:t>
            </a:r>
            <a:endParaRPr lang="en-ZA" dirty="0" smtClean="0"/>
          </a:p>
          <a:p>
            <a:pPr lvl="0"/>
            <a:r>
              <a:rPr lang="en-GB" b="1" dirty="0" smtClean="0"/>
              <a:t>Intra-African trade in books is </a:t>
            </a:r>
            <a:r>
              <a:rPr lang="en-GB" b="1" dirty="0" smtClean="0"/>
              <a:t>constrained by </a:t>
            </a:r>
            <a:r>
              <a:rPr lang="en-GB" b="1" dirty="0" smtClean="0"/>
              <a:t>physical and national policy barriers, discrepancies between currency values and security issues</a:t>
            </a:r>
            <a:endParaRPr lang="en-ZA" dirty="0" smtClean="0"/>
          </a:p>
          <a:p>
            <a:pPr lvl="0"/>
            <a:r>
              <a:rPr lang="en-GB" b="1" dirty="0" smtClean="0"/>
              <a:t>Trade with the rest of the world is hindered by cost of shipping</a:t>
            </a:r>
            <a:endParaRPr lang="en-ZA" dirty="0" smtClean="0"/>
          </a:p>
          <a:p>
            <a:endParaRPr lang="en-Z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Comparison: Land Area</a:t>
            </a:r>
            <a:endParaRPr lang="en-ZA" dirty="0"/>
          </a:p>
        </p:txBody>
      </p:sp>
      <p:pic>
        <p:nvPicPr>
          <p:cNvPr id="2050" name="Picture 2"/>
          <p:cNvPicPr>
            <a:picLocks noGrp="1" noChangeAspect="1" noChangeArrowheads="1"/>
          </p:cNvPicPr>
          <p:nvPr>
            <p:ph idx="1"/>
          </p:nvPr>
        </p:nvPicPr>
        <p:blipFill>
          <a:blip r:embed="rId3" cstate="print"/>
          <a:srcRect/>
          <a:stretch>
            <a:fillRect/>
          </a:stretch>
        </p:blipFill>
        <p:spPr bwMode="auto">
          <a:xfrm rot="5400000">
            <a:off x="1297377" y="131358"/>
            <a:ext cx="6549244" cy="91440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Comparison: Titles Published in 1999</a:t>
            </a:r>
            <a:endParaRPr lang="en-ZA" dirty="0"/>
          </a:p>
        </p:txBody>
      </p:sp>
      <p:pic>
        <p:nvPicPr>
          <p:cNvPr id="3074" name="Picture 2"/>
          <p:cNvPicPr>
            <a:picLocks noGrp="1" noChangeAspect="1" noChangeArrowheads="1"/>
          </p:cNvPicPr>
          <p:nvPr>
            <p:ph idx="1"/>
          </p:nvPr>
        </p:nvPicPr>
        <p:blipFill>
          <a:blip r:embed="rId3" cstate="print"/>
          <a:srcRect/>
          <a:stretch>
            <a:fillRect/>
          </a:stretch>
        </p:blipFill>
        <p:spPr bwMode="auto">
          <a:xfrm rot="5400000">
            <a:off x="1368815" y="202796"/>
            <a:ext cx="6406368" cy="91440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GB" b="1" dirty="0" smtClean="0"/>
              <a:t>The digital Solution</a:t>
            </a:r>
            <a:r>
              <a:rPr lang="en-ZA" dirty="0" smtClean="0"/>
              <a:t>:</a:t>
            </a:r>
            <a:r>
              <a:rPr lang="en-GB" b="1" dirty="0" smtClean="0"/>
              <a:t>Possible Benefits</a:t>
            </a:r>
            <a:r>
              <a:rPr lang="en-ZA" dirty="0" smtClean="0"/>
              <a:t/>
            </a:r>
            <a:br>
              <a:rPr lang="en-ZA" dirty="0" smtClean="0"/>
            </a:br>
            <a:endParaRPr lang="en-ZA" dirty="0"/>
          </a:p>
        </p:txBody>
      </p:sp>
      <p:sp>
        <p:nvSpPr>
          <p:cNvPr id="3" name="Content Placeholder 2"/>
          <p:cNvSpPr>
            <a:spLocks noGrp="1"/>
          </p:cNvSpPr>
          <p:nvPr>
            <p:ph idx="1"/>
          </p:nvPr>
        </p:nvSpPr>
        <p:spPr>
          <a:solidFill>
            <a:schemeClr val="tx2">
              <a:lumMod val="40000"/>
              <a:lumOff val="60000"/>
            </a:schemeClr>
          </a:solidFill>
        </p:spPr>
        <p:txBody>
          <a:bodyPr>
            <a:normAutofit fontScale="85000" lnSpcReduction="10000"/>
          </a:bodyPr>
          <a:lstStyle/>
          <a:p>
            <a:pPr lvl="0"/>
            <a:r>
              <a:rPr lang="en-GB" dirty="0" smtClean="0"/>
              <a:t>Overcomes barriers that are associated with the traditional methods of moving </a:t>
            </a:r>
            <a:r>
              <a:rPr lang="en-GB" dirty="0" smtClean="0"/>
              <a:t>books</a:t>
            </a:r>
            <a:endParaRPr lang="en-ZA" dirty="0" smtClean="0"/>
          </a:p>
          <a:p>
            <a:pPr lvl="0"/>
            <a:r>
              <a:rPr lang="en-GB" dirty="0" smtClean="0"/>
              <a:t>Reduces the cost of knowledge exchange significantly</a:t>
            </a:r>
            <a:endParaRPr lang="en-ZA" dirty="0" smtClean="0"/>
          </a:p>
          <a:p>
            <a:pPr lvl="0"/>
            <a:r>
              <a:rPr lang="en-GB" dirty="0" smtClean="0"/>
              <a:t>Overcomes political , physical and tariff barriers</a:t>
            </a:r>
            <a:endParaRPr lang="en-ZA" dirty="0" smtClean="0"/>
          </a:p>
          <a:p>
            <a:pPr lvl="0"/>
            <a:r>
              <a:rPr lang="en-GB" dirty="0" smtClean="0"/>
              <a:t>Improves economies of scale</a:t>
            </a:r>
            <a:endParaRPr lang="en-ZA" dirty="0" smtClean="0"/>
          </a:p>
          <a:p>
            <a:pPr lvl="0"/>
            <a:r>
              <a:rPr lang="en-GB" dirty="0" smtClean="0"/>
              <a:t>Encourages co-production </a:t>
            </a:r>
            <a:endParaRPr lang="en-ZA" dirty="0" smtClean="0"/>
          </a:p>
          <a:p>
            <a:pPr lvl="0"/>
            <a:r>
              <a:rPr lang="en-GB" dirty="0" smtClean="0"/>
              <a:t>Allows </a:t>
            </a:r>
            <a:r>
              <a:rPr lang="en-GB" dirty="0" smtClean="0"/>
              <a:t>quick customisation and convenient archiving</a:t>
            </a:r>
            <a:endParaRPr lang="en-ZA" dirty="0" smtClean="0"/>
          </a:p>
          <a:p>
            <a:pPr lvl="0"/>
            <a:r>
              <a:rPr lang="en-GB" dirty="0" smtClean="0"/>
              <a:t>Allows rapid exchange of information and access to </a:t>
            </a:r>
            <a:r>
              <a:rPr lang="en-GB" dirty="0" smtClean="0"/>
              <a:t>opportunities</a:t>
            </a:r>
            <a:endParaRPr lang="en-ZA" dirty="0" smtClean="0"/>
          </a:p>
          <a:p>
            <a:pPr lvl="0"/>
            <a:r>
              <a:rPr lang="en-GB" dirty="0" smtClean="0"/>
              <a:t>Improves access to markets and access to knowledge</a:t>
            </a:r>
            <a:endParaRPr lang="en-ZA" dirty="0" smtClean="0"/>
          </a:p>
          <a:p>
            <a:endParaRPr lang="en-Z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Hindrances to the Solution</a:t>
            </a:r>
            <a:r>
              <a:rPr lang="en-GB" dirty="0" smtClean="0"/>
              <a:t> </a:t>
            </a:r>
            <a:endParaRPr lang="en-ZA" dirty="0"/>
          </a:p>
        </p:txBody>
      </p:sp>
      <p:sp>
        <p:nvSpPr>
          <p:cNvPr id="3" name="Content Placeholder 2"/>
          <p:cNvSpPr>
            <a:spLocks noGrp="1"/>
          </p:cNvSpPr>
          <p:nvPr>
            <p:ph idx="1"/>
          </p:nvPr>
        </p:nvSpPr>
        <p:spPr>
          <a:solidFill>
            <a:schemeClr val="tx2">
              <a:lumMod val="40000"/>
              <a:lumOff val="60000"/>
            </a:schemeClr>
          </a:solidFill>
        </p:spPr>
        <p:txBody>
          <a:bodyPr>
            <a:normAutofit fontScale="62500" lnSpcReduction="20000"/>
          </a:bodyPr>
          <a:lstStyle/>
          <a:p>
            <a:pPr lvl="0"/>
            <a:r>
              <a:rPr lang="en-GB" dirty="0" smtClean="0"/>
              <a:t>Only 3 </a:t>
            </a:r>
            <a:r>
              <a:rPr lang="en-GB" dirty="0" smtClean="0"/>
              <a:t>in </a:t>
            </a:r>
            <a:r>
              <a:rPr lang="en-GB" dirty="0" smtClean="0"/>
              <a:t>100 people use </a:t>
            </a:r>
            <a:r>
              <a:rPr lang="en-GB" dirty="0" smtClean="0"/>
              <a:t>the internet in Africa compared to 1 in 2 among the G8 countries</a:t>
            </a:r>
            <a:endParaRPr lang="en-ZA" dirty="0" smtClean="0"/>
          </a:p>
          <a:p>
            <a:pPr lvl="0"/>
            <a:r>
              <a:rPr lang="en-GB" dirty="0" smtClean="0"/>
              <a:t>The number of internet users among the G8 is the same as the number of user in the rest of the world.</a:t>
            </a:r>
            <a:endParaRPr lang="en-ZA" dirty="0" smtClean="0"/>
          </a:p>
          <a:p>
            <a:pPr lvl="0"/>
            <a:r>
              <a:rPr lang="en-GB" dirty="0" smtClean="0"/>
              <a:t>The top 20 internet user countries have 80% of all internet users in the world</a:t>
            </a:r>
            <a:endParaRPr lang="en-ZA" dirty="0" smtClean="0"/>
          </a:p>
          <a:p>
            <a:pPr lvl="0"/>
            <a:r>
              <a:rPr lang="en-GB" dirty="0" smtClean="0"/>
              <a:t>There are 8 times as many users in the USA as in the whole of the African continent. </a:t>
            </a:r>
            <a:endParaRPr lang="en-ZA" dirty="0" smtClean="0"/>
          </a:p>
          <a:p>
            <a:pPr lvl="0"/>
            <a:r>
              <a:rPr lang="en-GB" dirty="0" smtClean="0"/>
              <a:t>The whole of the African continent with more than 50 countries has fewer internet users than France alone</a:t>
            </a:r>
            <a:endParaRPr lang="en-ZA" dirty="0" smtClean="0"/>
          </a:p>
          <a:p>
            <a:pPr lvl="0"/>
            <a:r>
              <a:rPr lang="en-GB" dirty="0" smtClean="0"/>
              <a:t>Denmark has two times more bandwidth than Latin America and the Caribbean</a:t>
            </a:r>
            <a:endParaRPr lang="en-ZA" dirty="0" smtClean="0"/>
          </a:p>
          <a:p>
            <a:pPr lvl="0"/>
            <a:r>
              <a:rPr lang="en-GB" dirty="0" smtClean="0"/>
              <a:t>75% of Africa’s fixed 26 million fixed lines are in 6 of the 55 countries.</a:t>
            </a:r>
            <a:endParaRPr lang="en-ZA" dirty="0" smtClean="0"/>
          </a:p>
          <a:p>
            <a:pPr lvl="0"/>
            <a:r>
              <a:rPr lang="en-GB" dirty="0" smtClean="0"/>
              <a:t>Africa has 3 fixed lines per 100 people,  America has 34 </a:t>
            </a:r>
            <a:r>
              <a:rPr lang="en-GB" dirty="0" smtClean="0"/>
              <a:t>while </a:t>
            </a:r>
            <a:r>
              <a:rPr lang="en-GB" dirty="0" smtClean="0"/>
              <a:t>Europe has 40 </a:t>
            </a:r>
            <a:r>
              <a:rPr lang="en-GB" dirty="0" smtClean="0"/>
              <a:t>.</a:t>
            </a:r>
            <a:endParaRPr lang="en-ZA" dirty="0" smtClean="0"/>
          </a:p>
          <a:p>
            <a:pPr>
              <a:buNone/>
            </a:pPr>
            <a:r>
              <a:rPr lang="en-GB" dirty="0" smtClean="0"/>
              <a:t> </a:t>
            </a:r>
            <a:endParaRPr lang="en-ZA" dirty="0" smtClean="0"/>
          </a:p>
          <a:p>
            <a:endParaRPr lang="en-Z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World Connection Density</a:t>
            </a:r>
            <a:r>
              <a:rPr lang="en-ZA" dirty="0" smtClean="0"/>
              <a:t/>
            </a:r>
            <a:br>
              <a:rPr lang="en-ZA" dirty="0" smtClean="0"/>
            </a:br>
            <a:endParaRPr lang="en-ZA" dirty="0"/>
          </a:p>
        </p:txBody>
      </p:sp>
      <p:pic>
        <p:nvPicPr>
          <p:cNvPr id="5122" name="Picture 2" descr="F:\worlddotblack.jpg"/>
          <p:cNvPicPr>
            <a:picLocks noGrp="1" noChangeAspect="1" noChangeArrowheads="1"/>
          </p:cNvPicPr>
          <p:nvPr>
            <p:ph idx="1"/>
          </p:nvPr>
        </p:nvPicPr>
        <p:blipFill>
          <a:blip r:embed="rId3" cstate="print"/>
          <a:srcRect/>
          <a:stretch>
            <a:fillRect/>
          </a:stretch>
        </p:blipFill>
        <p:spPr bwMode="auto">
          <a:xfrm>
            <a:off x="457200" y="1142984"/>
            <a:ext cx="8229600" cy="571501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639</Words>
  <Application>Microsoft Office PowerPoint</Application>
  <PresentationFormat>On-screen Show (4:3)</PresentationFormat>
  <Paragraphs>71</Paragraphs>
  <Slides>13</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Office Theme</vt:lpstr>
      <vt:lpstr>Microsoft Office Excel Chart</vt:lpstr>
      <vt:lpstr>The digital divide is essentially a knowledge divide </vt:lpstr>
      <vt:lpstr>Proposition</vt:lpstr>
      <vt:lpstr>Contribution of Literature and Press to GDP </vt:lpstr>
      <vt:lpstr>The Current Book Production and trade Situation</vt:lpstr>
      <vt:lpstr>Comparison: Land Area</vt:lpstr>
      <vt:lpstr>Comparison: Titles Published in 1999</vt:lpstr>
      <vt:lpstr>The digital Solution:Possible Benefits </vt:lpstr>
      <vt:lpstr>Hindrances to the Solution </vt:lpstr>
      <vt:lpstr>World Connection Density </vt:lpstr>
      <vt:lpstr>City to City Connectivity</vt:lpstr>
      <vt:lpstr>Implications of Poor Connectivity for Access to Information, Trade and Development</vt:lpstr>
      <vt:lpstr>Possible Solutions </vt:lpstr>
      <vt:lpstr>Solutions continued……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digital divide is essentially a knowledge divide</dc:title>
  <dc:creator>Brian Wafawarowa</dc:creator>
  <cp:lastModifiedBy>Brian Wafawarowa</cp:lastModifiedBy>
  <cp:revision>11</cp:revision>
  <dcterms:created xsi:type="dcterms:W3CDTF">2009-11-05T12:30:34Z</dcterms:created>
  <dcterms:modified xsi:type="dcterms:W3CDTF">2009-11-06T07:30:44Z</dcterms:modified>
</cp:coreProperties>
</file>