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media1.wav" ContentType="audio/x-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8" r:id="rId2"/>
    <p:sldId id="356" r:id="rId3"/>
    <p:sldId id="260" r:id="rId4"/>
    <p:sldId id="357" r:id="rId5"/>
    <p:sldId id="262" r:id="rId6"/>
    <p:sldId id="263" r:id="rId7"/>
    <p:sldId id="264" r:id="rId8"/>
    <p:sldId id="265" r:id="rId9"/>
    <p:sldId id="318" r:id="rId10"/>
    <p:sldId id="326" r:id="rId11"/>
    <p:sldId id="321" r:id="rId12"/>
    <p:sldId id="329" r:id="rId13"/>
    <p:sldId id="330" r:id="rId14"/>
    <p:sldId id="319" r:id="rId15"/>
    <p:sldId id="320" r:id="rId16"/>
    <p:sldId id="322" r:id="rId17"/>
    <p:sldId id="324" r:id="rId18"/>
    <p:sldId id="325" r:id="rId19"/>
    <p:sldId id="331" r:id="rId20"/>
    <p:sldId id="332" r:id="rId21"/>
    <p:sldId id="333" r:id="rId22"/>
    <p:sldId id="327" r:id="rId23"/>
    <p:sldId id="334" r:id="rId24"/>
    <p:sldId id="335" r:id="rId25"/>
    <p:sldId id="336" r:id="rId26"/>
    <p:sldId id="337" r:id="rId27"/>
    <p:sldId id="338" r:id="rId28"/>
    <p:sldId id="339" r:id="rId29"/>
    <p:sldId id="280" r:id="rId30"/>
    <p:sldId id="340" r:id="rId31"/>
    <p:sldId id="343" r:id="rId32"/>
    <p:sldId id="344" r:id="rId33"/>
    <p:sldId id="345" r:id="rId34"/>
    <p:sldId id="341" r:id="rId35"/>
    <p:sldId id="342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54" r:id="rId44"/>
    <p:sldId id="353" r:id="rId45"/>
    <p:sldId id="355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16" r:id="rId54"/>
    <p:sldId id="317" r:id="rId55"/>
    <p:sldId id="315" r:id="rId56"/>
    <p:sldId id="310" r:id="rId57"/>
    <p:sldId id="311" r:id="rId58"/>
    <p:sldId id="312" r:id="rId59"/>
    <p:sldId id="313" r:id="rId60"/>
    <p:sldId id="314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C3D3"/>
    <a:srgbClr val="39A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112" d="100"/>
          <a:sy n="112" d="100"/>
        </p:scale>
        <p:origin x="168" y="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5BE7A-1831-4FC6-80F2-36B86965823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512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CA3735B-A827-48EA-B316-D33960D8D4C7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8398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59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7527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60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969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90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38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r" descr="  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s-CO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 </a:t>
            </a:r>
            <a:endParaRPr lang="es-CO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1.png"/><Relationship Id="rId4" Type="http://schemas.openxmlformats.org/officeDocument/2006/relationships/audio" Target="../media/audio1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1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1.png"/><Relationship Id="rId4" Type="http://schemas.openxmlformats.org/officeDocument/2006/relationships/audio" Target="../media/audio1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1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2679514638585844748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egister/133081992540373004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egister/1884281858680424460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032095"/>
            <a:ext cx="7080250" cy="1333500"/>
          </a:xfrm>
          <a:noFill/>
          <a:ln/>
        </p:spPr>
        <p:txBody>
          <a:bodyPr/>
          <a:lstStyle/>
          <a:p>
            <a:r>
              <a:rPr lang="en-US" alt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PATENTSCOPE:</a:t>
            </a:r>
          </a:p>
          <a:p>
            <a:r>
              <a:rPr lang="en-US" alt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For Beginners</a:t>
            </a:r>
            <a:endParaRPr lang="en-US" altLang="en-US" sz="3000" b="1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227763" y="5229225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>
              <a:lnSpc>
                <a:spcPct val="40000"/>
              </a:lnSpc>
            </a:pPr>
            <a:r>
              <a:rPr lang="en-US" altLang="en-US" sz="1300" dirty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Cyber world</a:t>
            </a:r>
          </a:p>
          <a:p>
            <a:pPr eaLnBrk="0" hangingPunct="0">
              <a:lnSpc>
                <a:spcPct val="40000"/>
              </a:lnSpc>
            </a:pPr>
            <a:r>
              <a:rPr lang="en-US" alt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February </a:t>
            </a:r>
            <a:endParaRPr lang="en-US" alt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 eaLnBrk="0" hangingPunct="0">
              <a:lnSpc>
                <a:spcPct val="40000"/>
              </a:lnSpc>
            </a:pPr>
            <a:r>
              <a:rPr lang="fr-CH" alt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2020</a:t>
            </a:r>
            <a:endParaRPr lang="en-US" alt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</a:p>
          <a:p>
            <a:r>
              <a:rPr lang="fr-CH" altLang="en-US" sz="180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altLang="en-US" sz="180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77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Simple </a:t>
            </a:r>
            <a:r>
              <a:rPr lang="fr-CH" dirty="0" err="1" smtClean="0"/>
              <a:t>search</a:t>
            </a:r>
            <a:endParaRPr lang="es-CO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19256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5750" lvl="1"/>
            <a:r>
              <a:rPr lang="fr-CH" i="1" kern="0" dirty="0" smtClean="0"/>
              <a:t> </a:t>
            </a:r>
            <a:r>
              <a:rPr lang="fr-CH" kern="0" dirty="0" smtClean="0"/>
              <a:t>1 </a:t>
            </a:r>
            <a:r>
              <a:rPr lang="fr-CH" kern="0" dirty="0" err="1" smtClean="0">
                <a:solidFill>
                  <a:srgbClr val="00B050"/>
                </a:solidFill>
              </a:rPr>
              <a:t>field</a:t>
            </a:r>
            <a:r>
              <a:rPr lang="fr-CH" kern="0" dirty="0" smtClean="0">
                <a:solidFill>
                  <a:srgbClr val="00B050"/>
                </a:solidFill>
              </a:rPr>
              <a:t> </a:t>
            </a:r>
          </a:p>
          <a:p>
            <a:pPr marL="285750" lvl="1"/>
            <a:r>
              <a:rPr lang="fr-CH" kern="0" dirty="0">
                <a:solidFill>
                  <a:srgbClr val="7030A0"/>
                </a:solidFill>
              </a:rPr>
              <a:t> </a:t>
            </a:r>
            <a:r>
              <a:rPr lang="fr-CH" kern="0" dirty="0" err="1" smtClean="0">
                <a:solidFill>
                  <a:srgbClr val="7030A0"/>
                </a:solidFill>
              </a:rPr>
              <a:t>Operators</a:t>
            </a:r>
            <a:endParaRPr lang="fr-CH" kern="0" dirty="0" smtClean="0">
              <a:solidFill>
                <a:srgbClr val="7030A0"/>
              </a:solidFill>
            </a:endParaRPr>
          </a:p>
          <a:p>
            <a:pPr marL="457200" lvl="2" indent="0">
              <a:buFontTx/>
              <a:buNone/>
            </a:pPr>
            <a:r>
              <a:rPr lang="fr-CH" i="1" kern="0" dirty="0" smtClean="0"/>
              <a:t>		</a:t>
            </a:r>
          </a:p>
          <a:p>
            <a:pPr marL="457200" lvl="2" indent="0">
              <a:buFontTx/>
              <a:buNone/>
            </a:pPr>
            <a:endParaRPr lang="fr-CH" i="1" kern="0" dirty="0" smtClean="0"/>
          </a:p>
          <a:p>
            <a:pPr lvl="1"/>
            <a:endParaRPr lang="fr-CH" kern="0" dirty="0" smtClean="0"/>
          </a:p>
          <a:p>
            <a:pPr marL="685800" lvl="2"/>
            <a:endParaRPr lang="fr-CH" kern="0" dirty="0" smtClean="0"/>
          </a:p>
          <a:p>
            <a:pPr marL="457200" lvl="2" indent="0">
              <a:buFontTx/>
              <a:buNone/>
            </a:pPr>
            <a:endParaRPr lang="es-CO" kern="0" dirty="0"/>
          </a:p>
        </p:txBody>
      </p:sp>
    </p:spTree>
    <p:extLst>
      <p:ext uri="{BB962C8B-B14F-4D97-AF65-F5344CB8AC3E}">
        <p14:creationId xmlns:p14="http://schemas.microsoft.com/office/powerpoint/2010/main" val="427347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Simple </a:t>
            </a:r>
            <a:r>
              <a:rPr lang="fr-CH" dirty="0" err="1" smtClean="0"/>
              <a:t>search</a:t>
            </a:r>
            <a:endParaRPr lang="es-CO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dirty="0" smtClean="0">
                <a:solidFill>
                  <a:srgbClr val="00B050"/>
                </a:solidFill>
              </a:rPr>
              <a:t>FP</a:t>
            </a:r>
            <a:r>
              <a:rPr lang="fr-CH" dirty="0" smtClean="0"/>
              <a:t> (front page) = </a:t>
            </a:r>
            <a:r>
              <a:rPr lang="fr-CH" dirty="0" err="1" smtClean="0"/>
              <a:t>title</a:t>
            </a:r>
            <a:r>
              <a:rPr lang="fr-CH" dirty="0" smtClean="0"/>
              <a:t>, abstract, </a:t>
            </a:r>
            <a:r>
              <a:rPr lang="fr-CH" dirty="0" err="1" smtClean="0"/>
              <a:t>numbers</a:t>
            </a:r>
            <a:r>
              <a:rPr lang="fr-CH" dirty="0" smtClean="0"/>
              <a:t>, </a:t>
            </a:r>
            <a:r>
              <a:rPr lang="fr-CH" dirty="0" err="1" smtClean="0"/>
              <a:t>names</a:t>
            </a:r>
            <a:endParaRPr lang="es-CO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773238"/>
            <a:ext cx="33909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1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Our </a:t>
            </a:r>
            <a:r>
              <a:rPr lang="fr-CH" dirty="0" err="1" smtClean="0"/>
              <a:t>example</a:t>
            </a:r>
            <a:endParaRPr lang="es-C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Electric car</a:t>
            </a:r>
            <a:endParaRPr lang="es-C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773238"/>
            <a:ext cx="3390900" cy="27336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4771755" y="2438400"/>
            <a:ext cx="1171845" cy="838200"/>
          </a:xfrm>
          <a:prstGeom prst="rect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56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3257550"/>
            <a:ext cx="6296025" cy="933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38199"/>
            <a:ext cx="5038725" cy="942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995487"/>
            <a:ext cx="7143750" cy="1143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914400" y="890587"/>
            <a:ext cx="1171845" cy="838200"/>
          </a:xfrm>
          <a:prstGeom prst="rect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14399" y="1995487"/>
            <a:ext cx="1171845" cy="838200"/>
          </a:xfrm>
          <a:prstGeom prst="rect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14398" y="3276600"/>
            <a:ext cx="1171845" cy="838200"/>
          </a:xfrm>
          <a:prstGeom prst="rect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648200" y="3675557"/>
            <a:ext cx="533400" cy="239218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63250" y="3670404"/>
            <a:ext cx="371474" cy="239218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83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Number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9200"/>
            <a:ext cx="6991350" cy="5153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838200" y="4953000"/>
            <a:ext cx="3124200" cy="533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84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Names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637222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0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7155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9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8963025" cy="5572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304800" y="3733800"/>
            <a:ext cx="2133600" cy="4572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24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825" y="9525"/>
            <a:ext cx="9391650" cy="683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304800" y="6096000"/>
            <a:ext cx="1066800" cy="609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Simple </a:t>
            </a:r>
            <a:r>
              <a:rPr lang="fr-CH" dirty="0" err="1" smtClean="0"/>
              <a:t>search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1 </a:t>
            </a:r>
            <a:r>
              <a:rPr lang="fr-CH" dirty="0" err="1" smtClean="0">
                <a:solidFill>
                  <a:srgbClr val="00B050"/>
                </a:solidFill>
              </a:rPr>
              <a:t>field</a:t>
            </a:r>
            <a:endParaRPr lang="fr-CH" dirty="0" smtClean="0">
              <a:solidFill>
                <a:srgbClr val="00B050"/>
              </a:solidFill>
            </a:endParaRPr>
          </a:p>
          <a:p>
            <a:r>
              <a:rPr lang="fr-CH" dirty="0" err="1" smtClean="0">
                <a:solidFill>
                  <a:srgbClr val="7030A0"/>
                </a:solidFill>
              </a:rPr>
              <a:t>Operators</a:t>
            </a:r>
            <a:endParaRPr lang="fr-CH" dirty="0" smtClean="0">
              <a:solidFill>
                <a:srgbClr val="7030A0"/>
              </a:solidFill>
            </a:endParaRPr>
          </a:p>
          <a:p>
            <a:endParaRPr lang="fr-CH" dirty="0"/>
          </a:p>
          <a:p>
            <a:r>
              <a:rPr lang="fr-CH" dirty="0" smtClean="0">
                <a:solidFill>
                  <a:srgbClr val="00B050"/>
                </a:solidFill>
              </a:rPr>
              <a:t>Field</a:t>
            </a:r>
            <a:r>
              <a:rPr lang="fr-CH" dirty="0" smtClean="0"/>
              <a:t> has to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defined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357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250825" y="1773238"/>
            <a:ext cx="1368425" cy="503237"/>
          </a:xfrm>
          <a:prstGeom prst="rightArrow">
            <a:avLst>
              <a:gd name="adj1" fmla="val 50000"/>
              <a:gd name="adj2" fmla="val 67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533400" y="2133600"/>
            <a:ext cx="1731962" cy="1277937"/>
          </a:xfrm>
          <a:prstGeom prst="rightArrow">
            <a:avLst>
              <a:gd name="adj1" fmla="val 50000"/>
              <a:gd name="adj2" fmla="val 3388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 smtClean="0"/>
              <a:t>Raise your hand only if you can hear me otherwise please send me a message using the </a:t>
            </a:r>
            <a:r>
              <a:rPr lang="en-US" sz="2700" i="1" dirty="0" smtClean="0"/>
              <a:t>Questions </a:t>
            </a:r>
            <a:r>
              <a:rPr lang="en-US" sz="2700" dirty="0" smtClean="0"/>
              <a:t>box</a:t>
            </a:r>
            <a:endParaRPr lang="en-US" sz="2700" dirty="0"/>
          </a:p>
        </p:txBody>
      </p:sp>
      <p:graphicFrame>
        <p:nvGraphicFramePr>
          <p:cNvPr id="4100" name="Object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286000" y="1295400"/>
          <a:ext cx="3959225" cy="5388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r:id="rId3" imgW="3834921" imgH="5219048" progId="">
                  <p:embed/>
                </p:oleObj>
              </mc:Choice>
              <mc:Fallback>
                <p:oleObj r:id="rId3" imgW="3834921" imgH="5219048" progId="">
                  <p:embed/>
                  <p:pic>
                    <p:nvPicPr>
                      <p:cNvPr id="410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295400"/>
                        <a:ext cx="3959225" cy="53883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667000" y="3505200"/>
            <a:ext cx="3581400" cy="23622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85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Field </a:t>
            </a:r>
            <a:r>
              <a:rPr lang="fr-CH" dirty="0" err="1" smtClean="0"/>
              <a:t>combination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2 or more </a:t>
            </a:r>
            <a:r>
              <a:rPr lang="fr-CH" dirty="0" err="1" smtClean="0">
                <a:solidFill>
                  <a:srgbClr val="00B050"/>
                </a:solidFill>
              </a:rPr>
              <a:t>fields</a:t>
            </a:r>
            <a:endParaRPr lang="fr-CH" dirty="0" smtClean="0">
              <a:solidFill>
                <a:srgbClr val="00B050"/>
              </a:solidFill>
            </a:endParaRPr>
          </a:p>
          <a:p>
            <a:r>
              <a:rPr lang="fr-CH" dirty="0" smtClean="0"/>
              <a:t>1 </a:t>
            </a:r>
            <a:r>
              <a:rPr lang="fr-CH" dirty="0" err="1" smtClean="0">
                <a:solidFill>
                  <a:srgbClr val="7030A0"/>
                </a:solidFill>
              </a:rPr>
              <a:t>operator</a:t>
            </a:r>
            <a:r>
              <a:rPr lang="fr-CH" dirty="0" smtClean="0"/>
              <a:t> to combine the </a:t>
            </a:r>
            <a:r>
              <a:rPr lang="fr-CH" dirty="0" err="1" smtClean="0"/>
              <a:t>fields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999796"/>
            <a:ext cx="10658475" cy="30657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590800" y="3505200"/>
            <a:ext cx="2514600" cy="25908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" y="4068763"/>
            <a:ext cx="2133600" cy="1874837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286000" y="4343400"/>
            <a:ext cx="3048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286000" y="4891881"/>
            <a:ext cx="3048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308860" y="5397285"/>
            <a:ext cx="3048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648200" y="3840163"/>
            <a:ext cx="3048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648200" y="4343400"/>
            <a:ext cx="3048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648200" y="4891881"/>
            <a:ext cx="3048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648200" y="5422321"/>
            <a:ext cx="3048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26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Our </a:t>
            </a:r>
            <a:r>
              <a:rPr lang="fr-CH" dirty="0" err="1" smtClean="0"/>
              <a:t>example</a:t>
            </a:r>
            <a:endParaRPr lang="es-C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Electric car </a:t>
            </a:r>
          </a:p>
          <a:p>
            <a:r>
              <a:rPr lang="fr-CH" dirty="0" smtClean="0"/>
              <a:t>2019</a:t>
            </a:r>
            <a:endParaRPr lang="es-CO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74" y="2986087"/>
            <a:ext cx="6835676" cy="105251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 flipH="1">
            <a:off x="2895600" y="2986087"/>
            <a:ext cx="1371600" cy="1052513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2971800" y="2986087"/>
            <a:ext cx="1152525" cy="1052513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7929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6" y="762000"/>
            <a:ext cx="9101494" cy="5105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2091486" y="1295400"/>
            <a:ext cx="2785313" cy="9906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2848" y="1447801"/>
            <a:ext cx="1633552" cy="838200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086600" y="5410200"/>
            <a:ext cx="9144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07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75" y="762000"/>
            <a:ext cx="9148775" cy="4876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7010400" y="5257800"/>
            <a:ext cx="9906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091486" y="1295400"/>
            <a:ext cx="3623514" cy="8382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2848" y="1447801"/>
            <a:ext cx="1862152" cy="762000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58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067800" cy="498126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7010400" y="5257800"/>
            <a:ext cx="9144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091486" y="1447800"/>
            <a:ext cx="3852114" cy="6858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2848" y="1447801"/>
            <a:ext cx="1557352" cy="762000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5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079448" cy="4953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6858000" y="5257800"/>
            <a:ext cx="9144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091486" y="1371600"/>
            <a:ext cx="4004514" cy="11430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2848" y="1447800"/>
            <a:ext cx="1633552" cy="1066800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200" y="2133600"/>
            <a:ext cx="4495800" cy="381000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14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7" y="2986087"/>
            <a:ext cx="6829425" cy="8858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5029200" y="3186112"/>
            <a:ext cx="1600200" cy="6238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45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13525500" cy="49625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304800" y="1600200"/>
            <a:ext cx="685800" cy="3810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917890" y="1666964"/>
            <a:ext cx="228600" cy="2286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697871" y="1685836"/>
            <a:ext cx="210617" cy="236256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11180" y="1676400"/>
            <a:ext cx="470019" cy="228600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25112" y="1695272"/>
            <a:ext cx="276668" cy="209728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954175" y="1712364"/>
            <a:ext cx="276668" cy="209728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25909" y="1676400"/>
            <a:ext cx="276668" cy="209728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465355" y="1691354"/>
            <a:ext cx="232516" cy="230737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16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" y="685800"/>
            <a:ext cx="7272337" cy="512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6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Instant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Validates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query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err="1" smtClean="0"/>
              <a:t>Suggests</a:t>
            </a:r>
            <a:r>
              <a:rPr lang="fr-CH" dirty="0" smtClean="0"/>
              <a:t> </a:t>
            </a:r>
            <a:r>
              <a:rPr lang="fr-CH" dirty="0" err="1" smtClean="0"/>
              <a:t>terms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err="1" smtClean="0"/>
              <a:t>Provides</a:t>
            </a:r>
            <a:r>
              <a:rPr lang="fr-CH" dirty="0" smtClean="0"/>
              <a:t>:</a:t>
            </a:r>
          </a:p>
          <a:p>
            <a:pPr lvl="1"/>
            <a:r>
              <a:rPr lang="fr-CH" dirty="0" smtClean="0"/>
              <a:t>List of IPC codes</a:t>
            </a:r>
          </a:p>
          <a:p>
            <a:pPr lvl="1"/>
            <a:r>
              <a:rPr lang="fr-CH" dirty="0" smtClean="0"/>
              <a:t>List of countries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Users\Ammann\AppData\Local\Temp\ammyqql0tdi-fredrick-kearney-j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14857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8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1" y="1676400"/>
            <a:ext cx="9072929" cy="46482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</a:t>
            </a:r>
            <a:r>
              <a:rPr lang="fr-CH" dirty="0" smtClean="0"/>
              <a:t> </a:t>
            </a:r>
            <a:r>
              <a:rPr lang="fr-CH" dirty="0" err="1" smtClean="0"/>
              <a:t>list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4624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Document </a:t>
            </a:r>
            <a:r>
              <a:rPr lang="fr-CH" dirty="0" err="1" smtClean="0"/>
              <a:t>download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1" y="1676400"/>
            <a:ext cx="9072929" cy="4648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304800" y="2667000"/>
            <a:ext cx="9144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18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533400"/>
            <a:ext cx="11801475" cy="55816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4572000" y="1143000"/>
            <a:ext cx="9144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55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838200"/>
            <a:ext cx="9121215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6400800" y="2286000"/>
            <a:ext cx="2590800" cy="3200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59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List </a:t>
            </a:r>
            <a:r>
              <a:rPr lang="fr-CH" dirty="0" err="1" smtClean="0"/>
              <a:t>download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5" y="1524000"/>
            <a:ext cx="9072929" cy="4648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7391400" y="2209800"/>
            <a:ext cx="9144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5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Logged</a:t>
            </a:r>
            <a:r>
              <a:rPr lang="fr-CH" dirty="0" smtClean="0"/>
              <a:t>-in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7155" y="1676400"/>
            <a:ext cx="9401175" cy="30956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6019800" y="1905000"/>
            <a:ext cx="13716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73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Save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1" y="1676400"/>
            <a:ext cx="9072929" cy="4648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8610600" y="2133600"/>
            <a:ext cx="3429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64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Translate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1" y="1676400"/>
            <a:ext cx="9072929" cy="4648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8077200" y="2286000"/>
            <a:ext cx="9144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2703226"/>
            <a:ext cx="17335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4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03977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1066801"/>
            <a:ext cx="9087852" cy="4191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7772400" y="1752600"/>
            <a:ext cx="9144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8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476250"/>
            <a:ext cx="5441950" cy="5865813"/>
          </a:xfrm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250825" y="1773238"/>
            <a:ext cx="1368425" cy="503237"/>
          </a:xfrm>
          <a:prstGeom prst="rightArrow">
            <a:avLst>
              <a:gd name="adj1" fmla="val 50000"/>
              <a:gd name="adj2" fmla="val 67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95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Sort/</a:t>
            </a:r>
            <a:r>
              <a:rPr lang="fr-CH" dirty="0" err="1" smtClean="0"/>
              <a:t>narrow</a:t>
            </a:r>
            <a:r>
              <a:rPr lang="fr-CH" dirty="0" smtClean="0"/>
              <a:t> down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1" y="1676400"/>
            <a:ext cx="9072929" cy="4648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0" y="20574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71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1"/>
            <a:ext cx="9106514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085019" cy="342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0" y="4495800"/>
            <a:ext cx="33528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95400" y="45339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61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08253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Collections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1" y="1676400"/>
            <a:ext cx="9072929" cy="4648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685800" y="2163580"/>
            <a:ext cx="609600" cy="19862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362200"/>
            <a:ext cx="8696325" cy="211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2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73" y="457200"/>
            <a:ext cx="915367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oldsuccess.co.uk/wp-content/uploads/2012/12/Quiz-e1354812026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4582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43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Q1: </a:t>
            </a:r>
            <a:r>
              <a:rPr lang="fr-CH" sz="2800" dirty="0" err="1" smtClean="0">
                <a:solidFill>
                  <a:srgbClr val="0070C0"/>
                </a:solidFill>
              </a:rPr>
              <a:t>Using</a:t>
            </a:r>
            <a:r>
              <a:rPr lang="fr-CH" sz="2800" dirty="0" smtClean="0">
                <a:solidFill>
                  <a:srgbClr val="0070C0"/>
                </a:solidFill>
              </a:rPr>
              <a:t> the PATENTSCOPE </a:t>
            </a:r>
            <a:r>
              <a:rPr lang="fr-CH" sz="2800" dirty="0" err="1" smtClean="0">
                <a:solidFill>
                  <a:srgbClr val="0070C0"/>
                </a:solidFill>
              </a:rPr>
              <a:t>account</a:t>
            </a:r>
            <a:r>
              <a:rPr lang="fr-CH" sz="2800" dirty="0" smtClean="0">
                <a:solidFill>
                  <a:srgbClr val="0070C0"/>
                </a:solidFill>
              </a:rPr>
              <a:t>, </a:t>
            </a:r>
            <a:r>
              <a:rPr lang="fr-CH" sz="2800" dirty="0" err="1" smtClean="0">
                <a:solidFill>
                  <a:srgbClr val="0070C0"/>
                </a:solidFill>
              </a:rPr>
              <a:t>can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download</a:t>
            </a:r>
            <a:r>
              <a:rPr lang="fr-CH" sz="2800" dirty="0" smtClean="0">
                <a:solidFill>
                  <a:srgbClr val="0070C0"/>
                </a:solidFill>
              </a:rPr>
              <a:t> the </a:t>
            </a:r>
            <a:r>
              <a:rPr lang="fr-CH" sz="2800" dirty="0" err="1" smtClean="0">
                <a:solidFill>
                  <a:srgbClr val="0070C0"/>
                </a:solidFill>
              </a:rPr>
              <a:t>entire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result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list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44958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No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905000" y="2743200"/>
            <a:ext cx="35814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Yes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Q1: </a:t>
            </a:r>
            <a:r>
              <a:rPr lang="fr-CH" sz="2800" dirty="0" err="1" smtClean="0">
                <a:solidFill>
                  <a:srgbClr val="0070C0"/>
                </a:solidFill>
              </a:rPr>
              <a:t>Using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>
                <a:solidFill>
                  <a:srgbClr val="0070C0"/>
                </a:solidFill>
              </a:rPr>
              <a:t>the PATENTSCOPE </a:t>
            </a:r>
            <a:r>
              <a:rPr lang="fr-CH" sz="2800" dirty="0" err="1">
                <a:solidFill>
                  <a:srgbClr val="0070C0"/>
                </a:solidFill>
              </a:rPr>
              <a:t>account</a:t>
            </a:r>
            <a:r>
              <a:rPr lang="fr-CH" sz="2800" dirty="0">
                <a:solidFill>
                  <a:srgbClr val="0070C0"/>
                </a:solidFill>
              </a:rPr>
              <a:t>, </a:t>
            </a:r>
            <a:r>
              <a:rPr lang="fr-CH" sz="2800" dirty="0" err="1">
                <a:solidFill>
                  <a:srgbClr val="0070C0"/>
                </a:solidFill>
              </a:rPr>
              <a:t>can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download</a:t>
            </a:r>
            <a:r>
              <a:rPr lang="fr-CH" sz="2800" dirty="0">
                <a:solidFill>
                  <a:srgbClr val="0070C0"/>
                </a:solidFill>
              </a:rPr>
              <a:t> the </a:t>
            </a:r>
            <a:r>
              <a:rPr lang="fr-CH" sz="2800" dirty="0" err="1">
                <a:solidFill>
                  <a:srgbClr val="0070C0"/>
                </a:solidFill>
              </a:rPr>
              <a:t>entire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result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list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4495800" cy="505657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No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887415" y="2816654"/>
            <a:ext cx="35814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Yes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8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 2: if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would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like</a:t>
            </a:r>
            <a:r>
              <a:rPr lang="fr-CH" sz="2800" dirty="0" smtClean="0">
                <a:solidFill>
                  <a:srgbClr val="0070C0"/>
                </a:solidFill>
              </a:rPr>
              <a:t> to </a:t>
            </a:r>
            <a:r>
              <a:rPr lang="fr-CH" sz="2800" dirty="0" err="1" smtClean="0">
                <a:solidFill>
                  <a:srgbClr val="0070C0"/>
                </a:solidFill>
              </a:rPr>
              <a:t>search</a:t>
            </a:r>
            <a:r>
              <a:rPr lang="fr-CH" sz="2800" dirty="0" smtClean="0">
                <a:solidFill>
                  <a:srgbClr val="0070C0"/>
                </a:solidFill>
              </a:rPr>
              <a:t> in </a:t>
            </a:r>
            <a:r>
              <a:rPr lang="fr-CH" sz="2800" dirty="0" smtClean="0">
                <a:solidFill>
                  <a:srgbClr val="0070C0"/>
                </a:solidFill>
              </a:rPr>
              <a:t>4 </a:t>
            </a:r>
            <a:r>
              <a:rPr lang="fr-CH" sz="2800" dirty="0" err="1" smtClean="0">
                <a:solidFill>
                  <a:srgbClr val="0070C0"/>
                </a:solidFill>
              </a:rPr>
              <a:t>fields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combined</a:t>
            </a:r>
            <a:r>
              <a:rPr lang="fr-CH" sz="2800" dirty="0" smtClean="0">
                <a:solidFill>
                  <a:srgbClr val="0070C0"/>
                </a:solidFill>
              </a:rPr>
              <a:t> by 2 </a:t>
            </a:r>
            <a:r>
              <a:rPr lang="fr-CH" sz="2800" dirty="0" err="1" smtClean="0">
                <a:solidFill>
                  <a:srgbClr val="0070C0"/>
                </a:solidFill>
              </a:rPr>
              <a:t>operators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which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smtClean="0">
                <a:solidFill>
                  <a:srgbClr val="0070C0"/>
                </a:solidFill>
              </a:rPr>
              <a:t>interface </a:t>
            </a:r>
            <a:r>
              <a:rPr lang="fr-CH" sz="2800" dirty="0" err="1" smtClean="0">
                <a:solidFill>
                  <a:srgbClr val="0070C0"/>
                </a:solidFill>
              </a:rPr>
              <a:t>should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use?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3638" y="2743200"/>
            <a:ext cx="4569562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Field </a:t>
            </a:r>
            <a:r>
              <a:rPr lang="fr-CH" sz="2800" dirty="0" err="1" smtClean="0">
                <a:solidFill>
                  <a:srgbClr val="0070C0"/>
                </a:solidFill>
              </a:rPr>
              <a:t>combination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22974" y="1811956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981200" y="1811956"/>
            <a:ext cx="68580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Advanced </a:t>
            </a:r>
            <a:r>
              <a:rPr lang="fr-CH" sz="2800" dirty="0" err="1" smtClean="0">
                <a:solidFill>
                  <a:srgbClr val="0070C0"/>
                </a:solidFill>
              </a:rPr>
              <a:t>search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3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Questions/concerns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505075"/>
            <a:ext cx="8229600" cy="4352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5400" b="1" smtClean="0">
                <a:solidFill>
                  <a:srgbClr val="0033CC"/>
                </a:solidFill>
              </a:rPr>
              <a:t>patentscope@wipo.int</a:t>
            </a:r>
          </a:p>
        </p:txBody>
      </p:sp>
    </p:spTree>
    <p:extLst>
      <p:ext uri="{BB962C8B-B14F-4D97-AF65-F5344CB8AC3E}">
        <p14:creationId xmlns:p14="http://schemas.microsoft.com/office/powerpoint/2010/main" val="137735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 2</a:t>
            </a:r>
            <a:r>
              <a:rPr lang="fr-CH" sz="2800" dirty="0" smtClean="0">
                <a:solidFill>
                  <a:srgbClr val="0070C0"/>
                </a:solidFill>
              </a:rPr>
              <a:t>: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>
                <a:solidFill>
                  <a:srgbClr val="0070C0"/>
                </a:solidFill>
              </a:rPr>
              <a:t>if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would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like</a:t>
            </a:r>
            <a:r>
              <a:rPr lang="fr-CH" sz="2800" dirty="0">
                <a:solidFill>
                  <a:srgbClr val="0070C0"/>
                </a:solidFill>
              </a:rPr>
              <a:t> to </a:t>
            </a:r>
            <a:r>
              <a:rPr lang="fr-CH" sz="2800" dirty="0" err="1">
                <a:solidFill>
                  <a:srgbClr val="0070C0"/>
                </a:solidFill>
              </a:rPr>
              <a:t>search</a:t>
            </a:r>
            <a:r>
              <a:rPr lang="fr-CH" sz="2800" dirty="0">
                <a:solidFill>
                  <a:srgbClr val="0070C0"/>
                </a:solidFill>
              </a:rPr>
              <a:t> in 4 </a:t>
            </a:r>
            <a:r>
              <a:rPr lang="fr-CH" sz="2800" dirty="0" err="1">
                <a:solidFill>
                  <a:srgbClr val="0070C0"/>
                </a:solidFill>
              </a:rPr>
              <a:t>fields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combined</a:t>
            </a:r>
            <a:r>
              <a:rPr lang="fr-CH" sz="2800" dirty="0">
                <a:solidFill>
                  <a:srgbClr val="0070C0"/>
                </a:solidFill>
              </a:rPr>
              <a:t> by 2 </a:t>
            </a:r>
            <a:r>
              <a:rPr lang="fr-CH" sz="2800" dirty="0" err="1">
                <a:solidFill>
                  <a:srgbClr val="0070C0"/>
                </a:solidFill>
              </a:rPr>
              <a:t>operators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which</a:t>
            </a:r>
            <a:r>
              <a:rPr lang="fr-CH" sz="2800" dirty="0">
                <a:solidFill>
                  <a:srgbClr val="0070C0"/>
                </a:solidFill>
              </a:rPr>
              <a:t> interface </a:t>
            </a:r>
            <a:r>
              <a:rPr lang="fr-CH" sz="2800" dirty="0" err="1">
                <a:solidFill>
                  <a:srgbClr val="0070C0"/>
                </a:solidFill>
              </a:rPr>
              <a:t>should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use?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4495800" cy="505657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BO" sz="2800" dirty="0" err="1" smtClean="0">
                <a:solidFill>
                  <a:srgbClr val="0070C0"/>
                </a:solidFill>
              </a:rPr>
              <a:t>Advanced</a:t>
            </a:r>
            <a:r>
              <a:rPr lang="es-BO" sz="2800" dirty="0" smtClean="0">
                <a:solidFill>
                  <a:srgbClr val="0070C0"/>
                </a:solidFill>
              </a:rPr>
              <a:t> </a:t>
            </a:r>
            <a:r>
              <a:rPr lang="es-BO" sz="2800" dirty="0" err="1" smtClean="0">
                <a:solidFill>
                  <a:srgbClr val="0070C0"/>
                </a:solidFill>
              </a:rPr>
              <a:t>search</a:t>
            </a:r>
            <a:r>
              <a:rPr lang="es-BO" sz="2800" dirty="0" smtClean="0">
                <a:solidFill>
                  <a:srgbClr val="0070C0"/>
                </a:solidFill>
              </a:rPr>
              <a:t> interface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22974" y="1811956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905000" y="2729317"/>
            <a:ext cx="68580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Field </a:t>
            </a:r>
            <a:r>
              <a:rPr lang="fr-CH" sz="2800" dirty="0" err="1">
                <a:solidFill>
                  <a:srgbClr val="0070C0"/>
                </a:solidFill>
              </a:rPr>
              <a:t>combination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0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>
                <a:solidFill>
                  <a:srgbClr val="0070C0"/>
                </a:solidFill>
              </a:rPr>
              <a:t>Q3: </a:t>
            </a:r>
            <a:r>
              <a:rPr lang="fr-CH" sz="2800" dirty="0" err="1">
                <a:solidFill>
                  <a:srgbClr val="0070C0"/>
                </a:solidFill>
              </a:rPr>
              <a:t>which</a:t>
            </a:r>
            <a:r>
              <a:rPr lang="fr-CH" sz="2800" dirty="0">
                <a:solidFill>
                  <a:srgbClr val="0070C0"/>
                </a:solidFill>
              </a:rPr>
              <a:t> data are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selecting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here</a:t>
            </a:r>
            <a:r>
              <a:rPr lang="fr-CH" sz="2800" dirty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50028" y="1773535"/>
            <a:ext cx="7065372" cy="679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PCT national phase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691464"/>
            <a:ext cx="6705600" cy="680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National/</a:t>
            </a:r>
            <a:r>
              <a:rPr lang="fr-CH" sz="2800" dirty="0" err="1" smtClean="0">
                <a:solidFill>
                  <a:srgbClr val="0070C0"/>
                </a:solidFill>
              </a:rPr>
              <a:t>regional</a:t>
            </a:r>
            <a:r>
              <a:rPr lang="fr-CH" sz="2800" dirty="0" smtClean="0">
                <a:solidFill>
                  <a:srgbClr val="0070C0"/>
                </a:solidFill>
              </a:rPr>
              <a:t> collections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hlinkshowjump?jump=nextslide" highlightClick="1">
              <a:snd r:embed="rId4" name="applause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5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pic>
        <p:nvPicPr>
          <p:cNvPr id="1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41631" y="-106680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143000"/>
            <a:ext cx="915367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7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>
                <a:solidFill>
                  <a:srgbClr val="0070C0"/>
                </a:solidFill>
              </a:rPr>
              <a:t>Q3: </a:t>
            </a:r>
            <a:r>
              <a:rPr lang="fr-CH" sz="2800" dirty="0" err="1">
                <a:solidFill>
                  <a:srgbClr val="0070C0"/>
                </a:solidFill>
              </a:rPr>
              <a:t>which</a:t>
            </a:r>
            <a:r>
              <a:rPr lang="fr-CH" sz="2800" dirty="0">
                <a:solidFill>
                  <a:srgbClr val="0070C0"/>
                </a:solidFill>
              </a:rPr>
              <a:t> data are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selecting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here</a:t>
            </a:r>
            <a:r>
              <a:rPr lang="fr-CH" sz="2800" dirty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50028" y="1773535"/>
            <a:ext cx="7065372" cy="679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PCT national phase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691464"/>
            <a:ext cx="6705600" cy="68038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National/</a:t>
            </a:r>
            <a:r>
              <a:rPr lang="fr-CH" sz="2800" dirty="0" err="1" smtClean="0">
                <a:solidFill>
                  <a:srgbClr val="0070C0"/>
                </a:solidFill>
              </a:rPr>
              <a:t>regional</a:t>
            </a:r>
            <a:r>
              <a:rPr lang="fr-CH" sz="2800" dirty="0" smtClean="0">
                <a:solidFill>
                  <a:srgbClr val="0070C0"/>
                </a:solidFill>
              </a:rPr>
              <a:t> collections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hlinkshowjump?jump=nextslide" highlightClick="1">
              <a:snd r:embed="rId2" name="applause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3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</p:spTree>
    <p:extLst>
      <p:ext uri="{BB962C8B-B14F-4D97-AF65-F5344CB8AC3E}">
        <p14:creationId xmlns:p14="http://schemas.microsoft.com/office/powerpoint/2010/main" val="17814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New in 2020!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" y="1600200"/>
            <a:ext cx="109347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2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42044" y="1066800"/>
            <a:ext cx="14373225" cy="38862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7086600" y="1066800"/>
            <a:ext cx="4572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086600" y="2971800"/>
            <a:ext cx="17526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16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28029"/>
            <a:ext cx="7067550" cy="71151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05920" y="1969006"/>
            <a:ext cx="4671472" cy="461665"/>
          </a:xfrm>
          <a:prstGeom prst="rect">
            <a:avLst/>
          </a:prstGeom>
          <a:solidFill>
            <a:srgbClr val="C0DDDE"/>
          </a:solidFill>
        </p:spPr>
        <p:txBody>
          <a:bodyPr wrap="none">
            <a:spAutoFit/>
          </a:bodyPr>
          <a:lstStyle/>
          <a:p>
            <a:r>
              <a:rPr lang="fr-CH" u="sng" dirty="0"/>
              <a:t>wipo.int/</a:t>
            </a:r>
            <a:r>
              <a:rPr lang="fr-CH" u="sng" dirty="0" err="1"/>
              <a:t>patentscope</a:t>
            </a:r>
            <a:r>
              <a:rPr lang="fr-CH" u="sng" dirty="0"/>
              <a:t>/en/</a:t>
            </a:r>
            <a:r>
              <a:rPr lang="fr-CH" u="sng" dirty="0" err="1"/>
              <a:t>webinar</a:t>
            </a:r>
            <a:r>
              <a:rPr lang="fr-CH" u="sng" dirty="0"/>
              <a:t>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5181600" y="2971800"/>
            <a:ext cx="2514600" cy="533400"/>
          </a:xfrm>
          <a:prstGeom prst="round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37298" y="2593049"/>
            <a:ext cx="4139502" cy="3960151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63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PATENTSCOPE for experts</a:t>
            </a:r>
          </a:p>
          <a:p>
            <a:endParaRPr lang="fr-CH" dirty="0"/>
          </a:p>
          <a:p>
            <a:pPr marL="457200" lvl="1" indent="0">
              <a:buNone/>
            </a:pPr>
            <a:r>
              <a:rPr lang="fr-CH" dirty="0" smtClean="0"/>
              <a:t>March 10at </a:t>
            </a:r>
            <a:r>
              <a:rPr lang="fr-CH" dirty="0" smtClean="0"/>
              <a:t>5:30 pm </a:t>
            </a:r>
            <a:r>
              <a:rPr lang="fr-CH" dirty="0" smtClean="0"/>
              <a:t>or March 12 </a:t>
            </a:r>
            <a:r>
              <a:rPr lang="fr-CH" dirty="0" smtClean="0"/>
              <a:t>at 8:30 </a:t>
            </a:r>
            <a:r>
              <a:rPr lang="fr-CH" dirty="0" err="1" smtClean="0"/>
              <a:t>am</a:t>
            </a:r>
            <a:endParaRPr lang="fr-CH" dirty="0" smtClean="0"/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attendee.gotowebinar.com/rt/2679514638585844748</a:t>
            </a:r>
            <a:r>
              <a:rPr lang="en-US" dirty="0" smtClean="0"/>
              <a:t> 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36314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Brand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How to </a:t>
            </a:r>
            <a:r>
              <a:rPr lang="fr-CH" dirty="0" err="1" smtClean="0"/>
              <a:t>read</a:t>
            </a:r>
            <a:r>
              <a:rPr lang="fr-CH" dirty="0" smtClean="0"/>
              <a:t>, </a:t>
            </a:r>
            <a:r>
              <a:rPr lang="fr-CH" dirty="0" err="1" smtClean="0"/>
              <a:t>save</a:t>
            </a:r>
            <a:r>
              <a:rPr lang="fr-CH" dirty="0" smtClean="0"/>
              <a:t> and </a:t>
            </a:r>
            <a:r>
              <a:rPr lang="fr-CH" dirty="0" err="1" smtClean="0"/>
              <a:t>share</a:t>
            </a:r>
            <a:r>
              <a:rPr lang="fr-CH" dirty="0" smtClean="0"/>
              <a:t> </a:t>
            </a:r>
            <a:r>
              <a:rPr lang="fr-CH" dirty="0" err="1" smtClean="0"/>
              <a:t>your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pPr marL="457200" lvl="1" indent="0">
              <a:buNone/>
            </a:pPr>
            <a:r>
              <a:rPr lang="fr-CH" dirty="0" smtClean="0"/>
              <a:t>March 6 at </a:t>
            </a:r>
            <a:r>
              <a:rPr lang="fr-CH" dirty="0" smtClean="0"/>
              <a:t>5:30pm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attendee.gotowebinar.com/register/133081992540373004</a:t>
            </a:r>
            <a:r>
              <a:rPr lang="en-US" dirty="0" smtClean="0"/>
              <a:t> 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206888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Design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Practical</a:t>
            </a:r>
            <a:r>
              <a:rPr lang="fr-CH" dirty="0" smtClean="0"/>
              <a:t> cases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marL="457200" lvl="1" indent="0">
              <a:buNone/>
            </a:pPr>
            <a:r>
              <a:rPr lang="fr-CH" dirty="0" err="1" smtClean="0"/>
              <a:t>February</a:t>
            </a:r>
            <a:r>
              <a:rPr lang="fr-CH" dirty="0" smtClean="0"/>
              <a:t> 27 </a:t>
            </a:r>
            <a:r>
              <a:rPr lang="fr-CH" dirty="0" smtClean="0"/>
              <a:t>at 5:30pm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attendee.gotowebinar.com/register/1884281858680424460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6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2355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34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Agenda</a:t>
            </a:r>
            <a:endParaRPr lang="es-BO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229600" cy="4352925"/>
          </a:xfrm>
        </p:spPr>
        <p:txBody>
          <a:bodyPr/>
          <a:lstStyle/>
          <a:p>
            <a:pPr marL="0" lvl="1" indent="282575" eaLnBrk="1" hangingPunct="1"/>
            <a:r>
              <a:rPr lang="fr-CH" altLang="en-US" dirty="0" smtClean="0"/>
              <a:t>Interfaces</a:t>
            </a:r>
          </a:p>
          <a:p>
            <a:pPr marL="285750" lvl="1"/>
            <a:r>
              <a:rPr lang="fr-CH" altLang="en-US" dirty="0" smtClean="0"/>
              <a:t>Quiz</a:t>
            </a:r>
            <a:endParaRPr lang="fr-CH" altLang="en-US" dirty="0" smtClean="0"/>
          </a:p>
          <a:p>
            <a:pPr marL="285750" lvl="1"/>
            <a:r>
              <a:rPr lang="fr-CH" altLang="en-US" dirty="0" err="1" smtClean="0"/>
              <a:t>Webinars</a:t>
            </a:r>
            <a:endParaRPr lang="fr-CH" altLang="en-US" dirty="0" smtClean="0"/>
          </a:p>
          <a:p>
            <a:pPr marL="285750" lvl="1" eaLnBrk="1" hangingPunct="1"/>
            <a:r>
              <a:rPr lang="fr-CH" altLang="en-US" dirty="0" smtClean="0"/>
              <a:t>Q &amp; A session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958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852963"/>
            <a:ext cx="9144000" cy="51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41" y="4419600"/>
            <a:ext cx="4543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>
                <a:solidFill>
                  <a:srgbClr val="FFCC66"/>
                </a:solidFill>
              </a:rPr>
              <a:t>patentscope@wipo.int</a:t>
            </a:r>
            <a:endParaRPr lang="en-US" sz="32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31058" y="0"/>
            <a:ext cx="8915400" cy="1143000"/>
          </a:xfrm>
        </p:spPr>
        <p:txBody>
          <a:bodyPr/>
          <a:lstStyle/>
          <a:p>
            <a:r>
              <a:rPr lang="en-US" sz="3200" dirty="0"/>
              <a:t>https://patentscope.wipo.int/search/en/search.jsf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110065" y="228600"/>
            <a:ext cx="1261535" cy="685800"/>
          </a:xfrm>
          <a:prstGeom prst="ellipse">
            <a:avLst/>
          </a:prstGeom>
          <a:solidFill>
            <a:srgbClr val="0070C0">
              <a:alpha val="3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669" y="1828801"/>
            <a:ext cx="9189670" cy="32166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252294" y="1709855"/>
            <a:ext cx="2800815" cy="347546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Bent-Up Arrow 9"/>
          <p:cNvSpPr/>
          <p:nvPr/>
        </p:nvSpPr>
        <p:spPr bwMode="auto">
          <a:xfrm>
            <a:off x="3053108" y="838200"/>
            <a:ext cx="1518891" cy="1116982"/>
          </a:xfrm>
          <a:prstGeom prst="bentUp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61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PATENTSCOPE: how to search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9121182" cy="2438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6781799" y="1904999"/>
            <a:ext cx="609601" cy="434181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638655" y="2351488"/>
            <a:ext cx="1819545" cy="1458512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65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Which</a:t>
            </a:r>
            <a:r>
              <a:rPr lang="fr-CH" dirty="0" smtClean="0"/>
              <a:t> interface to use?</a:t>
            </a:r>
            <a:endParaRPr lang="es-C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1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2942</TotalTime>
  <Words>334</Words>
  <Application>Microsoft Office PowerPoint</Application>
  <PresentationFormat>On-screen Show (4:3)</PresentationFormat>
  <Paragraphs>111</Paragraphs>
  <Slides>60</Slides>
  <Notes>4</Notes>
  <HiddenSlides>0</HiddenSlides>
  <MMClips>5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ヒラギノ角ゴ Pro W3</vt:lpstr>
      <vt:lpstr>Arial</vt:lpstr>
      <vt:lpstr>Arial Black</vt:lpstr>
      <vt:lpstr>Microsoft Sans Serif</vt:lpstr>
      <vt:lpstr>template_english</vt:lpstr>
      <vt:lpstr>PowerPoint Presentation</vt:lpstr>
      <vt:lpstr>Raise your hand only if you can hear me otherwise please send me a message using the Questions box</vt:lpstr>
      <vt:lpstr>PowerPoint Presentation</vt:lpstr>
      <vt:lpstr>PowerPoint Presentation</vt:lpstr>
      <vt:lpstr>Questions/concerns</vt:lpstr>
      <vt:lpstr>Agenda</vt:lpstr>
      <vt:lpstr>https://patentscope.wipo.int/search/en/search.jsf</vt:lpstr>
      <vt:lpstr>PATENTSCOPE: how to search</vt:lpstr>
      <vt:lpstr>Which interface to use?</vt:lpstr>
      <vt:lpstr>Simple search</vt:lpstr>
      <vt:lpstr>Simple search</vt:lpstr>
      <vt:lpstr>Our example</vt:lpstr>
      <vt:lpstr>PowerPoint Presentation</vt:lpstr>
      <vt:lpstr>Number</vt:lpstr>
      <vt:lpstr>Names</vt:lpstr>
      <vt:lpstr>PowerPoint Presentation</vt:lpstr>
      <vt:lpstr>PowerPoint Presentation</vt:lpstr>
      <vt:lpstr>PowerPoint Presentation</vt:lpstr>
      <vt:lpstr>Simple search</vt:lpstr>
      <vt:lpstr>Field combination</vt:lpstr>
      <vt:lpstr>Our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Instant help</vt:lpstr>
      <vt:lpstr>Result list</vt:lpstr>
      <vt:lpstr>Document download</vt:lpstr>
      <vt:lpstr>PowerPoint Presentation</vt:lpstr>
      <vt:lpstr>PowerPoint Presentation</vt:lpstr>
      <vt:lpstr>List download</vt:lpstr>
      <vt:lpstr>Logged-in</vt:lpstr>
      <vt:lpstr>Save</vt:lpstr>
      <vt:lpstr>Translate</vt:lpstr>
      <vt:lpstr>PowerPoint Presentation</vt:lpstr>
      <vt:lpstr>PowerPoint Presentation</vt:lpstr>
      <vt:lpstr>Sort/narrow down</vt:lpstr>
      <vt:lpstr>PowerPoint Presentation</vt:lpstr>
      <vt:lpstr>PowerPoint Presentation</vt:lpstr>
      <vt:lpstr>PowerPoint Presentation</vt:lpstr>
      <vt:lpstr>Collections</vt:lpstr>
      <vt:lpstr>PowerPoint Presentation</vt:lpstr>
      <vt:lpstr>PowerPoint Presentation</vt:lpstr>
      <vt:lpstr>Q1: Using the PATENTSCOPE account, can you download the entire result list?</vt:lpstr>
      <vt:lpstr>Q1: Using the PATENTSCOPE account, can you download the entire result list?</vt:lpstr>
      <vt:lpstr>Q 2: if you would like to search in 4 fields combined by 2 operators which interface should you use?</vt:lpstr>
      <vt:lpstr>Q 2: if you would like to search in 4 fields combined by 2 operators which interface should you use?</vt:lpstr>
      <vt:lpstr>Q3: which data are you selecting here?</vt:lpstr>
      <vt:lpstr>Q3: which data are you selecting here?</vt:lpstr>
      <vt:lpstr>New in 2020!</vt:lpstr>
      <vt:lpstr>PowerPoint Presentation</vt:lpstr>
      <vt:lpstr>PowerPoint Presentation</vt:lpstr>
      <vt:lpstr>Next webinar</vt:lpstr>
      <vt:lpstr>Global Brand Database: webinar</vt:lpstr>
      <vt:lpstr>Global Design Database: webinar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keywords>FOR OFFICIAL USE ONLY</cp:keywords>
  <cp:lastModifiedBy>AMMANN Sandrine</cp:lastModifiedBy>
  <cp:revision>25</cp:revision>
  <dcterms:created xsi:type="dcterms:W3CDTF">2020-02-18T09:14:21Z</dcterms:created>
  <dcterms:modified xsi:type="dcterms:W3CDTF">2020-02-20T10:16:53Z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7c304b46-e15a-4959-ac89-e59282cdeb85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None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</Properties>
</file>