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</p:sldIdLst>
  <p:sldSz cx="12192000" cy="6858000"/>
  <p:notesSz cx="6858000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3" autoAdjust="0"/>
    <p:restoredTop sz="94660"/>
  </p:normalViewPr>
  <p:slideViewPr>
    <p:cSldViewPr snapToGrid="0">
      <p:cViewPr varScale="1">
        <p:scale>
          <a:sx n="96" d="100"/>
          <a:sy n="96" d="100"/>
        </p:scale>
        <p:origin x="96" y="9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C7428-2B1E-43E7-963E-FBADDD9FF6DA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4948F-77C7-48D1-A758-9ACB1B53A9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845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C7428-2B1E-43E7-963E-FBADDD9FF6DA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4948F-77C7-48D1-A758-9ACB1B53A9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827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C7428-2B1E-43E7-963E-FBADDD9FF6DA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4948F-77C7-48D1-A758-9ACB1B53A9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538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C7428-2B1E-43E7-963E-FBADDD9FF6DA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4948F-77C7-48D1-A758-9ACB1B53A9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472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C7428-2B1E-43E7-963E-FBADDD9FF6DA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4948F-77C7-48D1-A758-9ACB1B53A9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677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C7428-2B1E-43E7-963E-FBADDD9FF6DA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4948F-77C7-48D1-A758-9ACB1B53A9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373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C7428-2B1E-43E7-963E-FBADDD9FF6DA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4948F-77C7-48D1-A758-9ACB1B53A9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037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C7428-2B1E-43E7-963E-FBADDD9FF6DA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4948F-77C7-48D1-A758-9ACB1B53A9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005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C7428-2B1E-43E7-963E-FBADDD9FF6DA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4948F-77C7-48D1-A758-9ACB1B53A9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650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C7428-2B1E-43E7-963E-FBADDD9FF6DA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4948F-77C7-48D1-A758-9ACB1B53A9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466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C7428-2B1E-43E7-963E-FBADDD9FF6DA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4948F-77C7-48D1-A758-9ACB1B53A9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398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DC7428-2B1E-43E7-963E-FBADDD9FF6DA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4948F-77C7-48D1-A758-9ACB1B53A9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542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zgulas@zis.gov.rs" TargetMode="External"/><Relationship Id="rId2" Type="http://schemas.openxmlformats.org/officeDocument/2006/relationships/hyperlink" Target="http://www.zis.gov.rs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r-Cyrl-RS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НАЦИОНАЛНИ ПРАВНИ ОКВИР ПРАВА СЛЕЂЕЊА У РЕПУБЛИЦИ СРБИЈИ</a:t>
            </a:r>
            <a:endParaRPr lang="en-US" sz="2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32500" lnSpcReduction="20000"/>
          </a:bodyPr>
          <a:lstStyle/>
          <a:p>
            <a:endParaRPr lang="sr-Cyrl-RS" sz="2800" b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r-Cyrl-RS" sz="6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Право аутора на накнаду у случају препродаје његовог дела</a:t>
            </a:r>
          </a:p>
          <a:p>
            <a:endParaRPr lang="sr-Cyrl-RS" dirty="0"/>
          </a:p>
          <a:p>
            <a:endParaRPr lang="sr-Cyrl-RS" dirty="0" smtClean="0"/>
          </a:p>
          <a:p>
            <a:r>
              <a:rPr lang="sr-Cyrl-RS" dirty="0"/>
              <a:t> </a:t>
            </a:r>
            <a:r>
              <a:rPr lang="sr-Cyrl-RS" dirty="0" smtClean="0"/>
              <a:t>                                                                                                                                                              </a:t>
            </a:r>
            <a:r>
              <a:rPr lang="sr-Cyrl-RS" sz="3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Зорица </a:t>
            </a:r>
            <a:r>
              <a:rPr lang="sr-Cyrl-RS" sz="3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Гулас</a:t>
            </a:r>
            <a:r>
              <a:rPr lang="sr-Cyrl-RS" sz="3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шеф Одсека за ауторско и сродна права</a:t>
            </a:r>
          </a:p>
          <a:p>
            <a:r>
              <a:rPr lang="sr-Cyrl-RS" sz="3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               Завод за интелектуалну својину</a:t>
            </a:r>
            <a:endParaRPr lang="en-US" sz="3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724" y="361768"/>
            <a:ext cx="1533333" cy="40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207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37196"/>
            <a:ext cx="10515600" cy="1325563"/>
          </a:xfrm>
        </p:spPr>
        <p:txBody>
          <a:bodyPr/>
          <a:lstStyle/>
          <a:p>
            <a:pPr algn="ctr"/>
            <a:r>
              <a:rPr lang="sr-Cyrl-RS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Право слеђења</a:t>
            </a:r>
            <a:br>
              <a:rPr lang="sr-Cyrl-RS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r-Cyrl-RS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историјат</a:t>
            </a:r>
            <a:endParaRPr lang="en-US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endParaRPr lang="sr-Cyrl-RS" dirty="0" smtClean="0">
              <a:solidFill>
                <a:srgbClr val="002060"/>
              </a:solidFill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sr-Cyrl-RS" dirty="0" smtClean="0">
                <a:solidFill>
                  <a:srgbClr val="002060"/>
                </a:solidFill>
              </a:rPr>
              <a:t>1978</a:t>
            </a:r>
            <a:r>
              <a:rPr lang="sr-Cyrl-RS" dirty="0" smtClean="0">
                <a:solidFill>
                  <a:srgbClr val="002060"/>
                </a:solidFill>
              </a:rPr>
              <a:t>. године први пут признато „право </a:t>
            </a:r>
            <a:r>
              <a:rPr lang="sr-Cyrl-RS" dirty="0" err="1" smtClean="0">
                <a:solidFill>
                  <a:srgbClr val="002060"/>
                </a:solidFill>
              </a:rPr>
              <a:t>следства</a:t>
            </a:r>
            <a:r>
              <a:rPr lang="sr-Cyrl-RS" dirty="0" smtClean="0">
                <a:solidFill>
                  <a:srgbClr val="002060"/>
                </a:solidFill>
              </a:rPr>
              <a:t>“, и то ауторима ликовних дела, као и ауторима музичких, књижевних и научних дела у погледу њихових изворних рукописа. Право </a:t>
            </a:r>
            <a:r>
              <a:rPr lang="sr-Cyrl-RS" dirty="0" err="1" smtClean="0">
                <a:solidFill>
                  <a:srgbClr val="002060"/>
                </a:solidFill>
              </a:rPr>
              <a:t>следства</a:t>
            </a:r>
            <a:r>
              <a:rPr lang="sr-Cyrl-RS" dirty="0" smtClean="0">
                <a:solidFill>
                  <a:srgbClr val="002060"/>
                </a:solidFill>
              </a:rPr>
              <a:t> је било законом дефинисано ка право аутора на одређени удео у продајној цени у случају препродаје оригинала ликовног дела или изворног књижевног, научног или музичког рукописа. Аутор је имао и право да од лица коме је он продао примерак дела захтева обавештење о томе коме је његово дело даље препродато. </a:t>
            </a:r>
          </a:p>
          <a:p>
            <a:pPr marL="0" indent="0" algn="just">
              <a:buNone/>
            </a:pP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380" y="22906"/>
            <a:ext cx="1530229" cy="414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667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75252"/>
            <a:ext cx="10515600" cy="94421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dirty="0" smtClean="0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sr-Cyrl-RS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Право </a:t>
            </a:r>
            <a:r>
              <a:rPr lang="sr-Cyrl-RS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слеђења</a:t>
            </a:r>
            <a:br>
              <a:rPr lang="sr-Cyrl-RS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r-Cyrl-RS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sr-Cyrl-RS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историјат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endParaRPr lang="ru-RU" sz="20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endParaRPr lang="ru-RU" sz="20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1998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године „право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слеђења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 и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даље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припада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горе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наведеним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ауторима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али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висина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накнаде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која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припада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ауторима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сада се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одређује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Законом.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Накнада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је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износила 3% од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продајне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цене дела.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2001. године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донета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је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Директива ЕУ 2001/84 о праву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слеђења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која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је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домаћи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пропис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доследно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имплементирана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Законом о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ауторском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сродним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правима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из 2004 и потом Законом из 2009. године.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Важећи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Закон о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ауторском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сродним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правима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(«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Службени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лист РС»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104/09, 99/11, 119/12, 29/16-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одлука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УС и 66/19) у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потпуности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је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усклађен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Директивом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 праву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слеђења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sr-Cyrl-RS" sz="20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380" y="22906"/>
            <a:ext cx="1530229" cy="414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332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03665"/>
            <a:ext cx="10515600" cy="877266"/>
          </a:xfrm>
        </p:spPr>
        <p:txBody>
          <a:bodyPr>
            <a:noAutofit/>
          </a:bodyPr>
          <a:lstStyle/>
          <a:p>
            <a:pPr algn="ctr"/>
            <a:r>
              <a:rPr lang="sr-Cyrl-RS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Дефиниција права слеђења и дела на која се ово право односи</a:t>
            </a:r>
            <a:endParaRPr lang="en-US" sz="3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Ако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је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оригинал дела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ликовне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уметности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после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прве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продаје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од стране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аутора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поново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продат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аутор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има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право да буде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обавештен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продаји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новом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власнику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као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да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потражује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накнаду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обиму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који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је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прописан Законом.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Ово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се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односи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радње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препродаје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које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су,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као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продавци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купци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или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посредници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укључена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лица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која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се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професионално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баве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трговином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уметничким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делима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као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што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су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продајни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салони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уметничке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галерије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аукцијске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куће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сл.</a:t>
            </a:r>
            <a:endParaRPr lang="ru-RU" sz="20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Оригинали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дела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ликовних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уметности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која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се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ово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право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односи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су: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слике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цртежи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колажи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уметничке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слике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гравуре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графике,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литографије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фотографије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таписерије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скулптуре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уметничка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дела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израђена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керамици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стаклу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под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условом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 их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је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створио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аутор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својеручно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Оригиналом дела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ликовне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уметности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сматрају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 и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умножени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примерци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тог дела (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репродукције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ако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их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је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ограниченом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броју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израдио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сам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аутор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или лице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које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је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он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овластио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Такви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примерци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морају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 буду на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уобичајени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начин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нумерисани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потписани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или на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други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начин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обележени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од стране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аутора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endParaRPr lang="en-US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380" y="22906"/>
            <a:ext cx="1530229" cy="414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9280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872" y="457200"/>
            <a:ext cx="10450799" cy="1185232"/>
          </a:xfrm>
        </p:spPr>
        <p:txBody>
          <a:bodyPr>
            <a:normAutofit/>
          </a:bodyPr>
          <a:lstStyle/>
          <a:p>
            <a:pPr algn="ctr"/>
            <a:r>
              <a:rPr lang="sr-Cyrl-RS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Висина накнаде</a:t>
            </a:r>
            <a:endParaRPr lang="en-US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4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од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продајне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цене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остварене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 износу од 100.000 - 5.000.000 динара;</a:t>
            </a:r>
          </a:p>
          <a:p>
            <a:pPr marL="0" indent="0">
              <a:buNone/>
            </a:pP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  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3% од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продајне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цене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остварене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 износу од 5.000.001 - 20.000.000 динара;</a:t>
            </a:r>
          </a:p>
          <a:p>
            <a:pPr marL="0" indent="0">
              <a:buNone/>
            </a:pP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  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1% од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продајне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цене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остварене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 износу од 20.000.001 - 35.000.000 динара;</a:t>
            </a:r>
          </a:p>
          <a:p>
            <a:pPr marL="0" indent="0">
              <a:buNone/>
            </a:pP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ru-RU" sz="2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0,5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од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продајне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цене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остварене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 износу од 35.000.001 - 50.000.000 динара;</a:t>
            </a:r>
          </a:p>
          <a:p>
            <a:pPr marL="0" indent="0">
              <a:buNone/>
            </a:pP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2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  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0,25% од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продајне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цене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остварене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 износу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који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прелази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50.000.001 динара.</a:t>
            </a:r>
          </a:p>
          <a:p>
            <a:pPr marL="0" indent="0">
              <a:buNone/>
            </a:pP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Независно</a:t>
            </a:r>
            <a:r>
              <a:rPr lang="ru-RU" sz="2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продајне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цене оригинала,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накнада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основу права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слеђења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 износи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више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од 1.300.000 динара.</a:t>
            </a:r>
          </a:p>
          <a:p>
            <a:pPr marL="0" indent="0">
              <a:buNone/>
            </a:pP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380" y="22906"/>
            <a:ext cx="1530229" cy="414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105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7774" y="537197"/>
            <a:ext cx="10515600" cy="1013308"/>
          </a:xfrm>
        </p:spPr>
        <p:txBody>
          <a:bodyPr/>
          <a:lstStyle/>
          <a:p>
            <a:pPr algn="ctr"/>
            <a:r>
              <a:rPr lang="sr-Cyrl-RS" dirty="0" smtClean="0">
                <a:solidFill>
                  <a:schemeClr val="accent1">
                    <a:lumMod val="50000"/>
                  </a:schemeClr>
                </a:solidFill>
              </a:rPr>
              <a:t>Остваривање права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5948" y="1550505"/>
            <a:ext cx="10515600" cy="4351338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Аутор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има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право да, у року од три године од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препродаје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оригинала дела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ликовне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уметности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захтева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од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продавца, купца или посредника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који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се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професионално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бави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трговином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уметничким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делима, било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коју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информацију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која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му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је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потребна за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обезбеђење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наплате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накнаде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која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му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припада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од те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препродаје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Време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заштите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право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слеђења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траје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за живота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аутора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и 70 година после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његове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смрти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Остваривање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права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индивидуално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или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колективно</a:t>
            </a: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Право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слеђења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признаје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се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страном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држављанину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искључиво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на основу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узајамности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380" y="22906"/>
            <a:ext cx="1530229" cy="414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449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RS" sz="4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Хвала на пажњи!</a:t>
            </a:r>
            <a:endParaRPr lang="en-US" sz="4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>
              <a:hlinkClick r:id="rId2"/>
            </a:endParaRPr>
          </a:p>
          <a:p>
            <a:pPr marL="0" indent="0" algn="ctr">
              <a:buNone/>
            </a:pPr>
            <a:endParaRPr lang="en-US" dirty="0">
              <a:hlinkClick r:id="rId2"/>
            </a:endParaRPr>
          </a:p>
          <a:p>
            <a:pPr marL="0" indent="0" algn="ctr">
              <a:buNone/>
            </a:pPr>
            <a:endParaRPr lang="en-US" dirty="0" smtClean="0">
              <a:hlinkClick r:id="rId2"/>
            </a:endParaRPr>
          </a:p>
          <a:p>
            <a:pPr marL="0" indent="0" algn="ctr">
              <a:buNone/>
            </a:pPr>
            <a:r>
              <a:rPr lang="en-US" dirty="0" smtClean="0">
                <a:hlinkClick r:id="rId2"/>
              </a:rPr>
              <a:t>www.zis.gov.rs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>
                <a:hlinkClick r:id="rId3"/>
              </a:rPr>
              <a:t>zgulas@zis.gov.rs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0885" y="2716411"/>
            <a:ext cx="1530229" cy="414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0788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2053</TotalTime>
  <Words>589</Words>
  <Application>Microsoft Office PowerPoint</Application>
  <PresentationFormat>Widescreen</PresentationFormat>
  <Paragraphs>40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Wingdings</vt:lpstr>
      <vt:lpstr>Office Theme</vt:lpstr>
      <vt:lpstr>НАЦИОНАЛНИ ПРАВНИ ОКВИР ПРАВА СЛЕЂЕЊА У РЕПУБЛИЦИ СРБИЈИ</vt:lpstr>
      <vt:lpstr>Право слеђења историјат</vt:lpstr>
      <vt:lpstr> Право слеђења  историјат</vt:lpstr>
      <vt:lpstr>Дефиниција права слеђења и дела на која се ово право односи</vt:lpstr>
      <vt:lpstr>Висина накнаде</vt:lpstr>
      <vt:lpstr>Остваривање права</vt:lpstr>
      <vt:lpstr>Хвала на пажњи!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УСКЛАЂИВАЊЕ НАЦИОНАЛНОГ ПРОПИСА РЕПУБЛИКЕ СРБИЈЕ СА ДИРЕКТИВОМ 2012/28/ЕУ</dc:title>
  <dc:creator>Zorica Gulas</dc:creator>
  <cp:lastModifiedBy>Zorica Gulas</cp:lastModifiedBy>
  <cp:revision>28</cp:revision>
  <cp:lastPrinted>2020-06-24T12:52:38Z</cp:lastPrinted>
  <dcterms:created xsi:type="dcterms:W3CDTF">2020-06-24T08:00:50Z</dcterms:created>
  <dcterms:modified xsi:type="dcterms:W3CDTF">2022-03-15T09:14:49Z</dcterms:modified>
</cp:coreProperties>
</file>