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87" r:id="rId6"/>
    <p:sldId id="281" r:id="rId7"/>
    <p:sldId id="282" r:id="rId8"/>
    <p:sldId id="288" r:id="rId9"/>
    <p:sldId id="286" r:id="rId10"/>
    <p:sldId id="268" r:id="rId11"/>
    <p:sldId id="261" r:id="rId12"/>
    <p:sldId id="269" r:id="rId13"/>
    <p:sldId id="270" r:id="rId14"/>
    <p:sldId id="271" r:id="rId15"/>
    <p:sldId id="258" r:id="rId16"/>
    <p:sldId id="266" r:id="rId17"/>
    <p:sldId id="267" r:id="rId18"/>
    <p:sldId id="273" r:id="rId19"/>
    <p:sldId id="283" r:id="rId20"/>
    <p:sldId id="284" r:id="rId21"/>
    <p:sldId id="289" r:id="rId22"/>
    <p:sldId id="285" r:id="rId23"/>
    <p:sldId id="274"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3399"/>
    <a:srgbClr val="C01292"/>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
        <p:nvSpPr>
          <p:cNvPr id="4" name="3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210176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2758343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176160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383447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214125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1968181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6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357869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3296698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2679272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3585377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57D5906-D9E3-4097-A518-37CB6A3E2FDB}" type="datetimeFigureOut">
              <a:rPr lang="en-US" smtClean="0"/>
              <a:pPr/>
              <a:t>6/22/2022</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25FB3F0-74B0-4D3B-A94F-2099415A4866}" type="slidenum">
              <a:rPr lang="en-US" smtClean="0"/>
              <a:pPr/>
              <a:t>‹#›</a:t>
            </a:fld>
            <a:endParaRPr lang="en-US"/>
          </a:p>
        </p:txBody>
      </p:sp>
    </p:spTree>
    <p:extLst>
      <p:ext uri="{BB962C8B-B14F-4D97-AF65-F5344CB8AC3E}">
        <p14:creationId xmlns:p14="http://schemas.microsoft.com/office/powerpoint/2010/main" val="3365308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D5906-D9E3-4097-A518-37CB6A3E2FDB}" type="datetimeFigureOut">
              <a:rPr lang="en-US" smtClean="0"/>
              <a:pPr/>
              <a:t>6/22/2022</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FB3F0-74B0-4D3B-A94F-2099415A4866}" type="slidenum">
              <a:rPr lang="en-US" smtClean="0"/>
              <a:pPr/>
              <a:t>‹#›</a:t>
            </a:fld>
            <a:endParaRPr lang="en-US"/>
          </a:p>
        </p:txBody>
      </p:sp>
      <p:sp>
        <p:nvSpPr>
          <p:cNvPr id="7" name="fc" descr="WIPO FOR OFFICIAL USE ONLY"/>
          <p:cNvSpPr txBox="1"/>
          <p:nvPr userDrawn="1"/>
        </p:nvSpPr>
        <p:spPr>
          <a:xfrm>
            <a:off x="0" y="6537960"/>
            <a:ext cx="9144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WIPO FOR OFFICIAL USE ONLY</a:t>
            </a:r>
          </a:p>
        </p:txBody>
      </p:sp>
    </p:spTree>
    <p:extLst>
      <p:ext uri="{BB962C8B-B14F-4D97-AF65-F5344CB8AC3E}">
        <p14:creationId xmlns:p14="http://schemas.microsoft.com/office/powerpoint/2010/main" val="14263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2.jpe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jpeg"/><Relationship Id="rId5" Type="http://schemas.openxmlformats.org/officeDocument/2006/relationships/tags" Target="../tags/tag5.xml"/><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slideLayout" Target="../slideLayouts/slideLayout7.xml"/><Relationship Id="rId18" Type="http://schemas.openxmlformats.org/officeDocument/2006/relationships/image" Target="../media/image2.jpe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image" Target="../media/image14.jpeg"/><Relationship Id="rId2" Type="http://schemas.openxmlformats.org/officeDocument/2006/relationships/tags" Target="../tags/tag68.xml"/><Relationship Id="rId16" Type="http://schemas.openxmlformats.org/officeDocument/2006/relationships/image" Target="../media/image13.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image" Target="../media/image12.jpeg"/><Relationship Id="rId10" Type="http://schemas.openxmlformats.org/officeDocument/2006/relationships/tags" Target="../tags/tag76.xml"/><Relationship Id="rId19" Type="http://schemas.openxmlformats.org/officeDocument/2006/relationships/image" Target="../media/image15.png"/><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hyperlink" Target="https://www.ieie.eu/retos-de-las-mujeres-emprendedoras-latinoamericanas/"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image" Target="../media/image3.png"/><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image" Target="../media/image2.jpeg"/><Relationship Id="rId2" Type="http://schemas.openxmlformats.org/officeDocument/2006/relationships/tags" Target="../tags/tag80.xml"/><Relationship Id="rId16" Type="http://schemas.openxmlformats.org/officeDocument/2006/relationships/slideLayout" Target="../slideLayouts/slideLayout7.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5" Type="http://schemas.openxmlformats.org/officeDocument/2006/relationships/tags" Target="../tags/tag83.xml"/><Relationship Id="rId15" Type="http://schemas.openxmlformats.org/officeDocument/2006/relationships/tags" Target="../tags/tag93.xml"/><Relationship Id="rId10" Type="http://schemas.openxmlformats.org/officeDocument/2006/relationships/tags" Target="../tags/tag88.xml"/><Relationship Id="rId19" Type="http://schemas.openxmlformats.org/officeDocument/2006/relationships/image" Target="../media/image16.png"/><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96.xml"/><Relationship Id="rId7"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10" Type="http://schemas.openxmlformats.org/officeDocument/2006/relationships/image" Target="../media/image3.png"/><Relationship Id="rId4" Type="http://schemas.openxmlformats.org/officeDocument/2006/relationships/tags" Target="../tags/tag97.xml"/><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3.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2.jpeg"/><Relationship Id="rId5" Type="http://schemas.openxmlformats.org/officeDocument/2006/relationships/tags" Target="../tags/tag104.xml"/><Relationship Id="rId10" Type="http://schemas.openxmlformats.org/officeDocument/2006/relationships/hyperlink" Target="https://mescyt.gob.do/transparencia/wp-content/uploads/2018/11/INFORME-DE-ESTADI%CC%81STICAS-2017.pdf" TargetMode="External"/><Relationship Id="rId4" Type="http://schemas.openxmlformats.org/officeDocument/2006/relationships/tags" Target="../tags/tag103.xml"/><Relationship Id="rId9"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image" Target="../media/image3.png"/><Relationship Id="rId5" Type="http://schemas.openxmlformats.org/officeDocument/2006/relationships/tags" Target="../tags/tag112.xml"/><Relationship Id="rId10" Type="http://schemas.openxmlformats.org/officeDocument/2006/relationships/image" Target="../media/image2.jpeg"/><Relationship Id="rId4" Type="http://schemas.openxmlformats.org/officeDocument/2006/relationships/tags" Target="../tags/tag111.xml"/><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jpeg"/><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image" Target="../media/image22.jpeg"/><Relationship Id="rId17" Type="http://schemas.openxmlformats.org/officeDocument/2006/relationships/image" Target="../media/image26.png"/><Relationship Id="rId2" Type="http://schemas.openxmlformats.org/officeDocument/2006/relationships/tags" Target="../tags/tag116.xml"/><Relationship Id="rId16" Type="http://schemas.openxmlformats.org/officeDocument/2006/relationships/image" Target="../media/image2.jpeg"/><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image" Target="../media/image21.png"/><Relationship Id="rId5" Type="http://schemas.openxmlformats.org/officeDocument/2006/relationships/tags" Target="../tags/tag119.xml"/><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tags" Target="../tags/tag118.xml"/><Relationship Id="rId9" Type="http://schemas.openxmlformats.org/officeDocument/2006/relationships/image" Target="../media/image19.png"/><Relationship Id="rId14" Type="http://schemas.openxmlformats.org/officeDocument/2006/relationships/image" Target="../media/image24.jpe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24.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image" Target="../media/image2.jpeg"/><Relationship Id="rId5" Type="http://schemas.openxmlformats.org/officeDocument/2006/relationships/tags" Target="../tags/tag126.xml"/><Relationship Id="rId10" Type="http://schemas.openxmlformats.org/officeDocument/2006/relationships/image" Target="../media/image29.jpeg"/><Relationship Id="rId4" Type="http://schemas.openxmlformats.org/officeDocument/2006/relationships/tags" Target="../tags/tag125.xml"/><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30.xml"/><Relationship Id="rId7"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36.xml"/><Relationship Id="rId7" Type="http://schemas.openxmlformats.org/officeDocument/2006/relationships/image" Target="../media/image30.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Layout" Target="../slideLayouts/slideLayout7.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141.xml"/><Relationship Id="rId7"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10" Type="http://schemas.openxmlformats.org/officeDocument/2006/relationships/image" Target="../media/image3.png"/><Relationship Id="rId4" Type="http://schemas.openxmlformats.org/officeDocument/2006/relationships/tags" Target="../tags/tag142.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2.xml"/><Relationship Id="rId7"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3.png"/><Relationship Id="rId4" Type="http://schemas.openxmlformats.org/officeDocument/2006/relationships/tags" Target="../tags/tag13.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47.xml"/><Relationship Id="rId7"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image" Target="../media/image3.png"/><Relationship Id="rId4" Type="http://schemas.openxmlformats.org/officeDocument/2006/relationships/tags" Target="../tags/tag148.xml"/><Relationship Id="rId9"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53.xml"/><Relationship Id="rId7" Type="http://schemas.openxmlformats.org/officeDocument/2006/relationships/tags" Target="../tags/tag157.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image" Target="../media/image33.jpeg"/><Relationship Id="rId5" Type="http://schemas.openxmlformats.org/officeDocument/2006/relationships/tags" Target="../tags/tag155.xml"/><Relationship Id="rId10" Type="http://schemas.openxmlformats.org/officeDocument/2006/relationships/image" Target="../media/image3.png"/><Relationship Id="rId4" Type="http://schemas.openxmlformats.org/officeDocument/2006/relationships/tags" Target="../tags/tag154.xml"/><Relationship Id="rId9"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60.xml"/><Relationship Id="rId7"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66.xml"/><Relationship Id="rId7" Type="http://schemas.openxmlformats.org/officeDocument/2006/relationships/hyperlink" Target="mailto:n.tejada@onapi.gob.do" TargetMode="Externa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7.xml"/><Relationship Id="rId5" Type="http://schemas.openxmlformats.org/officeDocument/2006/relationships/tags" Target="../tags/tag168.xml"/><Relationship Id="rId4" Type="http://schemas.openxmlformats.org/officeDocument/2006/relationships/tags" Target="../tags/tag167.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3.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2.jpe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5.jpeg"/><Relationship Id="rId5" Type="http://schemas.openxmlformats.org/officeDocument/2006/relationships/tags" Target="../tags/tag20.xml"/><Relationship Id="rId10" Type="http://schemas.openxmlformats.org/officeDocument/2006/relationships/slideLayout" Target="../slideLayouts/slideLayout2.xml"/><Relationship Id="rId4" Type="http://schemas.openxmlformats.org/officeDocument/2006/relationships/tags" Target="../tags/tag19.xml"/><Relationship Id="rId9"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2.jpeg"/><Relationship Id="rId4" Type="http://schemas.openxmlformats.org/officeDocument/2006/relationships/tags" Target="../tags/tag3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7.xml"/><Relationship Id="rId7" Type="http://schemas.openxmlformats.org/officeDocument/2006/relationships/image" Target="../media/image6.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2.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2.xml"/><Relationship Id="rId7" Type="http://schemas.openxmlformats.org/officeDocument/2006/relationships/image" Target="../media/image8.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Layout" Target="../slideLayouts/slideLayout2.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18" Type="http://schemas.openxmlformats.org/officeDocument/2006/relationships/image" Target="../media/image10.png"/><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image" Target="../media/image9.png"/><Relationship Id="rId2" Type="http://schemas.openxmlformats.org/officeDocument/2006/relationships/tags" Target="../tags/tag46.xml"/><Relationship Id="rId16" Type="http://schemas.openxmlformats.org/officeDocument/2006/relationships/image" Target="../media/image2.jpeg"/><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slideLayout" Target="../slideLayouts/slideLayout2.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9.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3.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2.jpeg"/><Relationship Id="rId5" Type="http://schemas.openxmlformats.org/officeDocument/2006/relationships/tags" Target="../tags/tag63.xml"/><Relationship Id="rId10" Type="http://schemas.openxmlformats.org/officeDocument/2006/relationships/image" Target="../media/image11.jpeg"/><Relationship Id="rId4" Type="http://schemas.openxmlformats.org/officeDocument/2006/relationships/tags" Target="../tags/tag62.xml"/><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ost: La brecha de género en materia laboral"/>
          <p:cNvPicPr>
            <a:picLocks noChangeAspect="1" noChangeArrowheads="1"/>
          </p:cNvPicPr>
          <p:nvPr>
            <p:custDataLst>
              <p:tags r:id="rId1"/>
            </p:custDataLst>
          </p:nvPr>
        </p:nvPicPr>
        <p:blipFill>
          <a:blip r:embed="rId11">
            <a:clrChange>
              <a:clrFrom>
                <a:srgbClr val="FD8506"/>
              </a:clrFrom>
              <a:clrTo>
                <a:srgbClr val="FD8506">
                  <a:alpha val="0"/>
                </a:srgbClr>
              </a:clrTo>
            </a:clrChange>
            <a:extLst>
              <a:ext uri="{BEBA8EAE-BF5A-486C-A8C5-ECC9F3942E4B}">
                <a14:imgProps xmlns:a14="http://schemas.microsoft.com/office/drawing/2010/main">
                  <a14:imgLayer r:embed="rId12">
                    <a14:imgEffect>
                      <a14:colorTemperature colorTemp="8875"/>
                    </a14:imgEffect>
                    <a14:imgEffect>
                      <a14:saturation sat="105000"/>
                    </a14:imgEffect>
                  </a14:imgLayer>
                </a14:imgProps>
              </a:ext>
              <a:ext uri="{28A0092B-C50C-407E-A947-70E740481C1C}">
                <a14:useLocalDpi xmlns:a14="http://schemas.microsoft.com/office/drawing/2010/main" val="0"/>
              </a:ext>
            </a:extLst>
          </a:blip>
          <a:srcRect/>
          <a:stretch>
            <a:fillRect/>
          </a:stretch>
        </p:blipFill>
        <p:spPr bwMode="auto">
          <a:xfrm>
            <a:off x="3135305" y="2996952"/>
            <a:ext cx="3453918"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custDataLst>
              <p:tags r:id="rId2"/>
            </p:custDataLst>
          </p:nvPr>
        </p:nvSpPr>
        <p:spPr>
          <a:xfrm>
            <a:off x="972540" y="2261939"/>
            <a:ext cx="7772400" cy="1470025"/>
          </a:xfrm>
        </p:spPr>
        <p:txBody>
          <a:bodyPr>
            <a:normAutofit/>
          </a:bodyPr>
          <a:lstStyle/>
          <a:p>
            <a:r>
              <a:rPr lang="fr-FR" sz="2400" b="1" dirty="0">
                <a:solidFill>
                  <a:srgbClr val="CC6600"/>
                </a:solidFill>
              </a:rPr>
              <a:t>COMMENT L’ENSEIGNEMENT PEUT-IL RÉDUIRE LES DISPARITÉS HOMMES-FEMMES</a:t>
            </a:r>
          </a:p>
        </p:txBody>
      </p:sp>
      <p:pic>
        <p:nvPicPr>
          <p:cNvPr id="6" name="Picture 5" descr="imagesCA4ZNXG0"/>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2221618" y="332656"/>
            <a:ext cx="1827374" cy="60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custDataLst>
              <p:tags r:id="rId4"/>
            </p:custDataLst>
          </p:nvPr>
        </p:nvSpPr>
        <p:spPr>
          <a:xfrm>
            <a:off x="976064" y="5236743"/>
            <a:ext cx="7768876" cy="121659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err="1">
                <a:solidFill>
                  <a:srgbClr val="003399"/>
                </a:solidFill>
              </a:rPr>
              <a:t>Narcis</a:t>
            </a:r>
            <a:r>
              <a:rPr lang="fr-FR" sz="2800" b="1" dirty="0">
                <a:solidFill>
                  <a:srgbClr val="003399"/>
                </a:solidFill>
              </a:rPr>
              <a:t> </a:t>
            </a:r>
            <a:r>
              <a:rPr lang="fr-FR" sz="2800" b="1" dirty="0" err="1">
                <a:solidFill>
                  <a:srgbClr val="003399"/>
                </a:solidFill>
              </a:rPr>
              <a:t>Tejada</a:t>
            </a:r>
            <a:endParaRPr lang="fr-FR" sz="2800" b="1" dirty="0">
              <a:solidFill>
                <a:srgbClr val="003399"/>
              </a:solidFill>
            </a:endParaRPr>
          </a:p>
          <a:p>
            <a:r>
              <a:rPr lang="fr-FR" sz="2000" dirty="0">
                <a:solidFill>
                  <a:srgbClr val="003399"/>
                </a:solidFill>
              </a:rPr>
              <a:t>Coordonnatrice de l’Académie nationale de la propriété intellectuelle (</a:t>
            </a:r>
            <a:r>
              <a:rPr lang="fr-FR" sz="2000" dirty="0" err="1">
                <a:solidFill>
                  <a:srgbClr val="003399"/>
                </a:solidFill>
              </a:rPr>
              <a:t>ANPI</a:t>
            </a:r>
            <a:r>
              <a:rPr lang="fr-FR" sz="2000" dirty="0">
                <a:solidFill>
                  <a:srgbClr val="003399"/>
                </a:solidFill>
              </a:rPr>
              <a:t>) </a:t>
            </a:r>
          </a:p>
          <a:p>
            <a:r>
              <a:rPr lang="fr-FR" sz="2000" dirty="0">
                <a:solidFill>
                  <a:srgbClr val="003399"/>
                </a:solidFill>
              </a:rPr>
              <a:t>République dominicaine </a:t>
            </a:r>
          </a:p>
        </p:txBody>
      </p:sp>
      <p:sp>
        <p:nvSpPr>
          <p:cNvPr id="4" name="3 Rectángulo"/>
          <p:cNvSpPr/>
          <p:nvPr>
            <p:custDataLst>
              <p:tags r:id="rId5"/>
            </p:custDataLst>
          </p:nvPr>
        </p:nvSpPr>
        <p:spPr>
          <a:xfrm>
            <a:off x="460376" y="1641929"/>
            <a:ext cx="8509688" cy="1384995"/>
          </a:xfrm>
          <a:prstGeom prst="rect">
            <a:avLst/>
          </a:prstGeom>
        </p:spPr>
        <p:txBody>
          <a:bodyPr wrap="square">
            <a:spAutoFit/>
          </a:bodyPr>
          <a:lstStyle/>
          <a:p>
            <a:pPr algn="ctr"/>
            <a:r>
              <a:rPr lang="fr-FR" sz="2800" b="1" dirty="0">
                <a:solidFill>
                  <a:srgbClr val="003399"/>
                </a:solidFill>
              </a:rPr>
              <a:t>CONFÉRENCE INTERNATIONALE DES INSTITUTIONS DE FORMATION EN PROPRIÉTÉ INTELLECTUELLE DE L’</a:t>
            </a:r>
            <a:r>
              <a:rPr lang="fr-FR" sz="2800" b="1" dirty="0" err="1">
                <a:solidFill>
                  <a:srgbClr val="003399"/>
                </a:solidFill>
              </a:rPr>
              <a:t>OMPI</a:t>
            </a:r>
            <a:endParaRPr lang="fr-FR" sz="2800" b="1" dirty="0">
              <a:solidFill>
                <a:srgbClr val="003399"/>
              </a:solidFill>
            </a:endParaRPr>
          </a:p>
          <a:p>
            <a:pPr algn="ctr"/>
            <a:r>
              <a:rPr lang="fr-FR" sz="2800" dirty="0">
                <a:solidFill>
                  <a:srgbClr val="003399"/>
                </a:solidFill>
              </a:rPr>
              <a:t> </a:t>
            </a:r>
          </a:p>
        </p:txBody>
      </p:sp>
      <p:sp>
        <p:nvSpPr>
          <p:cNvPr id="5" name="AutoShape 4" descr="Esta herramienta busca reducir la brecha de género en las empresas"/>
          <p:cNvSpPr>
            <a:spLocks noChangeAspect="1" noChangeArrowheads="1"/>
          </p:cNvSpPr>
          <p:nvPr>
            <p:custDataLst>
              <p:tags r:id="rId6"/>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custDataLst>
              <p:tags r:id="rId7"/>
            </p:custDataLst>
          </p:nvPr>
        </p:nvPicPr>
        <p:blipFill rotWithShape="1">
          <a:blip r:embed="rId14" cstate="print">
            <a:extLst>
              <a:ext uri="{28A0092B-C50C-407E-A947-70E740481C1C}">
                <a14:useLocalDpi xmlns:a14="http://schemas.microsoft.com/office/drawing/2010/main" val="0"/>
              </a:ext>
            </a:extLst>
          </a:blip>
          <a:srcRect l="4859" r="3213"/>
          <a:stretch/>
        </p:blipFill>
        <p:spPr bwMode="auto">
          <a:xfrm>
            <a:off x="12241"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custDataLst>
              <p:tags r:id="rId8"/>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9"/>
            </p:custDataLst>
          </p:nvPr>
        </p:nvSpPr>
        <p:spPr>
          <a:xfrm>
            <a:off x="1763688" y="533838"/>
            <a:ext cx="7092280" cy="1018227"/>
          </a:xfrm>
          <a:prstGeom prst="rect">
            <a:avLst/>
          </a:prstGeom>
        </p:spPr>
        <p:txBody>
          <a:bodyPr wrap="square">
            <a:spAutoFit/>
          </a:bodyPr>
          <a:lstStyle/>
          <a:p>
            <a:pPr algn="r">
              <a:lnSpc>
                <a:spcPct val="107000"/>
              </a:lnSpc>
              <a:spcAft>
                <a:spcPts val="800"/>
              </a:spcAft>
              <a:tabLst>
                <a:tab pos="2914650" algn="l"/>
              </a:tabLst>
            </a:pPr>
            <a:r>
              <a:rPr lang="fr-FR" b="1" u="sng" dirty="0" err="1">
                <a:solidFill>
                  <a:srgbClr val="FF0000"/>
                </a:solidFill>
                <a:latin typeface="Calibri" panose="020F0502020204030204" pitchFamily="34" charset="0"/>
                <a:ea typeface="Calibri" panose="020F0502020204030204" pitchFamily="34" charset="0"/>
                <a:cs typeface="Calibri" panose="020F0502020204030204" pitchFamily="34" charset="0"/>
              </a:rPr>
              <a:t>Dominican</a:t>
            </a:r>
            <a:r>
              <a:rPr lang="fr-FR" b="1" u="sng"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fr-FR" b="1" u="sng" dirty="0" err="1">
                <a:solidFill>
                  <a:srgbClr val="FF0000"/>
                </a:solidFill>
                <a:latin typeface="Calibri" panose="020F0502020204030204" pitchFamily="34" charset="0"/>
                <a:ea typeface="Calibri" panose="020F0502020204030204" pitchFamily="34" charset="0"/>
                <a:cs typeface="Calibri" panose="020F0502020204030204" pitchFamily="34" charset="0"/>
              </a:rPr>
              <a:t>Republic</a:t>
            </a:r>
            <a:r>
              <a:rPr lang="fr-FR" b="1" u="sng" dirty="0">
                <a:solidFill>
                  <a:srgbClr val="FF0000"/>
                </a:solidFill>
                <a:latin typeface="Calibri" panose="020F0502020204030204" pitchFamily="34" charset="0"/>
                <a:ea typeface="Calibri" panose="020F0502020204030204" pitchFamily="34" charset="0"/>
                <a:cs typeface="Calibri" panose="020F0502020204030204" pitchFamily="34" charset="0"/>
              </a:rPr>
              <a:t> – </a:t>
            </a:r>
            <a:r>
              <a:rPr lang="fr-FR" b="1" u="sng" dirty="0" err="1">
                <a:solidFill>
                  <a:srgbClr val="FF0000"/>
                </a:solidFill>
                <a:latin typeface="Calibri" panose="020F0502020204030204" pitchFamily="34" charset="0"/>
                <a:ea typeface="Calibri" panose="020F0502020204030204" pitchFamily="34" charset="0"/>
                <a:cs typeface="Calibri" panose="020F0502020204030204" pitchFamily="34" charset="0"/>
              </a:rPr>
              <a:t>Narcis</a:t>
            </a:r>
            <a:r>
              <a:rPr lang="fr-FR" b="1" u="sng" dirty="0">
                <a:solidFill>
                  <a:srgbClr val="FF0000"/>
                </a:solidFill>
                <a:latin typeface="Calibri" panose="020F0502020204030204" pitchFamily="34" charset="0"/>
                <a:ea typeface="Calibri" panose="020F0502020204030204" pitchFamily="34" charset="0"/>
                <a:cs typeface="Calibri" panose="020F0502020204030204" pitchFamily="34" charset="0"/>
              </a:rPr>
              <a:t> Georgina </a:t>
            </a:r>
          </a:p>
          <a:p>
            <a:pPr algn="ctr">
              <a:lnSpc>
                <a:spcPct val="107000"/>
              </a:lnSpc>
              <a:spcAft>
                <a:spcPts val="800"/>
              </a:spcAft>
              <a:tabLst>
                <a:tab pos="2914650" algn="l"/>
              </a:tabLst>
            </a:pPr>
            <a:r>
              <a:rPr lang="fr-FR" sz="3200" b="1" dirty="0">
                <a:solidFill>
                  <a:srgbClr val="FF0000"/>
                </a:solidFill>
                <a:latin typeface="Calibri" panose="020F0502020204030204" pitchFamily="34" charset="0"/>
                <a:ea typeface="Calibri" panose="020F0502020204030204" pitchFamily="34" charset="0"/>
                <a:cs typeface="Calibri" panose="020F0502020204030204" pitchFamily="34" charset="0"/>
              </a:rPr>
              <a:t>BOOTH COPY – </a:t>
            </a:r>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CONFIDENTIAL – CHECK AGAINST DELIVERY</a:t>
            </a:r>
          </a:p>
        </p:txBody>
      </p:sp>
    </p:spTree>
    <p:extLst>
      <p:ext uri="{BB962C8B-B14F-4D97-AF65-F5344CB8AC3E}">
        <p14:creationId xmlns:p14="http://schemas.microsoft.com/office/powerpoint/2010/main" val="1786017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custDataLst>
              <p:tags r:id="rId1"/>
            </p:custDataLst>
          </p:nvPr>
        </p:nvSpPr>
        <p:spPr>
          <a:xfrm>
            <a:off x="467544" y="5450823"/>
            <a:ext cx="8568952" cy="369332"/>
          </a:xfrm>
          <a:prstGeom prst="rect">
            <a:avLst/>
          </a:prstGeom>
        </p:spPr>
        <p:txBody>
          <a:bodyPr wrap="square">
            <a:spAutoFit/>
          </a:bodyPr>
          <a:lstStyle/>
          <a:p>
            <a:pPr algn="ctr"/>
            <a:r>
              <a:rPr lang="fr-FR"/>
              <a:t>Source : </a:t>
            </a:r>
            <a:r>
              <a:rPr lang="fr-FR">
                <a:hlinkClick r:id="rId14"/>
              </a:rPr>
              <a:t>https://www.ieie.eu/retos-de-las-mujeres-emprendedoras-latinoamericanas/</a:t>
            </a:r>
            <a:r>
              <a:rPr lang="fr-FR"/>
              <a:t> </a:t>
            </a:r>
          </a:p>
        </p:txBody>
      </p:sp>
      <p:pic>
        <p:nvPicPr>
          <p:cNvPr id="1026" name="Picture 2" descr="La desigualdad de género en el mundo en 2016 – Espacio Violeta"/>
          <p:cNvPicPr>
            <a:picLocks noChangeAspect="1" noChangeArrowheads="1"/>
          </p:cNvPicPr>
          <p:nvPr>
            <p:custDataLst>
              <p:tags r:id="rId2"/>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710844" y="2461645"/>
            <a:ext cx="2592288" cy="259228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onciliación de la vida laboral y familiar - Ancla Abogados"/>
          <p:cNvSpPr>
            <a:spLocks noChangeAspect="1" noChangeArrowheads="1"/>
          </p:cNvSpPr>
          <p:nvPr>
            <p:custDataLst>
              <p:tags r:id="rId3"/>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Conciliación de la vida laboral y familiar - Ancla Abogados"/>
          <p:cNvSpPr>
            <a:spLocks noChangeAspect="1" noChangeArrowheads="1"/>
          </p:cNvSpPr>
          <p:nvPr>
            <p:custDataLst>
              <p:tags r:id="rId4"/>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3347864" y="3336652"/>
            <a:ext cx="2850576" cy="1731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100 Mejores Frases Sobre Los Incentivos – Expande Tu Mente"/>
          <p:cNvPicPr>
            <a:picLocks noChangeAspect="1" noChangeArrowheads="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6228184" y="2583399"/>
            <a:ext cx="2484864" cy="2484864"/>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custDataLst>
              <p:tags r:id="rId7"/>
            </p:custDataLst>
          </p:nvPr>
        </p:nvSpPr>
        <p:spPr>
          <a:xfrm>
            <a:off x="710844" y="1700808"/>
            <a:ext cx="2592288" cy="76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srgbClr val="003399"/>
                </a:solidFill>
              </a:rPr>
              <a:t>Discrimination de genre</a:t>
            </a:r>
          </a:p>
        </p:txBody>
      </p:sp>
      <p:sp>
        <p:nvSpPr>
          <p:cNvPr id="12" name="11 Rectángulo"/>
          <p:cNvSpPr/>
          <p:nvPr>
            <p:custDataLst>
              <p:tags r:id="rId8"/>
            </p:custDataLst>
          </p:nvPr>
        </p:nvSpPr>
        <p:spPr>
          <a:xfrm>
            <a:off x="3477008" y="2308123"/>
            <a:ext cx="2592288" cy="76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srgbClr val="003399"/>
                </a:solidFill>
              </a:rPr>
              <a:t>Déséquilibre entre vie professionnelle et vie familiale </a:t>
            </a:r>
          </a:p>
        </p:txBody>
      </p:sp>
      <p:sp>
        <p:nvSpPr>
          <p:cNvPr id="13" name="12 Rectángulo"/>
          <p:cNvSpPr/>
          <p:nvPr>
            <p:custDataLst>
              <p:tags r:id="rId9"/>
            </p:custDataLst>
          </p:nvPr>
        </p:nvSpPr>
        <p:spPr>
          <a:xfrm>
            <a:off x="6165332" y="1822562"/>
            <a:ext cx="2592288" cy="76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a:solidFill>
                  <a:srgbClr val="003399"/>
                </a:solidFill>
              </a:rPr>
              <a:t>Manque d’incitations</a:t>
            </a:r>
          </a:p>
        </p:txBody>
      </p:sp>
      <p:pic>
        <p:nvPicPr>
          <p:cNvPr id="14" name="Picture 5" descr="imagesCA4ZNXG0"/>
          <p:cNvPicPr>
            <a:picLocks noChangeAspect="1" noChangeArrowheads="1"/>
          </p:cNvPicPr>
          <p:nvPr>
            <p:custDataLst>
              <p:tags r:id="rId10"/>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980581" y="462900"/>
            <a:ext cx="1496427" cy="49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custDataLst>
              <p:tags r:id="rId11"/>
            </p:custDataLst>
          </p:nvPr>
        </p:nvPicPr>
        <p:blipFill rotWithShape="1">
          <a:blip r:embed="rId19" cstate="print">
            <a:extLst>
              <a:ext uri="{28A0092B-C50C-407E-A947-70E740481C1C}">
                <a14:useLocalDpi xmlns:a14="http://schemas.microsoft.com/office/drawing/2010/main" val="0"/>
              </a:ext>
            </a:extLst>
          </a:blip>
          <a:srcRect l="4859" r="3213"/>
          <a:stretch/>
        </p:blipFill>
        <p:spPr bwMode="auto">
          <a:xfrm>
            <a:off x="126687" y="7937"/>
            <a:ext cx="1789710" cy="1404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15 Rectángulo"/>
          <p:cNvSpPr/>
          <p:nvPr>
            <p:custDataLst>
              <p:tags r:id="rId12"/>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527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custDataLst>
              <p:tags r:id="rId1"/>
            </p:custDataLst>
          </p:nvPr>
        </p:nvSpPr>
        <p:spPr>
          <a:xfrm>
            <a:off x="250305" y="1592654"/>
            <a:ext cx="8643389" cy="1384995"/>
          </a:xfrm>
          <a:prstGeom prst="rect">
            <a:avLst/>
          </a:prstGeom>
        </p:spPr>
        <p:txBody>
          <a:bodyPr wrap="square">
            <a:spAutoFit/>
          </a:bodyPr>
          <a:lstStyle/>
          <a:p>
            <a:pPr algn="ctr"/>
            <a:r>
              <a:rPr lang="fr-FR" sz="2800" b="1" dirty="0">
                <a:solidFill>
                  <a:srgbClr val="003399"/>
                </a:solidFill>
              </a:rPr>
              <a:t>INVENTRICES</a:t>
            </a:r>
          </a:p>
          <a:p>
            <a:pPr algn="ctr"/>
            <a:r>
              <a:rPr lang="fr-FR" sz="2800" b="1" dirty="0">
                <a:solidFill>
                  <a:srgbClr val="CC6600"/>
                </a:solidFill>
              </a:rPr>
              <a:t>Demandes de brevet déposées par des femmes en République dominicaine</a:t>
            </a:r>
          </a:p>
        </p:txBody>
      </p:sp>
      <p:pic>
        <p:nvPicPr>
          <p:cNvPr id="17" name="Picture 5" descr="imagesCA4ZNXG0"/>
          <p:cNvPicPr>
            <a:picLocks noChangeAspect="1" noChangeArrowheads="1"/>
          </p:cNvPicPr>
          <p:nvPr>
            <p:custDataLst>
              <p:tags r:id="rId2"/>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2139469" y="470539"/>
            <a:ext cx="1542621" cy="5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custDataLst>
              <p:tags r:id="rId3"/>
            </p:custDataLst>
          </p:nvPr>
        </p:nvPicPr>
        <p:blipFill rotWithShape="1">
          <a:blip r:embed="rId18"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Rectángulo"/>
          <p:cNvSpPr/>
          <p:nvPr>
            <p:custDataLst>
              <p:tags r:id="rId4"/>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Genero humano: imágenes, fotos de stock y vectores | Shutterstock"/>
          <p:cNvSpPr>
            <a:spLocks noChangeAspect="1" noChangeArrowheads="1"/>
          </p:cNvSpPr>
          <p:nvPr>
            <p:custDataLst>
              <p:tags r:id="rId5"/>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os Iconos De Vector Signos De Género Masculinos Y Femeninos. Hombres Y  Mujeres. Ilustraciones Svg, Vectoriales, Clip Art Vectorizado Libre De  Derechos. Image 82258231."/>
          <p:cNvSpPr>
            <a:spLocks noChangeAspect="1" noChangeArrowheads="1"/>
          </p:cNvSpPr>
          <p:nvPr>
            <p:custDataLst>
              <p:tags r:id="rId6"/>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lustración de Hombre Icono Vectorial De Mujer Icono De Género Dos Personas  Grupo De Humanos Firma y más Vectores Libres de Derechos de Abstracto -  iStock"/>
          <p:cNvSpPr>
            <a:spLocks noChangeAspect="1" noChangeArrowheads="1"/>
          </p:cNvSpPr>
          <p:nvPr>
            <p:custDataLst>
              <p:tags r:id="rId7"/>
            </p:custDataLst>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Conjunto De Símbolos De Género. Hombre Mujer Niña Chico Mujer Hombre Vector  Icono. Fotos, Retratos, Imágenes Y Fotografía De Archivo Libres De Derecho.  Image 87115085."/>
          <p:cNvSpPr>
            <a:spLocks noChangeAspect="1" noChangeArrowheads="1"/>
          </p:cNvSpPr>
          <p:nvPr>
            <p:custDataLst>
              <p:tags r:id="rId8"/>
            </p:custDataLst>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os Iconos De Vector Signos De Género Masculinos Y Femeninos. Hombres Y  Mujeres. Ilustraciones Svg, Vectoriales, Clip Art Vectorizado Libre De  Derechos. Image 82258231."/>
          <p:cNvSpPr>
            <a:spLocks noChangeAspect="1" noChangeArrowheads="1"/>
          </p:cNvSpPr>
          <p:nvPr>
            <p:custDataLst>
              <p:tags r:id="rId9"/>
            </p:custDataLst>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Silueta De Género Femenino Icono Aislado Diseño De Ilustración Vectorial  Ilustraciones Svg, Vectoriales, Clip Art Vectorizado Libre De Derechos.  Image 83950911."/>
          <p:cNvSpPr>
            <a:spLocks noChangeAspect="1" noChangeArrowheads="1"/>
          </p:cNvSpPr>
          <p:nvPr>
            <p:custDataLst>
              <p:tags r:id="rId10"/>
            </p:custDataLst>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73" name="Picture 13"/>
          <p:cNvPicPr>
            <a:picLocks noChangeAspect="1" noChangeArrowheads="1"/>
          </p:cNvPicPr>
          <p:nvPr>
            <p:custDataLst>
              <p:tags r:id="rId11"/>
            </p:custDataLst>
          </p:nvPr>
        </p:nvPicPr>
        <p:blipFill>
          <a:blip r:embed="rId19">
            <a:extLst>
              <a:ext uri="{28A0092B-C50C-407E-A947-70E740481C1C}">
                <a14:useLocalDpi xmlns:a14="http://schemas.microsoft.com/office/drawing/2010/main" val="0"/>
              </a:ext>
            </a:extLst>
          </a:blip>
          <a:srcRect/>
          <a:stretch>
            <a:fillRect/>
          </a:stretch>
        </p:blipFill>
        <p:spPr bwMode="auto">
          <a:xfrm>
            <a:off x="3273454" y="3420124"/>
            <a:ext cx="2959561" cy="270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CuadroTexto"/>
          <p:cNvSpPr txBox="1"/>
          <p:nvPr>
            <p:custDataLst>
              <p:tags r:id="rId12"/>
            </p:custDataLst>
          </p:nvPr>
        </p:nvSpPr>
        <p:spPr>
          <a:xfrm>
            <a:off x="6306041" y="4477489"/>
            <a:ext cx="936104" cy="584775"/>
          </a:xfrm>
          <a:prstGeom prst="rect">
            <a:avLst/>
          </a:prstGeom>
          <a:noFill/>
        </p:spPr>
        <p:txBody>
          <a:bodyPr wrap="square" rtlCol="0">
            <a:spAutoFit/>
          </a:bodyPr>
          <a:lstStyle/>
          <a:p>
            <a:r>
              <a:rPr lang="fr-FR" sz="3200" b="1" i="1">
                <a:solidFill>
                  <a:srgbClr val="C00000"/>
                </a:solidFill>
                <a:effectLst>
                  <a:outerShdw blurRad="38100" dist="38100" dir="2700000" algn="tl">
                    <a:srgbClr val="000000">
                      <a:alpha val="43137"/>
                    </a:srgbClr>
                  </a:outerShdw>
                </a:effectLst>
              </a:rPr>
              <a:t>18%</a:t>
            </a:r>
          </a:p>
        </p:txBody>
      </p:sp>
      <p:sp>
        <p:nvSpPr>
          <p:cNvPr id="22" name="21 CuadroTexto"/>
          <p:cNvSpPr txBox="1"/>
          <p:nvPr>
            <p:custDataLst>
              <p:tags r:id="rId13"/>
            </p:custDataLst>
          </p:nvPr>
        </p:nvSpPr>
        <p:spPr>
          <a:xfrm>
            <a:off x="1763688" y="4481081"/>
            <a:ext cx="1287257" cy="584775"/>
          </a:xfrm>
          <a:prstGeom prst="rect">
            <a:avLst/>
          </a:prstGeom>
          <a:noFill/>
        </p:spPr>
        <p:txBody>
          <a:bodyPr wrap="square" rtlCol="0">
            <a:spAutoFit/>
          </a:bodyPr>
          <a:lstStyle/>
          <a:p>
            <a:pPr algn="ctr"/>
            <a:r>
              <a:rPr lang="fr-FR" sz="3200" b="1" i="1">
                <a:solidFill>
                  <a:schemeClr val="tx2">
                    <a:lumMod val="60000"/>
                    <a:lumOff val="40000"/>
                  </a:schemeClr>
                </a:solidFill>
                <a:effectLst>
                  <a:outerShdw blurRad="38100" dist="38100" dir="2700000" algn="tl">
                    <a:srgbClr val="000000">
                      <a:alpha val="43137"/>
                    </a:srgbClr>
                  </a:outerShdw>
                </a:effectLst>
              </a:rPr>
              <a:t>82%</a:t>
            </a:r>
          </a:p>
        </p:txBody>
      </p:sp>
      <p:sp>
        <p:nvSpPr>
          <p:cNvPr id="23" name="22 Rectángulo"/>
          <p:cNvSpPr/>
          <p:nvPr>
            <p:custDataLst>
              <p:tags r:id="rId14"/>
            </p:custDataLst>
          </p:nvPr>
        </p:nvSpPr>
        <p:spPr>
          <a:xfrm>
            <a:off x="612774" y="2914999"/>
            <a:ext cx="8280920" cy="830997"/>
          </a:xfrm>
          <a:prstGeom prst="rect">
            <a:avLst/>
          </a:prstGeom>
        </p:spPr>
        <p:txBody>
          <a:bodyPr wrap="square">
            <a:spAutoFit/>
          </a:bodyPr>
          <a:lstStyle/>
          <a:p>
            <a:pPr algn="ctr"/>
            <a:r>
              <a:rPr lang="fr-FR" sz="2400" b="1" dirty="0">
                <a:solidFill>
                  <a:srgbClr val="003399"/>
                </a:solidFill>
              </a:rPr>
              <a:t>Part des demandes de brevet citant au moins une inventrice </a:t>
            </a:r>
            <a:r>
              <a:rPr lang="fr-FR" sz="2400" b="1" dirty="0" smtClean="0">
                <a:solidFill>
                  <a:srgbClr val="003399"/>
                </a:solidFill>
              </a:rPr>
              <a:t>en 2017</a:t>
            </a:r>
            <a:endParaRPr lang="fr-FR" sz="2400" b="1" dirty="0">
              <a:solidFill>
                <a:srgbClr val="003399"/>
              </a:solidFill>
            </a:endParaRPr>
          </a:p>
        </p:txBody>
      </p:sp>
      <p:sp>
        <p:nvSpPr>
          <p:cNvPr id="24" name="23 Rectángulo"/>
          <p:cNvSpPr/>
          <p:nvPr>
            <p:custDataLst>
              <p:tags r:id="rId15"/>
            </p:custDataLst>
          </p:nvPr>
        </p:nvSpPr>
        <p:spPr>
          <a:xfrm>
            <a:off x="307975" y="5969955"/>
            <a:ext cx="8280920" cy="369332"/>
          </a:xfrm>
          <a:prstGeom prst="rect">
            <a:avLst/>
          </a:prstGeom>
        </p:spPr>
        <p:txBody>
          <a:bodyPr wrap="square">
            <a:spAutoFit/>
          </a:bodyPr>
          <a:lstStyle/>
          <a:p>
            <a:r>
              <a:rPr lang="fr-FR" dirty="0">
                <a:solidFill>
                  <a:srgbClr val="003399"/>
                </a:solidFill>
              </a:rPr>
              <a:t>Source : Département des inventions de l’ONAPI</a:t>
            </a:r>
          </a:p>
        </p:txBody>
      </p:sp>
    </p:spTree>
    <p:extLst>
      <p:ext uri="{BB962C8B-B14F-4D97-AF65-F5344CB8AC3E}">
        <p14:creationId xmlns:p14="http://schemas.microsoft.com/office/powerpoint/2010/main" val="106273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custDataLst>
              <p:tags r:id="rId1"/>
            </p:custDataLst>
          </p:nvPr>
        </p:nvSpPr>
        <p:spPr>
          <a:xfrm>
            <a:off x="460375" y="2092591"/>
            <a:ext cx="8280920" cy="646331"/>
          </a:xfrm>
          <a:prstGeom prst="rect">
            <a:avLst/>
          </a:prstGeom>
        </p:spPr>
        <p:txBody>
          <a:bodyPr wrap="square">
            <a:spAutoFit/>
          </a:bodyPr>
          <a:lstStyle/>
          <a:p>
            <a:pPr algn="ctr"/>
            <a:r>
              <a:rPr lang="fr-FR" sz="3600" b="1" dirty="0">
                <a:solidFill>
                  <a:srgbClr val="003399"/>
                </a:solidFill>
              </a:rPr>
              <a:t>Facteur </a:t>
            </a:r>
            <a:r>
              <a:rPr lang="fr-FR" sz="3600" b="1" dirty="0" smtClean="0">
                <a:solidFill>
                  <a:srgbClr val="003399"/>
                </a:solidFill>
              </a:rPr>
              <a:t>essentiel : </a:t>
            </a:r>
            <a:r>
              <a:rPr lang="fr-FR" sz="3600" b="1" dirty="0">
                <a:solidFill>
                  <a:srgbClr val="003399"/>
                </a:solidFill>
              </a:rPr>
              <a:t>ÉDUCATION </a:t>
            </a:r>
          </a:p>
        </p:txBody>
      </p:sp>
      <p:sp>
        <p:nvSpPr>
          <p:cNvPr id="2" name="AutoShape 2" descr="Gráfico vectorial Mujer estudiando ▷ Imagen vectorial Mujer estudiando |  Depositphotos"/>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Niña feliz estudiando con un libro en casa. ilustración de personaje de  dibujos animados plano. | Vector Premium"/>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206225" y="2852936"/>
            <a:ext cx="5020425" cy="33843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magesCA4ZNXG0"/>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139469" y="470538"/>
            <a:ext cx="1994117" cy="6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custDataLst>
              <p:tags r:id="rId5"/>
            </p:custDataLst>
          </p:nvPr>
        </p:nvPicPr>
        <p:blipFill rotWithShape="1">
          <a:blip r:embed="rId10"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custDataLst>
              <p:tags r:id="rId6"/>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2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custDataLst>
              <p:tags r:id="rId1"/>
            </p:custDataLst>
          </p:nvPr>
        </p:nvSpPr>
        <p:spPr>
          <a:xfrm>
            <a:off x="460375" y="1807076"/>
            <a:ext cx="8280920" cy="1261884"/>
          </a:xfrm>
          <a:prstGeom prst="rect">
            <a:avLst/>
          </a:prstGeom>
        </p:spPr>
        <p:txBody>
          <a:bodyPr wrap="square">
            <a:spAutoFit/>
          </a:bodyPr>
          <a:lstStyle/>
          <a:p>
            <a:pPr algn="ctr"/>
            <a:r>
              <a:rPr lang="fr-FR" sz="2800" b="1">
                <a:solidFill>
                  <a:srgbClr val="003399"/>
                </a:solidFill>
              </a:rPr>
              <a:t>Statistiques de l’enseignement supérieur en République dominicaine</a:t>
            </a:r>
          </a:p>
          <a:p>
            <a:pPr algn="ctr"/>
            <a:r>
              <a:rPr lang="fr-FR" b="1">
                <a:solidFill>
                  <a:srgbClr val="003399"/>
                </a:solidFill>
              </a:rPr>
              <a:t>2010-2018</a:t>
            </a:r>
          </a:p>
        </p:txBody>
      </p:sp>
      <p:sp>
        <p:nvSpPr>
          <p:cNvPr id="2" name="AutoShape 2" descr="Gráfico vectorial Mujer estudiando ▷ Imagen vectorial Mujer estudiando |  Depositphotos"/>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2 Rectángulo"/>
          <p:cNvSpPr/>
          <p:nvPr>
            <p:custDataLst>
              <p:tags r:id="rId3"/>
            </p:custDataLst>
          </p:nvPr>
        </p:nvSpPr>
        <p:spPr>
          <a:xfrm>
            <a:off x="683568" y="5915258"/>
            <a:ext cx="7841703" cy="261610"/>
          </a:xfrm>
          <a:prstGeom prst="rect">
            <a:avLst/>
          </a:prstGeom>
        </p:spPr>
        <p:txBody>
          <a:bodyPr wrap="square">
            <a:spAutoFit/>
          </a:bodyPr>
          <a:lstStyle/>
          <a:p>
            <a:r>
              <a:rPr lang="fr-FR" sz="1100" u="sng" dirty="0">
                <a:hlinkClick r:id="rId10"/>
              </a:rPr>
              <a:t>https://mescyt.gob.do/transparencia/wp-content/uploads/2018/11/INFORME-DE-ESTADI%CC%81STICAS-2017.pdf</a:t>
            </a:r>
            <a:r>
              <a:rPr lang="fr-FR" sz="1100" dirty="0"/>
              <a:t> </a:t>
            </a:r>
          </a:p>
        </p:txBody>
      </p:sp>
      <p:sp>
        <p:nvSpPr>
          <p:cNvPr id="8" name="7 Rectángulo"/>
          <p:cNvSpPr/>
          <p:nvPr>
            <p:custDataLst>
              <p:tags r:id="rId4"/>
            </p:custDataLst>
          </p:nvPr>
        </p:nvSpPr>
        <p:spPr>
          <a:xfrm>
            <a:off x="683568" y="5733256"/>
            <a:ext cx="7488832" cy="338554"/>
          </a:xfrm>
          <a:prstGeom prst="rect">
            <a:avLst/>
          </a:prstGeom>
        </p:spPr>
        <p:txBody>
          <a:bodyPr wrap="square">
            <a:spAutoFit/>
          </a:bodyPr>
          <a:lstStyle/>
          <a:p>
            <a:r>
              <a:rPr lang="fr-FR" sz="1600" dirty="0"/>
              <a:t>Source : </a:t>
            </a:r>
          </a:p>
        </p:txBody>
      </p:sp>
      <p:graphicFrame>
        <p:nvGraphicFramePr>
          <p:cNvPr id="5" name="4 Tabla"/>
          <p:cNvGraphicFramePr>
            <a:graphicFrameLocks noGrp="1"/>
          </p:cNvGraphicFramePr>
          <p:nvPr>
            <p:custDataLst>
              <p:tags r:id="rId5"/>
            </p:custDataLst>
            <p:extLst>
              <p:ext uri="{D42A27DB-BD31-4B8C-83A1-F6EECF244321}">
                <p14:modId xmlns:p14="http://schemas.microsoft.com/office/powerpoint/2010/main" val="3118987569"/>
              </p:ext>
            </p:extLst>
          </p:nvPr>
        </p:nvGraphicFramePr>
        <p:xfrm>
          <a:off x="2660203" y="3140968"/>
          <a:ext cx="3888432" cy="1483360"/>
        </p:xfrm>
        <a:graphic>
          <a:graphicData uri="http://schemas.openxmlformats.org/drawingml/2006/table">
            <a:tbl>
              <a:tblPr firstRow="1" bandRow="1">
                <a:tableStyleId>{5C22544A-7EE6-4342-B048-85BDC9FD1C3A}</a:tableStyleId>
              </a:tblPr>
              <a:tblGrid>
                <a:gridCol w="2124237">
                  <a:extLst>
                    <a:ext uri="{9D8B030D-6E8A-4147-A177-3AD203B41FA5}">
                      <a16:colId xmlns:a16="http://schemas.microsoft.com/office/drawing/2014/main" val="20000"/>
                    </a:ext>
                  </a:extLst>
                </a:gridCol>
                <a:gridCol w="1764195">
                  <a:extLst>
                    <a:ext uri="{9D8B030D-6E8A-4147-A177-3AD203B41FA5}">
                      <a16:colId xmlns:a16="http://schemas.microsoft.com/office/drawing/2014/main" val="20001"/>
                    </a:ext>
                  </a:extLst>
                </a:gridCol>
              </a:tblGrid>
              <a:tr h="370840">
                <a:tc>
                  <a:txBody>
                    <a:bodyPr/>
                    <a:lstStyle/>
                    <a:p>
                      <a:pPr algn="ctr"/>
                      <a:r>
                        <a:rPr lang="fr-FR"/>
                        <a:t>SEXE</a:t>
                      </a:r>
                    </a:p>
                  </a:txBody>
                  <a:tcPr/>
                </a:tc>
                <a:tc>
                  <a:txBody>
                    <a:bodyPr/>
                    <a:lstStyle/>
                    <a:p>
                      <a:pPr algn="ctr"/>
                      <a:r>
                        <a:rPr lang="fr-FR"/>
                        <a:t>NOMBRE </a:t>
                      </a:r>
                    </a:p>
                  </a:txBody>
                  <a:tcPr/>
                </a:tc>
                <a:extLst>
                  <a:ext uri="{0D108BD9-81ED-4DB2-BD59-A6C34878D82A}">
                    <a16:rowId xmlns:a16="http://schemas.microsoft.com/office/drawing/2014/main" val="10000"/>
                  </a:ext>
                </a:extLst>
              </a:tr>
              <a:tr h="370840">
                <a:tc>
                  <a:txBody>
                    <a:bodyPr/>
                    <a:lstStyle/>
                    <a:p>
                      <a:r>
                        <a:rPr lang="fr-FR"/>
                        <a:t>FEMMES </a:t>
                      </a:r>
                    </a:p>
                  </a:txBody>
                  <a:tcPr/>
                </a:tc>
                <a:tc>
                  <a:txBody>
                    <a:bodyPr/>
                    <a:lstStyle/>
                    <a:p>
                      <a:pPr algn="ctr"/>
                      <a:r>
                        <a:rPr lang="fr-FR"/>
                        <a:t>1 906 785</a:t>
                      </a:r>
                    </a:p>
                  </a:txBody>
                  <a:tcPr/>
                </a:tc>
                <a:extLst>
                  <a:ext uri="{0D108BD9-81ED-4DB2-BD59-A6C34878D82A}">
                    <a16:rowId xmlns:a16="http://schemas.microsoft.com/office/drawing/2014/main" val="10001"/>
                  </a:ext>
                </a:extLst>
              </a:tr>
              <a:tr h="370840">
                <a:tc>
                  <a:txBody>
                    <a:bodyPr/>
                    <a:lstStyle/>
                    <a:p>
                      <a:r>
                        <a:rPr lang="fr-FR"/>
                        <a:t>HOMMES</a:t>
                      </a:r>
                    </a:p>
                  </a:txBody>
                  <a:tcPr/>
                </a:tc>
                <a:tc>
                  <a:txBody>
                    <a:bodyPr/>
                    <a:lstStyle/>
                    <a:p>
                      <a:pPr algn="ctr"/>
                      <a:r>
                        <a:rPr lang="fr-FR"/>
                        <a:t>1 096 752</a:t>
                      </a:r>
                    </a:p>
                  </a:txBody>
                  <a:tcPr/>
                </a:tc>
                <a:extLst>
                  <a:ext uri="{0D108BD9-81ED-4DB2-BD59-A6C34878D82A}">
                    <a16:rowId xmlns:a16="http://schemas.microsoft.com/office/drawing/2014/main" val="10002"/>
                  </a:ext>
                </a:extLst>
              </a:tr>
              <a:tr h="370840">
                <a:tc>
                  <a:txBody>
                    <a:bodyPr/>
                    <a:lstStyle/>
                    <a:p>
                      <a:pPr algn="ctr"/>
                      <a:r>
                        <a:rPr lang="fr-FR" b="1">
                          <a:solidFill>
                            <a:srgbClr val="003399"/>
                          </a:solidFill>
                        </a:rPr>
                        <a:t>Total</a:t>
                      </a:r>
                    </a:p>
                  </a:txBody>
                  <a:tcPr/>
                </a:tc>
                <a:tc>
                  <a:txBody>
                    <a:bodyPr/>
                    <a:lstStyle/>
                    <a:p>
                      <a:pPr algn="ctr"/>
                      <a:r>
                        <a:rPr lang="fr-FR" b="1">
                          <a:solidFill>
                            <a:srgbClr val="003399"/>
                          </a:solidFill>
                        </a:rPr>
                        <a:t>3 003 537</a:t>
                      </a:r>
                    </a:p>
                  </a:txBody>
                  <a:tcPr/>
                </a:tc>
                <a:extLst>
                  <a:ext uri="{0D108BD9-81ED-4DB2-BD59-A6C34878D82A}">
                    <a16:rowId xmlns:a16="http://schemas.microsoft.com/office/drawing/2014/main" val="10003"/>
                  </a:ext>
                </a:extLst>
              </a:tr>
            </a:tbl>
          </a:graphicData>
        </a:graphic>
      </p:graphicFrame>
      <p:pic>
        <p:nvPicPr>
          <p:cNvPr id="9" name="Picture 5" descr="imagesCA4ZNXG0"/>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2139469" y="470538"/>
            <a:ext cx="1994117" cy="6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custDataLst>
              <p:tags r:id="rId7"/>
            </p:custDataLst>
          </p:nvPr>
        </p:nvPicPr>
        <p:blipFill rotWithShape="1">
          <a:blip r:embed="rId12"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custDataLst>
              <p:tags r:id="rId8"/>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08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custDataLst>
              <p:tags r:id="rId1"/>
            </p:custDataLst>
          </p:nvPr>
        </p:nvSpPr>
        <p:spPr>
          <a:xfrm>
            <a:off x="460375" y="1556792"/>
            <a:ext cx="8280920" cy="584775"/>
          </a:xfrm>
          <a:prstGeom prst="rect">
            <a:avLst/>
          </a:prstGeom>
        </p:spPr>
        <p:txBody>
          <a:bodyPr wrap="square">
            <a:spAutoFit/>
          </a:bodyPr>
          <a:lstStyle/>
          <a:p>
            <a:pPr algn="ctr"/>
            <a:r>
              <a:rPr lang="fr-FR" sz="3200" b="1" dirty="0">
                <a:solidFill>
                  <a:srgbClr val="003399"/>
                </a:solidFill>
              </a:rPr>
              <a:t>NOMBRE DE FEMMES DANS LES STEM</a:t>
            </a:r>
          </a:p>
        </p:txBody>
      </p:sp>
      <p:sp>
        <p:nvSpPr>
          <p:cNvPr id="2" name="AutoShape 2" descr="Gráfico vectorial Mujer estudiando ▷ Imagen vectorial Mujer estudiando |  Depositphotos"/>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Qué son las carreras STEM y por qué son de alta demanda? - Formación  Profesional"/>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142465" y="2204864"/>
            <a:ext cx="3505143" cy="1944216"/>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custDataLst>
              <p:tags r:id="rId4"/>
            </p:custDataLst>
          </p:nvPr>
        </p:nvSpPr>
        <p:spPr>
          <a:xfrm>
            <a:off x="460375" y="4437112"/>
            <a:ext cx="8280920" cy="1477328"/>
          </a:xfrm>
          <a:prstGeom prst="rect">
            <a:avLst/>
          </a:prstGeom>
        </p:spPr>
        <p:txBody>
          <a:bodyPr wrap="square">
            <a:spAutoFit/>
          </a:bodyPr>
          <a:lstStyle/>
          <a:p>
            <a:r>
              <a:rPr lang="fr-FR" b="1" dirty="0">
                <a:solidFill>
                  <a:srgbClr val="003399"/>
                </a:solidFill>
              </a:rPr>
              <a:t>En 2017 :</a:t>
            </a:r>
          </a:p>
          <a:p>
            <a:pPr marL="712788" indent="-285750">
              <a:buFont typeface="Arial" panose="020B0604020202020204" pitchFamily="34" charset="0"/>
              <a:buChar char="•"/>
              <a:tabLst>
                <a:tab pos="2867025" algn="l"/>
              </a:tabLst>
            </a:pPr>
            <a:r>
              <a:rPr lang="fr-FR" dirty="0">
                <a:solidFill>
                  <a:srgbClr val="003399"/>
                </a:solidFill>
              </a:rPr>
              <a:t>Génie </a:t>
            </a:r>
            <a:r>
              <a:rPr lang="fr-FR" dirty="0" smtClean="0">
                <a:solidFill>
                  <a:srgbClr val="003399"/>
                </a:solidFill>
              </a:rPr>
              <a:t>chimique</a:t>
            </a:r>
            <a:r>
              <a:rPr lang="fr-FR" dirty="0">
                <a:solidFill>
                  <a:srgbClr val="003399"/>
                </a:solidFill>
              </a:rPr>
              <a:t>	</a:t>
            </a:r>
            <a:r>
              <a:rPr lang="fr-FR" dirty="0" smtClean="0">
                <a:solidFill>
                  <a:srgbClr val="003399"/>
                </a:solidFill>
              </a:rPr>
              <a:t>:	100</a:t>
            </a:r>
            <a:endParaRPr lang="fr-FR" dirty="0">
              <a:solidFill>
                <a:srgbClr val="003399"/>
              </a:solidFill>
            </a:endParaRPr>
          </a:p>
          <a:p>
            <a:pPr marL="712788" indent="-285750">
              <a:buFont typeface="Arial" panose="020B0604020202020204" pitchFamily="34" charset="0"/>
              <a:buChar char="•"/>
              <a:tabLst>
                <a:tab pos="2867025" algn="l"/>
              </a:tabLst>
            </a:pPr>
            <a:r>
              <a:rPr lang="fr-FR" dirty="0">
                <a:solidFill>
                  <a:srgbClr val="003399"/>
                </a:solidFill>
              </a:rPr>
              <a:t>Licence de </a:t>
            </a:r>
            <a:r>
              <a:rPr lang="fr-FR" dirty="0" smtClean="0">
                <a:solidFill>
                  <a:srgbClr val="003399"/>
                </a:solidFill>
              </a:rPr>
              <a:t>physique</a:t>
            </a:r>
            <a:r>
              <a:rPr lang="fr-FR" dirty="0">
                <a:solidFill>
                  <a:srgbClr val="003399"/>
                </a:solidFill>
              </a:rPr>
              <a:t>	</a:t>
            </a:r>
            <a:r>
              <a:rPr lang="fr-FR" dirty="0" smtClean="0">
                <a:solidFill>
                  <a:srgbClr val="003399"/>
                </a:solidFill>
              </a:rPr>
              <a:t>:	21</a:t>
            </a:r>
            <a:endParaRPr lang="fr-FR" dirty="0">
              <a:solidFill>
                <a:srgbClr val="003399"/>
              </a:solidFill>
            </a:endParaRPr>
          </a:p>
          <a:p>
            <a:pPr marL="712788" indent="-285750">
              <a:buFont typeface="Arial" panose="020B0604020202020204" pitchFamily="34" charset="0"/>
              <a:buChar char="•"/>
              <a:tabLst>
                <a:tab pos="2867025" algn="l"/>
              </a:tabLst>
            </a:pPr>
            <a:r>
              <a:rPr lang="fr-FR" dirty="0">
                <a:solidFill>
                  <a:srgbClr val="003399"/>
                </a:solidFill>
              </a:rPr>
              <a:t>Licence de biologie	</a:t>
            </a:r>
            <a:r>
              <a:rPr lang="fr-FR" dirty="0" smtClean="0">
                <a:solidFill>
                  <a:srgbClr val="003399"/>
                </a:solidFill>
              </a:rPr>
              <a:t>:	16</a:t>
            </a:r>
            <a:endParaRPr lang="fr-FR" dirty="0">
              <a:solidFill>
                <a:srgbClr val="003399"/>
              </a:solidFill>
            </a:endParaRPr>
          </a:p>
          <a:p>
            <a:pPr marL="712788" indent="-285750">
              <a:buFont typeface="Arial" panose="020B0604020202020204" pitchFamily="34" charset="0"/>
              <a:buChar char="•"/>
              <a:tabLst>
                <a:tab pos="2867025" algn="l"/>
              </a:tabLst>
            </a:pPr>
            <a:r>
              <a:rPr lang="fr-FR" dirty="0">
                <a:solidFill>
                  <a:srgbClr val="003399"/>
                </a:solidFill>
              </a:rPr>
              <a:t>Biotechnologie	</a:t>
            </a:r>
            <a:r>
              <a:rPr lang="fr-FR" dirty="0" smtClean="0">
                <a:solidFill>
                  <a:srgbClr val="003399"/>
                </a:solidFill>
              </a:rPr>
              <a:t>:	3 </a:t>
            </a:r>
            <a:endParaRPr lang="fr-FR" dirty="0">
              <a:solidFill>
                <a:srgbClr val="003399"/>
              </a:solidFill>
            </a:endParaRPr>
          </a:p>
        </p:txBody>
      </p:sp>
      <p:pic>
        <p:nvPicPr>
          <p:cNvPr id="7" name="Picture 5" descr="imagesCA4ZNXG0"/>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2139469" y="470538"/>
            <a:ext cx="1994117" cy="6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custDataLst>
              <p:tags r:id="rId6"/>
            </p:custDataLst>
          </p:nvPr>
        </p:nvPicPr>
        <p:blipFill rotWithShape="1">
          <a:blip r:embed="rId11"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custDataLst>
              <p:tags r:id="rId7"/>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04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custDataLst>
              <p:tags r:id="rId1"/>
            </p:custDataLst>
          </p:nvPr>
        </p:nvSpPr>
        <p:spPr>
          <a:xfrm>
            <a:off x="85328" y="1249295"/>
            <a:ext cx="8981817" cy="707886"/>
          </a:xfrm>
          <a:prstGeom prst="rect">
            <a:avLst/>
          </a:prstGeom>
        </p:spPr>
        <p:txBody>
          <a:bodyPr wrap="square">
            <a:spAutoFit/>
          </a:bodyPr>
          <a:lstStyle/>
          <a:p>
            <a:pPr algn="ctr"/>
            <a:r>
              <a:rPr lang="fr-FR" sz="2000" b="1" dirty="0">
                <a:solidFill>
                  <a:srgbClr val="003399"/>
                </a:solidFill>
              </a:rPr>
              <a:t>LES FEMMES ET LES CARRIÈRES STEM : Introduction des femmes dans les domaines de la science et de la technologie et immersion dans la propriété industrielle </a:t>
            </a:r>
          </a:p>
        </p:txBody>
      </p:sp>
      <p:pic>
        <p:nvPicPr>
          <p:cNvPr id="1027" name="Picture 3"/>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827584" y="2403229"/>
            <a:ext cx="1315454" cy="199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custDataLst>
              <p:tags r:id="rId3"/>
            </p:custDataLst>
          </p:nvPr>
        </p:nvPicPr>
        <p:blipFill>
          <a:blip r:embed="rId10">
            <a:extLst>
              <a:ext uri="{28A0092B-C50C-407E-A947-70E740481C1C}">
                <a14:useLocalDpi xmlns:a14="http://schemas.microsoft.com/office/drawing/2010/main" val="0"/>
              </a:ext>
            </a:extLst>
          </a:blip>
          <a:srcRect/>
          <a:stretch>
            <a:fillRect/>
          </a:stretch>
        </p:blipFill>
        <p:spPr bwMode="auto">
          <a:xfrm>
            <a:off x="5292080" y="5075526"/>
            <a:ext cx="33718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17 Grupo"/>
          <p:cNvGrpSpPr/>
          <p:nvPr>
            <p:custDataLst>
              <p:tags r:id="rId4"/>
            </p:custDataLst>
          </p:nvPr>
        </p:nvGrpSpPr>
        <p:grpSpPr>
          <a:xfrm>
            <a:off x="392985" y="2221859"/>
            <a:ext cx="8447204" cy="4201867"/>
            <a:chOff x="335291" y="2238453"/>
            <a:chExt cx="8447204" cy="4201867"/>
          </a:xfrm>
        </p:grpSpPr>
        <p:grpSp>
          <p:nvGrpSpPr>
            <p:cNvPr id="17" name="16 Grupo"/>
            <p:cNvGrpSpPr/>
            <p:nvPr/>
          </p:nvGrpSpPr>
          <p:grpSpPr>
            <a:xfrm>
              <a:off x="380629" y="2238453"/>
              <a:ext cx="8401866" cy="2264727"/>
              <a:chOff x="160304" y="2359165"/>
              <a:chExt cx="8401866" cy="2264727"/>
            </a:xfrm>
          </p:grpSpPr>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304" y="2392025"/>
                <a:ext cx="1826869" cy="219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71149" y="2359165"/>
                <a:ext cx="1159853" cy="223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13681" y="2392025"/>
                <a:ext cx="1017708" cy="223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3898588" y="2550508"/>
                <a:ext cx="4663582" cy="1569660"/>
              </a:xfrm>
              <a:prstGeom prst="rect">
                <a:avLst/>
              </a:prstGeom>
              <a:solidFill>
                <a:schemeClr val="bg1"/>
              </a:solidFill>
            </p:spPr>
            <p:txBody>
              <a:bodyPr wrap="square" rtlCol="0">
                <a:spAutoFit/>
              </a:bodyPr>
              <a:lstStyle/>
              <a:p>
                <a:pPr algn="ctr"/>
                <a:r>
                  <a:rPr lang="fr-FR" sz="1600" b="1" dirty="0">
                    <a:solidFill>
                      <a:srgbClr val="003399"/>
                    </a:solidFill>
                    <a:latin typeface="Arial" pitchFamily="34" charset="0"/>
                    <a:cs typeface="Arial" pitchFamily="34" charset="0"/>
                  </a:rPr>
                  <a:t>En réponse, l’</a:t>
                </a:r>
                <a:r>
                  <a:rPr lang="fr-FR" sz="1600" b="1" dirty="0" err="1">
                    <a:solidFill>
                      <a:srgbClr val="003399"/>
                    </a:solidFill>
                    <a:latin typeface="Arial" pitchFamily="34" charset="0"/>
                    <a:cs typeface="Arial" pitchFamily="34" charset="0"/>
                  </a:rPr>
                  <a:t>ONAPI</a:t>
                </a:r>
                <a:r>
                  <a:rPr lang="fr-FR" sz="1600" b="1" dirty="0">
                    <a:solidFill>
                      <a:srgbClr val="003399"/>
                    </a:solidFill>
                    <a:latin typeface="Arial" pitchFamily="34" charset="0"/>
                    <a:cs typeface="Arial" pitchFamily="34" charset="0"/>
                  </a:rPr>
                  <a:t> met en œuvre le projet </a:t>
                </a:r>
                <a:r>
                  <a:rPr lang="fr-FR" sz="1600" b="1" dirty="0">
                    <a:solidFill>
                      <a:schemeClr val="accent6">
                        <a:lumMod val="75000"/>
                      </a:schemeClr>
                    </a:solidFill>
                    <a:latin typeface="Arial" pitchFamily="34" charset="0"/>
                    <a:cs typeface="Arial" pitchFamily="34" charset="0"/>
                  </a:rPr>
                  <a:t>CAMP D’ÉTÉ INNOVANT</a:t>
                </a:r>
                <a:r>
                  <a:rPr lang="fr-FR" sz="1600" b="1" dirty="0">
                    <a:solidFill>
                      <a:srgbClr val="003399"/>
                    </a:solidFill>
                    <a:latin typeface="Arial" pitchFamily="34" charset="0"/>
                    <a:cs typeface="Arial" pitchFamily="34" charset="0"/>
                  </a:rPr>
                  <a:t>, dont l’objectif est d’inciter les étudiants les plus brillants à s’informer et à s’intéresser au monde des brevets et aux carrières STEM, avec l’appui d’institutions privées et publiques. </a:t>
                </a:r>
              </a:p>
            </p:txBody>
          </p:sp>
        </p:grpSp>
        <p:grpSp>
          <p:nvGrpSpPr>
            <p:cNvPr id="23" name="22 Grupo"/>
            <p:cNvGrpSpPr/>
            <p:nvPr/>
          </p:nvGrpSpPr>
          <p:grpSpPr>
            <a:xfrm>
              <a:off x="335291" y="4525714"/>
              <a:ext cx="8283471" cy="1914606"/>
              <a:chOff x="1749343" y="2195802"/>
              <a:chExt cx="6633208" cy="2174556"/>
            </a:xfrm>
          </p:grpSpPr>
          <p:pic>
            <p:nvPicPr>
              <p:cNvPr id="24"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49343" y="2276873"/>
                <a:ext cx="3113764" cy="207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56896" y="2195802"/>
                <a:ext cx="3025655" cy="217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5" name="Picture 5" descr="imagesCA4ZNXG0"/>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1624990" y="234989"/>
            <a:ext cx="1424419" cy="47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noChangeArrowheads="1"/>
          </p:cNvPicPr>
          <p:nvPr>
            <p:custDataLst>
              <p:tags r:id="rId6"/>
            </p:custDataLst>
          </p:nvPr>
        </p:nvPicPr>
        <p:blipFill rotWithShape="1">
          <a:blip r:embed="rId17" cstate="print">
            <a:extLst>
              <a:ext uri="{28A0092B-C50C-407E-A947-70E740481C1C}">
                <a14:useLocalDpi xmlns:a14="http://schemas.microsoft.com/office/drawing/2010/main" val="0"/>
              </a:ext>
            </a:extLst>
          </a:blip>
          <a:srcRect l="4859" r="3213"/>
          <a:stretch/>
        </p:blipFill>
        <p:spPr bwMode="auto">
          <a:xfrm>
            <a:off x="126687" y="7937"/>
            <a:ext cx="1455487" cy="1142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18 Rectángulo"/>
          <p:cNvSpPr/>
          <p:nvPr>
            <p:custDataLst>
              <p:tags r:id="rId7"/>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0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custDataLst>
              <p:tags r:id="rId1"/>
            </p:custDataLst>
          </p:nvPr>
        </p:nvGrpSpPr>
        <p:grpSpPr>
          <a:xfrm>
            <a:off x="137389" y="3284984"/>
            <a:ext cx="8892480" cy="2880320"/>
            <a:chOff x="683568" y="2564904"/>
            <a:chExt cx="7265091" cy="1889184"/>
          </a:xfrm>
        </p:grpSpPr>
        <p:grpSp>
          <p:nvGrpSpPr>
            <p:cNvPr id="2" name="1 Grupo"/>
            <p:cNvGrpSpPr/>
            <p:nvPr/>
          </p:nvGrpSpPr>
          <p:grpSpPr>
            <a:xfrm>
              <a:off x="683568" y="2564904"/>
              <a:ext cx="4777990" cy="1889184"/>
              <a:chOff x="1162162" y="2837171"/>
              <a:chExt cx="4777990" cy="1889184"/>
            </a:xfrm>
          </p:grpSpPr>
          <p:pic>
            <p:nvPicPr>
              <p:cNvPr id="921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2162" y="2837172"/>
                <a:ext cx="2833774" cy="188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3888" y="2837171"/>
                <a:ext cx="2376264" cy="188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222"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27789" y="2564905"/>
              <a:ext cx="2720870" cy="1889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13 Rectángulo"/>
          <p:cNvSpPr/>
          <p:nvPr>
            <p:custDataLst>
              <p:tags r:id="rId2"/>
            </p:custDataLst>
          </p:nvPr>
        </p:nvSpPr>
        <p:spPr>
          <a:xfrm>
            <a:off x="467544" y="1713002"/>
            <a:ext cx="8424936" cy="707886"/>
          </a:xfrm>
          <a:prstGeom prst="rect">
            <a:avLst/>
          </a:prstGeom>
        </p:spPr>
        <p:txBody>
          <a:bodyPr wrap="square">
            <a:spAutoFit/>
          </a:bodyPr>
          <a:lstStyle/>
          <a:p>
            <a:pPr algn="ctr"/>
            <a:r>
              <a:rPr lang="fr-FR" sz="2000" b="1" dirty="0">
                <a:solidFill>
                  <a:srgbClr val="003399"/>
                </a:solidFill>
                <a:latin typeface="Arial" pitchFamily="34" charset="0"/>
                <a:cs typeface="Arial" pitchFamily="34" charset="0"/>
              </a:rPr>
              <a:t>DES FEMMES ENTREPRENANTES ET </a:t>
            </a:r>
            <a:r>
              <a:rPr lang="fr-FR" sz="2000" b="1" dirty="0" smtClean="0">
                <a:solidFill>
                  <a:srgbClr val="003399"/>
                </a:solidFill>
                <a:latin typeface="Arial" pitchFamily="34" charset="0"/>
                <a:cs typeface="Arial" pitchFamily="34" charset="0"/>
              </a:rPr>
              <a:t>CRÉATIVES : Les </a:t>
            </a:r>
            <a:r>
              <a:rPr lang="fr-FR" sz="2000" b="1" dirty="0">
                <a:solidFill>
                  <a:srgbClr val="003399"/>
                </a:solidFill>
                <a:latin typeface="Arial" pitchFamily="34" charset="0"/>
                <a:cs typeface="Arial" pitchFamily="34" charset="0"/>
              </a:rPr>
              <a:t>signes distinctifs au service de l’entrepreneuriat féminin </a:t>
            </a:r>
          </a:p>
        </p:txBody>
      </p:sp>
      <p:sp>
        <p:nvSpPr>
          <p:cNvPr id="17" name="16 Rectángulo"/>
          <p:cNvSpPr/>
          <p:nvPr>
            <p:custDataLst>
              <p:tags r:id="rId3"/>
            </p:custDataLst>
          </p:nvPr>
        </p:nvSpPr>
        <p:spPr>
          <a:xfrm>
            <a:off x="547936" y="2363911"/>
            <a:ext cx="8424936" cy="400110"/>
          </a:xfrm>
          <a:prstGeom prst="rect">
            <a:avLst/>
          </a:prstGeom>
        </p:spPr>
        <p:txBody>
          <a:bodyPr wrap="square">
            <a:spAutoFit/>
          </a:bodyPr>
          <a:lstStyle/>
          <a:p>
            <a:pPr algn="ctr"/>
            <a:r>
              <a:rPr lang="fr-FR" sz="2000" b="1" dirty="0">
                <a:solidFill>
                  <a:srgbClr val="CC6600"/>
                </a:solidFill>
                <a:latin typeface="Arial" pitchFamily="34" charset="0"/>
                <a:cs typeface="Arial" pitchFamily="34" charset="0"/>
              </a:rPr>
              <a:t>Marque collective accordée à l’</a:t>
            </a:r>
            <a:r>
              <a:rPr lang="fr-FR" sz="2000" b="1" dirty="0" err="1">
                <a:solidFill>
                  <a:srgbClr val="CC6600"/>
                </a:solidFill>
                <a:latin typeface="Arial" pitchFamily="34" charset="0"/>
                <a:cs typeface="Arial" pitchFamily="34" charset="0"/>
              </a:rPr>
              <a:t>Asociación</a:t>
            </a:r>
            <a:r>
              <a:rPr lang="fr-FR" sz="2000" b="1" dirty="0">
                <a:solidFill>
                  <a:srgbClr val="CC6600"/>
                </a:solidFill>
                <a:latin typeface="Arial" pitchFamily="34" charset="0"/>
                <a:cs typeface="Arial" pitchFamily="34" charset="0"/>
              </a:rPr>
              <a:t> de </a:t>
            </a:r>
            <a:r>
              <a:rPr lang="fr-FR" sz="2000" b="1" dirty="0" err="1">
                <a:solidFill>
                  <a:srgbClr val="CC6600"/>
                </a:solidFill>
                <a:latin typeface="Arial" pitchFamily="34" charset="0"/>
                <a:cs typeface="Arial" pitchFamily="34" charset="0"/>
              </a:rPr>
              <a:t>Mujeres</a:t>
            </a:r>
            <a:r>
              <a:rPr lang="fr-FR" sz="2000" b="1" dirty="0">
                <a:solidFill>
                  <a:srgbClr val="CC6600"/>
                </a:solidFill>
                <a:latin typeface="Arial" pitchFamily="34" charset="0"/>
                <a:cs typeface="Arial" pitchFamily="34" charset="0"/>
              </a:rPr>
              <a:t> de </a:t>
            </a:r>
            <a:r>
              <a:rPr lang="fr-FR" sz="2000" b="1" dirty="0" err="1">
                <a:solidFill>
                  <a:srgbClr val="CC6600"/>
                </a:solidFill>
                <a:latin typeface="Arial" pitchFamily="34" charset="0"/>
                <a:cs typeface="Arial" pitchFamily="34" charset="0"/>
              </a:rPr>
              <a:t>Hatillo</a:t>
            </a:r>
            <a:endParaRPr lang="fr-FR" sz="2000" b="1" dirty="0">
              <a:solidFill>
                <a:srgbClr val="CC6600"/>
              </a:solidFill>
              <a:latin typeface="Arial" pitchFamily="34" charset="0"/>
              <a:cs typeface="Arial" pitchFamily="34" charset="0"/>
            </a:endParaRPr>
          </a:p>
        </p:txBody>
      </p:sp>
      <p:pic>
        <p:nvPicPr>
          <p:cNvPr id="10" name="Picture 5" descr="imagesCA4ZNXG0"/>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139469" y="470539"/>
            <a:ext cx="1542621" cy="5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custDataLst>
              <p:tags r:id="rId5"/>
            </p:custDataLst>
          </p:nvPr>
        </p:nvPicPr>
        <p:blipFill rotWithShape="1">
          <a:blip r:embed="rId12"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custDataLst>
              <p:tags r:id="rId6"/>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78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custDataLst>
              <p:tags r:id="rId1"/>
            </p:custDataLst>
          </p:nvPr>
        </p:nvSpPr>
        <p:spPr>
          <a:xfrm>
            <a:off x="392803" y="1844533"/>
            <a:ext cx="8424936" cy="707886"/>
          </a:xfrm>
          <a:prstGeom prst="rect">
            <a:avLst/>
          </a:prstGeom>
        </p:spPr>
        <p:txBody>
          <a:bodyPr wrap="square">
            <a:spAutoFit/>
          </a:bodyPr>
          <a:lstStyle/>
          <a:p>
            <a:pPr algn="ctr"/>
            <a:r>
              <a:rPr lang="fr-FR" sz="2000" b="1">
                <a:solidFill>
                  <a:srgbClr val="003399"/>
                </a:solidFill>
                <a:latin typeface="Arial" pitchFamily="34" charset="0"/>
                <a:cs typeface="Arial" pitchFamily="34" charset="0"/>
              </a:rPr>
              <a:t>DES INVENTRICES : Les brevets comme outil de compétitivité  </a:t>
            </a:r>
          </a:p>
        </p:txBody>
      </p:sp>
      <p:sp>
        <p:nvSpPr>
          <p:cNvPr id="7" name="6 Rectángulo"/>
          <p:cNvSpPr/>
          <p:nvPr>
            <p:custDataLst>
              <p:tags r:id="rId2"/>
            </p:custDataLst>
          </p:nvPr>
        </p:nvSpPr>
        <p:spPr>
          <a:xfrm>
            <a:off x="2338994" y="2752474"/>
            <a:ext cx="5192960" cy="400110"/>
          </a:xfrm>
          <a:prstGeom prst="rect">
            <a:avLst/>
          </a:prstGeom>
        </p:spPr>
        <p:txBody>
          <a:bodyPr wrap="square">
            <a:spAutoFit/>
          </a:bodyPr>
          <a:lstStyle/>
          <a:p>
            <a:pPr algn="ctr"/>
            <a:r>
              <a:rPr lang="fr-FR" sz="2000" b="1" dirty="0" err="1">
                <a:solidFill>
                  <a:srgbClr val="CC6600"/>
                </a:solidFill>
                <a:latin typeface="Arial" pitchFamily="34" charset="0"/>
                <a:cs typeface="Arial" pitchFamily="34" charset="0"/>
              </a:rPr>
              <a:t>Sharely</a:t>
            </a:r>
            <a:r>
              <a:rPr lang="fr-FR" sz="2000" b="1" dirty="0">
                <a:solidFill>
                  <a:srgbClr val="CC6600"/>
                </a:solidFill>
                <a:latin typeface="Arial" pitchFamily="34" charset="0"/>
                <a:cs typeface="Arial" pitchFamily="34" charset="0"/>
              </a:rPr>
              <a:t> Acevedo, ingénieur chimiste</a:t>
            </a:r>
          </a:p>
        </p:txBody>
      </p:sp>
      <p:sp>
        <p:nvSpPr>
          <p:cNvPr id="8" name="7 Rectángulo"/>
          <p:cNvSpPr/>
          <p:nvPr>
            <p:custDataLst>
              <p:tags r:id="rId3"/>
            </p:custDataLst>
          </p:nvPr>
        </p:nvSpPr>
        <p:spPr>
          <a:xfrm>
            <a:off x="899592" y="3573016"/>
            <a:ext cx="7727872" cy="1877437"/>
          </a:xfrm>
          <a:prstGeom prst="rect">
            <a:avLst/>
          </a:prstGeom>
        </p:spPr>
        <p:txBody>
          <a:bodyPr wrap="square">
            <a:spAutoFit/>
          </a:bodyPr>
          <a:lstStyle/>
          <a:p>
            <a:pPr algn="ctr"/>
            <a:r>
              <a:rPr lang="fr-FR" sz="2000" b="1" dirty="0">
                <a:solidFill>
                  <a:srgbClr val="003399"/>
                </a:solidFill>
                <a:latin typeface="Arial" pitchFamily="34" charset="0"/>
                <a:cs typeface="Arial" pitchFamily="34" charset="0"/>
              </a:rPr>
              <a:t>VISCOSIMÈTRE AUTOMATIQUE</a:t>
            </a:r>
          </a:p>
          <a:p>
            <a:pPr algn="ctr"/>
            <a:r>
              <a:rPr lang="fr-FR" sz="2400" dirty="0">
                <a:solidFill>
                  <a:srgbClr val="003399"/>
                </a:solidFill>
              </a:rPr>
              <a:t>Il s’agit d’une coupe de viscosité portable, de conception moderne, pratique, rapide et efficace qui mesure la viscosité cinématique et dynamique des liquides pour l’analyse du contrôle de qualité des huiles, peintures et vernis. </a:t>
            </a:r>
          </a:p>
        </p:txBody>
      </p:sp>
      <p:pic>
        <p:nvPicPr>
          <p:cNvPr id="9" name="Picture 5" descr="imagesCA4ZNXG0"/>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139469" y="470538"/>
            <a:ext cx="1568435" cy="51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custDataLst>
              <p:tags r:id="rId5"/>
            </p:custDataLst>
          </p:nvPr>
        </p:nvPicPr>
        <p:blipFill rotWithShape="1">
          <a:blip r:embed="rId9"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p:cNvSpPr/>
          <p:nvPr>
            <p:custDataLst>
              <p:tags r:id="rId6"/>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288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custDataLst>
              <p:tags r:id="rId1"/>
            </p:custDataLst>
          </p:nvPr>
        </p:nvSpPr>
        <p:spPr>
          <a:xfrm>
            <a:off x="395536" y="1713002"/>
            <a:ext cx="8424936" cy="707886"/>
          </a:xfrm>
          <a:prstGeom prst="rect">
            <a:avLst/>
          </a:prstGeom>
        </p:spPr>
        <p:txBody>
          <a:bodyPr wrap="square">
            <a:spAutoFit/>
          </a:bodyPr>
          <a:lstStyle/>
          <a:p>
            <a:pPr algn="ctr"/>
            <a:r>
              <a:rPr lang="fr-FR" sz="2000" b="1">
                <a:solidFill>
                  <a:srgbClr val="003399"/>
                </a:solidFill>
                <a:latin typeface="Arial" pitchFamily="34" charset="0"/>
                <a:cs typeface="Arial" pitchFamily="34" charset="0"/>
              </a:rPr>
              <a:t>DES CRÉATRICES : </a:t>
            </a:r>
            <a:r>
              <a:rPr lang="fr-FR" sz="2000" b="1">
                <a:solidFill>
                  <a:srgbClr val="CC6600"/>
                </a:solidFill>
                <a:latin typeface="Arial" pitchFamily="34" charset="0"/>
                <a:cs typeface="Arial" pitchFamily="34" charset="0"/>
              </a:rPr>
              <a:t>Les dessins et modèles industriels comme forme de protection de la créativité </a:t>
            </a:r>
          </a:p>
        </p:txBody>
      </p:sp>
      <p:pic>
        <p:nvPicPr>
          <p:cNvPr id="8194"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2005438" y="2636912"/>
            <a:ext cx="5205131" cy="362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imagesCA4ZNXG0"/>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139469" y="470539"/>
            <a:ext cx="1542621" cy="5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custDataLst>
              <p:tags r:id="rId4"/>
            </p:custDataLst>
          </p:nvPr>
        </p:nvPicPr>
        <p:blipFill rotWithShape="1">
          <a:blip r:embed="rId9"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custDataLst>
              <p:tags r:id="rId5"/>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443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custDataLst>
              <p:tags r:id="rId1"/>
            </p:custDataLst>
          </p:nvPr>
        </p:nvSpPr>
        <p:spPr>
          <a:xfrm>
            <a:off x="1835696" y="1636792"/>
            <a:ext cx="5688632" cy="523220"/>
          </a:xfrm>
          <a:prstGeom prst="rect">
            <a:avLst/>
          </a:prstGeom>
          <a:noFill/>
        </p:spPr>
        <p:txBody>
          <a:bodyPr wrap="square" rtlCol="0">
            <a:spAutoFit/>
          </a:bodyPr>
          <a:lstStyle/>
          <a:p>
            <a:pPr algn="ctr"/>
            <a:r>
              <a:rPr lang="fr-FR" sz="2800" b="1">
                <a:solidFill>
                  <a:srgbClr val="003399"/>
                </a:solidFill>
                <a:latin typeface="Arial" pitchFamily="34" charset="0"/>
                <a:cs typeface="Arial" pitchFamily="34" charset="0"/>
              </a:rPr>
              <a:t>QUE FAISONS-NOUS? </a:t>
            </a:r>
          </a:p>
        </p:txBody>
      </p:sp>
      <p:sp>
        <p:nvSpPr>
          <p:cNvPr id="8" name="7 Rectángulo"/>
          <p:cNvSpPr/>
          <p:nvPr>
            <p:custDataLst>
              <p:tags r:id="rId2"/>
            </p:custDataLst>
          </p:nvPr>
        </p:nvSpPr>
        <p:spPr>
          <a:xfrm>
            <a:off x="730498" y="2461645"/>
            <a:ext cx="7801942" cy="760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CC6600"/>
                </a:solidFill>
              </a:rPr>
              <a:t>Nous renforçons les liens avec le secteur privé, l’industrie et les zones franches </a:t>
            </a:r>
          </a:p>
        </p:txBody>
      </p:sp>
      <p:pic>
        <p:nvPicPr>
          <p:cNvPr id="5122" name="Picture 2"/>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119575" y="3717032"/>
            <a:ext cx="543877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imagesCA4ZNXG0"/>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139469" y="470538"/>
            <a:ext cx="1542619" cy="51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custDataLst>
              <p:tags r:id="rId5"/>
            </p:custDataLst>
          </p:nvPr>
        </p:nvPicPr>
        <p:blipFill rotWithShape="1">
          <a:blip r:embed="rId10"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custDataLst>
              <p:tags r:id="rId6"/>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906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1"/>
            </p:custDataLst>
          </p:nvPr>
        </p:nvSpPr>
        <p:spPr>
          <a:xfrm>
            <a:off x="414323" y="2780928"/>
            <a:ext cx="5444408" cy="30688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buFontTx/>
              <a:buNone/>
            </a:pPr>
            <a:r>
              <a:rPr lang="fr-FR" sz="2800" dirty="0">
                <a:solidFill>
                  <a:srgbClr val="000099"/>
                </a:solidFill>
                <a:latin typeface="Century Gothic" pitchFamily="34" charset="0"/>
              </a:rPr>
              <a:t>En </a:t>
            </a:r>
            <a:r>
              <a:rPr lang="fr-FR" sz="2800" b="1" dirty="0">
                <a:solidFill>
                  <a:srgbClr val="000099"/>
                </a:solidFill>
                <a:latin typeface="Century Gothic" pitchFamily="34" charset="0"/>
              </a:rPr>
              <a:t>2011</a:t>
            </a:r>
            <a:r>
              <a:rPr lang="fr-FR" sz="2800" dirty="0">
                <a:solidFill>
                  <a:srgbClr val="000099"/>
                </a:solidFill>
                <a:latin typeface="Century Gothic" pitchFamily="34" charset="0"/>
              </a:rPr>
              <a:t>, un accord a été signé avec l’Organisation </a:t>
            </a:r>
            <a:r>
              <a:rPr lang="fr-FR" sz="2800" dirty="0" smtClean="0">
                <a:solidFill>
                  <a:srgbClr val="000099"/>
                </a:solidFill>
                <a:latin typeface="Century Gothic" pitchFamily="34" charset="0"/>
              </a:rPr>
              <a:t>Mondiale de la Propriété Intellectuelle </a:t>
            </a:r>
            <a:r>
              <a:rPr lang="fr-FR" sz="2800" dirty="0">
                <a:solidFill>
                  <a:srgbClr val="000099"/>
                </a:solidFill>
                <a:latin typeface="Century Gothic" pitchFamily="34" charset="0"/>
              </a:rPr>
              <a:t>(OMPI) pour l’ouverture de l’Académie nationale de la propriété intellectuelle (ANPI) en République dominicaine.</a:t>
            </a:r>
          </a:p>
        </p:txBody>
      </p:sp>
      <p:pic>
        <p:nvPicPr>
          <p:cNvPr id="6" name="Picture 5" descr="imagesCA4ZNXG0"/>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2139469" y="470538"/>
            <a:ext cx="1994117" cy="6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descr="FUNIBER firma convenio de colaboración académica con CLAEH - Noticias  FUNIBER"/>
          <p:cNvSpPr>
            <a:spLocks noChangeAspect="1" noChangeArrowheads="1"/>
          </p:cNvSpPr>
          <p:nvPr>
            <p:custDataLst>
              <p:tags r:id="rId3"/>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El Icono Del Contrato Acuerdo Y Firma, Pacto, Acuerdo, Símbolo Del Convenio  Ejemplo Plano Del Vector Ilustración del Vector - Ilustración de tratado,  documento: 136501725"/>
          <p:cNvPicPr>
            <a:picLocks noChangeAspect="1" noChangeArrowheads="1"/>
          </p:cNvPicPr>
          <p:nvPr>
            <p:custDataLst>
              <p:tags r:id="rId4"/>
            </p:custDataLst>
          </p:nvPr>
        </p:nvPicPr>
        <p:blipFill rotWithShape="1">
          <a:blip r:embed="rId9">
            <a:extLst>
              <a:ext uri="{28A0092B-C50C-407E-A947-70E740481C1C}">
                <a14:useLocalDpi xmlns:a14="http://schemas.microsoft.com/office/drawing/2010/main" val="0"/>
              </a:ext>
            </a:extLst>
          </a:blip>
          <a:srcRect l="4157" t="6325" r="8988" b="14344"/>
          <a:stretch/>
        </p:blipFill>
        <p:spPr bwMode="auto">
          <a:xfrm>
            <a:off x="5955335" y="2492896"/>
            <a:ext cx="2995816" cy="27363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custDataLst>
              <p:tags r:id="rId5"/>
            </p:custDataLst>
          </p:nvPr>
        </p:nvPicPr>
        <p:blipFill rotWithShape="1">
          <a:blip r:embed="rId10"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custDataLst>
              <p:tags r:id="rId6"/>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782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custDataLst>
              <p:tags r:id="rId1"/>
            </p:custDataLst>
          </p:nvPr>
        </p:nvSpPr>
        <p:spPr>
          <a:xfrm>
            <a:off x="1835696" y="1423573"/>
            <a:ext cx="5688632" cy="523220"/>
          </a:xfrm>
          <a:prstGeom prst="rect">
            <a:avLst/>
          </a:prstGeom>
          <a:noFill/>
        </p:spPr>
        <p:txBody>
          <a:bodyPr wrap="square" rtlCol="0">
            <a:spAutoFit/>
          </a:bodyPr>
          <a:lstStyle/>
          <a:p>
            <a:pPr algn="ctr"/>
            <a:r>
              <a:rPr lang="fr-FR" sz="2800" b="1" dirty="0">
                <a:solidFill>
                  <a:srgbClr val="003399"/>
                </a:solidFill>
                <a:latin typeface="Arial" pitchFamily="34" charset="0"/>
                <a:cs typeface="Arial" pitchFamily="34" charset="0"/>
              </a:rPr>
              <a:t>QUE FAISONS-NOUS? </a:t>
            </a:r>
          </a:p>
        </p:txBody>
      </p:sp>
      <p:sp>
        <p:nvSpPr>
          <p:cNvPr id="8" name="7 Rectángulo"/>
          <p:cNvSpPr/>
          <p:nvPr>
            <p:custDataLst>
              <p:tags r:id="rId2"/>
            </p:custDataLst>
          </p:nvPr>
        </p:nvSpPr>
        <p:spPr>
          <a:xfrm>
            <a:off x="376237" y="2442481"/>
            <a:ext cx="8512497"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solidFill>
                  <a:srgbClr val="CC6600"/>
                </a:solidFill>
              </a:rPr>
              <a:t>Signature d’un accord pour la mise en place d’un diplôme en propriété intellectuelle et d’autres programmes de formation </a:t>
            </a:r>
          </a:p>
        </p:txBody>
      </p:sp>
      <p:pic>
        <p:nvPicPr>
          <p:cNvPr id="6146" name="Picture 2"/>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015716" y="3429000"/>
            <a:ext cx="5328592" cy="291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descr="imagesCA4ZNXG0"/>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139469" y="470538"/>
            <a:ext cx="1424419" cy="47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custDataLst>
              <p:tags r:id="rId5"/>
            </p:custDataLst>
          </p:nvPr>
        </p:nvPicPr>
        <p:blipFill rotWithShape="1">
          <a:blip r:embed="rId10"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custDataLst>
              <p:tags r:id="rId6"/>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6098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custDataLst>
              <p:tags r:id="rId1"/>
            </p:custDataLst>
          </p:nvPr>
        </p:nvSpPr>
        <p:spPr>
          <a:xfrm>
            <a:off x="1727684" y="1247830"/>
            <a:ext cx="5688632" cy="523220"/>
          </a:xfrm>
          <a:prstGeom prst="rect">
            <a:avLst/>
          </a:prstGeom>
          <a:noFill/>
        </p:spPr>
        <p:txBody>
          <a:bodyPr wrap="square" rtlCol="0">
            <a:spAutoFit/>
          </a:bodyPr>
          <a:lstStyle/>
          <a:p>
            <a:pPr algn="ctr"/>
            <a:r>
              <a:rPr lang="fr-FR" sz="2800" b="1" dirty="0">
                <a:solidFill>
                  <a:srgbClr val="003399"/>
                </a:solidFill>
                <a:latin typeface="Arial" pitchFamily="34" charset="0"/>
                <a:cs typeface="Arial" pitchFamily="34" charset="0"/>
              </a:rPr>
              <a:t>QUE FAISONS-NOUS? </a:t>
            </a:r>
          </a:p>
        </p:txBody>
      </p:sp>
      <p:sp>
        <p:nvSpPr>
          <p:cNvPr id="8" name="7 Rectángulo"/>
          <p:cNvSpPr/>
          <p:nvPr>
            <p:custDataLst>
              <p:tags r:id="rId2"/>
            </p:custDataLst>
          </p:nvPr>
        </p:nvSpPr>
        <p:spPr>
          <a:xfrm>
            <a:off x="212914" y="2055256"/>
            <a:ext cx="8769161" cy="982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rgbClr val="CC6600"/>
                </a:solidFill>
              </a:rPr>
              <a:t>PROJET DE RENFORCEMENT DES CAPACITÉS POUR LES PME</a:t>
            </a:r>
          </a:p>
          <a:p>
            <a:pPr algn="ctr"/>
            <a:r>
              <a:rPr lang="fr-FR" sz="3200" b="1" dirty="0">
                <a:solidFill>
                  <a:srgbClr val="CC6600"/>
                </a:solidFill>
              </a:rPr>
              <a:t>Dans le cadre du paquet </a:t>
            </a:r>
            <a:r>
              <a:rPr lang="fr-FR" sz="3200" b="1" dirty="0" err="1">
                <a:solidFill>
                  <a:srgbClr val="CC6600"/>
                </a:solidFill>
              </a:rPr>
              <a:t>COVID</a:t>
            </a:r>
            <a:endParaRPr lang="fr-FR" sz="3200" b="1" dirty="0">
              <a:solidFill>
                <a:srgbClr val="CC6600"/>
              </a:solidFill>
            </a:endParaRPr>
          </a:p>
        </p:txBody>
      </p:sp>
      <p:pic>
        <p:nvPicPr>
          <p:cNvPr id="7" name="Picture 5" descr="imagesCA4ZNXG0"/>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139469" y="470538"/>
            <a:ext cx="1424419" cy="471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custDataLst>
              <p:tags r:id="rId4"/>
            </p:custDataLst>
          </p:nvPr>
        </p:nvPicPr>
        <p:blipFill rotWithShape="1">
          <a:blip r:embed="rId10"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custDataLst>
              <p:tags r:id="rId5"/>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CuadroTexto"/>
          <p:cNvSpPr txBox="1"/>
          <p:nvPr>
            <p:custDataLst>
              <p:tags r:id="rId6"/>
            </p:custDataLst>
          </p:nvPr>
        </p:nvSpPr>
        <p:spPr>
          <a:xfrm>
            <a:off x="912194" y="3224696"/>
            <a:ext cx="7645769" cy="523220"/>
          </a:xfrm>
          <a:prstGeom prst="rect">
            <a:avLst/>
          </a:prstGeom>
          <a:noFill/>
        </p:spPr>
        <p:txBody>
          <a:bodyPr wrap="square" rtlCol="0">
            <a:spAutoFit/>
          </a:bodyPr>
          <a:lstStyle/>
          <a:p>
            <a:pPr algn="ctr"/>
            <a:r>
              <a:rPr lang="fr-FR" sz="2800" b="1" dirty="0">
                <a:solidFill>
                  <a:srgbClr val="003399"/>
                </a:solidFill>
                <a:latin typeface="Arial" pitchFamily="34" charset="0"/>
                <a:cs typeface="Arial" pitchFamily="34" charset="0"/>
              </a:rPr>
              <a:t>En collaboration avec l’Académie de l’</a:t>
            </a:r>
            <a:r>
              <a:rPr lang="fr-FR" sz="2800" b="1" dirty="0" err="1">
                <a:solidFill>
                  <a:srgbClr val="003399"/>
                </a:solidFill>
                <a:latin typeface="Arial" pitchFamily="34" charset="0"/>
                <a:cs typeface="Arial" pitchFamily="34" charset="0"/>
              </a:rPr>
              <a:t>OMPI</a:t>
            </a:r>
            <a:r>
              <a:rPr lang="fr-FR" sz="2800" b="1" dirty="0">
                <a:solidFill>
                  <a:srgbClr val="003399"/>
                </a:solidFill>
                <a:latin typeface="Arial" pitchFamily="34" charset="0"/>
                <a:cs typeface="Arial" pitchFamily="34" charset="0"/>
              </a:rPr>
              <a:t> </a:t>
            </a:r>
          </a:p>
        </p:txBody>
      </p:sp>
      <p:pic>
        <p:nvPicPr>
          <p:cNvPr id="23554" name="Picture 2" descr="Chile – Las Pymes son el motor que mueve al país"/>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2623592" y="3774495"/>
            <a:ext cx="4052678" cy="234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00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custDataLst>
              <p:tags r:id="rId1"/>
            </p:custDataLst>
          </p:nvPr>
        </p:nvSpPr>
        <p:spPr>
          <a:xfrm>
            <a:off x="1764295" y="1269852"/>
            <a:ext cx="5688632" cy="523220"/>
          </a:xfrm>
          <a:prstGeom prst="rect">
            <a:avLst/>
          </a:prstGeom>
          <a:noFill/>
        </p:spPr>
        <p:txBody>
          <a:bodyPr wrap="square" rtlCol="0">
            <a:spAutoFit/>
          </a:bodyPr>
          <a:lstStyle/>
          <a:p>
            <a:pPr algn="ctr"/>
            <a:r>
              <a:rPr lang="fr-FR" sz="2800" b="1" dirty="0">
                <a:solidFill>
                  <a:srgbClr val="CC6600"/>
                </a:solidFill>
                <a:latin typeface="Arial" pitchFamily="34" charset="0"/>
                <a:cs typeface="Arial" pitchFamily="34" charset="0"/>
              </a:rPr>
              <a:t>PROJECTIONS</a:t>
            </a:r>
          </a:p>
        </p:txBody>
      </p:sp>
      <p:sp>
        <p:nvSpPr>
          <p:cNvPr id="8" name="7 Rectángulo"/>
          <p:cNvSpPr/>
          <p:nvPr>
            <p:custDataLst>
              <p:tags r:id="rId2"/>
            </p:custDataLst>
          </p:nvPr>
        </p:nvSpPr>
        <p:spPr>
          <a:xfrm>
            <a:off x="460375" y="2297128"/>
            <a:ext cx="8296473" cy="3148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fr-FR" sz="3200" dirty="0">
                <a:solidFill>
                  <a:srgbClr val="003399"/>
                </a:solidFill>
              </a:rPr>
              <a:t>Sensibilisation des enfants à la propriété intellectuelle </a:t>
            </a:r>
          </a:p>
          <a:p>
            <a:pPr marL="457200" indent="-457200">
              <a:buFont typeface="Arial" panose="020B0604020202020204" pitchFamily="34" charset="0"/>
              <a:buChar char="•"/>
            </a:pPr>
            <a:r>
              <a:rPr lang="fr-FR" sz="3200" dirty="0">
                <a:solidFill>
                  <a:srgbClr val="003399"/>
                </a:solidFill>
              </a:rPr>
              <a:t>Programmes spécifiques à l’intention des groupes techniques</a:t>
            </a:r>
          </a:p>
          <a:p>
            <a:pPr marL="457200" indent="-457200">
              <a:buFont typeface="Arial" panose="020B0604020202020204" pitchFamily="34" charset="0"/>
              <a:buChar char="•"/>
            </a:pPr>
            <a:r>
              <a:rPr lang="fr-FR" sz="3200" dirty="0">
                <a:solidFill>
                  <a:srgbClr val="003399"/>
                </a:solidFill>
              </a:rPr>
              <a:t>Élaboration d’un programme ouvert </a:t>
            </a:r>
          </a:p>
          <a:p>
            <a:pPr marL="457200" indent="-457200">
              <a:buFont typeface="Arial" panose="020B0604020202020204" pitchFamily="34" charset="0"/>
              <a:buChar char="•"/>
            </a:pPr>
            <a:r>
              <a:rPr lang="fr-FR" sz="3200" dirty="0">
                <a:solidFill>
                  <a:srgbClr val="003399"/>
                </a:solidFill>
              </a:rPr>
              <a:t>Accréditation par le Ministère de l’enseignement supérieur, des sciences et de la technologie</a:t>
            </a:r>
          </a:p>
        </p:txBody>
      </p:sp>
      <p:sp>
        <p:nvSpPr>
          <p:cNvPr id="2" name="AutoShape 4" descr="Ilustración 3D. Flecha arriba. Imagen con: ilustración de stock 539910784 |  Shutterstock"/>
          <p:cNvSpPr>
            <a:spLocks noChangeAspect="1" noChangeArrowheads="1"/>
          </p:cNvSpPr>
          <p:nvPr>
            <p:custDataLst>
              <p:tags r:id="rId3"/>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5" descr="imagesCA4ZNXG0"/>
          <p:cNvPicPr>
            <a:picLocks noChangeAspect="1" noChangeArrowheads="1"/>
          </p:cNvPicPr>
          <p:nvPr>
            <p:custDataLst>
              <p:tags r:id="rId4"/>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139469" y="470539"/>
            <a:ext cx="1542621" cy="5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custDataLst>
              <p:tags r:id="rId5"/>
            </p:custDataLst>
          </p:nvPr>
        </p:nvPicPr>
        <p:blipFill rotWithShape="1">
          <a:blip r:embed="rId9"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custDataLst>
              <p:tags r:id="rId6"/>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1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custDataLst>
              <p:tags r:id="rId1"/>
            </p:custDataLst>
          </p:nvPr>
        </p:nvSpPr>
        <p:spPr>
          <a:xfrm>
            <a:off x="510593" y="2780928"/>
            <a:ext cx="8424936" cy="523220"/>
          </a:xfrm>
          <a:prstGeom prst="rect">
            <a:avLst/>
          </a:prstGeom>
        </p:spPr>
        <p:txBody>
          <a:bodyPr wrap="square">
            <a:spAutoFit/>
          </a:bodyPr>
          <a:lstStyle/>
          <a:p>
            <a:pPr algn="ctr"/>
            <a:r>
              <a:rPr lang="fr-FR" sz="2800" b="1">
                <a:solidFill>
                  <a:srgbClr val="003399"/>
                </a:solidFill>
                <a:latin typeface="Arial" pitchFamily="34" charset="0"/>
                <a:cs typeface="Arial" pitchFamily="34" charset="0"/>
              </a:rPr>
              <a:t>MERCI DE VOTRE ATTENTION </a:t>
            </a:r>
          </a:p>
        </p:txBody>
      </p:sp>
      <p:sp>
        <p:nvSpPr>
          <p:cNvPr id="7" name="6 Rectángulo"/>
          <p:cNvSpPr/>
          <p:nvPr>
            <p:custDataLst>
              <p:tags r:id="rId2"/>
            </p:custDataLst>
          </p:nvPr>
        </p:nvSpPr>
        <p:spPr>
          <a:xfrm>
            <a:off x="451860" y="3789040"/>
            <a:ext cx="8424936" cy="1384995"/>
          </a:xfrm>
          <a:prstGeom prst="rect">
            <a:avLst/>
          </a:prstGeom>
        </p:spPr>
        <p:txBody>
          <a:bodyPr wrap="square">
            <a:spAutoFit/>
          </a:bodyPr>
          <a:lstStyle/>
          <a:p>
            <a:pPr algn="ctr"/>
            <a:r>
              <a:rPr lang="fr-FR" sz="2400" b="1" dirty="0" err="1">
                <a:solidFill>
                  <a:srgbClr val="003399"/>
                </a:solidFill>
                <a:latin typeface="Arial" pitchFamily="34" charset="0"/>
                <a:cs typeface="Arial" pitchFamily="34" charset="0"/>
              </a:rPr>
              <a:t>Narcis</a:t>
            </a:r>
            <a:r>
              <a:rPr lang="fr-FR" sz="2400" b="1" dirty="0">
                <a:solidFill>
                  <a:srgbClr val="003399"/>
                </a:solidFill>
                <a:latin typeface="Arial" pitchFamily="34" charset="0"/>
                <a:cs typeface="Arial" pitchFamily="34" charset="0"/>
              </a:rPr>
              <a:t> </a:t>
            </a:r>
            <a:r>
              <a:rPr lang="fr-FR" sz="2400" b="1" dirty="0" err="1">
                <a:solidFill>
                  <a:srgbClr val="003399"/>
                </a:solidFill>
                <a:latin typeface="Arial" pitchFamily="34" charset="0"/>
                <a:cs typeface="Arial" pitchFamily="34" charset="0"/>
              </a:rPr>
              <a:t>Tejada</a:t>
            </a:r>
            <a:r>
              <a:rPr lang="fr-FR" sz="2400" b="1" dirty="0">
                <a:solidFill>
                  <a:srgbClr val="003399"/>
                </a:solidFill>
                <a:latin typeface="Arial" pitchFamily="34" charset="0"/>
                <a:cs typeface="Arial" pitchFamily="34" charset="0"/>
              </a:rPr>
              <a:t> </a:t>
            </a:r>
          </a:p>
          <a:p>
            <a:pPr algn="ctr"/>
            <a:r>
              <a:rPr lang="fr-FR" sz="2000" b="1" dirty="0">
                <a:solidFill>
                  <a:srgbClr val="003399"/>
                </a:solidFill>
                <a:latin typeface="Arial" pitchFamily="34" charset="0"/>
                <a:cs typeface="Arial" pitchFamily="34" charset="0"/>
              </a:rPr>
              <a:t>Coordonnatrice de l’Académie nationale de la propriété intellectuelle (ANPI) </a:t>
            </a:r>
          </a:p>
          <a:p>
            <a:pPr algn="ctr"/>
            <a:r>
              <a:rPr lang="fr-FR" sz="2000" b="1" dirty="0">
                <a:solidFill>
                  <a:srgbClr val="003399"/>
                </a:solidFill>
                <a:latin typeface="Arial" pitchFamily="34" charset="0"/>
                <a:cs typeface="Arial" pitchFamily="34" charset="0"/>
              </a:rPr>
              <a:t>République dominicaine </a:t>
            </a:r>
          </a:p>
          <a:p>
            <a:pPr algn="ctr"/>
            <a:r>
              <a:rPr lang="fr-FR" sz="2000" b="1" dirty="0">
                <a:solidFill>
                  <a:srgbClr val="003399"/>
                </a:solidFill>
                <a:latin typeface="Arial" pitchFamily="34" charset="0"/>
                <a:cs typeface="Arial" pitchFamily="34" charset="0"/>
                <a:hlinkClick r:id="rId7"/>
              </a:rPr>
              <a:t>n.tejada@onapi.gob.do</a:t>
            </a:r>
            <a:r>
              <a:rPr lang="fr-FR" sz="2000" b="1" dirty="0">
                <a:solidFill>
                  <a:srgbClr val="003399"/>
                </a:solidFill>
                <a:latin typeface="Arial" pitchFamily="34" charset="0"/>
                <a:cs typeface="Arial" pitchFamily="34" charset="0"/>
              </a:rPr>
              <a:t> </a:t>
            </a:r>
          </a:p>
        </p:txBody>
      </p:sp>
      <p:pic>
        <p:nvPicPr>
          <p:cNvPr id="5" name="Picture 5" descr="imagesCA4ZNXG0"/>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139469" y="470539"/>
            <a:ext cx="1542621" cy="51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custDataLst>
              <p:tags r:id="rId4"/>
            </p:custDataLst>
          </p:nvPr>
        </p:nvPicPr>
        <p:blipFill rotWithShape="1">
          <a:blip r:embed="rId9"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custDataLst>
              <p:tags r:id="rId5"/>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2443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1"/>
            </p:custDataLst>
          </p:nvPr>
        </p:nvSpPr>
        <p:spPr bwMode="auto">
          <a:xfrm>
            <a:off x="285258" y="1975718"/>
            <a:ext cx="83534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lnSpc>
                <a:spcPct val="90000"/>
              </a:lnSpc>
              <a:buFontTx/>
              <a:buNone/>
              <a:defRPr/>
            </a:pPr>
            <a:r>
              <a:rPr lang="fr-FR" sz="2800" b="1" dirty="0">
                <a:solidFill>
                  <a:srgbClr val="000099"/>
                </a:solidFill>
                <a:latin typeface="Century Gothic" pitchFamily="34" charset="0"/>
              </a:rPr>
              <a:t>FORMATION DE FORMATEURS</a:t>
            </a:r>
          </a:p>
          <a:p>
            <a:pPr algn="ctr">
              <a:lnSpc>
                <a:spcPct val="90000"/>
              </a:lnSpc>
              <a:buFontTx/>
              <a:buNone/>
              <a:defRPr/>
            </a:pPr>
            <a:r>
              <a:rPr lang="fr-FR" sz="2400" b="1" dirty="0">
                <a:solidFill>
                  <a:srgbClr val="000099"/>
                </a:solidFill>
                <a:latin typeface="Century Gothic" pitchFamily="34" charset="0"/>
              </a:rPr>
              <a:t>Dix-neuf (19) professionnels</a:t>
            </a:r>
            <a:r>
              <a:rPr lang="fr-FR" sz="2400" dirty="0">
                <a:solidFill>
                  <a:srgbClr val="000099"/>
                </a:solidFill>
                <a:latin typeface="Century Gothic" pitchFamily="34" charset="0"/>
              </a:rPr>
              <a:t> ont été formés et certifiés dans le cadre d’un programme de formation de formateurs de six (06) modules proposé par l’</a:t>
            </a:r>
            <a:r>
              <a:rPr lang="fr-FR" sz="2400" dirty="0" err="1">
                <a:solidFill>
                  <a:srgbClr val="000099"/>
                </a:solidFill>
                <a:latin typeface="Century Gothic" pitchFamily="34" charset="0"/>
              </a:rPr>
              <a:t>OMPI</a:t>
            </a:r>
            <a:r>
              <a:rPr lang="fr-FR" sz="2400" dirty="0">
                <a:solidFill>
                  <a:srgbClr val="000099"/>
                </a:solidFill>
                <a:latin typeface="Century Gothic" pitchFamily="34" charset="0"/>
              </a:rPr>
              <a:t> et ont intégré le corps enseignant de l’Académie.  </a:t>
            </a:r>
          </a:p>
        </p:txBody>
      </p:sp>
      <p:sp>
        <p:nvSpPr>
          <p:cNvPr id="6" name="AutoShape 2" descr="Qué es el formador de formadores | Neurona Virtual"/>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Competencias de los Formadores - Human Performance"/>
          <p:cNvSpPr>
            <a:spLocks noChangeAspect="1" noChangeArrowheads="1"/>
          </p:cNvSpPr>
          <p:nvPr>
            <p:custDataLst>
              <p:tags r:id="rId3"/>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Cursos de Formación en Tenerife de la FTSP-USO Canarias. – FTSP-USO-CANARIAS"/>
          <p:cNvSpPr>
            <a:spLocks noChangeAspect="1" noChangeArrowheads="1"/>
          </p:cNvSpPr>
          <p:nvPr>
            <p:custDataLst>
              <p:tags r:id="rId4"/>
            </p:custDataLst>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Cursos – Imagen Global"/>
          <p:cNvSpPr>
            <a:spLocks noChangeAspect="1" noChangeArrowheads="1"/>
          </p:cNvSpPr>
          <p:nvPr>
            <p:custDataLst>
              <p:tags r:id="rId5"/>
            </p:custDataLst>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Formador de Formadores | E-formate"/>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3707904" y="4149080"/>
            <a:ext cx="1944217" cy="19355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imagesCA4ZNXG0"/>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2139469" y="470538"/>
            <a:ext cx="1994117" cy="6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custDataLst>
              <p:tags r:id="rId8"/>
            </p:custDataLst>
          </p:nvPr>
        </p:nvPicPr>
        <p:blipFill rotWithShape="1">
          <a:blip r:embed="rId13"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custDataLst>
              <p:tags r:id="rId9"/>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65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custDataLst>
              <p:tags r:id="rId1"/>
            </p:custDataLst>
            <p:extLst>
              <p:ext uri="{D42A27DB-BD31-4B8C-83A1-F6EECF244321}">
                <p14:modId xmlns:p14="http://schemas.microsoft.com/office/powerpoint/2010/main" val="370030605"/>
              </p:ext>
            </p:extLst>
          </p:nvPr>
        </p:nvGraphicFramePr>
        <p:xfrm>
          <a:off x="1907704" y="1340768"/>
          <a:ext cx="5904657" cy="5267236"/>
        </p:xfrm>
        <a:graphic>
          <a:graphicData uri="http://schemas.openxmlformats.org/drawingml/2006/table">
            <a:tbl>
              <a:tblPr firstRow="1" bandRow="1">
                <a:tableStyleId>{5C22544A-7EE6-4342-B048-85BDC9FD1C3A}</a:tableStyleId>
              </a:tblPr>
              <a:tblGrid>
                <a:gridCol w="2170608">
                  <a:extLst>
                    <a:ext uri="{9D8B030D-6E8A-4147-A177-3AD203B41FA5}">
                      <a16:colId xmlns:a16="http://schemas.microsoft.com/office/drawing/2014/main" val="20000"/>
                    </a:ext>
                  </a:extLst>
                </a:gridCol>
                <a:gridCol w="1820510">
                  <a:extLst>
                    <a:ext uri="{9D8B030D-6E8A-4147-A177-3AD203B41FA5}">
                      <a16:colId xmlns:a16="http://schemas.microsoft.com/office/drawing/2014/main" val="20001"/>
                    </a:ext>
                  </a:extLst>
                </a:gridCol>
                <a:gridCol w="1913539">
                  <a:extLst>
                    <a:ext uri="{9D8B030D-6E8A-4147-A177-3AD203B41FA5}">
                      <a16:colId xmlns:a16="http://schemas.microsoft.com/office/drawing/2014/main" val="20002"/>
                    </a:ext>
                  </a:extLst>
                </a:gridCol>
              </a:tblGrid>
              <a:tr h="603796">
                <a:tc>
                  <a:txBody>
                    <a:bodyPr/>
                    <a:lstStyle/>
                    <a:p>
                      <a:pPr algn="ctr"/>
                      <a:r>
                        <a:rPr lang="fr-FR"/>
                        <a:t>ANNÉE</a:t>
                      </a:r>
                    </a:p>
                  </a:txBody>
                  <a:tcPr/>
                </a:tc>
                <a:tc>
                  <a:txBody>
                    <a:bodyPr/>
                    <a:lstStyle/>
                    <a:p>
                      <a:pPr algn="ctr"/>
                      <a:r>
                        <a:rPr lang="fr-FR"/>
                        <a:t>NOMBRE D’ACTIVITÉS</a:t>
                      </a:r>
                    </a:p>
                  </a:txBody>
                  <a:tcPr/>
                </a:tc>
                <a:tc>
                  <a:txBody>
                    <a:bodyPr/>
                    <a:lstStyle/>
                    <a:p>
                      <a:pPr algn="ctr"/>
                      <a:r>
                        <a:rPr lang="fr-FR"/>
                        <a:t>NOMBRE DE PARTICIPANTS</a:t>
                      </a:r>
                    </a:p>
                  </a:txBody>
                  <a:tcPr/>
                </a:tc>
                <a:extLst>
                  <a:ext uri="{0D108BD9-81ED-4DB2-BD59-A6C34878D82A}">
                    <a16:rowId xmlns:a16="http://schemas.microsoft.com/office/drawing/2014/main" val="10000"/>
                  </a:ext>
                </a:extLst>
              </a:tr>
              <a:tr h="349818">
                <a:tc>
                  <a:txBody>
                    <a:bodyPr/>
                    <a:lstStyle/>
                    <a:p>
                      <a:pPr algn="ctr"/>
                      <a:r>
                        <a:rPr lang="fr-FR"/>
                        <a:t>2011</a:t>
                      </a:r>
                    </a:p>
                  </a:txBody>
                  <a:tcPr/>
                </a:tc>
                <a:tc>
                  <a:txBody>
                    <a:bodyPr/>
                    <a:lstStyle/>
                    <a:p>
                      <a:pPr algn="ctr"/>
                      <a:r>
                        <a:rPr lang="fr-FR"/>
                        <a:t>3</a:t>
                      </a:r>
                    </a:p>
                  </a:txBody>
                  <a:tcPr/>
                </a:tc>
                <a:tc>
                  <a:txBody>
                    <a:bodyPr/>
                    <a:lstStyle/>
                    <a:p>
                      <a:pPr algn="ctr"/>
                      <a:r>
                        <a:rPr lang="fr-FR"/>
                        <a:t>88</a:t>
                      </a:r>
                    </a:p>
                  </a:txBody>
                  <a:tcPr/>
                </a:tc>
                <a:extLst>
                  <a:ext uri="{0D108BD9-81ED-4DB2-BD59-A6C34878D82A}">
                    <a16:rowId xmlns:a16="http://schemas.microsoft.com/office/drawing/2014/main" val="10001"/>
                  </a:ext>
                </a:extLst>
              </a:tr>
              <a:tr h="349818">
                <a:tc>
                  <a:txBody>
                    <a:bodyPr/>
                    <a:lstStyle/>
                    <a:p>
                      <a:pPr algn="ctr"/>
                      <a:r>
                        <a:rPr lang="fr-FR"/>
                        <a:t>2012</a:t>
                      </a:r>
                    </a:p>
                  </a:txBody>
                  <a:tcPr/>
                </a:tc>
                <a:tc>
                  <a:txBody>
                    <a:bodyPr/>
                    <a:lstStyle/>
                    <a:p>
                      <a:pPr algn="ctr"/>
                      <a:r>
                        <a:rPr lang="fr-FR"/>
                        <a:t>12</a:t>
                      </a:r>
                    </a:p>
                  </a:txBody>
                  <a:tcPr/>
                </a:tc>
                <a:tc>
                  <a:txBody>
                    <a:bodyPr/>
                    <a:lstStyle/>
                    <a:p>
                      <a:pPr algn="ctr"/>
                      <a:r>
                        <a:rPr lang="fr-FR" dirty="0"/>
                        <a:t>268</a:t>
                      </a:r>
                    </a:p>
                  </a:txBody>
                  <a:tcPr/>
                </a:tc>
                <a:extLst>
                  <a:ext uri="{0D108BD9-81ED-4DB2-BD59-A6C34878D82A}">
                    <a16:rowId xmlns:a16="http://schemas.microsoft.com/office/drawing/2014/main" val="10002"/>
                  </a:ext>
                </a:extLst>
              </a:tr>
              <a:tr h="349818">
                <a:tc>
                  <a:txBody>
                    <a:bodyPr/>
                    <a:lstStyle/>
                    <a:p>
                      <a:pPr algn="ctr"/>
                      <a:r>
                        <a:rPr lang="fr-FR"/>
                        <a:t>2013</a:t>
                      </a:r>
                    </a:p>
                  </a:txBody>
                  <a:tcPr/>
                </a:tc>
                <a:tc>
                  <a:txBody>
                    <a:bodyPr/>
                    <a:lstStyle/>
                    <a:p>
                      <a:pPr algn="ctr"/>
                      <a:r>
                        <a:rPr lang="fr-FR"/>
                        <a:t>16</a:t>
                      </a:r>
                    </a:p>
                  </a:txBody>
                  <a:tcPr/>
                </a:tc>
                <a:tc>
                  <a:txBody>
                    <a:bodyPr/>
                    <a:lstStyle/>
                    <a:p>
                      <a:pPr algn="ctr"/>
                      <a:r>
                        <a:rPr lang="fr-FR"/>
                        <a:t>420</a:t>
                      </a:r>
                    </a:p>
                  </a:txBody>
                  <a:tcPr/>
                </a:tc>
                <a:extLst>
                  <a:ext uri="{0D108BD9-81ED-4DB2-BD59-A6C34878D82A}">
                    <a16:rowId xmlns:a16="http://schemas.microsoft.com/office/drawing/2014/main" val="10003"/>
                  </a:ext>
                </a:extLst>
              </a:tr>
              <a:tr h="349818">
                <a:tc>
                  <a:txBody>
                    <a:bodyPr/>
                    <a:lstStyle/>
                    <a:p>
                      <a:pPr algn="ctr"/>
                      <a:r>
                        <a:rPr lang="fr-FR"/>
                        <a:t>2014</a:t>
                      </a:r>
                    </a:p>
                  </a:txBody>
                  <a:tcPr/>
                </a:tc>
                <a:tc>
                  <a:txBody>
                    <a:bodyPr/>
                    <a:lstStyle/>
                    <a:p>
                      <a:pPr algn="ctr"/>
                      <a:r>
                        <a:rPr lang="fr-FR"/>
                        <a:t>20</a:t>
                      </a:r>
                    </a:p>
                  </a:txBody>
                  <a:tcPr/>
                </a:tc>
                <a:tc>
                  <a:txBody>
                    <a:bodyPr/>
                    <a:lstStyle/>
                    <a:p>
                      <a:pPr algn="ctr"/>
                      <a:r>
                        <a:rPr lang="fr-FR"/>
                        <a:t>617</a:t>
                      </a:r>
                    </a:p>
                  </a:txBody>
                  <a:tcPr/>
                </a:tc>
                <a:extLst>
                  <a:ext uri="{0D108BD9-81ED-4DB2-BD59-A6C34878D82A}">
                    <a16:rowId xmlns:a16="http://schemas.microsoft.com/office/drawing/2014/main" val="10004"/>
                  </a:ext>
                </a:extLst>
              </a:tr>
              <a:tr h="349818">
                <a:tc>
                  <a:txBody>
                    <a:bodyPr/>
                    <a:lstStyle/>
                    <a:p>
                      <a:pPr algn="ctr"/>
                      <a:r>
                        <a:rPr lang="fr-FR"/>
                        <a:t>2015</a:t>
                      </a:r>
                    </a:p>
                  </a:txBody>
                  <a:tcPr/>
                </a:tc>
                <a:tc>
                  <a:txBody>
                    <a:bodyPr/>
                    <a:lstStyle/>
                    <a:p>
                      <a:pPr algn="ctr"/>
                      <a:r>
                        <a:rPr lang="fr-FR"/>
                        <a:t>44</a:t>
                      </a:r>
                    </a:p>
                  </a:txBody>
                  <a:tcPr/>
                </a:tc>
                <a:tc>
                  <a:txBody>
                    <a:bodyPr/>
                    <a:lstStyle/>
                    <a:p>
                      <a:pPr algn="ctr"/>
                      <a:r>
                        <a:rPr lang="fr-FR" dirty="0"/>
                        <a:t>1 287</a:t>
                      </a:r>
                    </a:p>
                  </a:txBody>
                  <a:tcPr/>
                </a:tc>
                <a:extLst>
                  <a:ext uri="{0D108BD9-81ED-4DB2-BD59-A6C34878D82A}">
                    <a16:rowId xmlns:a16="http://schemas.microsoft.com/office/drawing/2014/main" val="10005"/>
                  </a:ext>
                </a:extLst>
              </a:tr>
              <a:tr h="349818">
                <a:tc>
                  <a:txBody>
                    <a:bodyPr/>
                    <a:lstStyle/>
                    <a:p>
                      <a:pPr algn="ctr"/>
                      <a:r>
                        <a:rPr lang="fr-FR"/>
                        <a:t>2016</a:t>
                      </a:r>
                    </a:p>
                  </a:txBody>
                  <a:tcPr/>
                </a:tc>
                <a:tc>
                  <a:txBody>
                    <a:bodyPr/>
                    <a:lstStyle/>
                    <a:p>
                      <a:pPr algn="ctr"/>
                      <a:r>
                        <a:rPr lang="fr-FR"/>
                        <a:t>25</a:t>
                      </a:r>
                    </a:p>
                  </a:txBody>
                  <a:tcPr/>
                </a:tc>
                <a:tc>
                  <a:txBody>
                    <a:bodyPr/>
                    <a:lstStyle/>
                    <a:p>
                      <a:pPr algn="ctr"/>
                      <a:r>
                        <a:rPr lang="fr-FR"/>
                        <a:t>830</a:t>
                      </a:r>
                    </a:p>
                  </a:txBody>
                  <a:tcPr/>
                </a:tc>
                <a:extLst>
                  <a:ext uri="{0D108BD9-81ED-4DB2-BD59-A6C34878D82A}">
                    <a16:rowId xmlns:a16="http://schemas.microsoft.com/office/drawing/2014/main" val="10006"/>
                  </a:ext>
                </a:extLst>
              </a:tr>
              <a:tr h="349818">
                <a:tc>
                  <a:txBody>
                    <a:bodyPr/>
                    <a:lstStyle/>
                    <a:p>
                      <a:pPr algn="ctr"/>
                      <a:r>
                        <a:rPr lang="fr-FR"/>
                        <a:t>2017</a:t>
                      </a:r>
                    </a:p>
                  </a:txBody>
                  <a:tcPr/>
                </a:tc>
                <a:tc>
                  <a:txBody>
                    <a:bodyPr/>
                    <a:lstStyle/>
                    <a:p>
                      <a:pPr algn="ctr"/>
                      <a:r>
                        <a:rPr lang="fr-FR"/>
                        <a:t>99</a:t>
                      </a:r>
                    </a:p>
                  </a:txBody>
                  <a:tcPr/>
                </a:tc>
                <a:tc>
                  <a:txBody>
                    <a:bodyPr/>
                    <a:lstStyle/>
                    <a:p>
                      <a:pPr algn="ctr"/>
                      <a:r>
                        <a:rPr lang="fr-FR" dirty="0"/>
                        <a:t>2 890</a:t>
                      </a:r>
                    </a:p>
                  </a:txBody>
                  <a:tcPr/>
                </a:tc>
                <a:extLst>
                  <a:ext uri="{0D108BD9-81ED-4DB2-BD59-A6C34878D82A}">
                    <a16:rowId xmlns:a16="http://schemas.microsoft.com/office/drawing/2014/main" val="10007"/>
                  </a:ext>
                </a:extLst>
              </a:tr>
              <a:tr h="349818">
                <a:tc>
                  <a:txBody>
                    <a:bodyPr/>
                    <a:lstStyle/>
                    <a:p>
                      <a:pPr algn="ctr"/>
                      <a:r>
                        <a:rPr lang="fr-FR"/>
                        <a:t>2018</a:t>
                      </a:r>
                    </a:p>
                  </a:txBody>
                  <a:tcPr/>
                </a:tc>
                <a:tc>
                  <a:txBody>
                    <a:bodyPr/>
                    <a:lstStyle/>
                    <a:p>
                      <a:pPr algn="ctr"/>
                      <a:r>
                        <a:rPr lang="fr-FR"/>
                        <a:t>117</a:t>
                      </a:r>
                    </a:p>
                  </a:txBody>
                  <a:tcPr/>
                </a:tc>
                <a:tc>
                  <a:txBody>
                    <a:bodyPr/>
                    <a:lstStyle/>
                    <a:p>
                      <a:pPr algn="ctr"/>
                      <a:r>
                        <a:rPr lang="fr-FR" dirty="0"/>
                        <a:t>4 295</a:t>
                      </a:r>
                    </a:p>
                  </a:txBody>
                  <a:tcPr/>
                </a:tc>
                <a:extLst>
                  <a:ext uri="{0D108BD9-81ED-4DB2-BD59-A6C34878D82A}">
                    <a16:rowId xmlns:a16="http://schemas.microsoft.com/office/drawing/2014/main" val="10008"/>
                  </a:ext>
                </a:extLst>
              </a:tr>
              <a:tr h="349818">
                <a:tc>
                  <a:txBody>
                    <a:bodyPr/>
                    <a:lstStyle/>
                    <a:p>
                      <a:pPr algn="ctr"/>
                      <a:r>
                        <a:rPr lang="fr-FR"/>
                        <a:t>2019</a:t>
                      </a:r>
                    </a:p>
                  </a:txBody>
                  <a:tcPr/>
                </a:tc>
                <a:tc>
                  <a:txBody>
                    <a:bodyPr/>
                    <a:lstStyle/>
                    <a:p>
                      <a:pPr algn="ctr"/>
                      <a:r>
                        <a:rPr lang="fr-FR"/>
                        <a:t>143</a:t>
                      </a:r>
                    </a:p>
                  </a:txBody>
                  <a:tcPr/>
                </a:tc>
                <a:tc>
                  <a:txBody>
                    <a:bodyPr/>
                    <a:lstStyle/>
                    <a:p>
                      <a:pPr algn="ctr"/>
                      <a:r>
                        <a:rPr lang="fr-FR" dirty="0"/>
                        <a:t>3 341</a:t>
                      </a:r>
                    </a:p>
                  </a:txBody>
                  <a:tcPr/>
                </a:tc>
                <a:extLst>
                  <a:ext uri="{0D108BD9-81ED-4DB2-BD59-A6C34878D82A}">
                    <a16:rowId xmlns:a16="http://schemas.microsoft.com/office/drawing/2014/main" val="10009"/>
                  </a:ext>
                </a:extLst>
              </a:tr>
              <a:tr h="349818">
                <a:tc>
                  <a:txBody>
                    <a:bodyPr/>
                    <a:lstStyle/>
                    <a:p>
                      <a:pPr algn="ctr"/>
                      <a:r>
                        <a:rPr lang="fr-FR"/>
                        <a:t>2020</a:t>
                      </a:r>
                    </a:p>
                  </a:txBody>
                  <a:tcPr/>
                </a:tc>
                <a:tc>
                  <a:txBody>
                    <a:bodyPr/>
                    <a:lstStyle/>
                    <a:p>
                      <a:pPr algn="ctr"/>
                      <a:r>
                        <a:rPr lang="fr-FR"/>
                        <a:t>47</a:t>
                      </a:r>
                    </a:p>
                  </a:txBody>
                  <a:tcPr/>
                </a:tc>
                <a:tc>
                  <a:txBody>
                    <a:bodyPr/>
                    <a:lstStyle/>
                    <a:p>
                      <a:pPr algn="ctr"/>
                      <a:r>
                        <a:rPr lang="fr-FR" dirty="0"/>
                        <a:t>1 513</a:t>
                      </a:r>
                    </a:p>
                  </a:txBody>
                  <a:tcPr/>
                </a:tc>
                <a:extLst>
                  <a:ext uri="{0D108BD9-81ED-4DB2-BD59-A6C34878D82A}">
                    <a16:rowId xmlns:a16="http://schemas.microsoft.com/office/drawing/2014/main" val="10010"/>
                  </a:ext>
                </a:extLst>
              </a:tr>
              <a:tr h="349818">
                <a:tc>
                  <a:txBody>
                    <a:bodyPr/>
                    <a:lstStyle/>
                    <a:p>
                      <a:pPr algn="ctr"/>
                      <a:r>
                        <a:rPr lang="fr-FR"/>
                        <a:t>2021</a:t>
                      </a:r>
                    </a:p>
                  </a:txBody>
                  <a:tcPr/>
                </a:tc>
                <a:tc>
                  <a:txBody>
                    <a:bodyPr/>
                    <a:lstStyle/>
                    <a:p>
                      <a:pPr algn="ctr"/>
                      <a:r>
                        <a:rPr lang="fr-FR"/>
                        <a:t>154</a:t>
                      </a:r>
                    </a:p>
                  </a:txBody>
                  <a:tcPr/>
                </a:tc>
                <a:tc>
                  <a:txBody>
                    <a:bodyPr/>
                    <a:lstStyle/>
                    <a:p>
                      <a:pPr algn="ctr"/>
                      <a:r>
                        <a:rPr lang="fr-FR" dirty="0"/>
                        <a:t>5 921</a:t>
                      </a:r>
                    </a:p>
                  </a:txBody>
                  <a:tcPr/>
                </a:tc>
                <a:extLst>
                  <a:ext uri="{0D108BD9-81ED-4DB2-BD59-A6C34878D82A}">
                    <a16:rowId xmlns:a16="http://schemas.microsoft.com/office/drawing/2014/main" val="10011"/>
                  </a:ext>
                </a:extLst>
              </a:tr>
              <a:tr h="603796">
                <a:tc>
                  <a:txBody>
                    <a:bodyPr/>
                    <a:lstStyle/>
                    <a:p>
                      <a:pPr algn="ctr"/>
                      <a:r>
                        <a:rPr lang="fr-FR"/>
                        <a:t>2022 (15</a:t>
                      </a:r>
                      <a:r>
                        <a:rPr lang="fr-FR" baseline="0"/>
                        <a:t> mai)</a:t>
                      </a:r>
                    </a:p>
                  </a:txBody>
                  <a:tcPr/>
                </a:tc>
                <a:tc>
                  <a:txBody>
                    <a:bodyPr/>
                    <a:lstStyle/>
                    <a:p>
                      <a:pPr algn="ctr"/>
                      <a:r>
                        <a:rPr lang="fr-FR"/>
                        <a:t>72</a:t>
                      </a:r>
                    </a:p>
                  </a:txBody>
                  <a:tcPr/>
                </a:tc>
                <a:tc>
                  <a:txBody>
                    <a:bodyPr/>
                    <a:lstStyle/>
                    <a:p>
                      <a:pPr algn="ctr"/>
                      <a:r>
                        <a:rPr lang="fr-FR" dirty="0"/>
                        <a:t>2 442</a:t>
                      </a:r>
                    </a:p>
                  </a:txBody>
                  <a:tcPr/>
                </a:tc>
                <a:extLst>
                  <a:ext uri="{0D108BD9-81ED-4DB2-BD59-A6C34878D82A}">
                    <a16:rowId xmlns:a16="http://schemas.microsoft.com/office/drawing/2014/main" val="10012"/>
                  </a:ext>
                </a:extLst>
              </a:tr>
            </a:tbl>
          </a:graphicData>
        </a:graphic>
      </p:graphicFrame>
      <p:sp>
        <p:nvSpPr>
          <p:cNvPr id="6" name="5 CuadroTexto"/>
          <p:cNvSpPr txBox="1"/>
          <p:nvPr>
            <p:custDataLst>
              <p:tags r:id="rId2"/>
            </p:custDataLst>
          </p:nvPr>
        </p:nvSpPr>
        <p:spPr>
          <a:xfrm>
            <a:off x="1475656" y="315292"/>
            <a:ext cx="6480720" cy="954107"/>
          </a:xfrm>
          <a:prstGeom prst="rect">
            <a:avLst/>
          </a:prstGeom>
          <a:noFill/>
        </p:spPr>
        <p:txBody>
          <a:bodyPr wrap="square" rtlCol="0">
            <a:spAutoFit/>
          </a:bodyPr>
          <a:lstStyle/>
          <a:p>
            <a:pPr algn="ctr"/>
            <a:r>
              <a:rPr lang="fr-FR" sz="2800" b="1" dirty="0">
                <a:solidFill>
                  <a:srgbClr val="003399"/>
                </a:solidFill>
                <a:latin typeface="Arial" pitchFamily="34" charset="0"/>
                <a:cs typeface="Arial" pitchFamily="34" charset="0"/>
              </a:rPr>
              <a:t>STATISTIQUES DES ACTIVITÉS DE FORMATION 2011-2022 </a:t>
            </a:r>
          </a:p>
        </p:txBody>
      </p:sp>
      <p:sp>
        <p:nvSpPr>
          <p:cNvPr id="7" name="6 Rectángulo"/>
          <p:cNvSpPr/>
          <p:nvPr>
            <p:custDataLst>
              <p:tags r:id="rId3"/>
            </p:custDataLst>
          </p:nvPr>
        </p:nvSpPr>
        <p:spPr>
          <a:xfrm>
            <a:off x="0" y="6480720"/>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145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custDataLst>
              <p:tags r:id="rId1"/>
            </p:custDataLst>
          </p:nvPr>
        </p:nvSpPr>
        <p:spPr>
          <a:xfrm>
            <a:off x="0" y="6480720"/>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CuadroTexto"/>
          <p:cNvSpPr txBox="1"/>
          <p:nvPr>
            <p:custDataLst>
              <p:tags r:id="rId2"/>
            </p:custDataLst>
          </p:nvPr>
        </p:nvSpPr>
        <p:spPr>
          <a:xfrm>
            <a:off x="899592" y="1792619"/>
            <a:ext cx="7344816" cy="523220"/>
          </a:xfrm>
          <a:prstGeom prst="rect">
            <a:avLst/>
          </a:prstGeom>
          <a:noFill/>
        </p:spPr>
        <p:txBody>
          <a:bodyPr wrap="square" rtlCol="0">
            <a:spAutoFit/>
          </a:bodyPr>
          <a:lstStyle/>
          <a:p>
            <a:pPr algn="ctr"/>
            <a:r>
              <a:rPr lang="fr-FR" sz="2800" b="1" dirty="0">
                <a:solidFill>
                  <a:srgbClr val="003399"/>
                </a:solidFill>
                <a:latin typeface="Arial" pitchFamily="34" charset="0"/>
                <a:cs typeface="Arial" pitchFamily="34" charset="0"/>
              </a:rPr>
              <a:t>NOMBRE TOTAL D’ACTIVITÉS DE FORMATION </a:t>
            </a:r>
          </a:p>
        </p:txBody>
      </p:sp>
      <p:pic>
        <p:nvPicPr>
          <p:cNvPr id="9" name="Picture 2"/>
          <p:cNvPicPr>
            <a:picLocks noChangeAspect="1" noChangeArrowheads="1"/>
          </p:cNvPicPr>
          <p:nvPr>
            <p:custDataLst>
              <p:tags r:id="rId3"/>
            </p:custDataLst>
          </p:nvPr>
        </p:nvPicPr>
        <p:blipFill rotWithShape="1">
          <a:blip r:embed="rId9"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descr="imagesCA4ZNXG0"/>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2139469" y="470538"/>
            <a:ext cx="1994117" cy="6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p:nvPr>
            <p:custDataLst>
              <p:tags r:id="rId5"/>
            </p:custDataLst>
          </p:nvPr>
        </p:nvSpPr>
        <p:spPr>
          <a:xfrm>
            <a:off x="1021629" y="3762618"/>
            <a:ext cx="7344816" cy="523220"/>
          </a:xfrm>
          <a:prstGeom prst="rect">
            <a:avLst/>
          </a:prstGeom>
          <a:noFill/>
        </p:spPr>
        <p:txBody>
          <a:bodyPr wrap="square" rtlCol="0">
            <a:spAutoFit/>
          </a:bodyPr>
          <a:lstStyle/>
          <a:p>
            <a:pPr algn="ctr"/>
            <a:r>
              <a:rPr lang="fr-FR" sz="2800" b="1" dirty="0">
                <a:solidFill>
                  <a:srgbClr val="003399"/>
                </a:solidFill>
                <a:latin typeface="Arial" pitchFamily="34" charset="0"/>
                <a:cs typeface="Arial" pitchFamily="34" charset="0"/>
              </a:rPr>
              <a:t>NOMBRE TOTAL DE PARTICIPANTS</a:t>
            </a:r>
          </a:p>
        </p:txBody>
      </p:sp>
      <p:sp>
        <p:nvSpPr>
          <p:cNvPr id="12" name="11 CuadroTexto"/>
          <p:cNvSpPr txBox="1"/>
          <p:nvPr>
            <p:custDataLst>
              <p:tags r:id="rId6"/>
            </p:custDataLst>
          </p:nvPr>
        </p:nvSpPr>
        <p:spPr>
          <a:xfrm>
            <a:off x="2923431" y="2640983"/>
            <a:ext cx="3096344" cy="923330"/>
          </a:xfrm>
          <a:prstGeom prst="rect">
            <a:avLst/>
          </a:prstGeom>
          <a:noFill/>
        </p:spPr>
        <p:txBody>
          <a:bodyPr wrap="square" rtlCol="0">
            <a:spAutoFit/>
          </a:bodyPr>
          <a:lstStyle/>
          <a:p>
            <a:pPr algn="ctr"/>
            <a:r>
              <a:rPr lang="fr-FR" sz="5400" b="1" dirty="0">
                <a:solidFill>
                  <a:srgbClr val="CC6600"/>
                </a:solidFill>
                <a:latin typeface="Arial" pitchFamily="34" charset="0"/>
                <a:cs typeface="Arial" pitchFamily="34" charset="0"/>
              </a:rPr>
              <a:t>554</a:t>
            </a:r>
          </a:p>
        </p:txBody>
      </p:sp>
      <p:sp>
        <p:nvSpPr>
          <p:cNvPr id="13" name="12 CuadroTexto"/>
          <p:cNvSpPr txBox="1"/>
          <p:nvPr>
            <p:custDataLst>
              <p:tags r:id="rId7"/>
            </p:custDataLst>
          </p:nvPr>
        </p:nvSpPr>
        <p:spPr>
          <a:xfrm>
            <a:off x="3011698" y="4581128"/>
            <a:ext cx="3096344" cy="923330"/>
          </a:xfrm>
          <a:prstGeom prst="rect">
            <a:avLst/>
          </a:prstGeom>
          <a:noFill/>
        </p:spPr>
        <p:txBody>
          <a:bodyPr wrap="square" rtlCol="0">
            <a:spAutoFit/>
          </a:bodyPr>
          <a:lstStyle/>
          <a:p>
            <a:pPr algn="ctr"/>
            <a:r>
              <a:rPr lang="fr-FR" sz="5400" b="1" dirty="0">
                <a:solidFill>
                  <a:srgbClr val="CC6600"/>
                </a:solidFill>
                <a:latin typeface="Arial" pitchFamily="34" charset="0"/>
                <a:cs typeface="Arial" pitchFamily="34" charset="0"/>
              </a:rPr>
              <a:t>16 969</a:t>
            </a:r>
          </a:p>
        </p:txBody>
      </p:sp>
    </p:spTree>
    <p:extLst>
      <p:ext uri="{BB962C8B-B14F-4D97-AF65-F5344CB8AC3E}">
        <p14:creationId xmlns:p14="http://schemas.microsoft.com/office/powerpoint/2010/main" val="125076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custDataLst>
              <p:tags r:id="rId1"/>
            </p:custDataLst>
          </p:nvPr>
        </p:nvSpPr>
        <p:spPr>
          <a:xfrm>
            <a:off x="395536" y="1311151"/>
            <a:ext cx="7992888" cy="461665"/>
          </a:xfrm>
          <a:prstGeom prst="rect">
            <a:avLst/>
          </a:prstGeom>
          <a:noFill/>
        </p:spPr>
        <p:txBody>
          <a:bodyPr wrap="square" rtlCol="0">
            <a:spAutoFit/>
          </a:bodyPr>
          <a:lstStyle/>
          <a:p>
            <a:pPr algn="ctr"/>
            <a:r>
              <a:rPr lang="fr-FR" sz="2400" b="1">
                <a:solidFill>
                  <a:srgbClr val="003399"/>
                </a:solidFill>
                <a:latin typeface="Arial" pitchFamily="34" charset="0"/>
                <a:cs typeface="Arial" pitchFamily="34" charset="0"/>
              </a:rPr>
              <a:t>ÉVOLUTION DU NOMBRE D’ACTIVITÉS</a:t>
            </a:r>
          </a:p>
        </p:txBody>
      </p:sp>
      <p:pic>
        <p:nvPicPr>
          <p:cNvPr id="3074"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899592" y="1772816"/>
            <a:ext cx="7085087" cy="466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imagesCA4ZNXG0"/>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139469" y="470539"/>
            <a:ext cx="1208395" cy="39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custDataLst>
              <p:tags r:id="rId4"/>
            </p:custDataLst>
          </p:nvPr>
        </p:nvPicPr>
        <p:blipFill rotWithShape="1">
          <a:blip r:embed="rId9" cstate="print">
            <a:extLst>
              <a:ext uri="{28A0092B-C50C-407E-A947-70E740481C1C}">
                <a14:useLocalDpi xmlns:a14="http://schemas.microsoft.com/office/drawing/2010/main" val="0"/>
              </a:ext>
            </a:extLst>
          </a:blip>
          <a:srcRect l="4859" r="3213"/>
          <a:stretch/>
        </p:blipFill>
        <p:spPr bwMode="auto">
          <a:xfrm>
            <a:off x="126687" y="7938"/>
            <a:ext cx="1703625" cy="133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custDataLst>
              <p:tags r:id="rId5"/>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92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custDataLst>
              <p:tags r:id="rId1"/>
            </p:custDataLst>
          </p:nvPr>
        </p:nvSpPr>
        <p:spPr>
          <a:xfrm>
            <a:off x="618302" y="1248530"/>
            <a:ext cx="7992888" cy="461665"/>
          </a:xfrm>
          <a:prstGeom prst="rect">
            <a:avLst/>
          </a:prstGeom>
          <a:noFill/>
        </p:spPr>
        <p:txBody>
          <a:bodyPr wrap="square" rtlCol="0">
            <a:spAutoFit/>
          </a:bodyPr>
          <a:lstStyle/>
          <a:p>
            <a:pPr algn="ctr"/>
            <a:r>
              <a:rPr lang="fr-FR" sz="2400" b="1">
                <a:solidFill>
                  <a:srgbClr val="003399"/>
                </a:solidFill>
                <a:latin typeface="Arial" pitchFamily="34" charset="0"/>
                <a:cs typeface="Arial" pitchFamily="34" charset="0"/>
              </a:rPr>
              <a:t>ÉVOLUTION DU NOMBRE DE PARTICIPANTS</a:t>
            </a:r>
          </a:p>
        </p:txBody>
      </p:sp>
      <p:pic>
        <p:nvPicPr>
          <p:cNvPr id="4098" name="Picture 2"/>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945188" y="1729635"/>
            <a:ext cx="7253623" cy="4723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imagesCA4ZNXG0"/>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776311" y="239706"/>
            <a:ext cx="1715569" cy="5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custDataLst>
              <p:tags r:id="rId4"/>
            </p:custDataLst>
          </p:nvPr>
        </p:nvPicPr>
        <p:blipFill rotWithShape="1">
          <a:blip r:embed="rId9" cstate="print">
            <a:extLst>
              <a:ext uri="{28A0092B-C50C-407E-A947-70E740481C1C}">
                <a14:useLocalDpi xmlns:a14="http://schemas.microsoft.com/office/drawing/2010/main" val="0"/>
              </a:ext>
            </a:extLst>
          </a:blip>
          <a:srcRect l="4859" r="3213"/>
          <a:stretch/>
        </p:blipFill>
        <p:spPr bwMode="auto">
          <a:xfrm>
            <a:off x="107504" y="64854"/>
            <a:ext cx="1625465" cy="127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custDataLst>
              <p:tags r:id="rId5"/>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55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custDataLst>
              <p:tags r:id="rId1"/>
            </p:custDataLst>
          </p:nvPr>
        </p:nvSpPr>
        <p:spPr>
          <a:xfrm>
            <a:off x="618302" y="1710195"/>
            <a:ext cx="7992888" cy="830997"/>
          </a:xfrm>
          <a:prstGeom prst="rect">
            <a:avLst/>
          </a:prstGeom>
          <a:noFill/>
        </p:spPr>
        <p:txBody>
          <a:bodyPr wrap="square" rtlCol="0">
            <a:spAutoFit/>
          </a:bodyPr>
          <a:lstStyle/>
          <a:p>
            <a:pPr algn="ctr"/>
            <a:r>
              <a:rPr lang="fr-FR" sz="2400" b="1">
                <a:solidFill>
                  <a:srgbClr val="003399"/>
                </a:solidFill>
                <a:latin typeface="Arial" pitchFamily="34" charset="0"/>
                <a:cs typeface="Arial" pitchFamily="34" charset="0"/>
              </a:rPr>
              <a:t>PUBLIC CIBLE DES COURS DE FORMATION</a:t>
            </a:r>
          </a:p>
        </p:txBody>
      </p:sp>
      <p:pic>
        <p:nvPicPr>
          <p:cNvPr id="5" name="Picture 5" descr="imagesCA4ZNXG0"/>
          <p:cNvPicPr>
            <a:picLocks noChangeAspect="1" noChangeArrowheads="1"/>
          </p:cNvPicPr>
          <p:nvPr>
            <p:custDataLst>
              <p:tags r:id="rId2"/>
            </p:custDataLst>
          </p:nvPr>
        </p:nvPicPr>
        <p:blipFill>
          <a:blip r:embed="rId16">
            <a:extLst>
              <a:ext uri="{28A0092B-C50C-407E-A947-70E740481C1C}">
                <a14:useLocalDpi xmlns:a14="http://schemas.microsoft.com/office/drawing/2010/main" val="0"/>
              </a:ext>
            </a:extLst>
          </a:blip>
          <a:srcRect/>
          <a:stretch>
            <a:fillRect/>
          </a:stretch>
        </p:blipFill>
        <p:spPr bwMode="auto">
          <a:xfrm>
            <a:off x="1776311" y="239706"/>
            <a:ext cx="1715569" cy="5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custDataLst>
              <p:tags r:id="rId3"/>
            </p:custDataLst>
          </p:nvPr>
        </p:nvPicPr>
        <p:blipFill rotWithShape="1">
          <a:blip r:embed="rId17" cstate="print">
            <a:extLst>
              <a:ext uri="{28A0092B-C50C-407E-A947-70E740481C1C}">
                <a14:useLocalDpi xmlns:a14="http://schemas.microsoft.com/office/drawing/2010/main" val="0"/>
              </a:ext>
            </a:extLst>
          </a:blip>
          <a:srcRect l="4859" r="3213"/>
          <a:stretch/>
        </p:blipFill>
        <p:spPr bwMode="auto">
          <a:xfrm>
            <a:off x="107504" y="64854"/>
            <a:ext cx="1625465" cy="127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custDataLst>
              <p:tags r:id="rId4"/>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8,895 Público En General Imágenes y Fotos - 123RF"/>
          <p:cNvSpPr>
            <a:spLocks noChangeAspect="1" noChangeArrowheads="1"/>
          </p:cNvSpPr>
          <p:nvPr>
            <p:custDataLst>
              <p:tags r:id="rId5"/>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File:Group people icon.jpg - Wikipedia"/>
          <p:cNvSpPr>
            <a:spLocks noChangeAspect="1" noChangeArrowheads="1"/>
          </p:cNvSpPr>
          <p:nvPr>
            <p:custDataLst>
              <p:tags r:id="rId6"/>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34" name="Picture 6" descr="Personas - Iconos gratis de personas"/>
          <p:cNvPicPr>
            <a:picLocks noChangeAspect="1" noChangeArrowheads="1"/>
          </p:cNvPicPr>
          <p:nvPr>
            <p:custDataLst>
              <p:tags r:id="rId7"/>
            </p:custDataLst>
          </p:nvPr>
        </p:nvPicPr>
        <p:blipFill>
          <a:blip r:embed="rId18">
            <a:extLst>
              <a:ext uri="{28A0092B-C50C-407E-A947-70E740481C1C}">
                <a14:useLocalDpi xmlns:a14="http://schemas.microsoft.com/office/drawing/2010/main" val="0"/>
              </a:ext>
            </a:extLst>
          </a:blip>
          <a:srcRect/>
          <a:stretch>
            <a:fillRect/>
          </a:stretch>
        </p:blipFill>
        <p:spPr bwMode="auto">
          <a:xfrm>
            <a:off x="3131840" y="2740246"/>
            <a:ext cx="3149672" cy="3149673"/>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custDataLst>
              <p:tags r:id="rId8"/>
            </p:custDataLst>
          </p:nvPr>
        </p:nvSpPr>
        <p:spPr>
          <a:xfrm>
            <a:off x="155575" y="2820782"/>
            <a:ext cx="3044263" cy="830997"/>
          </a:xfrm>
          <a:prstGeom prst="rect">
            <a:avLst/>
          </a:prstGeom>
          <a:noFill/>
        </p:spPr>
        <p:txBody>
          <a:bodyPr wrap="square" rtlCol="0">
            <a:spAutoFit/>
          </a:bodyPr>
          <a:lstStyle/>
          <a:p>
            <a:pPr algn="ctr"/>
            <a:r>
              <a:rPr lang="fr-FR" sz="2400" b="1">
                <a:solidFill>
                  <a:srgbClr val="CC6600"/>
                </a:solidFill>
                <a:latin typeface="Arial" pitchFamily="34" charset="0"/>
                <a:cs typeface="Arial" pitchFamily="34" charset="0"/>
              </a:rPr>
              <a:t>Lycéens </a:t>
            </a:r>
          </a:p>
        </p:txBody>
      </p:sp>
      <p:sp>
        <p:nvSpPr>
          <p:cNvPr id="11" name="10 CuadroTexto"/>
          <p:cNvSpPr txBox="1"/>
          <p:nvPr>
            <p:custDataLst>
              <p:tags r:id="rId9"/>
            </p:custDataLst>
          </p:nvPr>
        </p:nvSpPr>
        <p:spPr>
          <a:xfrm>
            <a:off x="210837" y="3638923"/>
            <a:ext cx="2921003" cy="1200329"/>
          </a:xfrm>
          <a:prstGeom prst="rect">
            <a:avLst/>
          </a:prstGeom>
          <a:noFill/>
        </p:spPr>
        <p:txBody>
          <a:bodyPr wrap="square" rtlCol="0">
            <a:spAutoFit/>
          </a:bodyPr>
          <a:lstStyle/>
          <a:p>
            <a:pPr algn="ctr"/>
            <a:r>
              <a:rPr lang="fr-FR" sz="2400" b="1" dirty="0">
                <a:solidFill>
                  <a:srgbClr val="003399"/>
                </a:solidFill>
                <a:latin typeface="Arial" pitchFamily="34" charset="0"/>
                <a:cs typeface="Arial" pitchFamily="34" charset="0"/>
              </a:rPr>
              <a:t>Étudiants de niveau universitaire</a:t>
            </a:r>
          </a:p>
        </p:txBody>
      </p:sp>
      <p:sp>
        <p:nvSpPr>
          <p:cNvPr id="12" name="11 CuadroTexto"/>
          <p:cNvSpPr txBox="1"/>
          <p:nvPr>
            <p:custDataLst>
              <p:tags r:id="rId10"/>
            </p:custDataLst>
          </p:nvPr>
        </p:nvSpPr>
        <p:spPr>
          <a:xfrm>
            <a:off x="5940152" y="3653565"/>
            <a:ext cx="3044263" cy="461665"/>
          </a:xfrm>
          <a:prstGeom prst="rect">
            <a:avLst/>
          </a:prstGeom>
          <a:noFill/>
        </p:spPr>
        <p:txBody>
          <a:bodyPr wrap="square" rtlCol="0">
            <a:spAutoFit/>
          </a:bodyPr>
          <a:lstStyle/>
          <a:p>
            <a:pPr algn="ctr"/>
            <a:r>
              <a:rPr lang="fr-FR" sz="2400" b="1">
                <a:solidFill>
                  <a:srgbClr val="CC6600"/>
                </a:solidFill>
                <a:latin typeface="Arial" pitchFamily="34" charset="0"/>
                <a:cs typeface="Arial" pitchFamily="34" charset="0"/>
              </a:rPr>
              <a:t>Entrepreneurs</a:t>
            </a:r>
          </a:p>
        </p:txBody>
      </p:sp>
      <p:sp>
        <p:nvSpPr>
          <p:cNvPr id="13" name="12 CuadroTexto"/>
          <p:cNvSpPr txBox="1"/>
          <p:nvPr>
            <p:custDataLst>
              <p:tags r:id="rId11"/>
            </p:custDataLst>
          </p:nvPr>
        </p:nvSpPr>
        <p:spPr>
          <a:xfrm>
            <a:off x="6101346" y="4446404"/>
            <a:ext cx="3044263" cy="461665"/>
          </a:xfrm>
          <a:prstGeom prst="rect">
            <a:avLst/>
          </a:prstGeom>
          <a:noFill/>
        </p:spPr>
        <p:txBody>
          <a:bodyPr wrap="square" rtlCol="0">
            <a:spAutoFit/>
          </a:bodyPr>
          <a:lstStyle/>
          <a:p>
            <a:pPr algn="ctr"/>
            <a:r>
              <a:rPr lang="fr-FR" sz="2400" b="1">
                <a:solidFill>
                  <a:srgbClr val="003399"/>
                </a:solidFill>
                <a:latin typeface="Arial" pitchFamily="34" charset="0"/>
                <a:cs typeface="Arial" pitchFamily="34" charset="0"/>
              </a:rPr>
              <a:t>Chercheurs</a:t>
            </a:r>
          </a:p>
        </p:txBody>
      </p:sp>
      <p:sp>
        <p:nvSpPr>
          <p:cNvPr id="14" name="13 CuadroTexto"/>
          <p:cNvSpPr txBox="1"/>
          <p:nvPr>
            <p:custDataLst>
              <p:tags r:id="rId12"/>
            </p:custDataLst>
          </p:nvPr>
        </p:nvSpPr>
        <p:spPr>
          <a:xfrm>
            <a:off x="6178136" y="5229200"/>
            <a:ext cx="3044263" cy="461665"/>
          </a:xfrm>
          <a:prstGeom prst="rect">
            <a:avLst/>
          </a:prstGeom>
          <a:noFill/>
        </p:spPr>
        <p:txBody>
          <a:bodyPr wrap="square" rtlCol="0">
            <a:spAutoFit/>
          </a:bodyPr>
          <a:lstStyle/>
          <a:p>
            <a:pPr algn="ctr"/>
            <a:r>
              <a:rPr lang="fr-FR" sz="2400" b="1">
                <a:solidFill>
                  <a:srgbClr val="CC6600"/>
                </a:solidFill>
                <a:latin typeface="Arial" pitchFamily="34" charset="0"/>
                <a:cs typeface="Arial" pitchFamily="34" charset="0"/>
              </a:rPr>
              <a:t>Enseignants</a:t>
            </a:r>
          </a:p>
        </p:txBody>
      </p:sp>
      <p:sp>
        <p:nvSpPr>
          <p:cNvPr id="15" name="14 CuadroTexto"/>
          <p:cNvSpPr txBox="1"/>
          <p:nvPr>
            <p:custDataLst>
              <p:tags r:id="rId13"/>
            </p:custDataLst>
          </p:nvPr>
        </p:nvSpPr>
        <p:spPr>
          <a:xfrm>
            <a:off x="171417" y="5019749"/>
            <a:ext cx="3044263" cy="461665"/>
          </a:xfrm>
          <a:prstGeom prst="rect">
            <a:avLst/>
          </a:prstGeom>
          <a:noFill/>
        </p:spPr>
        <p:txBody>
          <a:bodyPr wrap="square" rtlCol="0">
            <a:spAutoFit/>
          </a:bodyPr>
          <a:lstStyle/>
          <a:p>
            <a:pPr algn="ctr"/>
            <a:r>
              <a:rPr lang="fr-FR" sz="2400" b="1" dirty="0">
                <a:solidFill>
                  <a:srgbClr val="CC6600"/>
                </a:solidFill>
                <a:latin typeface="Arial" pitchFamily="34" charset="0"/>
                <a:cs typeface="Arial" pitchFamily="34" charset="0"/>
              </a:rPr>
              <a:t>Micro, petites et moyennes entreprises (MPME)</a:t>
            </a:r>
          </a:p>
        </p:txBody>
      </p:sp>
      <p:sp>
        <p:nvSpPr>
          <p:cNvPr id="16" name="15 CuadroTexto"/>
          <p:cNvSpPr txBox="1"/>
          <p:nvPr>
            <p:custDataLst>
              <p:tags r:id="rId14"/>
            </p:custDataLst>
          </p:nvPr>
        </p:nvSpPr>
        <p:spPr>
          <a:xfrm>
            <a:off x="5940152" y="2831820"/>
            <a:ext cx="3044263" cy="461665"/>
          </a:xfrm>
          <a:prstGeom prst="rect">
            <a:avLst/>
          </a:prstGeom>
          <a:noFill/>
        </p:spPr>
        <p:txBody>
          <a:bodyPr wrap="square" rtlCol="0">
            <a:spAutoFit/>
          </a:bodyPr>
          <a:lstStyle/>
          <a:p>
            <a:pPr algn="ctr"/>
            <a:r>
              <a:rPr lang="fr-FR" sz="2400" b="1">
                <a:solidFill>
                  <a:srgbClr val="003399"/>
                </a:solidFill>
                <a:latin typeface="Arial" pitchFamily="34" charset="0"/>
                <a:cs typeface="Arial" pitchFamily="34" charset="0"/>
              </a:rPr>
              <a:t>Inventeurs</a:t>
            </a:r>
          </a:p>
        </p:txBody>
      </p:sp>
    </p:spTree>
    <p:extLst>
      <p:ext uri="{BB962C8B-B14F-4D97-AF65-F5344CB8AC3E}">
        <p14:creationId xmlns:p14="http://schemas.microsoft.com/office/powerpoint/2010/main" val="2484599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Mujeres felices aprendiendo el idioma en línea aislado ilustración  vectorial plana. personajes femeninos de dibujos animados que toman  lecciones individuales a través de messenger. concepto de educación y  tecnología digital | Vector"/>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2555776" y="3511709"/>
            <a:ext cx="4668591" cy="284399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onciliación de la vida laboral y familiar - Ancla Abogados"/>
          <p:cNvSpPr>
            <a:spLocks noChangeAspect="1" noChangeArrowheads="1"/>
          </p:cNvSpPr>
          <p:nvPr>
            <p:custDataLst>
              <p:tags r:id="rId2"/>
            </p:custDataLst>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Conciliación de la vida laboral y familiar - Ancla Abogados"/>
          <p:cNvSpPr>
            <a:spLocks noChangeAspect="1" noChangeArrowheads="1"/>
          </p:cNvSpPr>
          <p:nvPr>
            <p:custDataLst>
              <p:tags r:id="rId3"/>
            </p:custDataLst>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1 Título"/>
          <p:cNvSpPr txBox="1">
            <a:spLocks/>
          </p:cNvSpPr>
          <p:nvPr>
            <p:custDataLst>
              <p:tags r:id="rId4"/>
            </p:custDataLst>
          </p:nvPr>
        </p:nvSpPr>
        <p:spPr>
          <a:xfrm>
            <a:off x="803600" y="1592653"/>
            <a:ext cx="7944863" cy="176434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cap="none" normalizeH="0" baseline="0" noProof="0" dirty="0">
                <a:ln>
                  <a:noFill/>
                </a:ln>
                <a:solidFill>
                  <a:srgbClr val="CC6600"/>
                </a:solidFill>
                <a:uLnTx/>
                <a:uFillTx/>
                <a:latin typeface="+mj-lt"/>
                <a:ea typeface="+mj-ea"/>
                <a:cs typeface="+mj-cs"/>
              </a:rPr>
              <a:t>COMMENT L’ENSEIGNEMENT PEUT-IL RÉDUIRE LES DISPARITÉS HOMMES-FEMMES</a:t>
            </a:r>
          </a:p>
        </p:txBody>
      </p:sp>
      <p:pic>
        <p:nvPicPr>
          <p:cNvPr id="6" name="Picture 5" descr="imagesCA4ZNXG0"/>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2139469" y="470538"/>
            <a:ext cx="1994117" cy="65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custDataLst>
              <p:tags r:id="rId6"/>
            </p:custDataLst>
          </p:nvPr>
        </p:nvPicPr>
        <p:blipFill rotWithShape="1">
          <a:blip r:embed="rId12" cstate="print">
            <a:extLst>
              <a:ext uri="{28A0092B-C50C-407E-A947-70E740481C1C}">
                <a14:useLocalDpi xmlns:a14="http://schemas.microsoft.com/office/drawing/2010/main" val="0"/>
              </a:ext>
            </a:extLst>
          </a:blip>
          <a:srcRect l="4859" r="3213"/>
          <a:stretch/>
        </p:blipFill>
        <p:spPr bwMode="auto">
          <a:xfrm>
            <a:off x="126687" y="7937"/>
            <a:ext cx="2018868" cy="158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custDataLst>
              <p:tags r:id="rId7"/>
            </p:custDataLst>
          </p:nvPr>
        </p:nvSpPr>
        <p:spPr>
          <a:xfrm>
            <a:off x="0" y="6453336"/>
            <a:ext cx="9144000" cy="40466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Herramientas De Un Profesor, HD Png Download , Transparent Png Image -  PNGitem"/>
          <p:cNvSpPr>
            <a:spLocks noChangeAspect="1" noChangeArrowheads="1"/>
          </p:cNvSpPr>
          <p:nvPr>
            <p:custDataLst>
              <p:tags r:id="rId8"/>
            </p:custDataLst>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91527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8"/>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4"/>
</p:tagLst>
</file>

<file path=ppt/tags/tag119.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6"/>
</p:tagLst>
</file>

<file path=ppt/tags/tag121.xml><?xml version="1.0" encoding="utf-8"?>
<p:tagLst xmlns:a="http://schemas.openxmlformats.org/drawingml/2006/main" xmlns:r="http://schemas.openxmlformats.org/officeDocument/2006/relationships" xmlns:p="http://schemas.openxmlformats.org/presentationml/2006/main">
  <p:tag name="NUM" val="7"/>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4"/>
</p:tagLst>
</file>

<file path=ppt/tags/tag143.xml><?xml version="1.0" encoding="utf-8"?>
<p:tagLst xmlns:a="http://schemas.openxmlformats.org/drawingml/2006/main" xmlns:r="http://schemas.openxmlformats.org/officeDocument/2006/relationships" xmlns:p="http://schemas.openxmlformats.org/presentationml/2006/main">
  <p:tag name="NUM" val="5"/>
</p:tagLst>
</file>

<file path=ppt/tags/tag144.xml><?xml version="1.0" encoding="utf-8"?>
<p:tagLst xmlns:a="http://schemas.openxmlformats.org/drawingml/2006/main" xmlns:r="http://schemas.openxmlformats.org/officeDocument/2006/relationships" xmlns:p="http://schemas.openxmlformats.org/presentationml/2006/main">
  <p:tag name="NUM" val="6"/>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4"/>
</p:tagLst>
</file>

<file path=ppt/tags/tag149.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50.xml><?xml version="1.0" encoding="utf-8"?>
<p:tagLst xmlns:a="http://schemas.openxmlformats.org/drawingml/2006/main" xmlns:r="http://schemas.openxmlformats.org/officeDocument/2006/relationships" xmlns:p="http://schemas.openxmlformats.org/presentationml/2006/main">
  <p:tag name="NUM" val="6"/>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7"/>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6"/>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9"/>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9"/>
</p:tagLst>
</file>

<file path=ppt/tags/tag54.xml><?xml version="1.0" encoding="utf-8"?>
<p:tagLst xmlns:a="http://schemas.openxmlformats.org/drawingml/2006/main" xmlns:r="http://schemas.openxmlformats.org/officeDocument/2006/relationships" xmlns:p="http://schemas.openxmlformats.org/presentationml/2006/main">
  <p:tag name="NUM" val="10"/>
</p:tagLst>
</file>

<file path=ppt/tags/tag55.xml><?xml version="1.0" encoding="utf-8"?>
<p:tagLst xmlns:a="http://schemas.openxmlformats.org/drawingml/2006/main" xmlns:r="http://schemas.openxmlformats.org/officeDocument/2006/relationships" xmlns:p="http://schemas.openxmlformats.org/presentationml/2006/main">
  <p:tag name="NUM" val="11"/>
</p:tagLst>
</file>

<file path=ppt/tags/tag56.xml><?xml version="1.0" encoding="utf-8"?>
<p:tagLst xmlns:a="http://schemas.openxmlformats.org/drawingml/2006/main" xmlns:r="http://schemas.openxmlformats.org/officeDocument/2006/relationships" xmlns:p="http://schemas.openxmlformats.org/presentationml/2006/main">
  <p:tag name="NUM" val="12"/>
</p:tagLst>
</file>

<file path=ppt/tags/tag57.xml><?xml version="1.0" encoding="utf-8"?>
<p:tagLst xmlns:a="http://schemas.openxmlformats.org/drawingml/2006/main" xmlns:r="http://schemas.openxmlformats.org/officeDocument/2006/relationships" xmlns:p="http://schemas.openxmlformats.org/presentationml/2006/main">
  <p:tag name="NUM" val="13"/>
</p:tagLst>
</file>

<file path=ppt/tags/tag58.xml><?xml version="1.0" encoding="utf-8"?>
<p:tagLst xmlns:a="http://schemas.openxmlformats.org/drawingml/2006/main" xmlns:r="http://schemas.openxmlformats.org/officeDocument/2006/relationships" xmlns:p="http://schemas.openxmlformats.org/presentationml/2006/main">
  <p:tag name="NUM" val="14"/>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65.xml><?xml version="1.0" encoding="utf-8"?>
<p:tagLst xmlns:a="http://schemas.openxmlformats.org/drawingml/2006/main" xmlns:r="http://schemas.openxmlformats.org/officeDocument/2006/relationships" xmlns:p="http://schemas.openxmlformats.org/presentationml/2006/main">
  <p:tag name="NUM" val="7"/>
</p:tagLst>
</file>

<file path=ppt/tags/tag66.xml><?xml version="1.0" encoding="utf-8"?>
<p:tagLst xmlns:a="http://schemas.openxmlformats.org/drawingml/2006/main" xmlns:r="http://schemas.openxmlformats.org/officeDocument/2006/relationships" xmlns:p="http://schemas.openxmlformats.org/presentationml/2006/main">
  <p:tag name="NUM" val="8"/>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7"/>
</p:tagLst>
</file>

<file path=ppt/tags/tag86.xml><?xml version="1.0" encoding="utf-8"?>
<p:tagLst xmlns:a="http://schemas.openxmlformats.org/drawingml/2006/main" xmlns:r="http://schemas.openxmlformats.org/officeDocument/2006/relationships" xmlns:p="http://schemas.openxmlformats.org/presentationml/2006/main">
  <p:tag name="NUM" val="8"/>
</p:tagLst>
</file>

<file path=ppt/tags/tag87.xml><?xml version="1.0" encoding="utf-8"?>
<p:tagLst xmlns:a="http://schemas.openxmlformats.org/drawingml/2006/main" xmlns:r="http://schemas.openxmlformats.org/officeDocument/2006/relationships" xmlns:p="http://schemas.openxmlformats.org/presentationml/2006/main">
  <p:tag name="NUM" val="9"/>
</p:tagLst>
</file>

<file path=ppt/tags/tag88.xml><?xml version="1.0" encoding="utf-8"?>
<p:tagLst xmlns:a="http://schemas.openxmlformats.org/drawingml/2006/main" xmlns:r="http://schemas.openxmlformats.org/officeDocument/2006/relationships" xmlns:p="http://schemas.openxmlformats.org/presentationml/2006/main">
  <p:tag name="NUM" val="10"/>
</p:tagLst>
</file>

<file path=ppt/tags/tag89.xml><?xml version="1.0" encoding="utf-8"?>
<p:tagLst xmlns:a="http://schemas.openxmlformats.org/drawingml/2006/main" xmlns:r="http://schemas.openxmlformats.org/officeDocument/2006/relationships" xmlns:p="http://schemas.openxmlformats.org/presentationml/2006/main">
  <p:tag name="NUM" val="11"/>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12"/>
</p:tagLst>
</file>

<file path=ppt/tags/tag91.xml><?xml version="1.0" encoding="utf-8"?>
<p:tagLst xmlns:a="http://schemas.openxmlformats.org/drawingml/2006/main" xmlns:r="http://schemas.openxmlformats.org/officeDocument/2006/relationships" xmlns:p="http://schemas.openxmlformats.org/presentationml/2006/main">
  <p:tag name="NUM" val="13"/>
</p:tagLst>
</file>

<file path=ppt/tags/tag92.xml><?xml version="1.0" encoding="utf-8"?>
<p:tagLst xmlns:a="http://schemas.openxmlformats.org/drawingml/2006/main" xmlns:r="http://schemas.openxmlformats.org/officeDocument/2006/relationships" xmlns:p="http://schemas.openxmlformats.org/presentationml/2006/main">
  <p:tag name="NUM" val="14"/>
</p:tagLst>
</file>

<file path=ppt/tags/tag93.xml><?xml version="1.0" encoding="utf-8"?>
<p:tagLst xmlns:a="http://schemas.openxmlformats.org/drawingml/2006/main" xmlns:r="http://schemas.openxmlformats.org/officeDocument/2006/relationships" xmlns:p="http://schemas.openxmlformats.org/presentationml/2006/main">
  <p:tag name="NUM" val="15"/>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2323</TotalTime>
  <Words>655</Words>
  <Application>Microsoft Office PowerPoint</Application>
  <PresentationFormat>On-screen Show (4:3)</PresentationFormat>
  <Paragraphs>122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MS PGothic</vt:lpstr>
      <vt:lpstr>Arial</vt:lpstr>
      <vt:lpstr>Calibri</vt:lpstr>
      <vt:lpstr>Century Gothic</vt:lpstr>
      <vt:lpstr>Microsoft Sans Serif</vt:lpstr>
      <vt:lpstr>Tema de Office</vt:lpstr>
      <vt:lpstr>COMMENT L’ENSEIGNEMENT PEUT-IL RÉDUIRE LES DISPARITÉS HOMMES-FEMMES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IMACTO DE LA PROPIEDAD INTELECTUAL PARA LAS MUJERES EMPRENDEDORAS, CREATIVAS E</dc:title>
  <dc:creator>Narcis Tejada</dc:creator>
  <cp:keywords>FOR OFFICIAL USE ONLY</cp:keywords>
  <cp:lastModifiedBy>OLIVIÉ Karen</cp:lastModifiedBy>
  <cp:revision>72</cp:revision>
  <cp:lastPrinted>2022-05-23T08:39:27Z</cp:lastPrinted>
  <dcterms:created xsi:type="dcterms:W3CDTF">2022-03-03T12:15:26Z</dcterms:created>
  <dcterms:modified xsi:type="dcterms:W3CDTF">2022-06-22T09:21:02Z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6bd688fd-8f88-4628-9033-6e72a285a3ca</vt:lpwstr>
  </property>
  <property fmtid="{D5CDD505-2E9C-101B-9397-08002B2CF9AE}" pid="3" name="TCSClassification">
    <vt:lpwstr>FOR OFFICIAL USE ONLY</vt:lpwstr>
  </property>
  <property fmtid="{D5CDD505-2E9C-101B-9397-08002B2CF9AE}" pid="4" name="Classification">
    <vt:lpwstr>For Official Use Only</vt:lpwstr>
  </property>
  <property fmtid="{D5CDD505-2E9C-101B-9397-08002B2CF9AE}" pid="5" name="VisualMarkings">
    <vt:lpwstr>Footer</vt:lpwstr>
  </property>
  <property fmtid="{D5CDD505-2E9C-101B-9397-08002B2CF9AE}" pid="6" name="Alignment">
    <vt:lpwstr>Centre</vt:lpwstr>
  </property>
  <property fmtid="{D5CDD505-2E9C-101B-9397-08002B2CF9AE}" pid="7" name="Language">
    <vt:lpwstr>English</vt:lpwstr>
  </property>
</Properties>
</file>