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2.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48" r:id="rId2"/>
  </p:sldMasterIdLst>
  <p:notesMasterIdLst>
    <p:notesMasterId r:id="rId22"/>
  </p:notesMasterIdLst>
  <p:sldIdLst>
    <p:sldId id="256" r:id="rId3"/>
    <p:sldId id="257" r:id="rId4"/>
    <p:sldId id="259" r:id="rId5"/>
    <p:sldId id="297" r:id="rId6"/>
    <p:sldId id="304" r:id="rId7"/>
    <p:sldId id="303" r:id="rId8"/>
    <p:sldId id="291" r:id="rId9"/>
    <p:sldId id="300" r:id="rId10"/>
    <p:sldId id="298" r:id="rId11"/>
    <p:sldId id="277" r:id="rId12"/>
    <p:sldId id="301" r:id="rId13"/>
    <p:sldId id="293" r:id="rId14"/>
    <p:sldId id="302" r:id="rId15"/>
    <p:sldId id="294" r:id="rId16"/>
    <p:sldId id="305" r:id="rId17"/>
    <p:sldId id="296" r:id="rId18"/>
    <p:sldId id="299" r:id="rId19"/>
    <p:sldId id="290" r:id="rId20"/>
    <p:sldId id="276" r:id="rId21"/>
  </p:sldIdLst>
  <p:sldSz cx="12192000" cy="6858000"/>
  <p:notesSz cx="6797675" cy="9926638"/>
  <p:embeddedFontLst>
    <p:embeddedFont>
      <p:font typeface="Microsoft Sans Serif" panose="020B0604020202020204" pitchFamily="34" charset="0"/>
      <p:regular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Montserrat"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aXvxD5CzfF2cq6LVMZ+d7iFY/V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FDB3C4-D37B-B4D0-D181-2D6566327F6A}" name="Johana Carolina Valencia Castaño" initials="JC" userId="S::c.jvalencia@sic.gov.co::c4ace388-73bc-49b6-b52e-7383fd50dc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3158F"/>
    <a:srgbClr val="1FCFBC"/>
    <a:srgbClr val="6B2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012A9-0300-737D-49F2-7C04D7D1A6A0}" v="183" dt="2022-05-11T01:27:39.758"/>
    <p1510:client id="{8BA82A56-6722-74C7-9B0A-EFE7CA434D39}" v="4" dt="2022-01-31T19:20:19.193"/>
    <p1510:client id="{287DC5B3-5519-6489-5900-9D1B87B09F51}" v="2816" dt="2022-05-13T17:11:49.279"/>
    <p1510:client id="{936B5FAB-0E90-EBD6-3541-A2D00647134D}" v="1861" dt="2022-02-01T00:10:05.460"/>
    <p1510:client id="{333AD4AC-7244-D403-A3EE-8B369D73B4F6}" v="259" dt="2022-05-06T13:20:24.905"/>
    <p1510:client id="{78CB65D5-C861-96D4-385D-07427E1ADDD7}" v="2002" dt="2022-01-31T23:23:57.445"/>
    <p1510:client id="{9A43F885-BEBA-80B0-8335-7701441431E4}" v="86" dt="2022-01-31T23:40:47.673"/>
    <p1510:client id="{7A1CEF1E-6A85-CD38-F35F-DE124B9E2E84}" v="2761" dt="2022-05-19T20:16:06.431"/>
    <p1510:client id="{B744B0BF-DE44-46B3-A5BA-CC3CF80A6FF0}" v="4" dt="2022-01-31T17:21:08.077"/>
    <p1510:client id="{D29F0640-2824-FDC7-512F-AF65CE67757C}" v="587" dt="2022-05-19T16:05:16.555"/>
    <p1510:client id="{D9970E1A-7785-997E-CD5D-CB85DBEC40B6}" v="813" dt="2022-05-11T01:06:48.835"/>
  </p1510:revLst>
</p1510:revInfo>
</file>

<file path=ppt/tableStyles.xml><?xml version="1.0" encoding="utf-8"?>
<a:tblStyleLst xmlns:a="http://schemas.openxmlformats.org/drawingml/2006/main" def="{C9372C9E-2EBD-4FB4-A9F5-EAA3BF5DF7B8}">
  <a:tblStyle styleId="{C9372C9E-2EBD-4FB4-A9F5-EAA3BF5DF7B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69E0A7F-1E8B-4E07-A978-5DD953AFC8B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42"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5768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0223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37540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412654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24931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418581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89608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84209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166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ADC80E16-5176-490C-B891-68CC35344B3F}" type="datetimeFigureOut">
              <a:rPr lang="es-CO" smtClean="0"/>
              <a:t>22/06/2022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2532364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DC80E16-5176-490C-B891-68CC35344B3F}" type="datetimeFigureOut">
              <a:rPr lang="es-CO" smtClean="0"/>
              <a:t>22/06/2022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202382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ADC80E16-5176-490C-B891-68CC35344B3F}" type="datetimeFigureOut">
              <a:rPr lang="es-CO" smtClean="0"/>
              <a:t>22/06/2022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203868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ADC80E16-5176-490C-B891-68CC35344B3F}" type="datetimeFigureOut">
              <a:rPr lang="es-CO" smtClean="0"/>
              <a:t>22/06/2022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359031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ADC80E16-5176-490C-B891-68CC35344B3F}" type="datetimeFigureOut">
              <a:rPr lang="es-CO" smtClean="0"/>
              <a:t>22/06/2022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337532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ADC80E16-5176-490C-B891-68CC35344B3F}" type="datetimeFigureOut">
              <a:rPr lang="es-CO" smtClean="0"/>
              <a:t>22/06/2022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2114925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DC80E16-5176-490C-B891-68CC35344B3F}" type="datetimeFigureOut">
              <a:rPr lang="es-CO" smtClean="0"/>
              <a:t>22/06/2022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72413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DC80E16-5176-490C-B891-68CC35344B3F}" type="datetimeFigureOut">
              <a:rPr lang="es-CO" smtClean="0"/>
              <a:t>22/06/2022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1742381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DC80E16-5176-490C-B891-68CC35344B3F}" type="datetimeFigureOut">
              <a:rPr lang="es-CO" smtClean="0"/>
              <a:t>22/06/2022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206473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DC80E16-5176-490C-B891-68CC35344B3F}" type="datetimeFigureOut">
              <a:rPr lang="es-CO" smtClean="0"/>
              <a:t>22/06/2022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153317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DC80E16-5176-490C-B891-68CC35344B3F}" type="datetimeFigureOut">
              <a:rPr lang="es-CO" smtClean="0"/>
              <a:t>22/06/2022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247366D-2C8E-4832-966E-E570024575A0}" type="slidenum">
              <a:rPr lang="es-CO" smtClean="0"/>
              <a:t>‹#›</a:t>
            </a:fld>
            <a:endParaRPr lang="es-CO"/>
          </a:p>
        </p:txBody>
      </p:sp>
    </p:spTree>
    <p:extLst>
      <p:ext uri="{BB962C8B-B14F-4D97-AF65-F5344CB8AC3E}">
        <p14:creationId xmlns:p14="http://schemas.microsoft.com/office/powerpoint/2010/main" val="127020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7"/>
        <p:cNvGrpSpPr/>
        <p:nvPr/>
      </p:nvGrpSpPr>
      <p:grpSpPr>
        <a:xfrm>
          <a:off x="0" y="0"/>
          <a:ext cx="0" cy="0"/>
          <a:chOff x="0" y="0"/>
          <a:chExt cx="0" cy="0"/>
        </a:xfrm>
      </p:grpSpPr>
      <p:sp>
        <p:nvSpPr>
          <p:cNvPr id="28" name="Google Shape;2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80E16-5176-490C-B891-68CC35344B3F}" type="datetimeFigureOut">
              <a:rPr lang="es-CO" smtClean="0"/>
              <a:t>22/06/2022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7366D-2C8E-4832-966E-E570024575A0}" type="slidenum">
              <a:rPr lang="es-CO" smtClean="0"/>
              <a:t>‹#›</a:t>
            </a:fld>
            <a:endParaRPr lang="es-CO"/>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Tree>
    <p:extLst>
      <p:ext uri="{BB962C8B-B14F-4D97-AF65-F5344CB8AC3E}">
        <p14:creationId xmlns:p14="http://schemas.microsoft.com/office/powerpoint/2010/main" val="3853189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8.xml"/><Relationship Id="rId7" Type="http://schemas.openxmlformats.org/officeDocument/2006/relationships/slideLayout" Target="../slideLayouts/slideLayout3.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3.png"/><Relationship Id="rId5" Type="http://schemas.openxmlformats.org/officeDocument/2006/relationships/tags" Target="../tags/tag60.xml"/><Relationship Id="rId10" Type="http://schemas.openxmlformats.org/officeDocument/2006/relationships/image" Target="../media/image9.png"/><Relationship Id="rId4" Type="http://schemas.openxmlformats.org/officeDocument/2006/relationships/tags" Target="../tags/tag59.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3.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1.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10.png"/><Relationship Id="rId5" Type="http://schemas.openxmlformats.org/officeDocument/2006/relationships/tags" Target="../tags/tag66.xml"/><Relationship Id="rId10" Type="http://schemas.openxmlformats.org/officeDocument/2006/relationships/image" Target="../media/image2.png"/><Relationship Id="rId4" Type="http://schemas.openxmlformats.org/officeDocument/2006/relationships/tags" Target="../tags/tag65.xml"/><Relationship Id="rId9"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slideLayout" Target="../slideLayouts/slideLayout3.xml"/><Relationship Id="rId18" Type="http://schemas.openxmlformats.org/officeDocument/2006/relationships/image" Target="../media/image3.png"/><Relationship Id="rId3" Type="http://schemas.openxmlformats.org/officeDocument/2006/relationships/tags" Target="../tags/tag72.xml"/><Relationship Id="rId21" Type="http://schemas.openxmlformats.org/officeDocument/2006/relationships/image" Target="../media/image16.png"/><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image" Target="../media/image13.jpeg"/><Relationship Id="rId2" Type="http://schemas.openxmlformats.org/officeDocument/2006/relationships/tags" Target="../tags/tag71.xml"/><Relationship Id="rId16" Type="http://schemas.openxmlformats.org/officeDocument/2006/relationships/image" Target="../media/image12.jpeg"/><Relationship Id="rId20" Type="http://schemas.openxmlformats.org/officeDocument/2006/relationships/image" Target="../media/image15.pn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image" Target="../media/image19.jpeg"/><Relationship Id="rId5" Type="http://schemas.openxmlformats.org/officeDocument/2006/relationships/tags" Target="../tags/tag74.xml"/><Relationship Id="rId15" Type="http://schemas.openxmlformats.org/officeDocument/2006/relationships/image" Target="../media/image2.png"/><Relationship Id="rId23" Type="http://schemas.openxmlformats.org/officeDocument/2006/relationships/image" Target="../media/image18.png"/><Relationship Id="rId10" Type="http://schemas.openxmlformats.org/officeDocument/2006/relationships/tags" Target="../tags/tag79.xml"/><Relationship Id="rId19" Type="http://schemas.openxmlformats.org/officeDocument/2006/relationships/image" Target="../media/image14.pn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notesSlide" Target="../notesSlides/notesSlide10.xml"/><Relationship Id="rId22"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slideLayout" Target="../slideLayouts/slideLayout3.xml"/><Relationship Id="rId18" Type="http://schemas.openxmlformats.org/officeDocument/2006/relationships/image" Target="../media/image15.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image" Target="../media/image14.png"/><Relationship Id="rId2" Type="http://schemas.openxmlformats.org/officeDocument/2006/relationships/tags" Target="../tags/tag83.xml"/><Relationship Id="rId16" Type="http://schemas.openxmlformats.org/officeDocument/2006/relationships/image" Target="../media/image3.png"/><Relationship Id="rId20" Type="http://schemas.openxmlformats.org/officeDocument/2006/relationships/image" Target="../media/image18.png"/><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image" Target="../media/image2.png"/><Relationship Id="rId10" Type="http://schemas.openxmlformats.org/officeDocument/2006/relationships/tags" Target="../tags/tag91.xml"/><Relationship Id="rId19" Type="http://schemas.openxmlformats.org/officeDocument/2006/relationships/image" Target="../media/image16.png"/><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slideLayout" Target="../slideLayouts/slideLayout1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image" Target="../media/image18.png"/><Relationship Id="rId2" Type="http://schemas.openxmlformats.org/officeDocument/2006/relationships/tags" Target="../tags/tag95.xml"/><Relationship Id="rId16" Type="http://schemas.openxmlformats.org/officeDocument/2006/relationships/image" Target="../media/image20.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image" Target="../media/image3.png"/><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21.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18.png"/><Relationship Id="rId5" Type="http://schemas.openxmlformats.org/officeDocument/2006/relationships/tags" Target="../tags/tag110.xml"/><Relationship Id="rId10" Type="http://schemas.openxmlformats.org/officeDocument/2006/relationships/image" Target="../media/image3.png"/><Relationship Id="rId4" Type="http://schemas.openxmlformats.org/officeDocument/2006/relationships/tags" Target="../tags/tag109.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notesSlide" Target="../notesSlides/notesSlide12.xml"/><Relationship Id="rId18" Type="http://schemas.openxmlformats.org/officeDocument/2006/relationships/image" Target="../media/image22.jpeg"/><Relationship Id="rId3" Type="http://schemas.openxmlformats.org/officeDocument/2006/relationships/tags" Target="../tags/tag115.xml"/><Relationship Id="rId21" Type="http://schemas.openxmlformats.org/officeDocument/2006/relationships/image" Target="../media/image24.jpeg"/><Relationship Id="rId7" Type="http://schemas.openxmlformats.org/officeDocument/2006/relationships/tags" Target="../tags/tag119.xml"/><Relationship Id="rId12" Type="http://schemas.openxmlformats.org/officeDocument/2006/relationships/slideLayout" Target="../slideLayouts/slideLayout3.xml"/><Relationship Id="rId17" Type="http://schemas.openxmlformats.org/officeDocument/2006/relationships/image" Target="../media/image18.png"/><Relationship Id="rId2" Type="http://schemas.openxmlformats.org/officeDocument/2006/relationships/tags" Target="../tags/tag114.xml"/><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3.png"/><Relationship Id="rId10" Type="http://schemas.openxmlformats.org/officeDocument/2006/relationships/tags" Target="../tags/tag122.xml"/><Relationship Id="rId19" Type="http://schemas.openxmlformats.org/officeDocument/2006/relationships/image" Target="../media/image23.jpe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image" Target="../media/image2.pn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slideLayout" Target="../slideLayouts/slideLayout11.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image" Target="../media/image15.png"/><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5.png"/><Relationship Id="rId5" Type="http://schemas.openxmlformats.org/officeDocument/2006/relationships/hyperlink" Target="https://bit.ly/3ypoBq3"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39.xml"/><Relationship Id="rId7" Type="http://schemas.openxmlformats.org/officeDocument/2006/relationships/notesSlide" Target="../notesSlides/notesSlide1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Layout" Target="../slideLayouts/slideLayout1.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3.png"/><Relationship Id="rId4" Type="http://schemas.openxmlformats.org/officeDocument/2006/relationships/tags" Target="../tags/tag6.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4.xml"/><Relationship Id="rId7"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3.png"/><Relationship Id="rId4" Type="http://schemas.openxmlformats.org/officeDocument/2006/relationships/tags" Target="../tags/tag15.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image" Target="../media/image5.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3.png"/><Relationship Id="rId2" Type="http://schemas.openxmlformats.org/officeDocument/2006/relationships/tags" Target="../tags/tag19.xml"/><Relationship Id="rId16" Type="http://schemas.openxmlformats.org/officeDocument/2006/relationships/image" Target="../media/image4.png"/><Relationship Id="rId20" Type="http://schemas.openxmlformats.org/officeDocument/2006/relationships/image" Target="../media/image7.jpe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notesSlide" Target="../notesSlides/notesSlide5.xml"/><Relationship Id="rId10" Type="http://schemas.openxmlformats.org/officeDocument/2006/relationships/tags" Target="../tags/tag27.xml"/><Relationship Id="rId19" Type="http://schemas.openxmlformats.org/officeDocument/2006/relationships/image" Target="../media/image6.jpe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3.xml"/><Relationship Id="rId7" Type="http://schemas.openxmlformats.org/officeDocument/2006/relationships/image" Target="../media/image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34.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png"/><Relationship Id="rId5" Type="http://schemas.openxmlformats.org/officeDocument/2006/relationships/tags" Target="../tags/tag39.xml"/><Relationship Id="rId10" Type="http://schemas.openxmlformats.org/officeDocument/2006/relationships/image" Target="../media/image4.png"/><Relationship Id="rId4" Type="http://schemas.openxmlformats.org/officeDocument/2006/relationships/tags" Target="../tags/tag3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3.png"/><Relationship Id="rId5" Type="http://schemas.openxmlformats.org/officeDocument/2006/relationships/tags" Target="../tags/tag46.xml"/><Relationship Id="rId10" Type="http://schemas.openxmlformats.org/officeDocument/2006/relationships/image" Target="../media/image4.png"/><Relationship Id="rId4" Type="http://schemas.openxmlformats.org/officeDocument/2006/relationships/tags" Target="../tags/tag45.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3.png"/><Relationship Id="rId5" Type="http://schemas.openxmlformats.org/officeDocument/2006/relationships/tags" Target="../tags/tag53.xml"/><Relationship Id="rId10" Type="http://schemas.openxmlformats.org/officeDocument/2006/relationships/image" Target="../media/image4.png"/><Relationship Id="rId4" Type="http://schemas.openxmlformats.org/officeDocument/2006/relationships/tags" Target="../tags/tag52.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
          <p:cNvPicPr preferRelativeResize="0"/>
          <p:nvPr>
            <p:custDataLst>
              <p:tags r:id="rId1"/>
            </p:custDataLst>
          </p:nvPr>
        </p:nvPicPr>
        <p:blipFill rotWithShape="1">
          <a:blip r:embed="rId5">
            <a:alphaModFix/>
          </a:blip>
          <a:srcRect/>
          <a:stretch/>
        </p:blipFill>
        <p:spPr>
          <a:xfrm>
            <a:off x="0" y="12432"/>
            <a:ext cx="12192000" cy="6833136"/>
          </a:xfrm>
          <a:prstGeom prst="rect">
            <a:avLst/>
          </a:prstGeom>
          <a:noFill/>
          <a:ln>
            <a:noFill/>
          </a:ln>
        </p:spPr>
      </p:pic>
      <p:sp>
        <p:nvSpPr>
          <p:cNvPr id="2" name="Rectangle 1"/>
          <p:cNvSpPr/>
          <p:nvPr>
            <p:custDataLst>
              <p:tags r:id="rId2"/>
            </p:custDataLst>
          </p:nvPr>
        </p:nvSpPr>
        <p:spPr>
          <a:xfrm>
            <a:off x="3663461" y="110686"/>
            <a:ext cx="6096000" cy="886461"/>
          </a:xfrm>
          <a:prstGeom prst="rect">
            <a:avLst/>
          </a:prstGeom>
        </p:spPr>
        <p:txBody>
          <a:bodyPr>
            <a:spAutoFit/>
          </a:bodyPr>
          <a:lstStyle/>
          <a:p>
            <a:pPr algn="r">
              <a:lnSpc>
                <a:spcPct val="107000"/>
              </a:lnSpc>
              <a:spcAft>
                <a:spcPts val="800"/>
              </a:spcAft>
              <a:tabLst>
                <a:tab pos="2914650" algn="l"/>
              </a:tabLst>
            </a:pPr>
            <a:r>
              <a:rPr lang="fr-FR" sz="18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COLOMBIA – LAURA CAROLINA OVALLE</a:t>
            </a:r>
          </a:p>
          <a:p>
            <a:pPr algn="ctr">
              <a:lnSpc>
                <a:spcPct val="107000"/>
              </a:lnSpc>
              <a:spcAft>
                <a:spcPts val="800"/>
              </a:spcAft>
              <a:tabLst>
                <a:tab pos="2914650" algn="l"/>
              </a:tabLst>
            </a:pPr>
            <a:r>
              <a:rPr lang="fr-FR" sz="2400" b="1" dirty="0">
                <a:solidFill>
                  <a:srgbClr val="FF0000"/>
                </a:solidFill>
                <a:latin typeface="Calibri" panose="020F0502020204030204" pitchFamily="34" charset="0"/>
                <a:ea typeface="Calibri" panose="020F0502020204030204" pitchFamily="34" charset="0"/>
                <a:cs typeface="Calibri" panose="020F0502020204030204" pitchFamily="34" charset="0"/>
              </a:rPr>
              <a:t>BOOTH COPY – </a:t>
            </a:r>
            <a:r>
              <a:rPr lang="fr-FR" b="1" dirty="0">
                <a:solidFill>
                  <a:srgbClr val="FF0000"/>
                </a:solidFill>
                <a:latin typeface="Calibri" panose="020F0502020204030204" pitchFamily="34" charset="0"/>
                <a:ea typeface="Calibri" panose="020F0502020204030204" pitchFamily="34" charset="0"/>
                <a:cs typeface="Calibri" panose="020F0502020204030204" pitchFamily="34" charset="0"/>
              </a:rPr>
              <a:t>CONFIDENTIAL – CHECK AGAINST DELIVERY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081EA81-BE79-DEC3-2594-9ABD97B72541}"/>
              </a:ext>
            </a:extLst>
          </p:cNvPr>
          <p:cNvSpPr/>
          <p:nvPr>
            <p:custDataLst>
              <p:tags r:id="rId1"/>
            </p:custDataLst>
          </p:nvPr>
        </p:nvSpPr>
        <p:spPr>
          <a:xfrm>
            <a:off x="6429736" y="1930078"/>
            <a:ext cx="5825923" cy="58162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CB6E335A-FFA9-42D3-839E-84D5B1225147}"/>
              </a:ext>
            </a:extLst>
          </p:cNvPr>
          <p:cNvSpPr txBox="1"/>
          <p:nvPr>
            <p:custDataLst>
              <p:tags r:id="rId2"/>
            </p:custDataLst>
          </p:nvPr>
        </p:nvSpPr>
        <p:spPr>
          <a:xfrm>
            <a:off x="607144" y="2520351"/>
            <a:ext cx="4570689" cy="1921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fr-FR" sz="1600" b="1" dirty="0">
                <a:solidFill>
                  <a:srgbClr val="002060"/>
                </a:solidFill>
                <a:latin typeface="Montserrat"/>
                <a:cs typeface="Calibri"/>
              </a:rPr>
              <a:t>Une stratégie ludique et pédagogique pour l’élaboration de contenus et l’organisation de journées de sensibilisation destinés aux enfants et aux adolescents</a:t>
            </a:r>
            <a:r>
              <a:rPr lang="fr-FR" sz="1600" dirty="0">
                <a:solidFill>
                  <a:srgbClr val="002060"/>
                </a:solidFill>
                <a:latin typeface="Montserrat"/>
                <a:cs typeface="Calibri"/>
              </a:rPr>
              <a:t>, en tenant compte de leur développement cognitif et communicatif.</a:t>
            </a:r>
          </a:p>
        </p:txBody>
      </p:sp>
      <p:pic>
        <p:nvPicPr>
          <p:cNvPr id="19" name="Imagen 19" descr="Logotipo&#10;&#10;Descripción generada automáticamente">
            <a:extLst>
              <a:ext uri="{FF2B5EF4-FFF2-40B4-BE49-F238E27FC236}">
                <a16:creationId xmlns:a16="http://schemas.microsoft.com/office/drawing/2014/main" id="{126525B4-84B1-4AA8-84F9-61741B089654}"/>
              </a:ext>
            </a:extLst>
          </p:cNvPr>
          <p:cNvPicPr>
            <a:picLocks noChangeAspect="1"/>
          </p:cNvPicPr>
          <p:nvPr>
            <p:custDataLst>
              <p:tags r:id="rId3"/>
            </p:custDataLst>
          </p:nvPr>
        </p:nvPicPr>
        <p:blipFill>
          <a:blip r:embed="rId9"/>
          <a:stretch>
            <a:fillRect/>
          </a:stretch>
        </p:blipFill>
        <p:spPr>
          <a:xfrm>
            <a:off x="6497938" y="1515507"/>
            <a:ext cx="2599947" cy="1383981"/>
          </a:xfrm>
          <a:prstGeom prst="rect">
            <a:avLst/>
          </a:prstGeom>
        </p:spPr>
      </p:pic>
      <p:sp>
        <p:nvSpPr>
          <p:cNvPr id="48" name="CuadroTexto 1">
            <a:extLst>
              <a:ext uri="{FF2B5EF4-FFF2-40B4-BE49-F238E27FC236}">
                <a16:creationId xmlns:a16="http://schemas.microsoft.com/office/drawing/2014/main" id="{3CEE62B3-D53A-7E3D-C0D0-A8FC1937232B}"/>
              </a:ext>
            </a:extLst>
          </p:cNvPr>
          <p:cNvSpPr txBox="1"/>
          <p:nvPr>
            <p:custDataLst>
              <p:tags r:id="rId4"/>
            </p:custDataLst>
          </p:nvPr>
        </p:nvSpPr>
        <p:spPr>
          <a:xfrm>
            <a:off x="184884" y="238973"/>
            <a:ext cx="716438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400" b="1" dirty="0">
                <a:solidFill>
                  <a:srgbClr val="002060"/>
                </a:solidFill>
                <a:latin typeface="Montserrat"/>
                <a:cs typeface="Calibri" panose="020F0502020204030204" pitchFamily="34" charset="0"/>
              </a:rPr>
              <a:t>Nous élaborons des contenus sur mesure pour des publics spécifiques.</a:t>
            </a:r>
          </a:p>
        </p:txBody>
      </p:sp>
      <p:pic>
        <p:nvPicPr>
          <p:cNvPr id="75" name="Imagen 25" descr="Imagen que contiene juguete, muñeca, lego&#10;&#10;Descripción generada automáticamente">
            <a:extLst>
              <a:ext uri="{FF2B5EF4-FFF2-40B4-BE49-F238E27FC236}">
                <a16:creationId xmlns:a16="http://schemas.microsoft.com/office/drawing/2014/main" id="{D6875132-CAAC-92C2-D983-0A0008A10C6F}"/>
              </a:ext>
            </a:extLst>
          </p:cNvPr>
          <p:cNvPicPr>
            <a:picLocks noChangeAspect="1"/>
          </p:cNvPicPr>
          <p:nvPr>
            <p:custDataLst>
              <p:tags r:id="rId5"/>
            </p:custDataLst>
          </p:nvPr>
        </p:nvPicPr>
        <p:blipFill>
          <a:blip r:embed="rId10"/>
          <a:stretch>
            <a:fillRect/>
          </a:stretch>
        </p:blipFill>
        <p:spPr>
          <a:xfrm>
            <a:off x="5181722" y="3429897"/>
            <a:ext cx="6337861" cy="3223720"/>
          </a:xfrm>
          <a:prstGeom prst="rect">
            <a:avLst/>
          </a:prstGeom>
        </p:spPr>
      </p:pic>
      <p:pic>
        <p:nvPicPr>
          <p:cNvPr id="28"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6"/>
            </p:custDataLst>
          </p:nvPr>
        </p:nvPicPr>
        <p:blipFill>
          <a:blip r:embed="rId11"/>
          <a:stretch>
            <a:fillRect/>
          </a:stretch>
        </p:blipFill>
        <p:spPr>
          <a:xfrm>
            <a:off x="10826885" y="242965"/>
            <a:ext cx="1001356" cy="616997"/>
          </a:xfrm>
          <a:prstGeom prst="rect">
            <a:avLst/>
          </a:prstGeom>
        </p:spPr>
      </p:pic>
    </p:spTree>
    <p:extLst>
      <p:ext uri="{BB962C8B-B14F-4D97-AF65-F5344CB8AC3E}">
        <p14:creationId xmlns:p14="http://schemas.microsoft.com/office/powerpoint/2010/main" val="2793187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AC3E1E65-4F3D-1E95-9EB9-2DC97C7DE5C4}"/>
              </a:ext>
            </a:extLst>
          </p:cNvPr>
          <p:cNvSpPr txBox="1"/>
          <p:nvPr>
            <p:custDataLst>
              <p:tags r:id="rId1"/>
            </p:custDataLst>
          </p:nvPr>
        </p:nvSpPr>
        <p:spPr>
          <a:xfrm>
            <a:off x="3827350" y="1694916"/>
            <a:ext cx="12430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a:solidFill>
                  <a:schemeClr val="bg1"/>
                </a:solidFill>
                <a:latin typeface="Calibri" panose="020F0502020204030204" pitchFamily="34" charset="0"/>
                <a:cs typeface="Calibri" panose="020F0502020204030204" pitchFamily="34" charset="0"/>
              </a:rPr>
              <a:t>134 </a:t>
            </a:r>
            <a:r>
              <a:rPr lang="fr-FR" sz="1200" b="1">
                <a:solidFill>
                  <a:schemeClr val="bg1"/>
                </a:solidFill>
                <a:latin typeface="Calibri" panose="020F0502020204030204" pitchFamily="34" charset="0"/>
                <a:cs typeface="Calibri" panose="020F0502020204030204" pitchFamily="34" charset="0"/>
              </a:rPr>
              <a:t/>
            </a:r>
            <a:br>
              <a:rPr lang="fr-FR" sz="1200" b="1">
                <a:solidFill>
                  <a:schemeClr val="bg1"/>
                </a:solidFill>
                <a:latin typeface="Calibri" panose="020F0502020204030204" pitchFamily="34" charset="0"/>
                <a:cs typeface="Calibri" panose="020F0502020204030204" pitchFamily="34" charset="0"/>
              </a:rPr>
            </a:br>
            <a:r>
              <a:rPr lang="fr-FR" sz="1200" b="1">
                <a:solidFill>
                  <a:schemeClr val="bg1"/>
                </a:solidFill>
                <a:latin typeface="Calibri" panose="020F0502020204030204" pitchFamily="34" charset="0"/>
                <a:cs typeface="Calibri" panose="020F0502020204030204" pitchFamily="34" charset="0"/>
              </a:rPr>
              <a:t>journées </a:t>
            </a:r>
            <a:r>
              <a:rPr lang="fr-FR" sz="1200">
                <a:solidFill>
                  <a:schemeClr val="bg1"/>
                </a:solidFill>
                <a:latin typeface="Calibri" panose="020F0502020204030204" pitchFamily="34" charset="0"/>
                <a:cs typeface="Calibri" panose="020F0502020204030204" pitchFamily="34" charset="0"/>
              </a:rPr>
              <a:t/>
            </a:r>
            <a:br>
              <a:rPr lang="fr-FR" sz="1200">
                <a:solidFill>
                  <a:schemeClr val="bg1"/>
                </a:solidFill>
                <a:latin typeface="Calibri" panose="020F0502020204030204" pitchFamily="34" charset="0"/>
                <a:cs typeface="Calibri" panose="020F0502020204030204" pitchFamily="34" charset="0"/>
              </a:rPr>
            </a:br>
            <a:r>
              <a:rPr lang="fr-FR" sz="1200">
                <a:solidFill>
                  <a:schemeClr val="bg1"/>
                </a:solidFill>
                <a:latin typeface="Calibri" panose="020F0502020204030204" pitchFamily="34" charset="0"/>
                <a:cs typeface="Calibri" panose="020F0502020204030204" pitchFamily="34" charset="0"/>
              </a:rPr>
              <a:t>organisées</a:t>
            </a:r>
          </a:p>
        </p:txBody>
      </p:sp>
      <p:sp>
        <p:nvSpPr>
          <p:cNvPr id="48" name="CuadroTexto 1">
            <a:extLst>
              <a:ext uri="{FF2B5EF4-FFF2-40B4-BE49-F238E27FC236}">
                <a16:creationId xmlns:a16="http://schemas.microsoft.com/office/drawing/2014/main" id="{3CEE62B3-D53A-7E3D-C0D0-A8FC1937232B}"/>
              </a:ext>
            </a:extLst>
          </p:cNvPr>
          <p:cNvSpPr txBox="1"/>
          <p:nvPr>
            <p:custDataLst>
              <p:tags r:id="rId2"/>
            </p:custDataLst>
          </p:nvPr>
        </p:nvSpPr>
        <p:spPr>
          <a:xfrm>
            <a:off x="108266" y="-5806"/>
            <a:ext cx="609372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800" b="1" dirty="0">
                <a:solidFill>
                  <a:srgbClr val="002060"/>
                </a:solidFill>
                <a:latin typeface="Calibri" panose="020F0502020204030204" pitchFamily="34" charset="0"/>
                <a:cs typeface="Calibri" panose="020F0502020204030204" pitchFamily="34" charset="0"/>
              </a:rPr>
              <a:t>Nous élaborons des contenus sur mesure pour des publics </a:t>
            </a:r>
            <a:r>
              <a:rPr lang="fr-FR" sz="2800" b="1" dirty="0" smtClean="0">
                <a:solidFill>
                  <a:srgbClr val="002060"/>
                </a:solidFill>
                <a:latin typeface="Calibri" panose="020F0502020204030204" pitchFamily="34" charset="0"/>
                <a:cs typeface="Calibri" panose="020F0502020204030204" pitchFamily="34" charset="0"/>
              </a:rPr>
              <a:t>spécifiques.</a:t>
            </a:r>
            <a:endParaRPr lang="fr-FR" sz="2800" b="1" dirty="0">
              <a:solidFill>
                <a:srgbClr val="002060"/>
              </a:solidFill>
              <a:latin typeface="Calibri" panose="020F0502020204030204" pitchFamily="34" charset="0"/>
              <a:cs typeface="Calibri" panose="020F0502020204030204" pitchFamily="34" charset="0"/>
            </a:endParaRPr>
          </a:p>
        </p:txBody>
      </p:sp>
      <p:pic>
        <p:nvPicPr>
          <p:cNvPr id="4" name="Imagen 3" descr="Imagen que contiene persona, interior, lentes, teléfono&#10;&#10;Descripción generada automáticamente">
            <a:extLst>
              <a:ext uri="{FF2B5EF4-FFF2-40B4-BE49-F238E27FC236}">
                <a16:creationId xmlns:a16="http://schemas.microsoft.com/office/drawing/2014/main" id="{0C08CBEB-2173-E3DB-CD8C-8A5D156978C8}"/>
              </a:ext>
            </a:extLst>
          </p:cNvPr>
          <p:cNvPicPr>
            <a:picLocks noChangeAspect="1"/>
          </p:cNvPicPr>
          <p:nvPr>
            <p:custDataLst>
              <p:tags r:id="rId3"/>
            </p:custDataLst>
          </p:nvPr>
        </p:nvPicPr>
        <p:blipFill>
          <a:blip r:embed="rId11"/>
          <a:stretch>
            <a:fillRect/>
          </a:stretch>
        </p:blipFill>
        <p:spPr>
          <a:xfrm>
            <a:off x="7282514" y="1466239"/>
            <a:ext cx="3682072" cy="5519918"/>
          </a:xfrm>
          <a:prstGeom prst="rect">
            <a:avLst/>
          </a:prstGeom>
        </p:spPr>
      </p:pic>
      <p:pic>
        <p:nvPicPr>
          <p:cNvPr id="3" name="Imagen 4" descr="Forma, Círculo&#10;&#10;Descripción generada automáticamente">
            <a:extLst>
              <a:ext uri="{FF2B5EF4-FFF2-40B4-BE49-F238E27FC236}">
                <a16:creationId xmlns:a16="http://schemas.microsoft.com/office/drawing/2014/main" id="{68AFE59A-16DE-0973-F3A5-E815AA58B200}"/>
              </a:ext>
            </a:extLst>
          </p:cNvPr>
          <p:cNvPicPr>
            <a:picLocks noChangeAspect="1"/>
          </p:cNvPicPr>
          <p:nvPr>
            <p:custDataLst>
              <p:tags r:id="rId4"/>
            </p:custDataLst>
          </p:nvPr>
        </p:nvPicPr>
        <p:blipFill>
          <a:blip r:embed="rId12"/>
          <a:stretch>
            <a:fillRect/>
          </a:stretch>
        </p:blipFill>
        <p:spPr>
          <a:xfrm>
            <a:off x="10053111" y="6123349"/>
            <a:ext cx="1913021" cy="563747"/>
          </a:xfrm>
          <a:prstGeom prst="rect">
            <a:avLst/>
          </a:prstGeom>
        </p:spPr>
      </p:pic>
      <p:pic>
        <p:nvPicPr>
          <p:cNvPr id="6" name="Imagen 4" descr="Forma, Círculo&#10;&#10;Descripción generada automáticamente">
            <a:extLst>
              <a:ext uri="{FF2B5EF4-FFF2-40B4-BE49-F238E27FC236}">
                <a16:creationId xmlns:a16="http://schemas.microsoft.com/office/drawing/2014/main" id="{8B6C7AF9-3D99-C541-0C7F-03F3A922EE79}"/>
              </a:ext>
            </a:extLst>
          </p:cNvPr>
          <p:cNvPicPr>
            <a:picLocks noChangeAspect="1"/>
          </p:cNvPicPr>
          <p:nvPr>
            <p:custDataLst>
              <p:tags r:id="rId5"/>
            </p:custDataLst>
          </p:nvPr>
        </p:nvPicPr>
        <p:blipFill>
          <a:blip r:embed="rId12"/>
          <a:stretch>
            <a:fillRect/>
          </a:stretch>
        </p:blipFill>
        <p:spPr>
          <a:xfrm rot="16200000">
            <a:off x="457873" y="2039454"/>
            <a:ext cx="981234" cy="292158"/>
          </a:xfrm>
          <a:prstGeom prst="rect">
            <a:avLst/>
          </a:prstGeom>
        </p:spPr>
      </p:pic>
      <p:sp>
        <p:nvSpPr>
          <p:cNvPr id="12" name="Google Shape;192;p8">
            <a:extLst>
              <a:ext uri="{FF2B5EF4-FFF2-40B4-BE49-F238E27FC236}">
                <a16:creationId xmlns:a16="http://schemas.microsoft.com/office/drawing/2014/main" id="{0B293C79-8058-AB51-6D7E-45A5187346C2}"/>
              </a:ext>
            </a:extLst>
          </p:cNvPr>
          <p:cNvSpPr txBox="1"/>
          <p:nvPr>
            <p:custDataLst>
              <p:tags r:id="rId6"/>
            </p:custDataLst>
          </p:nvPr>
        </p:nvSpPr>
        <p:spPr>
          <a:xfrm>
            <a:off x="1244224" y="1597039"/>
            <a:ext cx="6093724" cy="1200288"/>
          </a:xfrm>
          <a:prstGeom prst="rect">
            <a:avLst/>
          </a:prstGeom>
          <a:noFill/>
          <a:ln>
            <a:noFill/>
          </a:ln>
        </p:spPr>
        <p:txBody>
          <a:bodyPr spcFirstLastPara="1" wrap="square" lIns="91425" tIns="45700" rIns="91425" bIns="45700" anchor="t" anchorCtr="0">
            <a:spAutoFit/>
          </a:bodyPr>
          <a:lstStyle/>
          <a:p>
            <a:r>
              <a:rPr lang="fr-FR" sz="3600" b="1">
                <a:solidFill>
                  <a:srgbClr val="002060"/>
                </a:solidFill>
                <a:latin typeface="Montserrat"/>
                <a:cs typeface="Calibri" panose="020F0502020204030204" pitchFamily="34" charset="0"/>
              </a:rPr>
              <a:t>Expériences créatives avec la SIC</a:t>
            </a:r>
          </a:p>
        </p:txBody>
      </p:sp>
      <p:sp>
        <p:nvSpPr>
          <p:cNvPr id="14" name="Google Shape;193;p8">
            <a:extLst>
              <a:ext uri="{FF2B5EF4-FFF2-40B4-BE49-F238E27FC236}">
                <a16:creationId xmlns:a16="http://schemas.microsoft.com/office/drawing/2014/main" id="{E2CE4EA4-0CC9-4FBD-D1B7-8ED0E97454DA}"/>
              </a:ext>
            </a:extLst>
          </p:cNvPr>
          <p:cNvSpPr txBox="1"/>
          <p:nvPr>
            <p:custDataLst>
              <p:tags r:id="rId7"/>
            </p:custDataLst>
          </p:nvPr>
        </p:nvSpPr>
        <p:spPr>
          <a:xfrm>
            <a:off x="803807" y="3027156"/>
            <a:ext cx="6614816" cy="2677616"/>
          </a:xfrm>
          <a:prstGeom prst="rect">
            <a:avLst/>
          </a:prstGeom>
          <a:noFill/>
          <a:ln>
            <a:noFill/>
          </a:ln>
        </p:spPr>
        <p:txBody>
          <a:bodyPr spcFirstLastPara="1" wrap="square" lIns="91425" tIns="45700" rIns="91425" bIns="45700" anchor="t" anchorCtr="0">
            <a:spAutoFit/>
          </a:bodyPr>
          <a:lstStyle/>
          <a:p>
            <a:r>
              <a:rPr lang="fr-FR" sz="1800" dirty="0">
                <a:solidFill>
                  <a:srgbClr val="002060"/>
                </a:solidFill>
                <a:latin typeface="Montserrat"/>
                <a:ea typeface="Calibri"/>
                <a:cs typeface="Calibri"/>
              </a:rPr>
              <a:t>Élaborée en 2021, cette stratégie a pour objectif de renforcer les réseaux de travail des secteurs qui constituent </a:t>
            </a:r>
            <a:r>
              <a:rPr lang="fr-FR" sz="1800" dirty="0" smtClean="0">
                <a:solidFill>
                  <a:srgbClr val="002060"/>
                </a:solidFill>
                <a:latin typeface="Montserrat"/>
                <a:ea typeface="Calibri"/>
                <a:cs typeface="Calibri"/>
              </a:rPr>
              <a:t>l’écosystème </a:t>
            </a:r>
            <a:r>
              <a:rPr lang="fr-FR" sz="1800" dirty="0">
                <a:solidFill>
                  <a:srgbClr val="002060"/>
                </a:solidFill>
                <a:latin typeface="Montserrat"/>
                <a:ea typeface="Calibri"/>
                <a:cs typeface="Calibri"/>
              </a:rPr>
              <a:t>de l’industrie culturelle et créative du pays. </a:t>
            </a:r>
            <a:r>
              <a:rPr lang="fr-FR" sz="1800" dirty="0" smtClean="0">
                <a:solidFill>
                  <a:srgbClr val="002060"/>
                </a:solidFill>
                <a:latin typeface="Montserrat"/>
                <a:ea typeface="Calibri"/>
                <a:cs typeface="Calibri"/>
              </a:rPr>
              <a:t> Elle </a:t>
            </a:r>
            <a:r>
              <a:rPr lang="fr-FR" sz="1800" dirty="0">
                <a:solidFill>
                  <a:srgbClr val="002060"/>
                </a:solidFill>
                <a:latin typeface="Montserrat"/>
                <a:ea typeface="Calibri"/>
                <a:cs typeface="Calibri"/>
              </a:rPr>
              <a:t>est mise en œuvre au moyen de journées de sensibilisation aux compétences de la SIC, en mettant l’accent sur l’enregistrement des marques pour la protection et la matérialisation de leurs créations sur le marché.</a:t>
            </a:r>
          </a:p>
          <a:p>
            <a:pPr marL="0" marR="0" lvl="0" indent="0">
              <a:spcBef>
                <a:spcPts val="0"/>
              </a:spcBef>
              <a:spcAft>
                <a:spcPts val="0"/>
              </a:spcAft>
              <a:buNone/>
            </a:pPr>
            <a:endParaRPr lang="es-CO" sz="2400" dirty="0">
              <a:solidFill>
                <a:srgbClr val="002060"/>
              </a:solidFill>
              <a:latin typeface="Montserrat"/>
              <a:ea typeface="Calibri"/>
              <a:cs typeface="Calibri" panose="020F0502020204030204" pitchFamily="34" charset="0"/>
            </a:endParaRPr>
          </a:p>
        </p:txBody>
      </p:sp>
      <p:pic>
        <p:nvPicPr>
          <p:cNvPr id="28"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8"/>
            </p:custDataLst>
          </p:nvPr>
        </p:nvPicPr>
        <p:blipFill>
          <a:blip r:embed="rId13"/>
          <a:stretch>
            <a:fillRect/>
          </a:stretch>
        </p:blipFill>
        <p:spPr>
          <a:xfrm>
            <a:off x="10826885" y="242965"/>
            <a:ext cx="1001356" cy="616997"/>
          </a:xfrm>
          <a:prstGeom prst="rect">
            <a:avLst/>
          </a:prstGeom>
        </p:spPr>
      </p:pic>
    </p:spTree>
    <p:extLst>
      <p:ext uri="{BB962C8B-B14F-4D97-AF65-F5344CB8AC3E}">
        <p14:creationId xmlns:p14="http://schemas.microsoft.com/office/powerpoint/2010/main" val="2495630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222"/>
        <p:cNvGrpSpPr/>
        <p:nvPr/>
      </p:nvGrpSpPr>
      <p:grpSpPr>
        <a:xfrm>
          <a:off x="0" y="0"/>
          <a:ext cx="0" cy="0"/>
          <a:chOff x="0" y="0"/>
          <a:chExt cx="0" cy="0"/>
        </a:xfrm>
      </p:grpSpPr>
      <p:sp>
        <p:nvSpPr>
          <p:cNvPr id="3" name="Rectángulo 2"/>
          <p:cNvSpPr/>
          <p:nvPr>
            <p:custDataLst>
              <p:tags r:id="rId1"/>
            </p:custDataLst>
          </p:nvPr>
        </p:nvSpPr>
        <p:spPr>
          <a:xfrm>
            <a:off x="-38054" y="-215979"/>
            <a:ext cx="12304633" cy="6130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a:extLst>
              <a:ext uri="{FF2B5EF4-FFF2-40B4-BE49-F238E27FC236}">
                <a16:creationId xmlns:a16="http://schemas.microsoft.com/office/drawing/2014/main" id="{4F1A3D9E-5DB9-5963-F94B-641A47E5F19D}"/>
              </a:ext>
            </a:extLst>
          </p:cNvPr>
          <p:cNvPicPr>
            <a:picLocks noChangeAspect="1"/>
          </p:cNvPicPr>
          <p:nvPr>
            <p:custDataLst>
              <p:tags r:id="rId2"/>
            </p:custDataLst>
          </p:nvPr>
        </p:nvPicPr>
        <p:blipFill rotWithShape="1">
          <a:blip r:embed="rId16"/>
          <a:srcRect l="12227" t="1302" r="8921" b="-1615"/>
          <a:stretch/>
        </p:blipFill>
        <p:spPr>
          <a:xfrm>
            <a:off x="7968588" y="1162806"/>
            <a:ext cx="1568433" cy="1498442"/>
          </a:xfrm>
          <a:prstGeom prst="ellipse">
            <a:avLst/>
          </a:prstGeom>
          <a:ln w="38100">
            <a:solidFill>
              <a:schemeClr val="bg1"/>
            </a:solidFill>
          </a:ln>
        </p:spPr>
      </p:pic>
      <p:pic>
        <p:nvPicPr>
          <p:cNvPr id="6" name="Imagen 6" descr="Imagen que contiene cuarto, casa de juegos, escena&#10;&#10;Descripción generada automáticamente">
            <a:extLst>
              <a:ext uri="{FF2B5EF4-FFF2-40B4-BE49-F238E27FC236}">
                <a16:creationId xmlns:a16="http://schemas.microsoft.com/office/drawing/2014/main" id="{35F1B48D-6B42-B6C2-46E3-ED4BD0B6E13C}"/>
              </a:ext>
            </a:extLst>
          </p:cNvPr>
          <p:cNvPicPr>
            <a:picLocks noChangeAspect="1"/>
          </p:cNvPicPr>
          <p:nvPr>
            <p:custDataLst>
              <p:tags r:id="rId3"/>
            </p:custDataLst>
          </p:nvPr>
        </p:nvPicPr>
        <p:blipFill rotWithShape="1">
          <a:blip r:embed="rId17"/>
          <a:srcRect l="7831" t="-649" r="15211" b="649"/>
          <a:stretch/>
        </p:blipFill>
        <p:spPr>
          <a:xfrm>
            <a:off x="9714333" y="2846224"/>
            <a:ext cx="1912625" cy="1873760"/>
          </a:xfrm>
          <a:prstGeom prst="ellipse">
            <a:avLst/>
          </a:prstGeom>
          <a:ln w="12700">
            <a:solidFill>
              <a:srgbClr val="002060"/>
            </a:solidFill>
          </a:ln>
        </p:spPr>
      </p:pic>
      <p:pic>
        <p:nvPicPr>
          <p:cNvPr id="13"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4"/>
            </p:custDataLst>
          </p:nvPr>
        </p:nvPicPr>
        <p:blipFill>
          <a:blip r:embed="rId18"/>
          <a:stretch>
            <a:fillRect/>
          </a:stretch>
        </p:blipFill>
        <p:spPr>
          <a:xfrm>
            <a:off x="10826885" y="242965"/>
            <a:ext cx="1001356" cy="616997"/>
          </a:xfrm>
          <a:prstGeom prst="rect">
            <a:avLst/>
          </a:prstGeom>
        </p:spPr>
      </p:pic>
      <p:pic>
        <p:nvPicPr>
          <p:cNvPr id="7" name="Imagen 6"/>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484016" y="2995917"/>
            <a:ext cx="2871956" cy="2909371"/>
          </a:xfrm>
          <a:prstGeom prst="rect">
            <a:avLst/>
          </a:prstGeom>
        </p:spPr>
      </p:pic>
      <p:pic>
        <p:nvPicPr>
          <p:cNvPr id="10" name="Imagen 9"/>
          <p:cNvPicPr>
            <a:picLocks noChangeAspect="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5078" y="3947863"/>
            <a:ext cx="370443" cy="1969278"/>
          </a:xfrm>
          <a:prstGeom prst="rect">
            <a:avLst/>
          </a:prstGeom>
        </p:spPr>
      </p:pic>
      <p:pic>
        <p:nvPicPr>
          <p:cNvPr id="14" name="Imagen 13"/>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6647042" y="449286"/>
            <a:ext cx="1112758" cy="595639"/>
          </a:xfrm>
          <a:prstGeom prst="rect">
            <a:avLst/>
          </a:prstGeom>
        </p:spPr>
      </p:pic>
      <p:pic>
        <p:nvPicPr>
          <p:cNvPr id="15" name="Imagen 14"/>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7565041" y="855339"/>
            <a:ext cx="2366693" cy="2145976"/>
          </a:xfrm>
          <a:prstGeom prst="rect">
            <a:avLst/>
          </a:prstGeom>
        </p:spPr>
      </p:pic>
      <p:pic>
        <p:nvPicPr>
          <p:cNvPr id="30" name="Imagen 29"/>
          <p:cNvPicPr>
            <a:picLocks noChangeAspect="1"/>
          </p:cNvPicPr>
          <p:nvPr>
            <p:custDataLst>
              <p:tags r:id="rId9"/>
            </p:custDataLst>
          </p:nvPr>
        </p:nvPicPr>
        <p:blipFill>
          <a:blip r:embed="rId21">
            <a:extLst>
              <a:ext uri="{28A0092B-C50C-407E-A947-70E740481C1C}">
                <a14:useLocalDpi xmlns:a14="http://schemas.microsoft.com/office/drawing/2010/main" val="0"/>
              </a:ext>
            </a:extLst>
          </a:blip>
          <a:stretch>
            <a:fillRect/>
          </a:stretch>
        </p:blipFill>
        <p:spPr>
          <a:xfrm>
            <a:off x="10603462" y="6040640"/>
            <a:ext cx="1110766" cy="725336"/>
          </a:xfrm>
          <a:prstGeom prst="rect">
            <a:avLst/>
          </a:prstGeom>
        </p:spPr>
      </p:pic>
      <p:pic>
        <p:nvPicPr>
          <p:cNvPr id="31" name="Imagen 30"/>
          <p:cNvPicPr>
            <a:picLocks noChangeAspect="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6797192" y="3538555"/>
            <a:ext cx="2179586" cy="1976319"/>
          </a:xfrm>
          <a:prstGeom prst="rect">
            <a:avLst/>
          </a:prstGeom>
        </p:spPr>
      </p:pic>
      <p:pic>
        <p:nvPicPr>
          <p:cNvPr id="18" name="Imagen 17"/>
          <p:cNvPicPr>
            <a:picLocks noChangeAspect="1"/>
          </p:cNvPicPr>
          <p:nvPr>
            <p:custDataLst>
              <p:tags r:id="rId11"/>
            </p:custDataLst>
          </p:nvPr>
        </p:nvPicPr>
        <p:blipFill>
          <a:blip r:embed="rId23">
            <a:extLst>
              <a:ext uri="{28A0092B-C50C-407E-A947-70E740481C1C}">
                <a14:useLocalDpi xmlns:a14="http://schemas.microsoft.com/office/drawing/2010/main" val="0"/>
              </a:ext>
            </a:extLst>
          </a:blip>
          <a:stretch>
            <a:fillRect/>
          </a:stretch>
        </p:blipFill>
        <p:spPr>
          <a:xfrm>
            <a:off x="-1006959" y="1050097"/>
            <a:ext cx="8109835" cy="1959108"/>
          </a:xfrm>
          <a:prstGeom prst="rect">
            <a:avLst/>
          </a:prstGeom>
        </p:spPr>
      </p:pic>
      <p:pic>
        <p:nvPicPr>
          <p:cNvPr id="5" name="Imagen 5" descr="Imagen que contiene interior, persona, tabla, pequeño&#10;&#10;Descripción generada automáticamente">
            <a:extLst>
              <a:ext uri="{FF2B5EF4-FFF2-40B4-BE49-F238E27FC236}">
                <a16:creationId xmlns:a16="http://schemas.microsoft.com/office/drawing/2014/main" id="{63A49287-5454-0C1A-B742-CEA14041C70E}"/>
              </a:ext>
            </a:extLst>
          </p:cNvPr>
          <p:cNvPicPr>
            <a:picLocks noChangeAspect="1"/>
          </p:cNvPicPr>
          <p:nvPr>
            <p:custDataLst>
              <p:tags r:id="rId12"/>
            </p:custDataLst>
          </p:nvPr>
        </p:nvPicPr>
        <p:blipFill rotWithShape="1">
          <a:blip r:embed="rId24"/>
          <a:srcRect l="12919" t="4052" r="13615" b="2428"/>
          <a:stretch/>
        </p:blipFill>
        <p:spPr>
          <a:xfrm>
            <a:off x="7208515" y="3679248"/>
            <a:ext cx="1633523" cy="1580230"/>
          </a:xfrm>
          <a:prstGeom prst="ellipse">
            <a:avLst/>
          </a:prstGeom>
          <a:ln w="38100">
            <a:solidFill>
              <a:schemeClr val="bg1"/>
            </a:solidFill>
          </a:ln>
        </p:spPr>
      </p:pic>
    </p:spTree>
    <p:extLst>
      <p:ext uri="{BB962C8B-B14F-4D97-AF65-F5344CB8AC3E}">
        <p14:creationId xmlns:p14="http://schemas.microsoft.com/office/powerpoint/2010/main" val="404421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222"/>
        <p:cNvGrpSpPr/>
        <p:nvPr/>
      </p:nvGrpSpPr>
      <p:grpSpPr>
        <a:xfrm>
          <a:off x="0" y="0"/>
          <a:ext cx="0" cy="0"/>
          <a:chOff x="0" y="0"/>
          <a:chExt cx="0" cy="0"/>
        </a:xfrm>
      </p:grpSpPr>
      <p:sp>
        <p:nvSpPr>
          <p:cNvPr id="3" name="Rectángulo 2"/>
          <p:cNvSpPr/>
          <p:nvPr>
            <p:custDataLst>
              <p:tags r:id="rId1"/>
            </p:custDataLst>
          </p:nvPr>
        </p:nvSpPr>
        <p:spPr>
          <a:xfrm>
            <a:off x="-55124" y="-89232"/>
            <a:ext cx="12304633" cy="6130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AF5A0DBE-1AC6-16B9-24C4-3EE1B0139605}"/>
              </a:ext>
            </a:extLst>
          </p:cNvPr>
          <p:cNvSpPr txBox="1"/>
          <p:nvPr>
            <p:custDataLst>
              <p:tags r:id="rId2"/>
            </p:custDataLst>
          </p:nvPr>
        </p:nvSpPr>
        <p:spPr>
          <a:xfrm rot="10800000" flipV="1">
            <a:off x="3109794" y="1621224"/>
            <a:ext cx="708519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rgbClr val="002060"/>
                </a:solidFill>
                <a:latin typeface="Montserrat"/>
                <a:cs typeface="Calibri"/>
              </a:rPr>
              <a:t>Elle découle de la nécessité de concevoir une offre académique dans les domaines de compétences de la SIC, en tenant compte des particularités des populations en situation de handicap, en appliquant les principes de la conception universelle de l’apprentissage.</a:t>
            </a:r>
          </a:p>
          <a:p>
            <a:endParaRPr lang="es-CO" sz="2000" dirty="0">
              <a:solidFill>
                <a:srgbClr val="002060"/>
              </a:solidFill>
              <a:latin typeface="Montserrat"/>
              <a:cs typeface="Calibri"/>
            </a:endParaRPr>
          </a:p>
          <a:p>
            <a:r>
              <a:rPr lang="fr-FR" sz="2000" dirty="0">
                <a:solidFill>
                  <a:srgbClr val="002060"/>
                </a:solidFill>
                <a:latin typeface="Montserrat"/>
                <a:cs typeface="Calibri"/>
              </a:rPr>
              <a:t>Ainsi, nous créons des programmes de formation complets pour répondre à tous les besoins, capacités et conditions.</a:t>
            </a:r>
          </a:p>
        </p:txBody>
      </p:sp>
      <p:pic>
        <p:nvPicPr>
          <p:cNvPr id="13"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3"/>
            </p:custDataLst>
          </p:nvPr>
        </p:nvPicPr>
        <p:blipFill>
          <a:blip r:embed="rId16"/>
          <a:stretch>
            <a:fillRect/>
          </a:stretch>
        </p:blipFill>
        <p:spPr>
          <a:xfrm>
            <a:off x="10826885" y="242965"/>
            <a:ext cx="1001356" cy="616997"/>
          </a:xfrm>
          <a:prstGeom prst="rect">
            <a:avLst/>
          </a:prstGeom>
        </p:spPr>
      </p:pic>
      <p:pic>
        <p:nvPicPr>
          <p:cNvPr id="7" name="Imagen 6"/>
          <p:cNvPicPr>
            <a:picLocks noChangeAspect="1"/>
          </p:cNvPicPr>
          <p:nvPr>
            <p:custDataLst>
              <p:tags r:id="rId4"/>
            </p:custDataLst>
          </p:nvPr>
        </p:nvPicPr>
        <p:blipFill>
          <a:blip r:embed="rId17">
            <a:extLst>
              <a:ext uri="{28A0092B-C50C-407E-A947-70E740481C1C}">
                <a14:useLocalDpi xmlns:a14="http://schemas.microsoft.com/office/drawing/2010/main" val="0"/>
              </a:ext>
            </a:extLst>
          </a:blip>
          <a:stretch>
            <a:fillRect/>
          </a:stretch>
        </p:blipFill>
        <p:spPr>
          <a:xfrm>
            <a:off x="-484016" y="2665239"/>
            <a:ext cx="3087616" cy="3139408"/>
          </a:xfrm>
          <a:prstGeom prst="rect">
            <a:avLst/>
          </a:prstGeom>
        </p:spPr>
      </p:pic>
      <p:pic>
        <p:nvPicPr>
          <p:cNvPr id="10" name="Imagen 9"/>
          <p:cNvPicPr>
            <a:picLocks noChangeAspect="1"/>
          </p:cNvPicPr>
          <p:nvPr>
            <p:custDataLst>
              <p:tags r:id="rId5"/>
            </p:custDataLst>
          </p:nvPr>
        </p:nvPicPr>
        <p:blipFill>
          <a:blip r:embed="rId18">
            <a:extLst>
              <a:ext uri="{28A0092B-C50C-407E-A947-70E740481C1C}">
                <a14:useLocalDpi xmlns:a14="http://schemas.microsoft.com/office/drawing/2010/main" val="0"/>
              </a:ext>
            </a:extLst>
          </a:blip>
          <a:stretch>
            <a:fillRect/>
          </a:stretch>
        </p:blipFill>
        <p:spPr>
          <a:xfrm>
            <a:off x="-38054" y="3329637"/>
            <a:ext cx="514216" cy="2414976"/>
          </a:xfrm>
          <a:prstGeom prst="rect">
            <a:avLst/>
          </a:prstGeom>
        </p:spPr>
      </p:pic>
      <p:pic>
        <p:nvPicPr>
          <p:cNvPr id="14" name="Imagen 13"/>
          <p:cNvPicPr>
            <a:picLocks noChangeAspect="1"/>
          </p:cNvPicPr>
          <p:nvPr>
            <p:custDataLst>
              <p:tags r:id="rId6"/>
            </p:custDataLst>
          </p:nvPr>
        </p:nvPicPr>
        <p:blipFill>
          <a:blip r:embed="rId19">
            <a:extLst>
              <a:ext uri="{28A0092B-C50C-407E-A947-70E740481C1C}">
                <a14:useLocalDpi xmlns:a14="http://schemas.microsoft.com/office/drawing/2010/main" val="0"/>
              </a:ext>
            </a:extLst>
          </a:blip>
          <a:stretch>
            <a:fillRect/>
          </a:stretch>
        </p:blipFill>
        <p:spPr>
          <a:xfrm>
            <a:off x="6647042" y="449286"/>
            <a:ext cx="1112758" cy="595639"/>
          </a:xfrm>
          <a:prstGeom prst="rect">
            <a:avLst/>
          </a:prstGeom>
        </p:spPr>
      </p:pic>
      <p:cxnSp>
        <p:nvCxnSpPr>
          <p:cNvPr id="23" name="Conector recto 22"/>
          <p:cNvCxnSpPr/>
          <p:nvPr>
            <p:custDataLst>
              <p:tags r:id="rId7"/>
            </p:custDataLst>
          </p:nvPr>
        </p:nvCxnSpPr>
        <p:spPr>
          <a:xfrm>
            <a:off x="8052810" y="5095480"/>
            <a:ext cx="48735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custDataLst>
              <p:tags r:id="rId8"/>
            </p:custDataLst>
          </p:nvPr>
        </p:nvCxnSpPr>
        <p:spPr>
          <a:xfrm>
            <a:off x="8052810" y="5292497"/>
            <a:ext cx="48735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custDataLst>
              <p:tags r:id="rId9"/>
            </p:custDataLst>
          </p:nvPr>
        </p:nvCxnSpPr>
        <p:spPr>
          <a:xfrm>
            <a:off x="8049996" y="5510631"/>
            <a:ext cx="48735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custDataLst>
              <p:tags r:id="rId10"/>
            </p:custDataLst>
          </p:nvPr>
        </p:nvCxnSpPr>
        <p:spPr>
          <a:xfrm>
            <a:off x="8052810" y="5740159"/>
            <a:ext cx="48735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custDataLst>
              <p:tags r:id="rId11"/>
            </p:custDataLst>
          </p:nvPr>
        </p:nvPicPr>
        <p:blipFill>
          <a:blip r:embed="rId19">
            <a:extLst>
              <a:ext uri="{28A0092B-C50C-407E-A947-70E740481C1C}">
                <a14:useLocalDpi xmlns:a14="http://schemas.microsoft.com/office/drawing/2010/main" val="0"/>
              </a:ext>
            </a:extLst>
          </a:blip>
          <a:stretch>
            <a:fillRect/>
          </a:stretch>
        </p:blipFill>
        <p:spPr>
          <a:xfrm>
            <a:off x="10603462" y="6040640"/>
            <a:ext cx="1110766" cy="725336"/>
          </a:xfrm>
          <a:prstGeom prst="rect">
            <a:avLst/>
          </a:prstGeom>
        </p:spPr>
      </p:pic>
      <p:pic>
        <p:nvPicPr>
          <p:cNvPr id="18" name="Imagen 17"/>
          <p:cNvPicPr>
            <a:picLocks noChangeAspect="1"/>
          </p:cNvPicPr>
          <p:nvPr>
            <p:custDataLst>
              <p:tags r:id="rId12"/>
            </p:custDataLst>
          </p:nvPr>
        </p:nvPicPr>
        <p:blipFill>
          <a:blip r:embed="rId20">
            <a:extLst>
              <a:ext uri="{28A0092B-C50C-407E-A947-70E740481C1C}">
                <a14:useLocalDpi xmlns:a14="http://schemas.microsoft.com/office/drawing/2010/main" val="0"/>
              </a:ext>
            </a:extLst>
          </a:blip>
          <a:stretch>
            <a:fillRect/>
          </a:stretch>
        </p:blipFill>
        <p:spPr>
          <a:xfrm>
            <a:off x="-275235" y="320879"/>
            <a:ext cx="3577945" cy="865895"/>
          </a:xfrm>
          <a:prstGeom prst="rect">
            <a:avLst/>
          </a:prstGeom>
        </p:spPr>
      </p:pic>
    </p:spTree>
    <p:extLst>
      <p:ext uri="{BB962C8B-B14F-4D97-AF65-F5344CB8AC3E}">
        <p14:creationId xmlns:p14="http://schemas.microsoft.com/office/powerpoint/2010/main" val="219039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custDataLst>
              <p:tags r:id="rId1"/>
            </p:custDataLst>
          </p:nvPr>
        </p:nvSpPr>
        <p:spPr>
          <a:xfrm>
            <a:off x="1556425" y="1342417"/>
            <a:ext cx="4815191"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p:cNvSpPr/>
          <p:nvPr>
            <p:custDataLst>
              <p:tags r:id="rId2"/>
            </p:custDataLst>
          </p:nvPr>
        </p:nvSpPr>
        <p:spPr>
          <a:xfrm>
            <a:off x="1556425" y="3681277"/>
            <a:ext cx="4815191"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custDataLst>
              <p:tags r:id="rId3"/>
            </p:custDataLst>
          </p:nvPr>
        </p:nvSpPr>
        <p:spPr>
          <a:xfrm>
            <a:off x="6453931" y="1342417"/>
            <a:ext cx="4645329"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p:cNvSpPr/>
          <p:nvPr>
            <p:custDataLst>
              <p:tags r:id="rId4"/>
            </p:custDataLst>
          </p:nvPr>
        </p:nvSpPr>
        <p:spPr>
          <a:xfrm>
            <a:off x="6453931" y="3681277"/>
            <a:ext cx="4645329"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90CB7B2B-195B-AD42-5941-73E772122A60}"/>
              </a:ext>
            </a:extLst>
          </p:cNvPr>
          <p:cNvSpPr txBox="1"/>
          <p:nvPr>
            <p:custDataLst>
              <p:tags r:id="rId5"/>
            </p:custDataLst>
          </p:nvPr>
        </p:nvSpPr>
        <p:spPr>
          <a:xfrm>
            <a:off x="1783020" y="1803052"/>
            <a:ext cx="451933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dirty="0">
                <a:solidFill>
                  <a:srgbClr val="002060"/>
                </a:solidFill>
                <a:latin typeface="Montserrat"/>
              </a:rPr>
              <a:t>Conception et élaboration de </a:t>
            </a:r>
            <a:r>
              <a:rPr lang="fr-FR" sz="1800" b="1" dirty="0">
                <a:solidFill>
                  <a:srgbClr val="002060"/>
                </a:solidFill>
                <a:latin typeface="Montserrat"/>
              </a:rPr>
              <a:t>matériel didactique accessible, </a:t>
            </a:r>
            <a:r>
              <a:rPr lang="fr-FR" sz="1800" b="1" dirty="0" smtClean="0">
                <a:solidFill>
                  <a:srgbClr val="002060"/>
                </a:solidFill>
                <a:latin typeface="Montserrat"/>
              </a:rPr>
              <a:t>notamment</a:t>
            </a:r>
            <a:r>
              <a:rPr lang="fr-FR" sz="1800" dirty="0" smtClean="0">
                <a:solidFill>
                  <a:srgbClr val="002060"/>
                </a:solidFill>
                <a:latin typeface="Montserrat"/>
              </a:rPr>
              <a:t> :</a:t>
            </a:r>
            <a:r>
              <a:rPr lang="fr-FR" sz="1800" b="1" dirty="0">
                <a:solidFill>
                  <a:srgbClr val="002060"/>
                </a:solidFill>
                <a:latin typeface="Montserrat"/>
              </a:rPr>
              <a:t> </a:t>
            </a:r>
          </a:p>
          <a:p>
            <a:r>
              <a:rPr lang="fr-FR" sz="1800" dirty="0">
                <a:solidFill>
                  <a:srgbClr val="002060"/>
                </a:solidFill>
                <a:latin typeface="Montserrat"/>
              </a:rPr>
              <a:t>des puzzles, des loteries et des manuels sur la propriété industrielle.</a:t>
            </a:r>
          </a:p>
        </p:txBody>
      </p:sp>
      <p:sp>
        <p:nvSpPr>
          <p:cNvPr id="10" name="CuadroTexto 9">
            <a:extLst>
              <a:ext uri="{FF2B5EF4-FFF2-40B4-BE49-F238E27FC236}">
                <a16:creationId xmlns:a16="http://schemas.microsoft.com/office/drawing/2014/main" id="{A6BEB0D9-0D20-5B71-31E9-D3E65177B13F}"/>
              </a:ext>
            </a:extLst>
          </p:cNvPr>
          <p:cNvSpPr txBox="1"/>
          <p:nvPr>
            <p:custDataLst>
              <p:tags r:id="rId6"/>
            </p:custDataLst>
          </p:nvPr>
        </p:nvSpPr>
        <p:spPr>
          <a:xfrm>
            <a:off x="6631384" y="1604389"/>
            <a:ext cx="430758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solidFill>
                  <a:srgbClr val="002060"/>
                </a:solidFill>
                <a:latin typeface="Montserrat"/>
              </a:rPr>
              <a:t>Consolidation des alliances </a:t>
            </a:r>
            <a:r>
              <a:rPr lang="fr-FR" b="1" dirty="0" smtClean="0">
                <a:solidFill>
                  <a:srgbClr val="002060"/>
                </a:solidFill>
                <a:latin typeface="Montserrat"/>
              </a:rPr>
              <a:t>stratégiques :</a:t>
            </a:r>
            <a:endParaRPr lang="fr-FR" b="1" dirty="0">
              <a:solidFill>
                <a:srgbClr val="002060"/>
              </a:solidFill>
              <a:latin typeface="Montserrat"/>
            </a:endParaRPr>
          </a:p>
          <a:p>
            <a:r>
              <a:rPr lang="fr-FR" dirty="0" smtClean="0">
                <a:solidFill>
                  <a:srgbClr val="002060"/>
                </a:solidFill>
                <a:latin typeface="Montserrat"/>
              </a:rPr>
              <a:t>– </a:t>
            </a:r>
            <a:r>
              <a:rPr lang="fr-FR" dirty="0">
                <a:solidFill>
                  <a:srgbClr val="002060"/>
                </a:solidFill>
                <a:latin typeface="Montserrat"/>
              </a:rPr>
              <a:t>Institut national des aveugles </a:t>
            </a:r>
          </a:p>
          <a:p>
            <a:r>
              <a:rPr lang="fr-FR" dirty="0" smtClean="0">
                <a:solidFill>
                  <a:srgbClr val="002060"/>
                </a:solidFill>
                <a:latin typeface="Montserrat"/>
              </a:rPr>
              <a:t>– </a:t>
            </a:r>
            <a:r>
              <a:rPr lang="fr-FR" dirty="0">
                <a:solidFill>
                  <a:srgbClr val="002060"/>
                </a:solidFill>
                <a:latin typeface="Montserrat"/>
              </a:rPr>
              <a:t>Centre de réhabilitation pour adultes aveugles </a:t>
            </a:r>
          </a:p>
          <a:p>
            <a:r>
              <a:rPr lang="fr-FR" dirty="0" smtClean="0">
                <a:solidFill>
                  <a:srgbClr val="002060"/>
                </a:solidFill>
                <a:latin typeface="Montserrat"/>
              </a:rPr>
              <a:t>– </a:t>
            </a:r>
            <a:r>
              <a:rPr lang="fr-FR" dirty="0">
                <a:solidFill>
                  <a:srgbClr val="002060"/>
                </a:solidFill>
                <a:latin typeface="Montserrat"/>
              </a:rPr>
              <a:t>Institut national pour les sourds</a:t>
            </a:r>
          </a:p>
          <a:p>
            <a:r>
              <a:rPr lang="fr-FR" dirty="0" smtClean="0">
                <a:solidFill>
                  <a:srgbClr val="002060"/>
                </a:solidFill>
                <a:latin typeface="Montserrat"/>
              </a:rPr>
              <a:t>– </a:t>
            </a:r>
            <a:r>
              <a:rPr lang="fr-FR" dirty="0">
                <a:solidFill>
                  <a:srgbClr val="002060"/>
                </a:solidFill>
                <a:latin typeface="Montserrat"/>
              </a:rPr>
              <a:t>Institut de participation et d’action communautaire</a:t>
            </a:r>
            <a:endParaRPr lang="es-ES" dirty="0">
              <a:solidFill>
                <a:srgbClr val="002060"/>
              </a:solidFill>
              <a:latin typeface="Montserrat"/>
            </a:endParaRPr>
          </a:p>
        </p:txBody>
      </p:sp>
      <p:sp>
        <p:nvSpPr>
          <p:cNvPr id="12" name="CuadroTexto 11">
            <a:extLst>
              <a:ext uri="{FF2B5EF4-FFF2-40B4-BE49-F238E27FC236}">
                <a16:creationId xmlns:a16="http://schemas.microsoft.com/office/drawing/2014/main" id="{ACFFE7CA-57D2-E110-344A-49E40E703B0F}"/>
              </a:ext>
            </a:extLst>
          </p:cNvPr>
          <p:cNvSpPr txBox="1"/>
          <p:nvPr>
            <p:custDataLst>
              <p:tags r:id="rId7"/>
            </p:custDataLst>
          </p:nvPr>
        </p:nvSpPr>
        <p:spPr>
          <a:xfrm>
            <a:off x="2056190" y="4086417"/>
            <a:ext cx="37581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rgbClr val="002060"/>
                </a:solidFill>
                <a:latin typeface="Montserrat"/>
              </a:rPr>
              <a:t>Impact sur les municipalités de </a:t>
            </a:r>
            <a:r>
              <a:rPr lang="fr-FR" sz="1600" b="1" dirty="0" smtClean="0">
                <a:solidFill>
                  <a:srgbClr val="002060"/>
                </a:solidFill>
                <a:latin typeface="Montserrat"/>
              </a:rPr>
              <a:t>Colombie :</a:t>
            </a:r>
            <a:endParaRPr lang="fr-FR" sz="1600" b="1" dirty="0">
              <a:solidFill>
                <a:srgbClr val="002060"/>
              </a:solidFill>
              <a:latin typeface="Montserrat"/>
            </a:endParaRPr>
          </a:p>
          <a:p>
            <a:r>
              <a:rPr lang="fr-FR" sz="1600" dirty="0" smtClean="0">
                <a:solidFill>
                  <a:srgbClr val="002060"/>
                </a:solidFill>
                <a:latin typeface="Montserrat"/>
              </a:rPr>
              <a:t>– </a:t>
            </a:r>
            <a:r>
              <a:rPr lang="fr-FR" sz="1600" dirty="0">
                <a:solidFill>
                  <a:srgbClr val="002060"/>
                </a:solidFill>
                <a:latin typeface="Montserrat"/>
              </a:rPr>
              <a:t>Mesetas, Meta</a:t>
            </a:r>
          </a:p>
          <a:p>
            <a:r>
              <a:rPr lang="fr-FR" sz="1600" dirty="0" smtClean="0">
                <a:solidFill>
                  <a:srgbClr val="002060"/>
                </a:solidFill>
                <a:latin typeface="Montserrat"/>
              </a:rPr>
              <a:t>– </a:t>
            </a:r>
            <a:r>
              <a:rPr lang="fr-FR" sz="1600" dirty="0">
                <a:solidFill>
                  <a:srgbClr val="002060"/>
                </a:solidFill>
                <a:latin typeface="Montserrat"/>
              </a:rPr>
              <a:t>Acacias, Meta</a:t>
            </a:r>
          </a:p>
          <a:p>
            <a:r>
              <a:rPr lang="fr-FR" sz="1600" dirty="0" smtClean="0">
                <a:solidFill>
                  <a:srgbClr val="002060"/>
                </a:solidFill>
                <a:latin typeface="Montserrat"/>
              </a:rPr>
              <a:t>– </a:t>
            </a:r>
            <a:r>
              <a:rPr lang="fr-FR" sz="1600" dirty="0">
                <a:solidFill>
                  <a:srgbClr val="002060"/>
                </a:solidFill>
                <a:latin typeface="Montserrat"/>
              </a:rPr>
              <a:t>Villavicencio, Meta</a:t>
            </a:r>
          </a:p>
        </p:txBody>
      </p:sp>
      <p:sp>
        <p:nvSpPr>
          <p:cNvPr id="13" name="CuadroTexto 1">
            <a:extLst>
              <a:ext uri="{FF2B5EF4-FFF2-40B4-BE49-F238E27FC236}">
                <a16:creationId xmlns:a16="http://schemas.microsoft.com/office/drawing/2014/main" id="{518BEE2C-7625-3A62-119D-8D048884DEF8}"/>
              </a:ext>
            </a:extLst>
          </p:cNvPr>
          <p:cNvSpPr txBox="1"/>
          <p:nvPr>
            <p:custDataLst>
              <p:tags r:id="rId8"/>
            </p:custDataLst>
          </p:nvPr>
        </p:nvSpPr>
        <p:spPr>
          <a:xfrm>
            <a:off x="6645761" y="3962295"/>
            <a:ext cx="4307584"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600" b="1" dirty="0">
                <a:solidFill>
                  <a:srgbClr val="002060"/>
                </a:solidFill>
                <a:latin typeface="Montserrat"/>
              </a:rPr>
              <a:t>Organisation de journées et élaboration de contenus pour des publics spécifiques</a:t>
            </a:r>
          </a:p>
          <a:p>
            <a:r>
              <a:rPr lang="fr-FR" sz="1600" dirty="0" smtClean="0">
                <a:solidFill>
                  <a:srgbClr val="002060"/>
                </a:solidFill>
                <a:latin typeface="Montserrat"/>
              </a:rPr>
              <a:t>– </a:t>
            </a:r>
            <a:r>
              <a:rPr lang="fr-FR" sz="1600" dirty="0">
                <a:solidFill>
                  <a:srgbClr val="002060"/>
                </a:solidFill>
                <a:latin typeface="Montserrat"/>
              </a:rPr>
              <a:t>ABC de la propriété industrielle </a:t>
            </a:r>
          </a:p>
          <a:p>
            <a:r>
              <a:rPr lang="fr-FR" sz="1600" dirty="0" smtClean="0">
                <a:solidFill>
                  <a:srgbClr val="002060"/>
                </a:solidFill>
                <a:latin typeface="Montserrat"/>
              </a:rPr>
              <a:t>– </a:t>
            </a:r>
            <a:r>
              <a:rPr lang="fr-FR" sz="1600" dirty="0">
                <a:solidFill>
                  <a:srgbClr val="002060"/>
                </a:solidFill>
                <a:latin typeface="Montserrat"/>
              </a:rPr>
              <a:t>1, 2, 3 pour ma Propriété Industrielle!</a:t>
            </a:r>
          </a:p>
          <a:p>
            <a:r>
              <a:rPr lang="fr-FR" sz="1600" dirty="0" smtClean="0">
                <a:solidFill>
                  <a:srgbClr val="002060"/>
                </a:solidFill>
                <a:latin typeface="Montserrat"/>
              </a:rPr>
              <a:t>– </a:t>
            </a:r>
            <a:r>
              <a:rPr lang="fr-FR" sz="1600" dirty="0">
                <a:solidFill>
                  <a:srgbClr val="002060"/>
                </a:solidFill>
                <a:latin typeface="Montserrat"/>
              </a:rPr>
              <a:t>La création est aussi l’affaire des jeunes</a:t>
            </a:r>
          </a:p>
        </p:txBody>
      </p:sp>
      <p:pic>
        <p:nvPicPr>
          <p:cNvPr id="8"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9"/>
            </p:custDataLst>
          </p:nvPr>
        </p:nvPicPr>
        <p:blipFill>
          <a:blip r:embed="rId15"/>
          <a:stretch>
            <a:fillRect/>
          </a:stretch>
        </p:blipFill>
        <p:spPr>
          <a:xfrm>
            <a:off x="10826885" y="242965"/>
            <a:ext cx="1001356" cy="616997"/>
          </a:xfrm>
          <a:prstGeom prst="rect">
            <a:avLst/>
          </a:prstGeom>
        </p:spPr>
      </p:pic>
      <p:cxnSp>
        <p:nvCxnSpPr>
          <p:cNvPr id="16" name="Conector recto de flecha 15">
            <a:extLst>
              <a:ext uri="{FF2B5EF4-FFF2-40B4-BE49-F238E27FC236}">
                <a16:creationId xmlns:a16="http://schemas.microsoft.com/office/drawing/2014/main" id="{22EC6B13-1AA2-515B-D3B5-CB34F0587D0C}"/>
              </a:ext>
            </a:extLst>
          </p:cNvPr>
          <p:cNvCxnSpPr/>
          <p:nvPr>
            <p:custDataLst>
              <p:tags r:id="rId10"/>
            </p:custDataLst>
          </p:nvPr>
        </p:nvCxnSpPr>
        <p:spPr>
          <a:xfrm flipV="1">
            <a:off x="1556425" y="1196699"/>
            <a:ext cx="9542835" cy="27821"/>
          </a:xfrm>
          <a:prstGeom prst="straightConnector1">
            <a:avLst/>
          </a:prstGeom>
          <a:ln w="28575">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5DF72952-74BF-45A3-23C4-753F86EA6439}"/>
              </a:ext>
            </a:extLst>
          </p:cNvPr>
          <p:cNvPicPr>
            <a:picLocks noChangeAspect="1"/>
          </p:cNvPicPr>
          <p:nvPr>
            <p:custDataLst>
              <p:tags r:id="rId11"/>
            </p:custDataLst>
          </p:nvPr>
        </p:nvPicPr>
        <p:blipFill>
          <a:blip r:embed="rId16"/>
          <a:stretch>
            <a:fillRect/>
          </a:stretch>
        </p:blipFill>
        <p:spPr>
          <a:xfrm>
            <a:off x="3819523" y="4872001"/>
            <a:ext cx="3051858" cy="1885990"/>
          </a:xfrm>
          <a:prstGeom prst="rect">
            <a:avLst/>
          </a:prstGeom>
        </p:spPr>
      </p:pic>
      <p:grpSp>
        <p:nvGrpSpPr>
          <p:cNvPr id="6" name="Group 5">
            <a:extLst>
              <a:ext uri="{FF2B5EF4-FFF2-40B4-BE49-F238E27FC236}">
                <a16:creationId xmlns:a16="http://schemas.microsoft.com/office/drawing/2014/main" id="{9E947EBA-172A-A28E-A28C-7965790587A6}"/>
              </a:ext>
            </a:extLst>
          </p:cNvPr>
          <p:cNvGrpSpPr/>
          <p:nvPr>
            <p:custDataLst>
              <p:tags r:id="rId12"/>
            </p:custDataLst>
          </p:nvPr>
        </p:nvGrpSpPr>
        <p:grpSpPr>
          <a:xfrm>
            <a:off x="-112259" y="165657"/>
            <a:ext cx="2886078" cy="655407"/>
            <a:chOff x="-112259" y="165657"/>
            <a:chExt cx="2886078" cy="655407"/>
          </a:xfrm>
        </p:grpSpPr>
        <p:sp>
          <p:nvSpPr>
            <p:cNvPr id="18" name="Rectángulo 1">
              <a:extLst>
                <a:ext uri="{FF2B5EF4-FFF2-40B4-BE49-F238E27FC236}">
                  <a16:creationId xmlns:a16="http://schemas.microsoft.com/office/drawing/2014/main" id="{61EC0A03-83A8-5CB4-6168-89413FE6D123}"/>
                </a:ext>
              </a:extLst>
            </p:cNvPr>
            <p:cNvSpPr/>
            <p:nvPr/>
          </p:nvSpPr>
          <p:spPr>
            <a:xfrm>
              <a:off x="-112259" y="165657"/>
              <a:ext cx="2886078" cy="6554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17">
              <a:extLst>
                <a:ext uri="{FF2B5EF4-FFF2-40B4-BE49-F238E27FC236}">
                  <a16:creationId xmlns:a16="http://schemas.microsoft.com/office/drawing/2014/main" id="{DCC36175-210B-1BB1-2504-D7358EA625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678" y="166550"/>
              <a:ext cx="2700199" cy="653693"/>
            </a:xfrm>
            <a:prstGeom prst="rect">
              <a:avLst/>
            </a:prstGeom>
          </p:spPr>
        </p:pic>
      </p:grpSp>
    </p:spTree>
    <p:extLst>
      <p:ext uri="{BB962C8B-B14F-4D97-AF65-F5344CB8AC3E}">
        <p14:creationId xmlns:p14="http://schemas.microsoft.com/office/powerpoint/2010/main" val="164142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custDataLst>
              <p:tags r:id="rId1"/>
            </p:custDataLst>
          </p:nvPr>
        </p:nvSpPr>
        <p:spPr>
          <a:xfrm>
            <a:off x="1035564" y="1352245"/>
            <a:ext cx="4786437" cy="45998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custDataLst>
              <p:tags r:id="rId2"/>
            </p:custDataLst>
          </p:nvPr>
        </p:nvSpPr>
        <p:spPr>
          <a:xfrm>
            <a:off x="6453931" y="1299286"/>
            <a:ext cx="4645329" cy="4599896"/>
          </a:xfrm>
          <a:prstGeom prst="rect">
            <a:avLst/>
          </a:prstGeom>
          <a:solidFill>
            <a:srgbClr val="131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90CB7B2B-195B-AD42-5941-73E772122A60}"/>
              </a:ext>
            </a:extLst>
          </p:cNvPr>
          <p:cNvSpPr txBox="1"/>
          <p:nvPr>
            <p:custDataLst>
              <p:tags r:id="rId3"/>
            </p:custDataLst>
          </p:nvPr>
        </p:nvSpPr>
        <p:spPr>
          <a:xfrm>
            <a:off x="1338777" y="1499489"/>
            <a:ext cx="4174282"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dirty="0">
                <a:solidFill>
                  <a:srgbClr val="002060"/>
                </a:solidFill>
                <a:latin typeface="Montserrat"/>
              </a:rPr>
              <a:t>2021</a:t>
            </a:r>
          </a:p>
          <a:p>
            <a:r>
              <a:rPr lang="fr-FR" sz="2000" dirty="0">
                <a:solidFill>
                  <a:srgbClr val="002060"/>
                </a:solidFill>
                <a:latin typeface="Montserrat"/>
              </a:rPr>
              <a:t/>
            </a:r>
            <a:br>
              <a:rPr lang="fr-FR" sz="2000" dirty="0">
                <a:solidFill>
                  <a:srgbClr val="002060"/>
                </a:solidFill>
                <a:latin typeface="Montserrat"/>
              </a:rPr>
            </a:br>
            <a:r>
              <a:rPr lang="fr-FR" sz="2000" dirty="0">
                <a:solidFill>
                  <a:srgbClr val="002060"/>
                </a:solidFill>
                <a:latin typeface="Montserrat"/>
              </a:rPr>
              <a:t>* Élaboration de la stratégie et des expériences de formation pour les personnes malentendantes ou malvoyantes. </a:t>
            </a:r>
          </a:p>
          <a:p>
            <a:endParaRPr lang="es-419" sz="2000" dirty="0">
              <a:solidFill>
                <a:srgbClr val="002060"/>
              </a:solidFill>
              <a:latin typeface="Montserrat"/>
            </a:endParaRPr>
          </a:p>
          <a:p>
            <a:r>
              <a:rPr lang="fr-FR" sz="2000" dirty="0">
                <a:solidFill>
                  <a:srgbClr val="002060"/>
                </a:solidFill>
                <a:latin typeface="Montserrat"/>
              </a:rPr>
              <a:t>*11 activités de sensibilisation virtuelles, avec la participation totale de 260 personnes. </a:t>
            </a:r>
          </a:p>
        </p:txBody>
      </p:sp>
      <p:pic>
        <p:nvPicPr>
          <p:cNvPr id="8"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4"/>
            </p:custDataLst>
          </p:nvPr>
        </p:nvPicPr>
        <p:blipFill>
          <a:blip r:embed="rId10"/>
          <a:stretch>
            <a:fillRect/>
          </a:stretch>
        </p:blipFill>
        <p:spPr>
          <a:xfrm>
            <a:off x="10826885" y="242965"/>
            <a:ext cx="1001356" cy="616997"/>
          </a:xfrm>
          <a:prstGeom prst="rect">
            <a:avLst/>
          </a:prstGeom>
        </p:spPr>
      </p:pic>
      <p:sp>
        <p:nvSpPr>
          <p:cNvPr id="17" name="CuadroTexto 16">
            <a:extLst>
              <a:ext uri="{FF2B5EF4-FFF2-40B4-BE49-F238E27FC236}">
                <a16:creationId xmlns:a16="http://schemas.microsoft.com/office/drawing/2014/main" id="{2803C001-AFF5-D06A-132D-7D2C5F7C3D9E}"/>
              </a:ext>
            </a:extLst>
          </p:cNvPr>
          <p:cNvSpPr txBox="1"/>
          <p:nvPr>
            <p:custDataLst>
              <p:tags r:id="rId5"/>
            </p:custDataLst>
          </p:nvPr>
        </p:nvSpPr>
        <p:spPr>
          <a:xfrm>
            <a:off x="6676053" y="1460907"/>
            <a:ext cx="4145528"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dirty="0">
                <a:solidFill>
                  <a:srgbClr val="FFC000"/>
                </a:solidFill>
                <a:latin typeface="Montserrat"/>
              </a:rPr>
              <a:t> 2022</a:t>
            </a:r>
          </a:p>
          <a:p>
            <a:r>
              <a:rPr lang="fr-FR" sz="2000" dirty="0">
                <a:solidFill>
                  <a:schemeClr val="bg1"/>
                </a:solidFill>
                <a:latin typeface="Montserrat"/>
              </a:rPr>
              <a:t/>
            </a:r>
            <a:br>
              <a:rPr lang="fr-FR" sz="2000" dirty="0">
                <a:solidFill>
                  <a:schemeClr val="bg1"/>
                </a:solidFill>
                <a:latin typeface="Montserrat"/>
              </a:rPr>
            </a:br>
            <a:r>
              <a:rPr lang="fr-FR" sz="2000" dirty="0">
                <a:solidFill>
                  <a:schemeClr val="bg1"/>
                </a:solidFill>
                <a:latin typeface="Montserrat"/>
              </a:rPr>
              <a:t>*Organisation d’activités de sensibilisation virtuelles et en présentiel dans les régions difficiles d’accès.</a:t>
            </a:r>
          </a:p>
          <a:p>
            <a:endParaRPr lang="es-CO" sz="2000" dirty="0">
              <a:solidFill>
                <a:schemeClr val="bg1"/>
              </a:solidFill>
              <a:latin typeface="Montserrat"/>
            </a:endParaRPr>
          </a:p>
          <a:p>
            <a:r>
              <a:rPr lang="fr-FR" sz="2000" dirty="0">
                <a:solidFill>
                  <a:schemeClr val="bg1"/>
                </a:solidFill>
                <a:latin typeface="Montserrat"/>
              </a:rPr>
              <a:t>*Création de nouvelles ressources didactiques qui complètent celles existantes et renforcent le sens pédagogique de cette initiative.</a:t>
            </a:r>
          </a:p>
        </p:txBody>
      </p:sp>
      <p:grpSp>
        <p:nvGrpSpPr>
          <p:cNvPr id="4" name="Group 3">
            <a:extLst>
              <a:ext uri="{FF2B5EF4-FFF2-40B4-BE49-F238E27FC236}">
                <a16:creationId xmlns:a16="http://schemas.microsoft.com/office/drawing/2014/main" id="{B3C0FCDE-67D7-D9F3-0482-65D4FC53A8C6}"/>
              </a:ext>
            </a:extLst>
          </p:cNvPr>
          <p:cNvGrpSpPr/>
          <p:nvPr>
            <p:custDataLst>
              <p:tags r:id="rId6"/>
            </p:custDataLst>
          </p:nvPr>
        </p:nvGrpSpPr>
        <p:grpSpPr>
          <a:xfrm>
            <a:off x="-112259" y="165657"/>
            <a:ext cx="2886078" cy="655407"/>
            <a:chOff x="-112259" y="165657"/>
            <a:chExt cx="2886078" cy="655407"/>
          </a:xfrm>
        </p:grpSpPr>
        <p:sp>
          <p:nvSpPr>
            <p:cNvPr id="10" name="Rectángulo 1">
              <a:extLst>
                <a:ext uri="{FF2B5EF4-FFF2-40B4-BE49-F238E27FC236}">
                  <a16:creationId xmlns:a16="http://schemas.microsoft.com/office/drawing/2014/main" id="{8E1AE800-5926-6268-04FF-520CEAF1D71A}"/>
                </a:ext>
              </a:extLst>
            </p:cNvPr>
            <p:cNvSpPr/>
            <p:nvPr/>
          </p:nvSpPr>
          <p:spPr>
            <a:xfrm>
              <a:off x="-112259" y="165657"/>
              <a:ext cx="2886078" cy="6554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7">
              <a:extLst>
                <a:ext uri="{FF2B5EF4-FFF2-40B4-BE49-F238E27FC236}">
                  <a16:creationId xmlns:a16="http://schemas.microsoft.com/office/drawing/2014/main" id="{FEA66232-6772-2DBC-D88D-5D845982EE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678" y="166550"/>
              <a:ext cx="2700199" cy="653693"/>
            </a:xfrm>
            <a:prstGeom prst="rect">
              <a:avLst/>
            </a:prstGeom>
          </p:spPr>
        </p:pic>
      </p:grpSp>
      <p:pic>
        <p:nvPicPr>
          <p:cNvPr id="5" name="Picture 5">
            <a:extLst>
              <a:ext uri="{FF2B5EF4-FFF2-40B4-BE49-F238E27FC236}">
                <a16:creationId xmlns:a16="http://schemas.microsoft.com/office/drawing/2014/main" id="{16D715E7-2836-D6C8-6734-097B0C73104F}"/>
              </a:ext>
            </a:extLst>
          </p:cNvPr>
          <p:cNvPicPr>
            <a:picLocks noChangeAspect="1"/>
          </p:cNvPicPr>
          <p:nvPr>
            <p:custDataLst>
              <p:tags r:id="rId7"/>
            </p:custDataLst>
          </p:nvPr>
        </p:nvPicPr>
        <p:blipFill rotWithShape="1">
          <a:blip r:embed="rId12"/>
          <a:srcRect l="24210" r="54737" b="943"/>
          <a:stretch/>
        </p:blipFill>
        <p:spPr>
          <a:xfrm>
            <a:off x="4820855" y="1976852"/>
            <a:ext cx="2294430" cy="3975039"/>
          </a:xfrm>
          <a:prstGeom prst="rect">
            <a:avLst/>
          </a:prstGeom>
        </p:spPr>
      </p:pic>
    </p:spTree>
    <p:extLst>
      <p:ext uri="{BB962C8B-B14F-4D97-AF65-F5344CB8AC3E}">
        <p14:creationId xmlns:p14="http://schemas.microsoft.com/office/powerpoint/2010/main" val="32055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222"/>
        <p:cNvGrpSpPr/>
        <p:nvPr/>
      </p:nvGrpSpPr>
      <p:grpSpPr>
        <a:xfrm>
          <a:off x="0" y="0"/>
          <a:ext cx="0" cy="0"/>
          <a:chOff x="0" y="0"/>
          <a:chExt cx="0" cy="0"/>
        </a:xfrm>
      </p:grpSpPr>
      <p:sp>
        <p:nvSpPr>
          <p:cNvPr id="3" name="Rectángulo 2"/>
          <p:cNvSpPr/>
          <p:nvPr>
            <p:custDataLst>
              <p:tags r:id="rId1"/>
            </p:custDataLst>
          </p:nvPr>
        </p:nvSpPr>
        <p:spPr>
          <a:xfrm>
            <a:off x="-38054" y="-215979"/>
            <a:ext cx="12304633" cy="6130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2"/>
            </p:custDataLst>
          </p:nvPr>
        </p:nvPicPr>
        <p:blipFill>
          <a:blip r:embed="rId15"/>
          <a:stretch>
            <a:fillRect/>
          </a:stretch>
        </p:blipFill>
        <p:spPr>
          <a:xfrm>
            <a:off x="10826885" y="242965"/>
            <a:ext cx="1001356" cy="616997"/>
          </a:xfrm>
          <a:prstGeom prst="rect">
            <a:avLst/>
          </a:prstGeom>
        </p:spPr>
      </p:pic>
      <p:pic>
        <p:nvPicPr>
          <p:cNvPr id="14" name="Imagen 13"/>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11028542" y="4700444"/>
            <a:ext cx="1363415" cy="736007"/>
          </a:xfrm>
          <a:prstGeom prst="rect">
            <a:avLst/>
          </a:prstGeom>
        </p:spPr>
      </p:pic>
      <p:pic>
        <p:nvPicPr>
          <p:cNvPr id="30" name="Imagen 29"/>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0603462" y="6040640"/>
            <a:ext cx="1110766" cy="725336"/>
          </a:xfrm>
          <a:prstGeom prst="rect">
            <a:avLst/>
          </a:prstGeom>
        </p:spPr>
      </p:pic>
      <p:pic>
        <p:nvPicPr>
          <p:cNvPr id="18" name="Imagen 17"/>
          <p:cNvPicPr>
            <a:picLocks noChangeAspect="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275235" y="320879"/>
            <a:ext cx="3577945" cy="865895"/>
          </a:xfrm>
          <a:prstGeom prst="rect">
            <a:avLst/>
          </a:prstGeom>
        </p:spPr>
      </p:pic>
      <p:pic>
        <p:nvPicPr>
          <p:cNvPr id="16" name="Imagen 15">
            <a:extLst>
              <a:ext uri="{FF2B5EF4-FFF2-40B4-BE49-F238E27FC236}">
                <a16:creationId xmlns:a16="http://schemas.microsoft.com/office/drawing/2014/main" id="{85AFDBEA-1E27-2E43-9485-E2EE47513B81}"/>
              </a:ext>
            </a:extLst>
          </p:cNvPr>
          <p:cNvPicPr>
            <a:picLocks noChangeAspect="1"/>
          </p:cNvPicPr>
          <p:nvPr>
            <p:custDataLst>
              <p:tags r:id="rId6"/>
            </p:custDataLst>
          </p:nvPr>
        </p:nvPicPr>
        <p:blipFill rotWithShape="1">
          <a:blip r:embed="rId18"/>
          <a:srcRect l="30995" t="14759" r="9728" b="9639"/>
          <a:stretch/>
        </p:blipFill>
        <p:spPr>
          <a:xfrm>
            <a:off x="1036195" y="1653563"/>
            <a:ext cx="3100139" cy="2965982"/>
          </a:xfrm>
          <a:prstGeom prst="ellipse">
            <a:avLst/>
          </a:prstGeom>
        </p:spPr>
      </p:pic>
      <p:pic>
        <p:nvPicPr>
          <p:cNvPr id="2" name="Imagen 3" descr="Un grupo de personas en una oficina&#10;&#10;Descripción generada automáticamente">
            <a:extLst>
              <a:ext uri="{FF2B5EF4-FFF2-40B4-BE49-F238E27FC236}">
                <a16:creationId xmlns:a16="http://schemas.microsoft.com/office/drawing/2014/main" id="{3FE119CE-3AD4-8AA7-A0A6-2B0598825C81}"/>
              </a:ext>
            </a:extLst>
          </p:cNvPr>
          <p:cNvPicPr>
            <a:picLocks noChangeAspect="1"/>
          </p:cNvPicPr>
          <p:nvPr>
            <p:custDataLst>
              <p:tags r:id="rId7"/>
            </p:custDataLst>
          </p:nvPr>
        </p:nvPicPr>
        <p:blipFill rotWithShape="1">
          <a:blip r:embed="rId19"/>
          <a:srcRect r="23344" b="420"/>
          <a:stretch/>
        </p:blipFill>
        <p:spPr>
          <a:xfrm>
            <a:off x="8012653" y="1048829"/>
            <a:ext cx="2860518" cy="2793876"/>
          </a:xfrm>
          <a:prstGeom prst="ellipse">
            <a:avLst/>
          </a:prstGeom>
        </p:spPr>
      </p:pic>
      <p:pic>
        <p:nvPicPr>
          <p:cNvPr id="5" name="Imagen 14">
            <a:extLst>
              <a:ext uri="{FF2B5EF4-FFF2-40B4-BE49-F238E27FC236}">
                <a16:creationId xmlns:a16="http://schemas.microsoft.com/office/drawing/2014/main" id="{491342BE-6C25-E38B-138D-9AA69D1D4F0F}"/>
              </a:ext>
            </a:extLst>
          </p:cNvPr>
          <p:cNvPicPr>
            <a:picLocks noChangeAspect="1"/>
          </p:cNvPicPr>
          <p:nvPr>
            <p:custDataLst>
              <p:tags r:id="rId8"/>
            </p:custDataLst>
          </p:nvPr>
        </p:nvPicPr>
        <p:blipFill>
          <a:blip r:embed="rId20">
            <a:extLst>
              <a:ext uri="{28A0092B-C50C-407E-A947-70E740481C1C}">
                <a14:useLocalDpi xmlns:a14="http://schemas.microsoft.com/office/drawing/2010/main" val="0"/>
              </a:ext>
            </a:extLst>
          </a:blip>
          <a:stretch>
            <a:fillRect/>
          </a:stretch>
        </p:blipFill>
        <p:spPr>
          <a:xfrm>
            <a:off x="747146" y="1476970"/>
            <a:ext cx="3690166" cy="3329081"/>
          </a:xfrm>
          <a:prstGeom prst="rect">
            <a:avLst/>
          </a:prstGeom>
        </p:spPr>
      </p:pic>
      <p:pic>
        <p:nvPicPr>
          <p:cNvPr id="12" name="Imagen 14">
            <a:extLst>
              <a:ext uri="{FF2B5EF4-FFF2-40B4-BE49-F238E27FC236}">
                <a16:creationId xmlns:a16="http://schemas.microsoft.com/office/drawing/2014/main" id="{832AEB4D-CBC5-3AEC-829C-D08C85E62DC1}"/>
              </a:ext>
            </a:extLst>
          </p:cNvPr>
          <p:cNvPicPr>
            <a:picLocks noChangeAspect="1"/>
          </p:cNvPicPr>
          <p:nvPr>
            <p:custDataLst>
              <p:tags r:id="rId9"/>
            </p:custDataLst>
          </p:nvPr>
        </p:nvPicPr>
        <p:blipFill>
          <a:blip r:embed="rId20">
            <a:extLst>
              <a:ext uri="{28A0092B-C50C-407E-A947-70E740481C1C}">
                <a14:useLocalDpi xmlns:a14="http://schemas.microsoft.com/office/drawing/2010/main" val="0"/>
              </a:ext>
            </a:extLst>
          </a:blip>
          <a:stretch>
            <a:fillRect/>
          </a:stretch>
        </p:blipFill>
        <p:spPr>
          <a:xfrm>
            <a:off x="4366646" y="1948207"/>
            <a:ext cx="3489640" cy="3158635"/>
          </a:xfrm>
          <a:prstGeom prst="rect">
            <a:avLst/>
          </a:prstGeom>
        </p:spPr>
      </p:pic>
      <p:pic>
        <p:nvPicPr>
          <p:cNvPr id="15" name="Imagen 14">
            <a:extLst>
              <a:ext uri="{FF2B5EF4-FFF2-40B4-BE49-F238E27FC236}">
                <a16:creationId xmlns:a16="http://schemas.microsoft.com/office/drawing/2014/main" id="{36F1E72F-2616-6E28-C337-D0986CD99539}"/>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7946040" y="614707"/>
            <a:ext cx="3690166" cy="3329081"/>
          </a:xfrm>
          <a:prstGeom prst="rect">
            <a:avLst/>
          </a:prstGeom>
        </p:spPr>
      </p:pic>
      <p:pic>
        <p:nvPicPr>
          <p:cNvPr id="4" name="Imagen 4" descr="Un grupo de personas en un salón&#10;&#10;Descripción generada automáticamente">
            <a:extLst>
              <a:ext uri="{FF2B5EF4-FFF2-40B4-BE49-F238E27FC236}">
                <a16:creationId xmlns:a16="http://schemas.microsoft.com/office/drawing/2014/main" id="{A89F651F-CB40-068A-3694-294F46F2FF1E}"/>
              </a:ext>
            </a:extLst>
          </p:cNvPr>
          <p:cNvPicPr>
            <a:picLocks noChangeAspect="1"/>
          </p:cNvPicPr>
          <p:nvPr>
            <p:custDataLst>
              <p:tags r:id="rId11"/>
            </p:custDataLst>
          </p:nvPr>
        </p:nvPicPr>
        <p:blipFill rotWithShape="1">
          <a:blip r:embed="rId21"/>
          <a:srcRect l="1587" t="1266" r="22222" b="-1266"/>
          <a:stretch/>
        </p:blipFill>
        <p:spPr>
          <a:xfrm>
            <a:off x="4793071" y="2100267"/>
            <a:ext cx="2899019" cy="2854966"/>
          </a:xfrm>
          <a:prstGeom prst="ellipse">
            <a:avLst/>
          </a:prstGeom>
        </p:spPr>
      </p:pic>
    </p:spTree>
    <p:extLst>
      <p:ext uri="{BB962C8B-B14F-4D97-AF65-F5344CB8AC3E}">
        <p14:creationId xmlns:p14="http://schemas.microsoft.com/office/powerpoint/2010/main" val="1687203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custDataLst>
              <p:tags r:id="rId1"/>
            </p:custDataLst>
          </p:nvPr>
        </p:nvSpPr>
        <p:spPr>
          <a:xfrm>
            <a:off x="1556425" y="1342417"/>
            <a:ext cx="4815191"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p:cNvSpPr/>
          <p:nvPr>
            <p:custDataLst>
              <p:tags r:id="rId2"/>
            </p:custDataLst>
          </p:nvPr>
        </p:nvSpPr>
        <p:spPr>
          <a:xfrm>
            <a:off x="1556425" y="3667036"/>
            <a:ext cx="4815191"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custDataLst>
              <p:tags r:id="rId3"/>
            </p:custDataLst>
          </p:nvPr>
        </p:nvSpPr>
        <p:spPr>
          <a:xfrm>
            <a:off x="6453931" y="1342417"/>
            <a:ext cx="4645329"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p:cNvSpPr/>
          <p:nvPr>
            <p:custDataLst>
              <p:tags r:id="rId4"/>
            </p:custDataLst>
          </p:nvPr>
        </p:nvSpPr>
        <p:spPr>
          <a:xfrm>
            <a:off x="6453931" y="3681277"/>
            <a:ext cx="4645329" cy="22276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p:cNvSpPr txBox="1"/>
          <p:nvPr>
            <p:custDataLst>
              <p:tags r:id="rId5"/>
            </p:custDataLst>
          </p:nvPr>
        </p:nvSpPr>
        <p:spPr>
          <a:xfrm>
            <a:off x="4722407" y="503798"/>
            <a:ext cx="3463047" cy="584775"/>
          </a:xfrm>
          <a:prstGeom prst="rect">
            <a:avLst/>
          </a:prstGeom>
          <a:noFill/>
        </p:spPr>
        <p:txBody>
          <a:bodyPr wrap="square" lIns="91440" tIns="45720" rIns="91440" bIns="45720" rtlCol="0" anchor="t">
            <a:spAutoFit/>
          </a:bodyPr>
          <a:lstStyle/>
          <a:p>
            <a:r>
              <a:rPr lang="fr-FR" sz="3200" b="1" dirty="0">
                <a:solidFill>
                  <a:srgbClr val="002060"/>
                </a:solidFill>
                <a:latin typeface="Montserrat"/>
              </a:rPr>
              <a:t>Projets futurs</a:t>
            </a:r>
          </a:p>
        </p:txBody>
      </p:sp>
      <p:sp>
        <p:nvSpPr>
          <p:cNvPr id="3" name="CuadroTexto 2">
            <a:extLst>
              <a:ext uri="{FF2B5EF4-FFF2-40B4-BE49-F238E27FC236}">
                <a16:creationId xmlns:a16="http://schemas.microsoft.com/office/drawing/2014/main" id="{90CB7B2B-195B-AD42-5941-73E772122A60}"/>
              </a:ext>
            </a:extLst>
          </p:cNvPr>
          <p:cNvSpPr txBox="1"/>
          <p:nvPr>
            <p:custDataLst>
              <p:tags r:id="rId6"/>
            </p:custDataLst>
          </p:nvPr>
        </p:nvSpPr>
        <p:spPr>
          <a:xfrm>
            <a:off x="6738308" y="1798777"/>
            <a:ext cx="390295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dirty="0">
                <a:solidFill>
                  <a:srgbClr val="002060"/>
                </a:solidFill>
                <a:latin typeface="Montserrat"/>
              </a:rPr>
              <a:t>Adaptation et élaboration de stratégies et de programmes dans un </a:t>
            </a:r>
            <a:r>
              <a:rPr lang="fr-FR" sz="1800" b="1" dirty="0">
                <a:solidFill>
                  <a:srgbClr val="002060"/>
                </a:solidFill>
                <a:latin typeface="Montserrat"/>
              </a:rPr>
              <a:t>langage clair</a:t>
            </a:r>
            <a:r>
              <a:rPr lang="fr-FR" sz="1800" dirty="0">
                <a:solidFill>
                  <a:srgbClr val="002060"/>
                </a:solidFill>
                <a:latin typeface="Montserrat"/>
              </a:rPr>
              <a:t> pour rendre plus accessible la propriété industrielle aux citoyens. </a:t>
            </a:r>
          </a:p>
        </p:txBody>
      </p:sp>
      <p:sp>
        <p:nvSpPr>
          <p:cNvPr id="10" name="CuadroTexto 9">
            <a:extLst>
              <a:ext uri="{FF2B5EF4-FFF2-40B4-BE49-F238E27FC236}">
                <a16:creationId xmlns:a16="http://schemas.microsoft.com/office/drawing/2014/main" id="{A6BEB0D9-0D20-5B71-31E9-D3E65177B13F}"/>
              </a:ext>
            </a:extLst>
          </p:cNvPr>
          <p:cNvSpPr txBox="1"/>
          <p:nvPr>
            <p:custDataLst>
              <p:tags r:id="rId7"/>
            </p:custDataLst>
          </p:nvPr>
        </p:nvSpPr>
        <p:spPr>
          <a:xfrm>
            <a:off x="1810228" y="4099886"/>
            <a:ext cx="43075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a:solidFill>
                  <a:srgbClr val="002060"/>
                </a:solidFill>
                <a:latin typeface="Montserrat"/>
              </a:rPr>
              <a:t>Accessibilité de l’information pour des publics spécifiques, </a:t>
            </a:r>
            <a:r>
              <a:rPr lang="fr-FR" sz="1800" b="1">
                <a:solidFill>
                  <a:srgbClr val="002060"/>
                </a:solidFill>
                <a:latin typeface="Montserrat"/>
              </a:rPr>
              <a:t>conception de contenus sur mesure</a:t>
            </a:r>
            <a:r>
              <a:rPr lang="fr-FR" sz="1800">
                <a:solidFill>
                  <a:srgbClr val="002060"/>
                </a:solidFill>
                <a:latin typeface="Montserrat"/>
              </a:rPr>
              <a:t>.</a:t>
            </a:r>
          </a:p>
        </p:txBody>
      </p:sp>
      <p:sp>
        <p:nvSpPr>
          <p:cNvPr id="12" name="CuadroTexto 11">
            <a:extLst>
              <a:ext uri="{FF2B5EF4-FFF2-40B4-BE49-F238E27FC236}">
                <a16:creationId xmlns:a16="http://schemas.microsoft.com/office/drawing/2014/main" id="{ACFFE7CA-57D2-E110-344A-49E40E703B0F}"/>
              </a:ext>
            </a:extLst>
          </p:cNvPr>
          <p:cNvSpPr txBox="1"/>
          <p:nvPr>
            <p:custDataLst>
              <p:tags r:id="rId8"/>
            </p:custDataLst>
          </p:nvPr>
        </p:nvSpPr>
        <p:spPr>
          <a:xfrm>
            <a:off x="6735444" y="4108412"/>
            <a:ext cx="40726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1" dirty="0">
                <a:solidFill>
                  <a:srgbClr val="002060"/>
                </a:solidFill>
                <a:latin typeface="Montserrat"/>
              </a:rPr>
              <a:t>Impact sur les municipalités difficiles d’accès</a:t>
            </a:r>
            <a:r>
              <a:rPr lang="fr-FR" sz="1800" dirty="0">
                <a:solidFill>
                  <a:srgbClr val="002060"/>
                </a:solidFill>
                <a:latin typeface="Montserrat"/>
              </a:rPr>
              <a:t>, telles que les communautés situées dans le département de Chocó.</a:t>
            </a:r>
          </a:p>
        </p:txBody>
      </p:sp>
      <p:pic>
        <p:nvPicPr>
          <p:cNvPr id="8"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9"/>
            </p:custDataLst>
          </p:nvPr>
        </p:nvPicPr>
        <p:blipFill>
          <a:blip r:embed="rId14"/>
          <a:stretch>
            <a:fillRect/>
          </a:stretch>
        </p:blipFill>
        <p:spPr>
          <a:xfrm>
            <a:off x="10826885" y="242965"/>
            <a:ext cx="1001356" cy="616997"/>
          </a:xfrm>
          <a:prstGeom prst="rect">
            <a:avLst/>
          </a:prstGeom>
        </p:spPr>
      </p:pic>
      <p:sp>
        <p:nvSpPr>
          <p:cNvPr id="17" name="CuadroTexto 16">
            <a:extLst>
              <a:ext uri="{FF2B5EF4-FFF2-40B4-BE49-F238E27FC236}">
                <a16:creationId xmlns:a16="http://schemas.microsoft.com/office/drawing/2014/main" id="{497F5B11-053E-5442-99DE-37815BBC38FE}"/>
              </a:ext>
            </a:extLst>
          </p:cNvPr>
          <p:cNvSpPr txBox="1"/>
          <p:nvPr>
            <p:custDataLst>
              <p:tags r:id="rId10"/>
            </p:custDataLst>
          </p:nvPr>
        </p:nvSpPr>
        <p:spPr>
          <a:xfrm>
            <a:off x="1810228" y="1948403"/>
            <a:ext cx="43075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a:solidFill>
                  <a:srgbClr val="002060"/>
                </a:solidFill>
                <a:latin typeface="Montserrat"/>
              </a:rPr>
              <a:t>Adaptation des cours virtuels de propriété industrielle du </a:t>
            </a:r>
            <a:r>
              <a:rPr lang="fr-FR" sz="1800" b="1">
                <a:solidFill>
                  <a:srgbClr val="002060"/>
                </a:solidFill>
                <a:latin typeface="Montserrat"/>
              </a:rPr>
              <a:t>campus virtuel de la SIC</a:t>
            </a:r>
            <a:r>
              <a:rPr lang="fr-FR" sz="1800">
                <a:solidFill>
                  <a:srgbClr val="002060"/>
                </a:solidFill>
                <a:latin typeface="Montserrat"/>
              </a:rPr>
              <a:t> en partenariat avec l’</a:t>
            </a:r>
            <a:r>
              <a:rPr lang="fr-FR" sz="1800" b="1">
                <a:solidFill>
                  <a:srgbClr val="002060"/>
                </a:solidFill>
                <a:latin typeface="Montserrat"/>
              </a:rPr>
              <a:t>OMPI</a:t>
            </a:r>
            <a:r>
              <a:rPr lang="fr-FR" sz="1800">
                <a:solidFill>
                  <a:srgbClr val="002060"/>
                </a:solidFill>
                <a:latin typeface="Montserrat"/>
              </a:rPr>
              <a:t>.</a:t>
            </a:r>
          </a:p>
        </p:txBody>
      </p:sp>
      <p:pic>
        <p:nvPicPr>
          <p:cNvPr id="5" name="Picture 5">
            <a:extLst>
              <a:ext uri="{FF2B5EF4-FFF2-40B4-BE49-F238E27FC236}">
                <a16:creationId xmlns:a16="http://schemas.microsoft.com/office/drawing/2014/main" id="{FC5FA990-E1BE-1182-7402-B43B6473E955}"/>
              </a:ext>
            </a:extLst>
          </p:cNvPr>
          <p:cNvPicPr>
            <a:picLocks noChangeAspect="1"/>
          </p:cNvPicPr>
          <p:nvPr>
            <p:custDataLst>
              <p:tags r:id="rId11"/>
            </p:custDataLst>
          </p:nvPr>
        </p:nvPicPr>
        <p:blipFill>
          <a:blip r:embed="rId15"/>
          <a:stretch>
            <a:fillRect/>
          </a:stretch>
        </p:blipFill>
        <p:spPr>
          <a:xfrm>
            <a:off x="-4027" y="2866663"/>
            <a:ext cx="644662" cy="3024851"/>
          </a:xfrm>
          <a:prstGeom prst="rect">
            <a:avLst/>
          </a:prstGeom>
        </p:spPr>
      </p:pic>
    </p:spTree>
    <p:extLst>
      <p:ext uri="{BB962C8B-B14F-4D97-AF65-F5344CB8AC3E}">
        <p14:creationId xmlns:p14="http://schemas.microsoft.com/office/powerpoint/2010/main" val="331891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Imagen 7" descr="Interfaz de usuario gráfica&#10;&#10;Descripción generada automáticamente">
            <a:hlinkClick r:id="rId5"/>
            <a:extLst>
              <a:ext uri="{FF2B5EF4-FFF2-40B4-BE49-F238E27FC236}">
                <a16:creationId xmlns:a16="http://schemas.microsoft.com/office/drawing/2014/main" id="{91FA8E7E-917A-7503-454C-E0839B11F036}"/>
              </a:ext>
            </a:extLst>
          </p:cNvPr>
          <p:cNvPicPr>
            <a:picLocks noChangeAspect="1"/>
          </p:cNvPicPr>
          <p:nvPr>
            <p:custDataLst>
              <p:tags r:id="rId1"/>
            </p:custDataLst>
          </p:nvPr>
        </p:nvPicPr>
        <p:blipFill>
          <a:blip r:embed="rId6"/>
          <a:stretch>
            <a:fillRect/>
          </a:stretch>
        </p:blipFill>
        <p:spPr>
          <a:xfrm>
            <a:off x="2044050" y="933855"/>
            <a:ext cx="7946324" cy="4432018"/>
          </a:xfrm>
          <a:prstGeom prst="rect">
            <a:avLst/>
          </a:prstGeom>
        </p:spPr>
      </p:pic>
      <p:pic>
        <p:nvPicPr>
          <p:cNvPr id="4"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2"/>
            </p:custDataLst>
          </p:nvPr>
        </p:nvPicPr>
        <p:blipFill>
          <a:blip r:embed="rId7"/>
          <a:stretch>
            <a:fillRect/>
          </a:stretch>
        </p:blipFill>
        <p:spPr>
          <a:xfrm>
            <a:off x="10826885" y="242965"/>
            <a:ext cx="1001356" cy="616997"/>
          </a:xfrm>
          <a:prstGeom prst="rect">
            <a:avLst/>
          </a:prstGeom>
        </p:spPr>
      </p:pic>
    </p:spTree>
    <p:extLst>
      <p:ext uri="{BB962C8B-B14F-4D97-AF65-F5344CB8AC3E}">
        <p14:creationId xmlns:p14="http://schemas.microsoft.com/office/powerpoint/2010/main" val="176018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Rectángulo 1">
            <a:extLst>
              <a:ext uri="{FF2B5EF4-FFF2-40B4-BE49-F238E27FC236}">
                <a16:creationId xmlns:a16="http://schemas.microsoft.com/office/drawing/2014/main" id="{F669C37D-722E-4B91-A565-83E7D048F4E2}"/>
              </a:ext>
            </a:extLst>
          </p:cNvPr>
          <p:cNvSpPr/>
          <p:nvPr>
            <p:custDataLst>
              <p:tags r:id="rId1"/>
            </p:custDataLst>
          </p:nvPr>
        </p:nvSpPr>
        <p:spPr>
          <a:xfrm>
            <a:off x="-3002" y="-129306"/>
            <a:ext cx="12421643" cy="481390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2" name="Google Shape;362;p21"/>
          <p:cNvSpPr txBox="1"/>
          <p:nvPr>
            <p:custDataLst>
              <p:tags r:id="rId2"/>
            </p:custDataLst>
          </p:nvPr>
        </p:nvSpPr>
        <p:spPr>
          <a:xfrm>
            <a:off x="3553937" y="1800481"/>
            <a:ext cx="48798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0" b="1">
                <a:solidFill>
                  <a:schemeClr val="bg1"/>
                </a:solidFill>
                <a:latin typeface="Calibri"/>
                <a:cs typeface="Calibri"/>
              </a:rPr>
              <a:t>Merci</a:t>
            </a:r>
          </a:p>
        </p:txBody>
      </p:sp>
      <p:pic>
        <p:nvPicPr>
          <p:cNvPr id="22" name="Imagen 22" descr="Texto&#10;&#10;Descripción generada automáticamente">
            <a:extLst>
              <a:ext uri="{FF2B5EF4-FFF2-40B4-BE49-F238E27FC236}">
                <a16:creationId xmlns:a16="http://schemas.microsoft.com/office/drawing/2014/main" id="{B9D543F9-AACF-4C42-A97D-0DE255B46CA3}"/>
              </a:ext>
            </a:extLst>
          </p:cNvPr>
          <p:cNvPicPr>
            <a:picLocks noChangeAspect="1"/>
          </p:cNvPicPr>
          <p:nvPr>
            <p:custDataLst>
              <p:tags r:id="rId3"/>
            </p:custDataLst>
          </p:nvPr>
        </p:nvPicPr>
        <p:blipFill>
          <a:blip r:embed="rId8"/>
          <a:stretch>
            <a:fillRect/>
          </a:stretch>
        </p:blipFill>
        <p:spPr>
          <a:xfrm>
            <a:off x="5604393" y="5422309"/>
            <a:ext cx="3571875" cy="775687"/>
          </a:xfrm>
          <a:prstGeom prst="rect">
            <a:avLst/>
          </a:prstGeom>
        </p:spPr>
      </p:pic>
      <p:grpSp>
        <p:nvGrpSpPr>
          <p:cNvPr id="23" name="Grupo 22">
            <a:extLst>
              <a:ext uri="{FF2B5EF4-FFF2-40B4-BE49-F238E27FC236}">
                <a16:creationId xmlns:a16="http://schemas.microsoft.com/office/drawing/2014/main" id="{08B91D72-06A6-4320-A9BB-EE6C04A26D5E}"/>
              </a:ext>
            </a:extLst>
          </p:cNvPr>
          <p:cNvGrpSpPr/>
          <p:nvPr>
            <p:custDataLst>
              <p:tags r:id="rId4"/>
            </p:custDataLst>
          </p:nvPr>
        </p:nvGrpSpPr>
        <p:grpSpPr>
          <a:xfrm>
            <a:off x="880475" y="-125132"/>
            <a:ext cx="686709" cy="643004"/>
            <a:chOff x="413752" y="3970618"/>
            <a:chExt cx="781962" cy="509654"/>
          </a:xfrm>
        </p:grpSpPr>
        <p:sp>
          <p:nvSpPr>
            <p:cNvPr id="25" name="Rectángulo 24">
              <a:extLst>
                <a:ext uri="{FF2B5EF4-FFF2-40B4-BE49-F238E27FC236}">
                  <a16:creationId xmlns:a16="http://schemas.microsoft.com/office/drawing/2014/main" id="{9D4584FE-BF27-4A59-B31C-DC1A721D5BF3}"/>
                </a:ext>
              </a:extLst>
            </p:cNvPr>
            <p:cNvSpPr/>
            <p:nvPr/>
          </p:nvSpPr>
          <p:spPr>
            <a:xfrm flipH="1">
              <a:off x="737341" y="3970619"/>
              <a:ext cx="145223" cy="5096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endParaRPr lang="es-ES">
                <a:cs typeface="Arial"/>
              </a:endParaRPr>
            </a:p>
          </p:txBody>
        </p:sp>
        <p:sp>
          <p:nvSpPr>
            <p:cNvPr id="26" name="Rectángulo 25">
              <a:extLst>
                <a:ext uri="{FF2B5EF4-FFF2-40B4-BE49-F238E27FC236}">
                  <a16:creationId xmlns:a16="http://schemas.microsoft.com/office/drawing/2014/main" id="{BE620062-15B1-45DA-9629-C66F8ACA1F42}"/>
                </a:ext>
              </a:extLst>
            </p:cNvPr>
            <p:cNvSpPr/>
            <p:nvPr/>
          </p:nvSpPr>
          <p:spPr>
            <a:xfrm flipH="1">
              <a:off x="1050491" y="3970619"/>
              <a:ext cx="145223" cy="5096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A5178B65-6C6C-4A1C-8DED-1FBEAD57B6F8}"/>
                </a:ext>
              </a:extLst>
            </p:cNvPr>
            <p:cNvSpPr/>
            <p:nvPr/>
          </p:nvSpPr>
          <p:spPr>
            <a:xfrm flipH="1">
              <a:off x="413752" y="3970618"/>
              <a:ext cx="145223" cy="509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endParaRPr lang="es-ES">
                <a:cs typeface="Arial"/>
              </a:endParaRPr>
            </a:p>
          </p:txBody>
        </p:sp>
      </p:grpSp>
      <p:pic>
        <p:nvPicPr>
          <p:cNvPr id="3" name="Imagen 4" descr="Logotipo&#10;&#10;Descripción generada automáticamente">
            <a:extLst>
              <a:ext uri="{FF2B5EF4-FFF2-40B4-BE49-F238E27FC236}">
                <a16:creationId xmlns:a16="http://schemas.microsoft.com/office/drawing/2014/main" id="{0DF4CB5B-B554-E455-F19E-B9EBE3EA3908}"/>
              </a:ext>
            </a:extLst>
          </p:cNvPr>
          <p:cNvPicPr>
            <a:picLocks noChangeAspect="1"/>
          </p:cNvPicPr>
          <p:nvPr>
            <p:custDataLst>
              <p:tags r:id="rId5"/>
            </p:custDataLst>
          </p:nvPr>
        </p:nvPicPr>
        <p:blipFill>
          <a:blip r:embed="rId9"/>
          <a:stretch>
            <a:fillRect/>
          </a:stretch>
        </p:blipFill>
        <p:spPr>
          <a:xfrm>
            <a:off x="2743890" y="5311032"/>
            <a:ext cx="1620093" cy="9982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Shape 103"/>
        <p:cNvGrpSpPr/>
        <p:nvPr/>
      </p:nvGrpSpPr>
      <p:grpSpPr>
        <a:xfrm>
          <a:off x="0" y="0"/>
          <a:ext cx="0" cy="0"/>
          <a:chOff x="0" y="0"/>
          <a:chExt cx="0" cy="0"/>
        </a:xfrm>
      </p:grpSpPr>
      <p:sp>
        <p:nvSpPr>
          <p:cNvPr id="2" name="Rectángulo 1"/>
          <p:cNvSpPr/>
          <p:nvPr>
            <p:custDataLst>
              <p:tags r:id="rId1"/>
            </p:custDataLst>
          </p:nvPr>
        </p:nvSpPr>
        <p:spPr>
          <a:xfrm>
            <a:off x="0" y="-25279"/>
            <a:ext cx="12192000" cy="57879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Google Shape;107;p2"/>
          <p:cNvSpPr txBox="1"/>
          <p:nvPr>
            <p:custDataLst>
              <p:tags r:id="rId2"/>
            </p:custDataLst>
          </p:nvPr>
        </p:nvSpPr>
        <p:spPr>
          <a:xfrm>
            <a:off x="973253" y="873265"/>
            <a:ext cx="7597988" cy="2677616"/>
          </a:xfrm>
          <a:prstGeom prst="rect">
            <a:avLst/>
          </a:prstGeom>
          <a:noFill/>
          <a:ln>
            <a:noFill/>
          </a:ln>
        </p:spPr>
        <p:txBody>
          <a:bodyPr spcFirstLastPara="1" wrap="square" lIns="91425" tIns="45700" rIns="91425" bIns="45700" anchor="t" anchorCtr="0">
            <a:spAutoFit/>
          </a:bodyPr>
          <a:lstStyle/>
          <a:p>
            <a:r>
              <a:rPr lang="fr-FR" sz="2800" b="1" dirty="0">
                <a:solidFill>
                  <a:srgbClr val="FFC000"/>
                </a:solidFill>
                <a:latin typeface="Calibri" panose="020F0502020204030204" pitchFamily="34" charset="0"/>
                <a:cs typeface="Calibri" panose="020F0502020204030204" pitchFamily="34" charset="0"/>
              </a:rPr>
              <a:t>Programme de formation en propriété intellectuelle (API)</a:t>
            </a:r>
          </a:p>
          <a:p>
            <a:r>
              <a:rPr lang="fr-FR" sz="2800" dirty="0">
                <a:solidFill>
                  <a:schemeClr val="bg1"/>
                </a:solidFill>
                <a:latin typeface="Calibri" panose="020F0502020204030204" pitchFamily="34" charset="0"/>
                <a:cs typeface="Calibri" panose="020F0502020204030204" pitchFamily="34" charset="0"/>
              </a:rPr>
              <a:t>“Promouvoir l’innovation et la</a:t>
            </a:r>
            <a:br>
              <a:rPr lang="fr-FR" sz="2800" dirty="0">
                <a:solidFill>
                  <a:schemeClr val="bg1"/>
                </a:solidFill>
                <a:latin typeface="Calibri" panose="020F0502020204030204" pitchFamily="34" charset="0"/>
                <a:cs typeface="Calibri" panose="020F0502020204030204" pitchFamily="34" charset="0"/>
              </a:rPr>
            </a:br>
            <a:r>
              <a:rPr lang="fr-FR" sz="2800" dirty="0">
                <a:solidFill>
                  <a:schemeClr val="bg1"/>
                </a:solidFill>
                <a:latin typeface="Calibri" panose="020F0502020204030204" pitchFamily="34" charset="0"/>
                <a:cs typeface="Calibri" panose="020F0502020204030204" pitchFamily="34" charset="0"/>
              </a:rPr>
              <a:t>créativité chez les personnes présentant un</a:t>
            </a:r>
            <a:br>
              <a:rPr lang="fr-FR" sz="2800" dirty="0">
                <a:solidFill>
                  <a:schemeClr val="bg1"/>
                </a:solidFill>
                <a:latin typeface="Calibri" panose="020F0502020204030204" pitchFamily="34" charset="0"/>
                <a:cs typeface="Calibri" panose="020F0502020204030204" pitchFamily="34" charset="0"/>
              </a:rPr>
            </a:br>
            <a:r>
              <a:rPr lang="fr-FR" sz="2800" dirty="0">
                <a:solidFill>
                  <a:schemeClr val="bg1"/>
                </a:solidFill>
                <a:latin typeface="Calibri" panose="020F0502020204030204" pitchFamily="34" charset="0"/>
                <a:cs typeface="Calibri" panose="020F0502020204030204" pitchFamily="34" charset="0"/>
              </a:rPr>
              <a:t>handicap grâce à l’enseignement de la propriété</a:t>
            </a:r>
            <a:br>
              <a:rPr lang="fr-FR" sz="2800" dirty="0">
                <a:solidFill>
                  <a:schemeClr val="bg1"/>
                </a:solidFill>
                <a:latin typeface="Calibri" panose="020F0502020204030204" pitchFamily="34" charset="0"/>
                <a:cs typeface="Calibri" panose="020F0502020204030204" pitchFamily="34" charset="0"/>
              </a:rPr>
            </a:br>
            <a:r>
              <a:rPr lang="fr-FR" sz="2800" dirty="0">
                <a:solidFill>
                  <a:schemeClr val="bg1"/>
                </a:solidFill>
                <a:latin typeface="Calibri" panose="020F0502020204030204" pitchFamily="34" charset="0"/>
                <a:cs typeface="Calibri" panose="020F0502020204030204" pitchFamily="34" charset="0"/>
              </a:rPr>
              <a:t>intellectuelle”</a:t>
            </a:r>
          </a:p>
        </p:txBody>
      </p:sp>
      <p:sp>
        <p:nvSpPr>
          <p:cNvPr id="13" name="Google Shape;95;gf7ef388e21_0_1">
            <a:extLst>
              <a:ext uri="{FF2B5EF4-FFF2-40B4-BE49-F238E27FC236}">
                <a16:creationId xmlns:a16="http://schemas.microsoft.com/office/drawing/2014/main" id="{45575238-7704-AC89-D330-285F746360A0}"/>
              </a:ext>
            </a:extLst>
          </p:cNvPr>
          <p:cNvSpPr txBox="1"/>
          <p:nvPr>
            <p:custDataLst>
              <p:tags r:id="rId3"/>
            </p:custDataLst>
          </p:nvPr>
        </p:nvSpPr>
        <p:spPr>
          <a:xfrm>
            <a:off x="6301800" y="3715142"/>
            <a:ext cx="4631400" cy="5850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3200"/>
              <a:buFont typeface="Arial"/>
              <a:buNone/>
            </a:pPr>
            <a:r>
              <a:rPr lang="fr-FR" sz="3200" b="1" i="0" u="none" strike="noStrike" cap="none">
                <a:solidFill>
                  <a:srgbClr val="FFC000"/>
                </a:solidFill>
                <a:latin typeface="Calibri" panose="020F0502020204030204" pitchFamily="34" charset="0"/>
                <a:ea typeface="Montserrat"/>
                <a:cs typeface="Calibri" panose="020F0502020204030204" pitchFamily="34" charset="0"/>
                <a:sym typeface="Montserrat"/>
              </a:rPr>
              <a:t>Groupe de formation</a:t>
            </a:r>
          </a:p>
        </p:txBody>
      </p:sp>
      <p:sp>
        <p:nvSpPr>
          <p:cNvPr id="14" name="Google Shape;94;gf7ef388e21_0_1">
            <a:extLst>
              <a:ext uri="{FF2B5EF4-FFF2-40B4-BE49-F238E27FC236}">
                <a16:creationId xmlns:a16="http://schemas.microsoft.com/office/drawing/2014/main" id="{A4F3A0DA-87B2-8C33-D232-0D45E2EEC699}"/>
              </a:ext>
            </a:extLst>
          </p:cNvPr>
          <p:cNvSpPr txBox="1"/>
          <p:nvPr>
            <p:custDataLst>
              <p:tags r:id="rId4"/>
            </p:custDataLst>
          </p:nvPr>
        </p:nvSpPr>
        <p:spPr>
          <a:xfrm>
            <a:off x="6319421" y="4181385"/>
            <a:ext cx="5425999" cy="120028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600"/>
            </a:pPr>
            <a:r>
              <a:rPr lang="fr-FR" sz="2400" b="0" i="0" u="none" strike="noStrike" cap="none" dirty="0">
                <a:solidFill>
                  <a:schemeClr val="bg1"/>
                </a:solidFill>
                <a:latin typeface="Calibri" panose="020F0502020204030204" pitchFamily="34" charset="0"/>
                <a:ea typeface="Montserrat"/>
                <a:cs typeface="Calibri" panose="020F0502020204030204" pitchFamily="34" charset="0"/>
                <a:sym typeface="Montserrat"/>
              </a:rPr>
              <a:t>Bureau des services aux consommateurs et de l’appui</a:t>
            </a:r>
            <a:r>
              <a:rPr lang="fr-FR" sz="2400" dirty="0">
                <a:solidFill>
                  <a:schemeClr val="bg1"/>
                </a:solidFill>
                <a:latin typeface="Calibri" panose="020F0502020204030204" pitchFamily="34" charset="0"/>
                <a:ea typeface="Montserrat"/>
                <a:cs typeface="Calibri" panose="020F0502020204030204" pitchFamily="34" charset="0"/>
                <a:sym typeface="Montserrat"/>
              </a:rPr>
              <a:t> </a:t>
            </a:r>
            <a:r>
              <a:rPr lang="fr-FR" sz="2400" b="0" i="0" u="none" strike="noStrike" cap="none" dirty="0">
                <a:solidFill>
                  <a:schemeClr val="bg1"/>
                </a:solidFill>
                <a:latin typeface="Calibri" panose="020F0502020204030204" pitchFamily="34" charset="0"/>
                <a:ea typeface="Montserrat"/>
                <a:cs typeface="Calibri" panose="020F0502020204030204" pitchFamily="34" charset="0"/>
                <a:sym typeface="Montserrat"/>
              </a:rPr>
              <a:t>aux entreprises </a:t>
            </a:r>
          </a:p>
          <a:p>
            <a:pPr marL="0" marR="0" lvl="0" indent="0">
              <a:lnSpc>
                <a:spcPct val="100000"/>
              </a:lnSpc>
              <a:spcBef>
                <a:spcPts val="0"/>
              </a:spcBef>
              <a:spcAft>
                <a:spcPts val="0"/>
              </a:spcAft>
              <a:buSzPts val="2600"/>
              <a:buFont typeface="Arial"/>
              <a:buNone/>
            </a:pPr>
            <a:endParaRPr lang="fr-FR" sz="2400" b="0" i="0" u="none" strike="noStrike" cap="none"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4" name="Elipse 3"/>
          <p:cNvSpPr/>
          <p:nvPr>
            <p:custDataLst>
              <p:tags r:id="rId5"/>
            </p:custDataLst>
          </p:nvPr>
        </p:nvSpPr>
        <p:spPr>
          <a:xfrm>
            <a:off x="10380348" y="-513511"/>
            <a:ext cx="2207768" cy="22077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6"/>
            </p:custDataLst>
          </p:nvPr>
        </p:nvPicPr>
        <p:blipFill>
          <a:blip r:embed="rId10"/>
          <a:stretch>
            <a:fillRect/>
          </a:stretch>
        </p:blipFill>
        <p:spPr>
          <a:xfrm>
            <a:off x="10640084" y="301330"/>
            <a:ext cx="1231796" cy="7589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27"/>
        <p:cNvGrpSpPr/>
        <p:nvPr/>
      </p:nvGrpSpPr>
      <p:grpSpPr>
        <a:xfrm>
          <a:off x="0" y="0"/>
          <a:ext cx="0" cy="0"/>
          <a:chOff x="0" y="0"/>
          <a:chExt cx="0" cy="0"/>
        </a:xfrm>
      </p:grpSpPr>
      <p:sp>
        <p:nvSpPr>
          <p:cNvPr id="4" name="CuadroTexto 3">
            <a:extLst>
              <a:ext uri="{FF2B5EF4-FFF2-40B4-BE49-F238E27FC236}">
                <a16:creationId xmlns:a16="http://schemas.microsoft.com/office/drawing/2014/main" id="{0655FD1F-BB94-F104-0156-0B56E77D53CD}"/>
              </a:ext>
            </a:extLst>
          </p:cNvPr>
          <p:cNvSpPr txBox="1"/>
          <p:nvPr>
            <p:custDataLst>
              <p:tags r:id="rId1"/>
            </p:custDataLst>
          </p:nvPr>
        </p:nvSpPr>
        <p:spPr>
          <a:xfrm>
            <a:off x="1700966" y="2579309"/>
            <a:ext cx="84162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dirty="0">
                <a:solidFill>
                  <a:srgbClr val="002060"/>
                </a:solidFill>
                <a:latin typeface="Montserrat"/>
              </a:rPr>
              <a:t>La SIC est l’autorité nationale chargée de la protection de la concurrence, des données personnelles et de la métrologie légale; elle g</a:t>
            </a:r>
            <a:r>
              <a:rPr lang="fr-FR" sz="2800" dirty="0">
                <a:solidFill>
                  <a:srgbClr val="002060"/>
                </a:solidFill>
                <a:latin typeface="Montserrat"/>
              </a:rPr>
              <a:t>èr</a:t>
            </a:r>
            <a:r>
              <a:rPr lang="fr-FR" sz="2800" dirty="0">
                <a:solidFill>
                  <a:srgbClr val="002060"/>
                </a:solidFill>
                <a:latin typeface="Montserrat"/>
              </a:rPr>
              <a:t>e le système national de propriété industrielle et protège les droits des consommateurs.</a:t>
            </a:r>
          </a:p>
        </p:txBody>
      </p:sp>
      <p:pic>
        <p:nvPicPr>
          <p:cNvPr id="12"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2"/>
            </p:custDataLst>
          </p:nvPr>
        </p:nvPicPr>
        <p:blipFill>
          <a:blip r:embed="rId7"/>
          <a:stretch>
            <a:fillRect/>
          </a:stretch>
        </p:blipFill>
        <p:spPr>
          <a:xfrm>
            <a:off x="10826885" y="242965"/>
            <a:ext cx="1001356" cy="616997"/>
          </a:xfrm>
          <a:prstGeom prst="rect">
            <a:avLst/>
          </a:prstGeom>
        </p:spPr>
      </p:pic>
      <p:sp>
        <p:nvSpPr>
          <p:cNvPr id="2" name="CuadroTexto 1">
            <a:extLst>
              <a:ext uri="{FF2B5EF4-FFF2-40B4-BE49-F238E27FC236}">
                <a16:creationId xmlns:a16="http://schemas.microsoft.com/office/drawing/2014/main" id="{F503CB48-5AE8-C13E-6E26-98ED181F140E}"/>
              </a:ext>
            </a:extLst>
          </p:cNvPr>
          <p:cNvSpPr txBox="1"/>
          <p:nvPr>
            <p:custDataLst>
              <p:tags r:id="rId3"/>
            </p:custDataLst>
          </p:nvPr>
        </p:nvSpPr>
        <p:spPr>
          <a:xfrm>
            <a:off x="1965201" y="506397"/>
            <a:ext cx="76009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600" b="1">
                <a:solidFill>
                  <a:srgbClr val="002060"/>
                </a:solidFill>
                <a:latin typeface="Montserrat"/>
              </a:rPr>
              <a:t>Direction générale de l’industrie et du commerce de Colombie (SIC)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Shape 127"/>
        <p:cNvGrpSpPr/>
        <p:nvPr/>
      </p:nvGrpSpPr>
      <p:grpSpPr>
        <a:xfrm>
          <a:off x="0" y="0"/>
          <a:ext cx="0" cy="0"/>
          <a:chOff x="0" y="0"/>
          <a:chExt cx="0" cy="0"/>
        </a:xfrm>
      </p:grpSpPr>
      <p:sp>
        <p:nvSpPr>
          <p:cNvPr id="5" name="CuadroTexto 4">
            <a:extLst>
              <a:ext uri="{FF2B5EF4-FFF2-40B4-BE49-F238E27FC236}">
                <a16:creationId xmlns:a16="http://schemas.microsoft.com/office/drawing/2014/main" id="{A4D5F8F3-AE66-4E5C-2BD7-30477366B6BD}"/>
              </a:ext>
            </a:extLst>
          </p:cNvPr>
          <p:cNvSpPr txBox="1"/>
          <p:nvPr>
            <p:custDataLst>
              <p:tags r:id="rId1"/>
            </p:custDataLst>
          </p:nvPr>
        </p:nvSpPr>
        <p:spPr>
          <a:xfrm>
            <a:off x="6169759" y="454306"/>
            <a:ext cx="5726585" cy="3476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400" dirty="0">
                <a:solidFill>
                  <a:srgbClr val="002060"/>
                </a:solidFill>
                <a:latin typeface="Montserrat"/>
              </a:rPr>
              <a:t>Bureau des services aux consommateurs et de l’appui aux entreprises </a:t>
            </a:r>
          </a:p>
        </p:txBody>
      </p:sp>
      <p:pic>
        <p:nvPicPr>
          <p:cNvPr id="12"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2"/>
            </p:custDataLst>
          </p:nvPr>
        </p:nvPicPr>
        <p:blipFill>
          <a:blip r:embed="rId10"/>
          <a:stretch>
            <a:fillRect/>
          </a:stretch>
        </p:blipFill>
        <p:spPr>
          <a:xfrm>
            <a:off x="10826885" y="242965"/>
            <a:ext cx="1001356" cy="616997"/>
          </a:xfrm>
          <a:prstGeom prst="rect">
            <a:avLst/>
          </a:prstGeom>
        </p:spPr>
      </p:pic>
      <p:sp>
        <p:nvSpPr>
          <p:cNvPr id="9" name="CuadroTexto 8">
            <a:extLst>
              <a:ext uri="{FF2B5EF4-FFF2-40B4-BE49-F238E27FC236}">
                <a16:creationId xmlns:a16="http://schemas.microsoft.com/office/drawing/2014/main" id="{FCB4EDE6-1A45-2E42-51B9-9200E60A6D86}"/>
              </a:ext>
            </a:extLst>
          </p:cNvPr>
          <p:cNvSpPr txBox="1"/>
          <p:nvPr>
            <p:custDataLst>
              <p:tags r:id="rId3"/>
            </p:custDataLst>
          </p:nvPr>
        </p:nvSpPr>
        <p:spPr>
          <a:xfrm>
            <a:off x="1311122" y="1426365"/>
            <a:ext cx="402098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8000" b="1" dirty="0">
                <a:solidFill>
                  <a:srgbClr val="002060"/>
                </a:solidFill>
                <a:latin typeface="Montserrat"/>
              </a:rPr>
              <a:t>OSCAE </a:t>
            </a:r>
          </a:p>
        </p:txBody>
      </p:sp>
      <p:sp>
        <p:nvSpPr>
          <p:cNvPr id="4" name="Rectángulo 3">
            <a:extLst>
              <a:ext uri="{FF2B5EF4-FFF2-40B4-BE49-F238E27FC236}">
                <a16:creationId xmlns:a16="http://schemas.microsoft.com/office/drawing/2014/main" id="{1C27B9B3-30DB-2ADD-4D0E-2DB6EA223609}"/>
              </a:ext>
            </a:extLst>
          </p:cNvPr>
          <p:cNvSpPr/>
          <p:nvPr>
            <p:custDataLst>
              <p:tags r:id="rId4"/>
            </p:custDataLst>
          </p:nvPr>
        </p:nvSpPr>
        <p:spPr>
          <a:xfrm>
            <a:off x="2246225" y="4466034"/>
            <a:ext cx="8209609" cy="88129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CuadroTexto 9">
            <a:extLst>
              <a:ext uri="{FF2B5EF4-FFF2-40B4-BE49-F238E27FC236}">
                <a16:creationId xmlns:a16="http://schemas.microsoft.com/office/drawing/2014/main" id="{69143EE2-F06C-A67B-1812-E7E2DDCA4D6E}"/>
              </a:ext>
            </a:extLst>
          </p:cNvPr>
          <p:cNvSpPr txBox="1"/>
          <p:nvPr>
            <p:custDataLst>
              <p:tags r:id="rId5"/>
            </p:custDataLst>
          </p:nvPr>
        </p:nvSpPr>
        <p:spPr>
          <a:xfrm>
            <a:off x="2395728" y="4581144"/>
            <a:ext cx="79095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dirty="0">
                <a:solidFill>
                  <a:srgbClr val="002060"/>
                </a:solidFill>
                <a:latin typeface="Montserrat"/>
              </a:rPr>
              <a:t>Bureau transversal </a:t>
            </a:r>
            <a:r>
              <a:rPr lang="fr-FR" sz="2800" dirty="0" smtClean="0">
                <a:solidFill>
                  <a:srgbClr val="002060"/>
                </a:solidFill>
                <a:latin typeface="Montserrat"/>
              </a:rPr>
              <a:t>à </a:t>
            </a:r>
            <a:r>
              <a:rPr lang="fr-FR" sz="2800" dirty="0">
                <a:solidFill>
                  <a:srgbClr val="002060"/>
                </a:solidFill>
                <a:latin typeface="Montserrat"/>
              </a:rPr>
              <a:t>l’ensemble de l’entité </a:t>
            </a:r>
          </a:p>
        </p:txBody>
      </p:sp>
      <p:sp>
        <p:nvSpPr>
          <p:cNvPr id="2" name="Left Brace 1">
            <a:extLst>
              <a:ext uri="{FF2B5EF4-FFF2-40B4-BE49-F238E27FC236}">
                <a16:creationId xmlns:a16="http://schemas.microsoft.com/office/drawing/2014/main" id="{9A3D02EE-0DF0-A404-9D10-B27B8CA602D4}"/>
              </a:ext>
            </a:extLst>
          </p:cNvPr>
          <p:cNvSpPr/>
          <p:nvPr>
            <p:custDataLst>
              <p:tags r:id="rId6"/>
            </p:custDataLst>
          </p:nvPr>
        </p:nvSpPr>
        <p:spPr>
          <a:xfrm>
            <a:off x="5825363" y="454306"/>
            <a:ext cx="347241" cy="3433822"/>
          </a:xfrm>
          <a:prstGeom prst="leftBrace">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7284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Shape 127"/>
        <p:cNvGrpSpPr/>
        <p:nvPr/>
      </p:nvGrpSpPr>
      <p:grpSpPr>
        <a:xfrm>
          <a:off x="0" y="0"/>
          <a:ext cx="0" cy="0"/>
          <a:chOff x="0" y="0"/>
          <a:chExt cx="0" cy="0"/>
        </a:xfrm>
      </p:grpSpPr>
      <p:sp>
        <p:nvSpPr>
          <p:cNvPr id="24" name="Oval 23">
            <a:extLst>
              <a:ext uri="{FF2B5EF4-FFF2-40B4-BE49-F238E27FC236}">
                <a16:creationId xmlns:a16="http://schemas.microsoft.com/office/drawing/2014/main" id="{94D7933C-15FD-F5EF-7025-7E3FC4F89476}"/>
              </a:ext>
            </a:extLst>
          </p:cNvPr>
          <p:cNvSpPr/>
          <p:nvPr>
            <p:custDataLst>
              <p:tags r:id="rId1"/>
            </p:custDataLst>
          </p:nvPr>
        </p:nvSpPr>
        <p:spPr>
          <a:xfrm>
            <a:off x="5372941" y="1770321"/>
            <a:ext cx="3559216" cy="3549571"/>
          </a:xfrm>
          <a:prstGeom prst="ellipse">
            <a:avLst/>
          </a:prstGeom>
          <a:noFill/>
          <a:ln>
            <a:solidFill>
              <a:srgbClr val="131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0CAAE1-30AD-1474-9A57-D045C9CA6E51}"/>
              </a:ext>
            </a:extLst>
          </p:cNvPr>
          <p:cNvSpPr/>
          <p:nvPr>
            <p:custDataLst>
              <p:tags r:id="rId2"/>
            </p:custDataLst>
          </p:nvPr>
        </p:nvSpPr>
        <p:spPr>
          <a:xfrm>
            <a:off x="5160740" y="1500247"/>
            <a:ext cx="4022202" cy="403184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3"/>
            </p:custDataLst>
          </p:nvPr>
        </p:nvPicPr>
        <p:blipFill>
          <a:blip r:embed="rId17"/>
          <a:stretch>
            <a:fillRect/>
          </a:stretch>
        </p:blipFill>
        <p:spPr>
          <a:xfrm>
            <a:off x="10826885" y="242965"/>
            <a:ext cx="1001356" cy="616997"/>
          </a:xfrm>
          <a:prstGeom prst="rect">
            <a:avLst/>
          </a:prstGeom>
        </p:spPr>
      </p:pic>
      <p:sp>
        <p:nvSpPr>
          <p:cNvPr id="6" name="Elipse 5">
            <a:extLst>
              <a:ext uri="{FF2B5EF4-FFF2-40B4-BE49-F238E27FC236}">
                <a16:creationId xmlns:a16="http://schemas.microsoft.com/office/drawing/2014/main" id="{005FBEE3-C103-DF25-C0CC-56D905C3C8FD}"/>
              </a:ext>
            </a:extLst>
          </p:cNvPr>
          <p:cNvSpPr/>
          <p:nvPr>
            <p:custDataLst>
              <p:tags r:id="rId4"/>
            </p:custDataLst>
          </p:nvPr>
        </p:nvSpPr>
        <p:spPr>
          <a:xfrm>
            <a:off x="3900413" y="2104425"/>
            <a:ext cx="1956229" cy="1965875"/>
          </a:xfrm>
          <a:prstGeom prst="ellipse">
            <a:avLst/>
          </a:prstGeom>
          <a:solidFill>
            <a:schemeClr val="bg1">
              <a:lumMod val="95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11C8CAC8-AF9F-C4A3-6EEC-79E9EC909703}"/>
              </a:ext>
            </a:extLst>
          </p:cNvPr>
          <p:cNvSpPr/>
          <p:nvPr>
            <p:custDataLst>
              <p:tags r:id="rId5"/>
            </p:custDataLst>
          </p:nvPr>
        </p:nvSpPr>
        <p:spPr>
          <a:xfrm>
            <a:off x="5921615" y="2286234"/>
            <a:ext cx="2607942" cy="2607942"/>
          </a:xfrm>
          <a:prstGeom prst="ellipse">
            <a:avLst/>
          </a:prstGeom>
          <a:solidFill>
            <a:srgbClr val="131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4" descr="Logotipo&#10;&#10;Descripción generada automáticamente">
            <a:extLst>
              <a:ext uri="{FF2B5EF4-FFF2-40B4-BE49-F238E27FC236}">
                <a16:creationId xmlns:a16="http://schemas.microsoft.com/office/drawing/2014/main" id="{D049BA90-7E93-FB9F-3CC0-7BEEBEE8F621}"/>
              </a:ext>
            </a:extLst>
          </p:cNvPr>
          <p:cNvPicPr>
            <a:picLocks noChangeAspect="1"/>
          </p:cNvPicPr>
          <p:nvPr>
            <p:custDataLst>
              <p:tags r:id="rId6"/>
            </p:custDataLst>
          </p:nvPr>
        </p:nvPicPr>
        <p:blipFill>
          <a:blip r:embed="rId17"/>
          <a:stretch>
            <a:fillRect/>
          </a:stretch>
        </p:blipFill>
        <p:spPr>
          <a:xfrm>
            <a:off x="4220034" y="2605764"/>
            <a:ext cx="1216287" cy="750761"/>
          </a:xfrm>
          <a:prstGeom prst="rect">
            <a:avLst/>
          </a:prstGeom>
        </p:spPr>
      </p:pic>
      <p:sp>
        <p:nvSpPr>
          <p:cNvPr id="4" name="CuadroTexto 3">
            <a:extLst>
              <a:ext uri="{FF2B5EF4-FFF2-40B4-BE49-F238E27FC236}">
                <a16:creationId xmlns:a16="http://schemas.microsoft.com/office/drawing/2014/main" id="{112EE848-3C8B-7138-80AE-F164C8C57F4A}"/>
              </a:ext>
            </a:extLst>
          </p:cNvPr>
          <p:cNvSpPr txBox="1"/>
          <p:nvPr>
            <p:custDataLst>
              <p:tags r:id="rId7"/>
            </p:custDataLst>
          </p:nvPr>
        </p:nvSpPr>
        <p:spPr>
          <a:xfrm>
            <a:off x="342744" y="2836255"/>
            <a:ext cx="34458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000" b="1" dirty="0">
                <a:solidFill>
                  <a:srgbClr val="1E4E79"/>
                </a:solidFill>
                <a:latin typeface="Montserrat"/>
              </a:rPr>
              <a:t>Groupe de travail sur la formation</a:t>
            </a:r>
          </a:p>
          <a:p>
            <a:pPr algn="r"/>
            <a:endParaRPr lang="fr-FR" sz="2000" b="1" dirty="0">
              <a:solidFill>
                <a:srgbClr val="1E4E79"/>
              </a:solidFill>
              <a:latin typeface="Montserrat"/>
            </a:endParaRPr>
          </a:p>
        </p:txBody>
      </p:sp>
      <p:sp>
        <p:nvSpPr>
          <p:cNvPr id="11" name="CuadroTexto 10">
            <a:extLst>
              <a:ext uri="{FF2B5EF4-FFF2-40B4-BE49-F238E27FC236}">
                <a16:creationId xmlns:a16="http://schemas.microsoft.com/office/drawing/2014/main" id="{AD975BE6-F70C-6FAF-F90D-C2A72DDD3DF6}"/>
              </a:ext>
            </a:extLst>
          </p:cNvPr>
          <p:cNvSpPr txBox="1"/>
          <p:nvPr>
            <p:custDataLst>
              <p:tags r:id="rId8"/>
            </p:custDataLst>
          </p:nvPr>
        </p:nvSpPr>
        <p:spPr>
          <a:xfrm>
            <a:off x="8283958" y="2495930"/>
            <a:ext cx="34458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000" b="1">
                <a:solidFill>
                  <a:srgbClr val="1E4E79"/>
                </a:solidFill>
                <a:latin typeface="Montserrat"/>
              </a:rPr>
              <a:t>Groupe des communications</a:t>
            </a:r>
          </a:p>
        </p:txBody>
      </p:sp>
      <p:sp>
        <p:nvSpPr>
          <p:cNvPr id="13" name="CuadroTexto 12">
            <a:extLst>
              <a:ext uri="{FF2B5EF4-FFF2-40B4-BE49-F238E27FC236}">
                <a16:creationId xmlns:a16="http://schemas.microsoft.com/office/drawing/2014/main" id="{861661CB-F354-C0A4-CCA0-21C8951493C1}"/>
              </a:ext>
            </a:extLst>
          </p:cNvPr>
          <p:cNvSpPr txBox="1"/>
          <p:nvPr>
            <p:custDataLst>
              <p:tags r:id="rId9"/>
            </p:custDataLst>
          </p:nvPr>
        </p:nvSpPr>
        <p:spPr>
          <a:xfrm>
            <a:off x="4548758" y="5594160"/>
            <a:ext cx="31583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000" b="1" dirty="0">
                <a:solidFill>
                  <a:srgbClr val="1E4E79"/>
                </a:solidFill>
                <a:latin typeface="Montserrat"/>
              </a:rPr>
              <a:t>Groupe de conseil aux citoyens</a:t>
            </a:r>
          </a:p>
          <a:p>
            <a:pPr algn="r"/>
            <a:endParaRPr lang="fr-FR" sz="2000" b="1" dirty="0">
              <a:solidFill>
                <a:srgbClr val="1E4E79"/>
              </a:solidFill>
              <a:latin typeface="Montserrat"/>
            </a:endParaRPr>
          </a:p>
        </p:txBody>
      </p:sp>
      <p:sp>
        <p:nvSpPr>
          <p:cNvPr id="10" name="CuadroTexto 9">
            <a:extLst>
              <a:ext uri="{FF2B5EF4-FFF2-40B4-BE49-F238E27FC236}">
                <a16:creationId xmlns:a16="http://schemas.microsoft.com/office/drawing/2014/main" id="{044B8523-8166-869F-D7FB-76A473EA929D}"/>
              </a:ext>
            </a:extLst>
          </p:cNvPr>
          <p:cNvSpPr txBox="1"/>
          <p:nvPr>
            <p:custDataLst>
              <p:tags r:id="rId10"/>
            </p:custDataLst>
          </p:nvPr>
        </p:nvSpPr>
        <p:spPr>
          <a:xfrm>
            <a:off x="1173716" y="344061"/>
            <a:ext cx="602635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b="1" dirty="0">
                <a:solidFill>
                  <a:srgbClr val="002060"/>
                </a:solidFill>
                <a:latin typeface="Montserrat"/>
              </a:rPr>
              <a:t>Comment s’organise l’OSCAE au sein de la SIC?</a:t>
            </a:r>
            <a:r>
              <a:rPr lang="fr-FR" sz="3200" dirty="0">
                <a:solidFill>
                  <a:srgbClr val="002060"/>
                </a:solidFill>
                <a:latin typeface="Montserrat"/>
              </a:rPr>
              <a:t> </a:t>
            </a:r>
          </a:p>
        </p:txBody>
      </p:sp>
      <p:pic>
        <p:nvPicPr>
          <p:cNvPr id="9" name="Picture 13">
            <a:extLst>
              <a:ext uri="{FF2B5EF4-FFF2-40B4-BE49-F238E27FC236}">
                <a16:creationId xmlns:a16="http://schemas.microsoft.com/office/drawing/2014/main" id="{6C8F7F6D-909C-4B10-860D-1AFFC57899D0}"/>
              </a:ext>
            </a:extLst>
          </p:cNvPr>
          <p:cNvPicPr>
            <a:picLocks noChangeAspect="1"/>
          </p:cNvPicPr>
          <p:nvPr>
            <p:custDataLst>
              <p:tags r:id="rId11"/>
            </p:custDataLst>
          </p:nvPr>
        </p:nvPicPr>
        <p:blipFill>
          <a:blip r:embed="rId18"/>
          <a:stretch>
            <a:fillRect/>
          </a:stretch>
        </p:blipFill>
        <p:spPr>
          <a:xfrm>
            <a:off x="6412375" y="2701954"/>
            <a:ext cx="1633959" cy="1618066"/>
          </a:xfrm>
          <a:prstGeom prst="rect">
            <a:avLst/>
          </a:prstGeom>
        </p:spPr>
      </p:pic>
      <p:pic>
        <p:nvPicPr>
          <p:cNvPr id="14" name="Picture 14">
            <a:extLst>
              <a:ext uri="{FF2B5EF4-FFF2-40B4-BE49-F238E27FC236}">
                <a16:creationId xmlns:a16="http://schemas.microsoft.com/office/drawing/2014/main" id="{18B434C1-A722-7F60-C193-5ED0BB5109BB}"/>
              </a:ext>
            </a:extLst>
          </p:cNvPr>
          <p:cNvPicPr>
            <a:picLocks noChangeAspect="1"/>
          </p:cNvPicPr>
          <p:nvPr>
            <p:custDataLst>
              <p:tags r:id="rId12"/>
            </p:custDataLst>
          </p:nvPr>
        </p:nvPicPr>
        <p:blipFill rotWithShape="1">
          <a:blip r:embed="rId19"/>
          <a:srcRect l="16842" t="505" r="11930"/>
          <a:stretch/>
        </p:blipFill>
        <p:spPr>
          <a:xfrm>
            <a:off x="7974957" y="1017867"/>
            <a:ext cx="1982866" cy="1928601"/>
          </a:xfrm>
          <a:prstGeom prst="ellipse">
            <a:avLst/>
          </a:prstGeom>
          <a:ln w="28575">
            <a:solidFill>
              <a:srgbClr val="FFC000"/>
            </a:solidFill>
          </a:ln>
        </p:spPr>
      </p:pic>
      <p:pic>
        <p:nvPicPr>
          <p:cNvPr id="15" name="Picture 15">
            <a:extLst>
              <a:ext uri="{FF2B5EF4-FFF2-40B4-BE49-F238E27FC236}">
                <a16:creationId xmlns:a16="http://schemas.microsoft.com/office/drawing/2014/main" id="{690922C1-049A-5E20-5B76-B799FAD741F0}"/>
              </a:ext>
            </a:extLst>
          </p:cNvPr>
          <p:cNvPicPr>
            <a:picLocks noChangeAspect="1"/>
          </p:cNvPicPr>
          <p:nvPr>
            <p:custDataLst>
              <p:tags r:id="rId13"/>
            </p:custDataLst>
          </p:nvPr>
        </p:nvPicPr>
        <p:blipFill rotWithShape="1">
          <a:blip r:embed="rId20"/>
          <a:srcRect l="20351" r="10703" b="526"/>
          <a:stretch/>
        </p:blipFill>
        <p:spPr>
          <a:xfrm>
            <a:off x="7772401" y="4482297"/>
            <a:ext cx="1891335" cy="1819176"/>
          </a:xfrm>
          <a:prstGeom prst="ellipse">
            <a:avLst/>
          </a:prstGeom>
          <a:ln w="28575">
            <a:solidFill>
              <a:srgbClr val="FFC000"/>
            </a:solidFill>
          </a:ln>
        </p:spPr>
      </p:pic>
    </p:spTree>
    <p:extLst>
      <p:ext uri="{BB962C8B-B14F-4D97-AF65-F5344CB8AC3E}">
        <p14:creationId xmlns:p14="http://schemas.microsoft.com/office/powerpoint/2010/main" val="76511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Shape 127"/>
        <p:cNvGrpSpPr/>
        <p:nvPr/>
      </p:nvGrpSpPr>
      <p:grpSpPr>
        <a:xfrm>
          <a:off x="0" y="0"/>
          <a:ext cx="0" cy="0"/>
          <a:chOff x="0" y="0"/>
          <a:chExt cx="0" cy="0"/>
        </a:xfrm>
      </p:grpSpPr>
      <p:sp>
        <p:nvSpPr>
          <p:cNvPr id="14" name="Rectángulo 13"/>
          <p:cNvSpPr/>
          <p:nvPr>
            <p:custDataLst>
              <p:tags r:id="rId1"/>
            </p:custDataLst>
          </p:nvPr>
        </p:nvSpPr>
        <p:spPr>
          <a:xfrm>
            <a:off x="2129869" y="1622961"/>
            <a:ext cx="8209609" cy="38431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E0A86C5-91D6-67F1-05BF-707F1D6B0E62}"/>
              </a:ext>
            </a:extLst>
          </p:cNvPr>
          <p:cNvSpPr txBox="1"/>
          <p:nvPr>
            <p:custDataLst>
              <p:tags r:id="rId2"/>
            </p:custDataLst>
          </p:nvPr>
        </p:nvSpPr>
        <p:spPr>
          <a:xfrm>
            <a:off x="2322906" y="1946501"/>
            <a:ext cx="786862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dirty="0">
                <a:solidFill>
                  <a:srgbClr val="002060"/>
                </a:solidFill>
                <a:latin typeface="Montserrat"/>
              </a:rPr>
              <a:t>Il s’agit d’une équipe interdisciplinaire, composée, entre autres, de professionnels du droit, de la pédagogie, de l’histoire de l’art, de la gestion culturelle et de la communication. </a:t>
            </a:r>
            <a:r>
              <a:rPr lang="fr-FR" sz="2400" dirty="0" smtClean="0">
                <a:solidFill>
                  <a:srgbClr val="002060"/>
                </a:solidFill>
                <a:latin typeface="Montserrat"/>
              </a:rPr>
              <a:t> Ils </a:t>
            </a:r>
            <a:r>
              <a:rPr lang="fr-FR" sz="2400" dirty="0">
                <a:solidFill>
                  <a:srgbClr val="002060"/>
                </a:solidFill>
                <a:latin typeface="Montserrat"/>
              </a:rPr>
              <a:t>élaborent des contenus, des stratégies et des programmes académiques sur tous les domaines de compétences de la SIC, conçus sur mesure pour des publics spécifiques et pour le grand public. </a:t>
            </a:r>
          </a:p>
        </p:txBody>
      </p:sp>
      <p:sp>
        <p:nvSpPr>
          <p:cNvPr id="5" name="CuadroTexto 4">
            <a:extLst>
              <a:ext uri="{FF2B5EF4-FFF2-40B4-BE49-F238E27FC236}">
                <a16:creationId xmlns:a16="http://schemas.microsoft.com/office/drawing/2014/main" id="{A4D5F8F3-AE66-4E5C-2BD7-30477366B6BD}"/>
              </a:ext>
            </a:extLst>
          </p:cNvPr>
          <p:cNvSpPr txBox="1"/>
          <p:nvPr>
            <p:custDataLst>
              <p:tags r:id="rId3"/>
            </p:custDataLst>
          </p:nvPr>
        </p:nvSpPr>
        <p:spPr>
          <a:xfrm>
            <a:off x="1720786" y="693303"/>
            <a:ext cx="8765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a:solidFill>
                  <a:srgbClr val="002060"/>
                </a:solidFill>
                <a:latin typeface="Montserrat"/>
              </a:rPr>
              <a:t>Groupe de travail sur la formation</a:t>
            </a:r>
          </a:p>
        </p:txBody>
      </p:sp>
      <p:pic>
        <p:nvPicPr>
          <p:cNvPr id="12"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4"/>
            </p:custDataLst>
          </p:nvPr>
        </p:nvPicPr>
        <p:blipFill>
          <a:blip r:embed="rId8"/>
          <a:stretch>
            <a:fillRect/>
          </a:stretch>
        </p:blipFill>
        <p:spPr>
          <a:xfrm>
            <a:off x="10826885" y="242965"/>
            <a:ext cx="1001356" cy="616997"/>
          </a:xfrm>
          <a:prstGeom prst="rect">
            <a:avLst/>
          </a:prstGeom>
        </p:spPr>
      </p:pic>
    </p:spTree>
    <p:extLst>
      <p:ext uri="{BB962C8B-B14F-4D97-AF65-F5344CB8AC3E}">
        <p14:creationId xmlns:p14="http://schemas.microsoft.com/office/powerpoint/2010/main" val="302623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127"/>
        <p:cNvGrpSpPr/>
        <p:nvPr/>
      </p:nvGrpSpPr>
      <p:grpSpPr>
        <a:xfrm>
          <a:off x="0" y="0"/>
          <a:ext cx="0" cy="0"/>
          <a:chOff x="0" y="0"/>
          <a:chExt cx="0" cy="0"/>
        </a:xfrm>
      </p:grpSpPr>
      <p:pic>
        <p:nvPicPr>
          <p:cNvPr id="14"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1"/>
            </p:custDataLst>
          </p:nvPr>
        </p:nvPicPr>
        <p:blipFill>
          <a:blip r:embed="rId11"/>
          <a:stretch>
            <a:fillRect/>
          </a:stretch>
        </p:blipFill>
        <p:spPr>
          <a:xfrm>
            <a:off x="10826885" y="242965"/>
            <a:ext cx="1001356" cy="616997"/>
          </a:xfrm>
          <a:prstGeom prst="rect">
            <a:avLst/>
          </a:prstGeom>
        </p:spPr>
      </p:pic>
      <p:sp>
        <p:nvSpPr>
          <p:cNvPr id="17" name="Rectángulo 16">
            <a:extLst>
              <a:ext uri="{FF2B5EF4-FFF2-40B4-BE49-F238E27FC236}">
                <a16:creationId xmlns:a16="http://schemas.microsoft.com/office/drawing/2014/main" id="{9EA02BA1-132F-4045-B19B-BAEFE14FF30E}"/>
              </a:ext>
            </a:extLst>
          </p:cNvPr>
          <p:cNvSpPr/>
          <p:nvPr>
            <p:custDataLst>
              <p:tags r:id="rId2"/>
            </p:custDataLst>
          </p:nvPr>
        </p:nvSpPr>
        <p:spPr>
          <a:xfrm>
            <a:off x="1601611" y="2181855"/>
            <a:ext cx="9010191" cy="1195779"/>
          </a:xfrm>
          <a:prstGeom prst="rect">
            <a:avLst/>
          </a:prstGeom>
          <a:solidFill>
            <a:srgbClr val="13158F"/>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2" name="Google Shape;132;p4"/>
          <p:cNvSpPr txBox="1"/>
          <p:nvPr>
            <p:custDataLst>
              <p:tags r:id="rId3"/>
            </p:custDataLst>
          </p:nvPr>
        </p:nvSpPr>
        <p:spPr>
          <a:xfrm>
            <a:off x="1630351" y="2109180"/>
            <a:ext cx="9010191" cy="1235365"/>
          </a:xfrm>
          <a:prstGeom prst="rect">
            <a:avLst/>
          </a:prstGeom>
          <a:noFill/>
          <a:ln>
            <a:noFill/>
          </a:ln>
        </p:spPr>
        <p:txBody>
          <a:bodyPr spcFirstLastPara="1" wrap="square" lIns="91425" tIns="45700" rIns="91425" bIns="45700" anchor="t" anchorCtr="0">
            <a:noAutofit/>
          </a:bodyPr>
          <a:lstStyle/>
          <a:p>
            <a:pPr algn="ctr">
              <a:lnSpc>
                <a:spcPct val="115000"/>
              </a:lnSpc>
            </a:pPr>
            <a:r>
              <a:rPr lang="fr-FR" sz="2400" dirty="0">
                <a:solidFill>
                  <a:schemeClr val="bg1"/>
                </a:solidFill>
                <a:latin typeface="Montserrat"/>
                <a:cs typeface="Calibri"/>
                <a:sym typeface="Arial"/>
              </a:rPr>
              <a:t>Depuis 2013, le Groupe de formation est responsable </a:t>
            </a:r>
            <a:r>
              <a:rPr lang="fr-FR" sz="2400" dirty="0" smtClean="0">
                <a:solidFill>
                  <a:schemeClr val="bg1"/>
                </a:solidFill>
                <a:latin typeface="Montserrat"/>
                <a:cs typeface="Calibri"/>
                <a:sym typeface="Arial"/>
              </a:rPr>
              <a:t>du </a:t>
            </a:r>
            <a:r>
              <a:rPr lang="fr-FR" sz="2400" b="1" dirty="0" smtClean="0">
                <a:solidFill>
                  <a:schemeClr val="bg1"/>
                </a:solidFill>
                <a:latin typeface="Montserrat"/>
                <a:cs typeface="Calibri"/>
                <a:sym typeface="Arial"/>
              </a:rPr>
              <a:t>Programme </a:t>
            </a:r>
            <a:r>
              <a:rPr lang="fr-FR" sz="2400" b="1" dirty="0">
                <a:solidFill>
                  <a:schemeClr val="bg1"/>
                </a:solidFill>
                <a:latin typeface="Montserrat"/>
                <a:cs typeface="Calibri"/>
                <a:sym typeface="Arial"/>
              </a:rPr>
              <a:t>de formation en propriété </a:t>
            </a:r>
            <a:r>
              <a:rPr lang="fr-FR" sz="2400" b="1" dirty="0" smtClean="0">
                <a:solidFill>
                  <a:schemeClr val="bg1"/>
                </a:solidFill>
                <a:latin typeface="Montserrat"/>
                <a:cs typeface="Calibri"/>
                <a:sym typeface="Arial"/>
              </a:rPr>
              <a:t>intellectuelle (API</a:t>
            </a:r>
            <a:r>
              <a:rPr lang="fr-FR" sz="2400" b="1" dirty="0">
                <a:solidFill>
                  <a:schemeClr val="bg1"/>
                </a:solidFill>
                <a:latin typeface="Montserrat"/>
                <a:cs typeface="Calibri"/>
                <a:sym typeface="Arial"/>
              </a:rPr>
              <a:t>).</a:t>
            </a:r>
          </a:p>
          <a:p>
            <a:pPr algn="ctr">
              <a:lnSpc>
                <a:spcPct val="115000"/>
              </a:lnSpc>
            </a:pPr>
            <a:endParaRPr lang="es-CO" sz="1800" dirty="0">
              <a:solidFill>
                <a:srgbClr val="002060"/>
              </a:solidFill>
              <a:latin typeface="Montserrat"/>
              <a:cs typeface="Calibri" panose="020F0502020204030204" pitchFamily="34" charset="0"/>
            </a:endParaRPr>
          </a:p>
          <a:p>
            <a:pPr algn="ctr"/>
            <a:r>
              <a:rPr lang="fr-FR" sz="1800" dirty="0">
                <a:latin typeface="Montserrat"/>
                <a:cs typeface="Calibri" panose="020F0502020204030204" pitchFamily="34" charset="0"/>
              </a:rPr>
              <a:t/>
            </a:r>
            <a:br>
              <a:rPr lang="fr-FR" sz="1800" dirty="0">
                <a:latin typeface="Montserrat"/>
                <a:cs typeface="Calibri" panose="020F0502020204030204" pitchFamily="34" charset="0"/>
              </a:rPr>
            </a:br>
            <a:endParaRPr lang="fr-FR" sz="1800" dirty="0">
              <a:latin typeface="Montserrat"/>
              <a:cs typeface="Calibri" panose="020F0502020204030204" pitchFamily="34" charset="0"/>
            </a:endParaRPr>
          </a:p>
        </p:txBody>
      </p:sp>
      <p:sp>
        <p:nvSpPr>
          <p:cNvPr id="6" name="Rectángulo 5">
            <a:extLst>
              <a:ext uri="{FF2B5EF4-FFF2-40B4-BE49-F238E27FC236}">
                <a16:creationId xmlns:a16="http://schemas.microsoft.com/office/drawing/2014/main" id="{F578566E-EF11-6F3B-E8F2-2453002DAD16}"/>
              </a:ext>
            </a:extLst>
          </p:cNvPr>
          <p:cNvSpPr/>
          <p:nvPr>
            <p:custDataLst>
              <p:tags r:id="rId4"/>
            </p:custDataLst>
          </p:nvPr>
        </p:nvSpPr>
        <p:spPr>
          <a:xfrm>
            <a:off x="1592693" y="1052595"/>
            <a:ext cx="9010191" cy="881298"/>
          </a:xfrm>
          <a:prstGeom prst="rect">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ángulo 6">
            <a:extLst>
              <a:ext uri="{FF2B5EF4-FFF2-40B4-BE49-F238E27FC236}">
                <a16:creationId xmlns:a16="http://schemas.microsoft.com/office/drawing/2014/main" id="{436CFD51-FF1E-84BF-14E3-85FB55AFA4DE}"/>
              </a:ext>
            </a:extLst>
          </p:cNvPr>
          <p:cNvSpPr/>
          <p:nvPr>
            <p:custDataLst>
              <p:tags r:id="rId5"/>
            </p:custDataLst>
          </p:nvPr>
        </p:nvSpPr>
        <p:spPr>
          <a:xfrm>
            <a:off x="1598699" y="3654897"/>
            <a:ext cx="9014741" cy="1830203"/>
          </a:xfrm>
          <a:prstGeom prst="rect">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Google Shape;132;p4">
            <a:extLst>
              <a:ext uri="{FF2B5EF4-FFF2-40B4-BE49-F238E27FC236}">
                <a16:creationId xmlns:a16="http://schemas.microsoft.com/office/drawing/2014/main" id="{608B4966-4910-9674-8929-80E4E5B505CE}"/>
              </a:ext>
            </a:extLst>
          </p:cNvPr>
          <p:cNvSpPr txBox="1"/>
          <p:nvPr>
            <p:custDataLst>
              <p:tags r:id="rId6"/>
            </p:custDataLst>
          </p:nvPr>
        </p:nvSpPr>
        <p:spPr>
          <a:xfrm>
            <a:off x="2284935" y="1202551"/>
            <a:ext cx="7315200" cy="804017"/>
          </a:xfrm>
          <a:prstGeom prst="rect">
            <a:avLst/>
          </a:prstGeom>
          <a:noFill/>
          <a:ln>
            <a:noFill/>
          </a:ln>
        </p:spPr>
        <p:txBody>
          <a:bodyPr spcFirstLastPara="1" wrap="square" lIns="91425" tIns="45700" rIns="91425" bIns="45700" anchor="t" anchorCtr="0">
            <a:noAutofit/>
          </a:bodyPr>
          <a:lstStyle/>
          <a:p>
            <a:pPr algn="ctr">
              <a:lnSpc>
                <a:spcPct val="115000"/>
              </a:lnSpc>
            </a:pPr>
            <a:r>
              <a:rPr lang="fr-FR" sz="2400" dirty="0">
                <a:solidFill>
                  <a:srgbClr val="002060"/>
                </a:solidFill>
                <a:latin typeface="Montserrat"/>
                <a:cs typeface="Calibri"/>
              </a:rPr>
              <a:t>En 2011, la SIC a signé un accord avec l’OMPI.</a:t>
            </a:r>
          </a:p>
          <a:p>
            <a:pPr algn="ctr"/>
            <a:r>
              <a:rPr lang="fr-FR" sz="1800" dirty="0">
                <a:latin typeface="Montserrat"/>
                <a:cs typeface="Calibri" panose="020F0502020204030204" pitchFamily="34" charset="0"/>
              </a:rPr>
              <a:t/>
            </a:r>
            <a:br>
              <a:rPr lang="fr-FR" sz="1800" dirty="0">
                <a:latin typeface="Montserrat"/>
                <a:cs typeface="Calibri" panose="020F0502020204030204" pitchFamily="34" charset="0"/>
              </a:rPr>
            </a:br>
            <a:endParaRPr lang="fr-FR" sz="1800" dirty="0">
              <a:latin typeface="Montserrat"/>
              <a:cs typeface="Calibri" panose="020F0502020204030204" pitchFamily="34" charset="0"/>
            </a:endParaRPr>
          </a:p>
        </p:txBody>
      </p:sp>
      <p:sp>
        <p:nvSpPr>
          <p:cNvPr id="9" name="Google Shape;132;p4">
            <a:extLst>
              <a:ext uri="{FF2B5EF4-FFF2-40B4-BE49-F238E27FC236}">
                <a16:creationId xmlns:a16="http://schemas.microsoft.com/office/drawing/2014/main" id="{ACF13712-495D-E332-C74A-78C9DD318C1A}"/>
              </a:ext>
            </a:extLst>
          </p:cNvPr>
          <p:cNvSpPr txBox="1"/>
          <p:nvPr>
            <p:custDataLst>
              <p:tags r:id="rId7"/>
            </p:custDataLst>
          </p:nvPr>
        </p:nvSpPr>
        <p:spPr>
          <a:xfrm>
            <a:off x="1830866" y="3867823"/>
            <a:ext cx="8609162" cy="1508507"/>
          </a:xfrm>
          <a:prstGeom prst="rect">
            <a:avLst/>
          </a:prstGeom>
          <a:noFill/>
          <a:ln>
            <a:noFill/>
          </a:ln>
        </p:spPr>
        <p:txBody>
          <a:bodyPr spcFirstLastPara="1" wrap="square" lIns="91425" tIns="45700" rIns="91425" bIns="45700" anchor="t" anchorCtr="0">
            <a:noAutofit/>
          </a:bodyPr>
          <a:lstStyle/>
          <a:p>
            <a:pPr algn="ctr">
              <a:lnSpc>
                <a:spcPct val="115000"/>
              </a:lnSpc>
            </a:pPr>
            <a:r>
              <a:rPr lang="fr-FR" sz="2400">
                <a:solidFill>
                  <a:srgbClr val="002060"/>
                </a:solidFill>
                <a:latin typeface="Montserrat"/>
                <a:cs typeface="Calibri"/>
                <a:sym typeface="Arial"/>
              </a:rPr>
              <a:t>L’API promeut la protection, l’utilisation et l’exploitation du système de propriété industrielle par la formation et l’éducation continue. </a:t>
            </a:r>
          </a:p>
        </p:txBody>
      </p:sp>
    </p:spTree>
    <p:extLst>
      <p:ext uri="{BB962C8B-B14F-4D97-AF65-F5344CB8AC3E}">
        <p14:creationId xmlns:p14="http://schemas.microsoft.com/office/powerpoint/2010/main" val="31782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127"/>
        <p:cNvGrpSpPr/>
        <p:nvPr/>
      </p:nvGrpSpPr>
      <p:grpSpPr>
        <a:xfrm>
          <a:off x="0" y="0"/>
          <a:ext cx="0" cy="0"/>
          <a:chOff x="0" y="0"/>
          <a:chExt cx="0" cy="0"/>
        </a:xfrm>
      </p:grpSpPr>
      <p:sp>
        <p:nvSpPr>
          <p:cNvPr id="8" name="Oval 7">
            <a:extLst>
              <a:ext uri="{FF2B5EF4-FFF2-40B4-BE49-F238E27FC236}">
                <a16:creationId xmlns:a16="http://schemas.microsoft.com/office/drawing/2014/main" id="{2EF38272-C417-5E57-EA52-2EA430A58D31}"/>
              </a:ext>
            </a:extLst>
          </p:cNvPr>
          <p:cNvSpPr/>
          <p:nvPr>
            <p:custDataLst>
              <p:tags r:id="rId1"/>
            </p:custDataLst>
          </p:nvPr>
        </p:nvSpPr>
        <p:spPr>
          <a:xfrm>
            <a:off x="6024622" y="666509"/>
            <a:ext cx="3819645" cy="38389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7CB84F6E-B704-7D69-0B40-FEC362501B63}"/>
              </a:ext>
            </a:extLst>
          </p:cNvPr>
          <p:cNvSpPr txBox="1"/>
          <p:nvPr>
            <p:custDataLst>
              <p:tags r:id="rId2"/>
            </p:custDataLst>
          </p:nvPr>
        </p:nvSpPr>
        <p:spPr>
          <a:xfrm>
            <a:off x="6159704" y="1001657"/>
            <a:ext cx="355299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dirty="0" smtClean="0">
                <a:solidFill>
                  <a:srgbClr val="13158F"/>
                </a:solidFill>
                <a:latin typeface="Montserrat"/>
                <a:cs typeface="Calibri"/>
              </a:rPr>
              <a:t>Thèmes :</a:t>
            </a:r>
            <a:r>
              <a:rPr lang="fr-FR" sz="2800" b="1" dirty="0">
                <a:solidFill>
                  <a:srgbClr val="13158F"/>
                </a:solidFill>
                <a:latin typeface="Montserrat"/>
                <a:cs typeface="Calibri"/>
              </a:rPr>
              <a:t> </a:t>
            </a:r>
            <a:r>
              <a:rPr lang="fr-FR" b="1" dirty="0">
                <a:solidFill>
                  <a:srgbClr val="13158F"/>
                </a:solidFill>
                <a:latin typeface="Montserrat"/>
                <a:cs typeface="Calibri" panose="020F0502020204030204" pitchFamily="34" charset="0"/>
              </a:rPr>
              <a:t/>
            </a:r>
            <a:br>
              <a:rPr lang="fr-FR" b="1" dirty="0">
                <a:solidFill>
                  <a:srgbClr val="13158F"/>
                </a:solidFill>
                <a:latin typeface="Montserrat"/>
                <a:cs typeface="Calibri" panose="020F0502020204030204" pitchFamily="34" charset="0"/>
              </a:rPr>
            </a:br>
            <a:r>
              <a:rPr lang="fr-FR" sz="1600" b="1" dirty="0" smtClean="0">
                <a:solidFill>
                  <a:srgbClr val="13158F"/>
                </a:solidFill>
                <a:latin typeface="Montserrat"/>
                <a:cs typeface="Calibri"/>
              </a:rPr>
              <a:t>– </a:t>
            </a:r>
            <a:r>
              <a:rPr lang="fr-FR" sz="1600" b="1" u="sng" dirty="0">
                <a:solidFill>
                  <a:srgbClr val="13158F"/>
                </a:solidFill>
                <a:latin typeface="Montserrat"/>
                <a:cs typeface="Calibri"/>
              </a:rPr>
              <a:t>Importance des marques</a:t>
            </a:r>
          </a:p>
          <a:p>
            <a:pPr algn="ctr"/>
            <a:r>
              <a:rPr lang="fr-FR" sz="1600" b="1" dirty="0" smtClean="0">
                <a:solidFill>
                  <a:srgbClr val="13158F"/>
                </a:solidFill>
                <a:latin typeface="Montserrat"/>
                <a:cs typeface="Calibri"/>
              </a:rPr>
              <a:t>– </a:t>
            </a:r>
            <a:r>
              <a:rPr lang="fr-FR" sz="1600" b="1" u="sng" dirty="0">
                <a:solidFill>
                  <a:srgbClr val="13158F"/>
                </a:solidFill>
                <a:latin typeface="Montserrat"/>
                <a:cs typeface="Calibri"/>
              </a:rPr>
              <a:t>Importance des brevets</a:t>
            </a:r>
          </a:p>
          <a:p>
            <a:pPr algn="ctr"/>
            <a:r>
              <a:rPr lang="fr-FR" sz="1600" b="1" dirty="0" smtClean="0">
                <a:solidFill>
                  <a:srgbClr val="13158F"/>
                </a:solidFill>
                <a:latin typeface="Montserrat"/>
                <a:cs typeface="Calibri"/>
              </a:rPr>
              <a:t>– </a:t>
            </a:r>
            <a:r>
              <a:rPr lang="fr-FR" sz="1600" b="1" u="sng" dirty="0">
                <a:solidFill>
                  <a:srgbClr val="13158F"/>
                </a:solidFill>
                <a:latin typeface="Montserrat"/>
                <a:cs typeface="Calibri"/>
              </a:rPr>
              <a:t>Introduction à la propriété industrielle</a:t>
            </a:r>
          </a:p>
          <a:p>
            <a:pPr algn="ctr"/>
            <a:r>
              <a:rPr lang="fr-FR" dirty="0" smtClean="0">
                <a:solidFill>
                  <a:srgbClr val="13158F"/>
                </a:solidFill>
                <a:latin typeface="Montserrat"/>
                <a:cs typeface="Calibri"/>
              </a:rPr>
              <a:t>– </a:t>
            </a:r>
            <a:r>
              <a:rPr lang="fr-FR" dirty="0">
                <a:solidFill>
                  <a:srgbClr val="13158F"/>
                </a:solidFill>
                <a:latin typeface="Montserrat"/>
                <a:cs typeface="Calibri"/>
              </a:rPr>
              <a:t>Atelier sur l’enregistrement des marques</a:t>
            </a:r>
          </a:p>
          <a:p>
            <a:pPr algn="ctr"/>
            <a:r>
              <a:rPr lang="fr-FR" dirty="0" smtClean="0">
                <a:solidFill>
                  <a:srgbClr val="13158F"/>
                </a:solidFill>
                <a:latin typeface="Montserrat"/>
                <a:cs typeface="Calibri"/>
              </a:rPr>
              <a:t>– </a:t>
            </a:r>
            <a:r>
              <a:rPr lang="fr-FR" dirty="0">
                <a:solidFill>
                  <a:srgbClr val="13158F"/>
                </a:solidFill>
                <a:latin typeface="Montserrat"/>
                <a:cs typeface="Calibri"/>
              </a:rPr>
              <a:t>Importance des dessins et modèles industriels</a:t>
            </a:r>
          </a:p>
          <a:p>
            <a:pPr algn="ctr"/>
            <a:r>
              <a:rPr lang="fr-FR" dirty="0" smtClean="0">
                <a:solidFill>
                  <a:srgbClr val="13158F"/>
                </a:solidFill>
                <a:latin typeface="Montserrat"/>
                <a:cs typeface="Calibri"/>
              </a:rPr>
              <a:t>– </a:t>
            </a:r>
            <a:r>
              <a:rPr lang="fr-FR" dirty="0">
                <a:solidFill>
                  <a:srgbClr val="13158F"/>
                </a:solidFill>
                <a:latin typeface="Montserrat"/>
                <a:cs typeface="Calibri"/>
              </a:rPr>
              <a:t>Atelier de recherche d’informations sur les brevets </a:t>
            </a:r>
          </a:p>
          <a:p>
            <a:pPr algn="ctr"/>
            <a:endParaRPr lang="es-CO" sz="1800" dirty="0">
              <a:solidFill>
                <a:srgbClr val="13158F"/>
              </a:solidFill>
              <a:latin typeface="Montserrat"/>
              <a:cs typeface="Calibri" panose="020F0502020204030204" pitchFamily="34" charset="0"/>
            </a:endParaRPr>
          </a:p>
        </p:txBody>
      </p:sp>
      <p:pic>
        <p:nvPicPr>
          <p:cNvPr id="14"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3"/>
            </p:custDataLst>
          </p:nvPr>
        </p:nvPicPr>
        <p:blipFill>
          <a:blip r:embed="rId11"/>
          <a:stretch>
            <a:fillRect/>
          </a:stretch>
        </p:blipFill>
        <p:spPr>
          <a:xfrm>
            <a:off x="10826885" y="242965"/>
            <a:ext cx="1001356" cy="616997"/>
          </a:xfrm>
          <a:prstGeom prst="rect">
            <a:avLst/>
          </a:prstGeom>
        </p:spPr>
      </p:pic>
      <p:sp>
        <p:nvSpPr>
          <p:cNvPr id="3" name="Oval 2">
            <a:extLst>
              <a:ext uri="{FF2B5EF4-FFF2-40B4-BE49-F238E27FC236}">
                <a16:creationId xmlns:a16="http://schemas.microsoft.com/office/drawing/2014/main" id="{AAF0D5D6-A0BF-82CA-DFE2-9135618C407B}"/>
              </a:ext>
            </a:extLst>
          </p:cNvPr>
          <p:cNvSpPr/>
          <p:nvPr>
            <p:custDataLst>
              <p:tags r:id="rId4"/>
            </p:custDataLst>
          </p:nvPr>
        </p:nvSpPr>
        <p:spPr>
          <a:xfrm>
            <a:off x="2012065" y="406078"/>
            <a:ext cx="2999772" cy="3019063"/>
          </a:xfrm>
          <a:prstGeom prst="ellipse">
            <a:avLst/>
          </a:prstGeom>
          <a:solidFill>
            <a:srgbClr val="131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AA8DF62D-5FC5-2915-7B64-E43BBD1FD79B}"/>
              </a:ext>
            </a:extLst>
          </p:cNvPr>
          <p:cNvSpPr txBox="1"/>
          <p:nvPr>
            <p:custDataLst>
              <p:tags r:id="rId5"/>
            </p:custDataLst>
          </p:nvPr>
        </p:nvSpPr>
        <p:spPr>
          <a:xfrm>
            <a:off x="2013259" y="1068423"/>
            <a:ext cx="299231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rgbClr val="FFC000"/>
                </a:solidFill>
                <a:latin typeface="Montserrat"/>
                <a:cs typeface="Calibri"/>
              </a:rPr>
              <a:t>6 thèmes</a:t>
            </a:r>
            <a:r>
              <a:rPr lang="fr-FR" sz="1600" b="1" dirty="0">
                <a:solidFill>
                  <a:schemeClr val="tx2"/>
                </a:solidFill>
                <a:latin typeface="Montserrat"/>
                <a:cs typeface="Calibri"/>
              </a:rPr>
              <a:t> </a:t>
            </a:r>
            <a:r>
              <a:rPr lang="fr-FR" sz="1600" b="1" dirty="0">
                <a:solidFill>
                  <a:schemeClr val="tx2"/>
                </a:solidFill>
                <a:latin typeface="Montserrat"/>
                <a:cs typeface="Calibri" panose="020F0502020204030204" pitchFamily="34" charset="0"/>
              </a:rPr>
              <a:t/>
            </a:r>
            <a:br>
              <a:rPr lang="fr-FR" sz="1600" b="1" dirty="0">
                <a:solidFill>
                  <a:schemeClr val="tx2"/>
                </a:solidFill>
                <a:latin typeface="Montserrat"/>
                <a:cs typeface="Calibri" panose="020F0502020204030204" pitchFamily="34" charset="0"/>
              </a:rPr>
            </a:br>
            <a:r>
              <a:rPr lang="fr-FR" sz="2400" dirty="0">
                <a:solidFill>
                  <a:schemeClr val="tx2"/>
                </a:solidFill>
                <a:latin typeface="Montserrat"/>
                <a:cs typeface="Calibri"/>
              </a:rPr>
              <a:t>Formations en présentiel et virtuelles</a:t>
            </a:r>
          </a:p>
        </p:txBody>
      </p:sp>
      <p:sp>
        <p:nvSpPr>
          <p:cNvPr id="10" name="Oval 9">
            <a:extLst>
              <a:ext uri="{FF2B5EF4-FFF2-40B4-BE49-F238E27FC236}">
                <a16:creationId xmlns:a16="http://schemas.microsoft.com/office/drawing/2014/main" id="{24B7111B-6BA5-64E3-AD80-F28005DD541D}"/>
              </a:ext>
            </a:extLst>
          </p:cNvPr>
          <p:cNvSpPr/>
          <p:nvPr>
            <p:custDataLst>
              <p:tags r:id="rId6"/>
            </p:custDataLst>
          </p:nvPr>
        </p:nvSpPr>
        <p:spPr>
          <a:xfrm>
            <a:off x="3275634" y="3521597"/>
            <a:ext cx="2691113" cy="27104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a:extLst>
              <a:ext uri="{FF2B5EF4-FFF2-40B4-BE49-F238E27FC236}">
                <a16:creationId xmlns:a16="http://schemas.microsoft.com/office/drawing/2014/main" id="{F2C2570F-74BC-0481-33E0-300ECE087D2B}"/>
              </a:ext>
            </a:extLst>
          </p:cNvPr>
          <p:cNvSpPr txBox="1"/>
          <p:nvPr>
            <p:custDataLst>
              <p:tags r:id="rId7"/>
            </p:custDataLst>
          </p:nvPr>
        </p:nvSpPr>
        <p:spPr>
          <a:xfrm>
            <a:off x="3438144" y="3995218"/>
            <a:ext cx="235000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dirty="0">
                <a:solidFill>
                  <a:srgbClr val="FFC000"/>
                </a:solidFill>
                <a:latin typeface="Montserrat"/>
                <a:cs typeface="Calibri"/>
              </a:rPr>
              <a:t>802 journées </a:t>
            </a:r>
            <a:r>
              <a:rPr lang="fr-FR" sz="1200" b="1" dirty="0">
                <a:solidFill>
                  <a:srgbClr val="FFC000"/>
                </a:solidFill>
                <a:latin typeface="Montserrat"/>
                <a:cs typeface="Calibri" panose="020F0502020204030204" pitchFamily="34" charset="0"/>
              </a:rPr>
              <a:t/>
            </a:r>
            <a:br>
              <a:rPr lang="fr-FR" sz="1200" b="1" dirty="0">
                <a:solidFill>
                  <a:srgbClr val="FFC000"/>
                </a:solidFill>
                <a:latin typeface="Montserrat"/>
                <a:cs typeface="Calibri" panose="020F0502020204030204" pitchFamily="34" charset="0"/>
              </a:rPr>
            </a:br>
            <a:r>
              <a:rPr lang="fr-FR" sz="2000" dirty="0">
                <a:solidFill>
                  <a:srgbClr val="13158F"/>
                </a:solidFill>
                <a:latin typeface="Montserrat"/>
                <a:cs typeface="Calibri"/>
              </a:rPr>
              <a:t>Organisées au cours des trois dernières années.</a:t>
            </a:r>
          </a:p>
        </p:txBody>
      </p:sp>
    </p:spTree>
    <p:extLst>
      <p:ext uri="{BB962C8B-B14F-4D97-AF65-F5344CB8AC3E}">
        <p14:creationId xmlns:p14="http://schemas.microsoft.com/office/powerpoint/2010/main" val="2388763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127"/>
        <p:cNvGrpSpPr/>
        <p:nvPr/>
      </p:nvGrpSpPr>
      <p:grpSpPr>
        <a:xfrm>
          <a:off x="0" y="0"/>
          <a:ext cx="0" cy="0"/>
          <a:chOff x="0" y="0"/>
          <a:chExt cx="0" cy="0"/>
        </a:xfrm>
      </p:grpSpPr>
      <p:sp>
        <p:nvSpPr>
          <p:cNvPr id="2" name="Oval 1">
            <a:extLst>
              <a:ext uri="{FF2B5EF4-FFF2-40B4-BE49-F238E27FC236}">
                <a16:creationId xmlns:a16="http://schemas.microsoft.com/office/drawing/2014/main" id="{9AAC0B25-ECB4-83C9-DCBC-353834841E0C}"/>
              </a:ext>
            </a:extLst>
          </p:cNvPr>
          <p:cNvSpPr/>
          <p:nvPr>
            <p:custDataLst>
              <p:tags r:id="rId1"/>
            </p:custDataLst>
          </p:nvPr>
        </p:nvSpPr>
        <p:spPr>
          <a:xfrm>
            <a:off x="1115027" y="2142281"/>
            <a:ext cx="3809999" cy="3829290"/>
          </a:xfrm>
          <a:prstGeom prst="ellipse">
            <a:avLst/>
          </a:prstGeom>
          <a:solidFill>
            <a:srgbClr val="131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4" descr="Logotipo&#10;&#10;Descripción generada automáticamente">
            <a:extLst>
              <a:ext uri="{FF2B5EF4-FFF2-40B4-BE49-F238E27FC236}">
                <a16:creationId xmlns:a16="http://schemas.microsoft.com/office/drawing/2014/main" id="{852EDD59-5054-39A9-398E-FB759C287632}"/>
              </a:ext>
            </a:extLst>
          </p:cNvPr>
          <p:cNvPicPr>
            <a:picLocks noChangeAspect="1"/>
          </p:cNvPicPr>
          <p:nvPr>
            <p:custDataLst>
              <p:tags r:id="rId2"/>
            </p:custDataLst>
          </p:nvPr>
        </p:nvPicPr>
        <p:blipFill>
          <a:blip r:embed="rId11"/>
          <a:stretch>
            <a:fillRect/>
          </a:stretch>
        </p:blipFill>
        <p:spPr>
          <a:xfrm>
            <a:off x="10826885" y="242965"/>
            <a:ext cx="1001356" cy="616997"/>
          </a:xfrm>
          <a:prstGeom prst="rect">
            <a:avLst/>
          </a:prstGeom>
        </p:spPr>
      </p:pic>
      <p:sp>
        <p:nvSpPr>
          <p:cNvPr id="17" name="Rectángulo 16">
            <a:extLst>
              <a:ext uri="{FF2B5EF4-FFF2-40B4-BE49-F238E27FC236}">
                <a16:creationId xmlns:a16="http://schemas.microsoft.com/office/drawing/2014/main" id="{9EA02BA1-132F-4045-B19B-BAEFE14FF30E}"/>
              </a:ext>
            </a:extLst>
          </p:cNvPr>
          <p:cNvSpPr/>
          <p:nvPr>
            <p:custDataLst>
              <p:tags r:id="rId3"/>
            </p:custDataLst>
          </p:nvPr>
        </p:nvSpPr>
        <p:spPr>
          <a:xfrm>
            <a:off x="5501007" y="1526142"/>
            <a:ext cx="6803722" cy="460186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2" name="Google Shape;132;p4"/>
          <p:cNvSpPr txBox="1"/>
          <p:nvPr>
            <p:custDataLst>
              <p:tags r:id="rId4"/>
            </p:custDataLst>
          </p:nvPr>
        </p:nvSpPr>
        <p:spPr>
          <a:xfrm>
            <a:off x="1008819" y="514569"/>
            <a:ext cx="8319248" cy="831095"/>
          </a:xfrm>
          <a:prstGeom prst="rect">
            <a:avLst/>
          </a:prstGeom>
          <a:noFill/>
          <a:ln>
            <a:noFill/>
          </a:ln>
        </p:spPr>
        <p:txBody>
          <a:bodyPr spcFirstLastPara="1" wrap="square" lIns="91425" tIns="45700" rIns="91425" bIns="45700" anchor="t" anchorCtr="0">
            <a:noAutofit/>
          </a:bodyPr>
          <a:lstStyle/>
          <a:p>
            <a:pPr algn="just">
              <a:lnSpc>
                <a:spcPct val="115000"/>
              </a:lnSpc>
            </a:pPr>
            <a:r>
              <a:rPr lang="fr-FR" sz="1800" b="1">
                <a:solidFill>
                  <a:srgbClr val="002060"/>
                </a:solidFill>
                <a:latin typeface="Montserrat"/>
                <a:cs typeface="Calibri"/>
              </a:rPr>
              <a:t>Nous proposons aux citoyens une série de cours virtuels sur les questions de propriété industrielle sur notre campus virtuel.</a:t>
            </a:r>
          </a:p>
          <a:p>
            <a:pPr algn="just">
              <a:lnSpc>
                <a:spcPct val="115000"/>
              </a:lnSpc>
            </a:pPr>
            <a:endParaRPr lang="es-CO" sz="1800" b="1">
              <a:solidFill>
                <a:srgbClr val="002060"/>
              </a:solidFill>
              <a:latin typeface="Montserrat"/>
              <a:cs typeface="Calibri" panose="020F0502020204030204" pitchFamily="34" charset="0"/>
            </a:endParaRPr>
          </a:p>
          <a:p>
            <a:pPr algn="just">
              <a:lnSpc>
                <a:spcPct val="115000"/>
              </a:lnSpc>
            </a:pPr>
            <a:endParaRPr lang="es-CO" sz="1800" b="1">
              <a:solidFill>
                <a:srgbClr val="002060"/>
              </a:solidFill>
              <a:latin typeface="Montserrat"/>
              <a:cs typeface="Calibri" panose="020F0502020204030204" pitchFamily="34" charset="0"/>
            </a:endParaRPr>
          </a:p>
          <a:p>
            <a:pPr algn="just"/>
            <a:r>
              <a:rPr lang="fr-FR" sz="1800" b="1">
                <a:latin typeface="Montserrat"/>
                <a:cs typeface="Calibri" panose="020F0502020204030204" pitchFamily="34" charset="0"/>
              </a:rPr>
              <a:t/>
            </a:r>
            <a:br>
              <a:rPr lang="fr-FR" sz="1800" b="1">
                <a:latin typeface="Montserrat"/>
                <a:cs typeface="Calibri" panose="020F0502020204030204" pitchFamily="34" charset="0"/>
              </a:rPr>
            </a:br>
            <a:endParaRPr lang="fr-FR" sz="1800" b="1">
              <a:latin typeface="Montserrat"/>
              <a:cs typeface="Calibri" panose="020F0502020204030204" pitchFamily="34" charset="0"/>
            </a:endParaRPr>
          </a:p>
        </p:txBody>
      </p:sp>
      <p:sp>
        <p:nvSpPr>
          <p:cNvPr id="6" name="Google Shape;132;p4">
            <a:extLst>
              <a:ext uri="{FF2B5EF4-FFF2-40B4-BE49-F238E27FC236}">
                <a16:creationId xmlns:a16="http://schemas.microsoft.com/office/drawing/2014/main" id="{9407D8B4-BD88-7992-5546-E60FE0D1F9A1}"/>
              </a:ext>
            </a:extLst>
          </p:cNvPr>
          <p:cNvSpPr txBox="1"/>
          <p:nvPr>
            <p:custDataLst>
              <p:tags r:id="rId5"/>
            </p:custDataLst>
          </p:nvPr>
        </p:nvSpPr>
        <p:spPr>
          <a:xfrm>
            <a:off x="5656708" y="2422389"/>
            <a:ext cx="5512024" cy="3410466"/>
          </a:xfrm>
          <a:prstGeom prst="rect">
            <a:avLst/>
          </a:prstGeom>
          <a:noFill/>
          <a:ln>
            <a:noFill/>
          </a:ln>
        </p:spPr>
        <p:txBody>
          <a:bodyPr spcFirstLastPara="1" wrap="square" lIns="91425" tIns="45700" rIns="91425" bIns="45700" anchor="t" anchorCtr="0">
            <a:noAutofit/>
          </a:bodyPr>
          <a:lstStyle/>
          <a:p>
            <a:pPr>
              <a:lnSpc>
                <a:spcPct val="115000"/>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Introduction à la propriété intellectuelle</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Propriété intellectuelle dans le secteur agricole</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Gestion de la propriété intellectuelle</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Recherche d’informations sur les brevets</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Cours général de propriété intellectuelle</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Marques collectives, de certification et appellations d’origine</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Le design, une voie vers l’innovation</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Enregistrement des marques</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Aspects fondamentaux de la rédaction des demandes de brevet</a:t>
            </a:r>
          </a:p>
          <a:p>
            <a:pPr>
              <a:lnSpc>
                <a:spcPct val="114999"/>
              </a:lnSpc>
            </a:pPr>
            <a:r>
              <a:rPr lang="fr-FR" sz="1600" dirty="0" smtClean="0">
                <a:solidFill>
                  <a:srgbClr val="002060"/>
                </a:solidFill>
                <a:latin typeface="Montserrat"/>
                <a:cs typeface="Calibri"/>
              </a:rPr>
              <a:t>– </a:t>
            </a:r>
            <a:r>
              <a:rPr lang="fr-FR" sz="1600" dirty="0">
                <a:solidFill>
                  <a:srgbClr val="002060"/>
                </a:solidFill>
                <a:latin typeface="Montserrat"/>
                <a:cs typeface="Calibri"/>
              </a:rPr>
              <a:t>Commercialisation des brevets</a:t>
            </a:r>
            <a:r>
              <a:rPr lang="fr-FR" sz="1600" dirty="0">
                <a:latin typeface="Montserrat"/>
                <a:cs typeface="Calibri" panose="020F0502020204030204" pitchFamily="34" charset="0"/>
              </a:rPr>
              <a:t/>
            </a:r>
            <a:br>
              <a:rPr lang="fr-FR" sz="1600" dirty="0">
                <a:latin typeface="Montserrat"/>
                <a:cs typeface="Calibri" panose="020F0502020204030204" pitchFamily="34" charset="0"/>
              </a:rPr>
            </a:br>
            <a:endParaRPr lang="fr-FR" sz="1600" dirty="0">
              <a:latin typeface="Montserrat"/>
              <a:cs typeface="Calibri" panose="020F0502020204030204" pitchFamily="34" charset="0"/>
            </a:endParaRPr>
          </a:p>
        </p:txBody>
      </p:sp>
      <p:sp>
        <p:nvSpPr>
          <p:cNvPr id="3" name="CuadroTexto 2">
            <a:extLst>
              <a:ext uri="{FF2B5EF4-FFF2-40B4-BE49-F238E27FC236}">
                <a16:creationId xmlns:a16="http://schemas.microsoft.com/office/drawing/2014/main" id="{2BEC54E5-E456-15A8-AB3C-E7DD5731FF65}"/>
              </a:ext>
            </a:extLst>
          </p:cNvPr>
          <p:cNvSpPr txBox="1"/>
          <p:nvPr>
            <p:custDataLst>
              <p:tags r:id="rId6"/>
            </p:custDataLst>
          </p:nvPr>
        </p:nvSpPr>
        <p:spPr>
          <a:xfrm>
            <a:off x="1112446" y="2933477"/>
            <a:ext cx="37424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600" b="1" dirty="0">
                <a:solidFill>
                  <a:srgbClr val="FFC000"/>
                </a:solidFill>
                <a:latin typeface="Montserrat"/>
                <a:cs typeface="Calibri"/>
              </a:rPr>
              <a:t>10 cours</a:t>
            </a:r>
            <a:r>
              <a:rPr lang="fr-FR" sz="1800" b="1" dirty="0">
                <a:latin typeface="Montserrat"/>
                <a:cs typeface="Calibri" panose="020F0502020204030204" pitchFamily="34" charset="0"/>
              </a:rPr>
              <a:t/>
            </a:r>
            <a:br>
              <a:rPr lang="fr-FR" sz="1800" b="1" dirty="0">
                <a:latin typeface="Montserrat"/>
                <a:cs typeface="Calibri" panose="020F0502020204030204" pitchFamily="34" charset="0"/>
              </a:rPr>
            </a:br>
            <a:r>
              <a:rPr lang="fr-FR" sz="2400" dirty="0">
                <a:solidFill>
                  <a:schemeClr val="bg1">
                    <a:lumMod val="95000"/>
                  </a:schemeClr>
                </a:solidFill>
                <a:latin typeface="Montserrat"/>
                <a:cs typeface="Calibri"/>
              </a:rPr>
              <a:t>à suivre de manière autonome dans un temps donné.</a:t>
            </a:r>
          </a:p>
        </p:txBody>
      </p:sp>
      <p:sp>
        <p:nvSpPr>
          <p:cNvPr id="4" name="CuadroTexto 3">
            <a:extLst>
              <a:ext uri="{FF2B5EF4-FFF2-40B4-BE49-F238E27FC236}">
                <a16:creationId xmlns:a16="http://schemas.microsoft.com/office/drawing/2014/main" id="{8B88E254-D3CE-522C-474C-9E003B4ED8DF}"/>
              </a:ext>
            </a:extLst>
          </p:cNvPr>
          <p:cNvSpPr txBox="1"/>
          <p:nvPr>
            <p:custDataLst>
              <p:tags r:id="rId7"/>
            </p:custDataLst>
          </p:nvPr>
        </p:nvSpPr>
        <p:spPr>
          <a:xfrm>
            <a:off x="5658928" y="177704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dirty="0" smtClean="0">
                <a:solidFill>
                  <a:srgbClr val="FFC000"/>
                </a:solidFill>
                <a:latin typeface="Montserrat"/>
              </a:rPr>
              <a:t>Thèmes :</a:t>
            </a:r>
            <a:endParaRPr lang="fr-FR" sz="3600" b="1" dirty="0">
              <a:solidFill>
                <a:srgbClr val="FFC000"/>
              </a:solidFill>
              <a:latin typeface="Montserrat"/>
            </a:endParaRPr>
          </a:p>
        </p:txBody>
      </p:sp>
    </p:spTree>
    <p:extLst>
      <p:ext uri="{BB962C8B-B14F-4D97-AF65-F5344CB8AC3E}">
        <p14:creationId xmlns:p14="http://schemas.microsoft.com/office/powerpoint/2010/main" val="1274415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9"/>
</p:tagLst>
</file>

<file path=ppt/tags/tag103.xml><?xml version="1.0" encoding="utf-8"?>
<p:tagLst xmlns:a="http://schemas.openxmlformats.org/drawingml/2006/main" xmlns:r="http://schemas.openxmlformats.org/officeDocument/2006/relationships" xmlns:p="http://schemas.openxmlformats.org/presentationml/2006/main">
  <p:tag name="NUM" val="10"/>
</p:tagLst>
</file>

<file path=ppt/tags/tag104.xml><?xml version="1.0" encoding="utf-8"?>
<p:tagLst xmlns:a="http://schemas.openxmlformats.org/drawingml/2006/main" xmlns:r="http://schemas.openxmlformats.org/officeDocument/2006/relationships" xmlns:p="http://schemas.openxmlformats.org/presentationml/2006/main">
  <p:tag name="NUM" val="11"/>
</p:tagLst>
</file>

<file path=ppt/tags/tag105.xml><?xml version="1.0" encoding="utf-8"?>
<p:tagLst xmlns:a="http://schemas.openxmlformats.org/drawingml/2006/main" xmlns:r="http://schemas.openxmlformats.org/officeDocument/2006/relationships" xmlns:p="http://schemas.openxmlformats.org/presentationml/2006/main">
  <p:tag name="NUM" val="1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10"/>
</p:tagLst>
</file>

<file path=ppt/tags/tag123.xml><?xml version="1.0" encoding="utf-8"?>
<p:tagLst xmlns:a="http://schemas.openxmlformats.org/drawingml/2006/main" xmlns:r="http://schemas.openxmlformats.org/officeDocument/2006/relationships" xmlns:p="http://schemas.openxmlformats.org/presentationml/2006/main">
  <p:tag name="NUM" val="11"/>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5"/>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9"/>
</p:tagLst>
</file>

<file path=ppt/tags/tag133.xml><?xml version="1.0" encoding="utf-8"?>
<p:tagLst xmlns:a="http://schemas.openxmlformats.org/drawingml/2006/main" xmlns:r="http://schemas.openxmlformats.org/officeDocument/2006/relationships" xmlns:p="http://schemas.openxmlformats.org/presentationml/2006/main">
  <p:tag name="NUM" val="10"/>
</p:tagLst>
</file>

<file path=ppt/tags/tag134.xml><?xml version="1.0" encoding="utf-8"?>
<p:tagLst xmlns:a="http://schemas.openxmlformats.org/drawingml/2006/main" xmlns:r="http://schemas.openxmlformats.org/officeDocument/2006/relationships" xmlns:p="http://schemas.openxmlformats.org/presentationml/2006/main">
  <p:tag name="NUM" val="11"/>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1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11"/>
</p:tagLst>
</file>

<file path=ppt/tags/tag81.xml><?xml version="1.0" encoding="utf-8"?>
<p:tagLst xmlns:a="http://schemas.openxmlformats.org/drawingml/2006/main" xmlns:r="http://schemas.openxmlformats.org/officeDocument/2006/relationships" xmlns:p="http://schemas.openxmlformats.org/presentationml/2006/main">
  <p:tag name="NUM" val="1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914</Words>
  <Application>Microsoft Office PowerPoint</Application>
  <PresentationFormat>Widescreen</PresentationFormat>
  <Paragraphs>96</Paragraphs>
  <Slides>19</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Microsoft Sans Serif</vt:lpstr>
      <vt:lpstr>Arial</vt:lpstr>
      <vt:lpstr>Calibri Light</vt:lpstr>
      <vt:lpstr>Calibri</vt:lpstr>
      <vt:lpstr>Montserrat</vt:lpstr>
      <vt:lpstr>Tema de Office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Dany poveda</dc:creator>
  <cp:keywords>FOR OFFICIAL USE ONLY</cp:keywords>
  <cp:lastModifiedBy>OLIVIÉ Karen</cp:lastModifiedBy>
  <cp:revision>29</cp:revision>
  <cp:lastPrinted>2022-05-23T08:46:37Z</cp:lastPrinted>
  <dcterms:created xsi:type="dcterms:W3CDTF">2020-04-06T22:55:00Z</dcterms:created>
  <dcterms:modified xsi:type="dcterms:W3CDTF">2022-06-22T09:54:19Z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e4a9eaaa-3001-4011-aee7-37634f6ecec3</vt:lpwstr>
  </property>
  <property fmtid="{D5CDD505-2E9C-101B-9397-08002B2CF9AE}" pid="3" name="TCSClassification">
    <vt:lpwstr>FOR OFFICIAL USE ONLY</vt:lpwstr>
  </property>
  <property fmtid="{D5CDD505-2E9C-101B-9397-08002B2CF9AE}" pid="4" name="Classification">
    <vt:lpwstr>For Official Use Only</vt:lpwstr>
  </property>
  <property fmtid="{D5CDD505-2E9C-101B-9397-08002B2CF9AE}" pid="5" name="VisualMarkings">
    <vt:lpwstr>Footer</vt:lpwstr>
  </property>
  <property fmtid="{D5CDD505-2E9C-101B-9397-08002B2CF9AE}" pid="6" name="Alignment">
    <vt:lpwstr>Centre</vt:lpwstr>
  </property>
  <property fmtid="{D5CDD505-2E9C-101B-9397-08002B2CF9AE}" pid="7" name="Language">
    <vt:lpwstr>English</vt:lpwstr>
  </property>
</Properties>
</file>