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713" r:id="rId2"/>
    <p:sldMasterId id="2147483694" r:id="rId3"/>
  </p:sldMasterIdLst>
  <p:sldIdLst>
    <p:sldId id="258" r:id="rId4"/>
    <p:sldId id="259" r:id="rId5"/>
    <p:sldId id="307" r:id="rId6"/>
    <p:sldId id="283" r:id="rId7"/>
    <p:sldId id="284" r:id="rId8"/>
    <p:sldId id="263" r:id="rId9"/>
    <p:sldId id="287" r:id="rId10"/>
    <p:sldId id="277" r:id="rId11"/>
    <p:sldId id="282" r:id="rId12"/>
    <p:sldId id="265" r:id="rId13"/>
    <p:sldId id="288" r:id="rId14"/>
    <p:sldId id="301" r:id="rId15"/>
    <p:sldId id="305" r:id="rId16"/>
    <p:sldId id="302" r:id="rId17"/>
    <p:sldId id="279" r:id="rId18"/>
    <p:sldId id="276" r:id="rId19"/>
    <p:sldId id="297" r:id="rId20"/>
    <p:sldId id="298" r:id="rId21"/>
    <p:sldId id="300" r:id="rId22"/>
    <p:sldId id="304" r:id="rId23"/>
    <p:sldId id="306" r:id="rId24"/>
    <p:sldId id="27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004C"/>
    <a:srgbClr val="DF8E3E"/>
    <a:srgbClr val="D86413"/>
    <a:srgbClr val="F3A200"/>
    <a:srgbClr val="FFFFFF"/>
    <a:srgbClr val="FFCA08"/>
    <a:srgbClr val="FFC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/>
    <p:restoredTop sz="93557" autoAdjust="0"/>
  </p:normalViewPr>
  <p:slideViewPr>
    <p:cSldViewPr snapToGrid="0" snapToObjects="1">
      <p:cViewPr varScale="1">
        <p:scale>
          <a:sx n="79" d="100"/>
          <a:sy n="79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A5B514-F259-4F12-A75E-0D2CE156BDB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43F5F26-7AAB-46B6-A182-43192725F13D}" type="pres">
      <dgm:prSet presAssocID="{0DA5B514-F259-4F12-A75E-0D2CE156BDB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EBBC4FF-E637-40A4-A2EE-C71221DE698E}" type="presOf" srcId="{0DA5B514-F259-4F12-A75E-0D2CE156BDBE}" destId="{943F5F26-7AAB-46B6-A182-43192725F13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4A98A4-24BB-46B8-8243-59115A5E820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0E7FA50-3690-4A66-A489-330EA0EBFB4C}">
      <dgm:prSet phldrT="[Texto]" custT="1"/>
      <dgm:spPr/>
      <dgm:t>
        <a:bodyPr/>
        <a:lstStyle/>
        <a:p>
          <a:r>
            <a:rPr lang="fr-FR" sz="1800" b="1"/>
            <a:t>Inventions et nouvelles technologies</a:t>
          </a:r>
        </a:p>
      </dgm:t>
    </dgm:pt>
    <dgm:pt modelId="{E0F02A2D-E1B4-448D-9B4F-78918F4ED03B}" type="parTrans" cxnId="{3E148C4E-7DCF-4A12-B623-E2D81E23701E}">
      <dgm:prSet/>
      <dgm:spPr/>
      <dgm:t>
        <a:bodyPr/>
        <a:lstStyle/>
        <a:p>
          <a:endParaRPr lang="es-ES"/>
        </a:p>
      </dgm:t>
    </dgm:pt>
    <dgm:pt modelId="{385AE976-7CEA-46C0-A9D8-F148BB4A03F0}" type="sibTrans" cxnId="{3E148C4E-7DCF-4A12-B623-E2D81E23701E}">
      <dgm:prSet/>
      <dgm:spPr/>
      <dgm:t>
        <a:bodyPr/>
        <a:lstStyle/>
        <a:p>
          <a:endParaRPr lang="es-ES"/>
        </a:p>
      </dgm:t>
    </dgm:pt>
    <dgm:pt modelId="{F2D6110D-E8C2-4F2D-8A18-92899F1E426A}">
      <dgm:prSet phldrT="[Texto]" custT="1"/>
      <dgm:spPr/>
      <dgm:t>
        <a:bodyPr/>
        <a:lstStyle/>
        <a:p>
          <a:r>
            <a:rPr lang="fr-FR" sz="1600"/>
            <a:t>Brevets</a:t>
          </a:r>
        </a:p>
      </dgm:t>
    </dgm:pt>
    <dgm:pt modelId="{9F832A63-4EA2-409D-8102-3C0335769D85}" type="parTrans" cxnId="{1DF4821A-1038-4318-AC69-11468B954BAE}">
      <dgm:prSet/>
      <dgm:spPr/>
      <dgm:t>
        <a:bodyPr/>
        <a:lstStyle/>
        <a:p>
          <a:endParaRPr lang="es-ES"/>
        </a:p>
      </dgm:t>
    </dgm:pt>
    <dgm:pt modelId="{E2D1F006-250C-402B-9867-3D3B320DFFFD}" type="sibTrans" cxnId="{1DF4821A-1038-4318-AC69-11468B954BAE}">
      <dgm:prSet/>
      <dgm:spPr/>
      <dgm:t>
        <a:bodyPr/>
        <a:lstStyle/>
        <a:p>
          <a:endParaRPr lang="es-ES"/>
        </a:p>
      </dgm:t>
    </dgm:pt>
    <dgm:pt modelId="{0F31EF7C-12F9-4001-AE4B-E2E919CA373B}">
      <dgm:prSet phldrT="[Texto]" custT="1"/>
      <dgm:spPr/>
      <dgm:t>
        <a:bodyPr/>
        <a:lstStyle/>
        <a:p>
          <a:r>
            <a:rPr lang="fr-FR" sz="1800" b="1"/>
            <a:t>Signes distinctifs</a:t>
          </a:r>
        </a:p>
      </dgm:t>
    </dgm:pt>
    <dgm:pt modelId="{0239EB1F-CE15-4AD7-ADC2-0D2C6A8AD179}" type="parTrans" cxnId="{363020F3-E7FD-4919-8BF4-F6BA13BF2973}">
      <dgm:prSet/>
      <dgm:spPr/>
      <dgm:t>
        <a:bodyPr/>
        <a:lstStyle/>
        <a:p>
          <a:endParaRPr lang="es-ES"/>
        </a:p>
      </dgm:t>
    </dgm:pt>
    <dgm:pt modelId="{2C773744-852A-42AA-8323-6BD9CA7F95AA}" type="sibTrans" cxnId="{363020F3-E7FD-4919-8BF4-F6BA13BF2973}">
      <dgm:prSet/>
      <dgm:spPr/>
      <dgm:t>
        <a:bodyPr/>
        <a:lstStyle/>
        <a:p>
          <a:endParaRPr lang="es-ES"/>
        </a:p>
      </dgm:t>
    </dgm:pt>
    <dgm:pt modelId="{F904F87E-F17B-4DF4-B11F-ACD5072CC5D5}">
      <dgm:prSet phldrT="[Texto]" custT="1"/>
      <dgm:spPr/>
      <dgm:t>
        <a:bodyPr/>
        <a:lstStyle/>
        <a:p>
          <a:r>
            <a:rPr lang="fr-FR" sz="1600"/>
            <a:t>Marque pays</a:t>
          </a:r>
        </a:p>
      </dgm:t>
    </dgm:pt>
    <dgm:pt modelId="{9EC095F8-4C03-428A-B6A2-D4D2BE7E074B}" type="parTrans" cxnId="{A94BFC9F-4512-4A1E-A21B-1E303C57FCF9}">
      <dgm:prSet/>
      <dgm:spPr/>
      <dgm:t>
        <a:bodyPr/>
        <a:lstStyle/>
        <a:p>
          <a:endParaRPr lang="es-ES"/>
        </a:p>
      </dgm:t>
    </dgm:pt>
    <dgm:pt modelId="{85F40AD2-5605-47F5-8D28-250D763B6F69}" type="sibTrans" cxnId="{A94BFC9F-4512-4A1E-A21B-1E303C57FCF9}">
      <dgm:prSet/>
      <dgm:spPr/>
      <dgm:t>
        <a:bodyPr/>
        <a:lstStyle/>
        <a:p>
          <a:endParaRPr lang="es-ES"/>
        </a:p>
      </dgm:t>
    </dgm:pt>
    <dgm:pt modelId="{F5BD7B41-C075-43AA-AA93-366D3AF95119}">
      <dgm:prSet phldrT="[Texto]" custT="1"/>
      <dgm:spPr/>
      <dgm:t>
        <a:bodyPr/>
        <a:lstStyle/>
        <a:p>
          <a:r>
            <a:rPr lang="fr-FR" sz="1600"/>
            <a:t>Appellations d’origine</a:t>
          </a:r>
        </a:p>
      </dgm:t>
    </dgm:pt>
    <dgm:pt modelId="{EF98F7B4-0961-4728-88EB-99AB4B3758F2}" type="parTrans" cxnId="{3B3C541C-E96E-468D-B40C-9EFAC4B5A561}">
      <dgm:prSet/>
      <dgm:spPr/>
      <dgm:t>
        <a:bodyPr/>
        <a:lstStyle/>
        <a:p>
          <a:endParaRPr lang="es-ES"/>
        </a:p>
      </dgm:t>
    </dgm:pt>
    <dgm:pt modelId="{91319A44-6AAA-4AF8-AB98-8D624F07616C}" type="sibTrans" cxnId="{3B3C541C-E96E-468D-B40C-9EFAC4B5A561}">
      <dgm:prSet/>
      <dgm:spPr/>
      <dgm:t>
        <a:bodyPr/>
        <a:lstStyle/>
        <a:p>
          <a:endParaRPr lang="es-ES"/>
        </a:p>
      </dgm:t>
    </dgm:pt>
    <dgm:pt modelId="{34B89668-9925-40DD-8E3C-8C6C0DB0E667}">
      <dgm:prSet phldrT="[Texto]" custT="1"/>
      <dgm:spPr/>
      <dgm:t>
        <a:bodyPr/>
        <a:lstStyle/>
        <a:p>
          <a:r>
            <a:rPr lang="fr-FR" sz="1800" b="1"/>
            <a:t>Droit d’auteur</a:t>
          </a:r>
        </a:p>
      </dgm:t>
    </dgm:pt>
    <dgm:pt modelId="{633295E0-8258-4773-9E44-95364C3F19BE}" type="parTrans" cxnId="{81C7E905-3F6D-4108-B29D-93992B672146}">
      <dgm:prSet/>
      <dgm:spPr/>
      <dgm:t>
        <a:bodyPr/>
        <a:lstStyle/>
        <a:p>
          <a:endParaRPr lang="es-ES"/>
        </a:p>
      </dgm:t>
    </dgm:pt>
    <dgm:pt modelId="{9DC2C662-8E54-41CF-B849-7C892EE8BEE9}" type="sibTrans" cxnId="{81C7E905-3F6D-4108-B29D-93992B672146}">
      <dgm:prSet/>
      <dgm:spPr/>
      <dgm:t>
        <a:bodyPr/>
        <a:lstStyle/>
        <a:p>
          <a:endParaRPr lang="es-ES"/>
        </a:p>
      </dgm:t>
    </dgm:pt>
    <dgm:pt modelId="{AD5557A3-8526-433B-AAC5-062ED86BF901}">
      <dgm:prSet phldrT="[Texto]" custT="1"/>
      <dgm:spPr/>
      <dgm:t>
        <a:bodyPr/>
        <a:lstStyle/>
        <a:p>
          <a:r>
            <a:rPr lang="fr-FR" sz="1400" dirty="0"/>
            <a:t>Droit d’auteur dans les industries de la création</a:t>
          </a:r>
        </a:p>
      </dgm:t>
    </dgm:pt>
    <dgm:pt modelId="{B959DE17-5520-470B-AB0E-3358878D1C2A}" type="parTrans" cxnId="{DA684776-D2F9-4439-B4C7-37F94C12270C}">
      <dgm:prSet/>
      <dgm:spPr/>
      <dgm:t>
        <a:bodyPr/>
        <a:lstStyle/>
        <a:p>
          <a:endParaRPr lang="es-ES"/>
        </a:p>
      </dgm:t>
    </dgm:pt>
    <dgm:pt modelId="{48E66E64-47DD-4279-B826-53C097325A76}" type="sibTrans" cxnId="{DA684776-D2F9-4439-B4C7-37F94C12270C}">
      <dgm:prSet/>
      <dgm:spPr/>
      <dgm:t>
        <a:bodyPr/>
        <a:lstStyle/>
        <a:p>
          <a:endParaRPr lang="es-ES"/>
        </a:p>
      </dgm:t>
    </dgm:pt>
    <dgm:pt modelId="{B4A3564A-5A02-4826-9529-B1000EABF344}">
      <dgm:prSet phldrT="[Texto]" custT="1"/>
      <dgm:spPr/>
      <dgm:t>
        <a:bodyPr/>
        <a:lstStyle/>
        <a:p>
          <a:r>
            <a:rPr lang="fr-FR" sz="1400"/>
            <a:t>Droits connexes</a:t>
          </a:r>
        </a:p>
      </dgm:t>
    </dgm:pt>
    <dgm:pt modelId="{821062F8-DE4F-4C06-81D3-A938F80A752F}" type="parTrans" cxnId="{94267590-8855-4398-B086-DAE724AFD882}">
      <dgm:prSet/>
      <dgm:spPr/>
      <dgm:t>
        <a:bodyPr/>
        <a:lstStyle/>
        <a:p>
          <a:endParaRPr lang="es-ES"/>
        </a:p>
      </dgm:t>
    </dgm:pt>
    <dgm:pt modelId="{F2EEBCB2-DC1D-405F-8B13-65EFC25354DD}" type="sibTrans" cxnId="{94267590-8855-4398-B086-DAE724AFD882}">
      <dgm:prSet/>
      <dgm:spPr/>
      <dgm:t>
        <a:bodyPr/>
        <a:lstStyle/>
        <a:p>
          <a:endParaRPr lang="es-ES"/>
        </a:p>
      </dgm:t>
    </dgm:pt>
    <dgm:pt modelId="{BD8B567C-0B0C-4607-9616-3D50833713D2}">
      <dgm:prSet phldrT="[Texto]" custT="1"/>
      <dgm:spPr/>
      <dgm:t>
        <a:bodyPr/>
        <a:lstStyle/>
        <a:p>
          <a:r>
            <a:rPr lang="fr-FR" sz="1600"/>
            <a:t>Dessins et modèles industriels</a:t>
          </a:r>
        </a:p>
      </dgm:t>
    </dgm:pt>
    <dgm:pt modelId="{AC7FF43B-BF86-4F12-9F7C-F4D9BA543410}" type="parTrans" cxnId="{ABC69EAA-35FD-4898-B77F-A48F30463AE9}">
      <dgm:prSet/>
      <dgm:spPr/>
      <dgm:t>
        <a:bodyPr/>
        <a:lstStyle/>
        <a:p>
          <a:endParaRPr lang="es-ES"/>
        </a:p>
      </dgm:t>
    </dgm:pt>
    <dgm:pt modelId="{E2C8CAA0-F202-4A8F-81C2-E002C398DA84}" type="sibTrans" cxnId="{ABC69EAA-35FD-4898-B77F-A48F30463AE9}">
      <dgm:prSet/>
      <dgm:spPr/>
      <dgm:t>
        <a:bodyPr/>
        <a:lstStyle/>
        <a:p>
          <a:endParaRPr lang="es-ES"/>
        </a:p>
      </dgm:t>
    </dgm:pt>
    <dgm:pt modelId="{D5A23353-9E39-454B-9B91-820D812ADD12}">
      <dgm:prSet phldrT="[Texto]" custT="1"/>
      <dgm:spPr/>
      <dgm:t>
        <a:bodyPr/>
        <a:lstStyle/>
        <a:p>
          <a:endParaRPr lang="es-ES" sz="2000" dirty="0"/>
        </a:p>
      </dgm:t>
    </dgm:pt>
    <dgm:pt modelId="{43F3E8F4-E7B9-412B-91F0-13DA06B5E454}" type="parTrans" cxnId="{B908E756-0020-4711-BCE1-22FF2E4E26DF}">
      <dgm:prSet/>
      <dgm:spPr/>
      <dgm:t>
        <a:bodyPr/>
        <a:lstStyle/>
        <a:p>
          <a:endParaRPr lang="es-ES"/>
        </a:p>
      </dgm:t>
    </dgm:pt>
    <dgm:pt modelId="{5B3CB996-7F2F-43D8-8D5B-9CF9CBF3152D}" type="sibTrans" cxnId="{B908E756-0020-4711-BCE1-22FF2E4E26DF}">
      <dgm:prSet/>
      <dgm:spPr/>
      <dgm:t>
        <a:bodyPr/>
        <a:lstStyle/>
        <a:p>
          <a:endParaRPr lang="es-ES"/>
        </a:p>
      </dgm:t>
    </dgm:pt>
    <dgm:pt modelId="{759BF685-FF9F-4B7C-B1A2-5D73ED5458FD}">
      <dgm:prSet phldrT="[Texto]" custT="1"/>
      <dgm:spPr/>
      <dgm:t>
        <a:bodyPr/>
        <a:lstStyle/>
        <a:p>
          <a:r>
            <a:rPr lang="fr-FR" sz="1600"/>
            <a:t>Secrets d’affaires</a:t>
          </a:r>
        </a:p>
      </dgm:t>
    </dgm:pt>
    <dgm:pt modelId="{6F44E49B-60DC-4BE2-8700-6E9D09183002}" type="parTrans" cxnId="{00D9CE6A-7B81-4FA1-A39C-3828373A5CDA}">
      <dgm:prSet/>
      <dgm:spPr/>
      <dgm:t>
        <a:bodyPr/>
        <a:lstStyle/>
        <a:p>
          <a:endParaRPr lang="es-ES"/>
        </a:p>
      </dgm:t>
    </dgm:pt>
    <dgm:pt modelId="{9C63FDF2-8782-402B-BB96-22674E5DA471}" type="sibTrans" cxnId="{00D9CE6A-7B81-4FA1-A39C-3828373A5CDA}">
      <dgm:prSet/>
      <dgm:spPr/>
      <dgm:t>
        <a:bodyPr/>
        <a:lstStyle/>
        <a:p>
          <a:endParaRPr lang="es-ES"/>
        </a:p>
      </dgm:t>
    </dgm:pt>
    <dgm:pt modelId="{43DB542C-EB55-4F02-9D6D-1F022F5B95A1}">
      <dgm:prSet phldrT="[Texto]" custT="1"/>
      <dgm:spPr/>
      <dgm:t>
        <a:bodyPr/>
        <a:lstStyle/>
        <a:p>
          <a:r>
            <a:rPr lang="fr-FR" sz="1600"/>
            <a:t>Innovation et créativité</a:t>
          </a:r>
        </a:p>
      </dgm:t>
    </dgm:pt>
    <dgm:pt modelId="{5144686A-19B8-468C-99D2-681333E057B2}" type="parTrans" cxnId="{111314BB-FC6A-4FCD-B975-9B3002FE8C7F}">
      <dgm:prSet/>
      <dgm:spPr/>
      <dgm:t>
        <a:bodyPr/>
        <a:lstStyle/>
        <a:p>
          <a:endParaRPr lang="es-ES"/>
        </a:p>
      </dgm:t>
    </dgm:pt>
    <dgm:pt modelId="{60FE3C6B-6F21-4AD7-AA14-4EC5BBBB57CD}" type="sibTrans" cxnId="{111314BB-FC6A-4FCD-B975-9B3002FE8C7F}">
      <dgm:prSet/>
      <dgm:spPr/>
      <dgm:t>
        <a:bodyPr/>
        <a:lstStyle/>
        <a:p>
          <a:endParaRPr lang="es-ES"/>
        </a:p>
      </dgm:t>
    </dgm:pt>
    <dgm:pt modelId="{6FFD28C3-EA69-4E49-B0EE-3E5C0F18B380}">
      <dgm:prSet phldrT="[Texto]" custT="1"/>
      <dgm:spPr/>
      <dgm:t>
        <a:bodyPr/>
        <a:lstStyle/>
        <a:p>
          <a:endParaRPr lang="es-ES" sz="1600" dirty="0"/>
        </a:p>
      </dgm:t>
    </dgm:pt>
    <dgm:pt modelId="{22373A73-612C-4BBB-8F7B-B63C8FED2127}" type="parTrans" cxnId="{7981D3B1-E428-4A71-B8AA-9E9F7E610552}">
      <dgm:prSet/>
      <dgm:spPr/>
      <dgm:t>
        <a:bodyPr/>
        <a:lstStyle/>
        <a:p>
          <a:endParaRPr lang="es-ES"/>
        </a:p>
      </dgm:t>
    </dgm:pt>
    <dgm:pt modelId="{5123A7B1-7360-49BB-99E9-B051D355581D}" type="sibTrans" cxnId="{7981D3B1-E428-4A71-B8AA-9E9F7E610552}">
      <dgm:prSet/>
      <dgm:spPr/>
      <dgm:t>
        <a:bodyPr/>
        <a:lstStyle/>
        <a:p>
          <a:endParaRPr lang="es-ES"/>
        </a:p>
      </dgm:t>
    </dgm:pt>
    <dgm:pt modelId="{FFD89D08-7E27-4A1B-89E2-05A229043EBC}">
      <dgm:prSet phldrT="[Texto]" custT="1"/>
      <dgm:spPr/>
      <dgm:t>
        <a:bodyPr/>
        <a:lstStyle/>
        <a:p>
          <a:r>
            <a:rPr lang="fr-FR" sz="1600"/>
            <a:t>Marques de certification</a:t>
          </a:r>
        </a:p>
      </dgm:t>
    </dgm:pt>
    <dgm:pt modelId="{F92C1BFB-7C98-44D7-918E-61528614F01D}" type="parTrans" cxnId="{5CD71627-167F-4F87-A73B-D9DC35A17DB9}">
      <dgm:prSet/>
      <dgm:spPr/>
      <dgm:t>
        <a:bodyPr/>
        <a:lstStyle/>
        <a:p>
          <a:endParaRPr lang="es-ES"/>
        </a:p>
      </dgm:t>
    </dgm:pt>
    <dgm:pt modelId="{81F7AB11-F07E-4D02-99C4-0E650CD9E4AF}" type="sibTrans" cxnId="{5CD71627-167F-4F87-A73B-D9DC35A17DB9}">
      <dgm:prSet/>
      <dgm:spPr/>
      <dgm:t>
        <a:bodyPr/>
        <a:lstStyle/>
        <a:p>
          <a:endParaRPr lang="es-ES"/>
        </a:p>
      </dgm:t>
    </dgm:pt>
    <dgm:pt modelId="{47A7395A-5B14-42CC-948F-BDCA56332541}">
      <dgm:prSet phldrT="[Texto]" custT="1"/>
      <dgm:spPr/>
      <dgm:t>
        <a:bodyPr/>
        <a:lstStyle/>
        <a:p>
          <a:r>
            <a:rPr lang="fr-FR" sz="1400"/>
            <a:t>Domaine public</a:t>
          </a:r>
        </a:p>
      </dgm:t>
    </dgm:pt>
    <dgm:pt modelId="{9B210455-4C7B-41A3-B0F4-EB152877B060}" type="parTrans" cxnId="{4C740365-1477-42E8-9B09-1D4D97B9ECA5}">
      <dgm:prSet/>
      <dgm:spPr/>
      <dgm:t>
        <a:bodyPr/>
        <a:lstStyle/>
        <a:p>
          <a:endParaRPr lang="es-ES"/>
        </a:p>
      </dgm:t>
    </dgm:pt>
    <dgm:pt modelId="{96E332D1-6E0D-4A91-8C2E-2B2C5EF8E767}" type="sibTrans" cxnId="{4C740365-1477-42E8-9B09-1D4D97B9ECA5}">
      <dgm:prSet/>
      <dgm:spPr/>
      <dgm:t>
        <a:bodyPr/>
        <a:lstStyle/>
        <a:p>
          <a:endParaRPr lang="es-ES"/>
        </a:p>
      </dgm:t>
    </dgm:pt>
    <dgm:pt modelId="{F4AD5D80-49CE-48BB-A7D8-818341B9FA6D}">
      <dgm:prSet phldrT="[Texto]" custT="1"/>
      <dgm:spPr/>
      <dgm:t>
        <a:bodyPr/>
        <a:lstStyle/>
        <a:p>
          <a:r>
            <a:rPr lang="fr-FR" sz="1400"/>
            <a:t>Protection des œuvres</a:t>
          </a:r>
        </a:p>
      </dgm:t>
    </dgm:pt>
    <dgm:pt modelId="{C3F3FBE8-B9FA-4885-B21D-30F57E9004A2}" type="parTrans" cxnId="{0028FD67-3ADA-4A5C-8AFB-0D4587A8E348}">
      <dgm:prSet/>
      <dgm:spPr/>
      <dgm:t>
        <a:bodyPr/>
        <a:lstStyle/>
        <a:p>
          <a:endParaRPr lang="es-ES"/>
        </a:p>
      </dgm:t>
    </dgm:pt>
    <dgm:pt modelId="{C7C30B33-8946-4338-B40D-2CAB1B81C18A}" type="sibTrans" cxnId="{0028FD67-3ADA-4A5C-8AFB-0D4587A8E348}">
      <dgm:prSet/>
      <dgm:spPr/>
      <dgm:t>
        <a:bodyPr/>
        <a:lstStyle/>
        <a:p>
          <a:endParaRPr lang="es-ES"/>
        </a:p>
      </dgm:t>
    </dgm:pt>
    <dgm:pt modelId="{38B8748C-7DDA-43EE-A96C-10A07AF77A0C}">
      <dgm:prSet phldrT="[Texto]" custT="1"/>
      <dgm:spPr/>
      <dgm:t>
        <a:bodyPr/>
        <a:lstStyle/>
        <a:p>
          <a:r>
            <a:rPr lang="fr-FR" sz="1600"/>
            <a:t>Marques collectives</a:t>
          </a:r>
        </a:p>
      </dgm:t>
    </dgm:pt>
    <dgm:pt modelId="{2720AF27-0317-44C0-928F-7F07F790C581}" type="parTrans" cxnId="{85DCAEFE-B6AA-48DC-AF6A-E33641862DA2}">
      <dgm:prSet/>
      <dgm:spPr/>
      <dgm:t>
        <a:bodyPr/>
        <a:lstStyle/>
        <a:p>
          <a:endParaRPr lang="es-PE"/>
        </a:p>
      </dgm:t>
    </dgm:pt>
    <dgm:pt modelId="{236AA858-D059-4329-9CA8-4E3EFB0309EC}" type="sibTrans" cxnId="{85DCAEFE-B6AA-48DC-AF6A-E33641862DA2}">
      <dgm:prSet/>
      <dgm:spPr/>
      <dgm:t>
        <a:bodyPr/>
        <a:lstStyle/>
        <a:p>
          <a:endParaRPr lang="es-PE"/>
        </a:p>
      </dgm:t>
    </dgm:pt>
    <dgm:pt modelId="{4ADFA874-F397-4BBA-88BC-AFCFFD4FAF17}" type="pres">
      <dgm:prSet presAssocID="{784A98A4-24BB-46B8-8243-59115A5E820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49B367-B5A7-4BDA-A2CB-D280E06D4025}" type="pres">
      <dgm:prSet presAssocID="{C0E7FA50-3690-4A66-A489-330EA0EBFB4C}" presName="linNode" presStyleCnt="0"/>
      <dgm:spPr/>
    </dgm:pt>
    <dgm:pt modelId="{36049A17-3D1D-40BC-9D24-165B34378E1E}" type="pres">
      <dgm:prSet presAssocID="{C0E7FA50-3690-4A66-A489-330EA0EBFB4C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DE670F-0EAB-43D5-BABE-F2C4ED7B0C91}" type="pres">
      <dgm:prSet presAssocID="{C0E7FA50-3690-4A66-A489-330EA0EBFB4C}" presName="descendantText" presStyleLbl="alignAccFollowNode1" presStyleIdx="0" presStyleCnt="3" custScaleY="1253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AD2266-3B96-4DCE-BF11-2FCFE831AE81}" type="pres">
      <dgm:prSet presAssocID="{385AE976-7CEA-46C0-A9D8-F148BB4A03F0}" presName="sp" presStyleCnt="0"/>
      <dgm:spPr/>
    </dgm:pt>
    <dgm:pt modelId="{BA04B5CF-7C05-4C6F-9B56-FC8F06E6CC79}" type="pres">
      <dgm:prSet presAssocID="{0F31EF7C-12F9-4001-AE4B-E2E919CA373B}" presName="linNode" presStyleCnt="0"/>
      <dgm:spPr/>
    </dgm:pt>
    <dgm:pt modelId="{51B6041E-DA6E-4184-B820-F1C9B6B19D58}" type="pres">
      <dgm:prSet presAssocID="{0F31EF7C-12F9-4001-AE4B-E2E919CA373B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BCF782-398B-4419-A5E7-46E03A280773}" type="pres">
      <dgm:prSet presAssocID="{0F31EF7C-12F9-4001-AE4B-E2E919CA373B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72B742-5608-431E-AD79-E95979823011}" type="pres">
      <dgm:prSet presAssocID="{2C773744-852A-42AA-8323-6BD9CA7F95AA}" presName="sp" presStyleCnt="0"/>
      <dgm:spPr/>
    </dgm:pt>
    <dgm:pt modelId="{CE8257EE-A02C-4AA9-B8DE-A6F03AA2DEE6}" type="pres">
      <dgm:prSet presAssocID="{34B89668-9925-40DD-8E3C-8C6C0DB0E667}" presName="linNode" presStyleCnt="0"/>
      <dgm:spPr/>
    </dgm:pt>
    <dgm:pt modelId="{94843E82-6C8B-44F9-9132-C88BD91BE2CC}" type="pres">
      <dgm:prSet presAssocID="{34B89668-9925-40DD-8E3C-8C6C0DB0E66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B05338-7236-4C01-986F-41EA253FAA24}" type="pres">
      <dgm:prSet presAssocID="{34B89668-9925-40DD-8E3C-8C6C0DB0E66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3C541C-E96E-468D-B40C-9EFAC4B5A561}" srcId="{0F31EF7C-12F9-4001-AE4B-E2E919CA373B}" destId="{F5BD7B41-C075-43AA-AA93-366D3AF95119}" srcOrd="3" destOrd="0" parTransId="{EF98F7B4-0961-4728-88EB-99AB4B3758F2}" sibTransId="{91319A44-6AAA-4AF8-AB98-8D624F07616C}"/>
    <dgm:cxn modelId="{67DE0143-0D0D-42C4-A232-5D51BC45C000}" type="presOf" srcId="{BD8B567C-0B0C-4607-9616-3D50833713D2}" destId="{65DE670F-0EAB-43D5-BABE-F2C4ED7B0C91}" srcOrd="0" destOrd="2" presId="urn:microsoft.com/office/officeart/2005/8/layout/vList5"/>
    <dgm:cxn modelId="{A94BFC9F-4512-4A1E-A21B-1E303C57FCF9}" srcId="{0F31EF7C-12F9-4001-AE4B-E2E919CA373B}" destId="{F904F87E-F17B-4DF4-B11F-ACD5072CC5D5}" srcOrd="0" destOrd="0" parTransId="{9EC095F8-4C03-428A-B6A2-D4D2BE7E074B}" sibTransId="{85F40AD2-5605-47F5-8D28-250D763B6F69}"/>
    <dgm:cxn modelId="{1DF4821A-1038-4318-AC69-11468B954BAE}" srcId="{C0E7FA50-3690-4A66-A489-330EA0EBFB4C}" destId="{F2D6110D-E8C2-4F2D-8A18-92899F1E426A}" srcOrd="1" destOrd="0" parTransId="{9F832A63-4EA2-409D-8102-3C0335769D85}" sibTransId="{E2D1F006-250C-402B-9867-3D3B320DFFFD}"/>
    <dgm:cxn modelId="{5CD71627-167F-4F87-A73B-D9DC35A17DB9}" srcId="{0F31EF7C-12F9-4001-AE4B-E2E919CA373B}" destId="{FFD89D08-7E27-4A1B-89E2-05A229043EBC}" srcOrd="2" destOrd="0" parTransId="{F92C1BFB-7C98-44D7-918E-61528614F01D}" sibTransId="{81F7AB11-F07E-4D02-99C4-0E650CD9E4AF}"/>
    <dgm:cxn modelId="{C74F37CF-53DB-4266-9A69-FD38519FEC7F}" type="presOf" srcId="{0F31EF7C-12F9-4001-AE4B-E2E919CA373B}" destId="{51B6041E-DA6E-4184-B820-F1C9B6B19D58}" srcOrd="0" destOrd="0" presId="urn:microsoft.com/office/officeart/2005/8/layout/vList5"/>
    <dgm:cxn modelId="{ABC69EAA-35FD-4898-B77F-A48F30463AE9}" srcId="{C0E7FA50-3690-4A66-A489-330EA0EBFB4C}" destId="{BD8B567C-0B0C-4607-9616-3D50833713D2}" srcOrd="2" destOrd="0" parTransId="{AC7FF43B-BF86-4F12-9F7C-F4D9BA543410}" sibTransId="{E2C8CAA0-F202-4A8F-81C2-E002C398DA84}"/>
    <dgm:cxn modelId="{DA684776-D2F9-4439-B4C7-37F94C12270C}" srcId="{34B89668-9925-40DD-8E3C-8C6C0DB0E667}" destId="{AD5557A3-8526-433B-AAC5-062ED86BF901}" srcOrd="0" destOrd="0" parTransId="{B959DE17-5520-470B-AB0E-3358878D1C2A}" sibTransId="{48E66E64-47DD-4279-B826-53C097325A76}"/>
    <dgm:cxn modelId="{D3AE5163-885E-4B2C-ADC3-2422C3E090A5}" type="presOf" srcId="{D5A23353-9E39-454B-9B91-820D812ADD12}" destId="{65DE670F-0EAB-43D5-BABE-F2C4ED7B0C91}" srcOrd="0" destOrd="5" presId="urn:microsoft.com/office/officeart/2005/8/layout/vList5"/>
    <dgm:cxn modelId="{08B7D9B1-E9F7-4879-A0ED-67EB4685B5EE}" type="presOf" srcId="{6FFD28C3-EA69-4E49-B0EE-3E5C0F18B380}" destId="{65DE670F-0EAB-43D5-BABE-F2C4ED7B0C91}" srcOrd="0" destOrd="0" presId="urn:microsoft.com/office/officeart/2005/8/layout/vList5"/>
    <dgm:cxn modelId="{8E8F4E89-F0A9-4708-B085-B7D6F9AAEB77}" type="presOf" srcId="{784A98A4-24BB-46B8-8243-59115A5E8200}" destId="{4ADFA874-F397-4BBA-88BC-AFCFFD4FAF17}" srcOrd="0" destOrd="0" presId="urn:microsoft.com/office/officeart/2005/8/layout/vList5"/>
    <dgm:cxn modelId="{4C740365-1477-42E8-9B09-1D4D97B9ECA5}" srcId="{34B89668-9925-40DD-8E3C-8C6C0DB0E667}" destId="{47A7395A-5B14-42CC-948F-BDCA56332541}" srcOrd="2" destOrd="0" parTransId="{9B210455-4C7B-41A3-B0F4-EB152877B060}" sibTransId="{96E332D1-6E0D-4A91-8C2E-2B2C5EF8E767}"/>
    <dgm:cxn modelId="{4955EB79-9D13-439B-9DC6-9D5BA5B72858}" type="presOf" srcId="{34B89668-9925-40DD-8E3C-8C6C0DB0E667}" destId="{94843E82-6C8B-44F9-9132-C88BD91BE2CC}" srcOrd="0" destOrd="0" presId="urn:microsoft.com/office/officeart/2005/8/layout/vList5"/>
    <dgm:cxn modelId="{ABB2F388-F2AE-466A-92EC-FD61D15EC2CF}" type="presOf" srcId="{47A7395A-5B14-42CC-948F-BDCA56332541}" destId="{50B05338-7236-4C01-986F-41EA253FAA24}" srcOrd="0" destOrd="2" presId="urn:microsoft.com/office/officeart/2005/8/layout/vList5"/>
    <dgm:cxn modelId="{2BE108CB-5CED-4928-84F9-6E5366FF7127}" type="presOf" srcId="{F904F87E-F17B-4DF4-B11F-ACD5072CC5D5}" destId="{4DBCF782-398B-4419-A5E7-46E03A280773}" srcOrd="0" destOrd="0" presId="urn:microsoft.com/office/officeart/2005/8/layout/vList5"/>
    <dgm:cxn modelId="{0028FD67-3ADA-4A5C-8AFB-0D4587A8E348}" srcId="{34B89668-9925-40DD-8E3C-8C6C0DB0E667}" destId="{F4AD5D80-49CE-48BB-A7D8-818341B9FA6D}" srcOrd="3" destOrd="0" parTransId="{C3F3FBE8-B9FA-4885-B21D-30F57E9004A2}" sibTransId="{C7C30B33-8946-4338-B40D-2CAB1B81C18A}"/>
    <dgm:cxn modelId="{3E148C4E-7DCF-4A12-B623-E2D81E23701E}" srcId="{784A98A4-24BB-46B8-8243-59115A5E8200}" destId="{C0E7FA50-3690-4A66-A489-330EA0EBFB4C}" srcOrd="0" destOrd="0" parTransId="{E0F02A2D-E1B4-448D-9B4F-78918F4ED03B}" sibTransId="{385AE976-7CEA-46C0-A9D8-F148BB4A03F0}"/>
    <dgm:cxn modelId="{42923DA8-AC56-463D-B72A-0907A7A287D5}" type="presOf" srcId="{38B8748C-7DDA-43EE-A96C-10A07AF77A0C}" destId="{4DBCF782-398B-4419-A5E7-46E03A280773}" srcOrd="0" destOrd="1" presId="urn:microsoft.com/office/officeart/2005/8/layout/vList5"/>
    <dgm:cxn modelId="{94267590-8855-4398-B086-DAE724AFD882}" srcId="{34B89668-9925-40DD-8E3C-8C6C0DB0E667}" destId="{B4A3564A-5A02-4826-9529-B1000EABF344}" srcOrd="1" destOrd="0" parTransId="{821062F8-DE4F-4C06-81D3-A938F80A752F}" sibTransId="{F2EEBCB2-DC1D-405F-8B13-65EFC25354DD}"/>
    <dgm:cxn modelId="{7B1B2255-F80F-4D95-A894-11F7490C9E18}" type="presOf" srcId="{C0E7FA50-3690-4A66-A489-330EA0EBFB4C}" destId="{36049A17-3D1D-40BC-9D24-165B34378E1E}" srcOrd="0" destOrd="0" presId="urn:microsoft.com/office/officeart/2005/8/layout/vList5"/>
    <dgm:cxn modelId="{00D9CE6A-7B81-4FA1-A39C-3828373A5CDA}" srcId="{C0E7FA50-3690-4A66-A489-330EA0EBFB4C}" destId="{759BF685-FF9F-4B7C-B1A2-5D73ED5458FD}" srcOrd="3" destOrd="0" parTransId="{6F44E49B-60DC-4BE2-8700-6E9D09183002}" sibTransId="{9C63FDF2-8782-402B-BB96-22674E5DA471}"/>
    <dgm:cxn modelId="{111314BB-FC6A-4FCD-B975-9B3002FE8C7F}" srcId="{C0E7FA50-3690-4A66-A489-330EA0EBFB4C}" destId="{43DB542C-EB55-4F02-9D6D-1F022F5B95A1}" srcOrd="4" destOrd="0" parTransId="{5144686A-19B8-468C-99D2-681333E057B2}" sibTransId="{60FE3C6B-6F21-4AD7-AA14-4EC5BBBB57CD}"/>
    <dgm:cxn modelId="{88C403EB-EB01-478D-A0D2-7B60FC5C1436}" type="presOf" srcId="{FFD89D08-7E27-4A1B-89E2-05A229043EBC}" destId="{4DBCF782-398B-4419-A5E7-46E03A280773}" srcOrd="0" destOrd="2" presId="urn:microsoft.com/office/officeart/2005/8/layout/vList5"/>
    <dgm:cxn modelId="{09A3AC50-C67B-44F5-9880-4066642635AA}" type="presOf" srcId="{F4AD5D80-49CE-48BB-A7D8-818341B9FA6D}" destId="{50B05338-7236-4C01-986F-41EA253FAA24}" srcOrd="0" destOrd="3" presId="urn:microsoft.com/office/officeart/2005/8/layout/vList5"/>
    <dgm:cxn modelId="{49402539-3919-47DA-B2BC-7CA68E5513FC}" type="presOf" srcId="{759BF685-FF9F-4B7C-B1A2-5D73ED5458FD}" destId="{65DE670F-0EAB-43D5-BABE-F2C4ED7B0C91}" srcOrd="0" destOrd="3" presId="urn:microsoft.com/office/officeart/2005/8/layout/vList5"/>
    <dgm:cxn modelId="{B908E756-0020-4711-BCE1-22FF2E4E26DF}" srcId="{C0E7FA50-3690-4A66-A489-330EA0EBFB4C}" destId="{D5A23353-9E39-454B-9B91-820D812ADD12}" srcOrd="5" destOrd="0" parTransId="{43F3E8F4-E7B9-412B-91F0-13DA06B5E454}" sibTransId="{5B3CB996-7F2F-43D8-8D5B-9CF9CBF3152D}"/>
    <dgm:cxn modelId="{7981D3B1-E428-4A71-B8AA-9E9F7E610552}" srcId="{C0E7FA50-3690-4A66-A489-330EA0EBFB4C}" destId="{6FFD28C3-EA69-4E49-B0EE-3E5C0F18B380}" srcOrd="0" destOrd="0" parTransId="{22373A73-612C-4BBB-8F7B-B63C8FED2127}" sibTransId="{5123A7B1-7360-49BB-99E9-B051D355581D}"/>
    <dgm:cxn modelId="{1D7EA534-7981-4209-9F32-1BC02A3D695F}" type="presOf" srcId="{B4A3564A-5A02-4826-9529-B1000EABF344}" destId="{50B05338-7236-4C01-986F-41EA253FAA24}" srcOrd="0" destOrd="1" presId="urn:microsoft.com/office/officeart/2005/8/layout/vList5"/>
    <dgm:cxn modelId="{82BDE230-0AF3-407F-A67A-7EBB2852724C}" type="presOf" srcId="{F5BD7B41-C075-43AA-AA93-366D3AF95119}" destId="{4DBCF782-398B-4419-A5E7-46E03A280773}" srcOrd="0" destOrd="3" presId="urn:microsoft.com/office/officeart/2005/8/layout/vList5"/>
    <dgm:cxn modelId="{7D87669F-460E-46B3-A552-0BD8EEAB0B66}" type="presOf" srcId="{43DB542C-EB55-4F02-9D6D-1F022F5B95A1}" destId="{65DE670F-0EAB-43D5-BABE-F2C4ED7B0C91}" srcOrd="0" destOrd="4" presId="urn:microsoft.com/office/officeart/2005/8/layout/vList5"/>
    <dgm:cxn modelId="{253C36AA-631F-44C5-A18D-6859352EC393}" type="presOf" srcId="{F2D6110D-E8C2-4F2D-8A18-92899F1E426A}" destId="{65DE670F-0EAB-43D5-BABE-F2C4ED7B0C91}" srcOrd="0" destOrd="1" presId="urn:microsoft.com/office/officeart/2005/8/layout/vList5"/>
    <dgm:cxn modelId="{85DCAEFE-B6AA-48DC-AF6A-E33641862DA2}" srcId="{0F31EF7C-12F9-4001-AE4B-E2E919CA373B}" destId="{38B8748C-7DDA-43EE-A96C-10A07AF77A0C}" srcOrd="1" destOrd="0" parTransId="{2720AF27-0317-44C0-928F-7F07F790C581}" sibTransId="{236AA858-D059-4329-9CA8-4E3EFB0309EC}"/>
    <dgm:cxn modelId="{66BE96C2-ACB9-4F48-897C-EA768EC81774}" type="presOf" srcId="{AD5557A3-8526-433B-AAC5-062ED86BF901}" destId="{50B05338-7236-4C01-986F-41EA253FAA24}" srcOrd="0" destOrd="0" presId="urn:microsoft.com/office/officeart/2005/8/layout/vList5"/>
    <dgm:cxn modelId="{363020F3-E7FD-4919-8BF4-F6BA13BF2973}" srcId="{784A98A4-24BB-46B8-8243-59115A5E8200}" destId="{0F31EF7C-12F9-4001-AE4B-E2E919CA373B}" srcOrd="1" destOrd="0" parTransId="{0239EB1F-CE15-4AD7-ADC2-0D2C6A8AD179}" sibTransId="{2C773744-852A-42AA-8323-6BD9CA7F95AA}"/>
    <dgm:cxn modelId="{81C7E905-3F6D-4108-B29D-93992B672146}" srcId="{784A98A4-24BB-46B8-8243-59115A5E8200}" destId="{34B89668-9925-40DD-8E3C-8C6C0DB0E667}" srcOrd="2" destOrd="0" parTransId="{633295E0-8258-4773-9E44-95364C3F19BE}" sibTransId="{9DC2C662-8E54-41CF-B849-7C892EE8BEE9}"/>
    <dgm:cxn modelId="{60C08992-AB89-48C8-ABA8-EBFA3AE9DEEB}" type="presParOf" srcId="{4ADFA874-F397-4BBA-88BC-AFCFFD4FAF17}" destId="{FE49B367-B5A7-4BDA-A2CB-D280E06D4025}" srcOrd="0" destOrd="0" presId="urn:microsoft.com/office/officeart/2005/8/layout/vList5"/>
    <dgm:cxn modelId="{0A20D32E-17B6-4CBF-BFB5-BA31CF6EA9D2}" type="presParOf" srcId="{FE49B367-B5A7-4BDA-A2CB-D280E06D4025}" destId="{36049A17-3D1D-40BC-9D24-165B34378E1E}" srcOrd="0" destOrd="0" presId="urn:microsoft.com/office/officeart/2005/8/layout/vList5"/>
    <dgm:cxn modelId="{0A3733E8-0D01-4F5C-AD30-1E7CBA71DE0D}" type="presParOf" srcId="{FE49B367-B5A7-4BDA-A2CB-D280E06D4025}" destId="{65DE670F-0EAB-43D5-BABE-F2C4ED7B0C91}" srcOrd="1" destOrd="0" presId="urn:microsoft.com/office/officeart/2005/8/layout/vList5"/>
    <dgm:cxn modelId="{C147962F-A8F1-4D88-8A67-C2C326D54342}" type="presParOf" srcId="{4ADFA874-F397-4BBA-88BC-AFCFFD4FAF17}" destId="{45AD2266-3B96-4DCE-BF11-2FCFE831AE81}" srcOrd="1" destOrd="0" presId="urn:microsoft.com/office/officeart/2005/8/layout/vList5"/>
    <dgm:cxn modelId="{9D023D38-1005-4E15-93BD-9DB3AC8258C0}" type="presParOf" srcId="{4ADFA874-F397-4BBA-88BC-AFCFFD4FAF17}" destId="{BA04B5CF-7C05-4C6F-9B56-FC8F06E6CC79}" srcOrd="2" destOrd="0" presId="urn:microsoft.com/office/officeart/2005/8/layout/vList5"/>
    <dgm:cxn modelId="{FCBB763D-FC40-4FFD-97FB-C43406B755D7}" type="presParOf" srcId="{BA04B5CF-7C05-4C6F-9B56-FC8F06E6CC79}" destId="{51B6041E-DA6E-4184-B820-F1C9B6B19D58}" srcOrd="0" destOrd="0" presId="urn:microsoft.com/office/officeart/2005/8/layout/vList5"/>
    <dgm:cxn modelId="{78A24406-8D40-4A8F-BC7F-8BABE3846409}" type="presParOf" srcId="{BA04B5CF-7C05-4C6F-9B56-FC8F06E6CC79}" destId="{4DBCF782-398B-4419-A5E7-46E03A280773}" srcOrd="1" destOrd="0" presId="urn:microsoft.com/office/officeart/2005/8/layout/vList5"/>
    <dgm:cxn modelId="{48B7F8C9-5A4F-4B12-811C-C5003802D86E}" type="presParOf" srcId="{4ADFA874-F397-4BBA-88BC-AFCFFD4FAF17}" destId="{B572B742-5608-431E-AD79-E95979823011}" srcOrd="3" destOrd="0" presId="urn:microsoft.com/office/officeart/2005/8/layout/vList5"/>
    <dgm:cxn modelId="{FCD50E05-64FE-4C54-B192-D96ADBBBFD73}" type="presParOf" srcId="{4ADFA874-F397-4BBA-88BC-AFCFFD4FAF17}" destId="{CE8257EE-A02C-4AA9-B8DE-A6F03AA2DEE6}" srcOrd="4" destOrd="0" presId="urn:microsoft.com/office/officeart/2005/8/layout/vList5"/>
    <dgm:cxn modelId="{0F7C0951-247B-48BF-A503-0A488B2CAE2F}" type="presParOf" srcId="{CE8257EE-A02C-4AA9-B8DE-A6F03AA2DEE6}" destId="{94843E82-6C8B-44F9-9132-C88BD91BE2CC}" srcOrd="0" destOrd="0" presId="urn:microsoft.com/office/officeart/2005/8/layout/vList5"/>
    <dgm:cxn modelId="{469C3B9A-1EC7-4051-BEDB-3F98818245C6}" type="presParOf" srcId="{CE8257EE-A02C-4AA9-B8DE-A6F03AA2DEE6}" destId="{50B05338-7236-4C01-986F-41EA253FAA2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E670F-0EAB-43D5-BABE-F2C4ED7B0C91}">
      <dsp:nvSpPr>
        <dsp:cNvPr id="0" name=""/>
        <dsp:cNvSpPr/>
      </dsp:nvSpPr>
      <dsp:spPr>
        <a:xfrm rot="5400000">
          <a:off x="3548541" y="-1315173"/>
          <a:ext cx="1328312" cy="396489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/>
            <a:t>Brevets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/>
            <a:t>Dessins et modèles industriels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/>
            <a:t>Secrets d’affaires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/>
            <a:t>Innovation et créativité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kern="1200" dirty="0"/>
        </a:p>
      </dsp:txBody>
      <dsp:txXfrm rot="-5400000">
        <a:off x="2230252" y="67959"/>
        <a:ext cx="3900048" cy="1198626"/>
      </dsp:txXfrm>
    </dsp:sp>
    <dsp:sp modelId="{36049A17-3D1D-40BC-9D24-165B34378E1E}">
      <dsp:nvSpPr>
        <dsp:cNvPr id="0" name=""/>
        <dsp:cNvSpPr/>
      </dsp:nvSpPr>
      <dsp:spPr>
        <a:xfrm>
          <a:off x="0" y="5124"/>
          <a:ext cx="2230251" cy="1324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/>
            <a:t>Inventions et nouvelles technologies</a:t>
          </a:r>
        </a:p>
      </dsp:txBody>
      <dsp:txXfrm>
        <a:off x="64647" y="69771"/>
        <a:ext cx="2100957" cy="1195002"/>
      </dsp:txXfrm>
    </dsp:sp>
    <dsp:sp modelId="{4DBCF782-398B-4419-A5E7-46E03A280773}">
      <dsp:nvSpPr>
        <dsp:cNvPr id="0" name=""/>
        <dsp:cNvSpPr/>
      </dsp:nvSpPr>
      <dsp:spPr>
        <a:xfrm rot="5400000">
          <a:off x="3687096" y="75408"/>
          <a:ext cx="1059437" cy="39687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/>
            <a:t>Marque pays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/>
            <a:t>Marques collectives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/>
            <a:t>Marques de certification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/>
            <a:t>Appellations d’origine</a:t>
          </a:r>
        </a:p>
      </dsp:txBody>
      <dsp:txXfrm rot="-5400000">
        <a:off x="2232432" y="1581790"/>
        <a:ext cx="3917050" cy="956003"/>
      </dsp:txXfrm>
    </dsp:sp>
    <dsp:sp modelId="{51B6041E-DA6E-4184-B820-F1C9B6B19D58}">
      <dsp:nvSpPr>
        <dsp:cNvPr id="0" name=""/>
        <dsp:cNvSpPr/>
      </dsp:nvSpPr>
      <dsp:spPr>
        <a:xfrm>
          <a:off x="0" y="1397643"/>
          <a:ext cx="2232431" cy="1324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/>
            <a:t>Signes distinctifs</a:t>
          </a:r>
        </a:p>
      </dsp:txBody>
      <dsp:txXfrm>
        <a:off x="64647" y="1462290"/>
        <a:ext cx="2103137" cy="1195002"/>
      </dsp:txXfrm>
    </dsp:sp>
    <dsp:sp modelId="{50B05338-7236-4C01-986F-41EA253FAA24}">
      <dsp:nvSpPr>
        <dsp:cNvPr id="0" name=""/>
        <dsp:cNvSpPr/>
      </dsp:nvSpPr>
      <dsp:spPr>
        <a:xfrm rot="5400000">
          <a:off x="3687096" y="1465920"/>
          <a:ext cx="1059437" cy="39687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/>
            <a:t>Droit d’auteur dans les industries de la création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/>
            <a:t>Droits connexes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/>
            <a:t>Domaine public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/>
            <a:t>Protection des œuvres</a:t>
          </a:r>
        </a:p>
      </dsp:txBody>
      <dsp:txXfrm rot="-5400000">
        <a:off x="2232432" y="2972302"/>
        <a:ext cx="3917050" cy="956003"/>
      </dsp:txXfrm>
    </dsp:sp>
    <dsp:sp modelId="{94843E82-6C8B-44F9-9132-C88BD91BE2CC}">
      <dsp:nvSpPr>
        <dsp:cNvPr id="0" name=""/>
        <dsp:cNvSpPr/>
      </dsp:nvSpPr>
      <dsp:spPr>
        <a:xfrm>
          <a:off x="0" y="2788155"/>
          <a:ext cx="2232431" cy="1324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/>
            <a:t>Droit d’auteur</a:t>
          </a:r>
        </a:p>
      </dsp:txBody>
      <dsp:txXfrm>
        <a:off x="64647" y="2852802"/>
        <a:ext cx="2103137" cy="1195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">
    <p:bg>
      <p:bgPr>
        <a:solidFill>
          <a:srgbClr val="FFC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4114800"/>
            <a:ext cx="12192000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 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5778" y="4519694"/>
            <a:ext cx="11760200" cy="4699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12047" y="1685492"/>
            <a:ext cx="11380795" cy="6649198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613453" y="2278188"/>
            <a:ext cx="5463209" cy="1836612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cxnSp>
        <p:nvCxnSpPr>
          <p:cNvPr id="7" name="Conector recto 6"/>
          <p:cNvCxnSpPr/>
          <p:nvPr userDrawn="1"/>
        </p:nvCxnSpPr>
        <p:spPr>
          <a:xfrm>
            <a:off x="1613453" y="4114800"/>
            <a:ext cx="1249017" cy="0"/>
          </a:xfrm>
          <a:prstGeom prst="line">
            <a:avLst/>
          </a:prstGeom>
          <a:ln>
            <a:solidFill>
              <a:srgbClr val="FFCA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442" y="5988388"/>
            <a:ext cx="2083949" cy="55572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712" y="5988387"/>
            <a:ext cx="2083949" cy="555720"/>
          </a:xfrm>
          <a:prstGeom prst="rect">
            <a:avLst/>
          </a:prstGeom>
        </p:spPr>
      </p:pic>
      <p:sp>
        <p:nvSpPr>
          <p:cNvPr id="10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1613453" y="4320404"/>
            <a:ext cx="4248085" cy="884641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s-ES_tradnl" dirty="0"/>
              <a:t>Haga clic para modificar el estilo de texto </a:t>
            </a:r>
            <a:r>
              <a:rPr lang="es-ES_tradnl"/>
              <a:t>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51392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04622" y="1082602"/>
            <a:ext cx="5754033" cy="1514277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67E8230C-BDE5-4D30-9550-7D9971C0903D}"/>
              </a:ext>
            </a:extLst>
          </p:cNvPr>
          <p:cNvSpPr/>
          <p:nvPr/>
        </p:nvSpPr>
        <p:spPr>
          <a:xfrm>
            <a:off x="928608" y="2646973"/>
            <a:ext cx="1163368" cy="0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1" hasCustomPrompt="1"/>
          </p:nvPr>
        </p:nvSpPr>
        <p:spPr>
          <a:xfrm>
            <a:off x="804334" y="2766336"/>
            <a:ext cx="5754033" cy="349249"/>
          </a:xfrm>
        </p:spPr>
        <p:txBody>
          <a:bodyPr>
            <a:noAutofit/>
          </a:bodyPr>
          <a:lstStyle>
            <a:lvl1pPr marL="0" indent="0">
              <a:buNone/>
              <a:defRPr sz="1867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s-ES_tradnl" dirty="0"/>
              <a:t>MODIFICAR SUBT</a:t>
            </a:r>
            <a:r>
              <a:rPr lang="es-ES" dirty="0"/>
              <a:t>ÍTULO</a:t>
            </a:r>
            <a:endParaRPr lang="es-ES_tradnl" dirty="0"/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804334" y="3367618"/>
            <a:ext cx="5754033" cy="28321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7560499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040191" y="1082602"/>
            <a:ext cx="5754033" cy="1514277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67E8230C-BDE5-4D30-9550-7D9971C0903D}"/>
              </a:ext>
            </a:extLst>
          </p:cNvPr>
          <p:cNvSpPr/>
          <p:nvPr/>
        </p:nvSpPr>
        <p:spPr>
          <a:xfrm>
            <a:off x="4164177" y="2646973"/>
            <a:ext cx="1163368" cy="0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1" hasCustomPrompt="1"/>
          </p:nvPr>
        </p:nvSpPr>
        <p:spPr>
          <a:xfrm>
            <a:off x="4039903" y="2766336"/>
            <a:ext cx="5754033" cy="349249"/>
          </a:xfrm>
        </p:spPr>
        <p:txBody>
          <a:bodyPr>
            <a:noAutofit/>
          </a:bodyPr>
          <a:lstStyle>
            <a:lvl1pPr marL="0" indent="0">
              <a:buNone/>
              <a:defRPr sz="1867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s-ES_tradnl" dirty="0"/>
              <a:t>MODIFICAR SUBT</a:t>
            </a:r>
            <a:r>
              <a:rPr lang="es-ES" dirty="0"/>
              <a:t>ÍTULO</a:t>
            </a:r>
            <a:endParaRPr lang="es-ES_tradnl" dirty="0"/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4039903" y="3367618"/>
            <a:ext cx="5754033" cy="28321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369170" y="-242809"/>
            <a:ext cx="8675078" cy="73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3012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751419" y="2178329"/>
            <a:ext cx="3210981" cy="237362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35504" indent="-226478">
              <a:tabLst/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/>
            </a:lvl3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</p:txBody>
      </p:sp>
      <p:sp>
        <p:nvSpPr>
          <p:cNvPr id="23" name="Marcador de texto 14"/>
          <p:cNvSpPr>
            <a:spLocks noGrp="1"/>
          </p:cNvSpPr>
          <p:nvPr>
            <p:ph type="body" sz="quarter" idx="11"/>
          </p:nvPr>
        </p:nvSpPr>
        <p:spPr>
          <a:xfrm>
            <a:off x="4392086" y="2178329"/>
            <a:ext cx="3210981" cy="237362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35504" indent="-226478">
              <a:tabLst/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/>
            </a:lvl3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</p:txBody>
      </p:sp>
      <p:sp>
        <p:nvSpPr>
          <p:cNvPr id="24" name="Marcador de texto 14"/>
          <p:cNvSpPr>
            <a:spLocks noGrp="1"/>
          </p:cNvSpPr>
          <p:nvPr>
            <p:ph type="body" sz="quarter" idx="12"/>
          </p:nvPr>
        </p:nvSpPr>
        <p:spPr>
          <a:xfrm>
            <a:off x="8015819" y="2178329"/>
            <a:ext cx="3210981" cy="237362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35504" indent="-226478">
              <a:tabLst/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/>
            </a:lvl3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1376150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 userDrawn="1"/>
        </p:nvSpPr>
        <p:spPr>
          <a:xfrm>
            <a:off x="5532313" y="2124615"/>
            <a:ext cx="2392488" cy="3455570"/>
          </a:xfrm>
          <a:prstGeom prst="roundRect">
            <a:avLst/>
          </a:prstGeom>
          <a:solidFill>
            <a:srgbClr val="F3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redondeado 7"/>
          <p:cNvSpPr/>
          <p:nvPr userDrawn="1"/>
        </p:nvSpPr>
        <p:spPr>
          <a:xfrm>
            <a:off x="8510783" y="2124615"/>
            <a:ext cx="2391680" cy="3455570"/>
          </a:xfrm>
          <a:prstGeom prst="roundRect">
            <a:avLst/>
          </a:prstGeom>
          <a:solidFill>
            <a:srgbClr val="F3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991783" y="2650603"/>
            <a:ext cx="3117195" cy="2323332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35504" indent="-226478"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/>
            </a:lvl3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  <p:sp>
        <p:nvSpPr>
          <p:cNvPr id="23" name="Marcador de texto 14"/>
          <p:cNvSpPr>
            <a:spLocks noGrp="1"/>
          </p:cNvSpPr>
          <p:nvPr>
            <p:ph type="body" sz="quarter" idx="11"/>
          </p:nvPr>
        </p:nvSpPr>
        <p:spPr>
          <a:xfrm>
            <a:off x="5802838" y="4054483"/>
            <a:ext cx="1851436" cy="110367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535504" indent="-226478">
              <a:tabLst/>
              <a:defRPr sz="1400">
                <a:solidFill>
                  <a:schemeClr val="bg1"/>
                </a:solidFill>
              </a:defRPr>
            </a:lvl2pPr>
            <a:lvl3pPr>
              <a:defRPr sz="1600"/>
            </a:lvl3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  <p:sp>
        <p:nvSpPr>
          <p:cNvPr id="24" name="Marcador de texto 14"/>
          <p:cNvSpPr>
            <a:spLocks noGrp="1"/>
          </p:cNvSpPr>
          <p:nvPr>
            <p:ph type="body" sz="quarter" idx="12"/>
          </p:nvPr>
        </p:nvSpPr>
        <p:spPr>
          <a:xfrm>
            <a:off x="8780905" y="4054483"/>
            <a:ext cx="1851436" cy="110367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535504" indent="-226478">
              <a:tabLst/>
              <a:defRPr sz="1400">
                <a:solidFill>
                  <a:schemeClr val="bg1"/>
                </a:solidFill>
              </a:defRPr>
            </a:lvl2pPr>
            <a:lvl3pPr>
              <a:defRPr sz="1600"/>
            </a:lvl3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1783" y="528284"/>
            <a:ext cx="9279835" cy="132503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s-ES_tradnl"/>
              <a:t>Clic para editar título</a:t>
            </a: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81501" y="-2207189"/>
            <a:ext cx="6832920" cy="9065189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 userDrawn="1"/>
        </p:nvSpPr>
        <p:spPr>
          <a:xfrm>
            <a:off x="5737551" y="3621085"/>
            <a:ext cx="1916723" cy="382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s-ES_tradnl" sz="1400" dirty="0">
                <a:solidFill>
                  <a:schemeClr val="bg1"/>
                </a:solidFill>
              </a:rPr>
              <a:t>CLIC PARA EDITAR TÍTULO</a:t>
            </a:r>
          </a:p>
        </p:txBody>
      </p:sp>
      <p:sp>
        <p:nvSpPr>
          <p:cNvPr id="10" name="Título 1"/>
          <p:cNvSpPr txBox="1">
            <a:spLocks/>
          </p:cNvSpPr>
          <p:nvPr userDrawn="1"/>
        </p:nvSpPr>
        <p:spPr>
          <a:xfrm>
            <a:off x="8780905" y="3601485"/>
            <a:ext cx="1916723" cy="382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s-ES_tradnl" sz="1400" dirty="0">
                <a:solidFill>
                  <a:schemeClr val="bg1"/>
                </a:solidFill>
              </a:rPr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1851651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 hasCustomPrompt="1"/>
          </p:nvPr>
        </p:nvSpPr>
        <p:spPr>
          <a:xfrm>
            <a:off x="784750" y="740719"/>
            <a:ext cx="5754033" cy="1514277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8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838201" y="2517851"/>
            <a:ext cx="3770249" cy="3056949"/>
          </a:xfrm>
        </p:spPr>
        <p:txBody>
          <a:bodyPr>
            <a:normAutofit/>
          </a:bodyPr>
          <a:lstStyle>
            <a:lvl1pPr marL="304792" indent="-304792"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9841" y="-1453662"/>
            <a:ext cx="5607703" cy="105451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0590" y="352587"/>
            <a:ext cx="1236690" cy="37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46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1527024" y="2314651"/>
            <a:ext cx="4140200" cy="1156683"/>
          </a:xfrm>
        </p:spPr>
        <p:txBody>
          <a:bodyPr>
            <a:normAutofit/>
          </a:bodyPr>
          <a:lstStyle>
            <a:lvl1pPr marL="0" indent="0">
              <a:buClr>
                <a:schemeClr val="tx1">
                  <a:lumMod val="75000"/>
                  <a:lumOff val="25000"/>
                </a:schemeClr>
              </a:buClr>
              <a:buFont typeface="+mj-lt"/>
              <a:buNone/>
              <a:defRPr sz="1467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7137400" y="2314651"/>
            <a:ext cx="4140200" cy="1156683"/>
          </a:xfrm>
        </p:spPr>
        <p:txBody>
          <a:bodyPr>
            <a:normAutofit/>
          </a:bodyPr>
          <a:lstStyle>
            <a:lvl1pPr marL="0" indent="0">
              <a:buClr>
                <a:schemeClr val="tx1">
                  <a:lumMod val="75000"/>
                  <a:lumOff val="25000"/>
                </a:schemeClr>
              </a:buClr>
              <a:buFont typeface="+mj-lt"/>
              <a:buNone/>
              <a:defRPr sz="1467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751762" y="2315634"/>
            <a:ext cx="775263" cy="563033"/>
          </a:xfrm>
        </p:spPr>
        <p:txBody>
          <a:bodyPr>
            <a:normAutofit/>
          </a:bodyPr>
          <a:lstStyle>
            <a:lvl1pPr marL="0" indent="0">
              <a:buNone/>
              <a:defRPr sz="2667">
                <a:latin typeface="Calibri" charset="0"/>
                <a:ea typeface="Calibri" charset="0"/>
                <a:cs typeface="Calibri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27" name="Marcador de texto 2"/>
          <p:cNvSpPr>
            <a:spLocks noGrp="1"/>
          </p:cNvSpPr>
          <p:nvPr>
            <p:ph type="body" sz="quarter" idx="15" hasCustomPrompt="1"/>
          </p:nvPr>
        </p:nvSpPr>
        <p:spPr>
          <a:xfrm>
            <a:off x="6390562" y="2315634"/>
            <a:ext cx="775263" cy="563033"/>
          </a:xfrm>
        </p:spPr>
        <p:txBody>
          <a:bodyPr>
            <a:normAutofit/>
          </a:bodyPr>
          <a:lstStyle>
            <a:lvl1pPr marL="0" indent="0">
              <a:buNone/>
              <a:defRPr sz="2667">
                <a:latin typeface="Calibri" charset="0"/>
                <a:ea typeface="Calibri" charset="0"/>
                <a:cs typeface="Calibri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1996042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903283" y="1761773"/>
            <a:ext cx="10160596" cy="15494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860693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268308" y="2539999"/>
            <a:ext cx="2854569" cy="1461559"/>
          </a:xfrm>
        </p:spPr>
        <p:txBody>
          <a:bodyPr/>
          <a:lstStyle/>
          <a:p>
            <a:r>
              <a:rPr lang="es-ES_tradnl" dirty="0"/>
              <a:t>gracias.</a:t>
            </a:r>
          </a:p>
        </p:txBody>
      </p:sp>
    </p:spTree>
    <p:extLst>
      <p:ext uri="{BB962C8B-B14F-4D97-AF65-F5344CB8AC3E}">
        <p14:creationId xmlns:p14="http://schemas.microsoft.com/office/powerpoint/2010/main" val="84093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268308" y="2539999"/>
            <a:ext cx="2854569" cy="1461559"/>
          </a:xfrm>
        </p:spPr>
        <p:txBody>
          <a:bodyPr/>
          <a:lstStyle/>
          <a:p>
            <a:r>
              <a:rPr lang="es-ES_tradnl" dirty="0"/>
              <a:t>gracias.</a:t>
            </a: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61" y="2800300"/>
            <a:ext cx="2565400" cy="99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CON FOT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4114800"/>
            <a:ext cx="12192000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 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5778" y="4519694"/>
            <a:ext cx="11760200" cy="4699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4">
            <a:alphaModFix amt="84000"/>
            <a:lum bright="-8000"/>
          </a:blip>
          <a:stretch>
            <a:fillRect/>
          </a:stretch>
        </p:blipFill>
        <p:spPr>
          <a:xfrm>
            <a:off x="-3031925" y="1685492"/>
            <a:ext cx="11380795" cy="6649198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613453" y="2278188"/>
            <a:ext cx="5463209" cy="1836612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cxnSp>
        <p:nvCxnSpPr>
          <p:cNvPr id="7" name="Conector recto 6"/>
          <p:cNvCxnSpPr/>
          <p:nvPr userDrawn="1"/>
        </p:nvCxnSpPr>
        <p:spPr>
          <a:xfrm>
            <a:off x="1613453" y="4114800"/>
            <a:ext cx="1249017" cy="0"/>
          </a:xfrm>
          <a:prstGeom prst="line">
            <a:avLst/>
          </a:prstGeom>
          <a:ln>
            <a:solidFill>
              <a:srgbClr val="FFCA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442" y="5988388"/>
            <a:ext cx="2083949" cy="5557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712" y="5988387"/>
            <a:ext cx="2083949" cy="555720"/>
          </a:xfrm>
          <a:prstGeom prst="rect">
            <a:avLst/>
          </a:prstGeom>
        </p:spPr>
      </p:pic>
      <p:sp>
        <p:nvSpPr>
          <p:cNvPr id="11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1613453" y="4320404"/>
            <a:ext cx="4248085" cy="884641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s-ES_tradnl" dirty="0"/>
              <a:t>Haga clic para modificar el estilo de texto </a:t>
            </a:r>
            <a:r>
              <a:rPr lang="es-ES_tradnl"/>
              <a:t>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09945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a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 userDrawn="1"/>
        </p:nvSpPr>
        <p:spPr>
          <a:xfrm>
            <a:off x="3094892" y="2250829"/>
            <a:ext cx="6015550" cy="2128679"/>
          </a:xfrm>
          <a:prstGeom prst="roundRect">
            <a:avLst>
              <a:gd name="adj" fmla="val 50000"/>
            </a:avLst>
          </a:prstGeom>
          <a:solidFill>
            <a:srgbClr val="BF004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1867" y="2529884"/>
            <a:ext cx="5181600" cy="1570567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808" y="6517236"/>
            <a:ext cx="2897718" cy="3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91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 userDrawn="1"/>
        </p:nvSpPr>
        <p:spPr>
          <a:xfrm>
            <a:off x="3094892" y="2250829"/>
            <a:ext cx="6015550" cy="2128679"/>
          </a:xfrm>
          <a:prstGeom prst="roundRect">
            <a:avLst>
              <a:gd name="adj" fmla="val 50000"/>
            </a:avLst>
          </a:prstGeom>
          <a:solidFill>
            <a:srgbClr val="F3A2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1867" y="2529884"/>
            <a:ext cx="5181600" cy="1570567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808" y="6517236"/>
            <a:ext cx="2897718" cy="3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83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a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 userDrawn="1"/>
        </p:nvSpPr>
        <p:spPr>
          <a:xfrm>
            <a:off x="3094892" y="2250829"/>
            <a:ext cx="6015550" cy="2128679"/>
          </a:xfrm>
          <a:prstGeom prst="roundRect">
            <a:avLst>
              <a:gd name="adj" fmla="val 50000"/>
            </a:avLst>
          </a:prstGeom>
          <a:solidFill>
            <a:srgbClr val="D8641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1867" y="2529884"/>
            <a:ext cx="5181600" cy="1570567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808" y="6517236"/>
            <a:ext cx="2897718" cy="3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6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solidFill>
          <a:srgbClr val="BF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7442" y="-1638300"/>
            <a:ext cx="2476500" cy="3276600"/>
          </a:xfrm>
          <a:prstGeom prst="rect">
            <a:avLst/>
          </a:prstGeom>
        </p:spPr>
      </p:pic>
      <p:sp>
        <p:nvSpPr>
          <p:cNvPr id="8" name="Rectángulo redondeado 7"/>
          <p:cNvSpPr/>
          <p:nvPr userDrawn="1"/>
        </p:nvSpPr>
        <p:spPr>
          <a:xfrm>
            <a:off x="3094892" y="2250829"/>
            <a:ext cx="6015550" cy="21286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1867" y="2529884"/>
            <a:ext cx="5181600" cy="1570567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0731" y="177800"/>
            <a:ext cx="1092200" cy="6502400"/>
          </a:xfrm>
          <a:prstGeom prst="rect">
            <a:avLst/>
          </a:prstGeom>
          <a:noFill/>
        </p:spPr>
      </p:pic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9353550" y="337162"/>
            <a:ext cx="1356946" cy="1065089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_tradnl"/>
              <a:t>01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66125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solidFill>
          <a:srgbClr val="F3A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 userDrawn="1"/>
        </p:nvSpPr>
        <p:spPr>
          <a:xfrm>
            <a:off x="3094892" y="2250829"/>
            <a:ext cx="6015550" cy="21286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1867" y="2529884"/>
            <a:ext cx="5181600" cy="1570567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80731" y="177800"/>
            <a:ext cx="1092200" cy="6502400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57442" y="-1638300"/>
            <a:ext cx="2476500" cy="32766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9353550" y="337162"/>
            <a:ext cx="1356946" cy="1065089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_tradnl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305132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solidFill>
          <a:srgbClr val="D8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7442" y="-1638300"/>
            <a:ext cx="2476500" cy="3276600"/>
          </a:xfrm>
          <a:prstGeom prst="rect">
            <a:avLst/>
          </a:prstGeom>
        </p:spPr>
      </p:pic>
      <p:sp>
        <p:nvSpPr>
          <p:cNvPr id="8" name="Rectángulo redondeado 7"/>
          <p:cNvSpPr/>
          <p:nvPr userDrawn="1"/>
        </p:nvSpPr>
        <p:spPr>
          <a:xfrm>
            <a:off x="3094892" y="2250829"/>
            <a:ext cx="6015550" cy="21286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1867" y="2529884"/>
            <a:ext cx="5181600" cy="1570567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0731" y="177800"/>
            <a:ext cx="1092200" cy="6502400"/>
          </a:xfrm>
          <a:prstGeom prst="rect">
            <a:avLst/>
          </a:prstGeom>
          <a:noFill/>
        </p:spPr>
      </p:pic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9353550" y="337162"/>
            <a:ext cx="1356946" cy="1065089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_tradnl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299164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734485" y="2195119"/>
            <a:ext cx="10160596" cy="15494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1357073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90298CD5-6C1E-4009-B41F-6DF62E31D3BE}" type="datetimeFigureOut">
              <a:rPr lang="en-US" smtClean="0"/>
              <a:pPr/>
              <a:t>6/22/2022</a:t>
            </a:fld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s-ES_tradnl"/>
          </a:p>
        </p:txBody>
      </p:sp>
      <p:sp>
        <p:nvSpPr>
          <p:cNvPr id="10" name="Marcador de título 9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2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3918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26" r:id="rId2"/>
    <p:sldLayoutId id="2147483731" r:id="rId3"/>
    <p:sldLayoutId id="2147483727" r:id="rId4"/>
    <p:sldLayoutId id="2147483728" r:id="rId5"/>
    <p:sldLayoutId id="2147483734" r:id="rId6"/>
    <p:sldLayoutId id="2147483732" r:id="rId7"/>
    <p:sldLayoutId id="2147483735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9279835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90298CD5-6C1E-4009-B41F-6DF62E31D3BE}" type="datetimeFigureOut">
              <a:rPr lang="en-US" smtClean="0"/>
              <a:pPr/>
              <a:t>6/22/2022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ángulo redondeado 6"/>
          <p:cNvSpPr/>
          <p:nvPr userDrawn="1"/>
        </p:nvSpPr>
        <p:spPr>
          <a:xfrm>
            <a:off x="513348" y="669037"/>
            <a:ext cx="146304" cy="71932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2668" y="366185"/>
            <a:ext cx="1363113" cy="363497"/>
          </a:xfrm>
          <a:prstGeom prst="rect">
            <a:avLst/>
          </a:prstGeom>
        </p:spPr>
      </p:pic>
      <p:sp>
        <p:nvSpPr>
          <p:cNvPr id="8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37349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9" r:id="rId3"/>
    <p:sldLayoutId id="2147483720" r:id="rId4"/>
    <p:sldLayoutId id="2147483733" r:id="rId5"/>
    <p:sldLayoutId id="2147483721" r:id="rId6"/>
    <p:sldLayoutId id="2147483722" r:id="rId7"/>
    <p:sldLayoutId id="2147483723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4C855-5332-EF46-BA53-9B61EAB5EABF}" type="datetimeFigureOut">
              <a:rPr lang="es-ES_tradnl" smtClean="0"/>
              <a:t>22/06/2022</a:t>
            </a:fld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B430D-0896-104E-9FD5-7C6F7369A233}" type="slidenum">
              <a:rPr lang="es-ES_tradnl" smtClean="0"/>
              <a:t>‹#›</a:t>
            </a:fld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810989" y="-446335"/>
            <a:ext cx="21429097" cy="7701900"/>
          </a:xfrm>
          <a:prstGeom prst="rect">
            <a:avLst/>
          </a:prstGeom>
        </p:spPr>
      </p:pic>
      <p:sp>
        <p:nvSpPr>
          <p:cNvPr id="10" name="Marcador de título 9"/>
          <p:cNvSpPr>
            <a:spLocks noGrp="1"/>
          </p:cNvSpPr>
          <p:nvPr>
            <p:ph type="title"/>
          </p:nvPr>
        </p:nvSpPr>
        <p:spPr>
          <a:xfrm>
            <a:off x="3887940" y="2539999"/>
            <a:ext cx="6695661" cy="1461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gracias.</a:t>
            </a:r>
          </a:p>
        </p:txBody>
      </p:sp>
      <p:sp>
        <p:nvSpPr>
          <p:cNvPr id="2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51927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txStyles>
    <p:titleStyle>
      <a:lvl1pPr algn="r" defTabSz="121917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bg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tags" Target="../tags/tag25.xml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slideLayout" Target="../slideLayouts/slideLayout12.xml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tags" Target="../tags/tag26.xml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29.xml"/><Relationship Id="rId7" Type="http://schemas.openxmlformats.org/officeDocument/2006/relationships/image" Target="../media/image28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31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3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8.xml"/><Relationship Id="rId7" Type="http://schemas.openxmlformats.org/officeDocument/2006/relationships/image" Target="../media/image32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43.xml"/><Relationship Id="rId7" Type="http://schemas.openxmlformats.org/officeDocument/2006/relationships/image" Target="../media/image28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48.xml"/><Relationship Id="rId7" Type="http://schemas.openxmlformats.org/officeDocument/2006/relationships/image" Target="../media/image32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tags" Target="../tags/tag53.xml"/><Relationship Id="rId7" Type="http://schemas.openxmlformats.org/officeDocument/2006/relationships/image" Target="../media/image39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58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6.png"/><Relationship Id="rId5" Type="http://schemas.openxmlformats.org/officeDocument/2006/relationships/tags" Target="../tags/tag60.xml"/><Relationship Id="rId10" Type="http://schemas.openxmlformats.org/officeDocument/2006/relationships/image" Target="../media/image26.svg"/><Relationship Id="rId4" Type="http://schemas.openxmlformats.org/officeDocument/2006/relationships/tags" Target="../tags/tag59.xml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64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../media/image26.png"/><Relationship Id="rId5" Type="http://schemas.openxmlformats.org/officeDocument/2006/relationships/tags" Target="../tags/tag66.xml"/><Relationship Id="rId10" Type="http://schemas.openxmlformats.org/officeDocument/2006/relationships/image" Target="../media/image26.svg"/><Relationship Id="rId4" Type="http://schemas.openxmlformats.org/officeDocument/2006/relationships/tags" Target="../tags/tag65.xm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44.emf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45.sv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26.png"/><Relationship Id="rId5" Type="http://schemas.openxmlformats.org/officeDocument/2006/relationships/tags" Target="../tags/tag17.xml"/><Relationship Id="rId10" Type="http://schemas.openxmlformats.org/officeDocument/2006/relationships/image" Target="../media/image26.svg"/><Relationship Id="rId4" Type="http://schemas.openxmlformats.org/officeDocument/2006/relationships/tags" Target="../tags/tag16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78427" y="1799303"/>
            <a:ext cx="6398236" cy="231549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400" dirty="0"/>
              <a:t>ÉCOLE NATIONALE DE L’</a:t>
            </a:r>
            <a:r>
              <a:rPr lang="fr-FR" sz="2400" dirty="0" err="1"/>
              <a:t>INDECOPI</a:t>
            </a:r>
            <a:r>
              <a:rPr lang="fr-FR" sz="2400" dirty="0"/>
              <a:t>, INSTITUT NATIONAL POUR LA DÉFENSE DE LA CONCURRENCE ET LA PROTECTION DE LA PROPRIÉTÉ INTELLECTUELLE</a:t>
            </a:r>
            <a:br>
              <a:rPr lang="fr-FR" sz="2400" dirty="0"/>
            </a:b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/>
              <a:t>“Relance du Pérou : l’enseignement de la propriété intellectuelle comme outil de relance économique post-</a:t>
            </a:r>
            <a:r>
              <a:rPr lang="fr-FR" sz="2400" dirty="0" err="1"/>
              <a:t>Covid</a:t>
            </a:r>
            <a:r>
              <a:rPr lang="fr-FR" sz="2400" dirty="0"/>
              <a:t>-19”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1512969" y="4300307"/>
            <a:ext cx="4556235" cy="979384"/>
          </a:xfrm>
        </p:spPr>
        <p:txBody>
          <a:bodyPr/>
          <a:lstStyle/>
          <a:p>
            <a:pPr algn="ctr"/>
            <a:r>
              <a:rPr lang="fr-FR" sz="1900" b="1" dirty="0" smtClean="0"/>
              <a:t>Mme Rosa</a:t>
            </a:r>
            <a:r>
              <a:rPr lang="fr-FR" sz="1900" b="1" dirty="0"/>
              <a:t> </a:t>
            </a:r>
            <a:r>
              <a:rPr lang="fr-FR" sz="1900" b="1" dirty="0" err="1"/>
              <a:t>Cabello</a:t>
            </a:r>
            <a:r>
              <a:rPr lang="fr-FR" sz="1900" b="1" dirty="0"/>
              <a:t> </a:t>
            </a:r>
            <a:r>
              <a:rPr lang="fr-FR" sz="1900" b="1" dirty="0" err="1"/>
              <a:t>Lecca</a:t>
            </a:r>
            <a:endParaRPr lang="fr-FR" sz="1900" b="1" dirty="0"/>
          </a:p>
          <a:p>
            <a:pPr algn="ctr"/>
            <a:r>
              <a:rPr lang="fr-FR" sz="1900" b="1" dirty="0"/>
              <a:t>Responsable de la coopération technique et des relations institutionnelles </a:t>
            </a:r>
          </a:p>
        </p:txBody>
      </p:sp>
    </p:spTree>
    <p:extLst>
      <p:ext uri="{BB962C8B-B14F-4D97-AF65-F5344CB8AC3E}">
        <p14:creationId xmlns:p14="http://schemas.microsoft.com/office/powerpoint/2010/main" val="1837455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3511867" y="2792530"/>
            <a:ext cx="5181600" cy="1570567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III. </a:t>
            </a:r>
            <a:r>
              <a:rPr lang="fr-FR" dirty="0" smtClean="0"/>
              <a:t>FORMATIONS SUR LA PROPRIÉTÉ INTELLECTUELLE DANS LE CADRE DE L’ACCORD ENTRE L’OMPI ET L’INDECOPI 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2020 </a:t>
            </a:r>
            <a:r>
              <a:rPr lang="fr-FR" dirty="0"/>
              <a:t>- 2021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6746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762000"/>
            <a:ext cx="9279835" cy="997528"/>
          </a:xfrm>
        </p:spPr>
        <p:txBody>
          <a:bodyPr>
            <a:normAutofit fontScale="90000"/>
          </a:bodyPr>
          <a:lstStyle/>
          <a:p>
            <a:r>
              <a:rPr lang="fr-FR" sz="2400" dirty="0">
                <a:solidFill>
                  <a:srgbClr val="C00000"/>
                </a:solidFill>
              </a:rPr>
              <a:t/>
            </a:r>
            <a:br>
              <a:rPr lang="fr-FR" sz="2400" dirty="0">
                <a:solidFill>
                  <a:srgbClr val="C00000"/>
                </a:solidFill>
              </a:rPr>
            </a:br>
            <a:r>
              <a:rPr lang="fr-FR" sz="2400" dirty="0">
                <a:solidFill>
                  <a:srgbClr val="C00000"/>
                </a:solidFill>
              </a:rPr>
              <a:t/>
            </a:r>
            <a:br>
              <a:rPr lang="fr-FR" sz="2400" dirty="0">
                <a:solidFill>
                  <a:srgbClr val="C00000"/>
                </a:solidFill>
              </a:rPr>
            </a:br>
            <a:r>
              <a:rPr lang="fr-FR" sz="2400" dirty="0" err="1">
                <a:solidFill>
                  <a:srgbClr val="C00000"/>
                </a:solidFill>
              </a:rPr>
              <a:t>III.1</a:t>
            </a:r>
            <a:r>
              <a:rPr lang="fr-FR" sz="2400" dirty="0">
                <a:solidFill>
                  <a:srgbClr val="C00000"/>
                </a:solidFill>
              </a:rPr>
              <a:t>. Thèmes liés à la propriété intellectuelle</a:t>
            </a:r>
            <a:br>
              <a:rPr lang="fr-FR" sz="2400" dirty="0">
                <a:solidFill>
                  <a:srgbClr val="C00000"/>
                </a:solidFill>
              </a:rPr>
            </a:br>
            <a:r>
              <a:rPr lang="fr-FR" sz="2400" dirty="0">
                <a:solidFill>
                  <a:srgbClr val="C00000"/>
                </a:solidFill>
              </a:rPr>
              <a:t/>
            </a:r>
            <a:br>
              <a:rPr lang="fr-FR" sz="2400" dirty="0">
                <a:solidFill>
                  <a:srgbClr val="C00000"/>
                </a:solidFill>
              </a:rPr>
            </a:br>
            <a:r>
              <a:rPr lang="fr-FR" sz="2200" b="0" dirty="0"/>
              <a:t>En 2020 et 2021, les formations abordaient les thèmes liés à la propriété intellectuelle suivants :</a:t>
            </a:r>
            <a:br>
              <a:rPr lang="fr-FR" sz="2200" b="0" dirty="0"/>
            </a:br>
            <a:endParaRPr lang="fr-FR" sz="2200" b="0" dirty="0"/>
          </a:p>
        </p:txBody>
      </p:sp>
      <p:graphicFrame>
        <p:nvGraphicFramePr>
          <p:cNvPr id="9" name="Diagrama 8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02051249"/>
              </p:ext>
            </p:extLst>
          </p:nvPr>
        </p:nvGraphicFramePr>
        <p:xfrm>
          <a:off x="2032000" y="2022764"/>
          <a:ext cx="5770203" cy="4115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2" name="Diagrama 11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69636127"/>
              </p:ext>
            </p:extLst>
          </p:nvPr>
        </p:nvGraphicFramePr>
        <p:xfrm>
          <a:off x="1840832" y="2370221"/>
          <a:ext cx="6201199" cy="4115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4" name="Diagrama de flujo: conector 3">
            <a:extLst>
              <a:ext uri="{FF2B5EF4-FFF2-40B4-BE49-F238E27FC236}">
                <a16:creationId xmlns:a16="http://schemas.microsoft.com/office/drawing/2014/main" id="{AED82474-1AF2-AFB7-C647-9F6193850B7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489577" y="2268071"/>
            <a:ext cx="3101788" cy="36038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Secteurs </a:t>
            </a:r>
            <a:r>
              <a:rPr lang="fr-FR" sz="1400" dirty="0" smtClean="0">
                <a:solidFill>
                  <a:schemeClr val="tx1"/>
                </a:solidFill>
              </a:rPr>
              <a:t>qualifiés :</a:t>
            </a:r>
            <a:endParaRPr lang="fr-FR" sz="14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fr-FR" sz="1400" dirty="0">
                <a:solidFill>
                  <a:schemeClr val="tx1"/>
                </a:solidFill>
              </a:rPr>
              <a:t>Gastronomie</a:t>
            </a:r>
          </a:p>
          <a:p>
            <a:pPr marL="342900" indent="-342900">
              <a:buAutoNum type="arabicPeriod"/>
            </a:pPr>
            <a:r>
              <a:rPr lang="fr-FR" sz="1400" dirty="0">
                <a:solidFill>
                  <a:schemeClr val="tx1"/>
                </a:solidFill>
              </a:rPr>
              <a:t>Textile</a:t>
            </a:r>
          </a:p>
          <a:p>
            <a:pPr marL="342900" indent="-342900">
              <a:buAutoNum type="arabicPeriod"/>
            </a:pPr>
            <a:r>
              <a:rPr lang="fr-FR" sz="1400" dirty="0">
                <a:solidFill>
                  <a:schemeClr val="tx1"/>
                </a:solidFill>
              </a:rPr>
              <a:t>Tourisme</a:t>
            </a:r>
          </a:p>
          <a:p>
            <a:pPr marL="342900" indent="-342900">
              <a:buAutoNum type="arabicPeriod"/>
            </a:pPr>
            <a:r>
              <a:rPr lang="fr-FR" sz="1400" dirty="0">
                <a:solidFill>
                  <a:schemeClr val="tx1"/>
                </a:solidFill>
              </a:rPr>
              <a:t>Agriculture </a:t>
            </a:r>
          </a:p>
          <a:p>
            <a:pPr marL="342900" indent="-342900">
              <a:buAutoNum type="arabicPeriod"/>
            </a:pPr>
            <a:r>
              <a:rPr lang="fr-FR" sz="1400" dirty="0">
                <a:solidFill>
                  <a:schemeClr val="tx1"/>
                </a:solidFill>
              </a:rPr>
              <a:t>Entrepreneurs</a:t>
            </a:r>
          </a:p>
          <a:p>
            <a:pPr marL="342900" indent="-342900">
              <a:buAutoNum type="arabicPeriod"/>
            </a:pPr>
            <a:r>
              <a:rPr lang="fr-FR" sz="1400" dirty="0">
                <a:solidFill>
                  <a:schemeClr val="tx1"/>
                </a:solidFill>
              </a:rPr>
              <a:t>Créatrices</a:t>
            </a:r>
          </a:p>
          <a:p>
            <a:pPr marL="342900" indent="-342900">
              <a:buAutoNum type="arabicPeriod"/>
            </a:pPr>
            <a:r>
              <a:rPr lang="fr-FR" sz="1400" dirty="0">
                <a:solidFill>
                  <a:schemeClr val="tx1"/>
                </a:solidFill>
              </a:rPr>
              <a:t>Microentreprises et petites entreprises</a:t>
            </a:r>
          </a:p>
          <a:p>
            <a:pPr marL="342900" indent="-342900">
              <a:buAutoNum type="arabicPeriod"/>
            </a:pPr>
            <a:r>
              <a:rPr lang="fr-FR" sz="1400" dirty="0">
                <a:solidFill>
                  <a:schemeClr val="tx1"/>
                </a:solidFill>
              </a:rPr>
              <a:t>Universités</a:t>
            </a:r>
          </a:p>
          <a:p>
            <a:pPr marL="342900" indent="-342900">
              <a:buAutoNum type="arabicPeriod"/>
            </a:pPr>
            <a:r>
              <a:rPr lang="fr-FR" sz="1400" dirty="0">
                <a:solidFill>
                  <a:schemeClr val="tx1"/>
                </a:solidFill>
              </a:rPr>
              <a:t>Instituts de recherche</a:t>
            </a:r>
          </a:p>
          <a:p>
            <a:pPr marL="342900" indent="-342900">
              <a:buAutoNum type="arabicPeriod"/>
            </a:pPr>
            <a:r>
              <a:rPr lang="fr-FR" sz="1400" dirty="0">
                <a:solidFill>
                  <a:schemeClr val="tx1"/>
                </a:solidFill>
              </a:rPr>
              <a:t>Grand public</a:t>
            </a:r>
          </a:p>
          <a:p>
            <a:pPr marL="342900" indent="-342900" algn="ctr">
              <a:buAutoNum type="arabicPeriod"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566105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en una sala&#10;&#10;Descripción generada automáticamente con confianza baja">
            <a:extLst>
              <a:ext uri="{FF2B5EF4-FFF2-40B4-BE49-F238E27FC236}">
                <a16:creationId xmlns:a16="http://schemas.microsoft.com/office/drawing/2014/main" id="{347B7348-A6AC-929E-971F-2F3D6285E2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28"/>
          <a:stretch/>
        </p:blipFill>
        <p:spPr>
          <a:xfrm>
            <a:off x="-9037" y="0"/>
            <a:ext cx="5381625" cy="686871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1894F8-F4EB-DD14-2A85-401C803F0A5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822208" y="0"/>
            <a:ext cx="7369792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2C842BA-5AEB-24B5-EFF8-6D5FC0BE7220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94436" y="93103"/>
            <a:ext cx="7026030" cy="1325033"/>
          </a:xfrm>
        </p:spPr>
        <p:txBody>
          <a:bodyPr>
            <a:normAutofit/>
          </a:bodyPr>
          <a:lstStyle/>
          <a:p>
            <a:r>
              <a:rPr lang="fr-FR" sz="2200" dirty="0" err="1">
                <a:solidFill>
                  <a:schemeClr val="bg1"/>
                </a:solidFill>
              </a:rPr>
              <a:t>III.2</a:t>
            </a:r>
            <a:r>
              <a:rPr lang="fr-FR" sz="2200" dirty="0">
                <a:solidFill>
                  <a:schemeClr val="bg1"/>
                </a:solidFill>
              </a:rPr>
              <a:t>. Formations sur la propriété intellectuelle (</a:t>
            </a:r>
            <a:r>
              <a:rPr lang="fr-FR" sz="2200" dirty="0" err="1">
                <a:solidFill>
                  <a:schemeClr val="bg1"/>
                </a:solidFill>
              </a:rPr>
              <a:t>OMPI</a:t>
            </a:r>
            <a:r>
              <a:rPr lang="fr-FR" sz="2200" dirty="0">
                <a:solidFill>
                  <a:schemeClr val="bg1"/>
                </a:solidFill>
              </a:rPr>
              <a:t> et </a:t>
            </a:r>
            <a:r>
              <a:rPr lang="fr-FR" sz="2200" dirty="0" err="1">
                <a:solidFill>
                  <a:schemeClr val="bg1"/>
                </a:solidFill>
              </a:rPr>
              <a:t>INDECOPI</a:t>
            </a:r>
            <a:r>
              <a:rPr lang="fr-FR" sz="22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5EF6B19-0D4B-41C8-11EC-BD29C9C69AF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9389" y="1511239"/>
            <a:ext cx="5934334" cy="391500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C276C29-A559-24D7-5EE3-BE0D626A231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002149" y="1418136"/>
            <a:ext cx="4840644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03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en una sala&#10;&#10;Descripción generada automáticamente con confianza baja">
            <a:extLst>
              <a:ext uri="{FF2B5EF4-FFF2-40B4-BE49-F238E27FC236}">
                <a16:creationId xmlns:a16="http://schemas.microsoft.com/office/drawing/2014/main" id="{347B7348-A6AC-929E-971F-2F3D6285E2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28"/>
          <a:stretch/>
        </p:blipFill>
        <p:spPr>
          <a:xfrm>
            <a:off x="-9037" y="0"/>
            <a:ext cx="5381625" cy="686871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1894F8-F4EB-DD14-2A85-401C803F0A5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822208" y="0"/>
            <a:ext cx="7369792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2C842BA-5AEB-24B5-EFF8-6D5FC0BE7220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94435" y="93103"/>
            <a:ext cx="6792765" cy="1325033"/>
          </a:xfrm>
        </p:spPr>
        <p:txBody>
          <a:bodyPr>
            <a:normAutofit/>
          </a:bodyPr>
          <a:lstStyle/>
          <a:p>
            <a:r>
              <a:rPr lang="fr-FR" sz="2400" dirty="0" err="1">
                <a:solidFill>
                  <a:schemeClr val="bg1"/>
                </a:solidFill>
              </a:rPr>
              <a:t>III.3</a:t>
            </a:r>
            <a:r>
              <a:rPr lang="fr-FR" sz="2400" dirty="0">
                <a:solidFill>
                  <a:schemeClr val="bg1"/>
                </a:solidFill>
              </a:rPr>
              <a:t>. Formations sur la propriété intellectuelle dans le cadre de </a:t>
            </a:r>
            <a:r>
              <a:rPr lang="fr-FR" sz="2400" dirty="0" smtClean="0">
                <a:solidFill>
                  <a:schemeClr val="bg1"/>
                </a:solidFill>
              </a:rPr>
              <a:t>l’Accord 2020 </a:t>
            </a:r>
            <a:r>
              <a:rPr lang="fr-FR" sz="2400" dirty="0">
                <a:solidFill>
                  <a:schemeClr val="bg1"/>
                </a:solidFill>
              </a:rPr>
              <a:t>- 2021</a:t>
            </a:r>
            <a:endParaRPr sz="24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C9FBCE3-B107-71C1-46B7-C42D309C69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816942" y="1609186"/>
            <a:ext cx="6268064" cy="442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90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grupo de personas en un salón de clases&#10;&#10;Descripción generada automáticamente con confianza baja">
            <a:extLst>
              <a:ext uri="{FF2B5EF4-FFF2-40B4-BE49-F238E27FC236}">
                <a16:creationId xmlns:a16="http://schemas.microsoft.com/office/drawing/2014/main" id="{A8F5C2AC-80E7-470B-D1A3-5B5EDDAF4C0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8777091-53CF-E64E-95BB-1B517DC70B7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822208" y="0"/>
            <a:ext cx="7369792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8CB37AF-B39D-ED80-F7C8-846E1E437B9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964079" y="207200"/>
            <a:ext cx="7227921" cy="1325033"/>
          </a:xfrm>
        </p:spPr>
        <p:txBody>
          <a:bodyPr/>
          <a:lstStyle/>
          <a:p>
            <a:r>
              <a:rPr lang="fr-FR" sz="2400" dirty="0" err="1">
                <a:solidFill>
                  <a:schemeClr val="bg1"/>
                </a:solidFill>
              </a:rPr>
              <a:t>III.4</a:t>
            </a:r>
            <a:r>
              <a:rPr lang="fr-FR" sz="2400" dirty="0">
                <a:solidFill>
                  <a:schemeClr val="bg1"/>
                </a:solidFill>
              </a:rPr>
              <a:t>. Formations sur la propriété intellectuelle à l’intention des jeunes (</a:t>
            </a:r>
            <a:r>
              <a:rPr lang="fr-FR" sz="2400" dirty="0" err="1">
                <a:solidFill>
                  <a:schemeClr val="bg1"/>
                </a:solidFill>
              </a:rPr>
              <a:t>OMPI</a:t>
            </a:r>
            <a:r>
              <a:rPr lang="fr-FR" sz="2400" dirty="0">
                <a:solidFill>
                  <a:schemeClr val="bg1"/>
                </a:solidFill>
              </a:rPr>
              <a:t> et </a:t>
            </a:r>
            <a:r>
              <a:rPr lang="fr-FR" sz="2400" dirty="0" err="1">
                <a:solidFill>
                  <a:schemeClr val="bg1"/>
                </a:solidFill>
              </a:rPr>
              <a:t>INDECOPI</a:t>
            </a:r>
            <a:r>
              <a:rPr lang="fr-FR" sz="2400" dirty="0">
                <a:solidFill>
                  <a:schemeClr val="bg1"/>
                </a:solidFill>
              </a:rPr>
              <a:t>)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FB08A63-CF4F-ECBE-89F5-226EEE3A71A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99592" y="1532233"/>
            <a:ext cx="5145470" cy="380978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F8A65B6-F355-7DDC-2AE4-D7E33D7F84B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344652" y="1532233"/>
            <a:ext cx="5494422" cy="462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68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en una sala&#10;&#10;Descripción generada automáticamente con confianza baja">
            <a:extLst>
              <a:ext uri="{FF2B5EF4-FFF2-40B4-BE49-F238E27FC236}">
                <a16:creationId xmlns:a16="http://schemas.microsoft.com/office/drawing/2014/main" id="{AE9BB446-130E-D829-F7A0-7AC35D1F0B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28"/>
          <a:stretch/>
        </p:blipFill>
        <p:spPr>
          <a:xfrm>
            <a:off x="4119" y="0"/>
            <a:ext cx="5381625" cy="686871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E4E48EA-2A06-8273-74A4-9C90BDE273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822208" y="0"/>
            <a:ext cx="7369792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8CB37AF-B39D-ED80-F7C8-846E1E437B9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304946" y="241744"/>
            <a:ext cx="9279835" cy="1325033"/>
          </a:xfrm>
        </p:spPr>
        <p:txBody>
          <a:bodyPr/>
          <a:lstStyle/>
          <a:p>
            <a:r>
              <a:rPr lang="fr-FR" sz="2400" dirty="0">
                <a:solidFill>
                  <a:schemeClr val="bg1"/>
                </a:solidFill>
              </a:rPr>
              <a:t>III.5. Formations par genre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8B89AF5-B671-C3E7-1030-72F1EEA32F7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65472" y="1566777"/>
            <a:ext cx="5381624" cy="409660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54AD103-2A9C-A87F-5F79-7068AF9A31E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908449" y="2020530"/>
            <a:ext cx="6018079" cy="37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18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AA7F6FF-0FF6-F538-B725-130E06C010B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822208" y="0"/>
            <a:ext cx="7369792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6" name="Imagen 5" descr="Un grupo de personas en un salón de clases&#10;&#10;Descripción generada automáticamente con confianza baja">
            <a:extLst>
              <a:ext uri="{FF2B5EF4-FFF2-40B4-BE49-F238E27FC236}">
                <a16:creationId xmlns:a16="http://schemas.microsoft.com/office/drawing/2014/main" id="{89FABF2E-DC9F-B87B-2CDF-A7507B0A89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85" y="1"/>
            <a:ext cx="12191998" cy="6857999"/>
          </a:xfrm>
          <a:prstGeom prst="rect">
            <a:avLst/>
          </a:prstGeom>
        </p:spPr>
      </p:pic>
      <p:sp>
        <p:nvSpPr>
          <p:cNvPr id="5" name="Título 3">
            <a:extLst>
              <a:ext uri="{FF2B5EF4-FFF2-40B4-BE49-F238E27FC236}">
                <a16:creationId xmlns:a16="http://schemas.microsoft.com/office/drawing/2014/main" id="{18CB37AF-B39D-ED80-F7C8-846E1E437B9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245739" y="307461"/>
            <a:ext cx="6946261" cy="1325033"/>
          </a:xfrm>
        </p:spPr>
        <p:txBody>
          <a:bodyPr/>
          <a:lstStyle/>
          <a:p>
            <a:r>
              <a:rPr lang="fr-FR" sz="2400" dirty="0" err="1">
                <a:solidFill>
                  <a:schemeClr val="bg1"/>
                </a:solidFill>
              </a:rPr>
              <a:t>III.6</a:t>
            </a:r>
            <a:r>
              <a:rPr lang="fr-FR" sz="2400" dirty="0">
                <a:solidFill>
                  <a:schemeClr val="bg1"/>
                </a:solidFill>
              </a:rPr>
              <a:t>. Formations à l’intention des microentreprises et des petites entreprises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485BF22-8D3B-3483-E9AE-13D2FC02C5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83274" y="1397403"/>
            <a:ext cx="5114987" cy="36003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E7E10D7-E5C0-E90F-3B7A-4C09527EA2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581274" y="1632494"/>
            <a:ext cx="5399260" cy="387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48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0CA0825-CB93-86C3-4DCD-8E1502A14E2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64477" y="0"/>
            <a:ext cx="5512967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Le terme “CATI” désigne les Centres d’appui à la technologie et à l’innovation. </a:t>
            </a:r>
          </a:p>
          <a:p>
            <a:pPr algn="ctr"/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s-P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L’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OMPI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et l’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INDECOPI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ont signé un accord de niveau de services visant à promouvoir la création et le développement d’un réseau national de centres d’appui à la technologie et à l’innovation. </a:t>
            </a:r>
          </a:p>
          <a:p>
            <a:pPr algn="ctr"/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PE" dirty="0"/>
          </a:p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37 accords ont été signés avec des universités à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l’échelle nationale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ctr"/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F4E85E24-1DD5-9F7F-63E0-76680718374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206477"/>
            <a:ext cx="5257800" cy="1312607"/>
          </a:xfrm>
        </p:spPr>
        <p:txBody>
          <a:bodyPr>
            <a:normAutofit/>
          </a:bodyPr>
          <a:lstStyle/>
          <a:p>
            <a:r>
              <a:rPr lang="fr-FR" sz="2400">
                <a:solidFill>
                  <a:schemeClr val="bg1"/>
                </a:solidFill>
              </a:rPr>
              <a:t>IV.   </a:t>
            </a:r>
            <a:br>
              <a:rPr lang="fr-FR" sz="2400">
                <a:solidFill>
                  <a:schemeClr val="bg1"/>
                </a:solidFill>
              </a:rPr>
            </a:br>
            <a:endParaRPr lang="fr-FR" sz="2400">
              <a:solidFill>
                <a:schemeClr val="bg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FA98FD2-AFBB-5613-3425-918B08EB0B2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153401" y="44244"/>
            <a:ext cx="4038600" cy="60365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6D46F5C-8B44-C252-71A8-B90540C6C48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676711" y="3748091"/>
            <a:ext cx="2790553" cy="28611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5901346-298E-4C6B-1872-A20814766E3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55596" y="396248"/>
            <a:ext cx="207282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edificio, noche, cuarto, firmar&#10;&#10;Descripción generada automáticamente">
            <a:extLst>
              <a:ext uri="{FF2B5EF4-FFF2-40B4-BE49-F238E27FC236}">
                <a16:creationId xmlns:a16="http://schemas.microsoft.com/office/drawing/2014/main" id="{EEE6CBFF-8C0A-246B-ABD4-5F05711EB26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 b="47205"/>
          <a:stretch/>
        </p:blipFill>
        <p:spPr>
          <a:xfrm>
            <a:off x="3048" y="0"/>
            <a:ext cx="12188952" cy="3429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1B01F48-D8A5-AD6A-920B-31A8A380439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64189" y="2504217"/>
            <a:ext cx="5230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Betm Rounded Bold" panose="02000000000000000000" pitchFamily="2" charset="0"/>
              </a:rPr>
              <a:t>V. Relance du Pérou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07AB7054-4B68-8408-CC26-20376B2F45D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08487" y="274565"/>
            <a:ext cx="949203" cy="384549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7AF02822-AA62-E67A-0633-78406E27DB1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5400000">
            <a:off x="269287" y="2824543"/>
            <a:ext cx="548171" cy="67233"/>
          </a:xfrm>
          <a:prstGeom prst="roundRect">
            <a:avLst/>
          </a:prstGeom>
          <a:solidFill>
            <a:srgbClr val="DF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4B04A558-993C-5829-8E75-FDA08D6C2CF4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07751" y="3612041"/>
            <a:ext cx="11150528" cy="2971394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/>
              <a:buChar char="•"/>
              <a:defRPr sz="3733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fr-FR" sz="6400" dirty="0">
                <a:latin typeface="Calibri" panose="020F0502020204030204" pitchFamily="34" charset="0"/>
                <a:cs typeface="Calibri" panose="020F0502020204030204" pitchFamily="34" charset="0"/>
              </a:rPr>
              <a:t>Le programme de garanties du gouvernement “Relance du Pérou” a pour objectif de répondre rapidement et efficacement aux besoins de liquidités auxquels sont confrontées les entreprises face à l’impact de la </a:t>
            </a:r>
            <a:r>
              <a:rPr lang="fr-F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Covid</a:t>
            </a:r>
            <a:r>
              <a:rPr lang="fr-FR" sz="6400" dirty="0">
                <a:latin typeface="Calibri" panose="020F0502020204030204" pitchFamily="34" charset="0"/>
                <a:cs typeface="Calibri" panose="020F0502020204030204" pitchFamily="34" charset="0"/>
              </a:rPr>
              <a:t>-19, en accordant aux micro, petites, moyennes et grandes entreprises des garanties afin qu’elles puissent accéder à des fonds de roulement et respecter leurs obligations à court terme à l’égard de leurs travailleurs et de leurs fournisseurs de biens et services.</a:t>
            </a:r>
          </a:p>
          <a:p>
            <a:pPr algn="l">
              <a:lnSpc>
                <a:spcPct val="120000"/>
              </a:lnSpc>
            </a:pPr>
            <a:r>
              <a:rPr lang="fr-FR" sz="6400" dirty="0">
                <a:latin typeface="Calibri" panose="020F0502020204030204" pitchFamily="34" charset="0"/>
                <a:cs typeface="Calibri" panose="020F0502020204030204" pitchFamily="34" charset="0"/>
              </a:rPr>
              <a:t>En 2021, l’</a:t>
            </a:r>
            <a:r>
              <a:rPr lang="fr-F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INDECOPI</a:t>
            </a:r>
            <a:r>
              <a:rPr lang="fr-FR" sz="6400" dirty="0">
                <a:latin typeface="Calibri" panose="020F0502020204030204" pitchFamily="34" charset="0"/>
                <a:cs typeface="Calibri" panose="020F0502020204030204" pitchFamily="34" charset="0"/>
              </a:rPr>
              <a:t> a mené des activités de promotion, de diffusion et de sensibilisation des avantages du système de la propriété intellectuelle.</a:t>
            </a:r>
          </a:p>
          <a:p>
            <a:pPr algn="l">
              <a:lnSpc>
                <a:spcPct val="120000"/>
              </a:lnSpc>
            </a:pPr>
            <a:r>
              <a:rPr lang="fr-FR" sz="6400" dirty="0">
                <a:latin typeface="Calibri" panose="020F0502020204030204" pitchFamily="34" charset="0"/>
                <a:cs typeface="Calibri" panose="020F0502020204030204" pitchFamily="34" charset="0"/>
              </a:rPr>
              <a:t>Le Département des signes distinctifs a reçu 42 </a:t>
            </a:r>
            <a:r>
              <a:rPr lang="fr-FR" sz="6400" dirty="0" smtClean="0">
                <a:latin typeface="Calibri" panose="020F0502020204030204" pitchFamily="34" charset="0"/>
                <a:cs typeface="Calibri" panose="020F0502020204030204" pitchFamily="34" charset="0"/>
              </a:rPr>
              <a:t>605 demandes </a:t>
            </a:r>
            <a:r>
              <a:rPr lang="fr-FR" sz="6400" dirty="0">
                <a:latin typeface="Calibri" panose="020F0502020204030204" pitchFamily="34" charset="0"/>
                <a:cs typeface="Calibri" panose="020F0502020204030204" pitchFamily="34" charset="0"/>
              </a:rPr>
              <a:t>d’enregistrement de marques.</a:t>
            </a:r>
          </a:p>
          <a:p>
            <a:pPr algn="l">
              <a:lnSpc>
                <a:spcPct val="120000"/>
              </a:lnSpc>
            </a:pPr>
            <a:r>
              <a:rPr lang="fr-FR" sz="6400" dirty="0">
                <a:latin typeface="Calibri" panose="020F0502020204030204" pitchFamily="34" charset="0"/>
                <a:cs typeface="Calibri" panose="020F0502020204030204" pitchFamily="34" charset="0"/>
              </a:rPr>
              <a:t>La Direction des inventions et des nouvelles technologies a reçu 2 299 dossiers.</a:t>
            </a:r>
          </a:p>
          <a:p>
            <a:pPr algn="l">
              <a:lnSpc>
                <a:spcPct val="120000"/>
              </a:lnSpc>
            </a:pPr>
            <a:r>
              <a:rPr lang="fr-FR" sz="6400" dirty="0">
                <a:latin typeface="Calibri" panose="020F0502020204030204" pitchFamily="34" charset="0"/>
                <a:cs typeface="Calibri" panose="020F0502020204030204" pitchFamily="34" charset="0"/>
              </a:rPr>
              <a:t>La Direction du droit d’auteur a reçu 2 889 dossiers.</a:t>
            </a:r>
          </a:p>
          <a:p>
            <a:pPr marL="0" indent="0" algn="just">
              <a:buNone/>
            </a:pPr>
            <a:endParaRPr lang="es-MX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s-P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E53C091-DDB4-1A36-1C9A-2CB0071C691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769792" y="183040"/>
            <a:ext cx="1222011" cy="38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64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grupo de personas en un auditorio&#10;&#10;Descripción generada automáticamente">
            <a:extLst>
              <a:ext uri="{FF2B5EF4-FFF2-40B4-BE49-F238E27FC236}">
                <a16:creationId xmlns:a16="http://schemas.microsoft.com/office/drawing/2014/main" id="{42277BA5-A357-BF20-08E9-8CCB1C12B1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88" b="7513"/>
          <a:stretch/>
        </p:blipFill>
        <p:spPr>
          <a:xfrm>
            <a:off x="3048" y="1"/>
            <a:ext cx="12188952" cy="3429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1B01F48-D8A5-AD6A-920B-31A8A380439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64191" y="2504217"/>
            <a:ext cx="6310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VI. Indice mondial de </a:t>
            </a:r>
            <a:r>
              <a:rPr lang="fr-FR" sz="3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l’innovation 2021</a:t>
            </a:r>
            <a:endParaRPr lang="fr-FR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7AF02822-AA62-E67A-0633-78406E27DB1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5400000">
            <a:off x="269287" y="2824543"/>
            <a:ext cx="548171" cy="67233"/>
          </a:xfrm>
          <a:prstGeom prst="roundRect">
            <a:avLst/>
          </a:prstGeom>
          <a:solidFill>
            <a:srgbClr val="DF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4B04A558-993C-5829-8E75-FDA08D6C2CF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07751" y="3901466"/>
            <a:ext cx="11150528" cy="246644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/>
              <a:buChar char="•"/>
              <a:defRPr sz="3733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Char char="-"/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Le Pérou occupe la </a:t>
            </a:r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70</a:t>
            </a:r>
            <a:r>
              <a:rPr lang="fr-FR" sz="2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 place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, il a ainsi gagné 6 places par rapport à </a:t>
            </a:r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l’Indice 2020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Dans 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la région, il se classe 7</a:t>
            </a:r>
            <a:r>
              <a:rPr lang="fr-FR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derrière le Chili, le Mexique, le Costa Rica, le Brésil, l’Uruguay et la Colombie.</a:t>
            </a:r>
          </a:p>
          <a:p>
            <a:pPr marL="285750" indent="-285750" algn="just">
              <a:buFontTx/>
              <a:buChar char="-"/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Le Pérou a progressé dans le classement au regard du perfectionnement des entreprises (37</a:t>
            </a:r>
            <a:r>
              <a:rPr lang="fr-FR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 place) et du perfectionnement des marchés (38</a:t>
            </a:r>
            <a:r>
              <a:rPr lang="fr-FR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 place). </a:t>
            </a:r>
          </a:p>
          <a:p>
            <a:pPr marL="285750" indent="-285750" algn="just">
              <a:buFontTx/>
              <a:buChar char="-"/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Des efforts restent à faire au regard des outils de connaissances et des technologies (87</a:t>
            </a:r>
            <a:r>
              <a:rPr lang="fr-FR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 place) et des produits créatifs (77</a:t>
            </a:r>
            <a:r>
              <a:rPr lang="fr-FR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 place).</a:t>
            </a:r>
          </a:p>
          <a:p>
            <a:pPr marL="285750" indent="-285750" algn="just">
              <a:buFontTx/>
              <a:buChar char="-"/>
            </a:pPr>
            <a:endParaRPr lang="es-P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F903011B-3BBD-D3DB-BE5D-8BA85E1537B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08487" y="274565"/>
            <a:ext cx="949203" cy="38454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52EB16B-A223-AB27-766E-DC940999B1A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769792" y="183040"/>
            <a:ext cx="1222011" cy="38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96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sz="2400"/>
              <a:t>Expérience nationale en ce qui concerne la formation en propriété intellectuelle à l’intention des PME, des entrepreneurs et des secteurs économiques les plus touchés par la Covid-19</a:t>
            </a:r>
          </a:p>
        </p:txBody>
      </p:sp>
    </p:spTree>
    <p:extLst>
      <p:ext uri="{BB962C8B-B14F-4D97-AF65-F5344CB8AC3E}">
        <p14:creationId xmlns:p14="http://schemas.microsoft.com/office/powerpoint/2010/main" val="63592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0CA0825-CB93-86C3-4DCD-8E1502A14E2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64476" y="0"/>
            <a:ext cx="4504128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>
                <a:latin typeface="Calibri" panose="020F0502020204030204" pitchFamily="34" charset="0"/>
                <a:cs typeface="Calibri" panose="020F0502020204030204" pitchFamily="34" charset="0"/>
              </a:rPr>
              <a:t>VII. Plan d’action</a:t>
            </a:r>
          </a:p>
          <a:p>
            <a:pPr algn="ctr"/>
            <a:r>
              <a:rPr lang="fr-FR" sz="2800" b="1">
                <a:latin typeface="Calibri" panose="020F0502020204030204" pitchFamily="34" charset="0"/>
                <a:cs typeface="Calibri" panose="020F0502020204030204" pitchFamily="34" charset="0"/>
              </a:rPr>
              <a:t>École nationale de l’INDECOPI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2990677A-29DA-A415-3D64-77469D7AD14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94957" y="3118169"/>
            <a:ext cx="1383102" cy="354511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1FA0027-3C32-08C5-DB07-DE156160A94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439652" y="1263316"/>
            <a:ext cx="7567863" cy="47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80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/>
              <a:t>VIII. Témoignage </a:t>
            </a:r>
          </a:p>
          <a:p>
            <a:r>
              <a:rPr lang="fr-FR" dirty="0"/>
              <a:t>Bénéficiaires de la formation : </a:t>
            </a:r>
          </a:p>
          <a:p>
            <a:r>
              <a:rPr lang="fr-FR" dirty="0"/>
              <a:t>EVELIN CONTRERAS </a:t>
            </a:r>
            <a:r>
              <a:rPr kumimoji="0" lang="fr-FR" sz="28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charset="0"/>
                <a:cs typeface="Calibri" charset="0"/>
              </a:rPr>
              <a:t>LUJÁN</a:t>
            </a:r>
          </a:p>
          <a:p>
            <a:r>
              <a:rPr lang="fr-FR" dirty="0"/>
              <a:t>Spécialiste du réseau des Centres d’appui à la technologie et à l’innovation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1317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061136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9D66D-776D-8484-8031-4230AB11883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55345" y="869417"/>
            <a:ext cx="5754033" cy="988142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Index 	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F71A02-5BFA-9124-4D80-AAAA099D06BB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>
          <a:xfrm>
            <a:off x="3218982" y="1857559"/>
            <a:ext cx="8541757" cy="357112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fr-FR" sz="8000" b="1" dirty="0">
                <a:solidFill>
                  <a:schemeClr val="tx1"/>
                </a:solidFill>
              </a:rPr>
              <a:t>Présentation des compétences de l’INDECOPI. </a:t>
            </a:r>
            <a:r>
              <a:rPr lang="fr-FR" sz="8000" b="1" dirty="0" smtClean="0">
                <a:solidFill>
                  <a:schemeClr val="tx1"/>
                </a:solidFill>
              </a:rPr>
              <a:t> Propriété </a:t>
            </a:r>
            <a:r>
              <a:rPr lang="fr-FR" sz="8000" b="1" dirty="0">
                <a:solidFill>
                  <a:schemeClr val="tx1"/>
                </a:solidFill>
              </a:rPr>
              <a:t>intellectuelle. </a:t>
            </a:r>
            <a:r>
              <a:rPr lang="fr-FR" sz="8000" b="1" dirty="0" smtClean="0">
                <a:solidFill>
                  <a:schemeClr val="tx1"/>
                </a:solidFill>
              </a:rPr>
              <a:t> Directions</a:t>
            </a:r>
            <a:endParaRPr lang="fr-FR" sz="8000" b="1" dirty="0">
              <a:solidFill>
                <a:schemeClr val="tx1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fr-FR" sz="8000" b="1" dirty="0">
                <a:solidFill>
                  <a:schemeClr val="tx1"/>
                </a:solidFill>
              </a:rPr>
              <a:t> I. École nationale de l’</a:t>
            </a:r>
            <a:r>
              <a:rPr lang="fr-FR" sz="8000" b="1" dirty="0" err="1">
                <a:solidFill>
                  <a:schemeClr val="tx1"/>
                </a:solidFill>
              </a:rPr>
              <a:t>INDECOPI</a:t>
            </a:r>
            <a:endParaRPr lang="fr-FR" sz="8000" b="1" dirty="0">
              <a:solidFill>
                <a:schemeClr val="tx1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fr-FR" sz="8000" b="1" dirty="0">
                <a:solidFill>
                  <a:schemeClr val="tx1"/>
                </a:solidFill>
              </a:rPr>
              <a:t>II. Accord entre l’Académie de l’OMPI et L’INDECOPI </a:t>
            </a:r>
            <a:r>
              <a:rPr lang="fr-FR" sz="8000" b="1" dirty="0" smtClean="0">
                <a:solidFill>
                  <a:schemeClr val="tx1"/>
                </a:solidFill>
              </a:rPr>
              <a:t>(octobre</a:t>
            </a:r>
            <a:r>
              <a:rPr lang="fr-FR" sz="8000" b="1" dirty="0">
                <a:solidFill>
                  <a:schemeClr val="tx1"/>
                </a:solidFill>
              </a:rPr>
              <a:t> 2019)</a:t>
            </a:r>
          </a:p>
          <a:p>
            <a:pPr algn="just">
              <a:lnSpc>
                <a:spcPct val="120000"/>
              </a:lnSpc>
            </a:pPr>
            <a:r>
              <a:rPr lang="fr-FR" sz="8000" b="1" dirty="0">
                <a:solidFill>
                  <a:schemeClr val="tx1"/>
                </a:solidFill>
              </a:rPr>
              <a:t>III. Formations sur la propriété intellectuelle dans le cadre de l’Accord entre l’</a:t>
            </a:r>
            <a:r>
              <a:rPr lang="fr-FR" sz="8000" b="1" dirty="0" err="1">
                <a:solidFill>
                  <a:schemeClr val="tx1"/>
                </a:solidFill>
              </a:rPr>
              <a:t>OMPI</a:t>
            </a:r>
            <a:r>
              <a:rPr lang="fr-FR" sz="8000" b="1" dirty="0">
                <a:solidFill>
                  <a:schemeClr val="tx1"/>
                </a:solidFill>
              </a:rPr>
              <a:t> et l’</a:t>
            </a:r>
            <a:r>
              <a:rPr lang="fr-FR" sz="8000" b="1" dirty="0" err="1">
                <a:solidFill>
                  <a:schemeClr val="tx1"/>
                </a:solidFill>
              </a:rPr>
              <a:t>INDECOPI</a:t>
            </a:r>
            <a:endParaRPr lang="fr-FR" sz="8000" b="1" dirty="0">
              <a:solidFill>
                <a:schemeClr val="tx1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fr-FR" sz="8000" b="1" dirty="0">
                <a:solidFill>
                  <a:schemeClr val="tx1"/>
                </a:solidFill>
              </a:rPr>
              <a:t>IV. Réseau de Centres d’appui à la technologie et à l’innovation (CATI) au Pérou</a:t>
            </a:r>
          </a:p>
          <a:p>
            <a:pPr algn="just">
              <a:lnSpc>
                <a:spcPct val="120000"/>
              </a:lnSpc>
            </a:pPr>
            <a:r>
              <a:rPr lang="fr-FR" sz="8000" b="1" dirty="0">
                <a:solidFill>
                  <a:schemeClr val="tx1"/>
                </a:solidFill>
              </a:rPr>
              <a:t>V. Relance du Pérou</a:t>
            </a:r>
          </a:p>
          <a:p>
            <a:pPr algn="just">
              <a:lnSpc>
                <a:spcPct val="120000"/>
              </a:lnSpc>
            </a:pPr>
            <a:r>
              <a:rPr lang="fr-FR" sz="8000" b="1" dirty="0">
                <a:solidFill>
                  <a:schemeClr val="tx1"/>
                </a:solidFill>
              </a:rPr>
              <a:t>VI. Indice mondial de </a:t>
            </a:r>
            <a:r>
              <a:rPr lang="fr-FR" sz="8000" b="1" dirty="0" smtClean="0">
                <a:solidFill>
                  <a:schemeClr val="tx1"/>
                </a:solidFill>
              </a:rPr>
              <a:t>l’innovation 2021</a:t>
            </a:r>
            <a:endParaRPr lang="fr-FR" sz="8000" b="1" dirty="0">
              <a:solidFill>
                <a:schemeClr val="tx1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fr-FR" sz="8000" b="1" dirty="0">
                <a:solidFill>
                  <a:schemeClr val="tx1"/>
                </a:solidFill>
              </a:rPr>
              <a:t>VII. Plan d’action</a:t>
            </a: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6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charset="0"/>
                <a:cs typeface="Calibri" charset="0"/>
              </a:rPr>
              <a:t>VIII. Témoignage </a:t>
            </a: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6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charset="0"/>
                <a:cs typeface="Calibri" charset="0"/>
              </a:rPr>
              <a:t>Bénéficiaires de formation</a:t>
            </a:r>
          </a:p>
          <a:p>
            <a:pPr algn="just"/>
            <a:endParaRPr lang="es-MX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MX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MX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s-MX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s-P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6365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59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68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73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edificio, noche, cuarto, firmar&#10;&#10;Descripción generada automáticamente">
            <a:extLst>
              <a:ext uri="{FF2B5EF4-FFF2-40B4-BE49-F238E27FC236}">
                <a16:creationId xmlns:a16="http://schemas.microsoft.com/office/drawing/2014/main" id="{6C7EF6DC-34D0-949F-A0B3-0F629B93FB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749D66D-776D-8484-8031-4230AB11883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83276" y="2211177"/>
            <a:ext cx="5754033" cy="466569"/>
          </a:xfrm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I. École nationale de l’INDECOPI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F71A02-5BFA-9124-4D80-AAAA099D06BB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3"/>
            </p:custDataLst>
          </p:nvPr>
        </p:nvSpPr>
        <p:spPr>
          <a:xfrm>
            <a:off x="883276" y="3107205"/>
            <a:ext cx="7537098" cy="2773900"/>
          </a:xfrm>
        </p:spPr>
        <p:txBody>
          <a:bodyPr>
            <a:normAutofit/>
          </a:bodyPr>
          <a:lstStyle/>
          <a:p>
            <a:pPr algn="just"/>
            <a:r>
              <a:rPr lang="fr-FR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 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Fondée le 23 juin 2009, elle est l’</a:t>
            </a: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organe de l’INDECOPI chargée des programmes de renforcement des capacités.</a:t>
            </a:r>
          </a:p>
          <a:p>
            <a:pPr algn="just"/>
            <a:r>
              <a:rPr lang="fr-FR" sz="1600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 </a:t>
            </a: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Elle élabore des programmes de formation dans les </a:t>
            </a:r>
            <a:r>
              <a:rPr lang="fr-FR" sz="1600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huit</a:t>
            </a: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domaines de compétences de l’INDECOPI, y compris dans le domaine de la propriété intellectuelle. </a:t>
            </a:r>
          </a:p>
          <a:p>
            <a:pPr algn="just"/>
            <a:r>
              <a:rPr lang="fr-FR" sz="1600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2013 à 2021, </a:t>
            </a: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elle a organisé plus de 513 formations sur la propriété intellectuelle, auxquelles ont participé près de 41 591 personnes (dont plus de 50% étaient des femmes et dont plus de 46% venaient du secteur privé).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6E42BBD9-C428-50A7-5304-66AC5D5638D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69943" y="397353"/>
            <a:ext cx="1131090" cy="458237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052FA52-542F-ECE1-65FF-9F4E302A968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35488" y="2677746"/>
            <a:ext cx="2491153" cy="45719"/>
          </a:xfrm>
          <a:prstGeom prst="roundRect">
            <a:avLst/>
          </a:prstGeom>
          <a:solidFill>
            <a:srgbClr val="DF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CA2987D-3ADA-D361-9584-8556AD8DC49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552705" y="397353"/>
            <a:ext cx="13620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32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9D66D-776D-8484-8031-4230AB11883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04622" y="1082602"/>
            <a:ext cx="6384118" cy="1514277"/>
          </a:xfrm>
        </p:spPr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II. Accord entre l’Académie de l’OMPI et L’INDECOPI </a:t>
            </a:r>
            <a:r>
              <a:rPr lang="fr-FR" dirty="0" smtClean="0">
                <a:solidFill>
                  <a:srgbClr val="C00000"/>
                </a:solidFill>
              </a:rPr>
              <a:t>(octobre</a:t>
            </a:r>
            <a:r>
              <a:rPr lang="fr-FR" dirty="0">
                <a:solidFill>
                  <a:srgbClr val="C00000"/>
                </a:solidFill>
              </a:rPr>
              <a:t> 2019)</a:t>
            </a:r>
            <a:br>
              <a:rPr lang="fr-FR" dirty="0">
                <a:solidFill>
                  <a:srgbClr val="C00000"/>
                </a:solidFill>
              </a:rPr>
            </a:br>
            <a:r>
              <a:rPr lang="fr-FR" dirty="0">
                <a:solidFill>
                  <a:srgbClr val="C00000"/>
                </a:solidFill>
              </a:rPr>
              <a:t>	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F71A02-5BFA-9124-4D80-AAAA099D06BB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>
          <a:xfrm>
            <a:off x="833101" y="2726064"/>
            <a:ext cx="5754033" cy="2617546"/>
          </a:xfrm>
        </p:spPr>
        <p:txBody>
          <a:bodyPr>
            <a:normAutofit fontScale="92500"/>
          </a:bodyPr>
          <a:lstStyle/>
          <a:p>
            <a:pPr marL="285750" indent="-285750" algn="just"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Organiser des formations conjointes au Pérou à l’intention de fonctionnaires péruviens et d’autres fonctionnaires.</a:t>
            </a:r>
          </a:p>
          <a:p>
            <a:pPr marL="285750" indent="-285750" algn="just"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Traduire en espagnol les contenus proposés par l’Académie en matière de propriété intellectuelle à l’intention des enseignants, des jeunes et des enfants, au profit du Pérou et de </a:t>
            </a:r>
            <a:r>
              <a:rPr lang="fr-FR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l’Amérique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latine.</a:t>
            </a:r>
          </a:p>
          <a:p>
            <a:pPr marL="285750" indent="-285750" algn="just"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Créer, administrer et gérer conjointement des cours d’enseignement à distance, nouveaux et similaires, en espagnol.</a:t>
            </a:r>
          </a:p>
          <a:p>
            <a:pPr marL="285750" indent="-285750" algn="just"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Échanger des supports de formation tels que le catalogue des cours ou l’agenda académique, le matériel didactique, des guides, etc.</a:t>
            </a:r>
          </a:p>
          <a:p>
            <a:pPr marL="285750" indent="-285750" algn="just">
              <a:buFontTx/>
              <a:buChar char="-"/>
            </a:pPr>
            <a:endParaRPr lang="es-MX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s-P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5"/>
          <a:srcRect l="34538" t="21117" r="36273" b="2841"/>
          <a:stretch/>
        </p:blipFill>
        <p:spPr>
          <a:xfrm>
            <a:off x="7869381" y="1882395"/>
            <a:ext cx="3241963" cy="43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01091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LAP TEMA PPT">
  <a:themeElements>
    <a:clrScheme name="INDECOPI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P TEMA PPT" id="{BFC6A766-BAD3-0B4E-BFD4-323501DAF22E}" vid="{271FD421-34C9-F242-AC39-728B28219133}"/>
    </a:ext>
  </a:extLst>
</a:theme>
</file>

<file path=ppt/theme/theme2.xml><?xml version="1.0" encoding="utf-8"?>
<a:theme xmlns:a="http://schemas.openxmlformats.org/drawingml/2006/main" name="1_LAP TEMA PPT">
  <a:themeElements>
    <a:clrScheme name="INDECOPI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P TEMA PPT" id="{BFC6A766-BAD3-0B4E-BFD4-323501DAF22E}" vid="{271FD421-34C9-F242-AC39-728B28219133}"/>
    </a:ext>
  </a:extLst>
</a:theme>
</file>

<file path=ppt/theme/theme3.xml><?xml version="1.0" encoding="utf-8"?>
<a:theme xmlns:a="http://schemas.openxmlformats.org/drawingml/2006/main" name="PM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LAP TEMA PPT</Template>
  <TotalTime>2004</TotalTime>
  <Words>926</Words>
  <Application>Microsoft Office PowerPoint</Application>
  <PresentationFormat>Widescreen</PresentationFormat>
  <Paragraphs>89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 Black</vt:lpstr>
      <vt:lpstr>Betm Rounded Bold</vt:lpstr>
      <vt:lpstr>Calibri</vt:lpstr>
      <vt:lpstr>Helvetica Neue Medium</vt:lpstr>
      <vt:lpstr>Microsoft Sans Serif</vt:lpstr>
      <vt:lpstr>Times New Roman</vt:lpstr>
      <vt:lpstr>LAP TEMA PPT</vt:lpstr>
      <vt:lpstr>1_LAP TEMA PPT</vt:lpstr>
      <vt:lpstr>PMO</vt:lpstr>
      <vt:lpstr>ÉCOLE NATIONALE DE L’INDECOPI, INSTITUT NATIONAL POUR LA DÉFENSE DE LA CONCURRENCE ET LA PROTECTION DE LA PROPRIÉTÉ INTELLECTUELLE  “Relance du Pérou : l’enseignement de la propriété intellectuelle comme outil de relance économique post-Covid-19”</vt:lpstr>
      <vt:lpstr>PowerPoint Presentation</vt:lpstr>
      <vt:lpstr>Index  </vt:lpstr>
      <vt:lpstr>PowerPoint Presentation</vt:lpstr>
      <vt:lpstr>PowerPoint Presentation</vt:lpstr>
      <vt:lpstr>PowerPoint Presentation</vt:lpstr>
      <vt:lpstr>PowerPoint Presentation</vt:lpstr>
      <vt:lpstr>I. École nationale de l’INDECOPI</vt:lpstr>
      <vt:lpstr>II. Accord entre l’Académie de l’OMPI et L’INDECOPI (octobre 2019)  </vt:lpstr>
      <vt:lpstr>PowerPoint Presentation</vt:lpstr>
      <vt:lpstr>  III.1. Thèmes liés à la propriété intellectuelle  En 2020 et 2021, les formations abordaient les thèmes liés à la propriété intellectuelle suivants : </vt:lpstr>
      <vt:lpstr>III.2. Formations sur la propriété intellectuelle (OMPI et INDECOPI)</vt:lpstr>
      <vt:lpstr>III.3. Formations sur la propriété intellectuelle dans le cadre de l’Accord 2020 - 2021</vt:lpstr>
      <vt:lpstr>III.4. Formations sur la propriété intellectuelle à l’intention des jeunes (OMPI et INDECOPI) </vt:lpstr>
      <vt:lpstr>III.5. Formations par genre</vt:lpstr>
      <vt:lpstr>III.6. Formations à l’intention des microentreprises et des petites entreprises</vt:lpstr>
      <vt:lpstr>IV.    </vt:lpstr>
      <vt:lpstr>PowerPoint Presentation</vt:lpstr>
      <vt:lpstr>PowerPoint Presentation</vt:lpstr>
      <vt:lpstr>PowerPoint Presentation</vt:lpstr>
      <vt:lpstr>PowerPoint Presentation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keywords>FOR OFFICIAL USE ONLY</cp:keywords>
  <cp:lastModifiedBy>OLIVIÉ Karen</cp:lastModifiedBy>
  <cp:revision>144</cp:revision>
  <dcterms:created xsi:type="dcterms:W3CDTF">2022-03-25T16:21:00Z</dcterms:created>
  <dcterms:modified xsi:type="dcterms:W3CDTF">2022-06-22T09:07:17Z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fa3259c8-7008-4d08-aa96-25cc883c6726</vt:lpwstr>
  </property>
  <property fmtid="{D5CDD505-2E9C-101B-9397-08002B2CF9AE}" pid="3" name="TCSClassification">
    <vt:lpwstr>FOR OFFICIAL USE ONLY</vt:lpwstr>
  </property>
  <property fmtid="{D5CDD505-2E9C-101B-9397-08002B2CF9AE}" pid="4" name="Classification">
    <vt:lpwstr>For Official Use Only</vt:lpwstr>
  </property>
  <property fmtid="{D5CDD505-2E9C-101B-9397-08002B2CF9AE}" pid="5" name="VisualMarkings">
    <vt:lpwstr>Footer</vt:lpwstr>
  </property>
  <property fmtid="{D5CDD505-2E9C-101B-9397-08002B2CF9AE}" pid="6" name="Alignment">
    <vt:lpwstr>Centre</vt:lpwstr>
  </property>
  <property fmtid="{D5CDD505-2E9C-101B-9397-08002B2CF9AE}" pid="7" name="Language">
    <vt:lpwstr>English</vt:lpwstr>
  </property>
</Properties>
</file>