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08" r:id="rId2"/>
    <p:sldId id="306" r:id="rId3"/>
    <p:sldId id="298" r:id="rId4"/>
    <p:sldId id="257" r:id="rId5"/>
    <p:sldId id="300" r:id="rId6"/>
    <p:sldId id="299" r:id="rId7"/>
    <p:sldId id="307" r:id="rId8"/>
    <p:sldId id="301" r:id="rId9"/>
    <p:sldId id="302" r:id="rId10"/>
    <p:sldId id="304" r:id="rId11"/>
    <p:sldId id="303" r:id="rId12"/>
    <p:sldId id="277" r:id="rId13"/>
    <p:sldId id="256" r:id="rId14"/>
    <p:sldId id="282" r:id="rId15"/>
    <p:sldId id="264" r:id="rId16"/>
    <p:sldId id="285" r:id="rId17"/>
  </p:sldIdLst>
  <p:sldSz cx="18288000" cy="10287000"/>
  <p:notesSz cx="6797675" cy="9926638"/>
  <p:embeddedFontLst>
    <p:embeddedFont>
      <p:font typeface="Museo 300" panose="02000000000000000000" charset="0"/>
      <p:regular r:id="rId18"/>
    </p:embeddedFont>
    <p:embeddedFont>
      <p:font typeface="Microsoft Sans Serif" panose="020B0604020202020204" pitchFamily="34" charset="0"/>
      <p:regular r:id="rId19"/>
    </p:embeddedFont>
    <p:embeddedFont>
      <p:font typeface="RoxboroughCF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Museo Sans 300" panose="02000000000000000000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5987"/>
    <a:srgbClr val="0D4D75"/>
    <a:srgbClr val="116497"/>
    <a:srgbClr val="1889CE"/>
    <a:srgbClr val="8C1839"/>
    <a:srgbClr val="AB1D46"/>
    <a:srgbClr val="FF5757"/>
    <a:srgbClr val="FFB9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4622" autoAdjust="0"/>
  </p:normalViewPr>
  <p:slideViewPr>
    <p:cSldViewPr>
      <p:cViewPr varScale="1">
        <p:scale>
          <a:sx n="53" d="100"/>
          <a:sy n="53" d="100"/>
        </p:scale>
        <p:origin x="739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c" descr="WIPO FOR OFFICIAL USE ONLY"/>
          <p:cNvSpPr txBox="1"/>
          <p:nvPr userDrawn="1"/>
        </p:nvSpPr>
        <p:spPr>
          <a:xfrm>
            <a:off x="0" y="9966960"/>
            <a:ext cx="18288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WIPO FOR OFFICIAL USE ONLY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71.xml"/><Relationship Id="rId13" Type="http://schemas.openxmlformats.org/officeDocument/2006/relationships/tags" Target="../tags/tag176.xml"/><Relationship Id="rId18" Type="http://schemas.openxmlformats.org/officeDocument/2006/relationships/slideLayout" Target="../slideLayouts/slideLayout7.xml"/><Relationship Id="rId3" Type="http://schemas.openxmlformats.org/officeDocument/2006/relationships/tags" Target="../tags/tag166.xml"/><Relationship Id="rId21" Type="http://schemas.openxmlformats.org/officeDocument/2006/relationships/image" Target="../media/image33.png"/><Relationship Id="rId7" Type="http://schemas.openxmlformats.org/officeDocument/2006/relationships/tags" Target="../tags/tag170.xml"/><Relationship Id="rId12" Type="http://schemas.openxmlformats.org/officeDocument/2006/relationships/tags" Target="../tags/tag175.xml"/><Relationship Id="rId17" Type="http://schemas.openxmlformats.org/officeDocument/2006/relationships/tags" Target="../tags/tag180.xml"/><Relationship Id="rId2" Type="http://schemas.openxmlformats.org/officeDocument/2006/relationships/tags" Target="../tags/tag165.xml"/><Relationship Id="rId16" Type="http://schemas.openxmlformats.org/officeDocument/2006/relationships/tags" Target="../tags/tag179.xml"/><Relationship Id="rId20" Type="http://schemas.openxmlformats.org/officeDocument/2006/relationships/image" Target="../media/image32.jpeg"/><Relationship Id="rId1" Type="http://schemas.openxmlformats.org/officeDocument/2006/relationships/tags" Target="../tags/tag164.xml"/><Relationship Id="rId6" Type="http://schemas.openxmlformats.org/officeDocument/2006/relationships/tags" Target="../tags/tag169.xml"/><Relationship Id="rId11" Type="http://schemas.openxmlformats.org/officeDocument/2006/relationships/tags" Target="../tags/tag174.xml"/><Relationship Id="rId5" Type="http://schemas.openxmlformats.org/officeDocument/2006/relationships/tags" Target="../tags/tag168.xml"/><Relationship Id="rId15" Type="http://schemas.openxmlformats.org/officeDocument/2006/relationships/tags" Target="../tags/tag178.xml"/><Relationship Id="rId23" Type="http://schemas.openxmlformats.org/officeDocument/2006/relationships/image" Target="../media/image3.png"/><Relationship Id="rId10" Type="http://schemas.openxmlformats.org/officeDocument/2006/relationships/tags" Target="../tags/tag173.xml"/><Relationship Id="rId19" Type="http://schemas.openxmlformats.org/officeDocument/2006/relationships/image" Target="../media/image28.png"/><Relationship Id="rId4" Type="http://schemas.openxmlformats.org/officeDocument/2006/relationships/tags" Target="../tags/tag167.xml"/><Relationship Id="rId9" Type="http://schemas.openxmlformats.org/officeDocument/2006/relationships/tags" Target="../tags/tag172.xml"/><Relationship Id="rId14" Type="http://schemas.openxmlformats.org/officeDocument/2006/relationships/tags" Target="../tags/tag177.xml"/><Relationship Id="rId22" Type="http://schemas.openxmlformats.org/officeDocument/2006/relationships/image" Target="../media/image5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88.xml"/><Relationship Id="rId13" Type="http://schemas.openxmlformats.org/officeDocument/2006/relationships/tags" Target="../tags/tag193.xml"/><Relationship Id="rId18" Type="http://schemas.openxmlformats.org/officeDocument/2006/relationships/tags" Target="../tags/tag198.xml"/><Relationship Id="rId26" Type="http://schemas.openxmlformats.org/officeDocument/2006/relationships/image" Target="../media/image58.svg"/><Relationship Id="rId3" Type="http://schemas.openxmlformats.org/officeDocument/2006/relationships/tags" Target="../tags/tag183.xml"/><Relationship Id="rId21" Type="http://schemas.openxmlformats.org/officeDocument/2006/relationships/slideLayout" Target="../slideLayouts/slideLayout7.xml"/><Relationship Id="rId34" Type="http://schemas.openxmlformats.org/officeDocument/2006/relationships/image" Target="../media/image42.jpeg"/><Relationship Id="rId7" Type="http://schemas.openxmlformats.org/officeDocument/2006/relationships/tags" Target="../tags/tag187.xml"/><Relationship Id="rId12" Type="http://schemas.openxmlformats.org/officeDocument/2006/relationships/tags" Target="../tags/tag192.xml"/><Relationship Id="rId17" Type="http://schemas.openxmlformats.org/officeDocument/2006/relationships/tags" Target="../tags/tag197.xml"/><Relationship Id="rId25" Type="http://schemas.openxmlformats.org/officeDocument/2006/relationships/image" Target="../media/image35.png"/><Relationship Id="rId33" Type="http://schemas.openxmlformats.org/officeDocument/2006/relationships/image" Target="../media/image41.jpeg"/><Relationship Id="rId2" Type="http://schemas.openxmlformats.org/officeDocument/2006/relationships/tags" Target="../tags/tag182.xml"/><Relationship Id="rId16" Type="http://schemas.openxmlformats.org/officeDocument/2006/relationships/tags" Target="../tags/tag196.xml"/><Relationship Id="rId20" Type="http://schemas.openxmlformats.org/officeDocument/2006/relationships/tags" Target="../tags/tag200.xml"/><Relationship Id="rId29" Type="http://schemas.openxmlformats.org/officeDocument/2006/relationships/image" Target="../media/image37.png"/><Relationship Id="rId1" Type="http://schemas.openxmlformats.org/officeDocument/2006/relationships/tags" Target="../tags/tag181.xml"/><Relationship Id="rId6" Type="http://schemas.openxmlformats.org/officeDocument/2006/relationships/tags" Target="../tags/tag186.xml"/><Relationship Id="rId11" Type="http://schemas.openxmlformats.org/officeDocument/2006/relationships/tags" Target="../tags/tag191.xml"/><Relationship Id="rId24" Type="http://schemas.openxmlformats.org/officeDocument/2006/relationships/image" Target="../media/image56.svg"/><Relationship Id="rId32" Type="http://schemas.openxmlformats.org/officeDocument/2006/relationships/image" Target="../media/image40.jpeg"/><Relationship Id="rId5" Type="http://schemas.openxmlformats.org/officeDocument/2006/relationships/tags" Target="../tags/tag185.xml"/><Relationship Id="rId15" Type="http://schemas.openxmlformats.org/officeDocument/2006/relationships/tags" Target="../tags/tag195.xml"/><Relationship Id="rId23" Type="http://schemas.openxmlformats.org/officeDocument/2006/relationships/image" Target="../media/image34.png"/><Relationship Id="rId28" Type="http://schemas.openxmlformats.org/officeDocument/2006/relationships/image" Target="../media/image36.png"/><Relationship Id="rId10" Type="http://schemas.openxmlformats.org/officeDocument/2006/relationships/tags" Target="../tags/tag190.xml"/><Relationship Id="rId19" Type="http://schemas.openxmlformats.org/officeDocument/2006/relationships/tags" Target="../tags/tag199.xml"/><Relationship Id="rId31" Type="http://schemas.openxmlformats.org/officeDocument/2006/relationships/image" Target="../media/image39.jpeg"/><Relationship Id="rId4" Type="http://schemas.openxmlformats.org/officeDocument/2006/relationships/tags" Target="../tags/tag184.xml"/><Relationship Id="rId9" Type="http://schemas.openxmlformats.org/officeDocument/2006/relationships/tags" Target="../tags/tag189.xml"/><Relationship Id="rId14" Type="http://schemas.openxmlformats.org/officeDocument/2006/relationships/tags" Target="../tags/tag194.xml"/><Relationship Id="rId22" Type="http://schemas.openxmlformats.org/officeDocument/2006/relationships/image" Target="../media/image25.png"/><Relationship Id="rId27" Type="http://schemas.openxmlformats.org/officeDocument/2006/relationships/image" Target="../media/image3.png"/><Relationship Id="rId30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203.xml"/><Relationship Id="rId2" Type="http://schemas.openxmlformats.org/officeDocument/2006/relationships/tags" Target="../tags/tag202.xml"/><Relationship Id="rId1" Type="http://schemas.openxmlformats.org/officeDocument/2006/relationships/tags" Target="../tags/tag201.xml"/><Relationship Id="rId5" Type="http://schemas.openxmlformats.org/officeDocument/2006/relationships/image" Target="../media/image43.pn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tags" Target="../tags/tag206.xml"/><Relationship Id="rId7" Type="http://schemas.openxmlformats.org/officeDocument/2006/relationships/image" Target="../media/image44.png"/><Relationship Id="rId2" Type="http://schemas.openxmlformats.org/officeDocument/2006/relationships/tags" Target="../tags/tag205.xml"/><Relationship Id="rId1" Type="http://schemas.openxmlformats.org/officeDocument/2006/relationships/tags" Target="../tags/tag204.xml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07.xml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tags" Target="../tags/tag210.xml"/><Relationship Id="rId7" Type="http://schemas.openxmlformats.org/officeDocument/2006/relationships/image" Target="../media/image46.png"/><Relationship Id="rId2" Type="http://schemas.openxmlformats.org/officeDocument/2006/relationships/tags" Target="../tags/tag209.xml"/><Relationship Id="rId1" Type="http://schemas.openxmlformats.org/officeDocument/2006/relationships/tags" Target="../tags/tag208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8.jpeg"/><Relationship Id="rId5" Type="http://schemas.openxmlformats.org/officeDocument/2006/relationships/tags" Target="../tags/tag212.xml"/><Relationship Id="rId10" Type="http://schemas.microsoft.com/office/2007/relationships/hdphoto" Target="../media/hdphoto1.wdp"/><Relationship Id="rId4" Type="http://schemas.openxmlformats.org/officeDocument/2006/relationships/tags" Target="../tags/tag211.xml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tags" Target="../tags/tag215.xml"/><Relationship Id="rId7" Type="http://schemas.openxmlformats.org/officeDocument/2006/relationships/image" Target="../media/image49.png"/><Relationship Id="rId2" Type="http://schemas.openxmlformats.org/officeDocument/2006/relationships/tags" Target="../tags/tag214.xml"/><Relationship Id="rId1" Type="http://schemas.openxmlformats.org/officeDocument/2006/relationships/tags" Target="../tags/tag21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17.xml"/><Relationship Id="rId4" Type="http://schemas.openxmlformats.org/officeDocument/2006/relationships/tags" Target="../tags/tag216.xml"/><Relationship Id="rId9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225.xml"/><Relationship Id="rId13" Type="http://schemas.openxmlformats.org/officeDocument/2006/relationships/image" Target="../media/image74.svg"/><Relationship Id="rId3" Type="http://schemas.openxmlformats.org/officeDocument/2006/relationships/tags" Target="../tags/tag220.xml"/><Relationship Id="rId7" Type="http://schemas.openxmlformats.org/officeDocument/2006/relationships/tags" Target="../tags/tag224.xml"/><Relationship Id="rId12" Type="http://schemas.openxmlformats.org/officeDocument/2006/relationships/image" Target="../media/image51.png"/><Relationship Id="rId2" Type="http://schemas.openxmlformats.org/officeDocument/2006/relationships/tags" Target="../tags/tag219.xml"/><Relationship Id="rId1" Type="http://schemas.openxmlformats.org/officeDocument/2006/relationships/tags" Target="../tags/tag218.xml"/><Relationship Id="rId6" Type="http://schemas.openxmlformats.org/officeDocument/2006/relationships/tags" Target="../tags/tag223.xml"/><Relationship Id="rId11" Type="http://schemas.openxmlformats.org/officeDocument/2006/relationships/image" Target="../media/image28.png"/><Relationship Id="rId5" Type="http://schemas.openxmlformats.org/officeDocument/2006/relationships/tags" Target="../tags/tag222.xml"/><Relationship Id="rId15" Type="http://schemas.openxmlformats.org/officeDocument/2006/relationships/image" Target="../media/image53.pn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221.xml"/><Relationship Id="rId9" Type="http://schemas.openxmlformats.org/officeDocument/2006/relationships/tags" Target="../tags/tag226.xml"/><Relationship Id="rId1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15.xml"/><Relationship Id="rId18" Type="http://schemas.openxmlformats.org/officeDocument/2006/relationships/tags" Target="../tags/tag20.xml"/><Relationship Id="rId26" Type="http://schemas.openxmlformats.org/officeDocument/2006/relationships/tags" Target="../tags/tag28.xml"/><Relationship Id="rId39" Type="http://schemas.openxmlformats.org/officeDocument/2006/relationships/tags" Target="../tags/tag41.xml"/><Relationship Id="rId21" Type="http://schemas.openxmlformats.org/officeDocument/2006/relationships/tags" Target="../tags/tag23.xml"/><Relationship Id="rId34" Type="http://schemas.openxmlformats.org/officeDocument/2006/relationships/tags" Target="../tags/tag36.xml"/><Relationship Id="rId42" Type="http://schemas.openxmlformats.org/officeDocument/2006/relationships/slideLayout" Target="../slideLayouts/slideLayout7.xml"/><Relationship Id="rId47" Type="http://schemas.openxmlformats.org/officeDocument/2006/relationships/image" Target="../media/image5.png"/><Relationship Id="rId50" Type="http://schemas.openxmlformats.org/officeDocument/2006/relationships/image" Target="../media/image9.svg"/><Relationship Id="rId55" Type="http://schemas.openxmlformats.org/officeDocument/2006/relationships/image" Target="../media/image9.png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tags" Target="../tags/tag19.xml"/><Relationship Id="rId25" Type="http://schemas.openxmlformats.org/officeDocument/2006/relationships/tags" Target="../tags/tag27.xml"/><Relationship Id="rId33" Type="http://schemas.openxmlformats.org/officeDocument/2006/relationships/tags" Target="../tags/tag35.xml"/><Relationship Id="rId38" Type="http://schemas.openxmlformats.org/officeDocument/2006/relationships/tags" Target="../tags/tag40.xml"/><Relationship Id="rId46" Type="http://schemas.openxmlformats.org/officeDocument/2006/relationships/image" Target="../media/image5.svg"/><Relationship Id="rId2" Type="http://schemas.openxmlformats.org/officeDocument/2006/relationships/tags" Target="../tags/tag4.xml"/><Relationship Id="rId16" Type="http://schemas.openxmlformats.org/officeDocument/2006/relationships/tags" Target="../tags/tag18.xml"/><Relationship Id="rId20" Type="http://schemas.openxmlformats.org/officeDocument/2006/relationships/tags" Target="../tags/tag22.xml"/><Relationship Id="rId29" Type="http://schemas.openxmlformats.org/officeDocument/2006/relationships/tags" Target="../tags/tag31.xml"/><Relationship Id="rId41" Type="http://schemas.openxmlformats.org/officeDocument/2006/relationships/tags" Target="../tags/tag43.xml"/><Relationship Id="rId54" Type="http://schemas.openxmlformats.org/officeDocument/2006/relationships/image" Target="../media/image13.sv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24" Type="http://schemas.openxmlformats.org/officeDocument/2006/relationships/tags" Target="../tags/tag26.xml"/><Relationship Id="rId32" Type="http://schemas.openxmlformats.org/officeDocument/2006/relationships/tags" Target="../tags/tag34.xml"/><Relationship Id="rId37" Type="http://schemas.openxmlformats.org/officeDocument/2006/relationships/tags" Target="../tags/tag39.xml"/><Relationship Id="rId40" Type="http://schemas.openxmlformats.org/officeDocument/2006/relationships/tags" Target="../tags/tag42.xml"/><Relationship Id="rId45" Type="http://schemas.openxmlformats.org/officeDocument/2006/relationships/image" Target="../media/image4.png"/><Relationship Id="rId53" Type="http://schemas.openxmlformats.org/officeDocument/2006/relationships/image" Target="../media/image8.png"/><Relationship Id="rId5" Type="http://schemas.openxmlformats.org/officeDocument/2006/relationships/tags" Target="../tags/tag7.xml"/><Relationship Id="rId15" Type="http://schemas.openxmlformats.org/officeDocument/2006/relationships/tags" Target="../tags/tag17.xml"/><Relationship Id="rId23" Type="http://schemas.openxmlformats.org/officeDocument/2006/relationships/tags" Target="../tags/tag25.xml"/><Relationship Id="rId28" Type="http://schemas.openxmlformats.org/officeDocument/2006/relationships/tags" Target="../tags/tag30.xml"/><Relationship Id="rId36" Type="http://schemas.openxmlformats.org/officeDocument/2006/relationships/tags" Target="../tags/tag38.xml"/><Relationship Id="rId49" Type="http://schemas.openxmlformats.org/officeDocument/2006/relationships/image" Target="../media/image6.png"/><Relationship Id="rId10" Type="http://schemas.openxmlformats.org/officeDocument/2006/relationships/tags" Target="../tags/tag12.xml"/><Relationship Id="rId19" Type="http://schemas.openxmlformats.org/officeDocument/2006/relationships/tags" Target="../tags/tag21.xml"/><Relationship Id="rId31" Type="http://schemas.openxmlformats.org/officeDocument/2006/relationships/tags" Target="../tags/tag33.xml"/><Relationship Id="rId44" Type="http://schemas.openxmlformats.org/officeDocument/2006/relationships/image" Target="../media/image3.png"/><Relationship Id="rId52" Type="http://schemas.openxmlformats.org/officeDocument/2006/relationships/image" Target="../media/image11.svg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Relationship Id="rId22" Type="http://schemas.openxmlformats.org/officeDocument/2006/relationships/tags" Target="../tags/tag24.xml"/><Relationship Id="rId27" Type="http://schemas.openxmlformats.org/officeDocument/2006/relationships/tags" Target="../tags/tag29.xml"/><Relationship Id="rId30" Type="http://schemas.openxmlformats.org/officeDocument/2006/relationships/tags" Target="../tags/tag32.xml"/><Relationship Id="rId35" Type="http://schemas.openxmlformats.org/officeDocument/2006/relationships/tags" Target="../tags/tag37.xml"/><Relationship Id="rId43" Type="http://schemas.openxmlformats.org/officeDocument/2006/relationships/image" Target="../media/image2.png"/><Relationship Id="rId48" Type="http://schemas.openxmlformats.org/officeDocument/2006/relationships/image" Target="../media/image7.svg"/><Relationship Id="rId56" Type="http://schemas.openxmlformats.org/officeDocument/2006/relationships/image" Target="../media/image15.svg"/><Relationship Id="rId8" Type="http://schemas.openxmlformats.org/officeDocument/2006/relationships/tags" Target="../tags/tag10.xml"/><Relationship Id="rId51" Type="http://schemas.openxmlformats.org/officeDocument/2006/relationships/image" Target="../media/image7.png"/><Relationship Id="rId3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51.xml"/><Relationship Id="rId13" Type="http://schemas.openxmlformats.org/officeDocument/2006/relationships/tags" Target="../tags/tag56.xml"/><Relationship Id="rId18" Type="http://schemas.openxmlformats.org/officeDocument/2006/relationships/tags" Target="../tags/tag61.xml"/><Relationship Id="rId26" Type="http://schemas.openxmlformats.org/officeDocument/2006/relationships/slideLayout" Target="../slideLayouts/slideLayout7.xml"/><Relationship Id="rId3" Type="http://schemas.openxmlformats.org/officeDocument/2006/relationships/tags" Target="../tags/tag46.xml"/><Relationship Id="rId21" Type="http://schemas.openxmlformats.org/officeDocument/2006/relationships/tags" Target="../tags/tag64.xml"/><Relationship Id="rId34" Type="http://schemas.openxmlformats.org/officeDocument/2006/relationships/image" Target="../media/image13.jpeg"/><Relationship Id="rId7" Type="http://schemas.openxmlformats.org/officeDocument/2006/relationships/tags" Target="../tags/tag50.xml"/><Relationship Id="rId12" Type="http://schemas.openxmlformats.org/officeDocument/2006/relationships/tags" Target="../tags/tag55.xml"/><Relationship Id="rId17" Type="http://schemas.openxmlformats.org/officeDocument/2006/relationships/tags" Target="../tags/tag60.xml"/><Relationship Id="rId25" Type="http://schemas.openxmlformats.org/officeDocument/2006/relationships/tags" Target="../tags/tag68.xml"/><Relationship Id="rId33" Type="http://schemas.openxmlformats.org/officeDocument/2006/relationships/image" Target="../media/image3.png"/><Relationship Id="rId2" Type="http://schemas.openxmlformats.org/officeDocument/2006/relationships/tags" Target="../tags/tag45.xml"/><Relationship Id="rId16" Type="http://schemas.openxmlformats.org/officeDocument/2006/relationships/tags" Target="../tags/tag59.xml"/><Relationship Id="rId20" Type="http://schemas.openxmlformats.org/officeDocument/2006/relationships/tags" Target="../tags/tag63.xml"/><Relationship Id="rId29" Type="http://schemas.openxmlformats.org/officeDocument/2006/relationships/image" Target="../media/image11.png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11" Type="http://schemas.openxmlformats.org/officeDocument/2006/relationships/tags" Target="../tags/tag54.xml"/><Relationship Id="rId24" Type="http://schemas.openxmlformats.org/officeDocument/2006/relationships/tags" Target="../tags/tag67.xml"/><Relationship Id="rId32" Type="http://schemas.openxmlformats.org/officeDocument/2006/relationships/image" Target="../media/image20.svg"/><Relationship Id="rId5" Type="http://schemas.openxmlformats.org/officeDocument/2006/relationships/tags" Target="../tags/tag48.xml"/><Relationship Id="rId15" Type="http://schemas.openxmlformats.org/officeDocument/2006/relationships/tags" Target="../tags/tag58.xml"/><Relationship Id="rId23" Type="http://schemas.openxmlformats.org/officeDocument/2006/relationships/tags" Target="../tags/tag66.xml"/><Relationship Id="rId28" Type="http://schemas.openxmlformats.org/officeDocument/2006/relationships/image" Target="../media/image10.png"/><Relationship Id="rId10" Type="http://schemas.openxmlformats.org/officeDocument/2006/relationships/tags" Target="../tags/tag53.xml"/><Relationship Id="rId19" Type="http://schemas.openxmlformats.org/officeDocument/2006/relationships/tags" Target="../tags/tag62.xml"/><Relationship Id="rId31" Type="http://schemas.openxmlformats.org/officeDocument/2006/relationships/image" Target="../media/image12.png"/><Relationship Id="rId4" Type="http://schemas.openxmlformats.org/officeDocument/2006/relationships/tags" Target="../tags/tag47.xml"/><Relationship Id="rId9" Type="http://schemas.openxmlformats.org/officeDocument/2006/relationships/tags" Target="../tags/tag52.xml"/><Relationship Id="rId14" Type="http://schemas.openxmlformats.org/officeDocument/2006/relationships/tags" Target="../tags/tag57.xml"/><Relationship Id="rId22" Type="http://schemas.openxmlformats.org/officeDocument/2006/relationships/tags" Target="../tags/tag65.xml"/><Relationship Id="rId27" Type="http://schemas.openxmlformats.org/officeDocument/2006/relationships/image" Target="../media/image2.png"/><Relationship Id="rId30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76.xml"/><Relationship Id="rId13" Type="http://schemas.openxmlformats.org/officeDocument/2006/relationships/tags" Target="../tags/tag81.xml"/><Relationship Id="rId18" Type="http://schemas.openxmlformats.org/officeDocument/2006/relationships/tags" Target="../tags/tag86.xml"/><Relationship Id="rId26" Type="http://schemas.openxmlformats.org/officeDocument/2006/relationships/image" Target="../media/image17.png"/><Relationship Id="rId3" Type="http://schemas.openxmlformats.org/officeDocument/2006/relationships/tags" Target="../tags/tag71.xml"/><Relationship Id="rId21" Type="http://schemas.openxmlformats.org/officeDocument/2006/relationships/image" Target="../media/image2.png"/><Relationship Id="rId7" Type="http://schemas.openxmlformats.org/officeDocument/2006/relationships/tags" Target="../tags/tag75.xml"/><Relationship Id="rId12" Type="http://schemas.openxmlformats.org/officeDocument/2006/relationships/tags" Target="../tags/tag80.xml"/><Relationship Id="rId17" Type="http://schemas.openxmlformats.org/officeDocument/2006/relationships/tags" Target="../tags/tag85.xml"/><Relationship Id="rId25" Type="http://schemas.openxmlformats.org/officeDocument/2006/relationships/image" Target="../media/image3.png"/><Relationship Id="rId2" Type="http://schemas.openxmlformats.org/officeDocument/2006/relationships/tags" Target="../tags/tag70.xml"/><Relationship Id="rId16" Type="http://schemas.openxmlformats.org/officeDocument/2006/relationships/tags" Target="../tags/tag84.xml"/><Relationship Id="rId20" Type="http://schemas.openxmlformats.org/officeDocument/2006/relationships/slideLayout" Target="../slideLayouts/slideLayout7.xml"/><Relationship Id="rId29" Type="http://schemas.openxmlformats.org/officeDocument/2006/relationships/image" Target="../media/image28.svg"/><Relationship Id="rId1" Type="http://schemas.openxmlformats.org/officeDocument/2006/relationships/tags" Target="../tags/tag69.xml"/><Relationship Id="rId6" Type="http://schemas.openxmlformats.org/officeDocument/2006/relationships/tags" Target="../tags/tag74.xml"/><Relationship Id="rId11" Type="http://schemas.openxmlformats.org/officeDocument/2006/relationships/tags" Target="../tags/tag79.xml"/><Relationship Id="rId24" Type="http://schemas.openxmlformats.org/officeDocument/2006/relationships/image" Target="../media/image16.png"/><Relationship Id="rId5" Type="http://schemas.openxmlformats.org/officeDocument/2006/relationships/tags" Target="../tags/tag73.xml"/><Relationship Id="rId15" Type="http://schemas.openxmlformats.org/officeDocument/2006/relationships/tags" Target="../tags/tag83.xml"/><Relationship Id="rId23" Type="http://schemas.openxmlformats.org/officeDocument/2006/relationships/image" Target="../media/image15.jpeg"/><Relationship Id="rId28" Type="http://schemas.openxmlformats.org/officeDocument/2006/relationships/image" Target="../media/image18.png"/><Relationship Id="rId10" Type="http://schemas.openxmlformats.org/officeDocument/2006/relationships/tags" Target="../tags/tag78.xml"/><Relationship Id="rId19" Type="http://schemas.openxmlformats.org/officeDocument/2006/relationships/tags" Target="../tags/tag87.xml"/><Relationship Id="rId4" Type="http://schemas.openxmlformats.org/officeDocument/2006/relationships/tags" Target="../tags/tag72.xml"/><Relationship Id="rId9" Type="http://schemas.openxmlformats.org/officeDocument/2006/relationships/tags" Target="../tags/tag77.xml"/><Relationship Id="rId14" Type="http://schemas.openxmlformats.org/officeDocument/2006/relationships/tags" Target="../tags/tag82.xml"/><Relationship Id="rId22" Type="http://schemas.openxmlformats.org/officeDocument/2006/relationships/image" Target="../media/image14.jpeg"/><Relationship Id="rId27" Type="http://schemas.openxmlformats.org/officeDocument/2006/relationships/image" Target="../media/image26.svg"/><Relationship Id="rId30" Type="http://schemas.openxmlformats.org/officeDocument/2006/relationships/hyperlink" Target="https://www.wipo.int/wipo_magazine/fr/2020/04/article_0003.html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95.xml"/><Relationship Id="rId13" Type="http://schemas.openxmlformats.org/officeDocument/2006/relationships/tags" Target="../tags/tag100.xml"/><Relationship Id="rId18" Type="http://schemas.openxmlformats.org/officeDocument/2006/relationships/tags" Target="../tags/tag105.xml"/><Relationship Id="rId26" Type="http://schemas.openxmlformats.org/officeDocument/2006/relationships/tags" Target="../tags/tag113.xml"/><Relationship Id="rId39" Type="http://schemas.openxmlformats.org/officeDocument/2006/relationships/image" Target="../media/image38.svg"/><Relationship Id="rId3" Type="http://schemas.openxmlformats.org/officeDocument/2006/relationships/tags" Target="../tags/tag90.xml"/><Relationship Id="rId21" Type="http://schemas.openxmlformats.org/officeDocument/2006/relationships/tags" Target="../tags/tag108.xml"/><Relationship Id="rId34" Type="http://schemas.openxmlformats.org/officeDocument/2006/relationships/image" Target="../media/image21.png"/><Relationship Id="rId7" Type="http://schemas.openxmlformats.org/officeDocument/2006/relationships/tags" Target="../tags/tag94.xml"/><Relationship Id="rId12" Type="http://schemas.openxmlformats.org/officeDocument/2006/relationships/tags" Target="../tags/tag99.xml"/><Relationship Id="rId17" Type="http://schemas.openxmlformats.org/officeDocument/2006/relationships/tags" Target="../tags/tag104.xml"/><Relationship Id="rId25" Type="http://schemas.openxmlformats.org/officeDocument/2006/relationships/tags" Target="../tags/tag112.xml"/><Relationship Id="rId33" Type="http://schemas.openxmlformats.org/officeDocument/2006/relationships/image" Target="../media/image32.svg"/><Relationship Id="rId38" Type="http://schemas.openxmlformats.org/officeDocument/2006/relationships/image" Target="../media/image23.png"/><Relationship Id="rId2" Type="http://schemas.openxmlformats.org/officeDocument/2006/relationships/tags" Target="../tags/tag89.xml"/><Relationship Id="rId16" Type="http://schemas.openxmlformats.org/officeDocument/2006/relationships/tags" Target="../tags/tag103.xml"/><Relationship Id="rId20" Type="http://schemas.openxmlformats.org/officeDocument/2006/relationships/tags" Target="../tags/tag107.xml"/><Relationship Id="rId29" Type="http://schemas.openxmlformats.org/officeDocument/2006/relationships/image" Target="../media/image2.png"/><Relationship Id="rId1" Type="http://schemas.openxmlformats.org/officeDocument/2006/relationships/tags" Target="../tags/tag88.xml"/><Relationship Id="rId6" Type="http://schemas.openxmlformats.org/officeDocument/2006/relationships/tags" Target="../tags/tag93.xml"/><Relationship Id="rId11" Type="http://schemas.openxmlformats.org/officeDocument/2006/relationships/tags" Target="../tags/tag98.xml"/><Relationship Id="rId24" Type="http://schemas.openxmlformats.org/officeDocument/2006/relationships/tags" Target="../tags/tag111.xml"/><Relationship Id="rId32" Type="http://schemas.openxmlformats.org/officeDocument/2006/relationships/image" Target="../media/image20.png"/><Relationship Id="rId37" Type="http://schemas.openxmlformats.org/officeDocument/2006/relationships/image" Target="../media/image36.svg"/><Relationship Id="rId40" Type="http://schemas.openxmlformats.org/officeDocument/2006/relationships/image" Target="../media/image3.png"/><Relationship Id="rId5" Type="http://schemas.openxmlformats.org/officeDocument/2006/relationships/tags" Target="../tags/tag92.xml"/><Relationship Id="rId15" Type="http://schemas.openxmlformats.org/officeDocument/2006/relationships/tags" Target="../tags/tag102.xml"/><Relationship Id="rId23" Type="http://schemas.openxmlformats.org/officeDocument/2006/relationships/tags" Target="../tags/tag110.xml"/><Relationship Id="rId28" Type="http://schemas.openxmlformats.org/officeDocument/2006/relationships/slideLayout" Target="../slideLayouts/slideLayout7.xml"/><Relationship Id="rId36" Type="http://schemas.openxmlformats.org/officeDocument/2006/relationships/image" Target="../media/image22.png"/><Relationship Id="rId10" Type="http://schemas.openxmlformats.org/officeDocument/2006/relationships/tags" Target="../tags/tag97.xml"/><Relationship Id="rId19" Type="http://schemas.openxmlformats.org/officeDocument/2006/relationships/tags" Target="../tags/tag106.xml"/><Relationship Id="rId31" Type="http://schemas.openxmlformats.org/officeDocument/2006/relationships/image" Target="../media/image30.svg"/><Relationship Id="rId4" Type="http://schemas.openxmlformats.org/officeDocument/2006/relationships/tags" Target="../tags/tag91.xml"/><Relationship Id="rId9" Type="http://schemas.openxmlformats.org/officeDocument/2006/relationships/tags" Target="../tags/tag96.xml"/><Relationship Id="rId14" Type="http://schemas.openxmlformats.org/officeDocument/2006/relationships/tags" Target="../tags/tag101.xml"/><Relationship Id="rId22" Type="http://schemas.openxmlformats.org/officeDocument/2006/relationships/tags" Target="../tags/tag109.xml"/><Relationship Id="rId27" Type="http://schemas.openxmlformats.org/officeDocument/2006/relationships/tags" Target="../tags/tag114.xml"/><Relationship Id="rId30" Type="http://schemas.openxmlformats.org/officeDocument/2006/relationships/image" Target="../media/image19.png"/><Relationship Id="rId35" Type="http://schemas.openxmlformats.org/officeDocument/2006/relationships/image" Target="../media/image3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23.xml"/><Relationship Id="rId13" Type="http://schemas.openxmlformats.org/officeDocument/2006/relationships/tags" Target="../tags/tag128.xml"/><Relationship Id="rId18" Type="http://schemas.openxmlformats.org/officeDocument/2006/relationships/tags" Target="../tags/tag133.xml"/><Relationship Id="rId26" Type="http://schemas.openxmlformats.org/officeDocument/2006/relationships/tags" Target="../tags/tag141.xml"/><Relationship Id="rId3" Type="http://schemas.openxmlformats.org/officeDocument/2006/relationships/tags" Target="../tags/tag118.xml"/><Relationship Id="rId21" Type="http://schemas.openxmlformats.org/officeDocument/2006/relationships/tags" Target="../tags/tag136.xml"/><Relationship Id="rId34" Type="http://schemas.openxmlformats.org/officeDocument/2006/relationships/image" Target="../media/image26.png"/><Relationship Id="rId7" Type="http://schemas.openxmlformats.org/officeDocument/2006/relationships/tags" Target="../tags/tag122.xml"/><Relationship Id="rId12" Type="http://schemas.openxmlformats.org/officeDocument/2006/relationships/tags" Target="../tags/tag127.xml"/><Relationship Id="rId17" Type="http://schemas.openxmlformats.org/officeDocument/2006/relationships/tags" Target="../tags/tag132.xml"/><Relationship Id="rId25" Type="http://schemas.openxmlformats.org/officeDocument/2006/relationships/tags" Target="../tags/tag140.xml"/><Relationship Id="rId33" Type="http://schemas.openxmlformats.org/officeDocument/2006/relationships/image" Target="../media/image3.png"/><Relationship Id="rId2" Type="http://schemas.openxmlformats.org/officeDocument/2006/relationships/tags" Target="../tags/tag117.xml"/><Relationship Id="rId16" Type="http://schemas.openxmlformats.org/officeDocument/2006/relationships/tags" Target="../tags/tag131.xml"/><Relationship Id="rId20" Type="http://schemas.openxmlformats.org/officeDocument/2006/relationships/tags" Target="../tags/tag135.xml"/><Relationship Id="rId29" Type="http://schemas.openxmlformats.org/officeDocument/2006/relationships/tags" Target="../tags/tag144.xml"/><Relationship Id="rId1" Type="http://schemas.openxmlformats.org/officeDocument/2006/relationships/tags" Target="../tags/tag116.xml"/><Relationship Id="rId6" Type="http://schemas.openxmlformats.org/officeDocument/2006/relationships/tags" Target="../tags/tag121.xml"/><Relationship Id="rId11" Type="http://schemas.openxmlformats.org/officeDocument/2006/relationships/tags" Target="../tags/tag126.xml"/><Relationship Id="rId24" Type="http://schemas.openxmlformats.org/officeDocument/2006/relationships/tags" Target="../tags/tag139.xml"/><Relationship Id="rId32" Type="http://schemas.openxmlformats.org/officeDocument/2006/relationships/image" Target="../media/image25.png"/><Relationship Id="rId37" Type="http://schemas.openxmlformats.org/officeDocument/2006/relationships/image" Target="../media/image44.svg"/><Relationship Id="rId5" Type="http://schemas.openxmlformats.org/officeDocument/2006/relationships/tags" Target="../tags/tag120.xml"/><Relationship Id="rId15" Type="http://schemas.openxmlformats.org/officeDocument/2006/relationships/tags" Target="../tags/tag130.xml"/><Relationship Id="rId23" Type="http://schemas.openxmlformats.org/officeDocument/2006/relationships/tags" Target="../tags/tag138.xml"/><Relationship Id="rId28" Type="http://schemas.openxmlformats.org/officeDocument/2006/relationships/tags" Target="../tags/tag143.xml"/><Relationship Id="rId36" Type="http://schemas.openxmlformats.org/officeDocument/2006/relationships/image" Target="../media/image27.png"/><Relationship Id="rId10" Type="http://schemas.openxmlformats.org/officeDocument/2006/relationships/tags" Target="../tags/tag125.xml"/><Relationship Id="rId19" Type="http://schemas.openxmlformats.org/officeDocument/2006/relationships/tags" Target="../tags/tag134.xml"/><Relationship Id="rId31" Type="http://schemas.openxmlformats.org/officeDocument/2006/relationships/slideLayout" Target="../slideLayouts/slideLayout7.xml"/><Relationship Id="rId4" Type="http://schemas.openxmlformats.org/officeDocument/2006/relationships/tags" Target="../tags/tag119.xml"/><Relationship Id="rId9" Type="http://schemas.openxmlformats.org/officeDocument/2006/relationships/tags" Target="../tags/tag124.xml"/><Relationship Id="rId14" Type="http://schemas.openxmlformats.org/officeDocument/2006/relationships/tags" Target="../tags/tag129.xml"/><Relationship Id="rId22" Type="http://schemas.openxmlformats.org/officeDocument/2006/relationships/tags" Target="../tags/tag137.xml"/><Relationship Id="rId27" Type="http://schemas.openxmlformats.org/officeDocument/2006/relationships/tags" Target="../tags/tag142.xml"/><Relationship Id="rId30" Type="http://schemas.openxmlformats.org/officeDocument/2006/relationships/tags" Target="../tags/tag145.xml"/><Relationship Id="rId35" Type="http://schemas.openxmlformats.org/officeDocument/2006/relationships/image" Target="../media/image4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53.xml"/><Relationship Id="rId13" Type="http://schemas.openxmlformats.org/officeDocument/2006/relationships/tags" Target="../tags/tag158.xml"/><Relationship Id="rId18" Type="http://schemas.openxmlformats.org/officeDocument/2006/relationships/tags" Target="../tags/tag163.xml"/><Relationship Id="rId26" Type="http://schemas.openxmlformats.org/officeDocument/2006/relationships/image" Target="../media/image51.svg"/><Relationship Id="rId3" Type="http://schemas.openxmlformats.org/officeDocument/2006/relationships/tags" Target="../tags/tag148.xml"/><Relationship Id="rId21" Type="http://schemas.openxmlformats.org/officeDocument/2006/relationships/image" Target="../media/image29.png"/><Relationship Id="rId7" Type="http://schemas.openxmlformats.org/officeDocument/2006/relationships/tags" Target="../tags/tag152.xml"/><Relationship Id="rId12" Type="http://schemas.openxmlformats.org/officeDocument/2006/relationships/tags" Target="../tags/tag157.xml"/><Relationship Id="rId17" Type="http://schemas.openxmlformats.org/officeDocument/2006/relationships/tags" Target="../tags/tag162.xml"/><Relationship Id="rId25" Type="http://schemas.openxmlformats.org/officeDocument/2006/relationships/image" Target="../media/image31.png"/><Relationship Id="rId2" Type="http://schemas.openxmlformats.org/officeDocument/2006/relationships/tags" Target="../tags/tag147.xml"/><Relationship Id="rId16" Type="http://schemas.openxmlformats.org/officeDocument/2006/relationships/tags" Target="../tags/tag161.xml"/><Relationship Id="rId20" Type="http://schemas.openxmlformats.org/officeDocument/2006/relationships/image" Target="../media/image28.png"/><Relationship Id="rId1" Type="http://schemas.openxmlformats.org/officeDocument/2006/relationships/tags" Target="../tags/tag146.xml"/><Relationship Id="rId6" Type="http://schemas.openxmlformats.org/officeDocument/2006/relationships/tags" Target="../tags/tag151.xml"/><Relationship Id="rId11" Type="http://schemas.openxmlformats.org/officeDocument/2006/relationships/tags" Target="../tags/tag156.xml"/><Relationship Id="rId24" Type="http://schemas.openxmlformats.org/officeDocument/2006/relationships/image" Target="../media/image49.svg"/><Relationship Id="rId5" Type="http://schemas.openxmlformats.org/officeDocument/2006/relationships/tags" Target="../tags/tag150.xml"/><Relationship Id="rId15" Type="http://schemas.openxmlformats.org/officeDocument/2006/relationships/tags" Target="../tags/tag160.xml"/><Relationship Id="rId23" Type="http://schemas.openxmlformats.org/officeDocument/2006/relationships/image" Target="../media/image30.png"/><Relationship Id="rId10" Type="http://schemas.openxmlformats.org/officeDocument/2006/relationships/tags" Target="../tags/tag155.xml"/><Relationship Id="rId19" Type="http://schemas.openxmlformats.org/officeDocument/2006/relationships/slideLayout" Target="../slideLayouts/slideLayout7.xml"/><Relationship Id="rId4" Type="http://schemas.openxmlformats.org/officeDocument/2006/relationships/tags" Target="../tags/tag149.xml"/><Relationship Id="rId9" Type="http://schemas.openxmlformats.org/officeDocument/2006/relationships/tags" Target="../tags/tag154.xml"/><Relationship Id="rId14" Type="http://schemas.openxmlformats.org/officeDocument/2006/relationships/tags" Target="../tags/tag159.xml"/><Relationship Id="rId22" Type="http://schemas.openxmlformats.org/officeDocument/2006/relationships/image" Target="../media/image47.svg"/><Relationship Id="rId27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2057400" y="4634387"/>
            <a:ext cx="14325600" cy="1512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  <a:tabLst>
                <a:tab pos="2914650" algn="l"/>
              </a:tabLst>
            </a:pPr>
            <a:r>
              <a:rPr lang="fr-FR" sz="32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 SALVADOR – SALVADOR LIZAMA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2914650" algn="l"/>
              </a:tabLst>
            </a:pPr>
            <a:r>
              <a:rPr lang="fr-FR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BOOTH COPY – </a:t>
            </a:r>
            <a:r>
              <a:rPr lang="fr-FR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CONFIDENTIAL – CHECK AGAINST DELIVERY</a:t>
            </a:r>
          </a:p>
        </p:txBody>
      </p:sp>
    </p:spTree>
    <p:extLst>
      <p:ext uri="{BB962C8B-B14F-4D97-AF65-F5344CB8AC3E}">
        <p14:creationId xmlns:p14="http://schemas.microsoft.com/office/powerpoint/2010/main" val="1139952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9"/>
          <a:srcRect t="520" r="5470" b="1550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>
            <p:custDataLst>
              <p:tags r:id="rId2"/>
            </p:custDataLst>
          </p:nvPr>
        </p:nvSpPr>
        <p:spPr>
          <a:xfrm>
            <a:off x="8505881" y="2043167"/>
            <a:ext cx="9448187" cy="143567"/>
          </a:xfrm>
          <a:prstGeom prst="rect">
            <a:avLst/>
          </a:prstGeom>
          <a:solidFill>
            <a:srgbClr val="FF5757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>
            <p:custDataLst>
              <p:tags r:id="rId3"/>
            </p:custDataLst>
          </p:nvPr>
        </p:nvGrpSpPr>
        <p:grpSpPr>
          <a:xfrm>
            <a:off x="0" y="0"/>
            <a:ext cx="7870265" cy="10286999"/>
            <a:chOff x="0" y="0"/>
            <a:chExt cx="2072827" cy="267262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72827" cy="2672627"/>
            </a:xfrm>
            <a:custGeom>
              <a:avLst/>
              <a:gdLst/>
              <a:ahLst/>
              <a:cxnLst/>
              <a:rect l="l" t="t" r="r" b="b"/>
              <a:pathLst>
                <a:path w="2072827" h="2672627">
                  <a:moveTo>
                    <a:pt x="0" y="0"/>
                  </a:moveTo>
                  <a:lnTo>
                    <a:pt x="2072827" y="0"/>
                  </a:lnTo>
                  <a:lnTo>
                    <a:pt x="2072827" y="2672627"/>
                  </a:lnTo>
                  <a:lnTo>
                    <a:pt x="0" y="2672627"/>
                  </a:lnTo>
                  <a:close/>
                </a:path>
              </a:pathLst>
            </a:custGeom>
            <a:solidFill>
              <a:srgbClr val="1C1F2C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/>
          <a:srcRect l="57340" t="3505" r="1787" b="6382"/>
          <a:stretch>
            <a:fillRect/>
          </a:stretch>
        </p:blipFill>
        <p:spPr>
          <a:xfrm>
            <a:off x="0" y="318536"/>
            <a:ext cx="7540553" cy="935140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8487741" y="2654021"/>
            <a:ext cx="446222" cy="411640"/>
          </a:xfrm>
          <a:prstGeom prst="rect">
            <a:avLst/>
          </a:prstGeom>
        </p:spPr>
      </p:pic>
      <p:sp>
        <p:nvSpPr>
          <p:cNvPr id="9" name="TextBox 9"/>
          <p:cNvSpPr txBox="1"/>
          <p:nvPr>
            <p:custDataLst>
              <p:tags r:id="rId6"/>
            </p:custDataLst>
          </p:nvPr>
        </p:nvSpPr>
        <p:spPr>
          <a:xfrm>
            <a:off x="8505881" y="407873"/>
            <a:ext cx="9266270" cy="1464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760"/>
              </a:lnSpc>
            </a:pPr>
            <a:r>
              <a:rPr lang="fr-FR" sz="4800" dirty="0">
                <a:solidFill>
                  <a:srgbClr val="050A30"/>
                </a:solidFill>
                <a:latin typeface="RoxboroughCF Thin Bold"/>
              </a:rPr>
              <a:t>AUTRES ACTIONS POUR AMÉLIORER CETTE SITUATION</a:t>
            </a:r>
          </a:p>
        </p:txBody>
      </p:sp>
      <p:sp>
        <p:nvSpPr>
          <p:cNvPr id="10" name="TextBox 10"/>
          <p:cNvSpPr txBox="1"/>
          <p:nvPr>
            <p:custDataLst>
              <p:tags r:id="rId7"/>
            </p:custDataLst>
          </p:nvPr>
        </p:nvSpPr>
        <p:spPr>
          <a:xfrm>
            <a:off x="9172575" y="2596871"/>
            <a:ext cx="8672182" cy="174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fr-FR" sz="2499" dirty="0">
                <a:solidFill>
                  <a:srgbClr val="050A30"/>
                </a:solidFill>
                <a:latin typeface="RoxboroughCF"/>
              </a:rPr>
              <a:t>Inclure dans la stratégie nationale de la propriété intellectuelle (</a:t>
            </a:r>
            <a:r>
              <a:rPr lang="fr-FR" sz="2499" dirty="0" err="1">
                <a:solidFill>
                  <a:srgbClr val="050A30"/>
                </a:solidFill>
                <a:latin typeface="RoxboroughCF"/>
              </a:rPr>
              <a:t>ENPI</a:t>
            </a:r>
            <a:r>
              <a:rPr lang="fr-FR" sz="2499" dirty="0">
                <a:solidFill>
                  <a:srgbClr val="050A30"/>
                </a:solidFill>
                <a:latin typeface="RoxboroughCF"/>
              </a:rPr>
              <a:t>) des aspects particuliers permettant de renforcer les capacités des femmes dans l’utilisation du système de la propriété intellectuelle. </a:t>
            </a:r>
          </a:p>
        </p:txBody>
      </p:sp>
      <p:sp>
        <p:nvSpPr>
          <p:cNvPr id="11" name="TextBox 11"/>
          <p:cNvSpPr txBox="1"/>
          <p:nvPr>
            <p:custDataLst>
              <p:tags r:id="rId8"/>
            </p:custDataLst>
          </p:nvPr>
        </p:nvSpPr>
        <p:spPr>
          <a:xfrm>
            <a:off x="9172575" y="4628871"/>
            <a:ext cx="8672182" cy="130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fr-FR" sz="2499" dirty="0">
                <a:solidFill>
                  <a:srgbClr val="050A30"/>
                </a:solidFill>
                <a:latin typeface="RoxboroughCF"/>
              </a:rPr>
              <a:t>Étendre les systèmes de mesure qui permettent d’évaluer les progrès accomplis par les femmes dans l’utilisation des outils de propriété intellectuelle. </a:t>
            </a:r>
          </a:p>
        </p:txBody>
      </p:sp>
      <p:sp>
        <p:nvSpPr>
          <p:cNvPr id="12" name="TextBox 12"/>
          <p:cNvSpPr txBox="1"/>
          <p:nvPr>
            <p:custDataLst>
              <p:tags r:id="rId9"/>
            </p:custDataLst>
          </p:nvPr>
        </p:nvSpPr>
        <p:spPr>
          <a:xfrm>
            <a:off x="9172575" y="6330950"/>
            <a:ext cx="8672182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fr-FR" sz="2499" dirty="0">
                <a:solidFill>
                  <a:srgbClr val="050A30"/>
                </a:solidFill>
                <a:latin typeface="RoxboroughCF"/>
              </a:rPr>
              <a:t>Sensibiliser </a:t>
            </a:r>
            <a:r>
              <a:rPr lang="fr-FR" sz="2499" dirty="0">
                <a:solidFill>
                  <a:srgbClr val="050A30"/>
                </a:solidFill>
                <a:latin typeface="RoxboroughCF" panose="020B0604020202020204" charset="0"/>
                <a:cs typeface="RoxboroughCF" panose="020B0604020202020204" charset="0"/>
              </a:rPr>
              <a:t>à</a:t>
            </a:r>
            <a:r>
              <a:rPr lang="fr-FR" sz="2499" dirty="0">
                <a:solidFill>
                  <a:srgbClr val="050A30"/>
                </a:solidFill>
                <a:latin typeface="RoxboroughCF"/>
              </a:rPr>
              <a:t> l’importance de la protection des actifs de propriété intellectuelle.</a:t>
            </a:r>
          </a:p>
        </p:txBody>
      </p:sp>
      <p:sp>
        <p:nvSpPr>
          <p:cNvPr id="14" name="TextBox 14"/>
          <p:cNvSpPr txBox="1"/>
          <p:nvPr>
            <p:custDataLst>
              <p:tags r:id="rId10"/>
            </p:custDataLst>
          </p:nvPr>
        </p:nvSpPr>
        <p:spPr>
          <a:xfrm>
            <a:off x="9172575" y="7505700"/>
            <a:ext cx="8672182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fr-FR" sz="2499" dirty="0">
                <a:solidFill>
                  <a:srgbClr val="050A30"/>
                </a:solidFill>
                <a:latin typeface="RoxboroughCF"/>
              </a:rPr>
              <a:t>Former les étudiants qui utiliseront la propriété intellectuelle à l’avenir.</a:t>
            </a:r>
          </a:p>
        </p:txBody>
      </p:sp>
      <p:sp>
        <p:nvSpPr>
          <p:cNvPr id="15" name="TextBox 15"/>
          <p:cNvSpPr txBox="1"/>
          <p:nvPr>
            <p:custDataLst>
              <p:tags r:id="rId11"/>
            </p:custDataLst>
          </p:nvPr>
        </p:nvSpPr>
        <p:spPr>
          <a:xfrm>
            <a:off x="9129322" y="8450216"/>
            <a:ext cx="8642829" cy="858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fr-FR" sz="2499" dirty="0">
                <a:solidFill>
                  <a:srgbClr val="050A30"/>
                </a:solidFill>
                <a:latin typeface="RoxboroughCF"/>
              </a:rPr>
              <a:t>Travailler avec des partenaires stratégiques pour toucher un plus grand nombre de personnes. </a:t>
            </a:r>
          </a:p>
        </p:txBody>
      </p:sp>
      <p:pic>
        <p:nvPicPr>
          <p:cNvPr id="16" name="Picture 16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8487741" y="4761578"/>
            <a:ext cx="446222" cy="41164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8487741" y="6483312"/>
            <a:ext cx="446222" cy="41164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8487741" y="7597658"/>
            <a:ext cx="446222" cy="41164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8505881" y="8679359"/>
            <a:ext cx="446222" cy="411640"/>
          </a:xfrm>
          <a:prstGeom prst="rect">
            <a:avLst/>
          </a:prstGeom>
        </p:spPr>
      </p:pic>
      <p:grpSp>
        <p:nvGrpSpPr>
          <p:cNvPr id="21" name="Group 21"/>
          <p:cNvGrpSpPr/>
          <p:nvPr>
            <p:custDataLst>
              <p:tags r:id="rId16"/>
            </p:custDataLst>
          </p:nvPr>
        </p:nvGrpSpPr>
        <p:grpSpPr>
          <a:xfrm>
            <a:off x="8079951" y="204236"/>
            <a:ext cx="10038084" cy="9968464"/>
            <a:chOff x="0" y="0"/>
            <a:chExt cx="24487648" cy="2431781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4487648" cy="24317812"/>
            </a:xfrm>
            <a:custGeom>
              <a:avLst/>
              <a:gdLst/>
              <a:ahLst/>
              <a:cxnLst/>
              <a:rect l="l" t="t" r="r" b="b"/>
              <a:pathLst>
                <a:path w="24487648" h="24317812">
                  <a:moveTo>
                    <a:pt x="0" y="0"/>
                  </a:moveTo>
                  <a:lnTo>
                    <a:pt x="0" y="24317812"/>
                  </a:lnTo>
                  <a:lnTo>
                    <a:pt x="24487648" y="24317812"/>
                  </a:lnTo>
                  <a:lnTo>
                    <a:pt x="24487648" y="0"/>
                  </a:lnTo>
                  <a:lnTo>
                    <a:pt x="0" y="0"/>
                  </a:lnTo>
                  <a:close/>
                  <a:moveTo>
                    <a:pt x="24426689" y="24256853"/>
                  </a:moveTo>
                  <a:lnTo>
                    <a:pt x="59690" y="24256853"/>
                  </a:lnTo>
                  <a:lnTo>
                    <a:pt x="59690" y="59690"/>
                  </a:lnTo>
                  <a:lnTo>
                    <a:pt x="24426689" y="59690"/>
                  </a:lnTo>
                  <a:lnTo>
                    <a:pt x="24426689" y="24256853"/>
                  </a:lnTo>
                  <a:close/>
                </a:path>
              </a:pathLst>
            </a:custGeom>
            <a:solidFill>
              <a:srgbClr val="050A30"/>
            </a:solidFill>
          </p:spPr>
        </p:sp>
      </p:grpSp>
      <p:pic>
        <p:nvPicPr>
          <p:cNvPr id="23" name="Picture 19">
            <a:extLst>
              <a:ext uri="{FF2B5EF4-FFF2-40B4-BE49-F238E27FC236}">
                <a16:creationId xmlns:a16="http://schemas.microsoft.com/office/drawing/2014/main" id="{950CF9F8-B9BC-2AFD-9930-90F0362BE0B9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23"/>
          <a:srcRect/>
          <a:stretch>
            <a:fillRect/>
          </a:stretch>
        </p:blipFill>
        <p:spPr>
          <a:xfrm>
            <a:off x="15136740" y="8852042"/>
            <a:ext cx="2846460" cy="131780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2"/>
          <a:srcRect r="9761" b="898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7611879" cy="10287000"/>
            <a:chOff x="0" y="0"/>
            <a:chExt cx="2776834" cy="37527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76834" cy="3752726"/>
            </a:xfrm>
            <a:custGeom>
              <a:avLst/>
              <a:gdLst/>
              <a:ahLst/>
              <a:cxnLst/>
              <a:rect l="l" t="t" r="r" b="b"/>
              <a:pathLst>
                <a:path w="2776834" h="3752726">
                  <a:moveTo>
                    <a:pt x="0" y="0"/>
                  </a:moveTo>
                  <a:lnTo>
                    <a:pt x="2776834" y="0"/>
                  </a:lnTo>
                  <a:lnTo>
                    <a:pt x="2776834" y="3752726"/>
                  </a:lnTo>
                  <a:lnTo>
                    <a:pt x="0" y="3752726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>
            <p:custDataLst>
              <p:tags r:id="rId3"/>
            </p:custDataLst>
          </p:nvPr>
        </p:nvGrpSpPr>
        <p:grpSpPr>
          <a:xfrm>
            <a:off x="11560449" y="2540174"/>
            <a:ext cx="2901737" cy="2513175"/>
            <a:chOff x="0" y="0"/>
            <a:chExt cx="6202680" cy="5372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4652010" y="0"/>
                  </a:lnTo>
                  <a:lnTo>
                    <a:pt x="1560830" y="0"/>
                  </a:ln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1560830" y="5372100"/>
                  </a:lnTo>
                  <a:lnTo>
                    <a:pt x="465074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EF402D"/>
            </a:solidFill>
          </p:spPr>
        </p:sp>
      </p:grpSp>
      <p:grpSp>
        <p:nvGrpSpPr>
          <p:cNvPr id="7" name="Group 7"/>
          <p:cNvGrpSpPr/>
          <p:nvPr>
            <p:custDataLst>
              <p:tags r:id="rId4"/>
            </p:custDataLst>
          </p:nvPr>
        </p:nvGrpSpPr>
        <p:grpSpPr>
          <a:xfrm>
            <a:off x="11560449" y="5219369"/>
            <a:ext cx="2901737" cy="2513175"/>
            <a:chOff x="0" y="0"/>
            <a:chExt cx="6202680" cy="53721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4652010" y="0"/>
                  </a:lnTo>
                  <a:lnTo>
                    <a:pt x="1560830" y="0"/>
                  </a:ln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1560830" y="5372100"/>
                  </a:lnTo>
                  <a:lnTo>
                    <a:pt x="465074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8C1839"/>
            </a:solidFill>
          </p:spPr>
        </p:sp>
      </p:grpSp>
      <p:grpSp>
        <p:nvGrpSpPr>
          <p:cNvPr id="9" name="Group 9"/>
          <p:cNvGrpSpPr/>
          <p:nvPr>
            <p:custDataLst>
              <p:tags r:id="rId5"/>
            </p:custDataLst>
          </p:nvPr>
        </p:nvGrpSpPr>
        <p:grpSpPr>
          <a:xfrm>
            <a:off x="9258092" y="3881964"/>
            <a:ext cx="2901737" cy="2513175"/>
            <a:chOff x="0" y="0"/>
            <a:chExt cx="6202680" cy="53721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4652010" y="0"/>
                  </a:lnTo>
                  <a:lnTo>
                    <a:pt x="1560830" y="0"/>
                  </a:ln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1560830" y="5372100"/>
                  </a:lnTo>
                  <a:lnTo>
                    <a:pt x="465074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FFC729"/>
            </a:solidFill>
          </p:spPr>
        </p:sp>
      </p:grpSp>
      <p:grpSp>
        <p:nvGrpSpPr>
          <p:cNvPr id="11" name="Group 11"/>
          <p:cNvGrpSpPr/>
          <p:nvPr>
            <p:custDataLst>
              <p:tags r:id="rId6"/>
            </p:custDataLst>
          </p:nvPr>
        </p:nvGrpSpPr>
        <p:grpSpPr>
          <a:xfrm>
            <a:off x="13853364" y="3881964"/>
            <a:ext cx="2901737" cy="2513175"/>
            <a:chOff x="0" y="0"/>
            <a:chExt cx="6202680" cy="53721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4652010" y="0"/>
                  </a:lnTo>
                  <a:lnTo>
                    <a:pt x="1560830" y="0"/>
                  </a:ln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1560830" y="5372100"/>
                  </a:lnTo>
                  <a:lnTo>
                    <a:pt x="465074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88F561"/>
            </a:solidFill>
          </p:spPr>
        </p:sp>
      </p:grpSp>
      <p:grpSp>
        <p:nvGrpSpPr>
          <p:cNvPr id="13" name="Group 13"/>
          <p:cNvGrpSpPr/>
          <p:nvPr>
            <p:custDataLst>
              <p:tags r:id="rId7"/>
            </p:custDataLst>
          </p:nvPr>
        </p:nvGrpSpPr>
        <p:grpSpPr>
          <a:xfrm>
            <a:off x="9258092" y="1237790"/>
            <a:ext cx="2901737" cy="2513175"/>
            <a:chOff x="0" y="0"/>
            <a:chExt cx="6202680" cy="53721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4652010" y="0"/>
                  </a:lnTo>
                  <a:lnTo>
                    <a:pt x="1560830" y="0"/>
                  </a:ln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1560830" y="5372100"/>
                  </a:lnTo>
                  <a:lnTo>
                    <a:pt x="465074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C6212F"/>
            </a:solidFill>
          </p:spPr>
        </p:sp>
      </p:grpSp>
      <p:grpSp>
        <p:nvGrpSpPr>
          <p:cNvPr id="15" name="Group 15"/>
          <p:cNvGrpSpPr/>
          <p:nvPr>
            <p:custDataLst>
              <p:tags r:id="rId8"/>
            </p:custDataLst>
          </p:nvPr>
        </p:nvGrpSpPr>
        <p:grpSpPr>
          <a:xfrm>
            <a:off x="13853364" y="6536035"/>
            <a:ext cx="2901737" cy="2513175"/>
            <a:chOff x="0" y="0"/>
            <a:chExt cx="6202680" cy="53721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4652010" y="0"/>
                  </a:lnTo>
                  <a:lnTo>
                    <a:pt x="1560830" y="0"/>
                  </a:ln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1560830" y="5372100"/>
                  </a:lnTo>
                  <a:lnTo>
                    <a:pt x="465074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0F5987"/>
            </a:solidFill>
          </p:spPr>
        </p:sp>
      </p:grpSp>
      <p:pic>
        <p:nvPicPr>
          <p:cNvPr id="17" name="Picture 1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3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4835679" y="353804"/>
            <a:ext cx="3120975" cy="278547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5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 flipH="1" flipV="1">
            <a:off x="7783329" y="7333795"/>
            <a:ext cx="3120975" cy="278547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7"/>
          <a:srcRect/>
          <a:stretch>
            <a:fillRect/>
          </a:stretch>
        </p:blipFill>
        <p:spPr>
          <a:xfrm>
            <a:off x="179561" y="207898"/>
            <a:ext cx="2846460" cy="1317806"/>
          </a:xfrm>
          <a:prstGeom prst="rect">
            <a:avLst/>
          </a:prstGeom>
        </p:spPr>
      </p:pic>
      <p:grpSp>
        <p:nvGrpSpPr>
          <p:cNvPr id="20" name="Group 20"/>
          <p:cNvGrpSpPr/>
          <p:nvPr>
            <p:custDataLst>
              <p:tags r:id="rId12"/>
            </p:custDataLst>
          </p:nvPr>
        </p:nvGrpSpPr>
        <p:grpSpPr>
          <a:xfrm>
            <a:off x="577624" y="3865549"/>
            <a:ext cx="6500855" cy="5942309"/>
            <a:chOff x="0" y="0"/>
            <a:chExt cx="15858669" cy="1449611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5858669" cy="14496109"/>
            </a:xfrm>
            <a:custGeom>
              <a:avLst/>
              <a:gdLst/>
              <a:ahLst/>
              <a:cxnLst/>
              <a:rect l="l" t="t" r="r" b="b"/>
              <a:pathLst>
                <a:path w="15858669" h="14496109">
                  <a:moveTo>
                    <a:pt x="0" y="0"/>
                  </a:moveTo>
                  <a:lnTo>
                    <a:pt x="0" y="14496109"/>
                  </a:lnTo>
                  <a:lnTo>
                    <a:pt x="15858669" y="14496109"/>
                  </a:lnTo>
                  <a:lnTo>
                    <a:pt x="15858669" y="0"/>
                  </a:lnTo>
                  <a:lnTo>
                    <a:pt x="0" y="0"/>
                  </a:lnTo>
                  <a:close/>
                  <a:moveTo>
                    <a:pt x="15797709" y="14435150"/>
                  </a:moveTo>
                  <a:lnTo>
                    <a:pt x="59690" y="14435150"/>
                  </a:lnTo>
                  <a:lnTo>
                    <a:pt x="59690" y="59690"/>
                  </a:lnTo>
                  <a:lnTo>
                    <a:pt x="15797709" y="59690"/>
                  </a:lnTo>
                  <a:lnTo>
                    <a:pt x="15797709" y="14435150"/>
                  </a:lnTo>
                  <a:close/>
                </a:path>
              </a:pathLst>
            </a:custGeom>
            <a:solidFill>
              <a:srgbClr val="FF5757"/>
            </a:solidFill>
          </p:spPr>
        </p:sp>
      </p:grpSp>
      <p:pic>
        <p:nvPicPr>
          <p:cNvPr id="22" name="Picture 22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8"/>
          <a:srcRect/>
          <a:stretch>
            <a:fillRect/>
          </a:stretch>
        </p:blipFill>
        <p:spPr>
          <a:xfrm>
            <a:off x="9855295" y="1525704"/>
            <a:ext cx="1707330" cy="188009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9"/>
          <a:srcRect/>
          <a:stretch>
            <a:fillRect/>
          </a:stretch>
        </p:blipFill>
        <p:spPr>
          <a:xfrm>
            <a:off x="12206649" y="2804843"/>
            <a:ext cx="1609337" cy="198383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0"/>
          <a:srcRect/>
          <a:stretch>
            <a:fillRect/>
          </a:stretch>
        </p:blipFill>
        <p:spPr>
          <a:xfrm>
            <a:off x="12131975" y="5587158"/>
            <a:ext cx="1721389" cy="1730262"/>
          </a:xfrm>
          <a:prstGeom prst="rect">
            <a:avLst/>
          </a:prstGeom>
        </p:spPr>
      </p:pic>
      <p:sp>
        <p:nvSpPr>
          <p:cNvPr id="26" name="TextBox 26"/>
          <p:cNvSpPr txBox="1"/>
          <p:nvPr>
            <p:custDataLst>
              <p:tags r:id="rId16"/>
            </p:custDataLst>
          </p:nvPr>
        </p:nvSpPr>
        <p:spPr>
          <a:xfrm>
            <a:off x="577624" y="2493306"/>
            <a:ext cx="5813425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46"/>
              </a:lnSpc>
            </a:pPr>
            <a:r>
              <a:rPr lang="fr-FR" sz="5372" b="1">
                <a:solidFill>
                  <a:srgbClr val="050A30"/>
                </a:solidFill>
                <a:latin typeface="Museo Sans 300" panose="02000000000000000000" pitchFamily="50" charset="0"/>
              </a:rPr>
              <a:t>ODD</a:t>
            </a:r>
          </a:p>
        </p:txBody>
      </p:sp>
      <p:sp>
        <p:nvSpPr>
          <p:cNvPr id="27" name="TextBox 27"/>
          <p:cNvSpPr txBox="1"/>
          <p:nvPr>
            <p:custDataLst>
              <p:tags r:id="rId17"/>
            </p:custDataLst>
          </p:nvPr>
        </p:nvSpPr>
        <p:spPr>
          <a:xfrm>
            <a:off x="577624" y="3302931"/>
            <a:ext cx="6173878" cy="381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999"/>
              </a:lnSpc>
            </a:pPr>
            <a:r>
              <a:rPr lang="fr-FR" sz="2499" b="1" dirty="0">
                <a:solidFill>
                  <a:srgbClr val="050A30"/>
                </a:solidFill>
                <a:latin typeface="Museo Sans 300" panose="02000000000000000000" pitchFamily="50" charset="0"/>
              </a:rPr>
              <a:t>Objectifs de </a:t>
            </a:r>
            <a:r>
              <a:rPr lang="fr-FR" sz="2499" b="1" dirty="0" smtClean="0">
                <a:solidFill>
                  <a:srgbClr val="050A30"/>
                </a:solidFill>
                <a:latin typeface="Museo Sans 300" panose="02000000000000000000" pitchFamily="50" charset="0"/>
              </a:rPr>
              <a:t>développement durable</a:t>
            </a:r>
            <a:endParaRPr lang="fr-FR" sz="2499" b="1" dirty="0">
              <a:solidFill>
                <a:srgbClr val="050A30"/>
              </a:solidFill>
              <a:latin typeface="Museo Sans 300" panose="02000000000000000000" pitchFamily="50" charset="0"/>
            </a:endParaRPr>
          </a:p>
        </p:txBody>
      </p:sp>
      <p:sp>
        <p:nvSpPr>
          <p:cNvPr id="28" name="TextBox 28"/>
          <p:cNvSpPr txBox="1"/>
          <p:nvPr>
            <p:custDataLst>
              <p:tags r:id="rId18"/>
            </p:custDataLst>
          </p:nvPr>
        </p:nvSpPr>
        <p:spPr>
          <a:xfrm>
            <a:off x="750307" y="4174297"/>
            <a:ext cx="6001195" cy="2385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5"/>
              </a:lnSpc>
            </a:pPr>
            <a:r>
              <a:rPr lang="fr-FR" sz="1899" dirty="0">
                <a:solidFill>
                  <a:srgbClr val="1C1F2C"/>
                </a:solidFill>
                <a:latin typeface="Museo Sans 300" panose="02000000000000000000" pitchFamily="50" charset="0"/>
              </a:rPr>
              <a:t>En 2015, l’ONU a adopté le Programme de développement durable à l’horizon 2030, une occasion pour les pays et leurs sociétés d’emprunter une nouvelle voie pour améliorer la vie de tous, sans laisser personne de côté. </a:t>
            </a:r>
            <a:r>
              <a:rPr lang="fr-FR" sz="1899" dirty="0" smtClean="0">
                <a:solidFill>
                  <a:srgbClr val="1C1F2C"/>
                </a:solidFill>
                <a:latin typeface="Museo Sans 300" panose="02000000000000000000" pitchFamily="50" charset="0"/>
              </a:rPr>
              <a:t> Le programme </a:t>
            </a:r>
            <a:r>
              <a:rPr lang="fr-FR" sz="1899" dirty="0">
                <a:solidFill>
                  <a:srgbClr val="1C1F2C"/>
                </a:solidFill>
                <a:latin typeface="Museo Sans 300" panose="02000000000000000000" pitchFamily="50" charset="0"/>
              </a:rPr>
              <a:t>comporte 17 Objectifs de développement durable.</a:t>
            </a:r>
          </a:p>
        </p:txBody>
      </p:sp>
      <p:sp>
        <p:nvSpPr>
          <p:cNvPr id="29" name="TextBox 29"/>
          <p:cNvSpPr txBox="1"/>
          <p:nvPr>
            <p:custDataLst>
              <p:tags r:id="rId19"/>
            </p:custDataLst>
          </p:nvPr>
        </p:nvSpPr>
        <p:spPr>
          <a:xfrm>
            <a:off x="876424" y="9931683"/>
            <a:ext cx="5859030" cy="251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132"/>
              </a:lnSpc>
            </a:pPr>
            <a:r>
              <a:rPr lang="fr-FR" sz="1300">
                <a:solidFill>
                  <a:srgbClr val="1C1F2C"/>
                </a:solidFill>
                <a:latin typeface="Museo Sans 300" panose="02000000000000000000" pitchFamily="50" charset="0"/>
              </a:rPr>
              <a:t>https://www.unwomen.org/fr/news/in-focus/women-and-the-sdgs</a:t>
            </a:r>
          </a:p>
        </p:txBody>
      </p:sp>
      <p:sp>
        <p:nvSpPr>
          <p:cNvPr id="30" name="TextBox 30"/>
          <p:cNvSpPr txBox="1"/>
          <p:nvPr>
            <p:custDataLst>
              <p:tags r:id="rId20"/>
            </p:custDataLst>
          </p:nvPr>
        </p:nvSpPr>
        <p:spPr>
          <a:xfrm>
            <a:off x="666987" y="6741454"/>
            <a:ext cx="6322130" cy="2782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5"/>
              </a:lnSpc>
            </a:pPr>
            <a:r>
              <a:rPr lang="fr-FR" sz="1899" dirty="0">
                <a:solidFill>
                  <a:srgbClr val="1C1F2C"/>
                </a:solidFill>
                <a:latin typeface="Museo Sans 300" panose="02000000000000000000" pitchFamily="50" charset="0"/>
              </a:rPr>
              <a:t>L’instauration de l’égalité des sexes et de l’autonomisation des femmes fait partie intégrante de chacun des 17 </a:t>
            </a:r>
            <a:r>
              <a:rPr lang="fr-FR" sz="1899" dirty="0" smtClean="0">
                <a:solidFill>
                  <a:srgbClr val="1C1F2C"/>
                </a:solidFill>
                <a:latin typeface="Museo Sans 300" panose="02000000000000000000" pitchFamily="50" charset="0"/>
              </a:rPr>
              <a:t>objectifs</a:t>
            </a:r>
            <a:r>
              <a:rPr lang="fr-FR" sz="1899" dirty="0">
                <a:solidFill>
                  <a:srgbClr val="1C1F2C"/>
                </a:solidFill>
                <a:latin typeface="Museo Sans 300" panose="02000000000000000000" pitchFamily="50" charset="0"/>
              </a:rPr>
              <a:t>. </a:t>
            </a:r>
            <a:r>
              <a:rPr lang="fr-FR" sz="1899" dirty="0" smtClean="0">
                <a:solidFill>
                  <a:srgbClr val="1C1F2C"/>
                </a:solidFill>
                <a:latin typeface="Museo Sans 300" panose="02000000000000000000" pitchFamily="50" charset="0"/>
              </a:rPr>
              <a:t> Ce </a:t>
            </a:r>
            <a:r>
              <a:rPr lang="fr-FR" sz="1899" dirty="0">
                <a:solidFill>
                  <a:srgbClr val="1C1F2C"/>
                </a:solidFill>
                <a:latin typeface="Museo Sans 300" panose="02000000000000000000" pitchFamily="50" charset="0"/>
              </a:rPr>
              <a:t>n’est qu’en garantissant les droits des femmes et des filles dans l’ensemble des objectifs que nous parviendrons à assurer la justice et l’inclusion et à développer des économies qui bénéficient à toutes et tous.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725" y="1570059"/>
            <a:ext cx="1836000" cy="1836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5082" y="2890951"/>
            <a:ext cx="1836000" cy="1836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1428" y="5563572"/>
            <a:ext cx="1836000" cy="1836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972" y="6874622"/>
            <a:ext cx="1836000" cy="1836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9691CCB-28C7-4DEA-9963-A501F8BB13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alphaModFix amt="50000"/>
          </a:blip>
          <a:srcRect b="1316"/>
          <a:stretch/>
        </p:blipFill>
        <p:spPr>
          <a:xfrm>
            <a:off x="30" y="-38100"/>
            <a:ext cx="18287970" cy="103251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D6D025C-97E5-4DB1-96A8-9F905DA7862D}"/>
              </a:ext>
            </a:extLst>
          </p:cNvPr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79111" y="1513860"/>
            <a:ext cx="11684523" cy="4350777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  <a:latin typeface="Museo Sans 300" panose="02000000000000000000" pitchFamily="50" charset="0"/>
              </a:rPr>
              <a:t>“Faites enregistrer votre marque! </a:t>
            </a:r>
            <a:r>
              <a:rPr lang="fr-FR" dirty="0" smtClean="0">
                <a:solidFill>
                  <a:srgbClr val="FFFFFF"/>
                </a:solidFill>
                <a:latin typeface="Museo Sans 300" panose="02000000000000000000" pitchFamily="50" charset="0"/>
              </a:rPr>
              <a:t> C’est </a:t>
            </a:r>
            <a:r>
              <a:rPr lang="fr-FR" dirty="0">
                <a:solidFill>
                  <a:srgbClr val="FFFFFF"/>
                </a:solidFill>
                <a:latin typeface="Museo Sans 300" panose="02000000000000000000" pitchFamily="50" charset="0"/>
              </a:rPr>
              <a:t>le meilleur conseil que je puisse donner à un entrepreneur.”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3B904B-4957-47A7-AD8E-E3720121EDBA}"/>
              </a:ext>
            </a:extLst>
          </p:cNvPr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79111" y="5864638"/>
            <a:ext cx="13716000" cy="1647593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  <a:latin typeface="Museo Sans 300" panose="02000000000000000000" pitchFamily="50" charset="0"/>
              </a:rPr>
              <a:t>SEMAINE DE LA PROPRIÉTÉ INTELLECTUELLE 2021 </a:t>
            </a:r>
            <a:r>
              <a:rPr lang="fr-FR" dirty="0" smtClean="0">
                <a:solidFill>
                  <a:srgbClr val="FFFFFF"/>
                </a:solidFill>
                <a:latin typeface="Museo Sans 300" panose="02000000000000000000" pitchFamily="50" charset="0"/>
              </a:rPr>
              <a:t>– Entretien </a:t>
            </a:r>
            <a:r>
              <a:rPr lang="fr-FR" dirty="0">
                <a:solidFill>
                  <a:srgbClr val="FFFFFF"/>
                </a:solidFill>
                <a:latin typeface="Museo Sans 300" panose="02000000000000000000" pitchFamily="50" charset="0"/>
              </a:rPr>
              <a:t>avec LULA MENA</a:t>
            </a:r>
          </a:p>
        </p:txBody>
      </p:sp>
    </p:spTree>
    <p:extLst>
      <p:ext uri="{BB962C8B-B14F-4D97-AF65-F5344CB8AC3E}">
        <p14:creationId xmlns:p14="http://schemas.microsoft.com/office/powerpoint/2010/main" val="3079649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rcRect l="4804" r="4020" b="804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373033" y="1785146"/>
            <a:ext cx="8756438" cy="65593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rcRect r="13752" b="26467"/>
          <a:stretch>
            <a:fillRect/>
          </a:stretch>
        </p:blipFill>
        <p:spPr>
          <a:xfrm>
            <a:off x="3832556" y="4217243"/>
            <a:ext cx="14455444" cy="6069757"/>
          </a:xfrm>
          <a:prstGeom prst="rect">
            <a:avLst/>
          </a:prstGeom>
        </p:spPr>
      </p:pic>
      <p:sp>
        <p:nvSpPr>
          <p:cNvPr id="5" name="TextBox 5"/>
          <p:cNvSpPr txBox="1"/>
          <p:nvPr>
            <p:custDataLst>
              <p:tags r:id="rId4"/>
            </p:custDataLst>
          </p:nvPr>
        </p:nvSpPr>
        <p:spPr>
          <a:xfrm>
            <a:off x="678155" y="854744"/>
            <a:ext cx="7073097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09"/>
              </a:lnSpc>
            </a:pPr>
            <a:r>
              <a:rPr lang="fr-FR" sz="7050" dirty="0">
                <a:solidFill>
                  <a:srgbClr val="F5F5EF"/>
                </a:solidFill>
                <a:latin typeface="RoxboroughCF"/>
              </a:rPr>
              <a:t>Exemples de réussites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9650592" y="0"/>
            <a:ext cx="8637407" cy="10287000"/>
            <a:chOff x="0" y="0"/>
            <a:chExt cx="2253797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53797" cy="2709333"/>
            </a:xfrm>
            <a:custGeom>
              <a:avLst/>
              <a:gdLst/>
              <a:ahLst/>
              <a:cxnLst/>
              <a:rect l="l" t="t" r="r" b="b"/>
              <a:pathLst>
                <a:path w="2253797" h="2709333">
                  <a:moveTo>
                    <a:pt x="0" y="0"/>
                  </a:moveTo>
                  <a:lnTo>
                    <a:pt x="2253797" y="0"/>
                  </a:lnTo>
                  <a:lnTo>
                    <a:pt x="225379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C1F2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endParaRPr>
                <a:latin typeface="Museo 300" panose="02000000000000000000" pitchFamily="50" charset="0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109021" y="2573214"/>
            <a:ext cx="7640528" cy="5237285"/>
          </a:xfrm>
          <a:prstGeom prst="rect">
            <a:avLst/>
          </a:prstGeom>
        </p:spPr>
      </p:pic>
      <p:sp>
        <p:nvSpPr>
          <p:cNvPr id="8" name="TextBox 8"/>
          <p:cNvSpPr txBox="1"/>
          <p:nvPr>
            <p:custDataLst>
              <p:tags r:id="rId3"/>
            </p:custDataLst>
          </p:nvPr>
        </p:nvSpPr>
        <p:spPr>
          <a:xfrm>
            <a:off x="10877829" y="3408760"/>
            <a:ext cx="6018027" cy="868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fr-FR" sz="2499" dirty="0">
                <a:solidFill>
                  <a:srgbClr val="FFFFFF"/>
                </a:solidFill>
                <a:latin typeface="Museo 300" panose="02000000000000000000" pitchFamily="50" charset="0"/>
              </a:rPr>
              <a:t>Daniela </a:t>
            </a:r>
            <a:r>
              <a:rPr lang="fr-FR" sz="2499" dirty="0" err="1">
                <a:solidFill>
                  <a:srgbClr val="FFFFFF"/>
                </a:solidFill>
                <a:latin typeface="Museo 300" panose="02000000000000000000" pitchFamily="50" charset="0"/>
              </a:rPr>
              <a:t>Marcela</a:t>
            </a:r>
            <a:r>
              <a:rPr lang="fr-FR" sz="2499" dirty="0">
                <a:solidFill>
                  <a:srgbClr val="FFFFFF"/>
                </a:solidFill>
                <a:latin typeface="Museo 300" panose="02000000000000000000" pitchFamily="50" charset="0"/>
              </a:rPr>
              <a:t> </a:t>
            </a:r>
            <a:r>
              <a:rPr lang="fr-FR" sz="2499" dirty="0" err="1">
                <a:solidFill>
                  <a:srgbClr val="FFFFFF"/>
                </a:solidFill>
                <a:latin typeface="Museo 300" panose="02000000000000000000" pitchFamily="50" charset="0"/>
              </a:rPr>
              <a:t>Carranza</a:t>
            </a:r>
            <a:r>
              <a:rPr lang="fr-FR" sz="2499" dirty="0">
                <a:solidFill>
                  <a:srgbClr val="FFFFFF"/>
                </a:solidFill>
                <a:latin typeface="Museo 300" panose="02000000000000000000" pitchFamily="50" charset="0"/>
              </a:rPr>
              <a:t> </a:t>
            </a:r>
            <a:r>
              <a:rPr lang="fr-FR" sz="2499" dirty="0" err="1">
                <a:solidFill>
                  <a:srgbClr val="FFFFFF"/>
                </a:solidFill>
                <a:latin typeface="Museo 300" panose="02000000000000000000" pitchFamily="50" charset="0"/>
              </a:rPr>
              <a:t>Guardado</a:t>
            </a:r>
            <a:r>
              <a:rPr lang="fr-FR" sz="2499" dirty="0">
                <a:solidFill>
                  <a:srgbClr val="FFFFFF"/>
                </a:solidFill>
                <a:latin typeface="Museo 300" panose="02000000000000000000" pitchFamily="50" charset="0"/>
              </a:rPr>
              <a:t> </a:t>
            </a:r>
            <a:r>
              <a:rPr lang="fr-FR" sz="2499" dirty="0" err="1">
                <a:solidFill>
                  <a:srgbClr val="FFFFFF"/>
                </a:solidFill>
                <a:latin typeface="Museo 300" panose="02000000000000000000" pitchFamily="50" charset="0"/>
              </a:rPr>
              <a:t>Camila</a:t>
            </a:r>
            <a:r>
              <a:rPr lang="fr-FR" sz="2499" dirty="0">
                <a:solidFill>
                  <a:srgbClr val="FFFFFF"/>
                </a:solidFill>
                <a:latin typeface="Museo 300" panose="02000000000000000000" pitchFamily="50" charset="0"/>
              </a:rPr>
              <a:t> Andrea </a:t>
            </a:r>
            <a:r>
              <a:rPr lang="fr-FR" sz="2499" dirty="0" err="1">
                <a:solidFill>
                  <a:srgbClr val="FFFFFF"/>
                </a:solidFill>
                <a:latin typeface="Museo 300" panose="02000000000000000000" pitchFamily="50" charset="0"/>
              </a:rPr>
              <a:t>Carranza</a:t>
            </a:r>
            <a:r>
              <a:rPr lang="fr-FR" sz="2499" dirty="0">
                <a:solidFill>
                  <a:srgbClr val="FFFFFF"/>
                </a:solidFill>
                <a:latin typeface="Museo 300" panose="02000000000000000000" pitchFamily="50" charset="0"/>
              </a:rPr>
              <a:t> </a:t>
            </a:r>
            <a:r>
              <a:rPr lang="fr-FR" sz="2499" dirty="0" err="1">
                <a:solidFill>
                  <a:srgbClr val="FFFFFF"/>
                </a:solidFill>
                <a:latin typeface="Museo 300" panose="02000000000000000000" pitchFamily="50" charset="0"/>
              </a:rPr>
              <a:t>Guardado</a:t>
            </a:r>
            <a:endParaRPr lang="fr-FR" sz="2499" dirty="0">
              <a:solidFill>
                <a:srgbClr val="FFFFFF"/>
              </a:solidFill>
              <a:latin typeface="Museo 300" panose="02000000000000000000" pitchFamily="50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28F51FE-565D-C149-2C34-4A4D0E068CA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650592" cy="102870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4DB0EB4-A5CD-FF30-CA81-4310F8E9AD7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5"/>
          <a:stretch/>
        </p:blipFill>
        <p:spPr>
          <a:xfrm>
            <a:off x="11163573" y="4589859"/>
            <a:ext cx="5446538" cy="2651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C1F2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endParaRPr>
                <a:latin typeface="Museo 300" panose="02000000000000000000" pitchFamily="50" charset="0"/>
              </a:endParaRPr>
            </a:p>
          </p:txBody>
        </p:sp>
      </p:grpSp>
      <p:grpSp>
        <p:nvGrpSpPr>
          <p:cNvPr id="5" name="Group 5"/>
          <p:cNvGrpSpPr/>
          <p:nvPr>
            <p:custDataLst>
              <p:tags r:id="rId2"/>
            </p:custDataLst>
          </p:nvPr>
        </p:nvGrpSpPr>
        <p:grpSpPr>
          <a:xfrm>
            <a:off x="666031" y="571500"/>
            <a:ext cx="17035960" cy="9270371"/>
            <a:chOff x="0" y="0"/>
            <a:chExt cx="41558788" cy="2335838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58787" cy="23358385"/>
            </a:xfrm>
            <a:custGeom>
              <a:avLst/>
              <a:gdLst/>
              <a:ahLst/>
              <a:cxnLst/>
              <a:rect l="l" t="t" r="r" b="b"/>
              <a:pathLst>
                <a:path w="41558787" h="23358385">
                  <a:moveTo>
                    <a:pt x="0" y="0"/>
                  </a:moveTo>
                  <a:lnTo>
                    <a:pt x="0" y="23358385"/>
                  </a:lnTo>
                  <a:lnTo>
                    <a:pt x="41558787" y="23358385"/>
                  </a:lnTo>
                  <a:lnTo>
                    <a:pt x="41558787" y="0"/>
                  </a:lnTo>
                  <a:lnTo>
                    <a:pt x="0" y="0"/>
                  </a:lnTo>
                  <a:close/>
                  <a:moveTo>
                    <a:pt x="41497827" y="23297424"/>
                  </a:moveTo>
                  <a:lnTo>
                    <a:pt x="59690" y="23297424"/>
                  </a:lnTo>
                  <a:lnTo>
                    <a:pt x="59690" y="59690"/>
                  </a:lnTo>
                  <a:lnTo>
                    <a:pt x="41497827" y="59690"/>
                  </a:lnTo>
                  <a:lnTo>
                    <a:pt x="41497827" y="23297424"/>
                  </a:lnTo>
                  <a:close/>
                </a:path>
              </a:pathLst>
            </a:custGeom>
            <a:solidFill>
              <a:srgbClr val="FF5757"/>
            </a:solidFill>
          </p:spPr>
        </p:sp>
      </p:grpSp>
      <p:sp>
        <p:nvSpPr>
          <p:cNvPr id="9" name="TextBox 9"/>
          <p:cNvSpPr txBox="1"/>
          <p:nvPr>
            <p:custDataLst>
              <p:tags r:id="rId3"/>
            </p:custDataLst>
          </p:nvPr>
        </p:nvSpPr>
        <p:spPr>
          <a:xfrm>
            <a:off x="2818156" y="2019300"/>
            <a:ext cx="5376026" cy="1489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fr-FR" sz="4299" dirty="0">
                <a:solidFill>
                  <a:srgbClr val="FFFFFF"/>
                </a:solidFill>
                <a:latin typeface="Museo 300" panose="02000000000000000000" pitchFamily="50" charset="0"/>
              </a:rPr>
              <a:t>Luisa Elena Sanchez González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2DF0F1C0-9839-965F-CC15-6CF0996E927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0237" y="0"/>
            <a:ext cx="5786438" cy="103251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41B56E2-2060-2565-7D15-0B0C711ECCA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057" y="4067112"/>
            <a:ext cx="3061743" cy="3061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199627F4-9207-EB50-D07F-4AB794A4900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rcRect t="520" r="5470" b="1550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42AB4F0D-9CB2-A867-8C8C-EFA2AF50EC2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38100" y="-19050"/>
            <a:ext cx="5672757" cy="5788527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077AB8A9-A593-F94B-AF21-DC7E3E8AC81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rcRect r="6527" b="1697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DAAC9E94-F30C-DF7E-7871-E459DCEB70C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r="6175" b="4123"/>
          <a:stretch>
            <a:fillRect/>
          </a:stretch>
        </p:blipFill>
        <p:spPr>
          <a:xfrm>
            <a:off x="14036676" y="5876378"/>
            <a:ext cx="4248148" cy="4429672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DD246D50-2FC6-E04B-6C9B-73A2442468B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rcRect/>
          <a:stretch>
            <a:fillRect/>
          </a:stretch>
        </p:blipFill>
        <p:spPr>
          <a:xfrm>
            <a:off x="5710857" y="2645989"/>
            <a:ext cx="8087195" cy="3744072"/>
          </a:xfrm>
          <a:prstGeom prst="rect">
            <a:avLst/>
          </a:prstGeom>
        </p:spPr>
      </p:pic>
      <p:sp>
        <p:nvSpPr>
          <p:cNvPr id="23" name="Triángulo rectángulo 22">
            <a:extLst>
              <a:ext uri="{FF2B5EF4-FFF2-40B4-BE49-F238E27FC236}">
                <a16:creationId xmlns:a16="http://schemas.microsoft.com/office/drawing/2014/main" id="{C9D64AC3-EBA2-3EA4-069B-D35B2EA3773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-39798" y="3284087"/>
            <a:ext cx="8574198" cy="6985400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pic>
        <p:nvPicPr>
          <p:cNvPr id="18" name="Picture 9">
            <a:extLst>
              <a:ext uri="{FF2B5EF4-FFF2-40B4-BE49-F238E27FC236}">
                <a16:creationId xmlns:a16="http://schemas.microsoft.com/office/drawing/2014/main" id="{1326832F-44E3-730F-4D1F-2A1F57D4162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5"/>
          <a:srcRect l="6373" t="12365" r="5998" b="13602"/>
          <a:stretch/>
        </p:blipFill>
        <p:spPr>
          <a:xfrm>
            <a:off x="0" y="8091214"/>
            <a:ext cx="4191000" cy="2189836"/>
          </a:xfrm>
          <a:prstGeom prst="rect">
            <a:avLst/>
          </a:prstGeom>
        </p:spPr>
      </p:pic>
      <p:sp>
        <p:nvSpPr>
          <p:cNvPr id="24" name="Triángulo rectángulo 23">
            <a:extLst>
              <a:ext uri="{FF2B5EF4-FFF2-40B4-BE49-F238E27FC236}">
                <a16:creationId xmlns:a16="http://schemas.microsoft.com/office/drawing/2014/main" id="{302CB7D0-AA35-0B3F-BA23-40782C5D01EA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 rot="13013351">
            <a:off x="-1715181" y="559121"/>
            <a:ext cx="3390900" cy="4556125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1B2D5DAC-D840-0286-869A-D237DD687457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l="44493" t="20632"/>
          <a:stretch>
            <a:fillRect/>
          </a:stretch>
        </p:blipFill>
        <p:spPr>
          <a:xfrm>
            <a:off x="-39798" y="-38100"/>
            <a:ext cx="3148756" cy="459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411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 y mujeres fortaleciendo conexiones">
            <a:hlinkClick r:id="" action="ppaction://media"/>
            <a:extLst>
              <a:ext uri="{FF2B5EF4-FFF2-40B4-BE49-F238E27FC236}">
                <a16:creationId xmlns:a16="http://schemas.microsoft.com/office/drawing/2014/main" id="{D2D11E9E-978A-E436-C9CC-6E0CE7027728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7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3"/>
          <a:srcRect b="15199"/>
          <a:stretch>
            <a:fillRect/>
          </a:stretch>
        </p:blipFill>
        <p:spPr>
          <a:xfrm>
            <a:off x="-76200" y="1630453"/>
            <a:ext cx="18440400" cy="86565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4"/>
          <a:srcRect/>
          <a:stretch>
            <a:fillRect/>
          </a:stretch>
        </p:blipFill>
        <p:spPr>
          <a:xfrm>
            <a:off x="15183918" y="219075"/>
            <a:ext cx="2846460" cy="131780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6"/>
              </a:ext>
            </a:extLst>
          </a:blip>
          <a:srcRect/>
          <a:stretch>
            <a:fillRect/>
          </a:stretch>
        </p:blipFill>
        <p:spPr>
          <a:xfrm>
            <a:off x="1034893" y="1951834"/>
            <a:ext cx="2393950" cy="2393950"/>
          </a:xfrm>
          <a:prstGeom prst="rect">
            <a:avLst/>
          </a:prstGeom>
        </p:spPr>
      </p:pic>
      <p:sp>
        <p:nvSpPr>
          <p:cNvPr id="5" name="AutoShape 5"/>
          <p:cNvSpPr/>
          <p:nvPr>
            <p:custDataLst>
              <p:tags r:id="rId4"/>
            </p:custDataLst>
          </p:nvPr>
        </p:nvSpPr>
        <p:spPr>
          <a:xfrm rot="5400000">
            <a:off x="6284800" y="6030641"/>
            <a:ext cx="580098" cy="0"/>
          </a:xfrm>
          <a:prstGeom prst="line">
            <a:avLst/>
          </a:prstGeom>
          <a:ln w="28575" cap="rnd">
            <a:solidFill>
              <a:srgbClr val="88F561"/>
            </a:solidFill>
            <a:prstDash val="sysDot"/>
            <a:headEnd type="none" w="sm" len="sm"/>
            <a:tailEnd type="oval" w="lg" len="lg"/>
          </a:ln>
        </p:spPr>
      </p:sp>
      <p:sp>
        <p:nvSpPr>
          <p:cNvPr id="6" name="AutoShape 6"/>
          <p:cNvSpPr/>
          <p:nvPr>
            <p:custDataLst>
              <p:tags r:id="rId5"/>
            </p:custDataLst>
          </p:nvPr>
        </p:nvSpPr>
        <p:spPr>
          <a:xfrm rot="5400000">
            <a:off x="13823470" y="6007026"/>
            <a:ext cx="598751" cy="0"/>
          </a:xfrm>
          <a:prstGeom prst="line">
            <a:avLst/>
          </a:prstGeom>
          <a:ln w="28575" cap="rnd">
            <a:solidFill>
              <a:srgbClr val="76C9F2"/>
            </a:solidFill>
            <a:prstDash val="sysDot"/>
            <a:headEnd type="none" w="sm" len="sm"/>
            <a:tailEnd type="oval" w="lg" len="lg"/>
          </a:ln>
        </p:spPr>
      </p:sp>
      <p:sp>
        <p:nvSpPr>
          <p:cNvPr id="7" name="AutoShape 7"/>
          <p:cNvSpPr/>
          <p:nvPr>
            <p:custDataLst>
              <p:tags r:id="rId6"/>
            </p:custDataLst>
          </p:nvPr>
        </p:nvSpPr>
        <p:spPr>
          <a:xfrm rot="5400000">
            <a:off x="9995809" y="6044881"/>
            <a:ext cx="550397" cy="0"/>
          </a:xfrm>
          <a:prstGeom prst="line">
            <a:avLst/>
          </a:prstGeom>
          <a:ln w="28575" cap="rnd">
            <a:solidFill>
              <a:srgbClr val="FFC729"/>
            </a:solidFill>
            <a:prstDash val="sysDot"/>
            <a:headEnd type="none" w="sm" len="sm"/>
            <a:tailEnd type="oval" w="lg" len="lg"/>
          </a:ln>
        </p:spPr>
      </p:sp>
      <p:sp>
        <p:nvSpPr>
          <p:cNvPr id="8" name="AutoShape 8"/>
          <p:cNvSpPr/>
          <p:nvPr>
            <p:custDataLst>
              <p:tags r:id="rId7"/>
            </p:custDataLst>
          </p:nvPr>
        </p:nvSpPr>
        <p:spPr>
          <a:xfrm>
            <a:off x="1034893" y="5670769"/>
            <a:ext cx="16224407" cy="168221"/>
          </a:xfrm>
          <a:prstGeom prst="rect">
            <a:avLst/>
          </a:prstGeom>
          <a:solidFill>
            <a:srgbClr val="FF5757"/>
          </a:solidFill>
        </p:spPr>
      </p:sp>
      <p:sp>
        <p:nvSpPr>
          <p:cNvPr id="9" name="AutoShape 9"/>
          <p:cNvSpPr/>
          <p:nvPr>
            <p:custDataLst>
              <p:tags r:id="rId8"/>
            </p:custDataLst>
          </p:nvPr>
        </p:nvSpPr>
        <p:spPr>
          <a:xfrm rot="5373486">
            <a:off x="1467484" y="8255376"/>
            <a:ext cx="1085124" cy="0"/>
          </a:xfrm>
          <a:prstGeom prst="line">
            <a:avLst/>
          </a:prstGeom>
          <a:ln w="76200" cap="rnd">
            <a:solidFill>
              <a:srgbClr val="935C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>
            <p:custDataLst>
              <p:tags r:id="rId9"/>
            </p:custDataLst>
          </p:nvPr>
        </p:nvSpPr>
        <p:spPr>
          <a:xfrm rot="5400000">
            <a:off x="2621491" y="6071385"/>
            <a:ext cx="497389" cy="0"/>
          </a:xfrm>
          <a:prstGeom prst="line">
            <a:avLst/>
          </a:prstGeom>
          <a:ln w="28575" cap="rnd">
            <a:solidFill>
              <a:srgbClr val="935CFF"/>
            </a:solidFill>
            <a:prstDash val="sysDot"/>
            <a:headEnd type="none" w="sm" len="sm"/>
            <a:tailEnd type="oval" w="lg" len="lg"/>
          </a:ln>
        </p:spPr>
      </p:sp>
      <p:grpSp>
        <p:nvGrpSpPr>
          <p:cNvPr id="11" name="Group 11"/>
          <p:cNvGrpSpPr/>
          <p:nvPr>
            <p:custDataLst>
              <p:tags r:id="rId10"/>
            </p:custDataLst>
          </p:nvPr>
        </p:nvGrpSpPr>
        <p:grpSpPr>
          <a:xfrm>
            <a:off x="2372332" y="6420702"/>
            <a:ext cx="995709" cy="995709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35CFF"/>
            </a:solidFill>
          </p:spPr>
        </p:sp>
      </p:grpSp>
      <p:pic>
        <p:nvPicPr>
          <p:cNvPr id="13" name="Picture 13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8"/>
              </a:ext>
            </a:extLst>
          </a:blip>
          <a:srcRect/>
          <a:stretch>
            <a:fillRect/>
          </a:stretch>
        </p:blipFill>
        <p:spPr>
          <a:xfrm>
            <a:off x="2548282" y="6581755"/>
            <a:ext cx="673603" cy="673603"/>
          </a:xfrm>
          <a:prstGeom prst="rect">
            <a:avLst/>
          </a:prstGeom>
        </p:spPr>
      </p:pic>
      <p:sp>
        <p:nvSpPr>
          <p:cNvPr id="14" name="AutoShape 14"/>
          <p:cNvSpPr/>
          <p:nvPr>
            <p:custDataLst>
              <p:tags r:id="rId12"/>
            </p:custDataLst>
          </p:nvPr>
        </p:nvSpPr>
        <p:spPr>
          <a:xfrm rot="5373486">
            <a:off x="5489654" y="8223631"/>
            <a:ext cx="1085124" cy="0"/>
          </a:xfrm>
          <a:prstGeom prst="line">
            <a:avLst/>
          </a:prstGeom>
          <a:ln w="76200" cap="rnd">
            <a:solidFill>
              <a:srgbClr val="88F561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5" name="Group 15"/>
          <p:cNvGrpSpPr/>
          <p:nvPr>
            <p:custDataLst>
              <p:tags r:id="rId13"/>
            </p:custDataLst>
          </p:nvPr>
        </p:nvGrpSpPr>
        <p:grpSpPr>
          <a:xfrm>
            <a:off x="6091892" y="6420702"/>
            <a:ext cx="995709" cy="995709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88F561"/>
            </a:solidFill>
          </p:spPr>
        </p:sp>
      </p:grpSp>
      <p:pic>
        <p:nvPicPr>
          <p:cNvPr id="17" name="Picture 17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0"/>
              </a:ext>
            </a:extLst>
          </a:blip>
          <a:srcRect/>
          <a:stretch>
            <a:fillRect/>
          </a:stretch>
        </p:blipFill>
        <p:spPr>
          <a:xfrm>
            <a:off x="6260736" y="6581755"/>
            <a:ext cx="658021" cy="658692"/>
          </a:xfrm>
          <a:prstGeom prst="rect">
            <a:avLst/>
          </a:prstGeom>
        </p:spPr>
      </p:pic>
      <p:grpSp>
        <p:nvGrpSpPr>
          <p:cNvPr id="18" name="Group 18"/>
          <p:cNvGrpSpPr/>
          <p:nvPr>
            <p:custDataLst>
              <p:tags r:id="rId15"/>
            </p:custDataLst>
          </p:nvPr>
        </p:nvGrpSpPr>
        <p:grpSpPr>
          <a:xfrm>
            <a:off x="9735844" y="6433791"/>
            <a:ext cx="995709" cy="995709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729"/>
            </a:solidFill>
          </p:spPr>
        </p:sp>
      </p:grpSp>
      <p:sp>
        <p:nvSpPr>
          <p:cNvPr id="20" name="AutoShape 20"/>
          <p:cNvSpPr/>
          <p:nvPr>
            <p:custDataLst>
              <p:tags r:id="rId16"/>
            </p:custDataLst>
          </p:nvPr>
        </p:nvSpPr>
        <p:spPr>
          <a:xfrm rot="5373486">
            <a:off x="9212855" y="8184180"/>
            <a:ext cx="1085124" cy="0"/>
          </a:xfrm>
          <a:prstGeom prst="line">
            <a:avLst/>
          </a:prstGeom>
          <a:ln w="76200" cap="rnd">
            <a:solidFill>
              <a:srgbClr val="FFC72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1" name="Picture 21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2"/>
              </a:ext>
            </a:extLst>
          </a:blip>
          <a:srcRect/>
          <a:stretch>
            <a:fillRect/>
          </a:stretch>
        </p:blipFill>
        <p:spPr>
          <a:xfrm>
            <a:off x="9887955" y="6585614"/>
            <a:ext cx="691486" cy="691486"/>
          </a:xfrm>
          <a:prstGeom prst="rect">
            <a:avLst/>
          </a:prstGeom>
        </p:spPr>
      </p:pic>
      <p:grpSp>
        <p:nvGrpSpPr>
          <p:cNvPr id="22" name="Group 22"/>
          <p:cNvGrpSpPr/>
          <p:nvPr>
            <p:custDataLst>
              <p:tags r:id="rId18"/>
            </p:custDataLst>
          </p:nvPr>
        </p:nvGrpSpPr>
        <p:grpSpPr>
          <a:xfrm>
            <a:off x="13639888" y="6395476"/>
            <a:ext cx="995709" cy="995709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6C9F2"/>
            </a:solidFill>
          </p:spPr>
        </p:sp>
      </p:grpSp>
      <p:sp>
        <p:nvSpPr>
          <p:cNvPr id="24" name="AutoShape 24"/>
          <p:cNvSpPr/>
          <p:nvPr>
            <p:custDataLst>
              <p:tags r:id="rId19"/>
            </p:custDataLst>
          </p:nvPr>
        </p:nvSpPr>
        <p:spPr>
          <a:xfrm rot="5373486">
            <a:off x="13144471" y="8213712"/>
            <a:ext cx="1085124" cy="0"/>
          </a:xfrm>
          <a:prstGeom prst="line">
            <a:avLst/>
          </a:prstGeom>
          <a:ln w="76200" cap="rnd">
            <a:solidFill>
              <a:srgbClr val="76C9F2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5" name="Picture 25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4"/>
              </a:ext>
            </a:extLst>
          </a:blip>
          <a:srcRect/>
          <a:stretch>
            <a:fillRect/>
          </a:stretch>
        </p:blipFill>
        <p:spPr>
          <a:xfrm>
            <a:off x="13789264" y="6544852"/>
            <a:ext cx="696957" cy="69695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6"/>
              </a:ext>
            </a:extLst>
          </a:blip>
          <a:srcRect/>
          <a:stretch>
            <a:fillRect/>
          </a:stretch>
        </p:blipFill>
        <p:spPr>
          <a:xfrm>
            <a:off x="17091563" y="5607850"/>
            <a:ext cx="570988" cy="294059"/>
          </a:xfrm>
          <a:prstGeom prst="rect">
            <a:avLst/>
          </a:prstGeom>
        </p:spPr>
      </p:pic>
      <p:sp>
        <p:nvSpPr>
          <p:cNvPr id="27" name="TextBox 27"/>
          <p:cNvSpPr txBox="1"/>
          <p:nvPr>
            <p:custDataLst>
              <p:tags r:id="rId22"/>
            </p:custDataLst>
          </p:nvPr>
        </p:nvSpPr>
        <p:spPr>
          <a:xfrm>
            <a:off x="5323724" y="209550"/>
            <a:ext cx="9226550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446"/>
              </a:lnSpc>
            </a:pPr>
            <a:r>
              <a:rPr lang="fr-FR" sz="5372" b="1">
                <a:solidFill>
                  <a:srgbClr val="050A30"/>
                </a:solidFill>
                <a:latin typeface="Museo Sans 300" panose="02000000000000000000" pitchFamily="50" charset="0"/>
              </a:rPr>
              <a:t>CONTEXTE</a:t>
            </a:r>
            <a:r>
              <a:rPr lang="fr-FR" sz="5372">
                <a:solidFill>
                  <a:srgbClr val="050A30"/>
                </a:solidFill>
                <a:latin typeface="Museo Sans 300" panose="02000000000000000000" pitchFamily="50" charset="0"/>
              </a:rPr>
              <a:t> </a:t>
            </a:r>
          </a:p>
        </p:txBody>
      </p:sp>
      <p:sp>
        <p:nvSpPr>
          <p:cNvPr id="28" name="TextBox 28"/>
          <p:cNvSpPr txBox="1"/>
          <p:nvPr>
            <p:custDataLst>
              <p:tags r:id="rId23"/>
            </p:custDataLst>
          </p:nvPr>
        </p:nvSpPr>
        <p:spPr>
          <a:xfrm>
            <a:off x="7153731" y="2348709"/>
            <a:ext cx="8210971" cy="33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9"/>
              </a:lnSpc>
              <a:spcBef>
                <a:spcPct val="0"/>
              </a:spcBef>
            </a:pPr>
            <a:r>
              <a:rPr lang="fr-FR" sz="1899">
                <a:solidFill>
                  <a:srgbClr val="FFFFFF"/>
                </a:solidFill>
                <a:latin typeface="Museo Sans 300" panose="02000000000000000000" pitchFamily="50" charset="0"/>
              </a:rPr>
              <a:t> </a:t>
            </a:r>
          </a:p>
        </p:txBody>
      </p:sp>
      <p:sp>
        <p:nvSpPr>
          <p:cNvPr id="29" name="TextBox 29"/>
          <p:cNvSpPr txBox="1"/>
          <p:nvPr>
            <p:custDataLst>
              <p:tags r:id="rId24"/>
            </p:custDataLst>
          </p:nvPr>
        </p:nvSpPr>
        <p:spPr>
          <a:xfrm>
            <a:off x="2929774" y="916078"/>
            <a:ext cx="11544300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126"/>
              </a:lnSpc>
            </a:pPr>
            <a:r>
              <a:rPr lang="fr-FR" sz="4272" dirty="0">
                <a:solidFill>
                  <a:srgbClr val="050A30"/>
                </a:solidFill>
                <a:latin typeface="Museo Sans 300" panose="02000000000000000000" pitchFamily="50" charset="0"/>
              </a:rPr>
              <a:t> </a:t>
            </a:r>
            <a:r>
              <a:rPr lang="fr-FR" sz="4272" b="1" dirty="0">
                <a:solidFill>
                  <a:srgbClr val="050A30"/>
                </a:solidFill>
                <a:latin typeface="Museo Sans 300" panose="02000000000000000000" pitchFamily="50" charset="0"/>
              </a:rPr>
              <a:t>Coopération entre l’OMPI et l’EPI</a:t>
            </a:r>
          </a:p>
        </p:txBody>
      </p:sp>
      <p:sp>
        <p:nvSpPr>
          <p:cNvPr id="30" name="TextBox 30"/>
          <p:cNvSpPr txBox="1"/>
          <p:nvPr>
            <p:custDataLst>
              <p:tags r:id="rId25"/>
            </p:custDataLst>
          </p:nvPr>
        </p:nvSpPr>
        <p:spPr>
          <a:xfrm>
            <a:off x="3743360" y="2348709"/>
            <a:ext cx="8889100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99"/>
              </a:lnSpc>
              <a:spcBef>
                <a:spcPct val="0"/>
              </a:spcBef>
            </a:pPr>
            <a:r>
              <a:rPr lang="fr-FR" sz="1999" dirty="0">
                <a:solidFill>
                  <a:srgbClr val="FFFFFF"/>
                </a:solidFill>
                <a:latin typeface="Museo Sans 300" panose="02000000000000000000" pitchFamily="50" charset="0"/>
              </a:rPr>
              <a:t>Le 17 novembre 2015, le Centre national des enregistrements (CNR) </a:t>
            </a:r>
            <a:r>
              <a:rPr lang="fr-FR" sz="1999" dirty="0" smtClean="0">
                <a:solidFill>
                  <a:srgbClr val="FFFFFF"/>
                </a:solidFill>
                <a:latin typeface="Museo Sans 300" panose="02000000000000000000" pitchFamily="50" charset="0"/>
              </a:rPr>
              <a:t>d’El Salvador </a:t>
            </a:r>
            <a:r>
              <a:rPr lang="fr-FR" sz="1999" dirty="0">
                <a:solidFill>
                  <a:srgbClr val="FFFFFF"/>
                </a:solidFill>
                <a:latin typeface="Museo Sans 300" panose="02000000000000000000" pitchFamily="50" charset="0"/>
              </a:rPr>
              <a:t>et l’Organisation </a:t>
            </a:r>
            <a:r>
              <a:rPr lang="fr-FR" sz="1999" dirty="0" smtClean="0">
                <a:solidFill>
                  <a:srgbClr val="FFFFFF"/>
                </a:solidFill>
                <a:latin typeface="Museo Sans 300" panose="02000000000000000000" pitchFamily="50" charset="0"/>
              </a:rPr>
              <a:t>Mondiale de la Propriété Intellectuelle </a:t>
            </a:r>
            <a:r>
              <a:rPr lang="fr-FR" sz="1999" dirty="0">
                <a:solidFill>
                  <a:srgbClr val="FFFFFF"/>
                </a:solidFill>
                <a:latin typeface="Museo Sans 300" panose="02000000000000000000" pitchFamily="50" charset="0"/>
              </a:rPr>
              <a:t>(OMPI) ont signé un accord de coopération pour la création d’un Centre national de formation à la propriété intellectuelle. </a:t>
            </a:r>
          </a:p>
        </p:txBody>
      </p:sp>
      <p:sp>
        <p:nvSpPr>
          <p:cNvPr id="31" name="TextBox 31"/>
          <p:cNvSpPr txBox="1"/>
          <p:nvPr>
            <p:custDataLst>
              <p:tags r:id="rId26"/>
            </p:custDataLst>
          </p:nvPr>
        </p:nvSpPr>
        <p:spPr>
          <a:xfrm>
            <a:off x="3743360" y="2650335"/>
            <a:ext cx="7906171" cy="1361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32" name="TextBox 32"/>
          <p:cNvSpPr txBox="1"/>
          <p:nvPr>
            <p:custDataLst>
              <p:tags r:id="rId27"/>
            </p:custDataLst>
          </p:nvPr>
        </p:nvSpPr>
        <p:spPr>
          <a:xfrm>
            <a:off x="1034893" y="5145884"/>
            <a:ext cx="4611366" cy="381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99"/>
              </a:lnSpc>
            </a:pPr>
            <a:r>
              <a:rPr lang="fr-FR" sz="2499" dirty="0">
                <a:solidFill>
                  <a:srgbClr val="FFFFFF"/>
                </a:solidFill>
                <a:latin typeface="Museo Sans 300" panose="02000000000000000000" pitchFamily="50" charset="0"/>
              </a:rPr>
              <a:t>Données internes pertinentes</a:t>
            </a:r>
          </a:p>
        </p:txBody>
      </p:sp>
      <p:sp>
        <p:nvSpPr>
          <p:cNvPr id="33" name="TextBox 33"/>
          <p:cNvSpPr txBox="1"/>
          <p:nvPr>
            <p:custDataLst>
              <p:tags r:id="rId28"/>
            </p:custDataLst>
          </p:nvPr>
        </p:nvSpPr>
        <p:spPr>
          <a:xfrm>
            <a:off x="1034893" y="7811940"/>
            <a:ext cx="893044" cy="863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6"/>
              </a:lnSpc>
            </a:pPr>
            <a:r>
              <a:rPr lang="fr-FR" sz="5004">
                <a:solidFill>
                  <a:srgbClr val="935CFF"/>
                </a:solidFill>
                <a:latin typeface="Museo Sans 300" panose="02000000000000000000" pitchFamily="50" charset="0"/>
              </a:rPr>
              <a:t>20</a:t>
            </a:r>
          </a:p>
        </p:txBody>
      </p:sp>
      <p:sp>
        <p:nvSpPr>
          <p:cNvPr id="34" name="TextBox 34"/>
          <p:cNvSpPr txBox="1"/>
          <p:nvPr>
            <p:custDataLst>
              <p:tags r:id="rId29"/>
            </p:custDataLst>
          </p:nvPr>
        </p:nvSpPr>
        <p:spPr>
          <a:xfrm>
            <a:off x="2157671" y="7740261"/>
            <a:ext cx="2421085" cy="630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  <a:spcBef>
                <a:spcPct val="0"/>
              </a:spcBef>
            </a:pPr>
            <a:r>
              <a:rPr lang="fr-FR" sz="1800" dirty="0">
                <a:solidFill>
                  <a:srgbClr val="FFFFFF"/>
                </a:solidFill>
                <a:latin typeface="Museo Sans 300" panose="02000000000000000000" pitchFamily="50" charset="0"/>
              </a:rPr>
              <a:t>Formateurs en propriété intellectuelle, </a:t>
            </a:r>
          </a:p>
        </p:txBody>
      </p:sp>
      <p:sp>
        <p:nvSpPr>
          <p:cNvPr id="35" name="TextBox 35"/>
          <p:cNvSpPr txBox="1"/>
          <p:nvPr>
            <p:custDataLst>
              <p:tags r:id="rId30"/>
            </p:custDataLst>
          </p:nvPr>
        </p:nvSpPr>
        <p:spPr>
          <a:xfrm>
            <a:off x="3340576" y="8407966"/>
            <a:ext cx="2027096" cy="3004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  <a:spcBef>
                <a:spcPct val="0"/>
              </a:spcBef>
            </a:pPr>
            <a:r>
              <a:rPr lang="fr-FR" sz="1800" dirty="0">
                <a:solidFill>
                  <a:srgbClr val="FFFFFF"/>
                </a:solidFill>
                <a:latin typeface="Museo Sans 300" panose="02000000000000000000" pitchFamily="50" charset="0"/>
              </a:rPr>
              <a:t>sont des femmes</a:t>
            </a:r>
          </a:p>
        </p:txBody>
      </p:sp>
      <p:sp>
        <p:nvSpPr>
          <p:cNvPr id="36" name="TextBox 36"/>
          <p:cNvSpPr txBox="1"/>
          <p:nvPr>
            <p:custDataLst>
              <p:tags r:id="rId31"/>
            </p:custDataLst>
          </p:nvPr>
        </p:nvSpPr>
        <p:spPr>
          <a:xfrm>
            <a:off x="2719322" y="8340840"/>
            <a:ext cx="638717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  <a:spcBef>
                <a:spcPct val="0"/>
              </a:spcBef>
            </a:pPr>
            <a:r>
              <a:rPr lang="fr-FR" sz="2199" dirty="0">
                <a:solidFill>
                  <a:srgbClr val="FFFFFF"/>
                </a:solidFill>
                <a:latin typeface="Museo Sans 300" panose="02000000000000000000" pitchFamily="50" charset="0"/>
              </a:rPr>
              <a:t>45% </a:t>
            </a:r>
          </a:p>
        </p:txBody>
      </p:sp>
      <p:sp>
        <p:nvSpPr>
          <p:cNvPr id="37" name="TextBox 37"/>
          <p:cNvSpPr txBox="1"/>
          <p:nvPr>
            <p:custDataLst>
              <p:tags r:id="rId32"/>
            </p:custDataLst>
          </p:nvPr>
        </p:nvSpPr>
        <p:spPr>
          <a:xfrm rot="5400000">
            <a:off x="4909516" y="8101156"/>
            <a:ext cx="1692562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fr-FR" sz="2000" dirty="0">
                <a:solidFill>
                  <a:srgbClr val="88F561"/>
                </a:solidFill>
                <a:latin typeface="Museo Sans 300" panose="02000000000000000000" pitchFamily="50" charset="0"/>
              </a:rPr>
              <a:t>CHEFS</a:t>
            </a:r>
          </a:p>
        </p:txBody>
      </p:sp>
      <p:sp>
        <p:nvSpPr>
          <p:cNvPr id="38" name="TextBox 38"/>
          <p:cNvSpPr txBox="1"/>
          <p:nvPr>
            <p:custDataLst>
              <p:tags r:id="rId33"/>
            </p:custDataLst>
          </p:nvPr>
        </p:nvSpPr>
        <p:spPr>
          <a:xfrm>
            <a:off x="2158037" y="8403228"/>
            <a:ext cx="638716" cy="299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  <a:spcBef>
                <a:spcPct val="0"/>
              </a:spcBef>
            </a:pPr>
            <a:r>
              <a:rPr lang="fr-FR" sz="1800" dirty="0">
                <a:solidFill>
                  <a:srgbClr val="FFFFFF"/>
                </a:solidFill>
                <a:latin typeface="Museo Sans 300" panose="02000000000000000000" pitchFamily="50" charset="0"/>
              </a:rPr>
              <a:t>dont</a:t>
            </a:r>
          </a:p>
        </p:txBody>
      </p:sp>
      <p:sp>
        <p:nvSpPr>
          <p:cNvPr id="39" name="TextBox 39"/>
          <p:cNvSpPr txBox="1"/>
          <p:nvPr>
            <p:custDataLst>
              <p:tags r:id="rId34"/>
            </p:custDataLst>
          </p:nvPr>
        </p:nvSpPr>
        <p:spPr>
          <a:xfrm>
            <a:off x="6235567" y="7687162"/>
            <a:ext cx="380013" cy="300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  <a:spcBef>
                <a:spcPct val="0"/>
              </a:spcBef>
            </a:pPr>
            <a:r>
              <a:rPr lang="fr-FR" sz="1800">
                <a:solidFill>
                  <a:srgbClr val="FFFFFF"/>
                </a:solidFill>
                <a:latin typeface="Museo Sans 300" panose="02000000000000000000" pitchFamily="50" charset="0"/>
              </a:rPr>
              <a:t> </a:t>
            </a:r>
          </a:p>
        </p:txBody>
      </p:sp>
      <p:sp>
        <p:nvSpPr>
          <p:cNvPr id="40" name="TextBox 40"/>
          <p:cNvSpPr txBox="1"/>
          <p:nvPr>
            <p:custDataLst>
              <p:tags r:id="rId35"/>
            </p:custDataLst>
          </p:nvPr>
        </p:nvSpPr>
        <p:spPr>
          <a:xfrm>
            <a:off x="6215359" y="7641634"/>
            <a:ext cx="638717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  <a:spcBef>
                <a:spcPct val="0"/>
              </a:spcBef>
            </a:pPr>
            <a:r>
              <a:rPr lang="fr-FR" sz="2199" dirty="0">
                <a:solidFill>
                  <a:srgbClr val="FFFFFF"/>
                </a:solidFill>
                <a:latin typeface="Museo Sans 300" panose="02000000000000000000" pitchFamily="50" charset="0"/>
              </a:rPr>
              <a:t>75% </a:t>
            </a:r>
          </a:p>
        </p:txBody>
      </p:sp>
      <p:sp>
        <p:nvSpPr>
          <p:cNvPr id="41" name="TextBox 41"/>
          <p:cNvSpPr txBox="1"/>
          <p:nvPr>
            <p:custDataLst>
              <p:tags r:id="rId36"/>
            </p:custDataLst>
          </p:nvPr>
        </p:nvSpPr>
        <p:spPr>
          <a:xfrm>
            <a:off x="6187667" y="7984101"/>
            <a:ext cx="2357244" cy="1262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  <a:spcBef>
                <a:spcPct val="0"/>
              </a:spcBef>
            </a:pPr>
            <a:r>
              <a:rPr lang="fr-FR" sz="1800" dirty="0">
                <a:solidFill>
                  <a:srgbClr val="FFFFFF"/>
                </a:solidFill>
                <a:latin typeface="Museo Sans 300" panose="02000000000000000000" pitchFamily="50" charset="0"/>
              </a:rPr>
              <a:t>des chefs du Service d’enregistrement de la propriété intellectuelle sont des femmes</a:t>
            </a:r>
          </a:p>
        </p:txBody>
      </p:sp>
      <p:sp>
        <p:nvSpPr>
          <p:cNvPr id="42" name="TextBox 42"/>
          <p:cNvSpPr txBox="1"/>
          <p:nvPr>
            <p:custDataLst>
              <p:tags r:id="rId37"/>
            </p:custDataLst>
          </p:nvPr>
        </p:nvSpPr>
        <p:spPr>
          <a:xfrm rot="5400000">
            <a:off x="8644780" y="8161194"/>
            <a:ext cx="1692562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fr-FR" sz="2000">
                <a:solidFill>
                  <a:srgbClr val="FFC729"/>
                </a:solidFill>
                <a:latin typeface="Museo Sans 300" panose="02000000000000000000" pitchFamily="50" charset="0"/>
              </a:rPr>
              <a:t>STRATÉGIE</a:t>
            </a:r>
          </a:p>
        </p:txBody>
      </p:sp>
      <p:sp>
        <p:nvSpPr>
          <p:cNvPr id="43" name="TextBox 43"/>
          <p:cNvSpPr txBox="1"/>
          <p:nvPr>
            <p:custDataLst>
              <p:tags r:id="rId38"/>
            </p:custDataLst>
          </p:nvPr>
        </p:nvSpPr>
        <p:spPr>
          <a:xfrm>
            <a:off x="9901618" y="7583099"/>
            <a:ext cx="2730842" cy="1622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  <a:spcBef>
                <a:spcPct val="0"/>
              </a:spcBef>
            </a:pPr>
            <a:r>
              <a:rPr lang="fr-FR" sz="1800" dirty="0">
                <a:solidFill>
                  <a:srgbClr val="FFFFFF"/>
                </a:solidFill>
                <a:latin typeface="Museo Sans 300" panose="02000000000000000000" pitchFamily="50" charset="0"/>
              </a:rPr>
              <a:t>Le changement d’image de l’École de formation professionnelle (</a:t>
            </a:r>
            <a:r>
              <a:rPr lang="fr-FR" sz="1800" dirty="0" err="1">
                <a:solidFill>
                  <a:srgbClr val="FFFFFF"/>
                </a:solidFill>
                <a:latin typeface="Museo Sans 300" panose="02000000000000000000" pitchFamily="50" charset="0"/>
              </a:rPr>
              <a:t>ESFOR</a:t>
            </a:r>
            <a:r>
              <a:rPr lang="fr-FR" sz="1800" dirty="0">
                <a:solidFill>
                  <a:srgbClr val="FFFFFF"/>
                </a:solidFill>
                <a:latin typeface="Museo Sans 300" panose="02000000000000000000" pitchFamily="50" charset="0"/>
              </a:rPr>
              <a:t>) et la restructuration de l’</a:t>
            </a:r>
            <a:r>
              <a:rPr lang="fr-FR" sz="3000" dirty="0">
                <a:solidFill>
                  <a:srgbClr val="FFFFFF"/>
                </a:solidFill>
                <a:latin typeface="Museo Sans 300" panose="02000000000000000000" pitchFamily="50" charset="0"/>
              </a:rPr>
              <a:t>EPI</a:t>
            </a:r>
            <a:r>
              <a:rPr lang="fr-FR" sz="1800" dirty="0">
                <a:solidFill>
                  <a:srgbClr val="FFFFFF"/>
                </a:solidFill>
                <a:latin typeface="Museo Sans 300" panose="02000000000000000000" pitchFamily="50" charset="0"/>
              </a:rPr>
              <a:t> </a:t>
            </a:r>
          </a:p>
        </p:txBody>
      </p:sp>
      <p:sp>
        <p:nvSpPr>
          <p:cNvPr id="45" name="TextBox 45"/>
          <p:cNvSpPr txBox="1"/>
          <p:nvPr>
            <p:custDataLst>
              <p:tags r:id="rId39"/>
            </p:custDataLst>
          </p:nvPr>
        </p:nvSpPr>
        <p:spPr>
          <a:xfrm rot="5400000">
            <a:off x="12269830" y="8571056"/>
            <a:ext cx="2327562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fr-FR" sz="2000" dirty="0">
                <a:solidFill>
                  <a:srgbClr val="76C9F2"/>
                </a:solidFill>
                <a:latin typeface="Museo Sans 300" panose="02000000000000000000" pitchFamily="50" charset="0"/>
              </a:rPr>
              <a:t>OPPORTUNITÉS</a:t>
            </a:r>
          </a:p>
        </p:txBody>
      </p:sp>
      <p:sp>
        <p:nvSpPr>
          <p:cNvPr id="46" name="TextBox 46"/>
          <p:cNvSpPr txBox="1"/>
          <p:nvPr>
            <p:custDataLst>
              <p:tags r:id="rId40"/>
            </p:custDataLst>
          </p:nvPr>
        </p:nvSpPr>
        <p:spPr>
          <a:xfrm>
            <a:off x="13890384" y="7670415"/>
            <a:ext cx="2476306" cy="1603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  <a:spcBef>
                <a:spcPct val="0"/>
              </a:spcBef>
            </a:pPr>
            <a:r>
              <a:rPr lang="fr-FR" sz="1800" dirty="0">
                <a:solidFill>
                  <a:srgbClr val="FFFFFF"/>
                </a:solidFill>
                <a:latin typeface="Museo Sans 300" panose="02000000000000000000" pitchFamily="50" charset="0"/>
              </a:rPr>
              <a:t>Élaboration de l’ENPI, alignée sur les politiques et réglementations </a:t>
            </a:r>
            <a:r>
              <a:rPr lang="fr-FR" sz="1800" dirty="0" smtClean="0">
                <a:solidFill>
                  <a:srgbClr val="FFFFFF"/>
                </a:solidFill>
                <a:latin typeface="Museo Sans 300" panose="02000000000000000000" pitchFamily="50" charset="0"/>
              </a:rPr>
              <a:t>d’El Salvador</a:t>
            </a:r>
            <a:endParaRPr lang="fr-FR" sz="1800" dirty="0">
              <a:solidFill>
                <a:srgbClr val="FFFFFF"/>
              </a:solidFill>
              <a:latin typeface="Museo Sans 300" panose="02000000000000000000" pitchFamily="50" charset="0"/>
            </a:endParaRPr>
          </a:p>
        </p:txBody>
      </p:sp>
      <p:sp>
        <p:nvSpPr>
          <p:cNvPr id="47" name="TextBox 47"/>
          <p:cNvSpPr txBox="1"/>
          <p:nvPr>
            <p:custDataLst>
              <p:tags r:id="rId41"/>
            </p:custDataLst>
          </p:nvPr>
        </p:nvSpPr>
        <p:spPr>
          <a:xfrm>
            <a:off x="15608639" y="5124294"/>
            <a:ext cx="1726861" cy="468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  <a:spcBef>
                <a:spcPct val="0"/>
              </a:spcBef>
            </a:pPr>
            <a:r>
              <a:rPr lang="fr-FR" sz="2799" dirty="0">
                <a:solidFill>
                  <a:srgbClr val="FFFFFF"/>
                </a:solidFill>
                <a:latin typeface="Museo Sans 300" panose="02000000000000000000" pitchFamily="50" charset="0"/>
              </a:rPr>
              <a:t>2022.........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7"/>
          <a:srcRect l="7924" r="18229"/>
          <a:stretch>
            <a:fillRect/>
          </a:stretch>
        </p:blipFill>
        <p:spPr>
          <a:xfrm>
            <a:off x="4667064" y="-19050"/>
            <a:ext cx="13620936" cy="103060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8"/>
          <a:srcRect l="13883" t="11131" r="25227" b="13551"/>
          <a:stretch>
            <a:fillRect/>
          </a:stretch>
        </p:blipFill>
        <p:spPr>
          <a:xfrm>
            <a:off x="1788357" y="5369296"/>
            <a:ext cx="5869326" cy="4083889"/>
          </a:xfrm>
          <a:prstGeom prst="rect">
            <a:avLst/>
          </a:prstGeom>
        </p:spPr>
      </p:pic>
      <p:sp>
        <p:nvSpPr>
          <p:cNvPr id="5" name="TextBox 5"/>
          <p:cNvSpPr txBox="1"/>
          <p:nvPr>
            <p:custDataLst>
              <p:tags r:id="rId3"/>
            </p:custDataLst>
          </p:nvPr>
        </p:nvSpPr>
        <p:spPr>
          <a:xfrm rot="-5400000">
            <a:off x="-2889625" y="5561131"/>
            <a:ext cx="7655673" cy="6530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331"/>
              </a:lnSpc>
            </a:pPr>
            <a:r>
              <a:rPr lang="fr-FR" sz="4000" b="1">
                <a:solidFill>
                  <a:srgbClr val="2F3944"/>
                </a:solidFill>
                <a:latin typeface="Museo Sans 300" panose="02000000000000000000" pitchFamily="50" charset="0"/>
              </a:rPr>
              <a:t>Données externes pertinentes</a:t>
            </a:r>
          </a:p>
        </p:txBody>
      </p:sp>
      <p:grpSp>
        <p:nvGrpSpPr>
          <p:cNvPr id="6" name="Group 6"/>
          <p:cNvGrpSpPr/>
          <p:nvPr>
            <p:custDataLst>
              <p:tags r:id="rId4"/>
            </p:custDataLst>
          </p:nvPr>
        </p:nvGrpSpPr>
        <p:grpSpPr>
          <a:xfrm>
            <a:off x="1536158" y="1493073"/>
            <a:ext cx="6412088" cy="8366689"/>
            <a:chOff x="0" y="0"/>
            <a:chExt cx="15642124" cy="2041032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642124" cy="20410323"/>
            </a:xfrm>
            <a:custGeom>
              <a:avLst/>
              <a:gdLst/>
              <a:ahLst/>
              <a:cxnLst/>
              <a:rect l="l" t="t" r="r" b="b"/>
              <a:pathLst>
                <a:path w="15642124" h="20410323">
                  <a:moveTo>
                    <a:pt x="0" y="0"/>
                  </a:moveTo>
                  <a:lnTo>
                    <a:pt x="0" y="20410323"/>
                  </a:lnTo>
                  <a:lnTo>
                    <a:pt x="15642124" y="20410323"/>
                  </a:lnTo>
                  <a:lnTo>
                    <a:pt x="15642124" y="0"/>
                  </a:lnTo>
                  <a:lnTo>
                    <a:pt x="0" y="0"/>
                  </a:lnTo>
                  <a:close/>
                  <a:moveTo>
                    <a:pt x="15581164" y="20349363"/>
                  </a:moveTo>
                  <a:lnTo>
                    <a:pt x="59690" y="20349363"/>
                  </a:lnTo>
                  <a:lnTo>
                    <a:pt x="59690" y="59690"/>
                  </a:lnTo>
                  <a:lnTo>
                    <a:pt x="15581164" y="59690"/>
                  </a:lnTo>
                  <a:lnTo>
                    <a:pt x="15581164" y="20349363"/>
                  </a:lnTo>
                  <a:close/>
                </a:path>
              </a:pathLst>
            </a:custGeom>
            <a:solidFill>
              <a:srgbClr val="FF5757"/>
            </a:solidFill>
          </p:spPr>
        </p:sp>
      </p:grpSp>
      <p:pic>
        <p:nvPicPr>
          <p:cNvPr id="8" name="Pictur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>
            <a:off x="10952250" y="3994205"/>
            <a:ext cx="4250734" cy="3930595"/>
          </a:xfrm>
          <a:prstGeom prst="rect">
            <a:avLst/>
          </a:prstGeom>
        </p:spPr>
      </p:pic>
      <p:grpSp>
        <p:nvGrpSpPr>
          <p:cNvPr id="9" name="Group 9"/>
          <p:cNvGrpSpPr/>
          <p:nvPr>
            <p:custDataLst>
              <p:tags r:id="rId6"/>
            </p:custDataLst>
          </p:nvPr>
        </p:nvGrpSpPr>
        <p:grpSpPr>
          <a:xfrm>
            <a:off x="12736609" y="4288767"/>
            <a:ext cx="774658" cy="774658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1" name="Group 11"/>
          <p:cNvGrpSpPr/>
          <p:nvPr>
            <p:custDataLst>
              <p:tags r:id="rId7"/>
            </p:custDataLst>
          </p:nvPr>
        </p:nvGrpSpPr>
        <p:grpSpPr>
          <a:xfrm>
            <a:off x="14146850" y="6755083"/>
            <a:ext cx="774658" cy="774658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3" name="Group 13"/>
          <p:cNvGrpSpPr/>
          <p:nvPr>
            <p:custDataLst>
              <p:tags r:id="rId8"/>
            </p:custDataLst>
          </p:nvPr>
        </p:nvGrpSpPr>
        <p:grpSpPr>
          <a:xfrm>
            <a:off x="11307034" y="6755083"/>
            <a:ext cx="774658" cy="774658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6" name="Picture 1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2"/>
              </a:ext>
            </a:extLst>
          </a:blip>
          <a:srcRect/>
          <a:stretch>
            <a:fillRect/>
          </a:stretch>
        </p:blipFill>
        <p:spPr>
          <a:xfrm>
            <a:off x="12930274" y="4482432"/>
            <a:ext cx="387329" cy="387329"/>
          </a:xfrm>
          <a:prstGeom prst="rect">
            <a:avLst/>
          </a:prstGeom>
        </p:spPr>
      </p:pic>
      <p:sp>
        <p:nvSpPr>
          <p:cNvPr id="18" name="TextBox 18"/>
          <p:cNvSpPr txBox="1"/>
          <p:nvPr>
            <p:custDataLst>
              <p:tags r:id="rId10"/>
            </p:custDataLst>
          </p:nvPr>
        </p:nvSpPr>
        <p:spPr>
          <a:xfrm>
            <a:off x="14924256" y="4296663"/>
            <a:ext cx="2827841" cy="912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6"/>
              </a:lnSpc>
            </a:pPr>
            <a:r>
              <a:rPr lang="fr-FR" sz="1980">
                <a:solidFill>
                  <a:srgbClr val="FBFDF4"/>
                </a:solidFill>
                <a:latin typeface="Museo Sans 300" panose="02000000000000000000" pitchFamily="50" charset="0"/>
              </a:rPr>
              <a:t>LE SUIVI ET L’ACCOMPAGNEMENT DES DOSSIERS</a:t>
            </a:r>
          </a:p>
        </p:txBody>
      </p:sp>
      <p:sp>
        <p:nvSpPr>
          <p:cNvPr id="19" name="TextBox 19"/>
          <p:cNvSpPr txBox="1"/>
          <p:nvPr>
            <p:custDataLst>
              <p:tags r:id="rId11"/>
            </p:custDataLst>
          </p:nvPr>
        </p:nvSpPr>
        <p:spPr>
          <a:xfrm>
            <a:off x="12015161" y="5782860"/>
            <a:ext cx="239870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76"/>
              </a:lnSpc>
            </a:pPr>
            <a:r>
              <a:rPr lang="fr-FR" sz="2980" b="1" dirty="0">
                <a:solidFill>
                  <a:srgbClr val="FBFDF4"/>
                </a:solidFill>
                <a:latin typeface="Museo Sans 300" panose="02000000000000000000" pitchFamily="50" charset="0"/>
              </a:rPr>
              <a:t>Propriété intellectuelle</a:t>
            </a:r>
          </a:p>
        </p:txBody>
      </p:sp>
      <p:sp>
        <p:nvSpPr>
          <p:cNvPr id="20" name="TextBox 20"/>
          <p:cNvSpPr txBox="1"/>
          <p:nvPr>
            <p:custDataLst>
              <p:tags r:id="rId12"/>
            </p:custDataLst>
          </p:nvPr>
        </p:nvSpPr>
        <p:spPr>
          <a:xfrm>
            <a:off x="11861762" y="1872035"/>
            <a:ext cx="2317863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6"/>
              </a:lnSpc>
            </a:pPr>
            <a:r>
              <a:rPr lang="fr-FR" sz="1980">
                <a:solidFill>
                  <a:srgbClr val="FBFDF4"/>
                </a:solidFill>
                <a:latin typeface="Museo Sans 300" panose="02000000000000000000" pitchFamily="50" charset="0"/>
              </a:rPr>
              <a:t>FORMATIONS</a:t>
            </a:r>
          </a:p>
        </p:txBody>
      </p:sp>
      <p:sp>
        <p:nvSpPr>
          <p:cNvPr id="21" name="TextBox 21"/>
          <p:cNvSpPr txBox="1"/>
          <p:nvPr>
            <p:custDataLst>
              <p:tags r:id="rId13"/>
            </p:custDataLst>
          </p:nvPr>
        </p:nvSpPr>
        <p:spPr>
          <a:xfrm>
            <a:off x="8660917" y="4444301"/>
            <a:ext cx="1722600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6"/>
              </a:lnSpc>
            </a:pPr>
            <a:r>
              <a:rPr lang="fr-FR" sz="1980">
                <a:solidFill>
                  <a:srgbClr val="FBFDF4"/>
                </a:solidFill>
                <a:latin typeface="Museo Sans 300" panose="02000000000000000000" pitchFamily="50" charset="0"/>
              </a:rPr>
              <a:t>SECTEUR ACADÉMIQUE</a:t>
            </a:r>
          </a:p>
        </p:txBody>
      </p:sp>
      <p:sp>
        <p:nvSpPr>
          <p:cNvPr id="22" name="AutoShape 22"/>
          <p:cNvSpPr/>
          <p:nvPr>
            <p:custDataLst>
              <p:tags r:id="rId14"/>
            </p:custDataLst>
          </p:nvPr>
        </p:nvSpPr>
        <p:spPr>
          <a:xfrm>
            <a:off x="9649301" y="7125524"/>
            <a:ext cx="1468432" cy="0"/>
          </a:xfrm>
          <a:prstGeom prst="line">
            <a:avLst/>
          </a:prstGeom>
          <a:ln w="28575" cap="rnd">
            <a:solidFill>
              <a:srgbClr val="88F561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23" name="AutoShape 23"/>
          <p:cNvSpPr/>
          <p:nvPr>
            <p:custDataLst>
              <p:tags r:id="rId15"/>
            </p:custDataLst>
          </p:nvPr>
        </p:nvSpPr>
        <p:spPr>
          <a:xfrm rot="5400000">
            <a:off x="9404462" y="6846910"/>
            <a:ext cx="523453" cy="0"/>
          </a:xfrm>
          <a:prstGeom prst="line">
            <a:avLst/>
          </a:prstGeom>
          <a:ln w="28575" cap="rnd">
            <a:solidFill>
              <a:srgbClr val="88F561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24" name="AutoShape 24"/>
          <p:cNvSpPr/>
          <p:nvPr>
            <p:custDataLst>
              <p:tags r:id="rId16"/>
            </p:custDataLst>
          </p:nvPr>
        </p:nvSpPr>
        <p:spPr>
          <a:xfrm>
            <a:off x="15090400" y="7125524"/>
            <a:ext cx="1427505" cy="0"/>
          </a:xfrm>
          <a:prstGeom prst="line">
            <a:avLst/>
          </a:prstGeom>
          <a:ln w="28575" cap="rnd">
            <a:solidFill>
              <a:srgbClr val="FFC729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25" name="AutoShape 25"/>
          <p:cNvSpPr/>
          <p:nvPr>
            <p:custDataLst>
              <p:tags r:id="rId17"/>
            </p:custDataLst>
          </p:nvPr>
        </p:nvSpPr>
        <p:spPr>
          <a:xfrm rot="5400000">
            <a:off x="16233896" y="6857934"/>
            <a:ext cx="590535" cy="0"/>
          </a:xfrm>
          <a:prstGeom prst="line">
            <a:avLst/>
          </a:prstGeom>
          <a:ln w="28575" cap="rnd">
            <a:solidFill>
              <a:srgbClr val="FFC729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26" name="AutoShape 26"/>
          <p:cNvSpPr/>
          <p:nvPr>
            <p:custDataLst>
              <p:tags r:id="rId18"/>
            </p:custDataLst>
          </p:nvPr>
        </p:nvSpPr>
        <p:spPr>
          <a:xfrm rot="5400000">
            <a:off x="12944875" y="3894966"/>
            <a:ext cx="358128" cy="0"/>
          </a:xfrm>
          <a:prstGeom prst="line">
            <a:avLst/>
          </a:prstGeom>
          <a:ln w="28575" cap="rnd">
            <a:solidFill>
              <a:srgbClr val="76C9F2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27" name="TextBox 27"/>
          <p:cNvSpPr txBox="1"/>
          <p:nvPr>
            <p:custDataLst>
              <p:tags r:id="rId19"/>
            </p:custDataLst>
          </p:nvPr>
        </p:nvSpPr>
        <p:spPr>
          <a:xfrm>
            <a:off x="8418511" y="5015801"/>
            <a:ext cx="2699223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50" lvl="1" indent="-161925">
              <a:lnSpc>
                <a:spcPts val="2100"/>
              </a:lnSpc>
              <a:buFont typeface="Arial"/>
              <a:buChar char="•"/>
            </a:pPr>
            <a:r>
              <a:rPr lang="fr-FR" sz="1500" dirty="0">
                <a:solidFill>
                  <a:srgbClr val="FFFFFF"/>
                </a:solidFill>
                <a:latin typeface="Museo Sans 300" panose="02000000000000000000" pitchFamily="50" charset="0"/>
              </a:rPr>
              <a:t>Accords de coopération avec des établissements d’enseignement supérieur (2 signés et plus de 6 en cours</a:t>
            </a:r>
            <a:r>
              <a:rPr lang="fr-FR" sz="1500" dirty="0" smtClean="0">
                <a:solidFill>
                  <a:srgbClr val="FFFFFF"/>
                </a:solidFill>
                <a:latin typeface="Museo Sans 300" panose="02000000000000000000" pitchFamily="50" charset="0"/>
              </a:rPr>
              <a:t>)</a:t>
            </a:r>
            <a:endParaRPr lang="fr-FR" sz="1500" dirty="0">
              <a:solidFill>
                <a:srgbClr val="FFFFFF"/>
              </a:solidFill>
              <a:latin typeface="Museo Sans 300" panose="02000000000000000000" pitchFamily="50" charset="0"/>
            </a:endParaRPr>
          </a:p>
        </p:txBody>
      </p:sp>
      <p:sp>
        <p:nvSpPr>
          <p:cNvPr id="28" name="TextBox 28"/>
          <p:cNvSpPr txBox="1"/>
          <p:nvPr>
            <p:custDataLst>
              <p:tags r:id="rId20"/>
            </p:custDataLst>
          </p:nvPr>
        </p:nvSpPr>
        <p:spPr>
          <a:xfrm>
            <a:off x="9666189" y="2237365"/>
            <a:ext cx="7368580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50" lvl="1" indent="-161925">
              <a:lnSpc>
                <a:spcPts val="2100"/>
              </a:lnSpc>
              <a:buFont typeface="Arial"/>
              <a:buChar char="•"/>
            </a:pPr>
            <a:r>
              <a:rPr lang="fr-FR" sz="1500" dirty="0">
                <a:solidFill>
                  <a:srgbClr val="FFFFFF"/>
                </a:solidFill>
                <a:latin typeface="Museo Sans 300" panose="02000000000000000000" pitchFamily="50" charset="0"/>
              </a:rPr>
              <a:t>En 2021, </a:t>
            </a:r>
            <a:r>
              <a:rPr lang="fr-FR" sz="1500" dirty="0">
                <a:solidFill>
                  <a:srgbClr val="FF5757"/>
                </a:solidFill>
                <a:latin typeface="Museo Sans 300" panose="02000000000000000000" pitchFamily="50" charset="0"/>
              </a:rPr>
              <a:t>38 activités </a:t>
            </a:r>
            <a:r>
              <a:rPr lang="fr-FR" sz="1500" dirty="0">
                <a:solidFill>
                  <a:srgbClr val="FFFFFF"/>
                </a:solidFill>
                <a:latin typeface="Museo Sans 300" panose="02000000000000000000" pitchFamily="50" charset="0"/>
              </a:rPr>
              <a:t>de formation ont été mises en œuvre, auxquelles ont participé près de </a:t>
            </a:r>
            <a:r>
              <a:rPr lang="fr-FR" sz="1500" dirty="0">
                <a:solidFill>
                  <a:srgbClr val="FF5757"/>
                </a:solidFill>
                <a:latin typeface="Museo Sans 300" panose="02000000000000000000" pitchFamily="50" charset="0"/>
              </a:rPr>
              <a:t>4 172</a:t>
            </a:r>
            <a:r>
              <a:rPr lang="fr-FR" sz="1500" dirty="0">
                <a:solidFill>
                  <a:srgbClr val="FFFFFF"/>
                </a:solidFill>
                <a:latin typeface="Museo Sans 300" panose="02000000000000000000" pitchFamily="50" charset="0"/>
              </a:rPr>
              <a:t> utilisateurs, dont </a:t>
            </a:r>
            <a:r>
              <a:rPr lang="fr-FR" sz="1500" dirty="0">
                <a:solidFill>
                  <a:srgbClr val="FF5757"/>
                </a:solidFill>
                <a:latin typeface="Museo Sans 300" panose="02000000000000000000" pitchFamily="50" charset="0"/>
              </a:rPr>
              <a:t>37,80% </a:t>
            </a:r>
            <a:r>
              <a:rPr lang="fr-FR" sz="1500" dirty="0">
                <a:solidFill>
                  <a:schemeClr val="bg1"/>
                </a:solidFill>
                <a:latin typeface="Museo Sans 300" panose="02000000000000000000" pitchFamily="50" charset="0"/>
              </a:rPr>
              <a:t>de femmes.</a:t>
            </a:r>
          </a:p>
          <a:p>
            <a:pPr marL="323850" lvl="1" indent="-161925">
              <a:lnSpc>
                <a:spcPts val="2100"/>
              </a:lnSpc>
              <a:buFont typeface="Arial"/>
              <a:buChar char="•"/>
            </a:pPr>
            <a:r>
              <a:rPr lang="fr-FR" sz="1500" dirty="0">
                <a:solidFill>
                  <a:srgbClr val="FFFFFF"/>
                </a:solidFill>
                <a:latin typeface="Museo Sans 300" panose="02000000000000000000" pitchFamily="50" charset="0"/>
              </a:rPr>
              <a:t>De janvier 2022 à ce jour, </a:t>
            </a:r>
            <a:r>
              <a:rPr lang="fr-FR" sz="1500" dirty="0">
                <a:solidFill>
                  <a:srgbClr val="FF5757"/>
                </a:solidFill>
                <a:latin typeface="Museo Sans 300" panose="02000000000000000000" pitchFamily="50" charset="0"/>
              </a:rPr>
              <a:t>27 activités</a:t>
            </a:r>
            <a:r>
              <a:rPr lang="fr-FR" sz="1500" dirty="0">
                <a:solidFill>
                  <a:srgbClr val="FFFFFF"/>
                </a:solidFill>
                <a:latin typeface="Museo Sans 300" panose="02000000000000000000" pitchFamily="50" charset="0"/>
              </a:rPr>
              <a:t> ont été organisées, auxquelles ont participé</a:t>
            </a:r>
            <a:r>
              <a:rPr lang="fr-FR" sz="1500" dirty="0">
                <a:latin typeface="Museo Sans 300" panose="02000000000000000000" pitchFamily="50" charset="0"/>
              </a:rPr>
              <a:t> </a:t>
            </a:r>
            <a:r>
              <a:rPr lang="fr-FR" sz="1500" dirty="0">
                <a:solidFill>
                  <a:srgbClr val="FF5757"/>
                </a:solidFill>
                <a:latin typeface="Museo Sans 300" panose="02000000000000000000" pitchFamily="50" charset="0"/>
              </a:rPr>
              <a:t>651 </a:t>
            </a:r>
            <a:r>
              <a:rPr lang="fr-FR" sz="1500" dirty="0">
                <a:solidFill>
                  <a:srgbClr val="FFFFFF"/>
                </a:solidFill>
                <a:latin typeface="Museo Sans 300" panose="02000000000000000000" pitchFamily="50" charset="0"/>
              </a:rPr>
              <a:t>utilisateurs, dont </a:t>
            </a:r>
            <a:r>
              <a:rPr lang="fr-FR" sz="1500" dirty="0">
                <a:solidFill>
                  <a:srgbClr val="FF5757"/>
                </a:solidFill>
                <a:latin typeface="Museo Sans 300" panose="02000000000000000000" pitchFamily="50" charset="0"/>
              </a:rPr>
              <a:t>55% </a:t>
            </a:r>
            <a:r>
              <a:rPr lang="fr-FR" sz="1500" dirty="0">
                <a:solidFill>
                  <a:srgbClr val="FFFFFF"/>
                </a:solidFill>
                <a:latin typeface="Museo Sans 300" panose="02000000000000000000" pitchFamily="50" charset="0"/>
              </a:rPr>
              <a:t>de femmes (57% dans le secteur privé, 38% dans le milieu universitaire et 5% dans le secteur public).</a:t>
            </a:r>
          </a:p>
        </p:txBody>
      </p:sp>
      <p:sp>
        <p:nvSpPr>
          <p:cNvPr id="29" name="TextBox 29"/>
          <p:cNvSpPr txBox="1"/>
          <p:nvPr>
            <p:custDataLst>
              <p:tags r:id="rId21"/>
            </p:custDataLst>
          </p:nvPr>
        </p:nvSpPr>
        <p:spPr>
          <a:xfrm>
            <a:off x="15128500" y="5307747"/>
            <a:ext cx="2699223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50" lvl="1" indent="-161925">
              <a:lnSpc>
                <a:spcPts val="2100"/>
              </a:lnSpc>
              <a:buFont typeface="Arial"/>
              <a:buChar char="•"/>
            </a:pPr>
            <a:r>
              <a:rPr lang="fr-FR" sz="1500" dirty="0">
                <a:solidFill>
                  <a:srgbClr val="FFFFFF"/>
                </a:solidFill>
                <a:latin typeface="Museo Sans 300" panose="02000000000000000000" pitchFamily="50" charset="0"/>
              </a:rPr>
              <a:t>CONAMYPE</a:t>
            </a:r>
          </a:p>
          <a:p>
            <a:pPr marL="323850" lvl="1" indent="-161925">
              <a:lnSpc>
                <a:spcPts val="2100"/>
              </a:lnSpc>
              <a:buFont typeface="Arial"/>
              <a:buChar char="•"/>
            </a:pPr>
            <a:r>
              <a:rPr lang="fr-FR" sz="1500" dirty="0">
                <a:solidFill>
                  <a:srgbClr val="FFFFFF"/>
                </a:solidFill>
                <a:latin typeface="Museo Sans 300" panose="02000000000000000000" pitchFamily="50" charset="0"/>
              </a:rPr>
              <a:t>14 centres pour le développement des micro et petites entreprises</a:t>
            </a:r>
          </a:p>
          <a:p>
            <a:pPr marL="323850" lvl="1" indent="-161925">
              <a:lnSpc>
                <a:spcPts val="2100"/>
              </a:lnSpc>
              <a:buFont typeface="Arial"/>
              <a:buChar char="•"/>
            </a:pPr>
            <a:r>
              <a:rPr lang="fr-FR" sz="1500" dirty="0">
                <a:solidFill>
                  <a:srgbClr val="FFFFFF"/>
                </a:solidFill>
                <a:latin typeface="Museo Sans 300" panose="02000000000000000000" pitchFamily="50" charset="0"/>
              </a:rPr>
              <a:t>Banque de développement d’El Salvador (BANDESAL)</a:t>
            </a:r>
          </a:p>
          <a:p>
            <a:pPr>
              <a:lnSpc>
                <a:spcPts val="2100"/>
              </a:lnSpc>
            </a:pPr>
            <a:endParaRPr lang="es-SV" sz="1500" dirty="0">
              <a:solidFill>
                <a:srgbClr val="FFFFFF"/>
              </a:solidFill>
              <a:latin typeface="Museo Sans 300" panose="02000000000000000000" pitchFamily="50" charset="0"/>
            </a:endParaRPr>
          </a:p>
        </p:txBody>
      </p:sp>
      <p:pic>
        <p:nvPicPr>
          <p:cNvPr id="30" name="Picture 30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33"/>
          <a:srcRect/>
          <a:stretch>
            <a:fillRect/>
          </a:stretch>
        </p:blipFill>
        <p:spPr>
          <a:xfrm>
            <a:off x="112928" y="104775"/>
            <a:ext cx="2846460" cy="1317806"/>
          </a:xfrm>
          <a:prstGeom prst="rect">
            <a:avLst/>
          </a:prstGeom>
        </p:spPr>
      </p:pic>
      <p:pic>
        <p:nvPicPr>
          <p:cNvPr id="31" name="Picture 16">
            <a:extLst>
              <a:ext uri="{FF2B5EF4-FFF2-40B4-BE49-F238E27FC236}">
                <a16:creationId xmlns:a16="http://schemas.microsoft.com/office/drawing/2014/main" id="{34854FC5-02DE-71EC-C3E3-BB789FC30B70}"/>
              </a:ext>
            </a:extLst>
          </p:cNvPr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2"/>
              </a:ext>
            </a:extLst>
          </a:blip>
          <a:srcRect/>
          <a:stretch>
            <a:fillRect/>
          </a:stretch>
        </p:blipFill>
        <p:spPr>
          <a:xfrm>
            <a:off x="14382717" y="6931859"/>
            <a:ext cx="387329" cy="387329"/>
          </a:xfrm>
          <a:prstGeom prst="rect">
            <a:avLst/>
          </a:prstGeom>
        </p:spPr>
      </p:pic>
      <p:pic>
        <p:nvPicPr>
          <p:cNvPr id="32" name="Picture 16">
            <a:extLst>
              <a:ext uri="{FF2B5EF4-FFF2-40B4-BE49-F238E27FC236}">
                <a16:creationId xmlns:a16="http://schemas.microsoft.com/office/drawing/2014/main" id="{CF443799-250D-E8CA-6DF2-A85E127570D0}"/>
              </a:ext>
            </a:extLst>
          </p:cNvPr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2"/>
              </a:ext>
            </a:extLst>
          </a:blip>
          <a:srcRect/>
          <a:stretch>
            <a:fillRect/>
          </a:stretch>
        </p:blipFill>
        <p:spPr>
          <a:xfrm>
            <a:off x="11492801" y="6948747"/>
            <a:ext cx="387329" cy="38732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2678C521-8E7C-71A2-6EA4-F9AC75FFC948}"/>
              </a:ext>
            </a:extLst>
          </p:cNvPr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356" y="1714500"/>
            <a:ext cx="5869326" cy="3733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1"/>
          <a:srcRect r="8521" b="7862"/>
          <a:stretch>
            <a:fillRect/>
          </a:stretch>
        </p:blipFill>
        <p:spPr>
          <a:xfrm>
            <a:off x="0" y="-14748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11701680" y="2309073"/>
            <a:ext cx="4581050" cy="5641048"/>
            <a:chOff x="0" y="0"/>
            <a:chExt cx="1064779" cy="13111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64779" cy="1311156"/>
            </a:xfrm>
            <a:custGeom>
              <a:avLst/>
              <a:gdLst/>
              <a:ahLst/>
              <a:cxnLst/>
              <a:rect l="l" t="t" r="r" b="b"/>
              <a:pathLst>
                <a:path w="1064779" h="1311156">
                  <a:moveTo>
                    <a:pt x="0" y="0"/>
                  </a:moveTo>
                  <a:lnTo>
                    <a:pt x="0" y="1311156"/>
                  </a:lnTo>
                  <a:lnTo>
                    <a:pt x="1064779" y="1311156"/>
                  </a:lnTo>
                  <a:lnTo>
                    <a:pt x="1064779" y="0"/>
                  </a:lnTo>
                  <a:lnTo>
                    <a:pt x="0" y="0"/>
                  </a:lnTo>
                  <a:close/>
                  <a:moveTo>
                    <a:pt x="1003819" y="1250196"/>
                  </a:moveTo>
                  <a:lnTo>
                    <a:pt x="59690" y="1250196"/>
                  </a:lnTo>
                  <a:lnTo>
                    <a:pt x="59690" y="59690"/>
                  </a:lnTo>
                  <a:lnTo>
                    <a:pt x="1003819" y="59690"/>
                  </a:lnTo>
                  <a:lnTo>
                    <a:pt x="1003819" y="1250196"/>
                  </a:lnTo>
                  <a:close/>
                </a:path>
              </a:pathLst>
            </a:custGeom>
            <a:solidFill>
              <a:srgbClr val="FF5757"/>
            </a:solidFill>
          </p:spPr>
        </p:sp>
      </p:grpSp>
      <p:grpSp>
        <p:nvGrpSpPr>
          <p:cNvPr id="5" name="Group 5"/>
          <p:cNvGrpSpPr/>
          <p:nvPr>
            <p:custDataLst>
              <p:tags r:id="rId3"/>
            </p:custDataLst>
          </p:nvPr>
        </p:nvGrpSpPr>
        <p:grpSpPr>
          <a:xfrm>
            <a:off x="450026" y="2501772"/>
            <a:ext cx="5894184" cy="4622927"/>
            <a:chOff x="0" y="0"/>
            <a:chExt cx="1735896" cy="135358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35896" cy="1353589"/>
            </a:xfrm>
            <a:custGeom>
              <a:avLst/>
              <a:gdLst/>
              <a:ahLst/>
              <a:cxnLst/>
              <a:rect l="l" t="t" r="r" b="b"/>
              <a:pathLst>
                <a:path w="1735896" h="1353589">
                  <a:moveTo>
                    <a:pt x="0" y="0"/>
                  </a:moveTo>
                  <a:lnTo>
                    <a:pt x="0" y="1353589"/>
                  </a:lnTo>
                  <a:lnTo>
                    <a:pt x="1735896" y="1353589"/>
                  </a:lnTo>
                  <a:lnTo>
                    <a:pt x="1735896" y="0"/>
                  </a:lnTo>
                  <a:lnTo>
                    <a:pt x="0" y="0"/>
                  </a:lnTo>
                  <a:close/>
                  <a:moveTo>
                    <a:pt x="1674936" y="1292629"/>
                  </a:moveTo>
                  <a:lnTo>
                    <a:pt x="59690" y="1292629"/>
                  </a:lnTo>
                  <a:lnTo>
                    <a:pt x="59690" y="59690"/>
                  </a:lnTo>
                  <a:lnTo>
                    <a:pt x="1674936" y="59690"/>
                  </a:lnTo>
                  <a:lnTo>
                    <a:pt x="1674936" y="1292629"/>
                  </a:lnTo>
                  <a:close/>
                </a:path>
              </a:pathLst>
            </a:custGeom>
            <a:solidFill>
              <a:srgbClr val="FF5757"/>
            </a:solidFill>
          </p:spPr>
        </p:sp>
      </p:grpSp>
      <p:grpSp>
        <p:nvGrpSpPr>
          <p:cNvPr id="7" name="Group 7"/>
          <p:cNvGrpSpPr/>
          <p:nvPr>
            <p:custDataLst>
              <p:tags r:id="rId4"/>
            </p:custDataLst>
          </p:nvPr>
        </p:nvGrpSpPr>
        <p:grpSpPr>
          <a:xfrm>
            <a:off x="6140677" y="1150546"/>
            <a:ext cx="5743555" cy="7832732"/>
            <a:chOff x="0" y="0"/>
            <a:chExt cx="1691535" cy="230681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91535" cy="2306818"/>
            </a:xfrm>
            <a:custGeom>
              <a:avLst/>
              <a:gdLst/>
              <a:ahLst/>
              <a:cxnLst/>
              <a:rect l="l" t="t" r="r" b="b"/>
              <a:pathLst>
                <a:path w="1691535" h="2306818">
                  <a:moveTo>
                    <a:pt x="0" y="0"/>
                  </a:moveTo>
                  <a:lnTo>
                    <a:pt x="0" y="2306818"/>
                  </a:lnTo>
                  <a:lnTo>
                    <a:pt x="1691535" y="2306818"/>
                  </a:lnTo>
                  <a:lnTo>
                    <a:pt x="1691535" y="0"/>
                  </a:lnTo>
                  <a:lnTo>
                    <a:pt x="0" y="0"/>
                  </a:lnTo>
                  <a:close/>
                  <a:moveTo>
                    <a:pt x="1630575" y="2245858"/>
                  </a:moveTo>
                  <a:lnTo>
                    <a:pt x="59690" y="2245858"/>
                  </a:lnTo>
                  <a:lnTo>
                    <a:pt x="59690" y="59690"/>
                  </a:lnTo>
                  <a:lnTo>
                    <a:pt x="1630575" y="59690"/>
                  </a:lnTo>
                  <a:lnTo>
                    <a:pt x="1630575" y="2245858"/>
                  </a:lnTo>
                  <a:close/>
                </a:path>
              </a:pathLst>
            </a:custGeom>
            <a:solidFill>
              <a:srgbClr val="FF5757"/>
            </a:solidFill>
          </p:spPr>
        </p:sp>
      </p:grpSp>
      <p:pic>
        <p:nvPicPr>
          <p:cNvPr id="9" name="Picture 9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22"/>
          <a:srcRect l="497" r="14275" b="2549"/>
          <a:stretch/>
        </p:blipFill>
        <p:spPr>
          <a:xfrm>
            <a:off x="11824654" y="2549046"/>
            <a:ext cx="4234284" cy="518525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3"/>
          <a:srcRect l="3203" r="11911"/>
          <a:stretch>
            <a:fillRect/>
          </a:stretch>
        </p:blipFill>
        <p:spPr>
          <a:xfrm>
            <a:off x="639588" y="2701591"/>
            <a:ext cx="5596274" cy="4222126"/>
          </a:xfrm>
          <a:prstGeom prst="rect">
            <a:avLst/>
          </a:prstGeom>
        </p:spPr>
      </p:pic>
      <p:grpSp>
        <p:nvGrpSpPr>
          <p:cNvPr id="11" name="Group 11"/>
          <p:cNvGrpSpPr/>
          <p:nvPr>
            <p:custDataLst>
              <p:tags r:id="rId7"/>
            </p:custDataLst>
          </p:nvPr>
        </p:nvGrpSpPr>
        <p:grpSpPr>
          <a:xfrm>
            <a:off x="6344211" y="1319463"/>
            <a:ext cx="5357469" cy="7479477"/>
            <a:chOff x="0" y="0"/>
            <a:chExt cx="1411021" cy="196990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11021" cy="1969903"/>
            </a:xfrm>
            <a:custGeom>
              <a:avLst/>
              <a:gdLst/>
              <a:ahLst/>
              <a:cxnLst/>
              <a:rect l="l" t="t" r="r" b="b"/>
              <a:pathLst>
                <a:path w="1411021" h="1969903">
                  <a:moveTo>
                    <a:pt x="0" y="0"/>
                  </a:moveTo>
                  <a:lnTo>
                    <a:pt x="1411021" y="0"/>
                  </a:lnTo>
                  <a:lnTo>
                    <a:pt x="1411021" y="1969903"/>
                  </a:lnTo>
                  <a:lnTo>
                    <a:pt x="0" y="196990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/>
          <a:srcRect/>
          <a:stretch>
            <a:fillRect/>
          </a:stretch>
        </p:blipFill>
        <p:spPr>
          <a:xfrm>
            <a:off x="9548499" y="6249785"/>
            <a:ext cx="2649717" cy="286455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/>
          <a:srcRect/>
          <a:stretch>
            <a:fillRect/>
          </a:stretch>
        </p:blipFill>
        <p:spPr>
          <a:xfrm>
            <a:off x="6451732" y="3447625"/>
            <a:ext cx="5005789" cy="231749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 rot="2102240">
            <a:off x="10244237" y="1052072"/>
            <a:ext cx="2184860" cy="112421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5913142" y="1121971"/>
            <a:ext cx="1630658" cy="1470557"/>
          </a:xfrm>
          <a:prstGeom prst="rect">
            <a:avLst/>
          </a:prstGeom>
        </p:spPr>
      </p:pic>
      <p:sp>
        <p:nvSpPr>
          <p:cNvPr id="18" name="TextBox 18"/>
          <p:cNvSpPr txBox="1"/>
          <p:nvPr>
            <p:custDataLst>
              <p:tags r:id="rId12"/>
            </p:custDataLst>
          </p:nvPr>
        </p:nvSpPr>
        <p:spPr>
          <a:xfrm>
            <a:off x="450026" y="9899676"/>
            <a:ext cx="738135" cy="2110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820"/>
              </a:lnSpc>
              <a:spcBef>
                <a:spcPct val="0"/>
              </a:spcBef>
            </a:pPr>
            <a:r>
              <a:rPr lang="fr-FR" sz="1300">
                <a:solidFill>
                  <a:srgbClr val="FFFFFF"/>
                </a:solidFill>
                <a:latin typeface="RoxboroughCF"/>
              </a:rPr>
              <a:t>Source 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E2F7CF-9D92-FFD1-42A9-00D4BE87E026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118579" y="9899676"/>
            <a:ext cx="8458200" cy="2110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820"/>
              </a:lnSpc>
              <a:spcBef>
                <a:spcPct val="0"/>
              </a:spcBef>
            </a:pPr>
            <a:r>
              <a:rPr lang="fr-FR" sz="1300">
                <a:solidFill>
                  <a:schemeClr val="bg1"/>
                </a:solidFill>
                <a:latin typeface="RoxboroughCF"/>
                <a:hlinkClick r:id="rId3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https://www.wipo.int/wipo_magazine/fr/2020/04/article_0003.html</a:t>
            </a:r>
            <a:r>
              <a:rPr lang="fr-FR" sz="1300">
                <a:solidFill>
                  <a:schemeClr val="bg1"/>
                </a:solidFill>
                <a:latin typeface="RoxboroughCF"/>
              </a:rPr>
              <a:t> 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4F89B0E7-5FD6-24CE-2A06-A667975B8AEC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2289194" y="6999917"/>
            <a:ext cx="1928952" cy="581983"/>
          </a:xfrm>
          <a:prstGeom prst="rect">
            <a:avLst/>
          </a:prstGeom>
          <a:solidFill>
            <a:srgbClr val="FF5757"/>
          </a:solidFill>
          <a:ln>
            <a:solidFill>
              <a:srgbClr val="FF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1916F47-D228-8B47-B2C4-BAD9B806C7E8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2259697" y="7090853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FFFF"/>
                </a:solidFill>
                <a:latin typeface="Museo Sans 300" panose="02000000000000000000" pitchFamily="50" charset="0"/>
              </a:rPr>
              <a:t>Eva </a:t>
            </a:r>
            <a:r>
              <a:rPr lang="fr-FR" sz="2000" b="1" dirty="0" err="1">
                <a:solidFill>
                  <a:srgbClr val="FFFFFF"/>
                </a:solidFill>
                <a:latin typeface="Museo Sans 300" panose="02000000000000000000" pitchFamily="50" charset="0"/>
              </a:rPr>
              <a:t>Innocenti</a:t>
            </a:r>
            <a:endParaRPr lang="fr-FR" sz="2000" b="1" dirty="0">
              <a:solidFill>
                <a:srgbClr val="FFFFFF"/>
              </a:solidFill>
              <a:latin typeface="Museo Sans 300" panose="02000000000000000000" pitchFamily="50" charset="0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4122C66B-902D-0F5B-4C9B-9D0304B203A7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13072937" y="7761917"/>
            <a:ext cx="1928952" cy="581983"/>
          </a:xfrm>
          <a:prstGeom prst="rect">
            <a:avLst/>
          </a:prstGeom>
          <a:solidFill>
            <a:srgbClr val="FF5757"/>
          </a:solidFill>
          <a:ln>
            <a:solidFill>
              <a:srgbClr val="FF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12996A10-DBF4-DFCE-3FB8-C825E7671830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13050017" y="7866534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FFFF"/>
                </a:solidFill>
                <a:latin typeface="Museo Sans 300" panose="02000000000000000000" pitchFamily="50" charset="0"/>
              </a:rPr>
              <a:t>Raquel </a:t>
            </a:r>
            <a:r>
              <a:rPr lang="fr-FR" sz="2000" b="1" dirty="0" err="1">
                <a:solidFill>
                  <a:srgbClr val="FFFFFF"/>
                </a:solidFill>
                <a:latin typeface="Museo Sans 300" panose="02000000000000000000" pitchFamily="50" charset="0"/>
              </a:rPr>
              <a:t>Arana</a:t>
            </a:r>
            <a:endParaRPr lang="fr-FR" sz="2000" b="1" dirty="0">
              <a:solidFill>
                <a:srgbClr val="FFFFFF"/>
              </a:solidFill>
              <a:latin typeface="Museo Sans 300" panose="02000000000000000000" pitchFamily="50" charset="0"/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11335FCA-1FB4-30AF-A465-72C57CB3A32A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819093" y="5295900"/>
            <a:ext cx="4819707" cy="762000"/>
          </a:xfrm>
          <a:prstGeom prst="rect">
            <a:avLst/>
          </a:prstGeom>
          <a:solidFill>
            <a:srgbClr val="FF5757">
              <a:alpha val="27000"/>
            </a:srgbClr>
          </a:solidFill>
          <a:ln>
            <a:solidFill>
              <a:srgbClr val="FFB9B8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DBB6EFA7-791F-60F4-2529-EF3D1490AE86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11887200" y="6134100"/>
            <a:ext cx="4101791" cy="685800"/>
          </a:xfrm>
          <a:prstGeom prst="rect">
            <a:avLst/>
          </a:prstGeom>
          <a:solidFill>
            <a:srgbClr val="FF5757">
              <a:alpha val="27000"/>
            </a:srgbClr>
          </a:solidFill>
          <a:ln>
            <a:solidFill>
              <a:srgbClr val="FFB9B8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9"/>
          <a:srcRect l="16720" t="2350" r="21166"/>
          <a:stretch>
            <a:fillRect/>
          </a:stretch>
        </p:blipFill>
        <p:spPr>
          <a:xfrm>
            <a:off x="-249499" y="0"/>
            <a:ext cx="11732675" cy="10287000"/>
          </a:xfrm>
          <a:prstGeom prst="rect">
            <a:avLst/>
          </a:prstGeom>
        </p:spPr>
      </p:pic>
      <p:sp>
        <p:nvSpPr>
          <p:cNvPr id="3" name="AutoShape 3"/>
          <p:cNvSpPr/>
          <p:nvPr>
            <p:custDataLst>
              <p:tags r:id="rId2"/>
            </p:custDataLst>
          </p:nvPr>
        </p:nvSpPr>
        <p:spPr>
          <a:xfrm>
            <a:off x="13280776" y="3163469"/>
            <a:ext cx="4736155" cy="118251"/>
          </a:xfrm>
          <a:prstGeom prst="rect">
            <a:avLst/>
          </a:prstGeom>
          <a:solidFill>
            <a:srgbClr val="FF5757"/>
          </a:solidFill>
        </p:spPr>
      </p:sp>
      <p:sp>
        <p:nvSpPr>
          <p:cNvPr id="4" name="AutoShape 4"/>
          <p:cNvSpPr/>
          <p:nvPr>
            <p:custDataLst>
              <p:tags r:id="rId3"/>
            </p:custDataLst>
          </p:nvPr>
        </p:nvSpPr>
        <p:spPr>
          <a:xfrm>
            <a:off x="13280777" y="5296863"/>
            <a:ext cx="4736155" cy="118251"/>
          </a:xfrm>
          <a:prstGeom prst="rect">
            <a:avLst/>
          </a:prstGeom>
          <a:solidFill>
            <a:srgbClr val="FF5757"/>
          </a:solidFill>
        </p:spPr>
      </p:sp>
      <p:grpSp>
        <p:nvGrpSpPr>
          <p:cNvPr id="5" name="Group 5"/>
          <p:cNvGrpSpPr/>
          <p:nvPr>
            <p:custDataLst>
              <p:tags r:id="rId4"/>
            </p:custDataLst>
          </p:nvPr>
        </p:nvGrpSpPr>
        <p:grpSpPr>
          <a:xfrm>
            <a:off x="271068" y="377471"/>
            <a:ext cx="11223481" cy="9474908"/>
            <a:chOff x="0" y="0"/>
            <a:chExt cx="27379394" cy="231137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379395" cy="23113795"/>
            </a:xfrm>
            <a:custGeom>
              <a:avLst/>
              <a:gdLst/>
              <a:ahLst/>
              <a:cxnLst/>
              <a:rect l="l" t="t" r="r" b="b"/>
              <a:pathLst>
                <a:path w="27379395" h="23113795">
                  <a:moveTo>
                    <a:pt x="0" y="0"/>
                  </a:moveTo>
                  <a:lnTo>
                    <a:pt x="0" y="23113795"/>
                  </a:lnTo>
                  <a:lnTo>
                    <a:pt x="27379395" y="23113795"/>
                  </a:lnTo>
                  <a:lnTo>
                    <a:pt x="27379395" y="0"/>
                  </a:lnTo>
                  <a:lnTo>
                    <a:pt x="0" y="0"/>
                  </a:lnTo>
                  <a:close/>
                  <a:moveTo>
                    <a:pt x="27318435" y="23052835"/>
                  </a:moveTo>
                  <a:lnTo>
                    <a:pt x="59690" y="23052835"/>
                  </a:lnTo>
                  <a:lnTo>
                    <a:pt x="59690" y="59690"/>
                  </a:lnTo>
                  <a:lnTo>
                    <a:pt x="27318435" y="59690"/>
                  </a:lnTo>
                  <a:lnTo>
                    <a:pt x="27318435" y="23052835"/>
                  </a:lnTo>
                  <a:close/>
                </a:path>
              </a:pathLst>
            </a:custGeom>
            <a:solidFill>
              <a:srgbClr val="FF5757"/>
            </a:solidFill>
          </p:spPr>
        </p:sp>
      </p:grpSp>
      <p:pic>
        <p:nvPicPr>
          <p:cNvPr id="7" name="Picture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/>
          <a:stretch>
            <a:fillRect/>
          </a:stretch>
        </p:blipFill>
        <p:spPr>
          <a:xfrm>
            <a:off x="2629585" y="2390140"/>
            <a:ext cx="1268546" cy="12749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>
            <a:off x="7605071" y="2451440"/>
            <a:ext cx="1099025" cy="115232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rcRect/>
          <a:stretch>
            <a:fillRect/>
          </a:stretch>
        </p:blipFill>
        <p:spPr>
          <a:xfrm>
            <a:off x="914400" y="819150"/>
            <a:ext cx="948869" cy="948869"/>
          </a:xfrm>
          <a:prstGeom prst="rect">
            <a:avLst/>
          </a:prstGeom>
        </p:spPr>
      </p:pic>
      <p:sp>
        <p:nvSpPr>
          <p:cNvPr id="10" name="TextBox 10"/>
          <p:cNvSpPr txBox="1"/>
          <p:nvPr>
            <p:custDataLst>
              <p:tags r:id="rId8"/>
            </p:custDataLst>
          </p:nvPr>
        </p:nvSpPr>
        <p:spPr>
          <a:xfrm>
            <a:off x="2112004" y="723901"/>
            <a:ext cx="8936996" cy="20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659"/>
              </a:lnSpc>
            </a:pPr>
            <a:r>
              <a:rPr lang="fr-FR" sz="1899" dirty="0">
                <a:solidFill>
                  <a:srgbClr val="FFFFFF"/>
                </a:solidFill>
                <a:latin typeface="Museo Sans 300" panose="02000000000000000000" pitchFamily="50" charset="0"/>
              </a:rPr>
              <a:t>L’année </a:t>
            </a:r>
            <a:r>
              <a:rPr lang="fr-FR" sz="1899" dirty="0">
                <a:solidFill>
                  <a:srgbClr val="FF5757"/>
                </a:solidFill>
                <a:latin typeface="Museo Sans 300" panose="02000000000000000000" pitchFamily="50" charset="0"/>
              </a:rPr>
              <a:t>2021</a:t>
            </a:r>
            <a:r>
              <a:rPr lang="fr-FR" sz="1899" dirty="0">
                <a:solidFill>
                  <a:srgbClr val="FFFFFF"/>
                </a:solidFill>
                <a:latin typeface="Museo Sans 300" panose="02000000000000000000" pitchFamily="50" charset="0"/>
              </a:rPr>
              <a:t> a marqué l’</a:t>
            </a:r>
            <a:r>
              <a:rPr lang="fr-FR" sz="1899" dirty="0">
                <a:solidFill>
                  <a:srgbClr val="FF5757"/>
                </a:solidFill>
                <a:latin typeface="Museo Sans 300" panose="02000000000000000000" pitchFamily="50" charset="0"/>
              </a:rPr>
              <a:t>histoire</a:t>
            </a:r>
            <a:r>
              <a:rPr lang="fr-FR" sz="1899" dirty="0">
                <a:solidFill>
                  <a:srgbClr val="FFFFFF"/>
                </a:solidFill>
                <a:latin typeface="Museo Sans 300" panose="02000000000000000000" pitchFamily="50" charset="0"/>
              </a:rPr>
              <a:t> de la propriété intellectuelle avec un taux d’enregistrement de demandes encore jamais atteint, notamment grâce au travail réalisé et aux formations et stratégies ayant pour objectif la promotion de et la sensibilisation à la propriété intellectuelle dans notre pays.</a:t>
            </a:r>
          </a:p>
          <a:p>
            <a:pPr>
              <a:lnSpc>
                <a:spcPts val="2659"/>
              </a:lnSpc>
            </a:pPr>
            <a:endParaRPr lang="fr-FR" sz="1899" dirty="0">
              <a:solidFill>
                <a:srgbClr val="FFFFFF"/>
              </a:solidFill>
              <a:latin typeface="Museo Sans 300" panose="02000000000000000000" pitchFamily="50" charset="0"/>
            </a:endParaRPr>
          </a:p>
          <a:p>
            <a:pPr algn="just">
              <a:lnSpc>
                <a:spcPts val="2659"/>
              </a:lnSpc>
              <a:spcBef>
                <a:spcPct val="0"/>
              </a:spcBef>
            </a:pPr>
            <a:endParaRPr lang="es-SV" sz="1899" dirty="0">
              <a:solidFill>
                <a:srgbClr val="FFFFFF"/>
              </a:solidFill>
              <a:latin typeface="Museo Sans 300" panose="02000000000000000000" pitchFamily="50" charset="0"/>
            </a:endParaRPr>
          </a:p>
        </p:txBody>
      </p:sp>
      <p:sp>
        <p:nvSpPr>
          <p:cNvPr id="11" name="AutoShape 11"/>
          <p:cNvSpPr/>
          <p:nvPr>
            <p:custDataLst>
              <p:tags r:id="rId9"/>
            </p:custDataLst>
          </p:nvPr>
        </p:nvSpPr>
        <p:spPr>
          <a:xfrm rot="5400000">
            <a:off x="984323" y="3489245"/>
            <a:ext cx="2226786" cy="0"/>
          </a:xfrm>
          <a:prstGeom prst="line">
            <a:avLst/>
          </a:prstGeom>
          <a:ln w="28575" cap="rnd">
            <a:solidFill>
              <a:srgbClr val="88F561"/>
            </a:solidFill>
            <a:prstDash val="sysDot"/>
            <a:headEnd type="none" w="sm" len="sm"/>
            <a:tailEnd type="oval" w="lg" len="lg"/>
          </a:ln>
        </p:spPr>
      </p:sp>
      <p:sp>
        <p:nvSpPr>
          <p:cNvPr id="12" name="AutoShape 12"/>
          <p:cNvSpPr/>
          <p:nvPr>
            <p:custDataLst>
              <p:tags r:id="rId10"/>
            </p:custDataLst>
          </p:nvPr>
        </p:nvSpPr>
        <p:spPr>
          <a:xfrm rot="5400000">
            <a:off x="5972566" y="3460686"/>
            <a:ext cx="2226786" cy="0"/>
          </a:xfrm>
          <a:prstGeom prst="line">
            <a:avLst/>
          </a:prstGeom>
          <a:ln w="28575" cap="rnd">
            <a:solidFill>
              <a:srgbClr val="FFC729"/>
            </a:solidFill>
            <a:prstDash val="sysDot"/>
            <a:headEnd type="none" w="sm" len="sm"/>
            <a:tailEnd type="oval" w="lg" len="lg"/>
          </a:ln>
        </p:spPr>
      </p:sp>
      <p:sp>
        <p:nvSpPr>
          <p:cNvPr id="13" name="AutoShape 13"/>
          <p:cNvSpPr/>
          <p:nvPr>
            <p:custDataLst>
              <p:tags r:id="rId11"/>
            </p:custDataLst>
          </p:nvPr>
        </p:nvSpPr>
        <p:spPr>
          <a:xfrm>
            <a:off x="1397632" y="6171685"/>
            <a:ext cx="2333319" cy="97877"/>
          </a:xfrm>
          <a:prstGeom prst="rect">
            <a:avLst/>
          </a:prstGeom>
          <a:solidFill>
            <a:srgbClr val="FF5757"/>
          </a:solidFill>
        </p:spPr>
        <p:txBody>
          <a:bodyPr/>
          <a:lstStyle/>
          <a:p>
            <a:endParaRPr lang="en-US"/>
          </a:p>
        </p:txBody>
      </p:sp>
      <p:pic>
        <p:nvPicPr>
          <p:cNvPr id="14" name="Picture 14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7"/>
              </a:ext>
            </a:extLst>
          </a:blip>
          <a:srcRect/>
          <a:stretch>
            <a:fillRect/>
          </a:stretch>
        </p:blipFill>
        <p:spPr>
          <a:xfrm>
            <a:off x="1088429" y="6515833"/>
            <a:ext cx="807860" cy="7285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9"/>
              </a:ext>
            </a:extLst>
          </a:blip>
          <a:srcRect/>
          <a:stretch>
            <a:fillRect/>
          </a:stretch>
        </p:blipFill>
        <p:spPr>
          <a:xfrm>
            <a:off x="6707082" y="6391691"/>
            <a:ext cx="881578" cy="8815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40"/>
          <a:srcRect/>
          <a:stretch>
            <a:fillRect/>
          </a:stretch>
        </p:blipFill>
        <p:spPr>
          <a:xfrm>
            <a:off x="15270090" y="141197"/>
            <a:ext cx="2846460" cy="1317806"/>
          </a:xfrm>
          <a:prstGeom prst="rect">
            <a:avLst/>
          </a:prstGeom>
        </p:spPr>
      </p:pic>
      <p:sp>
        <p:nvSpPr>
          <p:cNvPr id="17" name="TextBox 17"/>
          <p:cNvSpPr txBox="1"/>
          <p:nvPr>
            <p:custDataLst>
              <p:tags r:id="rId15"/>
            </p:custDataLst>
          </p:nvPr>
        </p:nvSpPr>
        <p:spPr>
          <a:xfrm>
            <a:off x="12071607" y="5478232"/>
            <a:ext cx="5813425" cy="612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366"/>
              </a:lnSpc>
            </a:pPr>
            <a:r>
              <a:rPr lang="fr-FR" sz="2800" b="1" dirty="0">
                <a:solidFill>
                  <a:srgbClr val="050A30"/>
                </a:solidFill>
                <a:latin typeface="Museo Sans 300" panose="02000000000000000000" pitchFamily="50" charset="0"/>
              </a:rPr>
              <a:t>EL SALVADOR </a:t>
            </a:r>
          </a:p>
        </p:txBody>
      </p:sp>
      <p:sp>
        <p:nvSpPr>
          <p:cNvPr id="18" name="TextBox 18"/>
          <p:cNvSpPr txBox="1"/>
          <p:nvPr>
            <p:custDataLst>
              <p:tags r:id="rId16"/>
            </p:custDataLst>
          </p:nvPr>
        </p:nvSpPr>
        <p:spPr>
          <a:xfrm>
            <a:off x="11978835" y="3558867"/>
            <a:ext cx="5998968" cy="12603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173"/>
              </a:lnSpc>
            </a:pPr>
            <a:r>
              <a:rPr lang="fr-FR" sz="2800" b="1" dirty="0">
                <a:solidFill>
                  <a:srgbClr val="050A30"/>
                </a:solidFill>
                <a:latin typeface="Museo Sans 300" panose="02000000000000000000" pitchFamily="50" charset="0"/>
              </a:rPr>
              <a:t>I</a:t>
            </a:r>
            <a:r>
              <a:rPr lang="fr-FR" sz="2800" b="1" dirty="0" smtClean="0">
                <a:solidFill>
                  <a:srgbClr val="050A30"/>
                </a:solidFill>
                <a:latin typeface="Museo Sans 300" panose="02000000000000000000" pitchFamily="50" charset="0"/>
              </a:rPr>
              <a:t>ncidence sur le système de la propriété intellectuelle </a:t>
            </a:r>
            <a:endParaRPr lang="fr-FR" sz="2800" b="1" dirty="0">
              <a:solidFill>
                <a:srgbClr val="050A30"/>
              </a:solidFill>
              <a:latin typeface="Museo Sans 300" panose="02000000000000000000" pitchFamily="50" charset="0"/>
            </a:endParaRPr>
          </a:p>
        </p:txBody>
      </p:sp>
      <p:sp>
        <p:nvSpPr>
          <p:cNvPr id="19" name="TextBox 19"/>
          <p:cNvSpPr txBox="1"/>
          <p:nvPr>
            <p:custDataLst>
              <p:tags r:id="rId17"/>
            </p:custDataLst>
          </p:nvPr>
        </p:nvSpPr>
        <p:spPr>
          <a:xfrm>
            <a:off x="11494550" y="1618718"/>
            <a:ext cx="6483253" cy="1305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366"/>
              </a:lnSpc>
            </a:pPr>
            <a:r>
              <a:rPr lang="fr-FR" sz="2800" b="1" dirty="0">
                <a:solidFill>
                  <a:srgbClr val="050A30"/>
                </a:solidFill>
                <a:latin typeface="Museo Sans 300" panose="02000000000000000000" pitchFamily="50" charset="0"/>
              </a:rPr>
              <a:t>LA PROPRIÉTÉ INTELLECTUELLE : QUELQUES CHIFFRES</a:t>
            </a:r>
          </a:p>
        </p:txBody>
      </p:sp>
      <p:sp>
        <p:nvSpPr>
          <p:cNvPr id="20" name="TextBox 20"/>
          <p:cNvSpPr txBox="1"/>
          <p:nvPr>
            <p:custDataLst>
              <p:tags r:id="rId18"/>
            </p:custDataLst>
          </p:nvPr>
        </p:nvSpPr>
        <p:spPr>
          <a:xfrm>
            <a:off x="1388834" y="4895437"/>
            <a:ext cx="9534492" cy="1015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59"/>
              </a:lnSpc>
            </a:pPr>
            <a:r>
              <a:rPr lang="fr-FR" sz="1899" dirty="0">
                <a:solidFill>
                  <a:srgbClr val="FFFFFF"/>
                </a:solidFill>
                <a:latin typeface="Museo Sans 300" panose="02000000000000000000" pitchFamily="50" charset="0"/>
              </a:rPr>
              <a:t>Il s’agit sans conteste des meilleurs résultats de l’histoire de la propriété intellectuelle à El Salvador.</a:t>
            </a:r>
          </a:p>
          <a:p>
            <a:pPr algn="just">
              <a:lnSpc>
                <a:spcPts val="2659"/>
              </a:lnSpc>
              <a:spcBef>
                <a:spcPct val="0"/>
              </a:spcBef>
            </a:pPr>
            <a:endParaRPr lang="es-SV" sz="1899" dirty="0">
              <a:solidFill>
                <a:srgbClr val="FFFFFF"/>
              </a:solidFill>
              <a:latin typeface="Museo Sans 300" panose="02000000000000000000" pitchFamily="50" charset="0"/>
            </a:endParaRPr>
          </a:p>
        </p:txBody>
      </p:sp>
      <p:sp>
        <p:nvSpPr>
          <p:cNvPr id="21" name="TextBox 21"/>
          <p:cNvSpPr txBox="1"/>
          <p:nvPr>
            <p:custDataLst>
              <p:tags r:id="rId19"/>
            </p:custDataLst>
          </p:nvPr>
        </p:nvSpPr>
        <p:spPr>
          <a:xfrm rot="-5400000">
            <a:off x="653706" y="3327461"/>
            <a:ext cx="2437542" cy="348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fr-FR" sz="2100">
                <a:solidFill>
                  <a:srgbClr val="FFFFFF"/>
                </a:solidFill>
                <a:latin typeface="Museo Sans 300" panose="02000000000000000000" pitchFamily="50" charset="0"/>
              </a:rPr>
              <a:t>Signes distinctifs</a:t>
            </a:r>
          </a:p>
        </p:txBody>
      </p:sp>
      <p:sp>
        <p:nvSpPr>
          <p:cNvPr id="22" name="TextBox 22"/>
          <p:cNvSpPr txBox="1"/>
          <p:nvPr>
            <p:custDataLst>
              <p:tags r:id="rId20"/>
            </p:custDataLst>
          </p:nvPr>
        </p:nvSpPr>
        <p:spPr>
          <a:xfrm rot="-5400000">
            <a:off x="5677720" y="3269483"/>
            <a:ext cx="2345944" cy="348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fr-FR" sz="2100">
                <a:solidFill>
                  <a:srgbClr val="FFFFFF"/>
                </a:solidFill>
                <a:latin typeface="Museo Sans 300" panose="02000000000000000000" pitchFamily="50" charset="0"/>
              </a:rPr>
              <a:t>Droit d’auteur</a:t>
            </a:r>
          </a:p>
        </p:txBody>
      </p:sp>
      <p:sp>
        <p:nvSpPr>
          <p:cNvPr id="23" name="TextBox 23"/>
          <p:cNvSpPr txBox="1"/>
          <p:nvPr>
            <p:custDataLst>
              <p:tags r:id="rId21"/>
            </p:custDataLst>
          </p:nvPr>
        </p:nvSpPr>
        <p:spPr>
          <a:xfrm>
            <a:off x="2269282" y="3617436"/>
            <a:ext cx="2441030" cy="1015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9"/>
              </a:lnSpc>
              <a:spcBef>
                <a:spcPct val="0"/>
              </a:spcBef>
            </a:pPr>
            <a:r>
              <a:rPr lang="fr-FR" sz="1899" dirty="0">
                <a:solidFill>
                  <a:schemeClr val="bg1"/>
                </a:solidFill>
                <a:latin typeface="Museo Sans 300" panose="02000000000000000000" pitchFamily="50" charset="0"/>
              </a:rPr>
              <a:t>Augmentation des demandes de </a:t>
            </a:r>
            <a:r>
              <a:rPr lang="fr-FR" sz="1899" dirty="0">
                <a:solidFill>
                  <a:srgbClr val="FF5757"/>
                </a:solidFill>
                <a:latin typeface="Museo Sans 300" panose="02000000000000000000" pitchFamily="50" charset="0"/>
              </a:rPr>
              <a:t>20%</a:t>
            </a:r>
            <a:r>
              <a:rPr lang="fr-FR" sz="1899" dirty="0">
                <a:solidFill>
                  <a:schemeClr val="bg1"/>
                </a:solidFill>
                <a:latin typeface="Museo Sans 300" panose="02000000000000000000" pitchFamily="50" charset="0"/>
              </a:rPr>
              <a:t> par rapport à 2020 </a:t>
            </a:r>
          </a:p>
        </p:txBody>
      </p:sp>
      <p:sp>
        <p:nvSpPr>
          <p:cNvPr id="24" name="TextBox 24"/>
          <p:cNvSpPr txBox="1"/>
          <p:nvPr>
            <p:custDataLst>
              <p:tags r:id="rId22"/>
            </p:custDataLst>
          </p:nvPr>
        </p:nvSpPr>
        <p:spPr>
          <a:xfrm>
            <a:off x="7243121" y="3617436"/>
            <a:ext cx="2202905" cy="1015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9"/>
              </a:lnSpc>
              <a:spcBef>
                <a:spcPct val="0"/>
              </a:spcBef>
            </a:pPr>
            <a:r>
              <a:rPr lang="fr-FR" sz="1899" dirty="0">
                <a:solidFill>
                  <a:schemeClr val="bg1"/>
                </a:solidFill>
                <a:latin typeface="Museo Sans 300" panose="02000000000000000000" pitchFamily="50" charset="0"/>
              </a:rPr>
              <a:t>Augmentation des demandes de </a:t>
            </a:r>
            <a:r>
              <a:rPr lang="fr-FR" sz="1899" dirty="0">
                <a:solidFill>
                  <a:srgbClr val="FF5757"/>
                </a:solidFill>
                <a:latin typeface="Museo Sans 300" panose="02000000000000000000" pitchFamily="50" charset="0"/>
              </a:rPr>
              <a:t>40%</a:t>
            </a:r>
            <a:r>
              <a:rPr lang="fr-FR" sz="1899" dirty="0">
                <a:latin typeface="Museo Sans 300" panose="02000000000000000000" pitchFamily="50" charset="0"/>
              </a:rPr>
              <a:t> </a:t>
            </a:r>
            <a:r>
              <a:rPr lang="fr-FR" sz="1899" dirty="0">
                <a:solidFill>
                  <a:schemeClr val="bg1"/>
                </a:solidFill>
                <a:latin typeface="Museo Sans 300" panose="02000000000000000000" pitchFamily="50" charset="0"/>
              </a:rPr>
              <a:t>par rapport à 2020 </a:t>
            </a:r>
          </a:p>
        </p:txBody>
      </p:sp>
      <p:sp>
        <p:nvSpPr>
          <p:cNvPr id="25" name="TextBox 25"/>
          <p:cNvSpPr txBox="1"/>
          <p:nvPr>
            <p:custDataLst>
              <p:tags r:id="rId23"/>
            </p:custDataLst>
          </p:nvPr>
        </p:nvSpPr>
        <p:spPr>
          <a:xfrm>
            <a:off x="1388834" y="5814497"/>
            <a:ext cx="3776197" cy="33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59"/>
              </a:lnSpc>
              <a:spcBef>
                <a:spcPct val="0"/>
              </a:spcBef>
            </a:pPr>
            <a:r>
              <a:rPr lang="fr-FR" sz="1899">
                <a:solidFill>
                  <a:srgbClr val="FFFFFF"/>
                </a:solidFill>
                <a:latin typeface="Museo Sans 300" panose="02000000000000000000" pitchFamily="50" charset="0"/>
              </a:rPr>
              <a:t>Secteurs à fort impact </a:t>
            </a:r>
          </a:p>
        </p:txBody>
      </p:sp>
      <p:sp>
        <p:nvSpPr>
          <p:cNvPr id="26" name="TextBox 26"/>
          <p:cNvSpPr txBox="1"/>
          <p:nvPr>
            <p:custDataLst>
              <p:tags r:id="rId24"/>
            </p:custDataLst>
          </p:nvPr>
        </p:nvSpPr>
        <p:spPr>
          <a:xfrm>
            <a:off x="2083428" y="6832480"/>
            <a:ext cx="2626883" cy="332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659"/>
              </a:lnSpc>
              <a:spcBef>
                <a:spcPct val="0"/>
              </a:spcBef>
            </a:pPr>
            <a:r>
              <a:rPr lang="fr-FR" sz="1899" dirty="0">
                <a:solidFill>
                  <a:srgbClr val="FFFFFF"/>
                </a:solidFill>
                <a:latin typeface="Museo Sans 300" panose="02000000000000000000" pitchFamily="50" charset="0"/>
              </a:rPr>
              <a:t>Secteur de la mode </a:t>
            </a:r>
          </a:p>
        </p:txBody>
      </p:sp>
      <p:sp>
        <p:nvSpPr>
          <p:cNvPr id="27" name="TextBox 27"/>
          <p:cNvSpPr txBox="1"/>
          <p:nvPr>
            <p:custDataLst>
              <p:tags r:id="rId25"/>
            </p:custDataLst>
          </p:nvPr>
        </p:nvSpPr>
        <p:spPr>
          <a:xfrm>
            <a:off x="1088429" y="7415826"/>
            <a:ext cx="4358553" cy="240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59"/>
              </a:lnSpc>
              <a:spcBef>
                <a:spcPct val="0"/>
              </a:spcBef>
            </a:pPr>
            <a:r>
              <a:rPr lang="fr-FR" sz="1899" dirty="0">
                <a:solidFill>
                  <a:schemeClr val="bg1"/>
                </a:solidFill>
                <a:latin typeface="Museo Sans 300" panose="02000000000000000000" pitchFamily="50" charset="0"/>
              </a:rPr>
              <a:t>Le secteur de la mode a connu une </a:t>
            </a:r>
            <a:r>
              <a:rPr lang="fr-FR" sz="1899" dirty="0">
                <a:solidFill>
                  <a:srgbClr val="FF5757"/>
                </a:solidFill>
                <a:latin typeface="Museo Sans 300" panose="02000000000000000000" pitchFamily="50" charset="0"/>
              </a:rPr>
              <a:t>augmentation</a:t>
            </a:r>
            <a:r>
              <a:rPr lang="fr-FR" sz="1899" dirty="0">
                <a:latin typeface="Museo Sans 300" panose="02000000000000000000" pitchFamily="50" charset="0"/>
              </a:rPr>
              <a:t> </a:t>
            </a:r>
            <a:r>
              <a:rPr lang="fr-FR" sz="1899" dirty="0">
                <a:solidFill>
                  <a:schemeClr val="bg1"/>
                </a:solidFill>
                <a:latin typeface="Museo Sans 300" panose="02000000000000000000" pitchFamily="50" charset="0"/>
              </a:rPr>
              <a:t>de</a:t>
            </a:r>
            <a:r>
              <a:rPr lang="fr-FR" sz="1899" dirty="0">
                <a:latin typeface="Museo Sans 300" panose="02000000000000000000" pitchFamily="50" charset="0"/>
              </a:rPr>
              <a:t> </a:t>
            </a:r>
            <a:r>
              <a:rPr lang="fr-FR" sz="1899" dirty="0">
                <a:solidFill>
                  <a:srgbClr val="FF5757"/>
                </a:solidFill>
                <a:latin typeface="Museo Sans 300" panose="02000000000000000000" pitchFamily="50" charset="0"/>
              </a:rPr>
              <a:t>41,07%</a:t>
            </a:r>
            <a:r>
              <a:rPr lang="fr-FR" sz="1899" dirty="0">
                <a:solidFill>
                  <a:schemeClr val="bg1"/>
                </a:solidFill>
                <a:latin typeface="Museo Sans 300" panose="02000000000000000000" pitchFamily="50" charset="0"/>
              </a:rPr>
              <a:t>,</a:t>
            </a:r>
            <a:r>
              <a:rPr lang="fr-FR" sz="1899" dirty="0">
                <a:latin typeface="Museo Sans 300" panose="02000000000000000000" pitchFamily="50" charset="0"/>
              </a:rPr>
              <a:t> </a:t>
            </a:r>
            <a:r>
              <a:rPr lang="fr-FR" sz="1899" dirty="0">
                <a:solidFill>
                  <a:schemeClr val="bg1"/>
                </a:solidFill>
                <a:latin typeface="Museo Sans 300" panose="02000000000000000000" pitchFamily="50" charset="0"/>
              </a:rPr>
              <a:t>notamment en ce qui </a:t>
            </a:r>
            <a:r>
              <a:rPr lang="fr-FR" sz="1899" dirty="0" smtClean="0">
                <a:solidFill>
                  <a:schemeClr val="bg1"/>
                </a:solidFill>
                <a:latin typeface="Museo Sans 300" panose="02000000000000000000" pitchFamily="50" charset="0"/>
              </a:rPr>
              <a:t>concerne : </a:t>
            </a:r>
            <a:r>
              <a:rPr lang="fr-FR" sz="1899" dirty="0">
                <a:solidFill>
                  <a:schemeClr val="bg1"/>
                </a:solidFill>
                <a:latin typeface="Museo Sans 300" panose="02000000000000000000" pitchFamily="50" charset="0"/>
              </a:rPr>
              <a:t>les bijoux, les bijoux fantaisie, les articles en cuir, les tissus, les textiles, les vêtements, les chaussures, les chapeaux, les broderies et les tapisseries.</a:t>
            </a:r>
          </a:p>
        </p:txBody>
      </p:sp>
      <p:sp>
        <p:nvSpPr>
          <p:cNvPr id="28" name="TextBox 28"/>
          <p:cNvSpPr txBox="1"/>
          <p:nvPr>
            <p:custDataLst>
              <p:tags r:id="rId26"/>
            </p:custDataLst>
          </p:nvPr>
        </p:nvSpPr>
        <p:spPr>
          <a:xfrm>
            <a:off x="7794686" y="6803905"/>
            <a:ext cx="3128639" cy="332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659"/>
              </a:lnSpc>
              <a:spcBef>
                <a:spcPct val="0"/>
              </a:spcBef>
            </a:pPr>
            <a:r>
              <a:rPr lang="fr-FR" sz="1899" dirty="0">
                <a:solidFill>
                  <a:srgbClr val="FFFFFF"/>
                </a:solidFill>
                <a:latin typeface="Museo Sans 300" panose="02000000000000000000" pitchFamily="50" charset="0"/>
              </a:rPr>
              <a:t>Secteur du tourisme </a:t>
            </a:r>
          </a:p>
        </p:txBody>
      </p:sp>
      <p:sp>
        <p:nvSpPr>
          <p:cNvPr id="29" name="TextBox 29"/>
          <p:cNvSpPr txBox="1"/>
          <p:nvPr>
            <p:custDataLst>
              <p:tags r:id="rId27"/>
            </p:custDataLst>
          </p:nvPr>
        </p:nvSpPr>
        <p:spPr>
          <a:xfrm>
            <a:off x="6664914" y="7358676"/>
            <a:ext cx="4688886" cy="24004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659"/>
              </a:lnSpc>
              <a:spcBef>
                <a:spcPct val="0"/>
              </a:spcBef>
            </a:pPr>
            <a:r>
              <a:rPr lang="fr-FR" sz="1899" dirty="0">
                <a:solidFill>
                  <a:schemeClr val="bg1"/>
                </a:solidFill>
                <a:latin typeface="Museo Sans 300" panose="02000000000000000000" pitchFamily="50" charset="0"/>
              </a:rPr>
              <a:t>Le secteur du tourisme a connu une </a:t>
            </a:r>
            <a:r>
              <a:rPr lang="fr-FR" sz="1899" dirty="0">
                <a:solidFill>
                  <a:srgbClr val="FF5757"/>
                </a:solidFill>
                <a:latin typeface="Museo Sans 300" panose="02000000000000000000" pitchFamily="50" charset="0"/>
              </a:rPr>
              <a:t>augmentation</a:t>
            </a:r>
            <a:r>
              <a:rPr lang="fr-FR" sz="1899" dirty="0">
                <a:latin typeface="Museo Sans 300" panose="02000000000000000000" pitchFamily="50" charset="0"/>
              </a:rPr>
              <a:t> </a:t>
            </a:r>
            <a:r>
              <a:rPr lang="fr-FR" sz="1899" dirty="0">
                <a:solidFill>
                  <a:schemeClr val="bg1"/>
                </a:solidFill>
                <a:latin typeface="Museo Sans 300" panose="02000000000000000000" pitchFamily="50" charset="0"/>
              </a:rPr>
              <a:t>de</a:t>
            </a:r>
            <a:r>
              <a:rPr lang="fr-FR" sz="1899" dirty="0">
                <a:latin typeface="Museo Sans 300" panose="02000000000000000000" pitchFamily="50" charset="0"/>
              </a:rPr>
              <a:t> </a:t>
            </a:r>
            <a:r>
              <a:rPr lang="fr-FR" sz="1899" dirty="0">
                <a:solidFill>
                  <a:srgbClr val="FF5757"/>
                </a:solidFill>
                <a:latin typeface="Museo Sans 300" panose="02000000000000000000" pitchFamily="50" charset="0"/>
              </a:rPr>
              <a:t>44,68%</a:t>
            </a:r>
            <a:r>
              <a:rPr lang="fr-FR" sz="1899" dirty="0">
                <a:solidFill>
                  <a:schemeClr val="bg1"/>
                </a:solidFill>
                <a:latin typeface="Museo Sans 300" panose="02000000000000000000" pitchFamily="50" charset="0"/>
              </a:rPr>
              <a:t>, notamment en ce qui </a:t>
            </a:r>
            <a:r>
              <a:rPr lang="fr-FR" sz="1899" dirty="0" smtClean="0">
                <a:solidFill>
                  <a:schemeClr val="bg1"/>
                </a:solidFill>
                <a:latin typeface="Museo Sans 300" panose="02000000000000000000" pitchFamily="50" charset="0"/>
              </a:rPr>
              <a:t>concerne : </a:t>
            </a:r>
            <a:r>
              <a:rPr lang="fr-FR" sz="1899" dirty="0">
                <a:solidFill>
                  <a:schemeClr val="bg1"/>
                </a:solidFill>
                <a:latin typeface="Museo Sans 300" panose="02000000000000000000" pitchFamily="50" charset="0"/>
              </a:rPr>
              <a:t>des créations artisanales en céramique, en pierre ou en argile, les meubles en bois, l’organisation de voyages, les services de divertissement, les activités sportives et culturelles.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iseño sin título">
            <a:hlinkClick r:id="" action="ppaction://media"/>
            <a:extLst>
              <a:ext uri="{FF2B5EF4-FFF2-40B4-BE49-F238E27FC236}">
                <a16:creationId xmlns:a16="http://schemas.microsoft.com/office/drawing/2014/main" id="{4DA2C504-BFDA-41BD-24B9-DA7A8FB5BE82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16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2"/>
          <a:srcRect r="9761" b="898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>
            <p:custDataLst>
              <p:tags r:id="rId2"/>
            </p:custDataLst>
          </p:nvPr>
        </p:nvSpPr>
        <p:spPr>
          <a:xfrm>
            <a:off x="1278643" y="544419"/>
            <a:ext cx="17024264" cy="1550909"/>
          </a:xfrm>
          <a:prstGeom prst="rect">
            <a:avLst/>
          </a:prstGeom>
          <a:solidFill>
            <a:srgbClr val="FBFDF4"/>
          </a:solidFill>
        </p:spPr>
      </p:sp>
      <p:pic>
        <p:nvPicPr>
          <p:cNvPr id="4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33"/>
          <a:srcRect/>
          <a:stretch>
            <a:fillRect/>
          </a:stretch>
        </p:blipFill>
        <p:spPr>
          <a:xfrm>
            <a:off x="15183918" y="660970"/>
            <a:ext cx="2846460" cy="1317806"/>
          </a:xfrm>
          <a:prstGeom prst="rect">
            <a:avLst/>
          </a:prstGeom>
        </p:spPr>
      </p:pic>
      <p:grpSp>
        <p:nvGrpSpPr>
          <p:cNvPr id="5" name="Group 5"/>
          <p:cNvGrpSpPr/>
          <p:nvPr>
            <p:custDataLst>
              <p:tags r:id="rId4"/>
            </p:custDataLst>
          </p:nvPr>
        </p:nvGrpSpPr>
        <p:grpSpPr>
          <a:xfrm>
            <a:off x="8052482" y="2157766"/>
            <a:ext cx="2183037" cy="2183037"/>
            <a:chOff x="0" y="0"/>
            <a:chExt cx="6350000" cy="6350000"/>
          </a:xfrm>
          <a:solidFill>
            <a:srgbClr val="FFC000"/>
          </a:solidFill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7" name="Group 7"/>
          <p:cNvGrpSpPr/>
          <p:nvPr>
            <p:custDataLst>
              <p:tags r:id="rId5"/>
            </p:custDataLst>
          </p:nvPr>
        </p:nvGrpSpPr>
        <p:grpSpPr>
          <a:xfrm>
            <a:off x="11175494" y="4245553"/>
            <a:ext cx="2183037" cy="2183037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E2778"/>
            </a:solidFill>
          </p:spPr>
        </p:sp>
      </p:grpSp>
      <p:grpSp>
        <p:nvGrpSpPr>
          <p:cNvPr id="9" name="Group 9"/>
          <p:cNvGrpSpPr/>
          <p:nvPr>
            <p:custDataLst>
              <p:tags r:id="rId6"/>
            </p:custDataLst>
          </p:nvPr>
        </p:nvGrpSpPr>
        <p:grpSpPr>
          <a:xfrm>
            <a:off x="4929470" y="4245553"/>
            <a:ext cx="2183037" cy="2183037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271FF"/>
            </a:solidFill>
          </p:spPr>
        </p:sp>
      </p:grpSp>
      <p:grpSp>
        <p:nvGrpSpPr>
          <p:cNvPr id="11" name="Group 11"/>
          <p:cNvGrpSpPr/>
          <p:nvPr>
            <p:custDataLst>
              <p:tags r:id="rId7"/>
            </p:custDataLst>
          </p:nvPr>
        </p:nvGrpSpPr>
        <p:grpSpPr>
          <a:xfrm>
            <a:off x="6122458" y="7761063"/>
            <a:ext cx="2183037" cy="218303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35CFF"/>
            </a:solidFill>
          </p:spPr>
        </p:sp>
      </p:grpSp>
      <p:grpSp>
        <p:nvGrpSpPr>
          <p:cNvPr id="13" name="Group 13"/>
          <p:cNvGrpSpPr/>
          <p:nvPr>
            <p:custDataLst>
              <p:tags r:id="rId8"/>
            </p:custDataLst>
          </p:nvPr>
        </p:nvGrpSpPr>
        <p:grpSpPr>
          <a:xfrm>
            <a:off x="9977718" y="7761063"/>
            <a:ext cx="2183037" cy="2183037"/>
            <a:chOff x="0" y="0"/>
            <a:chExt cx="6350000" cy="6350000"/>
          </a:xfrm>
          <a:solidFill>
            <a:srgbClr val="FF5757"/>
          </a:solidFill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5" name="Picture 1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rcRect/>
          <a:stretch>
            <a:fillRect/>
          </a:stretch>
        </p:blipFill>
        <p:spPr>
          <a:xfrm rot="-2700000">
            <a:off x="6324459" y="3428211"/>
            <a:ext cx="1486412" cy="32971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rcRect/>
          <a:stretch>
            <a:fillRect/>
          </a:stretch>
        </p:blipFill>
        <p:spPr>
          <a:xfrm rot="1898987">
            <a:off x="10447235" y="3428211"/>
            <a:ext cx="1486412" cy="32971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rcRect/>
          <a:stretch>
            <a:fillRect/>
          </a:stretch>
        </p:blipFill>
        <p:spPr>
          <a:xfrm rot="6131184">
            <a:off x="11598541" y="7188963"/>
            <a:ext cx="1486412" cy="32971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rcRect/>
          <a:stretch>
            <a:fillRect/>
          </a:stretch>
        </p:blipFill>
        <p:spPr>
          <a:xfrm rot="10447002">
            <a:off x="8368506" y="9400633"/>
            <a:ext cx="1486412" cy="32971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rcRect/>
          <a:stretch>
            <a:fillRect/>
          </a:stretch>
        </p:blipFill>
        <p:spPr>
          <a:xfrm rot="-6861104">
            <a:off x="5195826" y="7160485"/>
            <a:ext cx="1486412" cy="32971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7"/>
              </a:ext>
            </a:extLst>
          </a:blip>
          <a:srcRect/>
          <a:stretch>
            <a:fillRect/>
          </a:stretch>
        </p:blipFill>
        <p:spPr>
          <a:xfrm>
            <a:off x="8603536" y="4371190"/>
            <a:ext cx="1264366" cy="4114800"/>
          </a:xfrm>
          <a:prstGeom prst="rect">
            <a:avLst/>
          </a:prstGeom>
        </p:spPr>
      </p:pic>
      <p:sp>
        <p:nvSpPr>
          <p:cNvPr id="21" name="TextBox 21"/>
          <p:cNvSpPr txBox="1"/>
          <p:nvPr>
            <p:custDataLst>
              <p:tags r:id="rId15"/>
            </p:custDataLst>
          </p:nvPr>
        </p:nvSpPr>
        <p:spPr>
          <a:xfrm>
            <a:off x="1450093" y="747030"/>
            <a:ext cx="10213147" cy="130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26"/>
              </a:lnSpc>
            </a:pPr>
            <a:r>
              <a:rPr lang="fr-FR" sz="4272" b="1" dirty="0">
                <a:solidFill>
                  <a:srgbClr val="050A30"/>
                </a:solidFill>
                <a:latin typeface="Museo Sans 300" panose="02000000000000000000" pitchFamily="50" charset="0"/>
              </a:rPr>
              <a:t>Impact des femmes sur les PME salvadoriennes</a:t>
            </a:r>
          </a:p>
        </p:txBody>
      </p:sp>
      <p:sp>
        <p:nvSpPr>
          <p:cNvPr id="22" name="TextBox 22"/>
          <p:cNvSpPr txBox="1"/>
          <p:nvPr>
            <p:custDataLst>
              <p:tags r:id="rId16"/>
            </p:custDataLst>
          </p:nvPr>
        </p:nvSpPr>
        <p:spPr>
          <a:xfrm>
            <a:off x="11288480" y="2399259"/>
            <a:ext cx="5856520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88"/>
              </a:lnSpc>
            </a:pPr>
            <a:r>
              <a:rPr lang="fr-FR" sz="2168" dirty="0">
                <a:solidFill>
                  <a:srgbClr val="FFFFFF"/>
                </a:solidFill>
                <a:latin typeface="Museo Sans 300" panose="02000000000000000000" pitchFamily="50" charset="0"/>
              </a:rPr>
              <a:t>C’est le nombre total de femmes dans la population d’El Salvador. </a:t>
            </a:r>
            <a:r>
              <a:rPr lang="fr-FR" sz="2168" dirty="0" smtClean="0">
                <a:solidFill>
                  <a:srgbClr val="FFFFFF"/>
                </a:solidFill>
                <a:latin typeface="Museo Sans 300" panose="02000000000000000000" pitchFamily="50" charset="0"/>
              </a:rPr>
              <a:t> (EHPM </a:t>
            </a:r>
            <a:r>
              <a:rPr lang="fr-FR" sz="2168" dirty="0">
                <a:solidFill>
                  <a:srgbClr val="FFFFFF"/>
                </a:solidFill>
                <a:latin typeface="Museo Sans 300" panose="02000000000000000000" pitchFamily="50" charset="0"/>
              </a:rPr>
              <a:t>2020).</a:t>
            </a:r>
          </a:p>
        </p:txBody>
      </p:sp>
      <p:sp>
        <p:nvSpPr>
          <p:cNvPr id="23" name="TextBox 23"/>
          <p:cNvSpPr txBox="1"/>
          <p:nvPr>
            <p:custDataLst>
              <p:tags r:id="rId17"/>
            </p:custDataLst>
          </p:nvPr>
        </p:nvSpPr>
        <p:spPr>
          <a:xfrm>
            <a:off x="8355522" y="2827305"/>
            <a:ext cx="1636276" cy="659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4"/>
              </a:lnSpc>
            </a:pPr>
            <a:r>
              <a:rPr lang="fr-FR" sz="4000" b="1">
                <a:solidFill>
                  <a:srgbClr val="FFFFFF"/>
                </a:solidFill>
                <a:latin typeface="Museo Sans 300" panose="02000000000000000000" pitchFamily="50" charset="0"/>
              </a:rPr>
              <a:t>53,3%</a:t>
            </a:r>
          </a:p>
        </p:txBody>
      </p:sp>
      <p:sp>
        <p:nvSpPr>
          <p:cNvPr id="24" name="TextBox 24"/>
          <p:cNvSpPr txBox="1"/>
          <p:nvPr>
            <p:custDataLst>
              <p:tags r:id="rId18"/>
            </p:custDataLst>
          </p:nvPr>
        </p:nvSpPr>
        <p:spPr>
          <a:xfrm>
            <a:off x="434826" y="5057882"/>
            <a:ext cx="4270006" cy="1667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45"/>
              </a:lnSpc>
            </a:pPr>
            <a:r>
              <a:rPr lang="fr-FR" sz="2168" dirty="0">
                <a:solidFill>
                  <a:srgbClr val="FFFFFF"/>
                </a:solidFill>
                <a:latin typeface="Museo Sans 300" panose="02000000000000000000" pitchFamily="50" charset="0"/>
              </a:rPr>
              <a:t>sont générés par des femmes dans le cadre de leurs activités de dirigeantes de PME, ce qui a un impact sur cet important secteur d’activité.</a:t>
            </a:r>
          </a:p>
        </p:txBody>
      </p:sp>
      <p:sp>
        <p:nvSpPr>
          <p:cNvPr id="25" name="TextBox 25"/>
          <p:cNvSpPr txBox="1"/>
          <p:nvPr>
            <p:custDataLst>
              <p:tags r:id="rId19"/>
            </p:custDataLst>
          </p:nvPr>
        </p:nvSpPr>
        <p:spPr>
          <a:xfrm>
            <a:off x="13570697" y="4962194"/>
            <a:ext cx="4155103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44"/>
              </a:lnSpc>
            </a:pPr>
            <a:r>
              <a:rPr lang="fr-FR" sz="2168" dirty="0">
                <a:solidFill>
                  <a:srgbClr val="FFFFFF"/>
                </a:solidFill>
                <a:latin typeface="Museo Sans 300" panose="02000000000000000000" pitchFamily="50" charset="0"/>
              </a:rPr>
              <a:t>des PME sont détenues par des </a:t>
            </a:r>
            <a:r>
              <a:rPr lang="fr-FR" sz="2168" dirty="0" smtClean="0">
                <a:solidFill>
                  <a:srgbClr val="FFFFFF"/>
                </a:solidFill>
                <a:latin typeface="Museo Sans 300" panose="02000000000000000000" pitchFamily="50" charset="0"/>
              </a:rPr>
              <a:t>femmes*.</a:t>
            </a:r>
            <a:endParaRPr lang="fr-FR" sz="2168" dirty="0">
              <a:solidFill>
                <a:srgbClr val="FFFFFF"/>
              </a:solidFill>
              <a:latin typeface="Museo Sans 300" panose="02000000000000000000" pitchFamily="50" charset="0"/>
            </a:endParaRPr>
          </a:p>
        </p:txBody>
      </p:sp>
      <p:sp>
        <p:nvSpPr>
          <p:cNvPr id="26" name="TextBox 26"/>
          <p:cNvSpPr txBox="1"/>
          <p:nvPr>
            <p:custDataLst>
              <p:tags r:id="rId20"/>
            </p:custDataLst>
          </p:nvPr>
        </p:nvSpPr>
        <p:spPr>
          <a:xfrm>
            <a:off x="11396810" y="4890383"/>
            <a:ext cx="1938190" cy="6623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24"/>
              </a:lnSpc>
            </a:pPr>
            <a:r>
              <a:rPr lang="fr-FR" sz="4000" b="1">
                <a:solidFill>
                  <a:srgbClr val="FFFFFF"/>
                </a:solidFill>
                <a:latin typeface="Museo Sans 300" panose="02000000000000000000" pitchFamily="50" charset="0"/>
              </a:rPr>
              <a:t>61,64%</a:t>
            </a:r>
          </a:p>
        </p:txBody>
      </p:sp>
      <p:sp>
        <p:nvSpPr>
          <p:cNvPr id="27" name="TextBox 27"/>
          <p:cNvSpPr txBox="1"/>
          <p:nvPr>
            <p:custDataLst>
              <p:tags r:id="rId21"/>
            </p:custDataLst>
          </p:nvPr>
        </p:nvSpPr>
        <p:spPr>
          <a:xfrm>
            <a:off x="12341748" y="8598983"/>
            <a:ext cx="4498452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556"/>
              </a:lnSpc>
            </a:pPr>
            <a:r>
              <a:rPr lang="fr-FR" sz="2168" dirty="0">
                <a:solidFill>
                  <a:srgbClr val="FFFFFF"/>
                </a:solidFill>
                <a:latin typeface="Museo Sans 300" panose="02000000000000000000" pitchFamily="50" charset="0"/>
              </a:rPr>
              <a:t>sont détenues par des femmes</a:t>
            </a:r>
            <a:r>
              <a:rPr lang="fr-FR" sz="2168" dirty="0" smtClean="0">
                <a:solidFill>
                  <a:srgbClr val="FFFFFF"/>
                </a:solidFill>
                <a:latin typeface="Museo Sans 300" panose="02000000000000000000" pitchFamily="50" charset="0"/>
              </a:rPr>
              <a:t>*.</a:t>
            </a:r>
            <a:endParaRPr lang="fr-FR" sz="2168" dirty="0">
              <a:solidFill>
                <a:srgbClr val="FFFFFF"/>
              </a:solidFill>
              <a:latin typeface="Museo Sans 300" panose="02000000000000000000" pitchFamily="50" charset="0"/>
            </a:endParaRPr>
          </a:p>
        </p:txBody>
      </p:sp>
      <p:sp>
        <p:nvSpPr>
          <p:cNvPr id="28" name="TextBox 28"/>
          <p:cNvSpPr txBox="1"/>
          <p:nvPr>
            <p:custDataLst>
              <p:tags r:id="rId22"/>
            </p:custDataLst>
          </p:nvPr>
        </p:nvSpPr>
        <p:spPr>
          <a:xfrm>
            <a:off x="10292390" y="7795427"/>
            <a:ext cx="1636276" cy="587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68"/>
              </a:lnSpc>
            </a:pPr>
            <a:r>
              <a:rPr lang="fr-FR" sz="3500" b="1">
                <a:solidFill>
                  <a:srgbClr val="FFFFFF"/>
                </a:solidFill>
                <a:latin typeface="Museo Sans 300" panose="02000000000000000000" pitchFamily="50" charset="0"/>
              </a:rPr>
              <a:t>57%</a:t>
            </a:r>
          </a:p>
        </p:txBody>
      </p:sp>
      <p:sp>
        <p:nvSpPr>
          <p:cNvPr id="29" name="TextBox 29"/>
          <p:cNvSpPr txBox="1"/>
          <p:nvPr>
            <p:custDataLst>
              <p:tags r:id="rId23"/>
            </p:custDataLst>
          </p:nvPr>
        </p:nvSpPr>
        <p:spPr>
          <a:xfrm>
            <a:off x="10273340" y="8560883"/>
            <a:ext cx="1636276" cy="587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68"/>
              </a:lnSpc>
            </a:pPr>
            <a:r>
              <a:rPr lang="fr-FR" sz="3500" b="1">
                <a:solidFill>
                  <a:srgbClr val="FFFFFF"/>
                </a:solidFill>
                <a:latin typeface="Museo Sans 300" panose="02000000000000000000" pitchFamily="50" charset="0"/>
              </a:rPr>
              <a:t>26%</a:t>
            </a:r>
          </a:p>
        </p:txBody>
      </p:sp>
      <p:sp>
        <p:nvSpPr>
          <p:cNvPr id="30" name="TextBox 30"/>
          <p:cNvSpPr txBox="1"/>
          <p:nvPr>
            <p:custDataLst>
              <p:tags r:id="rId24"/>
            </p:custDataLst>
          </p:nvPr>
        </p:nvSpPr>
        <p:spPr>
          <a:xfrm>
            <a:off x="10040644" y="8257953"/>
            <a:ext cx="2426226" cy="3485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52"/>
              </a:lnSpc>
            </a:pPr>
            <a:r>
              <a:rPr lang="fr-FR" sz="1600" dirty="0">
                <a:solidFill>
                  <a:srgbClr val="FFFFFF"/>
                </a:solidFill>
                <a:latin typeface="Museo Sans 300" panose="02000000000000000000" pitchFamily="50" charset="0"/>
              </a:rPr>
              <a:t>des micro-entreprises </a:t>
            </a:r>
          </a:p>
        </p:txBody>
      </p:sp>
      <p:sp>
        <p:nvSpPr>
          <p:cNvPr id="31" name="TextBox 31"/>
          <p:cNvSpPr txBox="1"/>
          <p:nvPr>
            <p:custDataLst>
              <p:tags r:id="rId25"/>
            </p:custDataLst>
          </p:nvPr>
        </p:nvSpPr>
        <p:spPr>
          <a:xfrm>
            <a:off x="9962770" y="9076872"/>
            <a:ext cx="2278772" cy="758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fr-FR" sz="1600" dirty="0">
                <a:solidFill>
                  <a:srgbClr val="FFFFFF"/>
                </a:solidFill>
                <a:latin typeface="Museo Sans 300" panose="02000000000000000000" pitchFamily="50" charset="0"/>
              </a:rPr>
              <a:t>des petites et </a:t>
            </a:r>
            <a:r>
              <a:rPr lang="fr-FR" sz="1600" dirty="0" smtClean="0">
                <a:solidFill>
                  <a:srgbClr val="FFFFFF"/>
                </a:solidFill>
                <a:latin typeface="Museo Sans 300" panose="02000000000000000000" pitchFamily="50" charset="0"/>
              </a:rPr>
              <a:t/>
            </a:r>
            <a:br>
              <a:rPr lang="fr-FR" sz="1600" dirty="0" smtClean="0">
                <a:solidFill>
                  <a:srgbClr val="FFFFFF"/>
                </a:solidFill>
                <a:latin typeface="Museo Sans 300" panose="02000000000000000000" pitchFamily="50" charset="0"/>
              </a:rPr>
            </a:br>
            <a:r>
              <a:rPr lang="fr-FR" sz="1600" dirty="0" smtClean="0">
                <a:solidFill>
                  <a:srgbClr val="FFFFFF"/>
                </a:solidFill>
                <a:latin typeface="Museo Sans 300" panose="02000000000000000000" pitchFamily="50" charset="0"/>
              </a:rPr>
              <a:t>moyennes </a:t>
            </a:r>
            <a:br>
              <a:rPr lang="fr-FR" sz="1600" dirty="0" smtClean="0">
                <a:solidFill>
                  <a:srgbClr val="FFFFFF"/>
                </a:solidFill>
                <a:latin typeface="Museo Sans 300" panose="02000000000000000000" pitchFamily="50" charset="0"/>
              </a:rPr>
            </a:br>
            <a:r>
              <a:rPr lang="fr-FR" sz="1600" dirty="0" smtClean="0">
                <a:solidFill>
                  <a:srgbClr val="FFFFFF"/>
                </a:solidFill>
                <a:latin typeface="Museo Sans 300" panose="02000000000000000000" pitchFamily="50" charset="0"/>
              </a:rPr>
              <a:t>entreprises</a:t>
            </a:r>
            <a:endParaRPr lang="fr-FR" sz="1600" dirty="0">
              <a:solidFill>
                <a:srgbClr val="FFFFFF"/>
              </a:solidFill>
              <a:latin typeface="Museo Sans 300" panose="02000000000000000000" pitchFamily="50" charset="0"/>
            </a:endParaRPr>
          </a:p>
        </p:txBody>
      </p:sp>
      <p:sp>
        <p:nvSpPr>
          <p:cNvPr id="32" name="TextBox 32"/>
          <p:cNvSpPr txBox="1"/>
          <p:nvPr>
            <p:custDataLst>
              <p:tags r:id="rId26"/>
            </p:custDataLst>
          </p:nvPr>
        </p:nvSpPr>
        <p:spPr>
          <a:xfrm>
            <a:off x="5202850" y="4866944"/>
            <a:ext cx="1636276" cy="659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4"/>
              </a:lnSpc>
            </a:pPr>
            <a:r>
              <a:rPr lang="fr-FR" sz="4000" b="1" dirty="0">
                <a:solidFill>
                  <a:srgbClr val="FFFFFF"/>
                </a:solidFill>
                <a:latin typeface="Museo Sans 300" panose="02000000000000000000" pitchFamily="50" charset="0"/>
              </a:rPr>
              <a:t>52%</a:t>
            </a:r>
          </a:p>
        </p:txBody>
      </p:sp>
      <p:sp>
        <p:nvSpPr>
          <p:cNvPr id="33" name="TextBox 33"/>
          <p:cNvSpPr txBox="1"/>
          <p:nvPr>
            <p:custDataLst>
              <p:tags r:id="rId27"/>
            </p:custDataLst>
          </p:nvPr>
        </p:nvSpPr>
        <p:spPr>
          <a:xfrm>
            <a:off x="6429802" y="8461314"/>
            <a:ext cx="1636276" cy="659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4"/>
              </a:lnSpc>
            </a:pPr>
            <a:r>
              <a:rPr lang="fr-FR" sz="4000" b="1">
                <a:solidFill>
                  <a:srgbClr val="FFFFFF"/>
                </a:solidFill>
                <a:latin typeface="Museo Sans 300" panose="02000000000000000000" pitchFamily="50" charset="0"/>
              </a:rPr>
              <a:t>69%</a:t>
            </a:r>
          </a:p>
        </p:txBody>
      </p:sp>
      <p:sp>
        <p:nvSpPr>
          <p:cNvPr id="34" name="TextBox 34"/>
          <p:cNvSpPr txBox="1"/>
          <p:nvPr>
            <p:custDataLst>
              <p:tags r:id="rId28"/>
            </p:custDataLst>
          </p:nvPr>
        </p:nvSpPr>
        <p:spPr>
          <a:xfrm>
            <a:off x="5144794" y="5481788"/>
            <a:ext cx="1636276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2"/>
              </a:lnSpc>
            </a:pPr>
            <a:r>
              <a:rPr lang="fr-FR" sz="2500" dirty="0">
                <a:solidFill>
                  <a:srgbClr val="FFFFFF"/>
                </a:solidFill>
                <a:latin typeface="Museo Sans 300" panose="02000000000000000000" pitchFamily="50" charset="0"/>
              </a:rPr>
              <a:t>des emplois</a:t>
            </a:r>
          </a:p>
        </p:txBody>
      </p:sp>
      <p:sp>
        <p:nvSpPr>
          <p:cNvPr id="35" name="TextBox 35"/>
          <p:cNvSpPr txBox="1"/>
          <p:nvPr>
            <p:custDataLst>
              <p:tags r:id="rId29"/>
            </p:custDataLst>
          </p:nvPr>
        </p:nvSpPr>
        <p:spPr>
          <a:xfrm>
            <a:off x="914400" y="8209919"/>
            <a:ext cx="499843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556"/>
              </a:lnSpc>
            </a:pPr>
            <a:r>
              <a:rPr lang="fr-FR" sz="2168" dirty="0">
                <a:solidFill>
                  <a:srgbClr val="FFFFFF"/>
                </a:solidFill>
                <a:latin typeface="Museo Sans 300" panose="02000000000000000000" pitchFamily="50" charset="0"/>
              </a:rPr>
              <a:t>des entreprises sont dirigées par des </a:t>
            </a:r>
            <a:r>
              <a:rPr lang="fr-FR" sz="2168" dirty="0" smtClean="0">
                <a:solidFill>
                  <a:srgbClr val="FFFFFF"/>
                </a:solidFill>
                <a:latin typeface="Museo Sans 300" panose="02000000000000000000" pitchFamily="50" charset="0"/>
              </a:rPr>
              <a:t>femmes*.</a:t>
            </a:r>
            <a:endParaRPr lang="fr-FR" sz="2168" dirty="0">
              <a:solidFill>
                <a:srgbClr val="FFFFFF"/>
              </a:solidFill>
              <a:latin typeface="Museo Sans 300" panose="02000000000000000000" pitchFamily="50" charset="0"/>
            </a:endParaRPr>
          </a:p>
        </p:txBody>
      </p:sp>
      <p:sp>
        <p:nvSpPr>
          <p:cNvPr id="36" name="TextBox 36"/>
          <p:cNvSpPr txBox="1"/>
          <p:nvPr>
            <p:custDataLst>
              <p:tags r:id="rId30"/>
            </p:custDataLst>
          </p:nvPr>
        </p:nvSpPr>
        <p:spPr>
          <a:xfrm>
            <a:off x="104430" y="10006539"/>
            <a:ext cx="8196194" cy="230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820"/>
              </a:lnSpc>
              <a:spcBef>
                <a:spcPct val="0"/>
              </a:spcBef>
            </a:pPr>
            <a:r>
              <a:rPr lang="fr-FR" sz="1300" dirty="0">
                <a:solidFill>
                  <a:srgbClr val="FFFFFF"/>
                </a:solidFill>
                <a:latin typeface="Museo Sans 300" panose="02000000000000000000" pitchFamily="50" charset="0"/>
              </a:rPr>
              <a:t>Source : Enquête sur la dynamique des micro et petites entreprises en 2017. </a:t>
            </a:r>
            <a:r>
              <a:rPr lang="fr-FR" sz="1300" dirty="0" smtClean="0">
                <a:solidFill>
                  <a:srgbClr val="FFFFFF"/>
                </a:solidFill>
                <a:latin typeface="Museo Sans 300" panose="02000000000000000000" pitchFamily="50" charset="0"/>
              </a:rPr>
              <a:t> DIGESTYC-CONAMYPE</a:t>
            </a:r>
            <a:endParaRPr lang="fr-FR" sz="1300" dirty="0">
              <a:solidFill>
                <a:srgbClr val="FFFFFF"/>
              </a:solidFill>
              <a:latin typeface="Museo Sans 300" panose="02000000000000000000" pitchFamily="50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0"/>
          <a:srcRect t="520" r="5470" b="1550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>
            <p:custDataLst>
              <p:tags r:id="rId2"/>
            </p:custDataLst>
          </p:nvPr>
        </p:nvSpPr>
        <p:spPr>
          <a:xfrm>
            <a:off x="3119451" y="8096492"/>
            <a:ext cx="3006351" cy="26679"/>
          </a:xfrm>
          <a:prstGeom prst="rect">
            <a:avLst/>
          </a:prstGeom>
          <a:solidFill>
            <a:srgbClr val="FF5757"/>
          </a:solidFill>
        </p:spPr>
      </p:sp>
      <p:sp>
        <p:nvSpPr>
          <p:cNvPr id="4" name="AutoShape 4"/>
          <p:cNvSpPr/>
          <p:nvPr>
            <p:custDataLst>
              <p:tags r:id="rId3"/>
            </p:custDataLst>
          </p:nvPr>
        </p:nvSpPr>
        <p:spPr>
          <a:xfrm>
            <a:off x="7760119" y="8069813"/>
            <a:ext cx="3006351" cy="26679"/>
          </a:xfrm>
          <a:prstGeom prst="rect">
            <a:avLst/>
          </a:prstGeom>
          <a:solidFill>
            <a:srgbClr val="FF5757"/>
          </a:solidFill>
        </p:spPr>
      </p:sp>
      <p:sp>
        <p:nvSpPr>
          <p:cNvPr id="5" name="AutoShape 5"/>
          <p:cNvSpPr/>
          <p:nvPr>
            <p:custDataLst>
              <p:tags r:id="rId4"/>
            </p:custDataLst>
          </p:nvPr>
        </p:nvSpPr>
        <p:spPr>
          <a:xfrm>
            <a:off x="12410487" y="8123171"/>
            <a:ext cx="3006351" cy="26679"/>
          </a:xfrm>
          <a:prstGeom prst="rect">
            <a:avLst/>
          </a:prstGeom>
          <a:solidFill>
            <a:srgbClr val="FF5757"/>
          </a:solidFill>
        </p:spPr>
      </p:sp>
      <p:pic>
        <p:nvPicPr>
          <p:cNvPr id="6" name="Picture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3318897" y="4087394"/>
            <a:ext cx="2607461" cy="25647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7202706" y="5224655"/>
            <a:ext cx="3938021" cy="142753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12807822" y="4520796"/>
            <a:ext cx="2070114" cy="2131392"/>
          </a:xfrm>
          <a:prstGeom prst="rect">
            <a:avLst/>
          </a:prstGeom>
        </p:spPr>
      </p:pic>
      <p:sp>
        <p:nvSpPr>
          <p:cNvPr id="9" name="TextBox 9"/>
          <p:cNvSpPr txBox="1"/>
          <p:nvPr>
            <p:custDataLst>
              <p:tags r:id="rId8"/>
            </p:custDataLst>
          </p:nvPr>
        </p:nvSpPr>
        <p:spPr>
          <a:xfrm>
            <a:off x="2317167" y="262073"/>
            <a:ext cx="12354892" cy="1487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60"/>
              </a:lnSpc>
            </a:pPr>
            <a:r>
              <a:rPr lang="fr-FR" sz="4800" b="1" dirty="0">
                <a:solidFill>
                  <a:srgbClr val="050A30"/>
                </a:solidFill>
                <a:latin typeface="Museo Sans 300" panose="02000000000000000000" pitchFamily="50" charset="0"/>
              </a:rPr>
              <a:t>PRINCIPAUX SECTEURS </a:t>
            </a:r>
            <a:r>
              <a:rPr lang="fr-FR" sz="4800" b="1" dirty="0" smtClean="0">
                <a:solidFill>
                  <a:srgbClr val="050A30"/>
                </a:solidFill>
                <a:latin typeface="Museo Sans 300" panose="02000000000000000000" pitchFamily="50" charset="0"/>
              </a:rPr>
              <a:t/>
            </a:r>
            <a:br>
              <a:rPr lang="fr-FR" sz="4800" b="1" dirty="0" smtClean="0">
                <a:solidFill>
                  <a:srgbClr val="050A30"/>
                </a:solidFill>
                <a:latin typeface="Museo Sans 300" panose="02000000000000000000" pitchFamily="50" charset="0"/>
              </a:rPr>
            </a:br>
            <a:r>
              <a:rPr lang="fr-FR" sz="4800" b="1" dirty="0" smtClean="0">
                <a:solidFill>
                  <a:srgbClr val="050A30"/>
                </a:solidFill>
                <a:latin typeface="Museo Sans 300" panose="02000000000000000000" pitchFamily="50" charset="0"/>
              </a:rPr>
              <a:t>TOUCHÉS</a:t>
            </a:r>
            <a:endParaRPr lang="fr-FR" sz="4800" b="1" dirty="0">
              <a:solidFill>
                <a:srgbClr val="050A30"/>
              </a:solidFill>
              <a:latin typeface="Museo Sans 300" panose="02000000000000000000" pitchFamily="50" charset="0"/>
            </a:endParaRPr>
          </a:p>
        </p:txBody>
      </p:sp>
      <p:sp>
        <p:nvSpPr>
          <p:cNvPr id="10" name="TextBox 10"/>
          <p:cNvSpPr txBox="1"/>
          <p:nvPr>
            <p:custDataLst>
              <p:tags r:id="rId9"/>
            </p:custDataLst>
          </p:nvPr>
        </p:nvSpPr>
        <p:spPr>
          <a:xfrm>
            <a:off x="2622872" y="8389871"/>
            <a:ext cx="3502931" cy="612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75"/>
              </a:lnSpc>
            </a:pPr>
            <a:r>
              <a:rPr lang="fr-FR" sz="3625" b="1">
                <a:solidFill>
                  <a:srgbClr val="050A30"/>
                </a:solidFill>
                <a:latin typeface="Museo Sans 300" panose="02000000000000000000" pitchFamily="50" charset="0"/>
              </a:rPr>
              <a:t>50,1%</a:t>
            </a:r>
          </a:p>
        </p:txBody>
      </p:sp>
      <p:sp>
        <p:nvSpPr>
          <p:cNvPr id="11" name="TextBox 11"/>
          <p:cNvSpPr txBox="1"/>
          <p:nvPr>
            <p:custDataLst>
              <p:tags r:id="rId10"/>
            </p:custDataLst>
          </p:nvPr>
        </p:nvSpPr>
        <p:spPr>
          <a:xfrm>
            <a:off x="2868040" y="6955408"/>
            <a:ext cx="3502931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5"/>
              </a:lnSpc>
            </a:pPr>
            <a:r>
              <a:rPr lang="fr-FR" sz="2325">
                <a:solidFill>
                  <a:srgbClr val="050A30"/>
                </a:solidFill>
                <a:latin typeface="Museo Sans 300" panose="02000000000000000000" pitchFamily="50" charset="0"/>
              </a:rPr>
              <a:t>Textile, vêtements et chaussures</a:t>
            </a:r>
          </a:p>
        </p:txBody>
      </p:sp>
      <p:sp>
        <p:nvSpPr>
          <p:cNvPr id="12" name="TextBox 12"/>
          <p:cNvSpPr txBox="1"/>
          <p:nvPr>
            <p:custDataLst>
              <p:tags r:id="rId11"/>
            </p:custDataLst>
          </p:nvPr>
        </p:nvSpPr>
        <p:spPr>
          <a:xfrm>
            <a:off x="7552071" y="7053196"/>
            <a:ext cx="3502931" cy="398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5"/>
              </a:lnSpc>
            </a:pPr>
            <a:r>
              <a:rPr lang="fr-FR" sz="2325">
                <a:solidFill>
                  <a:srgbClr val="050A30"/>
                </a:solidFill>
                <a:latin typeface="Museo Sans 300" panose="02000000000000000000" pitchFamily="50" charset="0"/>
              </a:rPr>
              <a:t>Agroalimentaire</a:t>
            </a:r>
          </a:p>
        </p:txBody>
      </p:sp>
      <p:sp>
        <p:nvSpPr>
          <p:cNvPr id="13" name="TextBox 13"/>
          <p:cNvSpPr txBox="1"/>
          <p:nvPr>
            <p:custDataLst>
              <p:tags r:id="rId12"/>
            </p:custDataLst>
          </p:nvPr>
        </p:nvSpPr>
        <p:spPr>
          <a:xfrm>
            <a:off x="7760119" y="8389871"/>
            <a:ext cx="3502931" cy="612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75"/>
              </a:lnSpc>
            </a:pPr>
            <a:r>
              <a:rPr lang="fr-FR" sz="3625" b="1">
                <a:solidFill>
                  <a:srgbClr val="050A30"/>
                </a:solidFill>
                <a:latin typeface="Museo Sans 300" panose="02000000000000000000" pitchFamily="50" charset="0"/>
              </a:rPr>
              <a:t>15,4%</a:t>
            </a:r>
          </a:p>
        </p:txBody>
      </p:sp>
      <p:sp>
        <p:nvSpPr>
          <p:cNvPr id="14" name="TextBox 14"/>
          <p:cNvSpPr txBox="1"/>
          <p:nvPr>
            <p:custDataLst>
              <p:tags r:id="rId13"/>
            </p:custDataLst>
          </p:nvPr>
        </p:nvSpPr>
        <p:spPr>
          <a:xfrm>
            <a:off x="12091414" y="7053196"/>
            <a:ext cx="3502931" cy="398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5"/>
              </a:lnSpc>
            </a:pPr>
            <a:r>
              <a:rPr lang="fr-FR" sz="2325">
                <a:solidFill>
                  <a:srgbClr val="050A30"/>
                </a:solidFill>
                <a:latin typeface="Museo Sans 300" panose="02000000000000000000" pitchFamily="50" charset="0"/>
              </a:rPr>
              <a:t>Autres services</a:t>
            </a:r>
          </a:p>
        </p:txBody>
      </p:sp>
      <p:sp>
        <p:nvSpPr>
          <p:cNvPr id="15" name="TextBox 15"/>
          <p:cNvSpPr txBox="1"/>
          <p:nvPr>
            <p:custDataLst>
              <p:tags r:id="rId14"/>
            </p:custDataLst>
          </p:nvPr>
        </p:nvSpPr>
        <p:spPr>
          <a:xfrm>
            <a:off x="12162197" y="8389871"/>
            <a:ext cx="3502931" cy="612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75"/>
              </a:lnSpc>
            </a:pPr>
            <a:r>
              <a:rPr lang="fr-FR" sz="3625" b="1">
                <a:solidFill>
                  <a:srgbClr val="050A30"/>
                </a:solidFill>
                <a:latin typeface="Museo Sans 300" panose="02000000000000000000" pitchFamily="50" charset="0"/>
              </a:rPr>
              <a:t>9,1%</a:t>
            </a:r>
          </a:p>
        </p:txBody>
      </p:sp>
      <p:sp>
        <p:nvSpPr>
          <p:cNvPr id="16" name="TextBox 16"/>
          <p:cNvSpPr txBox="1"/>
          <p:nvPr>
            <p:custDataLst>
              <p:tags r:id="rId15"/>
            </p:custDataLst>
          </p:nvPr>
        </p:nvSpPr>
        <p:spPr>
          <a:xfrm>
            <a:off x="2368002" y="2330057"/>
            <a:ext cx="12566226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95"/>
              </a:lnSpc>
            </a:pPr>
            <a:r>
              <a:rPr lang="fr-FR" sz="2925" dirty="0">
                <a:solidFill>
                  <a:srgbClr val="050A30"/>
                </a:solidFill>
                <a:latin typeface="Museo Sans 300" panose="02000000000000000000" pitchFamily="50" charset="0"/>
              </a:rPr>
              <a:t>Au Salvador, plus de </a:t>
            </a:r>
            <a:r>
              <a:rPr lang="fr-FR" sz="2925" b="1" dirty="0">
                <a:solidFill>
                  <a:srgbClr val="050A30"/>
                </a:solidFill>
                <a:latin typeface="Museo Sans 300" panose="02000000000000000000" pitchFamily="50" charset="0"/>
              </a:rPr>
              <a:t>70% </a:t>
            </a:r>
            <a:r>
              <a:rPr lang="fr-FR" sz="2925" dirty="0">
                <a:solidFill>
                  <a:srgbClr val="050A30"/>
                </a:solidFill>
                <a:latin typeface="Museo Sans 300" panose="02000000000000000000" pitchFamily="50" charset="0"/>
              </a:rPr>
              <a:t>des femmes employées dans le secteur de l’exportation sont principalement présentes dans trois </a:t>
            </a:r>
            <a:r>
              <a:rPr lang="fr-FR" sz="2925" dirty="0" smtClean="0">
                <a:solidFill>
                  <a:srgbClr val="050A30"/>
                </a:solidFill>
                <a:latin typeface="Museo Sans 300" panose="02000000000000000000" pitchFamily="50" charset="0"/>
              </a:rPr>
              <a:t>secteurs : </a:t>
            </a:r>
            <a:endParaRPr lang="fr-FR" sz="2925" dirty="0">
              <a:solidFill>
                <a:srgbClr val="050A30"/>
              </a:solidFill>
              <a:latin typeface="Museo Sans 300" panose="02000000000000000000" pitchFamily="50" charset="0"/>
            </a:endParaRPr>
          </a:p>
        </p:txBody>
      </p:sp>
      <p:sp>
        <p:nvSpPr>
          <p:cNvPr id="17" name="TextBox 17"/>
          <p:cNvSpPr txBox="1"/>
          <p:nvPr>
            <p:custDataLst>
              <p:tags r:id="rId16"/>
            </p:custDataLst>
          </p:nvPr>
        </p:nvSpPr>
        <p:spPr>
          <a:xfrm>
            <a:off x="5206966" y="9834175"/>
            <a:ext cx="8051834" cy="230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819"/>
              </a:lnSpc>
            </a:pPr>
            <a:r>
              <a:rPr lang="fr-FR" sz="1299" dirty="0">
                <a:solidFill>
                  <a:srgbClr val="050A30"/>
                </a:solidFill>
                <a:latin typeface="Museo Sans 300" panose="02000000000000000000" pitchFamily="50" charset="0"/>
              </a:rPr>
              <a:t>Source : Enquête sur la dynamique des micro et petites entreprises en 2017. </a:t>
            </a:r>
            <a:r>
              <a:rPr lang="fr-FR" sz="1299" dirty="0" smtClean="0">
                <a:solidFill>
                  <a:srgbClr val="050A30"/>
                </a:solidFill>
                <a:latin typeface="Museo Sans 300" panose="02000000000000000000" pitchFamily="50" charset="0"/>
              </a:rPr>
              <a:t> DIGESTYC-CONAMYPE</a:t>
            </a:r>
            <a:endParaRPr lang="fr-FR" sz="1299" dirty="0">
              <a:solidFill>
                <a:srgbClr val="050A30"/>
              </a:solidFill>
              <a:latin typeface="Museo Sans 300" panose="02000000000000000000" pitchFamily="50" charset="0"/>
            </a:endParaRPr>
          </a:p>
        </p:txBody>
      </p:sp>
      <p:sp>
        <p:nvSpPr>
          <p:cNvPr id="18" name="AutoShape 18"/>
          <p:cNvSpPr/>
          <p:nvPr>
            <p:custDataLst>
              <p:tags r:id="rId17"/>
            </p:custDataLst>
          </p:nvPr>
        </p:nvSpPr>
        <p:spPr>
          <a:xfrm>
            <a:off x="2368002" y="1709873"/>
            <a:ext cx="8636044" cy="115358"/>
          </a:xfrm>
          <a:prstGeom prst="rect">
            <a:avLst/>
          </a:prstGeom>
          <a:solidFill>
            <a:srgbClr val="FF5757"/>
          </a:solidFill>
        </p:spPr>
      </p:sp>
      <p:pic>
        <p:nvPicPr>
          <p:cNvPr id="19" name="Picture 19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27"/>
          <a:srcRect/>
          <a:stretch>
            <a:fillRect/>
          </a:stretch>
        </p:blipFill>
        <p:spPr>
          <a:xfrm>
            <a:off x="15216813" y="148430"/>
            <a:ext cx="2846460" cy="1317806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752</TotalTime>
  <Words>928</Words>
  <Application>Microsoft Office PowerPoint</Application>
  <PresentationFormat>Custom</PresentationFormat>
  <Paragraphs>91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Museo 300</vt:lpstr>
      <vt:lpstr>Microsoft Sans Serif</vt:lpstr>
      <vt:lpstr>RoxboroughCF</vt:lpstr>
      <vt:lpstr>RoxboroughCF Thin Bold</vt:lpstr>
      <vt:lpstr>Arial</vt:lpstr>
      <vt:lpstr>Calibri</vt:lpstr>
      <vt:lpstr>Museo Sans 300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“Faites enregistrer votre marque!  C’est le meilleur conseil que je puisse donner à un entrepreneur.”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 y mujeres: fortaleciendo conexiones</dc:title>
  <dc:creator>JOHANNA</dc:creator>
  <cp:keywords>FOR OFFICIAL USE ONLY</cp:keywords>
  <cp:lastModifiedBy>OLIVIÉ Karen</cp:lastModifiedBy>
  <cp:revision>51</cp:revision>
  <cp:lastPrinted>2022-05-24T11:21:28Z</cp:lastPrinted>
  <dcterms:created xsi:type="dcterms:W3CDTF">2006-08-16T00:00:00Z</dcterms:created>
  <dcterms:modified xsi:type="dcterms:W3CDTF">2022-06-22T10:17:26Z</dcterms:modified>
  <dc:identifier>DAFAO09vmec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2e7a6773-b5ac-4d47-8a18-0ab709c4a368</vt:lpwstr>
  </property>
  <property fmtid="{D5CDD505-2E9C-101B-9397-08002B2CF9AE}" pid="3" name="Classification">
    <vt:lpwstr>For Official Use Only</vt:lpwstr>
  </property>
  <property fmtid="{D5CDD505-2E9C-101B-9397-08002B2CF9AE}" pid="4" name="VisualMarkings">
    <vt:lpwstr>Footer</vt:lpwstr>
  </property>
  <property fmtid="{D5CDD505-2E9C-101B-9397-08002B2CF9AE}" pid="5" name="Alignment">
    <vt:lpwstr>Centre</vt:lpwstr>
  </property>
  <property fmtid="{D5CDD505-2E9C-101B-9397-08002B2CF9AE}" pid="6" name="Language">
    <vt:lpwstr>English</vt:lpwstr>
  </property>
  <property fmtid="{D5CDD505-2E9C-101B-9397-08002B2CF9AE}" pid="7" name="TCSClassification">
    <vt:lpwstr>FOR OFFICIAL USE ONLY</vt:lpwstr>
  </property>
</Properties>
</file>