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2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420" r:id="rId2"/>
    <p:sldId id="393" r:id="rId3"/>
    <p:sldId id="411" r:id="rId4"/>
    <p:sldId id="416" r:id="rId5"/>
    <p:sldId id="417" r:id="rId6"/>
    <p:sldId id="418" r:id="rId7"/>
    <p:sldId id="404" r:id="rId8"/>
    <p:sldId id="419" r:id="rId9"/>
    <p:sldId id="413" r:id="rId10"/>
    <p:sldId id="412" r:id="rId11"/>
    <p:sldId id="409" r:id="rId12"/>
    <p:sldId id="407" r:id="rId13"/>
    <p:sldId id="408" r:id="rId14"/>
    <p:sldId id="391" r:id="rId15"/>
  </p:sldIdLst>
  <p:sldSz cx="12192000" cy="6858000"/>
  <p:notesSz cx="6797675" cy="9926638"/>
  <p:defaultTextStyle>
    <a:defPPr>
      <a:defRPr lang="es-D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aelle Aubert" initials="AA" lastIdx="2" clrIdx="0">
    <p:extLst>
      <p:ext uri="{19B8F6BF-5375-455C-9EA6-DF929625EA0E}">
        <p15:presenceInfo xmlns:p15="http://schemas.microsoft.com/office/powerpoint/2012/main" userId="566b9003cf6ad1f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2570"/>
    <a:srgbClr val="CE1127"/>
    <a:srgbClr val="0B109F"/>
    <a:srgbClr val="8A0000"/>
    <a:srgbClr val="003D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74" autoAdjust="0"/>
    <p:restoredTop sz="90305" autoAdjust="0"/>
  </p:normalViewPr>
  <p:slideViewPr>
    <p:cSldViewPr snapToGrid="0" snapToObjects="1">
      <p:cViewPr varScale="1">
        <p:scale>
          <a:sx n="76" d="100"/>
          <a:sy n="76" d="100"/>
        </p:scale>
        <p:origin x="259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ilkis\Desktop\ONDA%20-%20TRABAJOS\ACADEMIA%20DE%20DERECHO%20DE%20AUTOR\Cursos%20a%20Distancia%20OMPI%20-%20ONDA\2022%20-%20Datos%20Enviados%20a%20OMPI%20ES_2022_Data_IPTI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ilkis\Desktop\ONDA%20-%20TRABAJOS\ACADEMIA%20DE%20DERECHO%20DE%20AUTOR\Cursos%20a%20Distancia%20OMPI%20-%20ONDA\2022%20-%20Datos%20Enviados%20a%20OMPI%20ES_2022_Data_IPTI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Participation par sexe </a:t>
            </a:r>
          </a:p>
        </c:rich>
      </c:tx>
      <c:layout>
        <c:manualLayout>
          <c:xMode val="edge"/>
          <c:yMode val="edge"/>
          <c:x val="0.2448218962251740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Sheet1!$G$11</c:f>
              <c:strCache>
                <c:ptCount val="1"/>
                <c:pt idx="0">
                  <c:v>Femmes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1.3775323390824663E-2"/>
                  <c:y val="1.69992754114627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9B1F-495B-9DC0-F358A61CEB3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DataLabelsRange val="1"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Sheet1!$H$10:$I$10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Sheet1!$H$11:$I$11</c:f>
              <c:numCache>
                <c:formatCode>General</c:formatCode>
                <c:ptCount val="2"/>
                <c:pt idx="0">
                  <c:v>299</c:v>
                </c:pt>
                <c:pt idx="1">
                  <c:v>365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B1F-495B-9DC0-F358A61CEB34}"/>
            </c:ext>
          </c:extLst>
        </c:ser>
        <c:ser>
          <c:idx val="1"/>
          <c:order val="1"/>
          <c:tx>
            <c:strRef>
              <c:f>Sheet1!$G$12</c:f>
              <c:strCache>
                <c:ptCount val="1"/>
                <c:pt idx="0">
                  <c:v>Hommes</c:v>
                </c:pt>
              </c:strCache>
            </c:strRef>
          </c:tx>
          <c:spPr>
            <a:solidFill>
              <a:srgbClr val="0B109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Sheet1!$H$10:$I$10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Sheet1!$H$12:$I$12</c:f>
              <c:numCache>
                <c:formatCode>General</c:formatCode>
                <c:ptCount val="2"/>
                <c:pt idx="0">
                  <c:v>157</c:v>
                </c:pt>
                <c:pt idx="1">
                  <c:v>314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B1F-495B-9DC0-F358A61CEB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560927600"/>
        <c:axId val="560940656"/>
      </c:barChart>
      <c:catAx>
        <c:axId val="560927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0940656"/>
        <c:crosses val="autoZero"/>
        <c:auto val="1"/>
        <c:lblAlgn val="ctr"/>
        <c:lblOffset val="100"/>
        <c:noMultiLvlLbl val="0"/>
      </c:catAx>
      <c:valAx>
        <c:axId val="560940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0927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358000665988079"/>
          <c:y val="0.91451974592998986"/>
          <c:w val="0.60006951192433211"/>
          <c:h val="8.548025407001023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b="1"/>
              <a:t>Participation par sexe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403430109427375"/>
          <c:y val="0.11541456753679803"/>
          <c:w val="0.8959656989057263"/>
          <c:h val="0.667195759542800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CE112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Femmes</c:v>
                </c:pt>
                <c:pt idx="1">
                  <c:v>Hommes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25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86-48A8-BEBE-87B8A1436F43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339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Femmes</c:v>
                </c:pt>
                <c:pt idx="1">
                  <c:v>Hommes</c:v>
                </c:pt>
              </c:strCache>
            </c:strRef>
          </c:cat>
          <c:val>
            <c:numRef>
              <c:f>Hoja1!$C$2:$C$3</c:f>
              <c:numCache>
                <c:formatCode>General</c:formatCode>
                <c:ptCount val="2"/>
                <c:pt idx="0">
                  <c:v>19</c:v>
                </c:pt>
                <c:pt idx="1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86-48A8-BEBE-87B8A1436F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4484720"/>
        <c:axId val="604475472"/>
      </c:barChart>
      <c:catAx>
        <c:axId val="604484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4475472"/>
        <c:crosses val="autoZero"/>
        <c:auto val="1"/>
        <c:lblAlgn val="ctr"/>
        <c:lblOffset val="100"/>
        <c:noMultiLvlLbl val="0"/>
      </c:catAx>
      <c:valAx>
        <c:axId val="604475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4484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fr-FR" sz="1600" b="1" dirty="0" smtClean="0">
                <a:solidFill>
                  <a:schemeClr val="tx1"/>
                </a:solidFill>
              </a:rPr>
              <a:t>Six</a:t>
            </a:r>
            <a:r>
              <a:rPr lang="fr-FR" sz="1600" b="1" dirty="0">
                <a:solidFill>
                  <a:schemeClr val="tx1"/>
                </a:solidFill>
              </a:rPr>
              <a:t> conférences - </a:t>
            </a:r>
          </a:p>
          <a:p>
            <a:pPr>
              <a:defRPr sz="1600" b="1">
                <a:solidFill>
                  <a:schemeClr val="tx1"/>
                </a:solidFill>
              </a:defRPr>
            </a:pPr>
            <a:r>
              <a:rPr lang="fr-FR" sz="1600" b="1" dirty="0">
                <a:solidFill>
                  <a:schemeClr val="tx1"/>
                </a:solidFill>
              </a:rPr>
              <a:t>Participation par sexe</a:t>
            </a:r>
          </a:p>
        </c:rich>
      </c:tx>
      <c:layout>
        <c:manualLayout>
          <c:xMode val="edge"/>
          <c:yMode val="edge"/>
          <c:x val="0.23964663839449787"/>
          <c:y val="2.25302529840805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760-4024-B92F-B0F61B264A6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Sheet1!$B$46:$C$46</c:f>
              <c:strCache>
                <c:ptCount val="2"/>
                <c:pt idx="0">
                  <c:v>Femenino</c:v>
                </c:pt>
                <c:pt idx="1">
                  <c:v>Masculino</c:v>
                </c:pt>
              </c:strCache>
            </c:strRef>
          </c:cat>
          <c:val>
            <c:numRef>
              <c:f>Sheet1!$B$47:$C$47</c:f>
              <c:numCache>
                <c:formatCode>General</c:formatCode>
                <c:ptCount val="2"/>
                <c:pt idx="0">
                  <c:v>277</c:v>
                </c:pt>
                <c:pt idx="1">
                  <c:v>222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760-4024-B92F-B0F61B264A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60930320"/>
        <c:axId val="560926512"/>
      </c:barChart>
      <c:catAx>
        <c:axId val="560930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0926512"/>
        <c:crosses val="autoZero"/>
        <c:auto val="1"/>
        <c:lblAlgn val="ctr"/>
        <c:lblOffset val="100"/>
        <c:noMultiLvlLbl val="0"/>
      </c:catAx>
      <c:valAx>
        <c:axId val="560926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0930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19E3369-0F53-42AC-90D9-AC272021146E}" type="datetimeFigureOut">
              <a:rPr lang="es-PE" smtClean="0"/>
              <a:t>22/06/2022</a:t>
            </a:fld>
            <a:endParaRPr lang="es-P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P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4FF0CF8-0816-4C1F-8E61-B0F17EACF497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18370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f391192_0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6925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8565d7c642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8565d7c642_0_34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8925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F0CF8-0816-4C1F-8E61-B0F17EACF497}" type="slidenum">
              <a:rPr lang="es-PE" smtClean="0"/>
              <a:t>11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43739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D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F0CF8-0816-4C1F-8E61-B0F17EACF497}" type="slidenum">
              <a:rPr lang="es-PE" smtClean="0"/>
              <a:t>14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80063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D4FD62-6461-694C-BE45-90DACC858F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D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B85ADD2-1543-0A41-9B25-DD92A76A94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D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64A582D-B544-4942-B5CB-599AB5093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5105-A518-264A-B72B-3E64B4772618}" type="datetimeFigureOut">
              <a:rPr lang="es-DO" smtClean="0"/>
              <a:t>22/6/2022</a:t>
            </a:fld>
            <a:endParaRPr lang="es-D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9FCB1BB-5675-344F-8732-478F07C7D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46521A7-7F5E-2045-9434-699FC1DC7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815C-8F80-DB47-904B-196110B85DDE}" type="slidenum">
              <a:rPr lang="es-DO" smtClean="0"/>
              <a:t>‹#›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364994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E4D961-D505-F94C-AA8A-FDC12EDBE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D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C35C40D-C0FF-5740-902D-E0C844BB0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D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5AF5CC-8243-3D4D-A7EC-F467DF890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5105-A518-264A-B72B-3E64B4772618}" type="datetimeFigureOut">
              <a:rPr lang="es-DO" smtClean="0"/>
              <a:t>22/6/2022</a:t>
            </a:fld>
            <a:endParaRPr lang="es-D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9CCAF2-F361-364D-9F0D-0EAD33C9B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0A9D21-40F9-AF47-A481-9B0FED244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815C-8F80-DB47-904B-196110B85DDE}" type="slidenum">
              <a:rPr lang="es-DO" smtClean="0"/>
              <a:t>‹#›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197448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FB37EAF-1064-3041-8C8C-FB649DEB1E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D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F7F83C4-D735-F94E-B170-ED54FF7F30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D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48956D-0BD0-D04F-A9B0-B0288A3FC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5105-A518-264A-B72B-3E64B4772618}" type="datetimeFigureOut">
              <a:rPr lang="es-DO" smtClean="0"/>
              <a:t>22/6/2022</a:t>
            </a:fld>
            <a:endParaRPr lang="es-D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EB4D3E-EE99-0843-9841-B457C6E66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5110E26-7904-944E-8D24-A22B65C94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815C-8F80-DB47-904B-196110B85DDE}" type="slidenum">
              <a:rPr lang="es-DO" smtClean="0"/>
              <a:t>‹#›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579646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60300" y="3683633"/>
            <a:ext cx="8982000" cy="15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6114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227B4E-DBC0-894C-A3E3-118975140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D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FBA9C3D-E97C-994F-8CE1-DF7530A855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D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343C35B-91AF-0747-8D3C-FA2D013D2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5105-A518-264A-B72B-3E64B4772618}" type="datetimeFigureOut">
              <a:rPr lang="es-DO" smtClean="0"/>
              <a:t>22/6/2022</a:t>
            </a:fld>
            <a:endParaRPr lang="es-D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14FCBCD-13C8-7647-88EF-FE3614C76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D1A1E5-9EB8-F942-9B20-1F8791B10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815C-8F80-DB47-904B-196110B85DDE}" type="slidenum">
              <a:rPr lang="es-DO" smtClean="0"/>
              <a:t>‹#›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845521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B94777-09A5-BF4C-A27C-B88A6EC8D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D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66C63F9-0810-C447-82F9-F9DFAC021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83BA3F-5670-5140-B4A4-3D32E696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5105-A518-264A-B72B-3E64B4772618}" type="datetimeFigureOut">
              <a:rPr lang="es-DO" smtClean="0"/>
              <a:t>22/6/2022</a:t>
            </a:fld>
            <a:endParaRPr lang="es-D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50F5315-28BA-3B4E-8E92-1F8B849F8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F67A1B5-E2B0-A341-9FF9-39E81CCD8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815C-8F80-DB47-904B-196110B85DDE}" type="slidenum">
              <a:rPr lang="es-DO" smtClean="0"/>
              <a:t>‹#›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4104252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29C926-8B79-5645-9B81-A96EF1E7A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D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1DE5C2C-DBE4-2B44-89EC-01CF7C0090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D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90CFCEC-0177-2C49-93B0-D7E38B1223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D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224ADBC-1EF9-F24D-9859-095C7C440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5105-A518-264A-B72B-3E64B4772618}" type="datetimeFigureOut">
              <a:rPr lang="es-DO" smtClean="0"/>
              <a:t>22/6/2022</a:t>
            </a:fld>
            <a:endParaRPr lang="es-D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DEB58D0-5491-C142-8513-6794B0B37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D6B9D2-7BCF-7944-93E8-858FEF91F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815C-8F80-DB47-904B-196110B85DDE}" type="slidenum">
              <a:rPr lang="es-DO" smtClean="0"/>
              <a:t>‹#›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446034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D77F9A-6878-7D4F-BF51-CD3773B3D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D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474151E-1CB1-8D4A-B0A9-66AD295884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E69AC6F-2EC3-5C4E-8B0B-0B2AC50F14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D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EAFDCF1-FA7D-9344-894B-6362AB2590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DD402BA-83FA-324E-B421-E7D40A862E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D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94ADBD-A497-7740-A305-774DDC047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5105-A518-264A-B72B-3E64B4772618}" type="datetimeFigureOut">
              <a:rPr lang="es-DO" smtClean="0"/>
              <a:t>22/6/2022</a:t>
            </a:fld>
            <a:endParaRPr lang="es-D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650FDFE-150F-744E-984D-F61B0D714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4C3FE87-3BF0-8145-952B-2E22A5E74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815C-8F80-DB47-904B-196110B85DDE}" type="slidenum">
              <a:rPr lang="es-DO" smtClean="0"/>
              <a:t>‹#›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262618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8FE17A-8CA5-7A47-9C25-AB2ADA32F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D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DF38926-00D3-8341-8D41-9C8443BB6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5105-A518-264A-B72B-3E64B4772618}" type="datetimeFigureOut">
              <a:rPr lang="es-DO" smtClean="0"/>
              <a:t>22/6/2022</a:t>
            </a:fld>
            <a:endParaRPr lang="es-D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2B47D37-6F44-B843-9BC0-B64589DD0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C039E37-BFA1-AE49-9405-1C67F1838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815C-8F80-DB47-904B-196110B85DDE}" type="slidenum">
              <a:rPr lang="es-DO" smtClean="0"/>
              <a:t>‹#›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973304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E421A71-94A2-424D-8A4F-9F75F2A3A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5105-A518-264A-B72B-3E64B4772618}" type="datetimeFigureOut">
              <a:rPr lang="es-DO" smtClean="0"/>
              <a:t>22/6/2022</a:t>
            </a:fld>
            <a:endParaRPr lang="es-D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633E218-875C-4543-A311-0C6B165C4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268CC5A-28C6-1F4D-B856-28415E842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815C-8F80-DB47-904B-196110B85DDE}" type="slidenum">
              <a:rPr lang="es-DO" smtClean="0"/>
              <a:t>‹#›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897190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7F7624-7F8F-5142-9286-BA20B6529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D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3BB278-0BAA-5D4C-B3FE-D0A514008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D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76AC6E1-BDB8-6947-8D71-75BEF54994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C76712E-2F21-7444-BBDA-720F5C1B5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5105-A518-264A-B72B-3E64B4772618}" type="datetimeFigureOut">
              <a:rPr lang="es-DO" smtClean="0"/>
              <a:t>22/6/2022</a:t>
            </a:fld>
            <a:endParaRPr lang="es-D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59E2F51-CDD7-5048-A4FF-16449322A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0C3BC00-7EAE-FC47-85AA-26813F076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815C-8F80-DB47-904B-196110B85DDE}" type="slidenum">
              <a:rPr lang="es-DO" smtClean="0"/>
              <a:t>‹#›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319964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7D661C-4980-5148-9165-89E4F5300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D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DFF80C7-971B-8143-99C3-ACFA6118D6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D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FB06B5A-6623-FC4C-8660-47FDCF5E9E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F4170AE-A676-654B-A6C1-8926B80C0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5105-A518-264A-B72B-3E64B4772618}" type="datetimeFigureOut">
              <a:rPr lang="es-DO" smtClean="0"/>
              <a:t>22/6/2022</a:t>
            </a:fld>
            <a:endParaRPr lang="es-D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765CB43-592F-F24C-808B-A34DBAF92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805ECEF-E9D0-0041-BE3F-F50CD25D8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815C-8F80-DB47-904B-196110B85DDE}" type="slidenum">
              <a:rPr lang="es-DO" smtClean="0"/>
              <a:t>‹#›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639062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B8509F3-DF22-9C44-A16E-9F4C44D82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D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67DC27C-3AA1-DA45-80AC-495EFEF86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D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34AD2E-5906-CA4D-AF0A-12B6B24A26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6F5105-A518-264A-B72B-3E64B4772618}" type="datetimeFigureOut">
              <a:rPr lang="es-DO" smtClean="0"/>
              <a:t>22/6/2022</a:t>
            </a:fld>
            <a:endParaRPr lang="es-D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E1269A-7CA6-3248-B38F-A1CF98E1A2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D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8DF9ED-80AA-CB4A-85E0-3E43000AFD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0815C-8F80-DB47-904B-196110B85DDE}" type="slidenum">
              <a:rPr lang="es-DO" smtClean="0"/>
              <a:t>‹#›</a:t>
            </a:fld>
            <a:endParaRPr lang="es-DO"/>
          </a:p>
        </p:txBody>
      </p:sp>
      <p:sp>
        <p:nvSpPr>
          <p:cNvPr id="7" name="fc" descr="WIPO FOR OFFICIAL USE ONLY"/>
          <p:cNvSpPr txBox="1"/>
          <p:nvPr userDrawn="1"/>
        </p:nvSpPr>
        <p:spPr>
          <a:xfrm>
            <a:off x="0" y="653796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WIPO FOR OFFICIAL USE ONLY</a:t>
            </a:r>
          </a:p>
        </p:txBody>
      </p:sp>
    </p:spTree>
    <p:extLst>
      <p:ext uri="{BB962C8B-B14F-4D97-AF65-F5344CB8AC3E}">
        <p14:creationId xmlns:p14="http://schemas.microsoft.com/office/powerpoint/2010/main" val="1083822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D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tags" Target="../tags/tag72.xml"/><Relationship Id="rId7" Type="http://schemas.openxmlformats.org/officeDocument/2006/relationships/image" Target="../media/image3.jpg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74.xml"/><Relationship Id="rId4" Type="http://schemas.openxmlformats.org/officeDocument/2006/relationships/tags" Target="../tags/tag7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82.xml"/><Relationship Id="rId13" Type="http://schemas.openxmlformats.org/officeDocument/2006/relationships/notesSlide" Target="../notesSlides/notesSlide3.xml"/><Relationship Id="rId18" Type="http://schemas.openxmlformats.org/officeDocument/2006/relationships/image" Target="../media/image28.png"/><Relationship Id="rId3" Type="http://schemas.openxmlformats.org/officeDocument/2006/relationships/tags" Target="../tags/tag77.xml"/><Relationship Id="rId7" Type="http://schemas.openxmlformats.org/officeDocument/2006/relationships/tags" Target="../tags/tag81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27.png"/><Relationship Id="rId2" Type="http://schemas.openxmlformats.org/officeDocument/2006/relationships/tags" Target="../tags/tag76.xml"/><Relationship Id="rId16" Type="http://schemas.openxmlformats.org/officeDocument/2006/relationships/image" Target="../media/image26.png"/><Relationship Id="rId20" Type="http://schemas.openxmlformats.org/officeDocument/2006/relationships/chart" Target="../charts/chart3.xml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11" Type="http://schemas.openxmlformats.org/officeDocument/2006/relationships/tags" Target="../tags/tag85.xml"/><Relationship Id="rId5" Type="http://schemas.openxmlformats.org/officeDocument/2006/relationships/tags" Target="../tags/tag79.xml"/><Relationship Id="rId15" Type="http://schemas.openxmlformats.org/officeDocument/2006/relationships/image" Target="../media/image25.png"/><Relationship Id="rId10" Type="http://schemas.openxmlformats.org/officeDocument/2006/relationships/tags" Target="../tags/tag84.xml"/><Relationship Id="rId19" Type="http://schemas.openxmlformats.org/officeDocument/2006/relationships/image" Target="../media/image29.png"/><Relationship Id="rId4" Type="http://schemas.openxmlformats.org/officeDocument/2006/relationships/tags" Target="../tags/tag78.xml"/><Relationship Id="rId9" Type="http://schemas.openxmlformats.org/officeDocument/2006/relationships/tags" Target="../tags/tag83.xml"/><Relationship Id="rId1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93.xml"/><Relationship Id="rId13" Type="http://schemas.openxmlformats.org/officeDocument/2006/relationships/image" Target="../media/image31.jpeg"/><Relationship Id="rId3" Type="http://schemas.openxmlformats.org/officeDocument/2006/relationships/tags" Target="../tags/tag88.xml"/><Relationship Id="rId7" Type="http://schemas.openxmlformats.org/officeDocument/2006/relationships/tags" Target="../tags/tag92.xml"/><Relationship Id="rId12" Type="http://schemas.openxmlformats.org/officeDocument/2006/relationships/image" Target="../media/image30.jpeg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11" Type="http://schemas.openxmlformats.org/officeDocument/2006/relationships/image" Target="../media/image3.jpg"/><Relationship Id="rId5" Type="http://schemas.openxmlformats.org/officeDocument/2006/relationships/tags" Target="../tags/tag90.xml"/><Relationship Id="rId15" Type="http://schemas.openxmlformats.org/officeDocument/2006/relationships/image" Target="../media/image33.jpg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89.xml"/><Relationship Id="rId9" Type="http://schemas.openxmlformats.org/officeDocument/2006/relationships/tags" Target="../tags/tag94.xml"/><Relationship Id="rId1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02.xml"/><Relationship Id="rId13" Type="http://schemas.openxmlformats.org/officeDocument/2006/relationships/image" Target="../media/image36.png"/><Relationship Id="rId3" Type="http://schemas.openxmlformats.org/officeDocument/2006/relationships/tags" Target="../tags/tag97.xml"/><Relationship Id="rId7" Type="http://schemas.openxmlformats.org/officeDocument/2006/relationships/tags" Target="../tags/tag101.xml"/><Relationship Id="rId12" Type="http://schemas.openxmlformats.org/officeDocument/2006/relationships/image" Target="../media/image35.png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tags" Target="../tags/tag100.xml"/><Relationship Id="rId11" Type="http://schemas.openxmlformats.org/officeDocument/2006/relationships/image" Target="../media/image34.jpeg"/><Relationship Id="rId5" Type="http://schemas.openxmlformats.org/officeDocument/2006/relationships/tags" Target="../tags/tag99.xml"/><Relationship Id="rId10" Type="http://schemas.openxmlformats.org/officeDocument/2006/relationships/image" Target="../media/image3.jpg"/><Relationship Id="rId4" Type="http://schemas.openxmlformats.org/officeDocument/2006/relationships/tags" Target="../tags/tag98.xml"/><Relationship Id="rId9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3.xml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2.jp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13" Type="http://schemas.openxmlformats.org/officeDocument/2006/relationships/slideLayout" Target="../slideLayouts/slideLayout6.xml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12" Type="http://schemas.openxmlformats.org/officeDocument/2006/relationships/tags" Target="../tags/tag18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tags" Target="../tags/tag17.xml"/><Relationship Id="rId5" Type="http://schemas.openxmlformats.org/officeDocument/2006/relationships/tags" Target="../tags/tag11.xml"/><Relationship Id="rId15" Type="http://schemas.openxmlformats.org/officeDocument/2006/relationships/image" Target="../media/image3.jpg"/><Relationship Id="rId10" Type="http://schemas.openxmlformats.org/officeDocument/2006/relationships/tags" Target="../tags/tag16.xml"/><Relationship Id="rId4" Type="http://schemas.openxmlformats.org/officeDocument/2006/relationships/tags" Target="../tags/tag10.xml"/><Relationship Id="rId9" Type="http://schemas.openxmlformats.org/officeDocument/2006/relationships/tags" Target="../tags/tag15.xml"/><Relationship Id="rId1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13" Type="http://schemas.openxmlformats.org/officeDocument/2006/relationships/image" Target="../media/image6.png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12" Type="http://schemas.openxmlformats.org/officeDocument/2006/relationships/image" Target="../media/image5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image" Target="../media/image4.png"/><Relationship Id="rId5" Type="http://schemas.openxmlformats.org/officeDocument/2006/relationships/tags" Target="../tags/tag23.xml"/><Relationship Id="rId10" Type="http://schemas.openxmlformats.org/officeDocument/2006/relationships/image" Target="../media/image3.jpg"/><Relationship Id="rId4" Type="http://schemas.openxmlformats.org/officeDocument/2006/relationships/tags" Target="../tags/tag22.xml"/><Relationship Id="rId9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image" Target="../media/image8.png"/><Relationship Id="rId5" Type="http://schemas.openxmlformats.org/officeDocument/2006/relationships/tags" Target="../tags/tag31.xml"/><Relationship Id="rId10" Type="http://schemas.openxmlformats.org/officeDocument/2006/relationships/image" Target="../media/image7.png"/><Relationship Id="rId4" Type="http://schemas.openxmlformats.org/officeDocument/2006/relationships/tags" Target="../tags/tag30.xml"/><Relationship Id="rId9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41.xml"/><Relationship Id="rId13" Type="http://schemas.openxmlformats.org/officeDocument/2006/relationships/image" Target="../media/image11.png"/><Relationship Id="rId3" Type="http://schemas.openxmlformats.org/officeDocument/2006/relationships/tags" Target="../tags/tag36.xml"/><Relationship Id="rId7" Type="http://schemas.openxmlformats.org/officeDocument/2006/relationships/tags" Target="../tags/tag40.xml"/><Relationship Id="rId12" Type="http://schemas.openxmlformats.org/officeDocument/2006/relationships/image" Target="../media/image10.jpe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11" Type="http://schemas.openxmlformats.org/officeDocument/2006/relationships/image" Target="../media/image9.png"/><Relationship Id="rId5" Type="http://schemas.openxmlformats.org/officeDocument/2006/relationships/tags" Target="../tags/tag38.xml"/><Relationship Id="rId10" Type="http://schemas.openxmlformats.org/officeDocument/2006/relationships/image" Target="../media/image3.jpg"/><Relationship Id="rId4" Type="http://schemas.openxmlformats.org/officeDocument/2006/relationships/tags" Target="../tags/tag37.xml"/><Relationship Id="rId9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49.xml"/><Relationship Id="rId13" Type="http://schemas.openxmlformats.org/officeDocument/2006/relationships/image" Target="../media/image12.jpeg"/><Relationship Id="rId18" Type="http://schemas.openxmlformats.org/officeDocument/2006/relationships/image" Target="../media/image17.png"/><Relationship Id="rId3" Type="http://schemas.openxmlformats.org/officeDocument/2006/relationships/tags" Target="../tags/tag44.xml"/><Relationship Id="rId7" Type="http://schemas.openxmlformats.org/officeDocument/2006/relationships/tags" Target="../tags/tag48.xml"/><Relationship Id="rId12" Type="http://schemas.openxmlformats.org/officeDocument/2006/relationships/image" Target="../media/image3.jpg"/><Relationship Id="rId17" Type="http://schemas.openxmlformats.org/officeDocument/2006/relationships/image" Target="../media/image16.png"/><Relationship Id="rId2" Type="http://schemas.openxmlformats.org/officeDocument/2006/relationships/tags" Target="../tags/tag43.xml"/><Relationship Id="rId16" Type="http://schemas.openxmlformats.org/officeDocument/2006/relationships/image" Target="../media/image15.jpeg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46.xml"/><Relationship Id="rId15" Type="http://schemas.openxmlformats.org/officeDocument/2006/relationships/image" Target="../media/image14.png"/><Relationship Id="rId10" Type="http://schemas.openxmlformats.org/officeDocument/2006/relationships/tags" Target="../tags/tag51.xml"/><Relationship Id="rId4" Type="http://schemas.openxmlformats.org/officeDocument/2006/relationships/tags" Target="../tags/tag45.xml"/><Relationship Id="rId9" Type="http://schemas.openxmlformats.org/officeDocument/2006/relationships/tags" Target="../tags/tag50.xml"/><Relationship Id="rId1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59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21.png"/><Relationship Id="rId3" Type="http://schemas.openxmlformats.org/officeDocument/2006/relationships/tags" Target="../tags/tag54.xml"/><Relationship Id="rId21" Type="http://schemas.openxmlformats.org/officeDocument/2006/relationships/image" Target="../media/image24.jpeg"/><Relationship Id="rId7" Type="http://schemas.openxmlformats.org/officeDocument/2006/relationships/tags" Target="../tags/tag58.xml"/><Relationship Id="rId12" Type="http://schemas.openxmlformats.org/officeDocument/2006/relationships/tags" Target="../tags/tag63.xml"/><Relationship Id="rId17" Type="http://schemas.openxmlformats.org/officeDocument/2006/relationships/image" Target="../media/image20.png"/><Relationship Id="rId2" Type="http://schemas.openxmlformats.org/officeDocument/2006/relationships/tags" Target="../tags/tag53.xml"/><Relationship Id="rId16" Type="http://schemas.openxmlformats.org/officeDocument/2006/relationships/image" Target="../media/image19.jpeg"/><Relationship Id="rId20" Type="http://schemas.openxmlformats.org/officeDocument/2006/relationships/image" Target="../media/image23.jpeg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11" Type="http://schemas.openxmlformats.org/officeDocument/2006/relationships/tags" Target="../tags/tag62.xml"/><Relationship Id="rId5" Type="http://schemas.openxmlformats.org/officeDocument/2006/relationships/tags" Target="../tags/tag56.xml"/><Relationship Id="rId15" Type="http://schemas.openxmlformats.org/officeDocument/2006/relationships/image" Target="../media/image18.png"/><Relationship Id="rId10" Type="http://schemas.openxmlformats.org/officeDocument/2006/relationships/tags" Target="../tags/tag61.xml"/><Relationship Id="rId19" Type="http://schemas.openxmlformats.org/officeDocument/2006/relationships/image" Target="../media/image22.png"/><Relationship Id="rId4" Type="http://schemas.openxmlformats.org/officeDocument/2006/relationships/tags" Target="../tags/tag55.xml"/><Relationship Id="rId9" Type="http://schemas.openxmlformats.org/officeDocument/2006/relationships/tags" Target="../tags/tag60.xml"/><Relationship Id="rId1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tags" Target="../tags/tag66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9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>
            <p:custDataLst>
              <p:tags r:id="rId2"/>
            </p:custDataLst>
          </p:nvPr>
        </p:nvSpPr>
        <p:spPr>
          <a:xfrm>
            <a:off x="860300" y="1791855"/>
            <a:ext cx="9458036" cy="1248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  <a:tabLst>
                <a:tab pos="2914650" algn="l"/>
              </a:tabLst>
            </a:pPr>
            <a:r>
              <a:rPr lang="fr-FR" sz="24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DOMINICAN REPUBLIC – </a:t>
            </a:r>
            <a:r>
              <a:rPr lang="fr-FR" sz="2400" b="1" u="sng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Jose </a:t>
            </a:r>
            <a:r>
              <a:rPr lang="fr-FR" sz="2400" b="1" u="sng" dirty="0" err="1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Gonell</a:t>
            </a:r>
            <a:r>
              <a:rPr lang="fr-FR" sz="2400" b="1" u="sng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fr-FR" sz="2400" b="1" u="sng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2914650" algn="l"/>
              </a:tabLst>
            </a:pPr>
            <a:r>
              <a:rPr lang="fr-FR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BOOTH COPY – </a:t>
            </a:r>
            <a:r>
              <a:rPr lang="fr-FR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CONFIDENTIAL – CHECK AGAINST DELIVERY</a:t>
            </a:r>
          </a:p>
        </p:txBody>
      </p:sp>
    </p:spTree>
    <p:extLst>
      <p:ext uri="{BB962C8B-B14F-4D97-AF65-F5344CB8AC3E}">
        <p14:creationId xmlns:p14="http://schemas.microsoft.com/office/powerpoint/2010/main" val="4261475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151833" y="2118676"/>
            <a:ext cx="5177405" cy="3467738"/>
          </a:xfrm>
        </p:spPr>
        <p:txBody>
          <a:bodyPr>
            <a:noAutofit/>
          </a:bodyPr>
          <a:lstStyle/>
          <a:p>
            <a:r>
              <a:rPr lang="fr-FR" b="1" dirty="0"/>
              <a:t>Cours à distance de l’</a:t>
            </a:r>
            <a:r>
              <a:rPr lang="fr-FR" b="1" dirty="0" err="1"/>
              <a:t>OMPI</a:t>
            </a:r>
            <a:r>
              <a:rPr lang="fr-FR" b="1" dirty="0"/>
              <a:t> à l’intention des partenaires de l’</a:t>
            </a:r>
            <a:r>
              <a:rPr lang="fr-FR" b="1" dirty="0" err="1"/>
              <a:t>ONDA</a:t>
            </a:r>
            <a:r>
              <a:rPr lang="fr-FR" b="1" dirty="0"/>
              <a:t> :</a:t>
            </a:r>
          </a:p>
          <a:p>
            <a:pPr lvl="1"/>
            <a:r>
              <a:rPr lang="fr-FR" dirty="0"/>
              <a:t>Cours général de propriété intellectuelle</a:t>
            </a:r>
          </a:p>
          <a:p>
            <a:pPr lvl="1"/>
            <a:r>
              <a:rPr lang="fr-FR" dirty="0"/>
              <a:t>Droit d’auteur et droits connexes</a:t>
            </a:r>
          </a:p>
          <a:p>
            <a:pPr lvl="1"/>
            <a:r>
              <a:rPr lang="fr-FR" dirty="0"/>
              <a:t>Gestion collective du droit d’auteur et des droits connexes</a:t>
            </a:r>
          </a:p>
          <a:p>
            <a:pPr lvl="1"/>
            <a:r>
              <a:rPr lang="fr-FR" dirty="0"/>
              <a:t>Médiation et arbitrage</a:t>
            </a:r>
          </a:p>
          <a:p>
            <a:endParaRPr lang="es-DO" dirty="0"/>
          </a:p>
        </p:txBody>
      </p:sp>
      <p:sp>
        <p:nvSpPr>
          <p:cNvPr id="13" name="CuadroTexto 12"/>
          <p:cNvSpPr txBox="1"/>
          <p:nvPr>
            <p:custDataLst>
              <p:tags r:id="rId2"/>
            </p:custDataLst>
          </p:nvPr>
        </p:nvSpPr>
        <p:spPr>
          <a:xfrm>
            <a:off x="3744640" y="293912"/>
            <a:ext cx="8438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/>
              <a:t>Centre de formation et de perfectionnement sur le droit d’auteur et les droits connexes</a:t>
            </a:r>
          </a:p>
        </p:txBody>
      </p:sp>
      <p:graphicFrame>
        <p:nvGraphicFramePr>
          <p:cNvPr id="19" name="Gráfico 18"/>
          <p:cNvGraphicFramePr/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652786516"/>
              </p:ext>
            </p:extLst>
          </p:nvPr>
        </p:nvGraphicFramePr>
        <p:xfrm>
          <a:off x="5546777" y="1642894"/>
          <a:ext cx="6449940" cy="4770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0" name="CuadroTexto 19"/>
          <p:cNvSpPr txBox="1"/>
          <p:nvPr>
            <p:custDataLst>
              <p:tags r:id="rId4"/>
            </p:custDataLst>
          </p:nvPr>
        </p:nvSpPr>
        <p:spPr>
          <a:xfrm>
            <a:off x="20820" y="6607612"/>
            <a:ext cx="1217214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33" b="1" i="1"/>
              <a:t>CCDA/WSA</a:t>
            </a:r>
          </a:p>
        </p:txBody>
      </p:sp>
      <p:sp>
        <p:nvSpPr>
          <p:cNvPr id="8" name="Título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151833" y="871810"/>
            <a:ext cx="4448596" cy="621732"/>
          </a:xfrm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rgbClr val="002570"/>
                </a:solidFill>
              </a:rPr>
              <a:t>Formations</a:t>
            </a:r>
          </a:p>
        </p:txBody>
      </p:sp>
    </p:spTree>
    <p:extLst>
      <p:ext uri="{BB962C8B-B14F-4D97-AF65-F5344CB8AC3E}">
        <p14:creationId xmlns:p14="http://schemas.microsoft.com/office/powerpoint/2010/main" val="176092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85004" y="1154999"/>
            <a:ext cx="11021171" cy="100660"/>
          </a:xfrm>
        </p:spPr>
        <p:txBody>
          <a:bodyPr>
            <a:normAutofit fontScale="90000"/>
          </a:bodyPr>
          <a:lstStyle/>
          <a:p>
            <a:r>
              <a:rPr lang="fr-FR" sz="3200" b="1" i="1" dirty="0">
                <a:solidFill>
                  <a:srgbClr val="002570"/>
                </a:solidFill>
              </a:rPr>
              <a:t>“Campagne de sensibilisation ¡Ponte En ONDA!” </a:t>
            </a:r>
            <a:r>
              <a:rPr lang="fr-FR" sz="3200" b="1" i="1" dirty="0" smtClean="0">
                <a:solidFill>
                  <a:srgbClr val="002570"/>
                </a:solidFill>
              </a:rPr>
              <a:t>– </a:t>
            </a:r>
            <a:r>
              <a:rPr lang="fr-FR" sz="3200" b="1" i="1" dirty="0">
                <a:solidFill>
                  <a:srgbClr val="002570"/>
                </a:solidFill>
              </a:rPr>
              <a:t>Depuis octobre 2020 </a:t>
            </a:r>
          </a:p>
        </p:txBody>
      </p:sp>
      <p:sp>
        <p:nvSpPr>
          <p:cNvPr id="10" name="Marcador de contenid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85004" y="1589135"/>
            <a:ext cx="11595172" cy="2057099"/>
          </a:xfrm>
        </p:spPr>
        <p:txBody>
          <a:bodyPr>
            <a:normAutofit fontScale="92500"/>
          </a:bodyPr>
          <a:lstStyle/>
          <a:p>
            <a:r>
              <a:rPr lang="fr-FR" sz="2400" dirty="0"/>
              <a:t>Sensibiliser la société à ses droits d’auteur et positionner l’institution</a:t>
            </a:r>
          </a:p>
          <a:p>
            <a:r>
              <a:rPr lang="fr-FR" sz="2400" dirty="0"/>
              <a:t>Visiter l’ensemble du territoire national, au sein duquel se sont tenues </a:t>
            </a:r>
            <a:r>
              <a:rPr lang="fr-FR" sz="2400" dirty="0" smtClean="0"/>
              <a:t>six</a:t>
            </a:r>
            <a:r>
              <a:rPr lang="fr-FR" sz="2400" dirty="0"/>
              <a:t> conférences</a:t>
            </a:r>
          </a:p>
          <a:p>
            <a:r>
              <a:rPr lang="fr-FR" sz="2400" dirty="0"/>
              <a:t>Reconnaissance des auteurs dominicains pour leur parcours national et international</a:t>
            </a:r>
          </a:p>
          <a:p>
            <a:r>
              <a:rPr lang="fr-FR" sz="2400" b="1" dirty="0" smtClean="0"/>
              <a:t>Médias : </a:t>
            </a:r>
            <a:r>
              <a:rPr lang="fr-FR" sz="2400" dirty="0"/>
              <a:t>installation de panneaux publicitaires avec des artistes de renom, diffusion dans tout le pays par l’entremise de stations de radio, des réseaux sociaux et des chaînes de </a:t>
            </a:r>
            <a:r>
              <a:rPr lang="fr-FR" sz="2400" dirty="0" smtClean="0"/>
              <a:t>télévision</a:t>
            </a:r>
            <a:endParaRPr lang="fr-FR" sz="2400" dirty="0"/>
          </a:p>
        </p:txBody>
      </p:sp>
      <p:pic>
        <p:nvPicPr>
          <p:cNvPr id="7" name="Imagen 6"/>
          <p:cNvPicPr/>
          <p:nvPr>
            <p:custDataLst>
              <p:tags r:id="rId3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793004" y="3765385"/>
            <a:ext cx="2129107" cy="2057099"/>
          </a:xfrm>
          <a:prstGeom prst="rect">
            <a:avLst/>
          </a:prstGeom>
        </p:spPr>
      </p:pic>
      <p:pic>
        <p:nvPicPr>
          <p:cNvPr id="8" name="Imagen 7"/>
          <p:cNvPicPr/>
          <p:nvPr>
            <p:custDataLst>
              <p:tags r:id="rId4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705589" y="4472340"/>
            <a:ext cx="1987544" cy="1950937"/>
          </a:xfrm>
          <a:prstGeom prst="rect">
            <a:avLst/>
          </a:prstGeom>
        </p:spPr>
      </p:pic>
      <p:pic>
        <p:nvPicPr>
          <p:cNvPr id="11" name="Imagen 10"/>
          <p:cNvPicPr/>
          <p:nvPr>
            <p:custDataLst>
              <p:tags r:id="rId5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4376865" y="4451504"/>
            <a:ext cx="2493589" cy="2185482"/>
          </a:xfrm>
          <a:prstGeom prst="rect">
            <a:avLst/>
          </a:prstGeom>
        </p:spPr>
      </p:pic>
      <p:pic>
        <p:nvPicPr>
          <p:cNvPr id="12" name="Imagen 11"/>
          <p:cNvPicPr/>
          <p:nvPr>
            <p:custDataLst>
              <p:tags r:id="rId6"/>
            </p:custDataLst>
          </p:nvPr>
        </p:nvPicPr>
        <p:blipFill rotWithShape="1">
          <a:blip r:embed="rId18"/>
          <a:srcRect l="-1" r="1997" b="12419"/>
          <a:stretch/>
        </p:blipFill>
        <p:spPr>
          <a:xfrm>
            <a:off x="4981712" y="3765385"/>
            <a:ext cx="1851582" cy="1068957"/>
          </a:xfrm>
          <a:prstGeom prst="rect">
            <a:avLst/>
          </a:prstGeom>
        </p:spPr>
      </p:pic>
      <p:sp>
        <p:nvSpPr>
          <p:cNvPr id="13" name="CuadroTexto 12"/>
          <p:cNvSpPr txBox="1"/>
          <p:nvPr>
            <p:custDataLst>
              <p:tags r:id="rId7"/>
            </p:custDataLst>
          </p:nvPr>
        </p:nvSpPr>
        <p:spPr>
          <a:xfrm>
            <a:off x="36060" y="6609708"/>
            <a:ext cx="1217214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33" b="1" i="1"/>
              <a:t>CCDA/WSA</a:t>
            </a:r>
          </a:p>
        </p:txBody>
      </p:sp>
      <p:sp>
        <p:nvSpPr>
          <p:cNvPr id="14" name="CuadroTexto 13"/>
          <p:cNvSpPr txBox="1"/>
          <p:nvPr>
            <p:custDataLst>
              <p:tags r:id="rId8"/>
            </p:custDataLst>
          </p:nvPr>
        </p:nvSpPr>
        <p:spPr>
          <a:xfrm>
            <a:off x="3734592" y="293912"/>
            <a:ext cx="8438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/>
              <a:t>Centre de formation et de perfectionnement sur le droit d’auteur et les droits connexes</a:t>
            </a:r>
          </a:p>
        </p:txBody>
      </p:sp>
      <p:pic>
        <p:nvPicPr>
          <p:cNvPr id="9" name="Imagen 8"/>
          <p:cNvPicPr/>
          <p:nvPr>
            <p:custDataLst>
              <p:tags r:id="rId9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3285386" y="3787025"/>
            <a:ext cx="1766705" cy="1815316"/>
          </a:xfrm>
          <a:prstGeom prst="rect">
            <a:avLst/>
          </a:prstGeom>
        </p:spPr>
      </p:pic>
      <p:graphicFrame>
        <p:nvGraphicFramePr>
          <p:cNvPr id="17" name="Gráfico 16"/>
          <p:cNvGraphicFramePr>
            <a:graphicFrameLocks/>
          </p:cNvGraphicFramePr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3395237945"/>
              </p:ext>
            </p:extLst>
          </p:nvPr>
        </p:nvGraphicFramePr>
        <p:xfrm>
          <a:off x="7123471" y="3460447"/>
          <a:ext cx="4361651" cy="3202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sp>
        <p:nvSpPr>
          <p:cNvPr id="19" name="Rectángulo 18"/>
          <p:cNvSpPr/>
          <p:nvPr>
            <p:custDataLst>
              <p:tags r:id="rId11"/>
            </p:custDataLst>
          </p:nvPr>
        </p:nvSpPr>
        <p:spPr>
          <a:xfrm>
            <a:off x="10909098" y="6238611"/>
            <a:ext cx="1152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/>
              <a:t>Total : 499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73337" y="6268755"/>
            <a:ext cx="2820177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fr-CH" dirty="0" smtClean="0"/>
              <a:t>Femmes		Hommes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74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95104" y="997813"/>
            <a:ext cx="5336024" cy="1221684"/>
          </a:xfrm>
        </p:spPr>
        <p:txBody>
          <a:bodyPr>
            <a:normAutofit fontScale="90000"/>
          </a:bodyPr>
          <a:lstStyle/>
          <a:p>
            <a:r>
              <a:rPr lang="fr-FR" sz="2800" b="1" i="1" dirty="0">
                <a:solidFill>
                  <a:srgbClr val="002570"/>
                </a:solidFill>
              </a:rPr>
              <a:t>“Stratégie nationale de renforcement des capacités en matière de
droit d’auteur dans le secteur de l’artisanat féminin”   </a:t>
            </a:r>
          </a:p>
        </p:txBody>
      </p:sp>
      <p:sp>
        <p:nvSpPr>
          <p:cNvPr id="10" name="Marcador de contenid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73156" y="2554066"/>
            <a:ext cx="5127519" cy="3532409"/>
          </a:xfrm>
        </p:spPr>
        <p:txBody>
          <a:bodyPr>
            <a:normAutofit fontScale="92500" lnSpcReduction="20000"/>
          </a:bodyPr>
          <a:lstStyle/>
          <a:p>
            <a:r>
              <a:rPr lang="fr-FR" sz="2500" dirty="0"/>
              <a:t>Sensibiliser à l’importance de protéger ses créations et de prévenir d’éventuelles </a:t>
            </a:r>
            <a:r>
              <a:rPr lang="fr-FR" sz="2500" dirty="0" smtClean="0"/>
              <a:t>infractions</a:t>
            </a:r>
            <a:endParaRPr lang="fr-FR" sz="2500" dirty="0"/>
          </a:p>
          <a:p>
            <a:r>
              <a:rPr lang="fr-FR" sz="2500" dirty="0"/>
              <a:t>Encourager l’industrie artisanale créative et promouvoir la stratégie de protection par l’enregistrement de ses </a:t>
            </a:r>
            <a:r>
              <a:rPr lang="fr-FR" sz="2500" dirty="0" smtClean="0"/>
              <a:t>œuvres</a:t>
            </a:r>
            <a:endParaRPr lang="fr-FR" sz="2500" dirty="0"/>
          </a:p>
          <a:p>
            <a:r>
              <a:rPr lang="fr-FR" sz="2500" dirty="0"/>
              <a:t>Formation à l’intention de différentes associations d’artisanes</a:t>
            </a:r>
          </a:p>
          <a:p>
            <a:pPr lvl="1"/>
            <a:r>
              <a:rPr lang="fr-FR" sz="2200" dirty="0"/>
              <a:t>Prix national des artisanes</a:t>
            </a:r>
          </a:p>
          <a:p>
            <a:r>
              <a:rPr lang="fr-FR" sz="2500" dirty="0"/>
              <a:t>Plus de 400 femmes concernées</a:t>
            </a:r>
          </a:p>
        </p:txBody>
      </p:sp>
      <p:sp>
        <p:nvSpPr>
          <p:cNvPr id="11" name="CuadroTexto 10"/>
          <p:cNvSpPr txBox="1"/>
          <p:nvPr>
            <p:custDataLst>
              <p:tags r:id="rId3"/>
            </p:custDataLst>
          </p:nvPr>
        </p:nvSpPr>
        <p:spPr>
          <a:xfrm>
            <a:off x="3734592" y="293912"/>
            <a:ext cx="8438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/>
              <a:t>Centre de formation et de perfectionnement sur le droit d’auteur et les droits connexes</a:t>
            </a:r>
          </a:p>
        </p:txBody>
      </p:sp>
      <p:sp>
        <p:nvSpPr>
          <p:cNvPr id="12" name="CuadroTexto 11"/>
          <p:cNvSpPr txBox="1"/>
          <p:nvPr>
            <p:custDataLst>
              <p:tags r:id="rId4"/>
            </p:custDataLst>
          </p:nvPr>
        </p:nvSpPr>
        <p:spPr>
          <a:xfrm>
            <a:off x="20820" y="6607612"/>
            <a:ext cx="1217214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33" b="1" i="1"/>
              <a:t>CCDA/WSA</a:t>
            </a:r>
          </a:p>
        </p:txBody>
      </p:sp>
      <p:pic>
        <p:nvPicPr>
          <p:cNvPr id="3" name="Imagen 2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76" r="-790"/>
          <a:stretch/>
        </p:blipFill>
        <p:spPr>
          <a:xfrm>
            <a:off x="8989036" y="1286556"/>
            <a:ext cx="2861491" cy="202936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713" y="3248765"/>
            <a:ext cx="2998814" cy="299646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778" y="1621125"/>
            <a:ext cx="3391258" cy="291648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376" y="3821166"/>
            <a:ext cx="3734297" cy="2489531"/>
          </a:xfrm>
          <a:prstGeom prst="rect">
            <a:avLst/>
          </a:prstGeom>
        </p:spPr>
      </p:pic>
      <p:sp>
        <p:nvSpPr>
          <p:cNvPr id="7" name="Rectángulo 6"/>
          <p:cNvSpPr/>
          <p:nvPr>
            <p:custDataLst>
              <p:tags r:id="rId9"/>
            </p:custDataLst>
          </p:nvPr>
        </p:nvSpPr>
        <p:spPr>
          <a:xfrm>
            <a:off x="7151568" y="6296633"/>
            <a:ext cx="3400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/>
              <a:t>Photo de la première réunion</a:t>
            </a:r>
          </a:p>
        </p:txBody>
      </p:sp>
    </p:spTree>
    <p:extLst>
      <p:ext uri="{BB962C8B-B14F-4D97-AF65-F5344CB8AC3E}">
        <p14:creationId xmlns:p14="http://schemas.microsoft.com/office/powerpoint/2010/main" val="47810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454914" y="1202562"/>
            <a:ext cx="5456372" cy="572634"/>
          </a:xfrm>
        </p:spPr>
        <p:txBody>
          <a:bodyPr>
            <a:noAutofit/>
          </a:bodyPr>
          <a:lstStyle/>
          <a:p>
            <a:r>
              <a:rPr lang="fr-FR" sz="3200"/>
              <a:t>Témoignages</a:t>
            </a:r>
          </a:p>
        </p:txBody>
      </p:sp>
      <p:pic>
        <p:nvPicPr>
          <p:cNvPr id="8" name="Imagen 7" descr="C:\Users\Wilkis\Downloads\WhatsApp Image 2021-11-03 at 14.04.32.jpeg"/>
          <p:cNvPicPr/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14" y="2042868"/>
            <a:ext cx="3278080" cy="214853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uadroTexto 12"/>
          <p:cNvSpPr txBox="1"/>
          <p:nvPr>
            <p:custDataLst>
              <p:tags r:id="rId3"/>
            </p:custDataLst>
          </p:nvPr>
        </p:nvSpPr>
        <p:spPr>
          <a:xfrm>
            <a:off x="20820" y="6607612"/>
            <a:ext cx="1217214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33" b="1" i="1"/>
              <a:t>CCDA/WSA</a:t>
            </a:r>
          </a:p>
        </p:txBody>
      </p:sp>
      <p:pic>
        <p:nvPicPr>
          <p:cNvPr id="7" name="Imagen 6"/>
          <p:cNvPicPr/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077126" y="4018725"/>
            <a:ext cx="3571074" cy="2332669"/>
          </a:xfrm>
          <a:prstGeom prst="rect">
            <a:avLst/>
          </a:prstGeom>
        </p:spPr>
      </p:pic>
      <p:sp>
        <p:nvSpPr>
          <p:cNvPr id="14" name="Marcador de contenido 2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5911286" y="6379316"/>
            <a:ext cx="3289182" cy="3994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/>
              <a:t>Fatima </a:t>
            </a:r>
            <a:r>
              <a:rPr lang="fr-FR" sz="1800" b="1" dirty="0" err="1"/>
              <a:t>Polanco</a:t>
            </a:r>
            <a:r>
              <a:rPr lang="fr-FR" sz="1800" b="1" dirty="0"/>
              <a:t>, 3 </a:t>
            </a:r>
            <a:r>
              <a:rPr lang="fr-FR" sz="1800" b="1" dirty="0" err="1"/>
              <a:t>Estilos</a:t>
            </a:r>
            <a:endParaRPr lang="fr-FR" sz="1800" b="1" dirty="0"/>
          </a:p>
        </p:txBody>
      </p:sp>
      <p:sp>
        <p:nvSpPr>
          <p:cNvPr id="15" name="Marcador de contenido 2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8742416" y="6351394"/>
            <a:ext cx="3449584" cy="377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fr-FR" sz="1800" b="1" dirty="0"/>
              <a:t>Daisy </a:t>
            </a:r>
            <a:r>
              <a:rPr lang="fr-FR" sz="1800" b="1" dirty="0" err="1"/>
              <a:t>Campusano</a:t>
            </a:r>
            <a:r>
              <a:rPr lang="fr-FR" sz="1800" b="1" dirty="0"/>
              <a:t>, </a:t>
            </a:r>
            <a:r>
              <a:rPr lang="fr-FR" sz="1800" b="1" dirty="0" smtClean="0"/>
              <a:t>Arte </a:t>
            </a:r>
            <a:r>
              <a:rPr lang="fr-FR" sz="1800" b="1" dirty="0"/>
              <a:t>en Coro</a:t>
            </a:r>
          </a:p>
        </p:txBody>
      </p:sp>
      <p:sp>
        <p:nvSpPr>
          <p:cNvPr id="16" name="CuadroTexto 15"/>
          <p:cNvSpPr txBox="1"/>
          <p:nvPr>
            <p:custDataLst>
              <p:tags r:id="rId7"/>
            </p:custDataLst>
          </p:nvPr>
        </p:nvSpPr>
        <p:spPr>
          <a:xfrm>
            <a:off x="3734592" y="293912"/>
            <a:ext cx="8438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/>
              <a:t>Centre de formation et de perfectionnement sur le droit d’auteur et les droits connexes</a:t>
            </a:r>
          </a:p>
        </p:txBody>
      </p:sp>
      <p:pic>
        <p:nvPicPr>
          <p:cNvPr id="2" name="Imagen 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4904328" y="827178"/>
            <a:ext cx="7252594" cy="566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41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>
            <p:custDataLst>
              <p:tags r:id="rId1"/>
            </p:custDataLst>
          </p:nvPr>
        </p:nvSpPr>
        <p:spPr>
          <a:xfrm>
            <a:off x="-152400" y="335280"/>
            <a:ext cx="4526280" cy="929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4400">
                <a:solidFill>
                  <a:schemeClr val="tx1"/>
                </a:solidFill>
              </a:rPr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231382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2"/>
          <p:cNvSpPr txBox="1"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383293" y="3857498"/>
            <a:ext cx="9091748" cy="201395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fr-FR" sz="3600" dirty="0">
                <a:solidFill>
                  <a:srgbClr val="0B1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“Décentraliser l’enseignement de la propriété intellectuelle pour le mettre au </a:t>
            </a:r>
            <a:r>
              <a:rPr lang="fr-FR" sz="3600" dirty="0" smtClean="0">
                <a:solidFill>
                  <a:srgbClr val="0B1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 </a:t>
            </a:r>
            <a:r>
              <a:rPr lang="fr-FR" sz="3600" dirty="0">
                <a:solidFill>
                  <a:srgbClr val="0B1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artisanes”</a:t>
            </a:r>
          </a:p>
        </p:txBody>
      </p:sp>
      <p:sp>
        <p:nvSpPr>
          <p:cNvPr id="14" name="CuadroTexto 13"/>
          <p:cNvSpPr txBox="1"/>
          <p:nvPr>
            <p:custDataLst>
              <p:tags r:id="rId2"/>
            </p:custDataLst>
          </p:nvPr>
        </p:nvSpPr>
        <p:spPr>
          <a:xfrm>
            <a:off x="3945601" y="293912"/>
            <a:ext cx="843847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700" b="1" i="1" dirty="0"/>
              <a:t>Centre de formation et de perfectionnement sur le droit d’auteur et les droits connexes</a:t>
            </a:r>
          </a:p>
        </p:txBody>
      </p:sp>
      <p:sp>
        <p:nvSpPr>
          <p:cNvPr id="19" name="CuadroTexto 18"/>
          <p:cNvSpPr txBox="1"/>
          <p:nvPr>
            <p:custDataLst>
              <p:tags r:id="rId3"/>
            </p:custDataLst>
          </p:nvPr>
        </p:nvSpPr>
        <p:spPr>
          <a:xfrm>
            <a:off x="54721" y="6596351"/>
            <a:ext cx="1217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i="1" dirty="0"/>
              <a:t>CCDA/WSA</a:t>
            </a:r>
          </a:p>
        </p:txBody>
      </p:sp>
      <p:sp>
        <p:nvSpPr>
          <p:cNvPr id="2" name="Rectángulo 1"/>
          <p:cNvSpPr/>
          <p:nvPr>
            <p:custDataLst>
              <p:tags r:id="rId4"/>
            </p:custDataLst>
          </p:nvPr>
        </p:nvSpPr>
        <p:spPr>
          <a:xfrm>
            <a:off x="663328" y="1811538"/>
            <a:ext cx="105316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fr-FR" sz="3200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Conférence internationale des institutions de formation en propriété intellectuelle de l’OMPI </a:t>
            </a:r>
          </a:p>
        </p:txBody>
      </p:sp>
    </p:spTree>
    <p:extLst>
      <p:ext uri="{BB962C8B-B14F-4D97-AF65-F5344CB8AC3E}">
        <p14:creationId xmlns:p14="http://schemas.microsoft.com/office/powerpoint/2010/main" val="45654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21"/>
          <p:cNvSpPr/>
          <p:nvPr>
            <p:custDataLst>
              <p:tags r:id="rId1"/>
            </p:custDataLst>
          </p:nvPr>
        </p:nvSpPr>
        <p:spPr>
          <a:xfrm>
            <a:off x="0" y="4397755"/>
            <a:ext cx="12192043" cy="27477"/>
          </a:xfrm>
          <a:custGeom>
            <a:avLst/>
            <a:gdLst/>
            <a:ahLst/>
            <a:cxnLst/>
            <a:rect l="l" t="t" r="r" b="b"/>
            <a:pathLst>
              <a:path w="285751" h="644" extrusionOk="0">
                <a:moveTo>
                  <a:pt x="0" y="1"/>
                </a:moveTo>
                <a:lnTo>
                  <a:pt x="0" y="644"/>
                </a:lnTo>
                <a:lnTo>
                  <a:pt x="285750" y="644"/>
                </a:lnTo>
                <a:lnTo>
                  <a:pt x="285750" y="1"/>
                </a:lnTo>
                <a:close/>
              </a:path>
            </a:pathLst>
          </a:custGeom>
          <a:solidFill>
            <a:srgbClr val="003DB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59" name="Google Shape;459;p21"/>
          <p:cNvGrpSpPr/>
          <p:nvPr>
            <p:custDataLst>
              <p:tags r:id="rId2"/>
            </p:custDataLst>
          </p:nvPr>
        </p:nvGrpSpPr>
        <p:grpSpPr>
          <a:xfrm>
            <a:off x="1202174" y="1493522"/>
            <a:ext cx="2442133" cy="2873033"/>
            <a:chOff x="1115435" y="1532850"/>
            <a:chExt cx="1340084" cy="2442898"/>
          </a:xfrm>
        </p:grpSpPr>
        <p:sp>
          <p:nvSpPr>
            <p:cNvPr id="460" name="Google Shape;460;p21"/>
            <p:cNvSpPr/>
            <p:nvPr/>
          </p:nvSpPr>
          <p:spPr>
            <a:xfrm>
              <a:off x="1125055" y="1791529"/>
              <a:ext cx="1330464" cy="1700416"/>
            </a:xfrm>
            <a:custGeom>
              <a:avLst/>
              <a:gdLst/>
              <a:ahLst/>
              <a:cxnLst/>
              <a:rect l="l" t="t" r="r" b="b"/>
              <a:pathLst>
                <a:path w="41577" h="53138" extrusionOk="0">
                  <a:moveTo>
                    <a:pt x="2334" y="0"/>
                  </a:moveTo>
                  <a:cubicBezTo>
                    <a:pt x="1048" y="0"/>
                    <a:pt x="0" y="1036"/>
                    <a:pt x="0" y="2322"/>
                  </a:cubicBezTo>
                  <a:lnTo>
                    <a:pt x="0" y="50804"/>
                  </a:lnTo>
                  <a:cubicBezTo>
                    <a:pt x="0" y="50899"/>
                    <a:pt x="12" y="50983"/>
                    <a:pt x="12" y="51066"/>
                  </a:cubicBezTo>
                  <a:cubicBezTo>
                    <a:pt x="36" y="51280"/>
                    <a:pt x="96" y="51495"/>
                    <a:pt x="179" y="51697"/>
                  </a:cubicBezTo>
                  <a:cubicBezTo>
                    <a:pt x="524" y="52543"/>
                    <a:pt x="1358" y="53138"/>
                    <a:pt x="2334" y="53138"/>
                  </a:cubicBezTo>
                  <a:lnTo>
                    <a:pt x="39255" y="53138"/>
                  </a:lnTo>
                  <a:cubicBezTo>
                    <a:pt x="40541" y="53138"/>
                    <a:pt x="41577" y="52090"/>
                    <a:pt x="41577" y="50804"/>
                  </a:cubicBezTo>
                  <a:lnTo>
                    <a:pt x="41577" y="2322"/>
                  </a:lnTo>
                  <a:cubicBezTo>
                    <a:pt x="41577" y="1036"/>
                    <a:pt x="40541" y="0"/>
                    <a:pt x="39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1" name="Google Shape;461;p21"/>
            <p:cNvSpPr/>
            <p:nvPr/>
          </p:nvSpPr>
          <p:spPr>
            <a:xfrm>
              <a:off x="1125055" y="3383281"/>
              <a:ext cx="1330464" cy="108608"/>
            </a:xfrm>
            <a:custGeom>
              <a:avLst/>
              <a:gdLst/>
              <a:ahLst/>
              <a:cxnLst/>
              <a:rect l="l" t="t" r="r" b="b"/>
              <a:pathLst>
                <a:path w="41577" h="3394" extrusionOk="0">
                  <a:moveTo>
                    <a:pt x="0" y="1"/>
                  </a:moveTo>
                  <a:lnTo>
                    <a:pt x="0" y="1060"/>
                  </a:lnTo>
                  <a:cubicBezTo>
                    <a:pt x="0" y="1155"/>
                    <a:pt x="12" y="1239"/>
                    <a:pt x="12" y="1322"/>
                  </a:cubicBezTo>
                  <a:cubicBezTo>
                    <a:pt x="36" y="1536"/>
                    <a:pt x="96" y="1751"/>
                    <a:pt x="179" y="1953"/>
                  </a:cubicBezTo>
                  <a:cubicBezTo>
                    <a:pt x="524" y="2799"/>
                    <a:pt x="1358" y="3394"/>
                    <a:pt x="2334" y="3394"/>
                  </a:cubicBezTo>
                  <a:lnTo>
                    <a:pt x="39255" y="3394"/>
                  </a:lnTo>
                  <a:cubicBezTo>
                    <a:pt x="40541" y="3394"/>
                    <a:pt x="41577" y="2346"/>
                    <a:pt x="41577" y="1060"/>
                  </a:cubicBezTo>
                  <a:lnTo>
                    <a:pt x="41577" y="1"/>
                  </a:lnTo>
                  <a:cubicBezTo>
                    <a:pt x="41577" y="1286"/>
                    <a:pt x="40541" y="2322"/>
                    <a:pt x="39255" y="2322"/>
                  </a:cubicBezTo>
                  <a:lnTo>
                    <a:pt x="2334" y="2322"/>
                  </a:lnTo>
                  <a:cubicBezTo>
                    <a:pt x="1358" y="2322"/>
                    <a:pt x="524" y="1727"/>
                    <a:pt x="179" y="882"/>
                  </a:cubicBezTo>
                  <a:cubicBezTo>
                    <a:pt x="96" y="691"/>
                    <a:pt x="36" y="477"/>
                    <a:pt x="12" y="263"/>
                  </a:cubicBezTo>
                  <a:cubicBezTo>
                    <a:pt x="12" y="167"/>
                    <a:pt x="0" y="84"/>
                    <a:pt x="0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2" name="Google Shape;462;p21"/>
            <p:cNvSpPr/>
            <p:nvPr/>
          </p:nvSpPr>
          <p:spPr>
            <a:xfrm>
              <a:off x="1125055" y="1757610"/>
              <a:ext cx="917472" cy="472864"/>
            </a:xfrm>
            <a:custGeom>
              <a:avLst/>
              <a:gdLst/>
              <a:ahLst/>
              <a:cxnLst/>
              <a:rect l="l" t="t" r="r" b="b"/>
              <a:pathLst>
                <a:path w="28671" h="14777" extrusionOk="0">
                  <a:moveTo>
                    <a:pt x="84" y="1"/>
                  </a:moveTo>
                  <a:cubicBezTo>
                    <a:pt x="60" y="167"/>
                    <a:pt x="48" y="322"/>
                    <a:pt x="36" y="489"/>
                  </a:cubicBezTo>
                  <a:cubicBezTo>
                    <a:pt x="12" y="727"/>
                    <a:pt x="0" y="965"/>
                    <a:pt x="0" y="1203"/>
                  </a:cubicBezTo>
                  <a:lnTo>
                    <a:pt x="0" y="13693"/>
                  </a:lnTo>
                  <a:lnTo>
                    <a:pt x="0" y="13967"/>
                  </a:lnTo>
                  <a:cubicBezTo>
                    <a:pt x="0" y="13967"/>
                    <a:pt x="0" y="14550"/>
                    <a:pt x="0" y="14776"/>
                  </a:cubicBezTo>
                  <a:cubicBezTo>
                    <a:pt x="1286" y="9716"/>
                    <a:pt x="9561" y="8835"/>
                    <a:pt x="12680" y="8764"/>
                  </a:cubicBezTo>
                  <a:cubicBezTo>
                    <a:pt x="12930" y="8756"/>
                    <a:pt x="13149" y="8753"/>
                    <a:pt x="13329" y="8753"/>
                  </a:cubicBezTo>
                  <a:cubicBezTo>
                    <a:pt x="13689" y="8753"/>
                    <a:pt x="13895" y="8764"/>
                    <a:pt x="13895" y="8764"/>
                  </a:cubicBezTo>
                  <a:lnTo>
                    <a:pt x="21241" y="8764"/>
                  </a:lnTo>
                  <a:cubicBezTo>
                    <a:pt x="25265" y="8764"/>
                    <a:pt x="28623" y="5311"/>
                    <a:pt x="28671" y="977"/>
                  </a:cubicBezTo>
                  <a:cubicBezTo>
                    <a:pt x="28671" y="846"/>
                    <a:pt x="28671" y="715"/>
                    <a:pt x="28671" y="584"/>
                  </a:cubicBezTo>
                  <a:lnTo>
                    <a:pt x="28671" y="572"/>
                  </a:lnTo>
                  <a:cubicBezTo>
                    <a:pt x="28671" y="548"/>
                    <a:pt x="28671" y="513"/>
                    <a:pt x="28671" y="489"/>
                  </a:cubicBezTo>
                  <a:cubicBezTo>
                    <a:pt x="28659" y="394"/>
                    <a:pt x="28659" y="298"/>
                    <a:pt x="28647" y="215"/>
                  </a:cubicBezTo>
                  <a:cubicBezTo>
                    <a:pt x="28647" y="144"/>
                    <a:pt x="28635" y="72"/>
                    <a:pt x="28635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3" name="Google Shape;463;p21"/>
            <p:cNvSpPr/>
            <p:nvPr/>
          </p:nvSpPr>
          <p:spPr>
            <a:xfrm>
              <a:off x="1124671" y="1532850"/>
              <a:ext cx="1049465" cy="671328"/>
            </a:xfrm>
            <a:custGeom>
              <a:avLst/>
              <a:gdLst/>
              <a:ahLst/>
              <a:cxnLst/>
              <a:rect l="l" t="t" r="r" b="b"/>
              <a:pathLst>
                <a:path w="28683" h="20979" extrusionOk="0">
                  <a:moveTo>
                    <a:pt x="7644" y="0"/>
                  </a:moveTo>
                  <a:cubicBezTo>
                    <a:pt x="3656" y="0"/>
                    <a:pt x="381" y="3060"/>
                    <a:pt x="48" y="6965"/>
                  </a:cubicBezTo>
                  <a:cubicBezTo>
                    <a:pt x="24" y="7179"/>
                    <a:pt x="12" y="7406"/>
                    <a:pt x="12" y="7632"/>
                  </a:cubicBezTo>
                  <a:lnTo>
                    <a:pt x="12" y="20717"/>
                  </a:lnTo>
                  <a:cubicBezTo>
                    <a:pt x="12" y="20800"/>
                    <a:pt x="0" y="20895"/>
                    <a:pt x="12" y="20979"/>
                  </a:cubicBezTo>
                  <a:cubicBezTo>
                    <a:pt x="417" y="15431"/>
                    <a:pt x="9371" y="14716"/>
                    <a:pt x="12692" y="14633"/>
                  </a:cubicBezTo>
                  <a:cubicBezTo>
                    <a:pt x="12942" y="14629"/>
                    <a:pt x="13161" y="14627"/>
                    <a:pt x="13341" y="14627"/>
                  </a:cubicBezTo>
                  <a:cubicBezTo>
                    <a:pt x="13701" y="14627"/>
                    <a:pt x="13907" y="14633"/>
                    <a:pt x="13907" y="14633"/>
                  </a:cubicBezTo>
                  <a:lnTo>
                    <a:pt x="21253" y="14633"/>
                  </a:lnTo>
                  <a:cubicBezTo>
                    <a:pt x="25218" y="14633"/>
                    <a:pt x="28528" y="11537"/>
                    <a:pt x="28683" y="7608"/>
                  </a:cubicBezTo>
                  <a:lnTo>
                    <a:pt x="28683" y="7596"/>
                  </a:lnTo>
                  <a:cubicBezTo>
                    <a:pt x="28683" y="7537"/>
                    <a:pt x="28683" y="7477"/>
                    <a:pt x="28683" y="7418"/>
                  </a:cubicBezTo>
                  <a:cubicBezTo>
                    <a:pt x="28683" y="7287"/>
                    <a:pt x="28683" y="7156"/>
                    <a:pt x="28683" y="7025"/>
                  </a:cubicBezTo>
                  <a:cubicBezTo>
                    <a:pt x="28683" y="7013"/>
                    <a:pt x="28683" y="6989"/>
                    <a:pt x="28683" y="6965"/>
                  </a:cubicBezTo>
                  <a:cubicBezTo>
                    <a:pt x="28492" y="3084"/>
                    <a:pt x="25289" y="0"/>
                    <a:pt x="21372" y="0"/>
                  </a:cubicBezTo>
                  <a:close/>
                </a:path>
              </a:pathLst>
            </a:custGeom>
            <a:solidFill>
              <a:srgbClr val="CE1127"/>
            </a:solidFill>
            <a:ln>
              <a:noFill/>
            </a:ln>
          </p:spPr>
          <p:txBody>
            <a:bodyPr spcFirstLastPara="1" wrap="square" lIns="121900" tIns="121900" rIns="121900" bIns="304800" anchor="ctr" anchorCtr="0">
              <a:noAutofit/>
            </a:bodyPr>
            <a:lstStyle/>
            <a:p>
              <a:pPr algn="ctr"/>
              <a:r>
                <a:rPr lang="fr-FR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Février 2017</a:t>
              </a:r>
            </a:p>
          </p:txBody>
        </p:sp>
        <p:sp>
          <p:nvSpPr>
            <p:cNvPr id="464" name="Google Shape;464;p21"/>
            <p:cNvSpPr/>
            <p:nvPr/>
          </p:nvSpPr>
          <p:spPr>
            <a:xfrm>
              <a:off x="1197821" y="3491853"/>
              <a:ext cx="1185312" cy="95680"/>
            </a:xfrm>
            <a:custGeom>
              <a:avLst/>
              <a:gdLst/>
              <a:ahLst/>
              <a:cxnLst/>
              <a:rect l="l" t="t" r="r" b="b"/>
              <a:pathLst>
                <a:path w="37041" h="2990" extrusionOk="0">
                  <a:moveTo>
                    <a:pt x="0" y="1"/>
                  </a:moveTo>
                  <a:cubicBezTo>
                    <a:pt x="0" y="1656"/>
                    <a:pt x="1334" y="2989"/>
                    <a:pt x="2989" y="2989"/>
                  </a:cubicBezTo>
                  <a:lnTo>
                    <a:pt x="34040" y="2989"/>
                  </a:lnTo>
                  <a:cubicBezTo>
                    <a:pt x="35695" y="2989"/>
                    <a:pt x="37041" y="1656"/>
                    <a:pt x="37041" y="1"/>
                  </a:cubicBezTo>
                  <a:close/>
                </a:path>
              </a:pathLst>
            </a:custGeom>
            <a:solidFill>
              <a:srgbClr val="CE1127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5" name="Google Shape;465;p21"/>
            <p:cNvSpPr/>
            <p:nvPr/>
          </p:nvSpPr>
          <p:spPr>
            <a:xfrm>
              <a:off x="1670639" y="3736068"/>
              <a:ext cx="239296" cy="239680"/>
            </a:xfrm>
            <a:custGeom>
              <a:avLst/>
              <a:gdLst/>
              <a:ahLst/>
              <a:cxnLst/>
              <a:rect l="l" t="t" r="r" b="b"/>
              <a:pathLst>
                <a:path w="7478" h="7490" extrusionOk="0">
                  <a:moveTo>
                    <a:pt x="3739" y="1"/>
                  </a:moveTo>
                  <a:cubicBezTo>
                    <a:pt x="1667" y="1"/>
                    <a:pt x="0" y="1680"/>
                    <a:pt x="0" y="3751"/>
                  </a:cubicBezTo>
                  <a:cubicBezTo>
                    <a:pt x="0" y="5811"/>
                    <a:pt x="1667" y="7490"/>
                    <a:pt x="3739" y="7490"/>
                  </a:cubicBezTo>
                  <a:cubicBezTo>
                    <a:pt x="5810" y="7490"/>
                    <a:pt x="7477" y="5811"/>
                    <a:pt x="7477" y="3751"/>
                  </a:cubicBezTo>
                  <a:cubicBezTo>
                    <a:pt x="7477" y="1680"/>
                    <a:pt x="5810" y="1"/>
                    <a:pt x="3739" y="1"/>
                  </a:cubicBezTo>
                  <a:close/>
                </a:path>
              </a:pathLst>
            </a:custGeom>
            <a:solidFill>
              <a:srgbClr val="CE11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6" name="Google Shape;466;p21"/>
            <p:cNvSpPr/>
            <p:nvPr/>
          </p:nvSpPr>
          <p:spPr>
            <a:xfrm>
              <a:off x="1712142" y="3777603"/>
              <a:ext cx="156256" cy="156608"/>
            </a:xfrm>
            <a:custGeom>
              <a:avLst/>
              <a:gdLst/>
              <a:ahLst/>
              <a:cxnLst/>
              <a:rect l="l" t="t" r="r" b="b"/>
              <a:pathLst>
                <a:path w="4883" h="4894" extrusionOk="0">
                  <a:moveTo>
                    <a:pt x="2442" y="1"/>
                  </a:moveTo>
                  <a:cubicBezTo>
                    <a:pt x="1096" y="1"/>
                    <a:pt x="1" y="1096"/>
                    <a:pt x="1" y="2453"/>
                  </a:cubicBezTo>
                  <a:cubicBezTo>
                    <a:pt x="1" y="3799"/>
                    <a:pt x="1096" y="4894"/>
                    <a:pt x="2442" y="4894"/>
                  </a:cubicBezTo>
                  <a:cubicBezTo>
                    <a:pt x="3787" y="4894"/>
                    <a:pt x="4882" y="3799"/>
                    <a:pt x="4882" y="2453"/>
                  </a:cubicBezTo>
                  <a:cubicBezTo>
                    <a:pt x="4882" y="1096"/>
                    <a:pt x="3787" y="1"/>
                    <a:pt x="2442" y="1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7" name="Google Shape;467;p21"/>
            <p:cNvSpPr/>
            <p:nvPr/>
          </p:nvSpPr>
          <p:spPr>
            <a:xfrm>
              <a:off x="1678639" y="3587497"/>
              <a:ext cx="223680" cy="214912"/>
            </a:xfrm>
            <a:custGeom>
              <a:avLst/>
              <a:gdLst/>
              <a:ahLst/>
              <a:cxnLst/>
              <a:rect l="l" t="t" r="r" b="b"/>
              <a:pathLst>
                <a:path w="6990" h="6716" extrusionOk="0">
                  <a:moveTo>
                    <a:pt x="0" y="0"/>
                  </a:moveTo>
                  <a:lnTo>
                    <a:pt x="3489" y="6715"/>
                  </a:lnTo>
                  <a:lnTo>
                    <a:pt x="6989" y="0"/>
                  </a:lnTo>
                  <a:close/>
                </a:path>
              </a:pathLst>
            </a:custGeom>
            <a:solidFill>
              <a:srgbClr val="CE1127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9" name="Google Shape;469;p21"/>
            <p:cNvSpPr txBox="1"/>
            <p:nvPr/>
          </p:nvSpPr>
          <p:spPr>
            <a:xfrm>
              <a:off x="1115435" y="2365913"/>
              <a:ext cx="1330500" cy="67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fr-FR" b="1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Création du Centre de formation de l’ONDA</a:t>
              </a:r>
            </a:p>
          </p:txBody>
        </p:sp>
      </p:grpSp>
      <p:grpSp>
        <p:nvGrpSpPr>
          <p:cNvPr id="470" name="Google Shape;470;p21"/>
          <p:cNvGrpSpPr/>
          <p:nvPr>
            <p:custDataLst>
              <p:tags r:id="rId3"/>
            </p:custDataLst>
          </p:nvPr>
        </p:nvGrpSpPr>
        <p:grpSpPr>
          <a:xfrm>
            <a:off x="4388623" y="1542373"/>
            <a:ext cx="2358394" cy="2873033"/>
            <a:chOff x="2594888" y="1532850"/>
            <a:chExt cx="1330509" cy="2442898"/>
          </a:xfrm>
        </p:grpSpPr>
        <p:sp>
          <p:nvSpPr>
            <p:cNvPr id="471" name="Google Shape;471;p21"/>
            <p:cNvSpPr/>
            <p:nvPr/>
          </p:nvSpPr>
          <p:spPr>
            <a:xfrm>
              <a:off x="3140485" y="3736068"/>
              <a:ext cx="239680" cy="239680"/>
            </a:xfrm>
            <a:custGeom>
              <a:avLst/>
              <a:gdLst/>
              <a:ahLst/>
              <a:cxnLst/>
              <a:rect l="l" t="t" r="r" b="b"/>
              <a:pathLst>
                <a:path w="7490" h="7490" extrusionOk="0">
                  <a:moveTo>
                    <a:pt x="3739" y="1"/>
                  </a:moveTo>
                  <a:cubicBezTo>
                    <a:pt x="1679" y="1"/>
                    <a:pt x="0" y="1680"/>
                    <a:pt x="0" y="3751"/>
                  </a:cubicBezTo>
                  <a:cubicBezTo>
                    <a:pt x="0" y="5811"/>
                    <a:pt x="1679" y="7490"/>
                    <a:pt x="3739" y="7490"/>
                  </a:cubicBezTo>
                  <a:cubicBezTo>
                    <a:pt x="5811" y="7490"/>
                    <a:pt x="7489" y="5811"/>
                    <a:pt x="7489" y="3751"/>
                  </a:cubicBezTo>
                  <a:cubicBezTo>
                    <a:pt x="7489" y="1680"/>
                    <a:pt x="5811" y="1"/>
                    <a:pt x="37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2" name="Google Shape;472;p21"/>
            <p:cNvSpPr/>
            <p:nvPr/>
          </p:nvSpPr>
          <p:spPr>
            <a:xfrm>
              <a:off x="3182019" y="3777603"/>
              <a:ext cx="156608" cy="156608"/>
            </a:xfrm>
            <a:custGeom>
              <a:avLst/>
              <a:gdLst/>
              <a:ahLst/>
              <a:cxnLst/>
              <a:rect l="l" t="t" r="r" b="b"/>
              <a:pathLst>
                <a:path w="4894" h="4894" extrusionOk="0">
                  <a:moveTo>
                    <a:pt x="2441" y="1"/>
                  </a:moveTo>
                  <a:cubicBezTo>
                    <a:pt x="1096" y="1"/>
                    <a:pt x="0" y="1096"/>
                    <a:pt x="0" y="2453"/>
                  </a:cubicBezTo>
                  <a:cubicBezTo>
                    <a:pt x="0" y="3799"/>
                    <a:pt x="1096" y="4894"/>
                    <a:pt x="2441" y="4894"/>
                  </a:cubicBezTo>
                  <a:cubicBezTo>
                    <a:pt x="3798" y="4894"/>
                    <a:pt x="4894" y="3799"/>
                    <a:pt x="4894" y="2453"/>
                  </a:cubicBezTo>
                  <a:cubicBezTo>
                    <a:pt x="4894" y="1096"/>
                    <a:pt x="3798" y="1"/>
                    <a:pt x="2441" y="1"/>
                  </a:cubicBezTo>
                  <a:close/>
                </a:path>
              </a:pathLst>
            </a:custGeom>
            <a:solidFill>
              <a:srgbClr val="0B10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3" name="Google Shape;473;p21"/>
            <p:cNvSpPr/>
            <p:nvPr/>
          </p:nvSpPr>
          <p:spPr>
            <a:xfrm>
              <a:off x="2594901" y="1791529"/>
              <a:ext cx="1330496" cy="1700416"/>
            </a:xfrm>
            <a:custGeom>
              <a:avLst/>
              <a:gdLst/>
              <a:ahLst/>
              <a:cxnLst/>
              <a:rect l="l" t="t" r="r" b="b"/>
              <a:pathLst>
                <a:path w="41578" h="53138" extrusionOk="0">
                  <a:moveTo>
                    <a:pt x="2334" y="0"/>
                  </a:moveTo>
                  <a:cubicBezTo>
                    <a:pt x="1048" y="0"/>
                    <a:pt x="1" y="1036"/>
                    <a:pt x="1" y="2322"/>
                  </a:cubicBezTo>
                  <a:lnTo>
                    <a:pt x="1" y="50804"/>
                  </a:lnTo>
                  <a:cubicBezTo>
                    <a:pt x="1" y="50899"/>
                    <a:pt x="13" y="50983"/>
                    <a:pt x="24" y="51066"/>
                  </a:cubicBezTo>
                  <a:cubicBezTo>
                    <a:pt x="48" y="51280"/>
                    <a:pt x="96" y="51495"/>
                    <a:pt x="179" y="51697"/>
                  </a:cubicBezTo>
                  <a:cubicBezTo>
                    <a:pt x="524" y="52543"/>
                    <a:pt x="1358" y="53138"/>
                    <a:pt x="2334" y="53138"/>
                  </a:cubicBezTo>
                  <a:lnTo>
                    <a:pt x="39256" y="53138"/>
                  </a:lnTo>
                  <a:cubicBezTo>
                    <a:pt x="40541" y="53138"/>
                    <a:pt x="41577" y="52090"/>
                    <a:pt x="41577" y="50804"/>
                  </a:cubicBezTo>
                  <a:lnTo>
                    <a:pt x="41577" y="2322"/>
                  </a:lnTo>
                  <a:cubicBezTo>
                    <a:pt x="41577" y="1036"/>
                    <a:pt x="40541" y="0"/>
                    <a:pt x="392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4" name="Google Shape;474;p21"/>
            <p:cNvSpPr/>
            <p:nvPr/>
          </p:nvSpPr>
          <p:spPr>
            <a:xfrm>
              <a:off x="2594901" y="3383281"/>
              <a:ext cx="1330496" cy="108608"/>
            </a:xfrm>
            <a:custGeom>
              <a:avLst/>
              <a:gdLst/>
              <a:ahLst/>
              <a:cxnLst/>
              <a:rect l="l" t="t" r="r" b="b"/>
              <a:pathLst>
                <a:path w="41578" h="3394" extrusionOk="0">
                  <a:moveTo>
                    <a:pt x="1" y="1"/>
                  </a:moveTo>
                  <a:lnTo>
                    <a:pt x="1" y="1060"/>
                  </a:lnTo>
                  <a:cubicBezTo>
                    <a:pt x="1" y="1155"/>
                    <a:pt x="13" y="1239"/>
                    <a:pt x="24" y="1322"/>
                  </a:cubicBezTo>
                  <a:cubicBezTo>
                    <a:pt x="48" y="1536"/>
                    <a:pt x="96" y="1751"/>
                    <a:pt x="179" y="1953"/>
                  </a:cubicBezTo>
                  <a:cubicBezTo>
                    <a:pt x="524" y="2799"/>
                    <a:pt x="1358" y="3394"/>
                    <a:pt x="2334" y="3394"/>
                  </a:cubicBezTo>
                  <a:lnTo>
                    <a:pt x="39256" y="3394"/>
                  </a:lnTo>
                  <a:cubicBezTo>
                    <a:pt x="40541" y="3394"/>
                    <a:pt x="41577" y="2346"/>
                    <a:pt x="41577" y="1060"/>
                  </a:cubicBezTo>
                  <a:lnTo>
                    <a:pt x="41577" y="1"/>
                  </a:lnTo>
                  <a:cubicBezTo>
                    <a:pt x="41577" y="1286"/>
                    <a:pt x="40541" y="2322"/>
                    <a:pt x="39256" y="2322"/>
                  </a:cubicBezTo>
                  <a:lnTo>
                    <a:pt x="2334" y="2322"/>
                  </a:lnTo>
                  <a:cubicBezTo>
                    <a:pt x="1358" y="2322"/>
                    <a:pt x="524" y="1727"/>
                    <a:pt x="179" y="882"/>
                  </a:cubicBezTo>
                  <a:cubicBezTo>
                    <a:pt x="96" y="691"/>
                    <a:pt x="48" y="477"/>
                    <a:pt x="24" y="263"/>
                  </a:cubicBezTo>
                  <a:cubicBezTo>
                    <a:pt x="13" y="167"/>
                    <a:pt x="1" y="84"/>
                    <a:pt x="1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5" name="Google Shape;475;p21"/>
            <p:cNvSpPr/>
            <p:nvPr/>
          </p:nvSpPr>
          <p:spPr>
            <a:xfrm>
              <a:off x="2594901" y="1757610"/>
              <a:ext cx="917856" cy="472864"/>
            </a:xfrm>
            <a:custGeom>
              <a:avLst/>
              <a:gdLst/>
              <a:ahLst/>
              <a:cxnLst/>
              <a:rect l="l" t="t" r="r" b="b"/>
              <a:pathLst>
                <a:path w="28683" h="14777" extrusionOk="0">
                  <a:moveTo>
                    <a:pt x="84" y="1"/>
                  </a:moveTo>
                  <a:cubicBezTo>
                    <a:pt x="60" y="167"/>
                    <a:pt x="48" y="322"/>
                    <a:pt x="36" y="489"/>
                  </a:cubicBezTo>
                  <a:cubicBezTo>
                    <a:pt x="13" y="727"/>
                    <a:pt x="1" y="965"/>
                    <a:pt x="1" y="1203"/>
                  </a:cubicBezTo>
                  <a:lnTo>
                    <a:pt x="1" y="13693"/>
                  </a:lnTo>
                  <a:lnTo>
                    <a:pt x="1" y="13967"/>
                  </a:lnTo>
                  <a:cubicBezTo>
                    <a:pt x="1" y="13967"/>
                    <a:pt x="1" y="14550"/>
                    <a:pt x="1" y="14776"/>
                  </a:cubicBezTo>
                  <a:cubicBezTo>
                    <a:pt x="1298" y="9716"/>
                    <a:pt x="9561" y="8835"/>
                    <a:pt x="12681" y="8764"/>
                  </a:cubicBezTo>
                  <a:cubicBezTo>
                    <a:pt x="12935" y="8756"/>
                    <a:pt x="13156" y="8753"/>
                    <a:pt x="13337" y="8753"/>
                  </a:cubicBezTo>
                  <a:cubicBezTo>
                    <a:pt x="13701" y="8753"/>
                    <a:pt x="13907" y="8764"/>
                    <a:pt x="13907" y="8764"/>
                  </a:cubicBezTo>
                  <a:lnTo>
                    <a:pt x="21253" y="8764"/>
                  </a:lnTo>
                  <a:cubicBezTo>
                    <a:pt x="25278" y="8764"/>
                    <a:pt x="28623" y="5311"/>
                    <a:pt x="28671" y="977"/>
                  </a:cubicBezTo>
                  <a:cubicBezTo>
                    <a:pt x="28683" y="846"/>
                    <a:pt x="28683" y="715"/>
                    <a:pt x="28671" y="584"/>
                  </a:cubicBezTo>
                  <a:lnTo>
                    <a:pt x="28671" y="572"/>
                  </a:lnTo>
                  <a:cubicBezTo>
                    <a:pt x="28671" y="548"/>
                    <a:pt x="28671" y="513"/>
                    <a:pt x="28671" y="489"/>
                  </a:cubicBezTo>
                  <a:cubicBezTo>
                    <a:pt x="28671" y="394"/>
                    <a:pt x="28659" y="298"/>
                    <a:pt x="28647" y="215"/>
                  </a:cubicBezTo>
                  <a:cubicBezTo>
                    <a:pt x="28647" y="144"/>
                    <a:pt x="28635" y="72"/>
                    <a:pt x="28635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6" name="Google Shape;476;p21"/>
            <p:cNvSpPr/>
            <p:nvPr/>
          </p:nvSpPr>
          <p:spPr>
            <a:xfrm>
              <a:off x="2594901" y="1532850"/>
              <a:ext cx="1145922" cy="671328"/>
            </a:xfrm>
            <a:custGeom>
              <a:avLst/>
              <a:gdLst/>
              <a:ahLst/>
              <a:cxnLst/>
              <a:rect l="l" t="t" r="r" b="b"/>
              <a:pathLst>
                <a:path w="28683" h="20979" extrusionOk="0">
                  <a:moveTo>
                    <a:pt x="7633" y="0"/>
                  </a:moveTo>
                  <a:cubicBezTo>
                    <a:pt x="3644" y="0"/>
                    <a:pt x="370" y="3060"/>
                    <a:pt x="36" y="6965"/>
                  </a:cubicBezTo>
                  <a:cubicBezTo>
                    <a:pt x="13" y="7179"/>
                    <a:pt x="1" y="7406"/>
                    <a:pt x="1" y="7632"/>
                  </a:cubicBezTo>
                  <a:lnTo>
                    <a:pt x="1" y="20717"/>
                  </a:lnTo>
                  <a:cubicBezTo>
                    <a:pt x="1" y="20800"/>
                    <a:pt x="1" y="20895"/>
                    <a:pt x="1" y="20979"/>
                  </a:cubicBezTo>
                  <a:cubicBezTo>
                    <a:pt x="405" y="15431"/>
                    <a:pt x="9359" y="14716"/>
                    <a:pt x="12681" y="14633"/>
                  </a:cubicBezTo>
                  <a:cubicBezTo>
                    <a:pt x="12935" y="14629"/>
                    <a:pt x="13156" y="14627"/>
                    <a:pt x="13337" y="14627"/>
                  </a:cubicBezTo>
                  <a:cubicBezTo>
                    <a:pt x="13701" y="14627"/>
                    <a:pt x="13907" y="14633"/>
                    <a:pt x="13907" y="14633"/>
                  </a:cubicBezTo>
                  <a:lnTo>
                    <a:pt x="21253" y="14633"/>
                  </a:lnTo>
                  <a:cubicBezTo>
                    <a:pt x="25206" y="14633"/>
                    <a:pt x="28516" y="11537"/>
                    <a:pt x="28671" y="7608"/>
                  </a:cubicBezTo>
                  <a:lnTo>
                    <a:pt x="28671" y="7596"/>
                  </a:lnTo>
                  <a:cubicBezTo>
                    <a:pt x="28671" y="7537"/>
                    <a:pt x="28671" y="7477"/>
                    <a:pt x="28671" y="7418"/>
                  </a:cubicBezTo>
                  <a:cubicBezTo>
                    <a:pt x="28683" y="7287"/>
                    <a:pt x="28671" y="7156"/>
                    <a:pt x="28671" y="7025"/>
                  </a:cubicBezTo>
                  <a:cubicBezTo>
                    <a:pt x="28671" y="7013"/>
                    <a:pt x="28671" y="6989"/>
                    <a:pt x="28671" y="6965"/>
                  </a:cubicBezTo>
                  <a:cubicBezTo>
                    <a:pt x="28492" y="3084"/>
                    <a:pt x="25289" y="0"/>
                    <a:pt x="21360" y="0"/>
                  </a:cubicBezTo>
                  <a:close/>
                </a:path>
              </a:pathLst>
            </a:custGeom>
            <a:solidFill>
              <a:srgbClr val="0B109F"/>
            </a:solidFill>
            <a:ln>
              <a:noFill/>
            </a:ln>
          </p:spPr>
          <p:txBody>
            <a:bodyPr spcFirstLastPara="1" wrap="square" lIns="121900" tIns="121900" rIns="121900" bIns="30480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r>
                <a:rPr lang="fr-FR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Septembre 2019</a:t>
              </a:r>
            </a:p>
          </p:txBody>
        </p:sp>
        <p:sp>
          <p:nvSpPr>
            <p:cNvPr id="477" name="Google Shape;477;p21"/>
            <p:cNvSpPr/>
            <p:nvPr/>
          </p:nvSpPr>
          <p:spPr>
            <a:xfrm>
              <a:off x="2667666" y="3491853"/>
              <a:ext cx="1185344" cy="95680"/>
            </a:xfrm>
            <a:custGeom>
              <a:avLst/>
              <a:gdLst/>
              <a:ahLst/>
              <a:cxnLst/>
              <a:rect l="l" t="t" r="r" b="b"/>
              <a:pathLst>
                <a:path w="37042" h="2990" extrusionOk="0">
                  <a:moveTo>
                    <a:pt x="1" y="1"/>
                  </a:moveTo>
                  <a:cubicBezTo>
                    <a:pt x="1" y="1656"/>
                    <a:pt x="1334" y="2989"/>
                    <a:pt x="2989" y="2989"/>
                  </a:cubicBezTo>
                  <a:lnTo>
                    <a:pt x="34041" y="2989"/>
                  </a:lnTo>
                  <a:cubicBezTo>
                    <a:pt x="35696" y="2989"/>
                    <a:pt x="37041" y="1656"/>
                    <a:pt x="37041" y="1"/>
                  </a:cubicBezTo>
                  <a:close/>
                </a:path>
              </a:pathLst>
            </a:custGeom>
            <a:solidFill>
              <a:srgbClr val="0B109F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8" name="Google Shape;478;p21"/>
            <p:cNvSpPr/>
            <p:nvPr/>
          </p:nvSpPr>
          <p:spPr>
            <a:xfrm>
              <a:off x="3148484" y="3587497"/>
              <a:ext cx="223680" cy="214912"/>
            </a:xfrm>
            <a:custGeom>
              <a:avLst/>
              <a:gdLst/>
              <a:ahLst/>
              <a:cxnLst/>
              <a:rect l="l" t="t" r="r" b="b"/>
              <a:pathLst>
                <a:path w="6990" h="6716" extrusionOk="0">
                  <a:moveTo>
                    <a:pt x="0" y="0"/>
                  </a:moveTo>
                  <a:lnTo>
                    <a:pt x="3489" y="6715"/>
                  </a:lnTo>
                  <a:lnTo>
                    <a:pt x="6989" y="0"/>
                  </a:lnTo>
                  <a:close/>
                </a:path>
              </a:pathLst>
            </a:custGeom>
            <a:solidFill>
              <a:srgbClr val="0B109F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0" name="Google Shape;480;p21"/>
            <p:cNvSpPr txBox="1"/>
            <p:nvPr/>
          </p:nvSpPr>
          <p:spPr>
            <a:xfrm>
              <a:off x="2594888" y="2354120"/>
              <a:ext cx="1330500" cy="67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fr-FR" b="1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Accord de coopération </a:t>
              </a:r>
              <a:r>
                <a:rPr lang="fr-FR" b="1" dirty="0" smtClean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/>
              </a:r>
              <a:br>
                <a:rPr lang="fr-FR" b="1" dirty="0" smtClean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fr-FR" b="1" dirty="0" smtClean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OMPI – </a:t>
              </a:r>
              <a:r>
                <a:rPr lang="fr-FR" b="1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ONDA </a:t>
              </a:r>
            </a:p>
            <a:p>
              <a:pPr algn="ctr"/>
              <a:endParaRPr lang="fr-FR" b="1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64" name="CuadroTexto 63"/>
          <p:cNvSpPr txBox="1"/>
          <p:nvPr>
            <p:custDataLst>
              <p:tags r:id="rId4"/>
            </p:custDataLst>
          </p:nvPr>
        </p:nvSpPr>
        <p:spPr>
          <a:xfrm>
            <a:off x="3732102" y="293912"/>
            <a:ext cx="8438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/>
              <a:t>Centre de formation et de perfectionnement sur le droit d’auteur et les droits connexes</a:t>
            </a:r>
          </a:p>
        </p:txBody>
      </p:sp>
      <p:sp>
        <p:nvSpPr>
          <p:cNvPr id="3" name="CuadroTexto 2"/>
          <p:cNvSpPr txBox="1"/>
          <p:nvPr>
            <p:custDataLst>
              <p:tags r:id="rId5"/>
            </p:custDataLst>
          </p:nvPr>
        </p:nvSpPr>
        <p:spPr>
          <a:xfrm>
            <a:off x="5139894" y="4415274"/>
            <a:ext cx="48767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 dirty="0" smtClean="0"/>
              <a:t>Réalisations :</a:t>
            </a:r>
            <a:endParaRPr lang="fr-FR" sz="24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400" dirty="0"/>
              <a:t>Assistance technique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400" dirty="0"/>
              <a:t>Recrutement d’experts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400" dirty="0"/>
              <a:t>Soutien scolaire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400" dirty="0"/>
              <a:t>Programmes de formation</a:t>
            </a:r>
          </a:p>
        </p:txBody>
      </p:sp>
      <p:sp>
        <p:nvSpPr>
          <p:cNvPr id="102" name="CuadroTexto 101"/>
          <p:cNvSpPr txBox="1"/>
          <p:nvPr>
            <p:custDataLst>
              <p:tags r:id="rId6"/>
            </p:custDataLst>
          </p:nvPr>
        </p:nvSpPr>
        <p:spPr>
          <a:xfrm>
            <a:off x="11143527" y="6536770"/>
            <a:ext cx="1109919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33" b="1" i="1"/>
              <a:t>CCDA/WSA</a:t>
            </a:r>
          </a:p>
        </p:txBody>
      </p:sp>
      <p:sp>
        <p:nvSpPr>
          <p:cNvPr id="2" name="Rectángulo 1"/>
          <p:cNvSpPr/>
          <p:nvPr>
            <p:custDataLst>
              <p:tags r:id="rId7"/>
            </p:custDataLst>
          </p:nvPr>
        </p:nvSpPr>
        <p:spPr>
          <a:xfrm>
            <a:off x="52703" y="809960"/>
            <a:ext cx="25163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1600" b="1" i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Chronologie :</a:t>
            </a:r>
          </a:p>
        </p:txBody>
      </p:sp>
      <p:sp>
        <p:nvSpPr>
          <p:cNvPr id="53" name="Google Shape;502;p21"/>
          <p:cNvSpPr txBox="1"/>
          <p:nvPr>
            <p:custDataLst>
              <p:tags r:id="rId8"/>
            </p:custDataLst>
          </p:nvPr>
        </p:nvSpPr>
        <p:spPr>
          <a:xfrm>
            <a:off x="7138371" y="1723068"/>
            <a:ext cx="2238353" cy="89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fr-FR" b="1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Consultant ad hoc</a:t>
            </a:r>
          </a:p>
        </p:txBody>
      </p:sp>
      <p:sp>
        <p:nvSpPr>
          <p:cNvPr id="54" name="Google Shape;502;p21"/>
          <p:cNvSpPr txBox="1"/>
          <p:nvPr>
            <p:custDataLst>
              <p:tags r:id="rId9"/>
            </p:custDataLst>
          </p:nvPr>
        </p:nvSpPr>
        <p:spPr>
          <a:xfrm>
            <a:off x="7113234" y="2407921"/>
            <a:ext cx="2207686" cy="1012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fr-FR" b="1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Centre de documentation et bibliothèque</a:t>
            </a:r>
          </a:p>
        </p:txBody>
      </p:sp>
      <p:sp>
        <p:nvSpPr>
          <p:cNvPr id="55" name="Google Shape;502;p21"/>
          <p:cNvSpPr txBox="1"/>
          <p:nvPr>
            <p:custDataLst>
              <p:tags r:id="rId10"/>
            </p:custDataLst>
          </p:nvPr>
        </p:nvSpPr>
        <p:spPr>
          <a:xfrm>
            <a:off x="7117768" y="3511029"/>
            <a:ext cx="2237123" cy="780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fr-FR" b="1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Cours de formation des formateurs </a:t>
            </a:r>
          </a:p>
        </p:txBody>
      </p:sp>
      <p:sp>
        <p:nvSpPr>
          <p:cNvPr id="56" name="Google Shape;478;p21"/>
          <p:cNvSpPr/>
          <p:nvPr>
            <p:custDataLst>
              <p:tags r:id="rId11"/>
            </p:custDataLst>
          </p:nvPr>
        </p:nvSpPr>
        <p:spPr>
          <a:xfrm rot="16200000">
            <a:off x="6656541" y="2782252"/>
            <a:ext cx="396484" cy="252753"/>
          </a:xfrm>
          <a:custGeom>
            <a:avLst/>
            <a:gdLst/>
            <a:ahLst/>
            <a:cxnLst/>
            <a:rect l="l" t="t" r="r" b="b"/>
            <a:pathLst>
              <a:path w="6990" h="6716" extrusionOk="0">
                <a:moveTo>
                  <a:pt x="0" y="0"/>
                </a:moveTo>
                <a:lnTo>
                  <a:pt x="3489" y="6715"/>
                </a:lnTo>
                <a:lnTo>
                  <a:pt x="6989" y="0"/>
                </a:lnTo>
                <a:close/>
              </a:path>
            </a:pathLst>
          </a:custGeom>
          <a:solidFill>
            <a:srgbClr val="0B109F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7" name="Google Shape;502;p21"/>
          <p:cNvSpPr txBox="1"/>
          <p:nvPr>
            <p:custDataLst>
              <p:tags r:id="rId12"/>
            </p:custDataLst>
          </p:nvPr>
        </p:nvSpPr>
        <p:spPr>
          <a:xfrm>
            <a:off x="9460133" y="2455937"/>
            <a:ext cx="2238353" cy="89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fr-FR" b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Octroi de bourses d’études aux partenaires de l’ONDA pour les cours à distance de l’OMPI</a:t>
            </a:r>
          </a:p>
        </p:txBody>
      </p:sp>
    </p:spTree>
    <p:extLst>
      <p:ext uri="{BB962C8B-B14F-4D97-AF65-F5344CB8AC3E}">
        <p14:creationId xmlns:p14="http://schemas.microsoft.com/office/powerpoint/2010/main" val="147204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51832" y="1031468"/>
            <a:ext cx="7353868" cy="621732"/>
          </a:xfrm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rgbClr val="002570"/>
                </a:solidFill>
              </a:rPr>
              <a:t>Soutien aux consultants AD HOC </a:t>
            </a:r>
            <a:r>
              <a:rPr lang="fr-FR" sz="2800" b="1" dirty="0" smtClean="0">
                <a:solidFill>
                  <a:srgbClr val="002570"/>
                </a:solidFill>
              </a:rPr>
              <a:t>– </a:t>
            </a:r>
            <a:r>
              <a:rPr lang="fr-FR" sz="2800" b="1" dirty="0">
                <a:solidFill>
                  <a:srgbClr val="002570"/>
                </a:solidFill>
              </a:rPr>
              <a:t>Depuis 2019</a:t>
            </a:r>
          </a:p>
        </p:txBody>
      </p:sp>
      <p:sp>
        <p:nvSpPr>
          <p:cNvPr id="7" name="CuadroTexto 6"/>
          <p:cNvSpPr txBox="1"/>
          <p:nvPr>
            <p:custDataLst>
              <p:tags r:id="rId2"/>
            </p:custDataLst>
          </p:nvPr>
        </p:nvSpPr>
        <p:spPr>
          <a:xfrm>
            <a:off x="11058794" y="6480313"/>
            <a:ext cx="1217214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33" b="1" i="1"/>
              <a:t>CCDA/WSA</a:t>
            </a:r>
          </a:p>
        </p:txBody>
      </p:sp>
      <p:sp>
        <p:nvSpPr>
          <p:cNvPr id="13" name="CuadroTexto 12"/>
          <p:cNvSpPr txBox="1"/>
          <p:nvPr>
            <p:custDataLst>
              <p:tags r:id="rId3"/>
            </p:custDataLst>
          </p:nvPr>
        </p:nvSpPr>
        <p:spPr>
          <a:xfrm>
            <a:off x="3734592" y="293912"/>
            <a:ext cx="8438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/>
              <a:t>Centre de formation et de perfectionnement sur le droit d’auteur et les droits connexes</a:t>
            </a:r>
          </a:p>
        </p:txBody>
      </p:sp>
      <p:sp>
        <p:nvSpPr>
          <p:cNvPr id="10" name="CuadroTexto 9"/>
          <p:cNvSpPr txBox="1"/>
          <p:nvPr>
            <p:custDataLst>
              <p:tags r:id="rId4"/>
            </p:custDataLst>
          </p:nvPr>
        </p:nvSpPr>
        <p:spPr>
          <a:xfrm>
            <a:off x="699621" y="1554849"/>
            <a:ext cx="109677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Conseils techniques sur la structure du Centre et le plan de travail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Aide au programme scolaire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Visites dans le pays concerné pour l’intégration des différents secteurs qui soutiennent notre académie (juges, procureurs, entités de gestion collective, académies, institutions publiques</a:t>
            </a:r>
            <a:r>
              <a:rPr lang="fr-FR" sz="2400" dirty="0" smtClean="0"/>
              <a:t>)</a:t>
            </a:r>
            <a:endParaRPr lang="fr-FR" sz="2400" dirty="0"/>
          </a:p>
        </p:txBody>
      </p:sp>
      <p:pic>
        <p:nvPicPr>
          <p:cNvPr id="14" name="Imagen 1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29244" y="3566548"/>
            <a:ext cx="3842862" cy="234076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4143888" y="3900176"/>
            <a:ext cx="4079246" cy="250480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8394916" y="3147711"/>
            <a:ext cx="3499811" cy="2413460"/>
          </a:xfrm>
          <a:prstGeom prst="rect">
            <a:avLst/>
          </a:prstGeom>
        </p:spPr>
      </p:pic>
      <p:sp>
        <p:nvSpPr>
          <p:cNvPr id="18" name="Rectángulo 17"/>
          <p:cNvSpPr/>
          <p:nvPr>
            <p:custDataLst>
              <p:tags r:id="rId8"/>
            </p:custDataLst>
          </p:nvPr>
        </p:nvSpPr>
        <p:spPr>
          <a:xfrm>
            <a:off x="52703" y="809960"/>
            <a:ext cx="25163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1600" b="1" i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Chronologie :</a:t>
            </a:r>
          </a:p>
        </p:txBody>
      </p:sp>
    </p:spTree>
    <p:extLst>
      <p:ext uri="{BB962C8B-B14F-4D97-AF65-F5344CB8AC3E}">
        <p14:creationId xmlns:p14="http://schemas.microsoft.com/office/powerpoint/2010/main" val="56860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51833" y="1031468"/>
            <a:ext cx="11067710" cy="621732"/>
          </a:xfrm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rgbClr val="002570"/>
                </a:solidFill>
              </a:rPr>
              <a:t>Centre de documentation et bibliothèque </a:t>
            </a:r>
            <a:r>
              <a:rPr lang="fr-FR" sz="2800" b="1" dirty="0" smtClean="0">
                <a:solidFill>
                  <a:srgbClr val="002570"/>
                </a:solidFill>
              </a:rPr>
              <a:t>– octobre</a:t>
            </a:r>
            <a:r>
              <a:rPr lang="fr-FR" sz="2800" b="1" dirty="0">
                <a:solidFill>
                  <a:srgbClr val="002570"/>
                </a:solidFill>
              </a:rPr>
              <a:t> 2020</a:t>
            </a:r>
          </a:p>
        </p:txBody>
      </p:sp>
      <p:sp>
        <p:nvSpPr>
          <p:cNvPr id="7" name="CuadroTexto 6"/>
          <p:cNvSpPr txBox="1"/>
          <p:nvPr>
            <p:custDataLst>
              <p:tags r:id="rId2"/>
            </p:custDataLst>
          </p:nvPr>
        </p:nvSpPr>
        <p:spPr>
          <a:xfrm>
            <a:off x="11058794" y="6480313"/>
            <a:ext cx="1217214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33" b="1" i="1"/>
              <a:t>CCDA/WSA</a:t>
            </a:r>
          </a:p>
        </p:txBody>
      </p:sp>
      <p:sp>
        <p:nvSpPr>
          <p:cNvPr id="13" name="CuadroTexto 12"/>
          <p:cNvSpPr txBox="1"/>
          <p:nvPr>
            <p:custDataLst>
              <p:tags r:id="rId3"/>
            </p:custDataLst>
          </p:nvPr>
        </p:nvSpPr>
        <p:spPr>
          <a:xfrm>
            <a:off x="3734592" y="293912"/>
            <a:ext cx="8438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/>
              <a:t>Centre de formation et de perfectionnement sur le droit d’auteur et les droits connexes</a:t>
            </a:r>
          </a:p>
        </p:txBody>
      </p:sp>
      <p:sp>
        <p:nvSpPr>
          <p:cNvPr id="10" name="CuadroTexto 9"/>
          <p:cNvSpPr txBox="1"/>
          <p:nvPr>
            <p:custDataLst>
              <p:tags r:id="rId4"/>
            </p:custDataLst>
          </p:nvPr>
        </p:nvSpPr>
        <p:spPr>
          <a:xfrm>
            <a:off x="699621" y="1554849"/>
            <a:ext cx="109677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120 ouvrages sur la propriété intellectuelle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Références actualisées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Disponibilité des documents</a:t>
            </a:r>
          </a:p>
        </p:txBody>
      </p:sp>
      <p:pic>
        <p:nvPicPr>
          <p:cNvPr id="3" name="Imagen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183511" y="2179519"/>
            <a:ext cx="3543228" cy="44495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agen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80250" y="2939844"/>
            <a:ext cx="3669451" cy="33452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Rectángulo 10"/>
          <p:cNvSpPr/>
          <p:nvPr>
            <p:custDataLst>
              <p:tags r:id="rId7"/>
            </p:custDataLst>
          </p:nvPr>
        </p:nvSpPr>
        <p:spPr>
          <a:xfrm>
            <a:off x="52703" y="809960"/>
            <a:ext cx="25163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1600" b="1" i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Chronologie :</a:t>
            </a:r>
          </a:p>
        </p:txBody>
      </p:sp>
    </p:spTree>
    <p:extLst>
      <p:ext uri="{BB962C8B-B14F-4D97-AF65-F5344CB8AC3E}">
        <p14:creationId xmlns:p14="http://schemas.microsoft.com/office/powerpoint/2010/main" val="362911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51833" y="1031468"/>
            <a:ext cx="11067710" cy="621732"/>
          </a:xfrm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rgbClr val="002570"/>
                </a:solidFill>
              </a:rPr>
              <a:t>Cours de formation des formateurs </a:t>
            </a:r>
            <a:r>
              <a:rPr lang="fr-FR" sz="2800" b="1" dirty="0" smtClean="0">
                <a:solidFill>
                  <a:srgbClr val="002570"/>
                </a:solidFill>
              </a:rPr>
              <a:t>(novembre </a:t>
            </a:r>
            <a:r>
              <a:rPr lang="fr-FR" sz="2800" b="1" dirty="0">
                <a:solidFill>
                  <a:srgbClr val="002570"/>
                </a:solidFill>
              </a:rPr>
              <a:t>2020-2022)</a:t>
            </a:r>
          </a:p>
        </p:txBody>
      </p:sp>
      <p:sp>
        <p:nvSpPr>
          <p:cNvPr id="7" name="CuadroTexto 6"/>
          <p:cNvSpPr txBox="1"/>
          <p:nvPr>
            <p:custDataLst>
              <p:tags r:id="rId2"/>
            </p:custDataLst>
          </p:nvPr>
        </p:nvSpPr>
        <p:spPr>
          <a:xfrm>
            <a:off x="11058794" y="6480313"/>
            <a:ext cx="1217214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33" b="1" i="1"/>
              <a:t>CCDA/WSA</a:t>
            </a:r>
          </a:p>
        </p:txBody>
      </p:sp>
      <p:sp>
        <p:nvSpPr>
          <p:cNvPr id="13" name="CuadroTexto 12"/>
          <p:cNvSpPr txBox="1"/>
          <p:nvPr>
            <p:custDataLst>
              <p:tags r:id="rId3"/>
            </p:custDataLst>
          </p:nvPr>
        </p:nvSpPr>
        <p:spPr>
          <a:xfrm>
            <a:off x="3744640" y="293912"/>
            <a:ext cx="8438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/>
              <a:t>Centre de formation et de perfectionnement sur le droit d’auteur et les droits connexes</a:t>
            </a:r>
          </a:p>
        </p:txBody>
      </p:sp>
      <p:sp>
        <p:nvSpPr>
          <p:cNvPr id="10" name="CuadroTexto 9"/>
          <p:cNvSpPr txBox="1"/>
          <p:nvPr>
            <p:custDataLst>
              <p:tags r:id="rId4"/>
            </p:custDataLst>
          </p:nvPr>
        </p:nvSpPr>
        <p:spPr>
          <a:xfrm>
            <a:off x="699621" y="1554849"/>
            <a:ext cx="112733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4 modules de formation (virtuels et en présentiel)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27 formateurs spécialisés dans la propriété intellectuelle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Formation dispensée par des spécialistes de la propriété intellectuelle et des méthodologies d’enseignement</a:t>
            </a:r>
          </a:p>
        </p:txBody>
      </p:sp>
      <p:pic>
        <p:nvPicPr>
          <p:cNvPr id="5" name="Imagen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39271" y="3305087"/>
            <a:ext cx="3175226" cy="317522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882" y="3318920"/>
            <a:ext cx="4171043" cy="2780695"/>
          </a:xfrm>
          <a:prstGeom prst="rect">
            <a:avLst/>
          </a:prstGeom>
        </p:spPr>
      </p:pic>
      <p:sp>
        <p:nvSpPr>
          <p:cNvPr id="11" name="Rectángulo 10"/>
          <p:cNvSpPr/>
          <p:nvPr>
            <p:custDataLst>
              <p:tags r:id="rId7"/>
            </p:custDataLst>
          </p:nvPr>
        </p:nvSpPr>
        <p:spPr>
          <a:xfrm>
            <a:off x="52703" y="809960"/>
            <a:ext cx="25163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1600" b="1" i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Chronologie :</a:t>
            </a:r>
          </a:p>
        </p:txBody>
      </p:sp>
      <p:pic>
        <p:nvPicPr>
          <p:cNvPr id="9" name="Imagen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8034210" y="3369147"/>
            <a:ext cx="3861934" cy="256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64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51833" y="871810"/>
            <a:ext cx="4448596" cy="621732"/>
          </a:xfrm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rgbClr val="002570"/>
                </a:solidFill>
              </a:rPr>
              <a:t>Formations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51832" y="1493542"/>
            <a:ext cx="11692505" cy="978196"/>
          </a:xfrm>
        </p:spPr>
        <p:txBody>
          <a:bodyPr>
            <a:noAutofit/>
          </a:bodyPr>
          <a:lstStyle/>
          <a:p>
            <a:r>
              <a:rPr lang="fr-FR" sz="2400" dirty="0"/>
              <a:t>21 formations en présentiel et virtuelles sur le droit d’auteur à l’intention des secteurs spécialisés, des créateurs de mode, des artisans, des membres de la gestion collective, des institutions publiques, des universités, des juges et des procureurs.</a:t>
            </a:r>
          </a:p>
        </p:txBody>
      </p:sp>
      <p:sp>
        <p:nvSpPr>
          <p:cNvPr id="7" name="CuadroTexto 6"/>
          <p:cNvSpPr txBox="1"/>
          <p:nvPr>
            <p:custDataLst>
              <p:tags r:id="rId3"/>
            </p:custDataLst>
          </p:nvPr>
        </p:nvSpPr>
        <p:spPr>
          <a:xfrm>
            <a:off x="11058794" y="6480313"/>
            <a:ext cx="1217214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33" b="1" i="1"/>
              <a:t>CCDA/WSA</a:t>
            </a:r>
          </a:p>
        </p:txBody>
      </p:sp>
      <p:pic>
        <p:nvPicPr>
          <p:cNvPr id="8" name="Imagen 7" descr="C:\Users\Wilkis\Downloads\WhatsApp Image 2021-11-10 at 9.41.27 AM.jpeg"/>
          <p:cNvPicPr/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704" y="2740325"/>
            <a:ext cx="2801257" cy="183932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uadroTexto 12"/>
          <p:cNvSpPr txBox="1"/>
          <p:nvPr>
            <p:custDataLst>
              <p:tags r:id="rId5"/>
            </p:custDataLst>
          </p:nvPr>
        </p:nvSpPr>
        <p:spPr>
          <a:xfrm>
            <a:off x="3744640" y="293912"/>
            <a:ext cx="8438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/>
              <a:t>Centre de formation et de perfectionnement sur le droit d’auteur et les droits connexes</a:t>
            </a:r>
          </a:p>
        </p:txBody>
      </p:sp>
      <p:pic>
        <p:nvPicPr>
          <p:cNvPr id="18" name="Imagen 17"/>
          <p:cNvPicPr/>
          <p:nvPr>
            <p:custDataLst>
              <p:tags r:id="rId6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879032" y="4530766"/>
            <a:ext cx="2783581" cy="1908312"/>
          </a:xfrm>
          <a:prstGeom prst="rect">
            <a:avLst/>
          </a:prstGeom>
        </p:spPr>
      </p:pic>
      <p:pic>
        <p:nvPicPr>
          <p:cNvPr id="20" name="Imagen 19"/>
          <p:cNvPicPr/>
          <p:nvPr>
            <p:custDataLst>
              <p:tags r:id="rId7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146562" y="2740324"/>
            <a:ext cx="2362134" cy="2433993"/>
          </a:xfrm>
          <a:prstGeom prst="rect">
            <a:avLst/>
          </a:prstGeom>
        </p:spPr>
      </p:pic>
      <p:pic>
        <p:nvPicPr>
          <p:cNvPr id="22" name="Imagen 21" descr="C:\Users\Wilkis\Downloads\WhatsApp Image 2021-11-03 at 14.06.27.jpeg"/>
          <p:cNvPicPr/>
          <p:nvPr>
            <p:custDataLst>
              <p:tags r:id="rId8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616" y="2471738"/>
            <a:ext cx="1871890" cy="2376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n 20"/>
          <p:cNvPicPr/>
          <p:nvPr>
            <p:custDataLst>
              <p:tags r:id="rId9"/>
            </p:custDataLst>
          </p:nvPr>
        </p:nvPicPr>
        <p:blipFill rotWithShape="1">
          <a:blip r:embed="rId17"/>
          <a:srcRect l="4188" t="3162" r="646" b="14832"/>
          <a:stretch/>
        </p:blipFill>
        <p:spPr>
          <a:xfrm>
            <a:off x="4807598" y="4666634"/>
            <a:ext cx="3107437" cy="210788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8054603" y="4203337"/>
            <a:ext cx="2582706" cy="255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24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3445856" y="2672636"/>
            <a:ext cx="1919034" cy="193159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51833" y="871810"/>
            <a:ext cx="4448596" cy="621732"/>
          </a:xfrm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rgbClr val="002570"/>
                </a:solidFill>
              </a:rPr>
              <a:t>Formations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151833" y="1493541"/>
            <a:ext cx="5906067" cy="1044671"/>
          </a:xfrm>
        </p:spPr>
        <p:txBody>
          <a:bodyPr>
            <a:noAutofit/>
          </a:bodyPr>
          <a:lstStyle/>
          <a:p>
            <a:r>
              <a:rPr lang="fr-FR" sz="2400" dirty="0"/>
              <a:t>Les formations en présentiel concernent près de </a:t>
            </a:r>
            <a:r>
              <a:rPr lang="fr-FR" sz="2400" b="1" dirty="0"/>
              <a:t>125 agents d’exécution </a:t>
            </a:r>
            <a:r>
              <a:rPr lang="fr-FR" sz="2400" dirty="0"/>
              <a:t>(impôts, douanes, télécommunications</a:t>
            </a:r>
            <a:r>
              <a:rPr lang="fr-FR" sz="2400" dirty="0" smtClean="0"/>
              <a:t>).</a:t>
            </a:r>
            <a:endParaRPr lang="fr-FR" sz="2400" dirty="0"/>
          </a:p>
        </p:txBody>
      </p:sp>
      <p:pic>
        <p:nvPicPr>
          <p:cNvPr id="19" name="Imagen 18" descr="C:\Users\Wilkis\Downloads\WhatsApp Image 2021-11-03 at 14.07.43.jpeg"/>
          <p:cNvPicPr/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" y="2660921"/>
            <a:ext cx="1590931" cy="186683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/>
          <p:cNvSpPr txBox="1"/>
          <p:nvPr>
            <p:custDataLst>
              <p:tags r:id="rId5"/>
            </p:custDataLst>
          </p:nvPr>
        </p:nvSpPr>
        <p:spPr>
          <a:xfrm>
            <a:off x="11058794" y="6480313"/>
            <a:ext cx="1217214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33" b="1" i="1"/>
              <a:t>CCDA/WSA</a:t>
            </a:r>
          </a:p>
        </p:txBody>
      </p:sp>
      <p:pic>
        <p:nvPicPr>
          <p:cNvPr id="12" name="Imagen 11"/>
          <p:cNvPicPr/>
          <p:nvPr>
            <p:custDataLst>
              <p:tags r:id="rId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58" y="4469415"/>
            <a:ext cx="2760032" cy="1964206"/>
          </a:xfrm>
          <a:prstGeom prst="rect">
            <a:avLst/>
          </a:prstGeom>
        </p:spPr>
      </p:pic>
      <p:sp>
        <p:nvSpPr>
          <p:cNvPr id="13" name="CuadroTexto 12"/>
          <p:cNvSpPr txBox="1"/>
          <p:nvPr>
            <p:custDataLst>
              <p:tags r:id="rId7"/>
            </p:custDataLst>
          </p:nvPr>
        </p:nvSpPr>
        <p:spPr>
          <a:xfrm>
            <a:off x="3744640" y="293912"/>
            <a:ext cx="8438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/>
              <a:t>Centre de formation et de perfectionnement sur le droit d’auteur et les droits connexes</a:t>
            </a:r>
          </a:p>
        </p:txBody>
      </p:sp>
      <p:pic>
        <p:nvPicPr>
          <p:cNvPr id="5" name="Imagen 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3195745" y="4432766"/>
            <a:ext cx="2500167" cy="2415484"/>
          </a:xfrm>
          <a:prstGeom prst="rect">
            <a:avLst/>
          </a:prstGeom>
        </p:spPr>
      </p:pic>
      <p:sp>
        <p:nvSpPr>
          <p:cNvPr id="16" name="Marcador de contenido 2"/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6561434" y="1182676"/>
            <a:ext cx="5105967" cy="11673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/>
              <a:t>Près de </a:t>
            </a:r>
            <a:r>
              <a:rPr lang="fr-FR" sz="2400" b="1" dirty="0"/>
              <a:t>35 juges et 23 avocats</a:t>
            </a:r>
            <a:r>
              <a:rPr lang="fr-FR" sz="2400" dirty="0"/>
              <a:t> ont suivi la </a:t>
            </a:r>
            <a:r>
              <a:rPr lang="fr-FR" sz="2400" b="1" dirty="0"/>
              <a:t>première formation virtuelle avec le groupe de </a:t>
            </a:r>
            <a:r>
              <a:rPr lang="fr-FR" sz="2400" b="1" dirty="0" smtClean="0"/>
              <a:t>formateurs</a:t>
            </a:r>
            <a:r>
              <a:rPr lang="fr-FR" sz="2400" dirty="0" smtClean="0"/>
              <a:t>.</a:t>
            </a:r>
            <a:endParaRPr lang="fr-FR" sz="2400" dirty="0"/>
          </a:p>
        </p:txBody>
      </p:sp>
      <p:pic>
        <p:nvPicPr>
          <p:cNvPr id="11" name="Imagen 10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6405800" y="2802652"/>
            <a:ext cx="3033590" cy="305578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7" r="762" b="12592"/>
          <a:stretch/>
        </p:blipFill>
        <p:spPr>
          <a:xfrm>
            <a:off x="9466264" y="2802652"/>
            <a:ext cx="2433456" cy="394649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800" y="4939110"/>
            <a:ext cx="3481481" cy="183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60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51833" y="871810"/>
            <a:ext cx="4448596" cy="621732"/>
          </a:xfrm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rgbClr val="002570"/>
                </a:solidFill>
              </a:rPr>
              <a:t>Formations</a:t>
            </a:r>
          </a:p>
        </p:txBody>
      </p:sp>
      <p:sp>
        <p:nvSpPr>
          <p:cNvPr id="7" name="CuadroTexto 6"/>
          <p:cNvSpPr txBox="1"/>
          <p:nvPr>
            <p:custDataLst>
              <p:tags r:id="rId2"/>
            </p:custDataLst>
          </p:nvPr>
        </p:nvSpPr>
        <p:spPr>
          <a:xfrm>
            <a:off x="11058794" y="6480313"/>
            <a:ext cx="1217214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33" b="1" i="1"/>
              <a:t>CCDA/WSA</a:t>
            </a:r>
          </a:p>
        </p:txBody>
      </p:sp>
      <p:sp>
        <p:nvSpPr>
          <p:cNvPr id="13" name="CuadroTexto 12"/>
          <p:cNvSpPr txBox="1"/>
          <p:nvPr>
            <p:custDataLst>
              <p:tags r:id="rId3"/>
            </p:custDataLst>
          </p:nvPr>
        </p:nvSpPr>
        <p:spPr>
          <a:xfrm>
            <a:off x="3744640" y="293912"/>
            <a:ext cx="8438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/>
              <a:t>Centre de formation et de perfectionnement sur le droit d’auteur et les droits connexes</a:t>
            </a:r>
          </a:p>
        </p:txBody>
      </p:sp>
      <p:graphicFrame>
        <p:nvGraphicFramePr>
          <p:cNvPr id="18" name="Gráfico 17"/>
          <p:cNvGraphicFramePr>
            <a:graphicFrameLocks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52338724"/>
              </p:ext>
            </p:extLst>
          </p:nvPr>
        </p:nvGraphicFramePr>
        <p:xfrm>
          <a:off x="5832703" y="1491193"/>
          <a:ext cx="6359297" cy="4351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9" name="CuadroTexto 18"/>
          <p:cNvSpPr txBox="1"/>
          <p:nvPr>
            <p:custDataLst>
              <p:tags r:id="rId5"/>
            </p:custDataLst>
          </p:nvPr>
        </p:nvSpPr>
        <p:spPr>
          <a:xfrm>
            <a:off x="8391137" y="5810102"/>
            <a:ext cx="201549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33" b="1" i="1"/>
              <a:t>Rapports 2021 et 2022</a:t>
            </a:r>
          </a:p>
        </p:txBody>
      </p:sp>
      <p:sp>
        <p:nvSpPr>
          <p:cNvPr id="21" name="Marcador de contenido 2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304233" y="1983930"/>
            <a:ext cx="5067867" cy="38261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En 2021, </a:t>
            </a:r>
            <a:r>
              <a:rPr lang="fr-FR" b="1" dirty="0">
                <a:solidFill>
                  <a:srgbClr val="C00000"/>
                </a:solidFill>
              </a:rPr>
              <a:t>456 personnes</a:t>
            </a:r>
            <a:r>
              <a:rPr lang="fr-FR" dirty="0"/>
              <a:t> ont participé à ces 21 formations spécialisées par </a:t>
            </a:r>
            <a:r>
              <a:rPr lang="fr-FR" dirty="0" smtClean="0"/>
              <a:t>secteur.</a:t>
            </a:r>
            <a:endParaRPr lang="fr-FR" dirty="0"/>
          </a:p>
          <a:p>
            <a:endParaRPr lang="es-419" dirty="0"/>
          </a:p>
          <a:p>
            <a:r>
              <a:rPr lang="fr-FR" dirty="0"/>
              <a:t>D’ici 2022, </a:t>
            </a:r>
            <a:r>
              <a:rPr lang="fr-FR" b="1" dirty="0">
                <a:solidFill>
                  <a:srgbClr val="003399"/>
                </a:solidFill>
              </a:rPr>
              <a:t>679 personnes </a:t>
            </a:r>
            <a:r>
              <a:rPr lang="fr-FR" dirty="0"/>
              <a:t>y auront pris part.</a:t>
            </a:r>
          </a:p>
        </p:txBody>
      </p:sp>
    </p:spTree>
    <p:extLst>
      <p:ext uri="{BB962C8B-B14F-4D97-AF65-F5344CB8AC3E}">
        <p14:creationId xmlns:p14="http://schemas.microsoft.com/office/powerpoint/2010/main" val="122564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heme/theme1.xml><?xml version="1.0" encoding="utf-8"?>
<a:theme xmlns:a="http://schemas.openxmlformats.org/drawingml/2006/main" name="Tema de Office">
  <a:themeElements>
    <a:clrScheme name="Azul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andara">
      <a:maj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3230</TotalTime>
  <Words>756</Words>
  <Application>Microsoft Office PowerPoint</Application>
  <PresentationFormat>Widescreen</PresentationFormat>
  <Paragraphs>98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Candara</vt:lpstr>
      <vt:lpstr>Fira Sans Extra Condensed Medium</vt:lpstr>
      <vt:lpstr>Microsoft Sans Serif</vt:lpstr>
      <vt:lpstr>Roboto</vt:lpstr>
      <vt:lpstr>Tema de Office</vt:lpstr>
      <vt:lpstr>PowerPoint Presentation</vt:lpstr>
      <vt:lpstr>“Décentraliser l’enseignement de la propriété intellectuelle pour le mettre au service des artisanes”</vt:lpstr>
      <vt:lpstr>PowerPoint Presentation</vt:lpstr>
      <vt:lpstr>Soutien aux consultants AD HOC – Depuis 2019</vt:lpstr>
      <vt:lpstr>Centre de documentation et bibliothèque – octobre 2020</vt:lpstr>
      <vt:lpstr>Cours de formation des formateurs (novembre 2020-2022)</vt:lpstr>
      <vt:lpstr>Formations </vt:lpstr>
      <vt:lpstr>Formations</vt:lpstr>
      <vt:lpstr>Formations</vt:lpstr>
      <vt:lpstr>Formations</vt:lpstr>
      <vt:lpstr>“Campagne de sensibilisation ¡Ponte En ONDA!” – Depuis octobre 2020 </vt:lpstr>
      <vt:lpstr>“Stratégie nationale de renforcement des capacités en matière de
droit d’auteur dans le secteur de l’artisanat féminin”  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WS</dc:creator>
  <cp:keywords>FOR OFFICIAL USE ONLY</cp:keywords>
  <cp:lastModifiedBy>OLIVIÉ Karen</cp:lastModifiedBy>
  <cp:revision>279</cp:revision>
  <cp:lastPrinted>2022-05-24T11:31:30Z</cp:lastPrinted>
  <dcterms:created xsi:type="dcterms:W3CDTF">2021-01-29T22:39:53Z</dcterms:created>
  <dcterms:modified xsi:type="dcterms:W3CDTF">2022-06-22T09:40:25Z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3541ac43-460e-4e36-8631-ed79d06448fe</vt:lpwstr>
  </property>
  <property fmtid="{D5CDD505-2E9C-101B-9397-08002B2CF9AE}" pid="3" name="Classification">
    <vt:lpwstr>For Official Use Only</vt:lpwstr>
  </property>
  <property fmtid="{D5CDD505-2E9C-101B-9397-08002B2CF9AE}" pid="4" name="VisualMarkings">
    <vt:lpwstr>Footer</vt:lpwstr>
  </property>
  <property fmtid="{D5CDD505-2E9C-101B-9397-08002B2CF9AE}" pid="5" name="Alignment">
    <vt:lpwstr>Centre</vt:lpwstr>
  </property>
  <property fmtid="{D5CDD505-2E9C-101B-9397-08002B2CF9AE}" pid="6" name="Language">
    <vt:lpwstr>English</vt:lpwstr>
  </property>
  <property fmtid="{D5CDD505-2E9C-101B-9397-08002B2CF9AE}" pid="7" name="TCSClassification">
    <vt:lpwstr>FOR OFFICIAL USE ONLY</vt:lpwstr>
  </property>
</Properties>
</file>