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420" r:id="rId2"/>
    <p:sldId id="422" r:id="rId3"/>
    <p:sldId id="465" r:id="rId4"/>
    <p:sldId id="504" r:id="rId5"/>
    <p:sldId id="467" r:id="rId6"/>
    <p:sldId id="475" r:id="rId7"/>
    <p:sldId id="505" r:id="rId8"/>
    <p:sldId id="491" r:id="rId9"/>
    <p:sldId id="484" r:id="rId10"/>
    <p:sldId id="435" r:id="rId11"/>
    <p:sldId id="508" r:id="rId12"/>
    <p:sldId id="493" r:id="rId13"/>
    <p:sldId id="494" r:id="rId14"/>
    <p:sldId id="492" r:id="rId15"/>
    <p:sldId id="452" r:id="rId16"/>
    <p:sldId id="454" r:id="rId17"/>
    <p:sldId id="463" r:id="rId18"/>
    <p:sldId id="464" r:id="rId19"/>
    <p:sldId id="481" r:id="rId20"/>
    <p:sldId id="448" r:id="rId21"/>
    <p:sldId id="449" r:id="rId22"/>
    <p:sldId id="507" r:id="rId23"/>
    <p:sldId id="489" r:id="rId24"/>
    <p:sldId id="434" r:id="rId25"/>
    <p:sldId id="437" r:id="rId26"/>
    <p:sldId id="438" r:id="rId27"/>
    <p:sldId id="482" r:id="rId28"/>
    <p:sldId id="441" r:id="rId29"/>
    <p:sldId id="445" r:id="rId30"/>
    <p:sldId id="446" r:id="rId31"/>
    <p:sldId id="430"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RUC Maëli" initials="A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C8FF9F"/>
    <a:srgbClr val="0081E2"/>
    <a:srgbClr val="202C84"/>
    <a:srgbClr val="00467A"/>
    <a:srgbClr val="004274"/>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F567B-7E8B-4CAD-B4F0-1740B84D7776}" v="4" dt="2019-06-18T15:16:02.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66" autoAdjust="0"/>
    <p:restoredTop sz="84211" autoAdjust="0"/>
  </p:normalViewPr>
  <p:slideViewPr>
    <p:cSldViewPr>
      <p:cViewPr varScale="1">
        <p:scale>
          <a:sx n="88" d="100"/>
          <a:sy n="88" d="100"/>
        </p:scale>
        <p:origin x="282" y="60"/>
      </p:cViewPr>
      <p:guideLst>
        <p:guide orient="horz" pos="2160"/>
        <p:guide pos="2880"/>
      </p:guideLst>
    </p:cSldViewPr>
  </p:slideViewPr>
  <p:outlineViewPr>
    <p:cViewPr>
      <p:scale>
        <a:sx n="33" d="100"/>
        <a:sy n="33" d="100"/>
      </p:scale>
      <p:origin x="0" y="4698"/>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oksen" userId="b019080bfd6a084b" providerId="LiveId" clId="{B72F567B-7E8B-4CAD-B4F0-1740B84D7776}"/>
    <pc:docChg chg="modSld">
      <pc:chgData name="peter oksen" userId="b019080bfd6a084b" providerId="LiveId" clId="{B72F567B-7E8B-4CAD-B4F0-1740B84D7776}" dt="2019-06-18T15:16:08.944" v="25" actId="1076"/>
      <pc:docMkLst>
        <pc:docMk/>
      </pc:docMkLst>
      <pc:sldChg chg="modSp">
        <pc:chgData name="peter oksen" userId="b019080bfd6a084b" providerId="LiveId" clId="{B72F567B-7E8B-4CAD-B4F0-1740B84D7776}" dt="2019-06-18T15:16:08.944" v="25" actId="1076"/>
        <pc:sldMkLst>
          <pc:docMk/>
          <pc:sldMk cId="552747905" sldId="434"/>
        </pc:sldMkLst>
        <pc:spChg chg="mod">
          <ac:chgData name="peter oksen" userId="b019080bfd6a084b" providerId="LiveId" clId="{B72F567B-7E8B-4CAD-B4F0-1740B84D7776}" dt="2019-06-18T15:16:02.324" v="22" actId="14100"/>
          <ac:spMkLst>
            <pc:docMk/>
            <pc:sldMk cId="552747905" sldId="434"/>
            <ac:spMk id="3" creationId="{00000000-0000-0000-0000-000000000000}"/>
          </ac:spMkLst>
        </pc:spChg>
        <pc:picChg chg="mod modCrop">
          <ac:chgData name="peter oksen" userId="b019080bfd6a084b" providerId="LiveId" clId="{B72F567B-7E8B-4CAD-B4F0-1740B84D7776}" dt="2019-06-18T15:16:08.944" v="25" actId="1076"/>
          <ac:picMkLst>
            <pc:docMk/>
            <pc:sldMk cId="552747905" sldId="434"/>
            <ac:picMk id="5" creationId="{00000000-0000-0000-0000-000000000000}"/>
          </ac:picMkLst>
        </pc:picChg>
      </pc:sldChg>
      <pc:sldChg chg="modAnim">
        <pc:chgData name="peter oksen" userId="b019080bfd6a084b" providerId="LiveId" clId="{B72F567B-7E8B-4CAD-B4F0-1740B84D7776}" dt="2019-06-18T14:53:48.824" v="0"/>
        <pc:sldMkLst>
          <pc:docMk/>
          <pc:sldMk cId="423738921" sldId="484"/>
        </pc:sldMkLst>
      </pc:sldChg>
      <pc:sldChg chg="modSp">
        <pc:chgData name="peter oksen" userId="b019080bfd6a084b" providerId="LiveId" clId="{B72F567B-7E8B-4CAD-B4F0-1740B84D7776}" dt="2019-06-18T15:12:08.028" v="17" actId="20577"/>
        <pc:sldMkLst>
          <pc:docMk/>
          <pc:sldMk cId="2826417315" sldId="507"/>
        </pc:sldMkLst>
        <pc:spChg chg="mod">
          <ac:chgData name="peter oksen" userId="b019080bfd6a084b" providerId="LiveId" clId="{B72F567B-7E8B-4CAD-B4F0-1740B84D7776}" dt="2019-06-18T15:12:08.028" v="17" actId="20577"/>
          <ac:spMkLst>
            <pc:docMk/>
            <pc:sldMk cId="2826417315" sldId="507"/>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BB42EF3-3FAA-409A-8459-90C8926507B1}" type="datetimeFigureOut">
              <a:rPr lang="en-GB" smtClean="0"/>
              <a:t>18/06/2019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0505546-DB35-4AC5-B1D3-AFAE8A486AE0}" type="slidenum">
              <a:rPr lang="en-GB" smtClean="0"/>
              <a:t>‹#›</a:t>
            </a:fld>
            <a:endParaRPr lang="en-GB"/>
          </a:p>
        </p:txBody>
      </p:sp>
    </p:spTree>
    <p:extLst>
      <p:ext uri="{BB962C8B-B14F-4D97-AF65-F5344CB8AC3E}">
        <p14:creationId xmlns:p14="http://schemas.microsoft.com/office/powerpoint/2010/main" val="3542507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035C5AB-C2AF-43C7-8AE4-EDC9A0D0ADB2}" type="datetimeFigureOut">
              <a:rPr lang="en-US" smtClean="0"/>
              <a:t>6/18/2019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D18F77E-5F28-4E69-B24C-C20B60DD596D}" type="slidenum">
              <a:rPr lang="en-US" smtClean="0"/>
              <a:t>‹#›</a:t>
            </a:fld>
            <a:endParaRPr lang="en-US"/>
          </a:p>
        </p:txBody>
      </p:sp>
    </p:spTree>
    <p:extLst>
      <p:ext uri="{BB962C8B-B14F-4D97-AF65-F5344CB8AC3E}">
        <p14:creationId xmlns:p14="http://schemas.microsoft.com/office/powerpoint/2010/main" val="201657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ib.int/who_we_are/news_and_media/news_press_releases/3170/nib_issues_first_nordic-baltic_blue_bon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urworldindata.org/grapher/cost-per-megabase-mb-of-human-genome-dna-sequenc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18F77E-5F28-4E69-B24C-C20B60DD596D}" type="slidenum">
              <a:rPr lang="en-US" smtClean="0"/>
              <a:t>1</a:t>
            </a:fld>
            <a:endParaRPr lang="en-US"/>
          </a:p>
        </p:txBody>
      </p:sp>
    </p:spTree>
    <p:extLst>
      <p:ext uri="{BB962C8B-B14F-4D97-AF65-F5344CB8AC3E}">
        <p14:creationId xmlns:p14="http://schemas.microsoft.com/office/powerpoint/2010/main" val="4202263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18F77E-5F28-4E69-B24C-C20B60DD596D}" type="slidenum">
              <a:rPr lang="en-US" smtClean="0"/>
              <a:t>13</a:t>
            </a:fld>
            <a:endParaRPr lang="en-US"/>
          </a:p>
        </p:txBody>
      </p:sp>
    </p:spTree>
    <p:extLst>
      <p:ext uri="{BB962C8B-B14F-4D97-AF65-F5344CB8AC3E}">
        <p14:creationId xmlns:p14="http://schemas.microsoft.com/office/powerpoint/2010/main" val="1715590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Nuclear is classified</a:t>
            </a:r>
            <a:r>
              <a:rPr lang="en-US" baseline="0" dirty="0"/>
              <a:t> as non-renewable</a:t>
            </a:r>
            <a:endParaRPr lang="en-GB" dirty="0"/>
          </a:p>
        </p:txBody>
      </p:sp>
      <p:sp>
        <p:nvSpPr>
          <p:cNvPr id="4" name="Slide Number Placeholder 3"/>
          <p:cNvSpPr>
            <a:spLocks noGrp="1"/>
          </p:cNvSpPr>
          <p:nvPr>
            <p:ph type="sldNum" sz="quarter" idx="10"/>
          </p:nvPr>
        </p:nvSpPr>
        <p:spPr/>
        <p:txBody>
          <a:bodyPr/>
          <a:lstStyle/>
          <a:p>
            <a:fld id="{7D18F77E-5F28-4E69-B24C-C20B60DD596D}" type="slidenum">
              <a:rPr lang="en-US" smtClean="0"/>
              <a:t>15</a:t>
            </a:fld>
            <a:endParaRPr lang="en-US"/>
          </a:p>
        </p:txBody>
      </p:sp>
    </p:spTree>
    <p:extLst>
      <p:ext uri="{BB962C8B-B14F-4D97-AF65-F5344CB8AC3E}">
        <p14:creationId xmlns:p14="http://schemas.microsoft.com/office/powerpoint/2010/main" val="71281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Globally, the world produced approximately 5.9 </a:t>
            </a:r>
            <a:r>
              <a:rPr lang="en-US" sz="1200" b="0" i="0" u="none" strike="noStrike" kern="1200" dirty="0" err="1">
                <a:solidFill>
                  <a:schemeClr val="tx1"/>
                </a:solidFill>
                <a:effectLst/>
                <a:latin typeface="+mn-lt"/>
                <a:ea typeface="+mn-ea"/>
                <a:cs typeface="+mn-cs"/>
              </a:rPr>
              <a:t>TWh</a:t>
            </a:r>
            <a:r>
              <a:rPr lang="en-US" sz="1200" b="0" i="0" u="none" strike="noStrike" kern="1200" dirty="0">
                <a:solidFill>
                  <a:schemeClr val="tx1"/>
                </a:solidFill>
                <a:effectLst/>
                <a:latin typeface="+mn-lt"/>
                <a:ea typeface="+mn-ea"/>
                <a:cs typeface="+mn-cs"/>
              </a:rPr>
              <a:t> of modern renewable energy in 2016. This represents a 5 to 6-fold increase since the 1960s. Here we see that hydropower remains the dominant form of modern renewables consumption, accounting for almost 70 percent. Despite absolute growth in production, hydropower's share is, however, declining as other renewable technologies grow. </a:t>
            </a:r>
            <a:endParaRPr lang="en-GB" dirty="0"/>
          </a:p>
        </p:txBody>
      </p:sp>
      <p:sp>
        <p:nvSpPr>
          <p:cNvPr id="4" name="Slide Number Placeholder 3"/>
          <p:cNvSpPr>
            <a:spLocks noGrp="1"/>
          </p:cNvSpPr>
          <p:nvPr>
            <p:ph type="sldNum" sz="quarter" idx="10"/>
          </p:nvPr>
        </p:nvSpPr>
        <p:spPr/>
        <p:txBody>
          <a:bodyPr/>
          <a:lstStyle/>
          <a:p>
            <a:fld id="{7D18F77E-5F28-4E69-B24C-C20B60DD596D}" type="slidenum">
              <a:rPr lang="en-US" smtClean="0"/>
              <a:t>16</a:t>
            </a:fld>
            <a:endParaRPr lang="en-US"/>
          </a:p>
        </p:txBody>
      </p:sp>
    </p:spTree>
    <p:extLst>
      <p:ext uri="{BB962C8B-B14F-4D97-AF65-F5344CB8AC3E}">
        <p14:creationId xmlns:p14="http://schemas.microsoft.com/office/powerpoint/2010/main" val="1961208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Algeria</a:t>
            </a:r>
            <a:r>
              <a:rPr lang="en-US" baseline="0" dirty="0"/>
              <a:t> blue dot on x-axis right of Nauru (0.06% / 13724$)</a:t>
            </a:r>
          </a:p>
          <a:p>
            <a:r>
              <a:rPr lang="en-US" baseline="0" dirty="0"/>
              <a:t>PIB - </a:t>
            </a:r>
            <a:r>
              <a:rPr lang="en-US" baseline="0" dirty="0" err="1"/>
              <a:t>produit</a:t>
            </a:r>
            <a:r>
              <a:rPr lang="en-US" baseline="0" dirty="0"/>
              <a:t> </a:t>
            </a:r>
            <a:r>
              <a:rPr lang="en-US" baseline="0" dirty="0" err="1"/>
              <a:t>intérieur</a:t>
            </a:r>
            <a:r>
              <a:rPr lang="en-US" baseline="0" dirty="0"/>
              <a:t> brut</a:t>
            </a:r>
            <a:endParaRPr lang="en-US" dirty="0"/>
          </a:p>
          <a:p>
            <a:r>
              <a:rPr lang="en-US" dirty="0"/>
              <a:t>Note that poor countries high RE share due to </a:t>
            </a:r>
            <a:r>
              <a:rPr lang="en-US" dirty="0" err="1"/>
              <a:t>trad</a:t>
            </a:r>
            <a:r>
              <a:rPr lang="en-US" dirty="0"/>
              <a:t>. Biofuels. With</a:t>
            </a:r>
            <a:r>
              <a:rPr lang="en-US" baseline="0" dirty="0"/>
              <a:t> richness a trend from high to low to high.</a:t>
            </a:r>
            <a:endParaRPr lang="en-US" dirty="0"/>
          </a:p>
          <a:p>
            <a:r>
              <a:rPr lang="en-US" dirty="0"/>
              <a:t>Historical trend that low-income rely on biofuel (wood), then shift to fossil with increasing income.</a:t>
            </a:r>
          </a:p>
          <a:p>
            <a:r>
              <a:rPr lang="en-US" dirty="0"/>
              <a:t>Continued economic development through industrialization increase fossil</a:t>
            </a:r>
            <a:r>
              <a:rPr lang="en-US" baseline="0" dirty="0"/>
              <a:t> use</a:t>
            </a:r>
          </a:p>
          <a:p>
            <a:r>
              <a:rPr lang="en-US" baseline="0" dirty="0"/>
              <a:t>Middle-high income then tend to </a:t>
            </a:r>
            <a:r>
              <a:rPr lang="en-US" baseline="0" dirty="0" err="1"/>
              <a:t>plateu</a:t>
            </a:r>
            <a:r>
              <a:rPr lang="en-US" baseline="0" dirty="0"/>
              <a:t> and RE increases (e.g. Denmark, Austria, Sweden)</a:t>
            </a:r>
            <a:endParaRPr lang="en-US" dirty="0"/>
          </a:p>
          <a:p>
            <a:r>
              <a:rPr lang="en-US" dirty="0"/>
              <a:t> </a:t>
            </a:r>
            <a:endParaRPr lang="en-GB" dirty="0"/>
          </a:p>
        </p:txBody>
      </p:sp>
      <p:sp>
        <p:nvSpPr>
          <p:cNvPr id="4" name="Slide Number Placeholder 3"/>
          <p:cNvSpPr>
            <a:spLocks noGrp="1"/>
          </p:cNvSpPr>
          <p:nvPr>
            <p:ph type="sldNum" sz="quarter" idx="10"/>
          </p:nvPr>
        </p:nvSpPr>
        <p:spPr/>
        <p:txBody>
          <a:bodyPr/>
          <a:lstStyle/>
          <a:p>
            <a:fld id="{7D18F77E-5F28-4E69-B24C-C20B60DD596D}" type="slidenum">
              <a:rPr lang="en-US" smtClean="0"/>
              <a:t>17</a:t>
            </a:fld>
            <a:endParaRPr lang="en-US"/>
          </a:p>
        </p:txBody>
      </p:sp>
    </p:spTree>
    <p:extLst>
      <p:ext uri="{BB962C8B-B14F-4D97-AF65-F5344CB8AC3E}">
        <p14:creationId xmlns:p14="http://schemas.microsoft.com/office/powerpoint/2010/main" val="1612492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log scales. Shows</a:t>
            </a:r>
            <a:r>
              <a:rPr lang="en-US" baseline="0" dirty="0"/>
              <a:t> how price goes down and installed capacity goes up.</a:t>
            </a:r>
          </a:p>
          <a:p>
            <a:r>
              <a:rPr lang="en-US" sz="1200" b="0" i="0" u="none" strike="noStrike" kern="1200" dirty="0">
                <a:solidFill>
                  <a:schemeClr val="tx1"/>
                </a:solidFill>
                <a:effectLst/>
                <a:latin typeface="+mn-lt"/>
                <a:ea typeface="+mn-ea"/>
                <a:cs typeface="+mn-cs"/>
              </a:rPr>
              <a:t>The price of solar PV modules has fallen more than 100-fold since 1976. </a:t>
            </a:r>
          </a:p>
          <a:p>
            <a:r>
              <a:rPr lang="en-US" sz="1200" b="0" i="0" u="none" strike="noStrike" kern="1200" dirty="0">
                <a:solidFill>
                  <a:schemeClr val="tx1"/>
                </a:solidFill>
                <a:effectLst/>
                <a:latin typeface="+mn-lt"/>
                <a:ea typeface="+mn-ea"/>
                <a:cs typeface="+mn-cs"/>
              </a:rPr>
              <a:t>On average, the technology has had a learning rate of 22 percent; this means that the cost falls by 22 percent for every doubling in solar PV capacity </a:t>
            </a:r>
          </a:p>
          <a:p>
            <a:r>
              <a:rPr lang="en-US" sz="1200" b="0" i="0" u="none" strike="noStrike" kern="1200" dirty="0">
                <a:solidFill>
                  <a:schemeClr val="tx1"/>
                </a:solidFill>
                <a:effectLst/>
                <a:latin typeface="+mn-lt"/>
                <a:ea typeface="+mn-ea"/>
                <a:cs typeface="+mn-cs"/>
              </a:rPr>
              <a:t>Y-axis unit is dollars per watt-peak of energy output</a:t>
            </a:r>
            <a:endParaRPr lang="en-GB" dirty="0"/>
          </a:p>
        </p:txBody>
      </p:sp>
      <p:sp>
        <p:nvSpPr>
          <p:cNvPr id="4" name="Slide Number Placeholder 3"/>
          <p:cNvSpPr>
            <a:spLocks noGrp="1"/>
          </p:cNvSpPr>
          <p:nvPr>
            <p:ph type="sldNum" sz="quarter" idx="10"/>
          </p:nvPr>
        </p:nvSpPr>
        <p:spPr/>
        <p:txBody>
          <a:bodyPr/>
          <a:lstStyle/>
          <a:p>
            <a:fld id="{7D18F77E-5F28-4E69-B24C-C20B60DD596D}" type="slidenum">
              <a:rPr lang="en-US" smtClean="0"/>
              <a:t>18</a:t>
            </a:fld>
            <a:endParaRPr lang="en-US"/>
          </a:p>
        </p:txBody>
      </p:sp>
    </p:spTree>
    <p:extLst>
      <p:ext uri="{BB962C8B-B14F-4D97-AF65-F5344CB8AC3E}">
        <p14:creationId xmlns:p14="http://schemas.microsoft.com/office/powerpoint/2010/main" val="1924173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 Emission Trading system (ETS) </a:t>
            </a:r>
            <a:endParaRPr lang="en-GB" dirty="0"/>
          </a:p>
        </p:txBody>
      </p:sp>
      <p:sp>
        <p:nvSpPr>
          <p:cNvPr id="4" name="Slide Number Placeholder 3"/>
          <p:cNvSpPr>
            <a:spLocks noGrp="1"/>
          </p:cNvSpPr>
          <p:nvPr>
            <p:ph type="sldNum" sz="quarter" idx="10"/>
          </p:nvPr>
        </p:nvSpPr>
        <p:spPr/>
        <p:txBody>
          <a:bodyPr/>
          <a:lstStyle/>
          <a:p>
            <a:fld id="{7D18F77E-5F28-4E69-B24C-C20B60DD596D}" type="slidenum">
              <a:rPr lang="en-US" smtClean="0"/>
              <a:t>21</a:t>
            </a:fld>
            <a:endParaRPr lang="en-US"/>
          </a:p>
        </p:txBody>
      </p:sp>
    </p:spTree>
    <p:extLst>
      <p:ext uri="{BB962C8B-B14F-4D97-AF65-F5344CB8AC3E}">
        <p14:creationId xmlns:p14="http://schemas.microsoft.com/office/powerpoint/2010/main" val="2199601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also</a:t>
            </a:r>
            <a:r>
              <a:rPr lang="en-US" baseline="0" dirty="0"/>
              <a:t> Blue bonds for sustainable use of sea. E.g. </a:t>
            </a:r>
            <a:r>
              <a:rPr lang="en-US" sz="1200" b="0" i="0" kern="1200" dirty="0">
                <a:solidFill>
                  <a:schemeClr val="tx1"/>
                </a:solidFill>
                <a:effectLst/>
                <a:latin typeface="+mn-lt"/>
                <a:ea typeface="+mn-ea"/>
                <a:cs typeface="+mn-cs"/>
              </a:rPr>
              <a:t>Nordic Investment Bank, the international financial institution of the Nordic and Baltic countries, launched a “</a:t>
            </a:r>
            <a:r>
              <a:rPr lang="en-US" sz="1200" b="0" i="0" u="none" strike="noStrike" kern="1200" dirty="0">
                <a:solidFill>
                  <a:schemeClr val="tx1"/>
                </a:solidFill>
                <a:effectLst/>
                <a:latin typeface="+mn-lt"/>
                <a:ea typeface="+mn-ea"/>
                <a:cs typeface="+mn-cs"/>
                <a:hlinkClick r:id="rId3"/>
              </a:rPr>
              <a:t>Nordic-Baltic Blue Bond</a:t>
            </a:r>
            <a:r>
              <a:rPr lang="en-US" sz="1200" b="0" i="0" kern="1200" dirty="0">
                <a:solidFill>
                  <a:schemeClr val="tx1"/>
                </a:solidFill>
                <a:effectLst/>
                <a:latin typeface="+mn-lt"/>
                <a:ea typeface="+mn-ea"/>
                <a:cs typeface="+mn-cs"/>
              </a:rPr>
              <a:t>” </a:t>
            </a:r>
            <a:r>
              <a:rPr lang="en-GB" dirty="0">
                <a:hlinkClick r:id="rId3"/>
              </a:rPr>
              <a:t>https://www.nib.int/who_we_are/news_and_media/news_press_releases/3170/nib_issues_first_nordic-baltic_blue_bond</a:t>
            </a:r>
            <a:endParaRPr lang="en-GB" dirty="0"/>
          </a:p>
        </p:txBody>
      </p:sp>
      <p:sp>
        <p:nvSpPr>
          <p:cNvPr id="4" name="Slide Number Placeholder 3"/>
          <p:cNvSpPr>
            <a:spLocks noGrp="1"/>
          </p:cNvSpPr>
          <p:nvPr>
            <p:ph type="sldNum" sz="quarter" idx="10"/>
          </p:nvPr>
        </p:nvSpPr>
        <p:spPr/>
        <p:txBody>
          <a:bodyPr/>
          <a:lstStyle/>
          <a:p>
            <a:fld id="{7D18F77E-5F28-4E69-B24C-C20B60DD596D}" type="slidenum">
              <a:rPr lang="en-US" smtClean="0"/>
              <a:t>22</a:t>
            </a:fld>
            <a:endParaRPr lang="en-US"/>
          </a:p>
        </p:txBody>
      </p:sp>
    </p:spTree>
    <p:extLst>
      <p:ext uri="{BB962C8B-B14F-4D97-AF65-F5344CB8AC3E}">
        <p14:creationId xmlns:p14="http://schemas.microsoft.com/office/powerpoint/2010/main" val="3391747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Denmark is one of the most energy-efficient countries in the world. Through an ambitious strategy, Denmark has achieved steady economic growth without an increase in energy consumption. Benefits include job creation and a strong green sector. </a:t>
            </a:r>
          </a:p>
          <a:p>
            <a:r>
              <a:rPr lang="en-US" dirty="0"/>
              <a:t>Since the great energy crises of the 1970s, only a few countries have achieved what Denmark has: increasing the efficiency of industries and cutting energy consumption in households. The country has managed to decouple economic growth from energy consumption</a:t>
            </a:r>
          </a:p>
          <a:p>
            <a:endParaRPr lang="en-US" dirty="0"/>
          </a:p>
          <a:p>
            <a:r>
              <a:rPr lang="en-US" dirty="0"/>
              <a:t>From “Less Energy</a:t>
            </a:r>
            <a:r>
              <a:rPr lang="en-US" baseline="0" dirty="0"/>
              <a:t> – More Growth” http://www.sustainia.me/resources/publications/mm/Less_Energy_More_Growth.pdf </a:t>
            </a:r>
            <a:endParaRPr lang="en-US" dirty="0"/>
          </a:p>
        </p:txBody>
      </p:sp>
      <p:sp>
        <p:nvSpPr>
          <p:cNvPr id="4" name="Slide Number Placeholder 3"/>
          <p:cNvSpPr>
            <a:spLocks noGrp="1"/>
          </p:cNvSpPr>
          <p:nvPr>
            <p:ph type="sldNum" sz="quarter" idx="10"/>
          </p:nvPr>
        </p:nvSpPr>
        <p:spPr/>
        <p:txBody>
          <a:bodyPr/>
          <a:lstStyle/>
          <a:p>
            <a:fld id="{7ABBE50C-254B-47D5-BA6E-162691ED3E30}" type="slidenum">
              <a:rPr lang="da-DK" smtClean="0"/>
              <a:t>24</a:t>
            </a:fld>
            <a:endParaRPr lang="da-DK"/>
          </a:p>
        </p:txBody>
      </p:sp>
    </p:spTree>
    <p:extLst>
      <p:ext uri="{BB962C8B-B14F-4D97-AF65-F5344CB8AC3E}">
        <p14:creationId xmlns:p14="http://schemas.microsoft.com/office/powerpoint/2010/main" val="510386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da-DK" dirty="0"/>
              <a:t>GRØNNE VEJE TIL VÆKST CLEANTECH HVORDAN INDFRIER DANMARK ERHVERVSPOTENTIALET?”, 2011</a:t>
            </a:r>
          </a:p>
          <a:p>
            <a:r>
              <a:rPr lang="en-US" dirty="0"/>
              <a:t>https://ida.dk/sites/prod.ida.dk/files/Gr%C3%B8nne%20veje%20til%20v%C3%A6kst.pdf</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0" dirty="0"/>
              <a:t>nd</a:t>
            </a:r>
            <a:r>
              <a:rPr lang="en-US" b="0" baseline="0" dirty="0"/>
              <a:t> “</a:t>
            </a:r>
            <a:r>
              <a:rPr lang="en-US" sz="1200" b="0" i="0" kern="1200" cap="all" dirty="0">
                <a:solidFill>
                  <a:schemeClr val="tx1"/>
                </a:solidFill>
                <a:effectLst/>
                <a:latin typeface="+mn-lt"/>
                <a:ea typeface="+mn-ea"/>
                <a:cs typeface="+mn-cs"/>
              </a:rPr>
              <a:t>THE DANISH CLEAN - TECH SECTOR, SUNMARK”</a:t>
            </a:r>
            <a:endParaRPr lang="en-US" b="0" baseline="0" dirty="0"/>
          </a:p>
          <a:p>
            <a:r>
              <a:rPr lang="en-US" dirty="0"/>
              <a:t>http://denmark.dk/en/green-living/sustainable-projects/the-danish-clean-tech-sector-sunmark/ </a:t>
            </a:r>
          </a:p>
        </p:txBody>
      </p:sp>
      <p:sp>
        <p:nvSpPr>
          <p:cNvPr id="4" name="Slide Number Placeholder 3"/>
          <p:cNvSpPr>
            <a:spLocks noGrp="1"/>
          </p:cNvSpPr>
          <p:nvPr>
            <p:ph type="sldNum" sz="quarter" idx="10"/>
          </p:nvPr>
        </p:nvSpPr>
        <p:spPr/>
        <p:txBody>
          <a:bodyPr/>
          <a:lstStyle/>
          <a:p>
            <a:fld id="{7ABBE50C-254B-47D5-BA6E-162691ED3E30}" type="slidenum">
              <a:rPr lang="da-DK" smtClean="0"/>
              <a:t>25</a:t>
            </a:fld>
            <a:endParaRPr lang="da-DK"/>
          </a:p>
        </p:txBody>
      </p:sp>
    </p:spTree>
    <p:extLst>
      <p:ext uri="{BB962C8B-B14F-4D97-AF65-F5344CB8AC3E}">
        <p14:creationId xmlns:p14="http://schemas.microsoft.com/office/powerpoint/2010/main" val="262741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50" dirty="0"/>
              <a:t>Overall Danish state R&amp;D costs </a:t>
            </a:r>
            <a:r>
              <a:rPr lang="en-US" sz="1050" dirty="0" err="1"/>
              <a:t>aaround</a:t>
            </a:r>
            <a:r>
              <a:rPr lang="en-US" sz="1050" baseline="0" dirty="0"/>
              <a:t> 3% of BNP</a:t>
            </a:r>
            <a:endParaRPr lang="en-US" sz="1050" dirty="0"/>
          </a:p>
          <a:p>
            <a:pPr marL="0" indent="0">
              <a:buNone/>
            </a:pPr>
            <a:r>
              <a:rPr lang="en-US" sz="1050" dirty="0"/>
              <a:t>1. Politicians establish</a:t>
            </a:r>
            <a:r>
              <a:rPr lang="en-US" sz="1050" baseline="0" dirty="0"/>
              <a:t> public </a:t>
            </a:r>
            <a:r>
              <a:rPr lang="en-US" sz="1050" baseline="0" dirty="0" err="1"/>
              <a:t>programmes</a:t>
            </a:r>
            <a:r>
              <a:rPr lang="en-US" sz="1050" baseline="0" dirty="0"/>
              <a:t> and funds because they wish to advance behavior which would otherwise not exist (in same degree). Public investment is therefore used to promote projects and technology development which companies would otherwise not invest in, but which can benefit other companies and society in the long run.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baseline="0" dirty="0"/>
              <a:t>2. Innovation happens in the interaction between </a:t>
            </a:r>
            <a:r>
              <a:rPr lang="en-US" dirty="0"/>
              <a:t>companies, research institutions and public institutions</a:t>
            </a:r>
            <a:r>
              <a:rPr lang="en-US" baseline="0" dirty="0"/>
              <a:t>. If these interactions do not automatically occur, companies tend not to invest in technology development and risk being ‘locked in’ in familiar, old technology. Involvement of public authorities/institutions ensure that the developed project/technology reflects political priorities. </a:t>
            </a:r>
            <a:endParaRPr lang="en-US" sz="105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Fund for Green Business Development</a:t>
            </a:r>
            <a:r>
              <a:rPr lang="en-US" dirty="0"/>
              <a:t>” = Gr</a:t>
            </a:r>
            <a:r>
              <a:rPr lang="da-DK" dirty="0"/>
              <a:t>øn</a:t>
            </a:r>
            <a:r>
              <a:rPr lang="da-DK" baseline="0" dirty="0"/>
              <a:t> Omstillingsfund</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BBE50C-254B-47D5-BA6E-162691ED3E30}" type="slidenum">
              <a:rPr lang="da-DK" smtClean="0"/>
              <a:t>26</a:t>
            </a:fld>
            <a:endParaRPr lang="da-DK"/>
          </a:p>
        </p:txBody>
      </p:sp>
    </p:spTree>
    <p:extLst>
      <p:ext uri="{BB962C8B-B14F-4D97-AF65-F5344CB8AC3E}">
        <p14:creationId xmlns:p14="http://schemas.microsoft.com/office/powerpoint/2010/main" val="365842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SDG 2	End hunger, achieve food security and 			improved nutrition and promote sustainable 		agriculture</a:t>
            </a:r>
          </a:p>
          <a:p>
            <a:pPr lvl="0"/>
            <a:r>
              <a:rPr lang="en-US" dirty="0"/>
              <a:t>SDG 6	Clean water and sanitation</a:t>
            </a:r>
          </a:p>
          <a:p>
            <a:pPr lvl="0"/>
            <a:r>
              <a:rPr lang="en-US" dirty="0"/>
              <a:t>SDG 7	Affordable and clean energy </a:t>
            </a:r>
          </a:p>
          <a:p>
            <a:pPr lvl="0"/>
            <a:r>
              <a:rPr lang="en-US" dirty="0"/>
              <a:t>SDG 9	Industry, innovation and infrastructure</a:t>
            </a:r>
          </a:p>
          <a:p>
            <a:pPr lvl="0"/>
            <a:r>
              <a:rPr lang="en-US" dirty="0"/>
              <a:t>SDG 13    	Climate change</a:t>
            </a:r>
          </a:p>
          <a:p>
            <a:pPr lvl="0"/>
            <a:r>
              <a:rPr lang="en-US" dirty="0"/>
              <a:t>SDG 17	Partnerships</a:t>
            </a:r>
          </a:p>
          <a:p>
            <a:endParaRPr lang="en-US" dirty="0"/>
          </a:p>
        </p:txBody>
      </p:sp>
      <p:sp>
        <p:nvSpPr>
          <p:cNvPr id="4" name="Slide Number Placeholder 3"/>
          <p:cNvSpPr>
            <a:spLocks noGrp="1"/>
          </p:cNvSpPr>
          <p:nvPr>
            <p:ph type="sldNum" sz="quarter" idx="10"/>
          </p:nvPr>
        </p:nvSpPr>
        <p:spPr/>
        <p:txBody>
          <a:bodyPr/>
          <a:lstStyle/>
          <a:p>
            <a:fld id="{7D18F77E-5F28-4E69-B24C-C20B60DD596D}" type="slidenum">
              <a:rPr lang="en-US" smtClean="0"/>
              <a:t>2</a:t>
            </a:fld>
            <a:endParaRPr lang="en-US"/>
          </a:p>
        </p:txBody>
      </p:sp>
    </p:spTree>
    <p:extLst>
      <p:ext uri="{BB962C8B-B14F-4D97-AF65-F5344CB8AC3E}">
        <p14:creationId xmlns:p14="http://schemas.microsoft.com/office/powerpoint/2010/main" val="1435754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iPhone (2007) changed an</a:t>
            </a:r>
            <a:r>
              <a:rPr lang="en-US" baseline="0" dirty="0"/>
              <a:t> industry and made phones smart</a:t>
            </a:r>
            <a:r>
              <a:rPr lang="en-US" dirty="0"/>
              <a:t> </a:t>
            </a:r>
          </a:p>
          <a:p>
            <a:r>
              <a:rPr lang="en-US" dirty="0"/>
              <a:t>DARPA - </a:t>
            </a:r>
            <a:r>
              <a:rPr lang="en-US" sz="1200" b="0" i="0" u="none" strike="noStrike" kern="1200" dirty="0">
                <a:solidFill>
                  <a:schemeClr val="tx1"/>
                </a:solidFill>
                <a:effectLst/>
                <a:latin typeface="+mn-lt"/>
                <a:ea typeface="+mn-ea"/>
                <a:cs typeface="+mn-cs"/>
              </a:rPr>
              <a:t>Defense Advanced Research Projects Agency is an agency of the United States Department of Defense responsible for the development of emerging technologies for use by the military</a:t>
            </a:r>
          </a:p>
          <a:p>
            <a:r>
              <a:rPr lang="en-US" dirty="0"/>
              <a:t>Fast-</a:t>
            </a:r>
            <a:r>
              <a:rPr lang="en-US" dirty="0" err="1"/>
              <a:t>fourier</a:t>
            </a:r>
            <a:r>
              <a:rPr lang="en-US" dirty="0"/>
              <a:t> transform algorithm (analog-digital signal conversion) – US military researcher</a:t>
            </a:r>
          </a:p>
          <a:p>
            <a:r>
              <a:rPr lang="en-US" dirty="0"/>
              <a:t>Internet  - Arpanet US military</a:t>
            </a:r>
          </a:p>
          <a:p>
            <a:r>
              <a:rPr lang="en-US" dirty="0"/>
              <a:t>Touchscreen engineer at UK govt. agency – later CERN and Delaware Univ. (funded by US govt. grant and CIA) </a:t>
            </a:r>
          </a:p>
          <a:p>
            <a:endParaRPr lang="en-GB" dirty="0"/>
          </a:p>
          <a:p>
            <a:endParaRPr lang="en-GB" dirty="0"/>
          </a:p>
        </p:txBody>
      </p:sp>
      <p:sp>
        <p:nvSpPr>
          <p:cNvPr id="4" name="Slide Number Placeholder 3"/>
          <p:cNvSpPr>
            <a:spLocks noGrp="1"/>
          </p:cNvSpPr>
          <p:nvPr>
            <p:ph type="sldNum" sz="quarter" idx="10"/>
          </p:nvPr>
        </p:nvSpPr>
        <p:spPr/>
        <p:txBody>
          <a:bodyPr/>
          <a:lstStyle/>
          <a:p>
            <a:fld id="{7D18F77E-5F28-4E69-B24C-C20B60DD596D}" type="slidenum">
              <a:rPr lang="en-US" smtClean="0"/>
              <a:t>27</a:t>
            </a:fld>
            <a:endParaRPr lang="en-US"/>
          </a:p>
        </p:txBody>
      </p:sp>
    </p:spTree>
    <p:extLst>
      <p:ext uri="{BB962C8B-B14F-4D97-AF65-F5344CB8AC3E}">
        <p14:creationId xmlns:p14="http://schemas.microsoft.com/office/powerpoint/2010/main" val="4206169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Entrepreneurial ‘Green house’  = G</a:t>
            </a:r>
            <a:r>
              <a:rPr lang="da-DK" dirty="0"/>
              <a:t>rønt Iverksætter</a:t>
            </a:r>
            <a:r>
              <a:rPr lang="da-DK" baseline="0" dirty="0"/>
              <a:t>hus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physical building with enabling environment for entrepreneurs who wish to develop </a:t>
            </a:r>
            <a:r>
              <a:rPr lang="en-US" i="1" dirty="0"/>
              <a:t>green business</a:t>
            </a:r>
            <a:r>
              <a:rPr lang="en-US" dirty="0"/>
              <a:t>, but lack concrete tools or knowledge</a:t>
            </a:r>
          </a:p>
          <a:p>
            <a:endParaRPr lang="en-US" dirty="0"/>
          </a:p>
        </p:txBody>
      </p:sp>
      <p:sp>
        <p:nvSpPr>
          <p:cNvPr id="4" name="Slide Number Placeholder 3"/>
          <p:cNvSpPr>
            <a:spLocks noGrp="1"/>
          </p:cNvSpPr>
          <p:nvPr>
            <p:ph type="sldNum" sz="quarter" idx="10"/>
          </p:nvPr>
        </p:nvSpPr>
        <p:spPr/>
        <p:txBody>
          <a:bodyPr/>
          <a:lstStyle/>
          <a:p>
            <a:fld id="{7ABBE50C-254B-47D5-BA6E-162691ED3E30}" type="slidenum">
              <a:rPr lang="da-DK" smtClean="0"/>
              <a:t>28</a:t>
            </a:fld>
            <a:endParaRPr lang="da-DK"/>
          </a:p>
        </p:txBody>
      </p:sp>
    </p:spTree>
    <p:extLst>
      <p:ext uri="{BB962C8B-B14F-4D97-AF65-F5344CB8AC3E}">
        <p14:creationId xmlns:p14="http://schemas.microsoft.com/office/powerpoint/2010/main" val="1170940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average</a:t>
            </a:r>
            <a:r>
              <a:rPr lang="en-US" baseline="0" dirty="0"/>
              <a:t> clothes is only worn 6 times before being thrown away. Production of clothes is harmful for the environment and results in large energy consumption, resource consumption and waste generation. </a:t>
            </a:r>
            <a:endParaRPr lang="en-US" dirty="0"/>
          </a:p>
        </p:txBody>
      </p:sp>
      <p:sp>
        <p:nvSpPr>
          <p:cNvPr id="4" name="Slide Number Placeholder 3"/>
          <p:cNvSpPr>
            <a:spLocks noGrp="1"/>
          </p:cNvSpPr>
          <p:nvPr>
            <p:ph type="sldNum" sz="quarter" idx="10"/>
          </p:nvPr>
        </p:nvSpPr>
        <p:spPr/>
        <p:txBody>
          <a:bodyPr/>
          <a:lstStyle/>
          <a:p>
            <a:fld id="{7ABBE50C-254B-47D5-BA6E-162691ED3E30}" type="slidenum">
              <a:rPr lang="da-DK" smtClean="0"/>
              <a:t>29</a:t>
            </a:fld>
            <a:endParaRPr lang="da-DK"/>
          </a:p>
        </p:txBody>
      </p:sp>
    </p:spTree>
    <p:extLst>
      <p:ext uri="{BB962C8B-B14F-4D97-AF65-F5344CB8AC3E}">
        <p14:creationId xmlns:p14="http://schemas.microsoft.com/office/powerpoint/2010/main" val="2439630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BE50C-254B-47D5-BA6E-162691ED3E30}" type="slidenum">
              <a:rPr lang="da-DK" smtClean="0"/>
              <a:t>30</a:t>
            </a:fld>
            <a:endParaRPr lang="da-DK"/>
          </a:p>
        </p:txBody>
      </p:sp>
    </p:spTree>
    <p:extLst>
      <p:ext uri="{BB962C8B-B14F-4D97-AF65-F5344CB8AC3E}">
        <p14:creationId xmlns:p14="http://schemas.microsoft.com/office/powerpoint/2010/main" val="1675255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18F77E-5F28-4E69-B24C-C20B60DD596D}" type="slidenum">
              <a:rPr lang="en-US" smtClean="0"/>
              <a:t>31</a:t>
            </a:fld>
            <a:endParaRPr lang="en-US"/>
          </a:p>
        </p:txBody>
      </p:sp>
    </p:spTree>
    <p:extLst>
      <p:ext uri="{BB962C8B-B14F-4D97-AF65-F5344CB8AC3E}">
        <p14:creationId xmlns:p14="http://schemas.microsoft.com/office/powerpoint/2010/main" val="397511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baseline is avg. in period 1961-1990. </a:t>
            </a:r>
            <a:r>
              <a:rPr lang="en-US" sz="1200" b="0" i="0" u="none" strike="noStrike" kern="1200" dirty="0">
                <a:solidFill>
                  <a:schemeClr val="tx1"/>
                </a:solidFill>
                <a:effectLst/>
                <a:latin typeface="+mn-lt"/>
                <a:ea typeface="+mn-ea"/>
                <a:cs typeface="+mn-cs"/>
              </a:rPr>
              <a:t>This means the average temperature over the 1961-1990 period as a baseline against which yearly changes in temperature are measured.</a:t>
            </a:r>
            <a:endParaRPr lang="en-GB" dirty="0"/>
          </a:p>
        </p:txBody>
      </p:sp>
      <p:sp>
        <p:nvSpPr>
          <p:cNvPr id="4" name="Slide Number Placeholder 3"/>
          <p:cNvSpPr>
            <a:spLocks noGrp="1"/>
          </p:cNvSpPr>
          <p:nvPr>
            <p:ph type="sldNum" sz="quarter" idx="10"/>
          </p:nvPr>
        </p:nvSpPr>
        <p:spPr/>
        <p:txBody>
          <a:bodyPr/>
          <a:lstStyle/>
          <a:p>
            <a:fld id="{7D18F77E-5F28-4E69-B24C-C20B60DD596D}" type="slidenum">
              <a:rPr lang="en-US" smtClean="0"/>
              <a:t>3</a:t>
            </a:fld>
            <a:endParaRPr lang="en-US"/>
          </a:p>
        </p:txBody>
      </p:sp>
    </p:spTree>
    <p:extLst>
      <p:ext uri="{BB962C8B-B14F-4D97-AF65-F5344CB8AC3E}">
        <p14:creationId xmlns:p14="http://schemas.microsoft.com/office/powerpoint/2010/main" val="897377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Global </a:t>
            </a:r>
            <a:r>
              <a:rPr lang="en-US" dirty="0"/>
              <a:t>mean sea level for the period 1993–2018 from satellite altimetry datasets. The thin black line is a quadratic function representing the acceleration.</a:t>
            </a:r>
          </a:p>
          <a:p>
            <a:r>
              <a:rPr lang="en-US" dirty="0"/>
              <a:t>From 1993-2018 average sea </a:t>
            </a:r>
            <a:r>
              <a:rPr lang="en-US" dirty="0" err="1"/>
              <a:t>leel</a:t>
            </a:r>
            <a:r>
              <a:rPr lang="en-US" dirty="0"/>
              <a:t> rice was 3,1mm/y with estimated acceleration</a:t>
            </a:r>
            <a:r>
              <a:rPr lang="en-US" baseline="0" dirty="0"/>
              <a:t> of 0,1mm/y.</a:t>
            </a:r>
          </a:p>
          <a:p>
            <a:r>
              <a:rPr lang="en-US" baseline="0" dirty="0"/>
              <a:t>Bases on satellite altimetry</a:t>
            </a:r>
            <a:endParaRPr lang="en-GB" dirty="0"/>
          </a:p>
        </p:txBody>
      </p:sp>
      <p:sp>
        <p:nvSpPr>
          <p:cNvPr id="4" name="Slide Number Placeholder 3"/>
          <p:cNvSpPr>
            <a:spLocks noGrp="1"/>
          </p:cNvSpPr>
          <p:nvPr>
            <p:ph type="sldNum" sz="quarter" idx="10"/>
          </p:nvPr>
        </p:nvSpPr>
        <p:spPr/>
        <p:txBody>
          <a:bodyPr/>
          <a:lstStyle/>
          <a:p>
            <a:fld id="{7D18F77E-5F28-4E69-B24C-C20B60DD596D}" type="slidenum">
              <a:rPr lang="en-US" smtClean="0"/>
              <a:t>4</a:t>
            </a:fld>
            <a:endParaRPr lang="en-US"/>
          </a:p>
        </p:txBody>
      </p:sp>
    </p:spTree>
    <p:extLst>
      <p:ext uri="{BB962C8B-B14F-4D97-AF65-F5344CB8AC3E}">
        <p14:creationId xmlns:p14="http://schemas.microsoft.com/office/powerpoint/2010/main" val="283012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Global Risks</a:t>
            </a:r>
            <a:r>
              <a:rPr lang="en-US" sz="1200" b="0" i="0" u="none" strike="noStrike" kern="1200" baseline="0" dirty="0">
                <a:solidFill>
                  <a:schemeClr val="tx1"/>
                </a:solidFill>
                <a:effectLst/>
                <a:latin typeface="+mn-lt"/>
                <a:ea typeface="+mn-ea"/>
                <a:cs typeface="+mn-cs"/>
              </a:rPr>
              <a:t> R</a:t>
            </a:r>
            <a:r>
              <a:rPr lang="en-US" sz="1200" b="0" i="0" u="none" strike="noStrike" kern="1200" dirty="0">
                <a:solidFill>
                  <a:schemeClr val="tx1"/>
                </a:solidFill>
                <a:effectLst/>
                <a:latin typeface="+mn-lt"/>
                <a:ea typeface="+mn-ea"/>
                <a:cs typeface="+mn-cs"/>
              </a:rPr>
              <a:t>eport presents the results of our latest Global Risks Perception Survey, in which nearly 1,000 decision-makers from the public sector, private sector, academia and civil society assess the risks facing the world.</a:t>
            </a:r>
            <a:endParaRPr lang="en-GB" dirty="0"/>
          </a:p>
        </p:txBody>
      </p:sp>
      <p:sp>
        <p:nvSpPr>
          <p:cNvPr id="4" name="Slide Number Placeholder 3"/>
          <p:cNvSpPr>
            <a:spLocks noGrp="1"/>
          </p:cNvSpPr>
          <p:nvPr>
            <p:ph type="sldNum" sz="quarter" idx="10"/>
          </p:nvPr>
        </p:nvSpPr>
        <p:spPr/>
        <p:txBody>
          <a:bodyPr/>
          <a:lstStyle/>
          <a:p>
            <a:fld id="{7D18F77E-5F28-4E69-B24C-C20B60DD596D}" type="slidenum">
              <a:rPr lang="en-US" smtClean="0"/>
              <a:t>7</a:t>
            </a:fld>
            <a:endParaRPr lang="en-US"/>
          </a:p>
        </p:txBody>
      </p:sp>
    </p:spTree>
    <p:extLst>
      <p:ext uri="{BB962C8B-B14F-4D97-AF65-F5344CB8AC3E}">
        <p14:creationId xmlns:p14="http://schemas.microsoft.com/office/powerpoint/2010/main" val="2558169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18F77E-5F28-4E69-B24C-C20B60DD596D}" type="slidenum">
              <a:rPr lang="en-US" smtClean="0"/>
              <a:t>8</a:t>
            </a:fld>
            <a:endParaRPr lang="en-US"/>
          </a:p>
        </p:txBody>
      </p:sp>
    </p:spTree>
    <p:extLst>
      <p:ext uri="{BB962C8B-B14F-4D97-AF65-F5344CB8AC3E}">
        <p14:creationId xmlns:p14="http://schemas.microsoft.com/office/powerpoint/2010/main" val="3001702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Moore's Law is the observation that the number of transistors on integrated circuits doubles approximately every two years. Conceived in</a:t>
            </a:r>
            <a:r>
              <a:rPr lang="en-US" sz="1200" b="0" i="0" u="none" strike="noStrike" kern="1200" baseline="0" dirty="0">
                <a:solidFill>
                  <a:schemeClr val="tx1"/>
                </a:solidFill>
                <a:effectLst/>
                <a:latin typeface="+mn-lt"/>
                <a:ea typeface="+mn-ea"/>
                <a:cs typeface="+mn-cs"/>
              </a:rPr>
              <a:t> 1965 based on 6y observations and predicting only 10y future. </a:t>
            </a:r>
          </a:p>
          <a:p>
            <a:r>
              <a:rPr lang="en-US" sz="1200" b="0" i="0" u="none" strike="noStrike" kern="1200" baseline="0" dirty="0">
                <a:solidFill>
                  <a:schemeClr val="tx1"/>
                </a:solidFill>
                <a:effectLst/>
                <a:latin typeface="+mn-lt"/>
                <a:ea typeface="+mn-ea"/>
                <a:cs typeface="+mn-cs"/>
              </a:rPr>
              <a:t>Seems valid so far for half a century.</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law was described as early as 1965 by the Intel co-founder Gordon E. Moore after whom it is named.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3"/>
              </a:rPr>
              <a:t>cost of sequencing</a:t>
            </a:r>
            <a:r>
              <a:rPr lang="en-US" sz="1200" b="0" i="0" u="none" strike="noStrike" kern="1200" dirty="0">
                <a:solidFill>
                  <a:schemeClr val="tx1"/>
                </a:solidFill>
                <a:effectLst/>
                <a:latin typeface="+mn-lt"/>
                <a:ea typeface="+mn-ea"/>
                <a:cs typeface="+mn-cs"/>
              </a:rPr>
              <a:t> DNA bases has fallen dramatically (more than 175,000-fold) since the completion of the first sequencing project.</a:t>
            </a:r>
          </a:p>
          <a:p>
            <a:r>
              <a:rPr lang="en-US" sz="1200" b="0" i="0" u="none" strike="noStrike" kern="1200" dirty="0">
                <a:solidFill>
                  <a:schemeClr val="tx1"/>
                </a:solidFill>
                <a:effectLst/>
                <a:latin typeface="+mn-lt"/>
                <a:ea typeface="+mn-ea"/>
                <a:cs typeface="+mn-cs"/>
              </a:rPr>
              <a:t>In the early 2000s, we could sequence in the order of hundreds of base pairs per US$. Since 2008, we have seen a dramatic decline in the cost of sequencing, allowing us to now produce more than 33 million base pairs per US$.</a:t>
            </a:r>
            <a:endParaRPr lang="en-GB" dirty="0"/>
          </a:p>
        </p:txBody>
      </p:sp>
      <p:sp>
        <p:nvSpPr>
          <p:cNvPr id="4" name="Slide Number Placeholder 3"/>
          <p:cNvSpPr>
            <a:spLocks noGrp="1"/>
          </p:cNvSpPr>
          <p:nvPr>
            <p:ph type="sldNum" sz="quarter" idx="10"/>
          </p:nvPr>
        </p:nvSpPr>
        <p:spPr/>
        <p:txBody>
          <a:bodyPr/>
          <a:lstStyle/>
          <a:p>
            <a:fld id="{7D18F77E-5F28-4E69-B24C-C20B60DD596D}" type="slidenum">
              <a:rPr lang="en-US" smtClean="0"/>
              <a:t>9</a:t>
            </a:fld>
            <a:endParaRPr lang="en-US"/>
          </a:p>
        </p:txBody>
      </p:sp>
    </p:spTree>
    <p:extLst>
      <p:ext uri="{BB962C8B-B14F-4D97-AF65-F5344CB8AC3E}">
        <p14:creationId xmlns:p14="http://schemas.microsoft.com/office/powerpoint/2010/main" val="399338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Cleantech sometime more business/investment</a:t>
            </a:r>
            <a:r>
              <a:rPr lang="da-DK" baseline="0" dirty="0"/>
              <a:t> oriented, but in prcatise no need to go into details in difference. Just decide on one.</a:t>
            </a: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Cleantech is technologies which increase performance, productivity and efficiency of products and services while</a:t>
            </a:r>
            <a:r>
              <a:rPr lang="da-DK" baseline="0" dirty="0"/>
              <a:t> waste and pollution and </a:t>
            </a:r>
            <a:r>
              <a:rPr lang="da-DK" dirty="0"/>
              <a:t>consumption</a:t>
            </a:r>
            <a:r>
              <a:rPr lang="da-DK" baseline="0" dirty="0"/>
              <a:t> of resources is decreased. </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The cleantech business is croscutting across existing trades, consists of small and large businesses, low and high technology products and services, etc. </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Cleantech is typically a technology area within environment, energy, transport or climate</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a:p>
          <a:p>
            <a:r>
              <a:rPr lang="en-US" dirty="0"/>
              <a:t>From “</a:t>
            </a:r>
            <a:r>
              <a:rPr lang="da-DK" dirty="0"/>
              <a:t>GRØNNE VEJE TIL VÆKST CLEANTECH HVORDAN INDFRIER DANMARK ERHVERVSPOTENTIALET?”, 2011</a:t>
            </a:r>
          </a:p>
          <a:p>
            <a:r>
              <a:rPr lang="en-US" dirty="0"/>
              <a:t>https://ida.dk/sites/prod.ida.dk/files/Gr%C3%B8nne%20veje%20til%20v%C3%A6kst.pdf </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7ABBE50C-254B-47D5-BA6E-162691ED3E30}" type="slidenum">
              <a:rPr lang="da-DK" smtClean="0"/>
              <a:t>10</a:t>
            </a:fld>
            <a:endParaRPr lang="da-DK"/>
          </a:p>
        </p:txBody>
      </p:sp>
    </p:spTree>
    <p:extLst>
      <p:ext uri="{BB962C8B-B14F-4D97-AF65-F5344CB8AC3E}">
        <p14:creationId xmlns:p14="http://schemas.microsoft.com/office/powerpoint/2010/main" val="3708729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MENA </a:t>
            </a:r>
            <a:r>
              <a:rPr lang="en-US" dirty="0" err="1"/>
              <a:t>oly</a:t>
            </a:r>
            <a:r>
              <a:rPr lang="en-US" dirty="0"/>
              <a:t> region where</a:t>
            </a:r>
            <a:r>
              <a:rPr lang="en-US" baseline="0" dirty="0"/>
              <a:t> CSP potential higher than PV</a:t>
            </a:r>
            <a:endParaRPr lang="en-GB" dirty="0"/>
          </a:p>
          <a:p>
            <a:endParaRPr lang="en-GB" dirty="0"/>
          </a:p>
        </p:txBody>
      </p:sp>
      <p:sp>
        <p:nvSpPr>
          <p:cNvPr id="4" name="Slide Number Placeholder 3"/>
          <p:cNvSpPr>
            <a:spLocks noGrp="1"/>
          </p:cNvSpPr>
          <p:nvPr>
            <p:ph type="sldNum" sz="quarter" idx="10"/>
          </p:nvPr>
        </p:nvSpPr>
        <p:spPr/>
        <p:txBody>
          <a:bodyPr/>
          <a:lstStyle/>
          <a:p>
            <a:fld id="{7D18F77E-5F28-4E69-B24C-C20B60DD596D}" type="slidenum">
              <a:rPr lang="en-US" smtClean="0"/>
              <a:t>12</a:t>
            </a:fld>
            <a:endParaRPr lang="en-US"/>
          </a:p>
        </p:txBody>
      </p:sp>
    </p:spTree>
    <p:extLst>
      <p:ext uri="{BB962C8B-B14F-4D97-AF65-F5344CB8AC3E}">
        <p14:creationId xmlns:p14="http://schemas.microsoft.com/office/powerpoint/2010/main" val="288361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defRPr sz="2000"/>
            </a:lvl1pPr>
          </a:lstStyle>
          <a:p>
            <a:pPr lvl="0"/>
            <a:r>
              <a:rPr lang="en-US" noProof="0"/>
              <a:t>Click to edit Master title style</a:t>
            </a:r>
          </a:p>
        </p:txBody>
      </p:sp>
      <p:sp>
        <p:nvSpPr>
          <p:cNvPr id="4099" name="Rectangle 3"/>
          <p:cNvSpPr>
            <a:spLocks noGrp="1" noChangeArrowheads="1"/>
          </p:cNvSpPr>
          <p:nvPr>
            <p:ph type="subTitle" idx="1"/>
          </p:nvPr>
        </p:nvSpPr>
        <p:spPr>
          <a:xfrm>
            <a:off x="684213" y="3886200"/>
            <a:ext cx="6400800" cy="1752600"/>
          </a:xfrm>
        </p:spPr>
        <p:txBody>
          <a:bodyPr/>
          <a:lstStyle>
            <a:lvl1pPr marL="0" indent="0">
              <a:buFontTx/>
              <a:buNone/>
              <a:defRPr sz="1800"/>
            </a:lvl1pPr>
          </a:lstStyle>
          <a:p>
            <a:pPr lvl="0"/>
            <a:r>
              <a:rPr lang="en-US" noProof="0"/>
              <a:t>Click to edit Master subtitle style</a:t>
            </a:r>
          </a:p>
        </p:txBody>
      </p:sp>
    </p:spTree>
    <p:extLst>
      <p:ext uri="{BB962C8B-B14F-4D97-AF65-F5344CB8AC3E}">
        <p14:creationId xmlns:p14="http://schemas.microsoft.com/office/powerpoint/2010/main" val="22760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56594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18187"/>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457200" y="274638"/>
            <a:ext cx="6019800" cy="5818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48219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390665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34879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457200" y="17732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4648200" y="17732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386954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192627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255849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429018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87052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321723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773238"/>
            <a:ext cx="822960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1030" name="Rectangle 6"/>
          <p:cNvSpPr>
            <a:spLocks noGrp="1" noChangeArrowheads="1"/>
          </p:cNvSpPr>
          <p:nvPr>
            <p:ph type="sldNum" sz="quarter" idx="4"/>
          </p:nvPr>
        </p:nvSpPr>
        <p:spPr bwMode="auto">
          <a:xfrm>
            <a:off x="7019925"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Arial" pitchFamily="34" charset="0"/>
                <a:cs typeface="Arial" pitchFamily="34" charset="0"/>
              </a:defRPr>
            </a:lvl1pPr>
          </a:lstStyle>
          <a:p>
            <a:fld id="{DB281294-A1B3-454E-BD32-1D1439A9B39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pitchFamily="34" charset="0"/>
          <a:cs typeface="Arial" pitchFamily="34" charset="0"/>
        </a:defRPr>
      </a:lvl2pPr>
      <a:lvl3pPr algn="l" rtl="0" eaLnBrk="1" fontAlgn="base" hangingPunct="1">
        <a:spcBef>
          <a:spcPct val="0"/>
        </a:spcBef>
        <a:spcAft>
          <a:spcPct val="0"/>
        </a:spcAft>
        <a:defRPr sz="3600">
          <a:solidFill>
            <a:srgbClr val="70899B"/>
          </a:solidFill>
          <a:latin typeface="Arial" pitchFamily="34" charset="0"/>
          <a:cs typeface="Arial" pitchFamily="34" charset="0"/>
        </a:defRPr>
      </a:lvl3pPr>
      <a:lvl4pPr algn="l" rtl="0" eaLnBrk="1" fontAlgn="base" hangingPunct="1">
        <a:spcBef>
          <a:spcPct val="0"/>
        </a:spcBef>
        <a:spcAft>
          <a:spcPct val="0"/>
        </a:spcAft>
        <a:defRPr sz="3600">
          <a:solidFill>
            <a:srgbClr val="70899B"/>
          </a:solidFill>
          <a:latin typeface="Arial" pitchFamily="34" charset="0"/>
          <a:cs typeface="Arial" pitchFamily="34" charset="0"/>
        </a:defRPr>
      </a:lvl4pPr>
      <a:lvl5pPr algn="l" rtl="0" eaLnBrk="1" fontAlgn="base" hangingPunct="1">
        <a:spcBef>
          <a:spcPct val="0"/>
        </a:spcBef>
        <a:spcAft>
          <a:spcPct val="0"/>
        </a:spcAft>
        <a:defRPr sz="3600">
          <a:solidFill>
            <a:srgbClr val="70899B"/>
          </a:solidFill>
          <a:latin typeface="Arial" pitchFamily="34" charset="0"/>
          <a:cs typeface="Arial" pitchFamily="34" charset="0"/>
        </a:defRPr>
      </a:lvl5pPr>
      <a:lvl6pPr marL="457200" algn="l" rtl="0" eaLnBrk="1" fontAlgn="base" hangingPunct="1">
        <a:spcBef>
          <a:spcPct val="0"/>
        </a:spcBef>
        <a:spcAft>
          <a:spcPct val="0"/>
        </a:spcAft>
        <a:defRPr sz="3600">
          <a:solidFill>
            <a:srgbClr val="70899B"/>
          </a:solidFill>
          <a:latin typeface="Arial" pitchFamily="34" charset="0"/>
          <a:cs typeface="Arial" pitchFamily="34" charset="0"/>
        </a:defRPr>
      </a:lvl6pPr>
      <a:lvl7pPr marL="914400" algn="l" rtl="0" eaLnBrk="1" fontAlgn="base" hangingPunct="1">
        <a:spcBef>
          <a:spcPct val="0"/>
        </a:spcBef>
        <a:spcAft>
          <a:spcPct val="0"/>
        </a:spcAft>
        <a:defRPr sz="3600">
          <a:solidFill>
            <a:srgbClr val="70899B"/>
          </a:solidFill>
          <a:latin typeface="Arial" pitchFamily="34" charset="0"/>
          <a:cs typeface="Arial" pitchFamily="34" charset="0"/>
        </a:defRPr>
      </a:lvl7pPr>
      <a:lvl8pPr marL="1371600" algn="l" rtl="0" eaLnBrk="1" fontAlgn="base" hangingPunct="1">
        <a:spcBef>
          <a:spcPct val="0"/>
        </a:spcBef>
        <a:spcAft>
          <a:spcPct val="0"/>
        </a:spcAft>
        <a:defRPr sz="3600">
          <a:solidFill>
            <a:srgbClr val="70899B"/>
          </a:solidFill>
          <a:latin typeface="Arial" pitchFamily="34" charset="0"/>
          <a:cs typeface="Arial" pitchFamily="34" charset="0"/>
        </a:defRPr>
      </a:lvl8pPr>
      <a:lvl9pPr marL="1828800" algn="l" rtl="0" eaLnBrk="1" fontAlgn="base" hangingPunct="1">
        <a:spcBef>
          <a:spcPct val="0"/>
        </a:spcBef>
        <a:spcAft>
          <a:spcPct val="0"/>
        </a:spcAft>
        <a:defRPr sz="3600">
          <a:solidFill>
            <a:srgbClr val="70899B"/>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4"/>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group.bnpparibas/en/news/role-green-energy-toda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wipo.green@wipo.in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hyperlink" Target="http://www.wipo.int/gre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Grp="1" noChangeArrowheads="1"/>
          </p:cNvSpPr>
          <p:nvPr>
            <p:ph type="subTitle" idx="1"/>
          </p:nvPr>
        </p:nvSpPr>
        <p:spPr>
          <a:xfrm>
            <a:off x="-25288" y="2708920"/>
            <a:ext cx="9169288" cy="1710680"/>
          </a:xfrm>
          <a:solidFill>
            <a:srgbClr val="006600"/>
          </a:solidFill>
          <a:ln w="12700">
            <a:solidFill>
              <a:srgbClr val="448A10"/>
            </a:solidFill>
          </a:ln>
        </p:spPr>
        <p:txBody>
          <a:bodyPr/>
          <a:lstStyle/>
          <a:p>
            <a:pPr algn="ctr"/>
            <a:endParaRPr lang="en-GB" sz="2400" b="1" dirty="0">
              <a:solidFill>
                <a:schemeClr val="bg1"/>
              </a:solidFill>
            </a:endParaRPr>
          </a:p>
          <a:p>
            <a:pPr algn="ctr"/>
            <a:r>
              <a:rPr lang="en-US" sz="2400" b="1" dirty="0">
                <a:solidFill>
                  <a:schemeClr val="bg1"/>
                </a:solidFill>
                <a:latin typeface="Arial" charset="0"/>
                <a:ea typeface="ヒラギノ角ゴ Pro W3" charset="0"/>
                <a:cs typeface="ヒラギノ角ゴ Pro W3" charset="0"/>
              </a:rPr>
              <a:t>Introduction au </a:t>
            </a:r>
            <a:r>
              <a:rPr lang="en-US" sz="2400" b="1" dirty="0" err="1">
                <a:solidFill>
                  <a:schemeClr val="bg1"/>
                </a:solidFill>
                <a:latin typeface="Arial" charset="0"/>
                <a:ea typeface="ヒラギノ角ゴ Pro W3" charset="0"/>
                <a:cs typeface="ヒラギノ角ゴ Pro W3" charset="0"/>
              </a:rPr>
              <a:t>Secteur</a:t>
            </a:r>
            <a:r>
              <a:rPr lang="en-US" sz="2400" b="1" dirty="0">
                <a:solidFill>
                  <a:schemeClr val="bg1"/>
                </a:solidFill>
                <a:latin typeface="Arial" charset="0"/>
                <a:ea typeface="ヒラギノ角ゴ Pro W3" charset="0"/>
                <a:cs typeface="ヒラギノ角ゴ Pro W3" charset="0"/>
              </a:rPr>
              <a:t> des Technologies </a:t>
            </a:r>
            <a:r>
              <a:rPr lang="en-US" sz="2400" b="1" dirty="0" err="1">
                <a:solidFill>
                  <a:schemeClr val="bg1"/>
                </a:solidFill>
                <a:latin typeface="Arial" charset="0"/>
                <a:ea typeface="ヒラギノ角ゴ Pro W3" charset="0"/>
                <a:cs typeface="ヒラギノ角ゴ Pro W3" charset="0"/>
              </a:rPr>
              <a:t>Vertes</a:t>
            </a:r>
            <a:endParaRPr lang="en-US" sz="2400" b="1" dirty="0">
              <a:solidFill>
                <a:schemeClr val="bg1"/>
              </a:solidFill>
              <a:latin typeface="Arial" charset="0"/>
              <a:ea typeface="ヒラギノ角ゴ Pro W3" charset="0"/>
              <a:cs typeface="ヒラギノ角ゴ Pro W3" charset="0"/>
            </a:endParaRPr>
          </a:p>
        </p:txBody>
      </p:sp>
      <p:sp>
        <p:nvSpPr>
          <p:cNvPr id="17" name="Rectangle 7"/>
          <p:cNvSpPr>
            <a:spLocks noChangeArrowheads="1"/>
          </p:cNvSpPr>
          <p:nvPr/>
        </p:nvSpPr>
        <p:spPr bwMode="auto">
          <a:xfrm>
            <a:off x="2339752" y="4547053"/>
            <a:ext cx="4896544" cy="78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spcBef>
                <a:spcPct val="20000"/>
              </a:spcBef>
            </a:pPr>
            <a:r>
              <a:rPr lang="en-US" sz="1600" dirty="0">
                <a:solidFill>
                  <a:srgbClr val="006600"/>
                </a:solidFill>
              </a:rPr>
              <a:t>Peter </a:t>
            </a:r>
            <a:r>
              <a:rPr lang="en-US" sz="1600" dirty="0" err="1">
                <a:solidFill>
                  <a:srgbClr val="006600"/>
                </a:solidFill>
              </a:rPr>
              <a:t>Oksen</a:t>
            </a:r>
            <a:r>
              <a:rPr lang="en-US" sz="1600" dirty="0">
                <a:solidFill>
                  <a:srgbClr val="006600"/>
                </a:solidFill>
              </a:rPr>
              <a:t>, PhD</a:t>
            </a:r>
          </a:p>
          <a:p>
            <a:pPr algn="ctr">
              <a:spcBef>
                <a:spcPct val="20000"/>
              </a:spcBef>
            </a:pPr>
            <a:r>
              <a:rPr lang="en-US" sz="1600" dirty="0">
                <a:solidFill>
                  <a:srgbClr val="006600"/>
                </a:solidFill>
              </a:rPr>
              <a:t>Senior Programme Officer WIPO GREEN</a:t>
            </a:r>
          </a:p>
          <a:p>
            <a:pPr algn="ctr">
              <a:spcBef>
                <a:spcPct val="20000"/>
              </a:spcBef>
            </a:pPr>
            <a:r>
              <a:rPr lang="en-US" sz="1600" dirty="0">
                <a:solidFill>
                  <a:srgbClr val="006600"/>
                </a:solidFill>
              </a:rPr>
              <a:t>Global Challenges Division, OMPI, Geneva</a:t>
            </a:r>
          </a:p>
          <a:p>
            <a:pPr algn="ctr">
              <a:spcBef>
                <a:spcPct val="20000"/>
              </a:spcBef>
            </a:pPr>
            <a:endParaRPr lang="en-US" sz="1600" dirty="0">
              <a:solidFill>
                <a:srgbClr val="006600"/>
              </a:solidFill>
            </a:endParaRPr>
          </a:p>
          <a:p>
            <a:pPr algn="ctr">
              <a:spcBef>
                <a:spcPct val="20000"/>
              </a:spcBef>
            </a:pPr>
            <a:r>
              <a:rPr lang="en-US" dirty="0"/>
              <a:t>Atelier OMPI/INAPI 19-20 </a:t>
            </a:r>
            <a:r>
              <a:rPr lang="en-US" dirty="0" err="1"/>
              <a:t>Juin</a:t>
            </a:r>
            <a:r>
              <a:rPr lang="en-US" dirty="0"/>
              <a:t> 2019, Algiers </a:t>
            </a:r>
            <a:endParaRPr lang="en-US" sz="1600" dirty="0">
              <a:solidFill>
                <a:srgbClr val="006600"/>
              </a:solidFill>
            </a:endParaRPr>
          </a:p>
        </p:txBody>
      </p:sp>
      <p:sp>
        <p:nvSpPr>
          <p:cNvPr id="2" name="Rectangle 1"/>
          <p:cNvSpPr/>
          <p:nvPr/>
        </p:nvSpPr>
        <p:spPr>
          <a:xfrm>
            <a:off x="3114017" y="6238741"/>
            <a:ext cx="3348013" cy="461665"/>
          </a:xfrm>
          <a:prstGeom prst="rect">
            <a:avLst/>
          </a:prstGeom>
        </p:spPr>
        <p:txBody>
          <a:bodyPr wrap="square">
            <a:spAutoFit/>
          </a:bodyPr>
          <a:lstStyle/>
          <a:p>
            <a:pPr lvl="0" algn="ctr" fontAlgn="base">
              <a:spcBef>
                <a:spcPct val="20000"/>
              </a:spcBef>
              <a:spcAft>
                <a:spcPct val="0"/>
              </a:spcAft>
            </a:pPr>
            <a:r>
              <a:rPr lang="en-US" sz="2400" b="1" kern="0" dirty="0">
                <a:solidFill>
                  <a:srgbClr val="006600"/>
                </a:solidFill>
                <a:latin typeface="Arial" charset="0"/>
                <a:ea typeface="ヒラギノ角ゴ Pro W3" charset="0"/>
                <a:cs typeface="ヒラギノ角ゴ Pro W3" charset="0"/>
              </a:rPr>
              <a:t>www.wipo.int/green </a:t>
            </a:r>
          </a:p>
        </p:txBody>
      </p:sp>
    </p:spTree>
    <p:extLst>
      <p:ext uri="{BB962C8B-B14F-4D97-AF65-F5344CB8AC3E}">
        <p14:creationId xmlns:p14="http://schemas.microsoft.com/office/powerpoint/2010/main" val="4091266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da-DK" b="1" dirty="0">
                <a:solidFill>
                  <a:srgbClr val="006600"/>
                </a:solidFill>
              </a:rPr>
              <a:t>Le Secteur Green/Clean-tech</a:t>
            </a:r>
            <a:endParaRPr lang="en-US" b="1" dirty="0">
              <a:solidFill>
                <a:srgbClr val="006600"/>
              </a:solidFill>
            </a:endParaRPr>
          </a:p>
        </p:txBody>
      </p:sp>
      <p:sp>
        <p:nvSpPr>
          <p:cNvPr id="3" name="Content Placeholder 2"/>
          <p:cNvSpPr>
            <a:spLocks noGrp="1"/>
          </p:cNvSpPr>
          <p:nvPr>
            <p:ph idx="1"/>
          </p:nvPr>
        </p:nvSpPr>
        <p:spPr>
          <a:xfrm>
            <a:off x="474099" y="1700808"/>
            <a:ext cx="8227872" cy="4464495"/>
          </a:xfrm>
        </p:spPr>
        <p:txBody>
          <a:bodyPr>
            <a:normAutofit fontScale="92500" lnSpcReduction="20000"/>
          </a:bodyPr>
          <a:lstStyle/>
          <a:p>
            <a:r>
              <a:rPr lang="fr-FR" dirty="0"/>
              <a:t>Greentech et </a:t>
            </a:r>
            <a:r>
              <a:rPr lang="fr-FR" dirty="0" err="1"/>
              <a:t>Cleantech</a:t>
            </a:r>
            <a:r>
              <a:rPr lang="fr-FR" dirty="0"/>
              <a:t> souvent utilisé de manière interchangeable</a:t>
            </a:r>
          </a:p>
          <a:p>
            <a:r>
              <a:rPr lang="fr-FR" dirty="0"/>
              <a:t>Ici, Greentech est utilisée dans son sens large</a:t>
            </a:r>
          </a:p>
          <a:p>
            <a:r>
              <a:rPr lang="fr-FR" dirty="0"/>
              <a:t>Greentech est une gamme diversifiée de produits, services et processus qui:</a:t>
            </a:r>
            <a:endParaRPr lang="en-US" dirty="0"/>
          </a:p>
          <a:p>
            <a:endParaRPr lang="en-US" sz="3600" dirty="0"/>
          </a:p>
          <a:p>
            <a:endParaRPr lang="en-US" sz="3600" dirty="0"/>
          </a:p>
          <a:p>
            <a:endParaRPr lang="da-DK" dirty="0"/>
          </a:p>
          <a:p>
            <a:endParaRPr lang="fr-FR" dirty="0"/>
          </a:p>
          <a:p>
            <a:endParaRPr lang="fr-FR" dirty="0"/>
          </a:p>
          <a:p>
            <a:r>
              <a:rPr lang="fr-FR" dirty="0"/>
              <a:t>Greentech constituent généralement un domaine technologique dans l'environnement, de l'énergie, des transports ou du climat</a:t>
            </a:r>
            <a:endParaRPr lang="en-US" sz="3800" dirty="0"/>
          </a:p>
        </p:txBody>
      </p:sp>
      <p:sp>
        <p:nvSpPr>
          <p:cNvPr id="4" name="Slide Number Placeholder 3"/>
          <p:cNvSpPr>
            <a:spLocks noGrp="1"/>
          </p:cNvSpPr>
          <p:nvPr>
            <p:ph type="sldNum" sz="quarter" idx="4294967295"/>
          </p:nvPr>
        </p:nvSpPr>
        <p:spPr/>
        <p:txBody>
          <a:bodyPr/>
          <a:lstStyle/>
          <a:p>
            <a:r>
              <a:rPr lang="da-DK"/>
              <a:t>Slide </a:t>
            </a:r>
            <a:fld id="{1D11980E-CB65-4749-90B9-A355A61A056C}" type="slidenum">
              <a:rPr lang="da-DK" smtClean="0"/>
              <a:pPr/>
              <a:t>10</a:t>
            </a:fld>
            <a:endParaRPr lang="da-DK" dirty="0"/>
          </a:p>
        </p:txBody>
      </p:sp>
      <p:graphicFrame>
        <p:nvGraphicFramePr>
          <p:cNvPr id="7" name="Table 6"/>
          <p:cNvGraphicFramePr>
            <a:graphicFrameLocks noGrp="1"/>
          </p:cNvGraphicFramePr>
          <p:nvPr>
            <p:extLst>
              <p:ext uri="{D42A27DB-BD31-4B8C-83A1-F6EECF244321}">
                <p14:modId xmlns:p14="http://schemas.microsoft.com/office/powerpoint/2010/main" val="3021495690"/>
              </p:ext>
            </p:extLst>
          </p:nvPr>
        </p:nvGraphicFramePr>
        <p:xfrm>
          <a:off x="1199228" y="3505200"/>
          <a:ext cx="7467600" cy="1463040"/>
        </p:xfrm>
        <a:graphic>
          <a:graphicData uri="http://schemas.openxmlformats.org/drawingml/2006/table">
            <a:tbl>
              <a:tblPr firstRow="1" bandRow="1">
                <a:tableStyleId>{073A0DAA-6AF3-43AB-8588-CEC1D06C72B9}</a:tableStyleId>
              </a:tblPr>
              <a:tblGrid>
                <a:gridCol w="3003273">
                  <a:extLst>
                    <a:ext uri="{9D8B030D-6E8A-4147-A177-3AD203B41FA5}">
                      <a16:colId xmlns:a16="http://schemas.microsoft.com/office/drawing/2014/main" val="20000"/>
                    </a:ext>
                  </a:extLst>
                </a:gridCol>
                <a:gridCol w="4464327">
                  <a:extLst>
                    <a:ext uri="{9D8B030D-6E8A-4147-A177-3AD203B41FA5}">
                      <a16:colId xmlns:a16="http://schemas.microsoft.com/office/drawing/2014/main" val="20001"/>
                    </a:ext>
                  </a:extLst>
                </a:gridCol>
              </a:tblGrid>
              <a:tr h="365760">
                <a:tc>
                  <a:txBody>
                    <a:bodyPr/>
                    <a:lstStyle/>
                    <a:p>
                      <a:pPr marL="0" indent="0">
                        <a:buNone/>
                      </a:pPr>
                      <a:r>
                        <a:rPr lang="en-US" sz="2400" dirty="0" err="1">
                          <a:solidFill>
                            <a:schemeClr val="tx1"/>
                          </a:solidFill>
                          <a:latin typeface="Calibri" panose="020F0502020204030204" pitchFamily="34" charset="0"/>
                          <a:cs typeface="Calibri" panose="020F0502020204030204" pitchFamily="34" charset="0"/>
                        </a:rPr>
                        <a:t>Augmente</a:t>
                      </a:r>
                      <a:r>
                        <a:rPr lang="en-US" sz="2400" dirty="0">
                          <a:solidFill>
                            <a:schemeClr val="tx1"/>
                          </a:solidFill>
                          <a:latin typeface="Calibri" panose="020F0502020204030204" pitchFamily="34" charset="0"/>
                          <a:cs typeface="Calibri" panose="020F0502020204030204" pitchFamily="34" charset="0"/>
                        </a:rPr>
                        <a:t>:</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buNone/>
                      </a:pPr>
                      <a:r>
                        <a:rPr lang="da-DK" sz="2400" dirty="0">
                          <a:solidFill>
                            <a:schemeClr val="tx1"/>
                          </a:solidFill>
                          <a:latin typeface="Calibri" panose="020F0502020204030204" pitchFamily="34" charset="0"/>
                          <a:cs typeface="Calibri" panose="020F0502020204030204" pitchFamily="34" charset="0"/>
                        </a:rPr>
                        <a:t>Diminuer:</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5760">
                <a:tc>
                  <a:txBody>
                    <a:bodyPr/>
                    <a:lstStyle/>
                    <a:p>
                      <a:pPr>
                        <a:buFont typeface="Arial" panose="020B0604020202020204" pitchFamily="34" charset="0"/>
                        <a:buNone/>
                      </a:pPr>
                      <a:r>
                        <a:rPr lang="da-DK" sz="2400" dirty="0">
                          <a:solidFill>
                            <a:schemeClr val="tx1"/>
                          </a:solidFill>
                          <a:latin typeface="Calibri" panose="020F0502020204030204" pitchFamily="34" charset="0"/>
                          <a:cs typeface="Calibri" panose="020F0502020204030204" pitchFamily="34" charset="0"/>
                        </a:rPr>
                        <a:t>Efficacité</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400" dirty="0">
                          <a:solidFill>
                            <a:schemeClr val="tx1"/>
                          </a:solidFill>
                          <a:latin typeface="Calibri" panose="020F0502020204030204" pitchFamily="34" charset="0"/>
                          <a:cs typeface="Calibri" panose="020F0502020204030204" pitchFamily="34" charset="0"/>
                        </a:rPr>
                        <a:t>La</a:t>
                      </a:r>
                      <a:r>
                        <a:rPr lang="da-DK" sz="2400" baseline="0" dirty="0">
                          <a:solidFill>
                            <a:schemeClr val="tx1"/>
                          </a:solidFill>
                          <a:latin typeface="Calibri" panose="020F0502020204030204" pitchFamily="34" charset="0"/>
                          <a:cs typeface="Calibri" panose="020F0502020204030204" pitchFamily="34" charset="0"/>
                        </a:rPr>
                        <a:t> </a:t>
                      </a:r>
                      <a:r>
                        <a:rPr lang="da-DK" sz="2400" dirty="0">
                          <a:solidFill>
                            <a:schemeClr val="tx1"/>
                          </a:solidFill>
                          <a:latin typeface="Calibri" panose="020F0502020204030204" pitchFamily="34" charset="0"/>
                          <a:cs typeface="Calibri" panose="020F0502020204030204" pitchFamily="34" charset="0"/>
                        </a:rPr>
                        <a:t>Pollution</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400" kern="1200" dirty="0">
                          <a:solidFill>
                            <a:schemeClr val="tx1"/>
                          </a:solidFill>
                          <a:latin typeface="Calibri" panose="020F0502020204030204" pitchFamily="34" charset="0"/>
                          <a:ea typeface="+mn-ea"/>
                          <a:cs typeface="Calibri" panose="020F0502020204030204" pitchFamily="34" charset="0"/>
                        </a:rPr>
                        <a:t>Performance</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400" kern="1200" dirty="0">
                          <a:solidFill>
                            <a:schemeClr val="tx1"/>
                          </a:solidFill>
                          <a:latin typeface="Calibri" panose="020F0502020204030204" pitchFamily="34" charset="0"/>
                          <a:ea typeface="+mn-ea"/>
                          <a:cs typeface="Calibri" panose="020F0502020204030204" pitchFamily="34" charset="0"/>
                        </a:rPr>
                        <a:t>Consommation de ressources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400" kern="1200" dirty="0">
                          <a:solidFill>
                            <a:schemeClr val="tx1"/>
                          </a:solidFill>
                          <a:latin typeface="Calibri" panose="020F0502020204030204" pitchFamily="34" charset="0"/>
                          <a:ea typeface="+mn-ea"/>
                          <a:cs typeface="Calibri" panose="020F0502020204030204" pitchFamily="34" charset="0"/>
                        </a:rPr>
                        <a:t>Productivité</a:t>
                      </a:r>
                      <a:endParaRPr lang="en-US" sz="2400" kern="1200" dirty="0">
                        <a:solidFill>
                          <a:schemeClr val="tx1"/>
                        </a:solidFill>
                        <a:latin typeface="Calibri" panose="020F0502020204030204" pitchFamily="34" charset="0"/>
                        <a:ea typeface="+mn-ea"/>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400" kern="1200" dirty="0">
                          <a:solidFill>
                            <a:schemeClr val="tx1"/>
                          </a:solidFill>
                          <a:latin typeface="Calibri" panose="020F0502020204030204" pitchFamily="34" charset="0"/>
                          <a:ea typeface="+mn-ea"/>
                          <a:cs typeface="Calibri" panose="020F0502020204030204" pitchFamily="34" charset="0"/>
                        </a:rPr>
                        <a:t>Déchets</a:t>
                      </a:r>
                      <a:endParaRPr lang="en-US" sz="2400" kern="1200" dirty="0">
                        <a:solidFill>
                          <a:schemeClr val="tx1"/>
                        </a:solidFill>
                        <a:latin typeface="Calibri" panose="020F0502020204030204" pitchFamily="34" charset="0"/>
                        <a:ea typeface="+mn-ea"/>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59802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6600"/>
                </a:solidFill>
              </a:rPr>
              <a:t>Greentech </a:t>
            </a:r>
            <a:r>
              <a:rPr lang="en-US" b="1" dirty="0" err="1">
                <a:solidFill>
                  <a:srgbClr val="006600"/>
                </a:solidFill>
              </a:rPr>
              <a:t>dans</a:t>
            </a:r>
            <a:r>
              <a:rPr lang="en-US" b="1" dirty="0">
                <a:solidFill>
                  <a:srgbClr val="006600"/>
                </a:solidFill>
              </a:rPr>
              <a:t> </a:t>
            </a:r>
            <a:r>
              <a:rPr lang="en-US" b="1" dirty="0" err="1">
                <a:solidFill>
                  <a:srgbClr val="006600"/>
                </a:solidFill>
              </a:rPr>
              <a:t>plusiers</a:t>
            </a:r>
            <a:r>
              <a:rPr lang="en-US" b="1" dirty="0">
                <a:solidFill>
                  <a:srgbClr val="006600"/>
                </a:solidFill>
              </a:rPr>
              <a:t> </a:t>
            </a:r>
            <a:r>
              <a:rPr lang="en-US" b="1" dirty="0" err="1">
                <a:solidFill>
                  <a:srgbClr val="006600"/>
                </a:solidFill>
              </a:rPr>
              <a:t>secteurs</a:t>
            </a:r>
            <a:endParaRPr lang="en-GB" dirty="0"/>
          </a:p>
        </p:txBody>
      </p:sp>
      <p:sp>
        <p:nvSpPr>
          <p:cNvPr id="3" name="Content Placeholder 2"/>
          <p:cNvSpPr>
            <a:spLocks noGrp="1"/>
          </p:cNvSpPr>
          <p:nvPr>
            <p:ph idx="1"/>
          </p:nvPr>
        </p:nvSpPr>
        <p:spPr/>
        <p:txBody>
          <a:bodyPr/>
          <a:lstStyle/>
          <a:p>
            <a:pPr marL="0" indent="0">
              <a:buNone/>
            </a:pPr>
            <a:r>
              <a:rPr lang="fr-FR" dirty="0"/>
              <a:t>Les secteurs des technologies vertes comprennent, entre autres:</a:t>
            </a:r>
          </a:p>
          <a:p>
            <a:pPr lvl="1"/>
            <a:r>
              <a:rPr lang="fr-FR" sz="2000" dirty="0"/>
              <a:t>Production et stockage d'énergie respectueux de l'environnement</a:t>
            </a:r>
          </a:p>
          <a:p>
            <a:pPr lvl="1"/>
            <a:r>
              <a:rPr lang="fr-FR" sz="2000" dirty="0"/>
              <a:t>Economie circulaire (recyclage)</a:t>
            </a:r>
          </a:p>
          <a:p>
            <a:pPr lvl="1"/>
            <a:r>
              <a:rPr lang="fr-FR" sz="2000" dirty="0"/>
              <a:t>Gestion durable de l'eau</a:t>
            </a:r>
          </a:p>
          <a:p>
            <a:pPr lvl="1"/>
            <a:r>
              <a:rPr lang="fr-FR" sz="2000" dirty="0"/>
              <a:t>La gestion des déchets</a:t>
            </a:r>
          </a:p>
          <a:p>
            <a:pPr lvl="1"/>
            <a:r>
              <a:rPr lang="fr-FR" sz="2000" dirty="0"/>
              <a:t>Mobilité durable et transport</a:t>
            </a:r>
          </a:p>
          <a:p>
            <a:pPr lvl="1"/>
            <a:r>
              <a:rPr lang="fr-FR" sz="2000" dirty="0"/>
              <a:t>Efficacité des ressources et des matériaux</a:t>
            </a:r>
          </a:p>
          <a:p>
            <a:pPr lvl="1"/>
            <a:r>
              <a:rPr lang="fr-FR" sz="2000" dirty="0"/>
              <a:t>Efficacité énergétique</a:t>
            </a:r>
          </a:p>
          <a:p>
            <a:pPr lvl="1"/>
            <a:r>
              <a:rPr lang="fr-FR" sz="2000" dirty="0"/>
              <a:t>Agriculture respectueuse du climat et de l'environnement</a:t>
            </a:r>
            <a:endParaRPr lang="en-GB" sz="2000" dirty="0"/>
          </a:p>
        </p:txBody>
      </p:sp>
    </p:spTree>
    <p:extLst>
      <p:ext uri="{BB962C8B-B14F-4D97-AF65-F5344CB8AC3E}">
        <p14:creationId xmlns:p14="http://schemas.microsoft.com/office/powerpoint/2010/main" val="170048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err="1">
                <a:solidFill>
                  <a:srgbClr val="006600"/>
                </a:solidFill>
              </a:rPr>
              <a:t>Opportunités</a:t>
            </a:r>
            <a:r>
              <a:rPr lang="en-US" b="1" dirty="0">
                <a:solidFill>
                  <a:srgbClr val="006600"/>
                </a:solidFill>
              </a:rPr>
              <a:t> </a:t>
            </a:r>
            <a:r>
              <a:rPr lang="en-US" b="1" dirty="0" err="1">
                <a:solidFill>
                  <a:srgbClr val="006600"/>
                </a:solidFill>
              </a:rPr>
              <a:t>Globales</a:t>
            </a:r>
            <a:r>
              <a:rPr lang="en-US" b="1" dirty="0">
                <a:solidFill>
                  <a:srgbClr val="006600"/>
                </a:solidFill>
              </a:rPr>
              <a:t> Greentech</a:t>
            </a:r>
            <a:endParaRPr lang="en-GB" b="1" dirty="0">
              <a:solidFill>
                <a:srgbClr val="006600"/>
              </a:solidFill>
            </a:endParaRPr>
          </a:p>
        </p:txBody>
      </p:sp>
      <p:pic>
        <p:nvPicPr>
          <p:cNvPr id="3" name="Picture 2"/>
          <p:cNvPicPr>
            <a:picLocks noChangeAspect="1"/>
          </p:cNvPicPr>
          <p:nvPr/>
        </p:nvPicPr>
        <p:blipFill>
          <a:blip r:embed="rId3"/>
          <a:stretch>
            <a:fillRect/>
          </a:stretch>
        </p:blipFill>
        <p:spPr>
          <a:xfrm>
            <a:off x="457200" y="1293606"/>
            <a:ext cx="8267700" cy="5392378"/>
          </a:xfrm>
          <a:prstGeom prst="rect">
            <a:avLst/>
          </a:prstGeom>
        </p:spPr>
      </p:pic>
      <p:sp>
        <p:nvSpPr>
          <p:cNvPr id="4" name="Rectangle 3"/>
          <p:cNvSpPr/>
          <p:nvPr/>
        </p:nvSpPr>
        <p:spPr>
          <a:xfrm>
            <a:off x="4572000" y="6561951"/>
            <a:ext cx="4572000" cy="276999"/>
          </a:xfrm>
          <a:prstGeom prst="rect">
            <a:avLst/>
          </a:prstGeom>
        </p:spPr>
        <p:txBody>
          <a:bodyPr>
            <a:spAutoFit/>
          </a:bodyPr>
          <a:lstStyle/>
          <a:p>
            <a:r>
              <a:rPr lang="en-GB" sz="600" dirty="0"/>
              <a:t>Source: </a:t>
            </a:r>
            <a:r>
              <a:rPr lang="en-GB" sz="600" dirty="0" err="1"/>
              <a:t>infoDev</a:t>
            </a:r>
            <a:r>
              <a:rPr lang="en-GB" sz="600" dirty="0"/>
              <a:t>. 2014. Building Competitive Green Industries: The Climate and Clean Technology Opportunity for Developing Countries. Washington, DC: World Bank. License: Creative Commons Attribution CC BY 3.0</a:t>
            </a:r>
          </a:p>
        </p:txBody>
      </p:sp>
    </p:spTree>
    <p:extLst>
      <p:ext uri="{BB962C8B-B14F-4D97-AF65-F5344CB8AC3E}">
        <p14:creationId xmlns:p14="http://schemas.microsoft.com/office/powerpoint/2010/main" val="983025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a:solidFill>
                  <a:srgbClr val="006600"/>
                </a:solidFill>
              </a:rPr>
              <a:t>Greentech </a:t>
            </a:r>
            <a:r>
              <a:rPr lang="en-US" b="1" dirty="0" err="1">
                <a:solidFill>
                  <a:srgbClr val="006600"/>
                </a:solidFill>
              </a:rPr>
              <a:t>Marchés</a:t>
            </a:r>
            <a:r>
              <a:rPr lang="en-US" b="1" dirty="0">
                <a:solidFill>
                  <a:srgbClr val="006600"/>
                </a:solidFill>
              </a:rPr>
              <a:t> </a:t>
            </a:r>
            <a:r>
              <a:rPr lang="en-US" b="1" dirty="0" err="1">
                <a:solidFill>
                  <a:srgbClr val="006600"/>
                </a:solidFill>
              </a:rPr>
              <a:t>Régionales</a:t>
            </a:r>
            <a:endParaRPr lang="en-GB" b="1" dirty="0">
              <a:solidFill>
                <a:srgbClr val="006600"/>
              </a:solidFill>
            </a:endParaRPr>
          </a:p>
        </p:txBody>
      </p:sp>
      <p:pic>
        <p:nvPicPr>
          <p:cNvPr id="6" name="Picture 5"/>
          <p:cNvPicPr>
            <a:picLocks noChangeAspect="1"/>
          </p:cNvPicPr>
          <p:nvPr/>
        </p:nvPicPr>
        <p:blipFill rotWithShape="1">
          <a:blip r:embed="rId3"/>
          <a:srcRect t="15156"/>
          <a:stretch/>
        </p:blipFill>
        <p:spPr>
          <a:xfrm>
            <a:off x="753857" y="1147156"/>
            <a:ext cx="5715001" cy="5685277"/>
          </a:xfrm>
          <a:prstGeom prst="rect">
            <a:avLst/>
          </a:prstGeom>
        </p:spPr>
      </p:pic>
      <p:pic>
        <p:nvPicPr>
          <p:cNvPr id="8" name="Picture 7"/>
          <p:cNvPicPr>
            <a:picLocks noChangeAspect="1"/>
          </p:cNvPicPr>
          <p:nvPr/>
        </p:nvPicPr>
        <p:blipFill>
          <a:blip r:embed="rId4"/>
          <a:stretch>
            <a:fillRect/>
          </a:stretch>
        </p:blipFill>
        <p:spPr>
          <a:xfrm>
            <a:off x="6805306" y="2095500"/>
            <a:ext cx="828675" cy="304800"/>
          </a:xfrm>
          <a:prstGeom prst="rect">
            <a:avLst/>
          </a:prstGeom>
        </p:spPr>
      </p:pic>
      <p:pic>
        <p:nvPicPr>
          <p:cNvPr id="9" name="Picture 8"/>
          <p:cNvPicPr>
            <a:picLocks noChangeAspect="1"/>
          </p:cNvPicPr>
          <p:nvPr/>
        </p:nvPicPr>
        <p:blipFill>
          <a:blip r:embed="rId5"/>
          <a:stretch>
            <a:fillRect/>
          </a:stretch>
        </p:blipFill>
        <p:spPr>
          <a:xfrm>
            <a:off x="6781801" y="1828800"/>
            <a:ext cx="1143000" cy="266700"/>
          </a:xfrm>
          <a:prstGeom prst="rect">
            <a:avLst/>
          </a:prstGeom>
        </p:spPr>
      </p:pic>
      <p:sp>
        <p:nvSpPr>
          <p:cNvPr id="10" name="Rectangle 9"/>
          <p:cNvSpPr/>
          <p:nvPr/>
        </p:nvSpPr>
        <p:spPr>
          <a:xfrm>
            <a:off x="4572000" y="6561951"/>
            <a:ext cx="4572000" cy="276999"/>
          </a:xfrm>
          <a:prstGeom prst="rect">
            <a:avLst/>
          </a:prstGeom>
        </p:spPr>
        <p:txBody>
          <a:bodyPr>
            <a:spAutoFit/>
          </a:bodyPr>
          <a:lstStyle/>
          <a:p>
            <a:r>
              <a:rPr lang="en-GB" sz="600" dirty="0"/>
              <a:t>Source: </a:t>
            </a:r>
            <a:r>
              <a:rPr lang="en-GB" sz="600" dirty="0" err="1"/>
              <a:t>infoDev</a:t>
            </a:r>
            <a:r>
              <a:rPr lang="en-GB" sz="600" dirty="0"/>
              <a:t>. 2014. Building Competitive Green Industries: The Climate and Clean Technology Opportunity for Developing Countries. Washington, DC: World Bank. License: Creative Commons Attribution CC BY 3.0</a:t>
            </a:r>
          </a:p>
        </p:txBody>
      </p:sp>
    </p:spTree>
    <p:extLst>
      <p:ext uri="{BB962C8B-B14F-4D97-AF65-F5344CB8AC3E}">
        <p14:creationId xmlns:p14="http://schemas.microsoft.com/office/powerpoint/2010/main" val="2422354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a:solidFill>
                  <a:srgbClr val="006600"/>
                </a:solidFill>
              </a:rPr>
              <a:t>Greentech </a:t>
            </a:r>
            <a:r>
              <a:rPr lang="en-US" b="1" dirty="0" err="1">
                <a:solidFill>
                  <a:srgbClr val="006600"/>
                </a:solidFill>
              </a:rPr>
              <a:t>marchés</a:t>
            </a:r>
            <a:r>
              <a:rPr lang="en-US" b="1" dirty="0">
                <a:solidFill>
                  <a:srgbClr val="006600"/>
                </a:solidFill>
              </a:rPr>
              <a:t> MENA</a:t>
            </a:r>
            <a:endParaRPr lang="en-GB" b="1" dirty="0">
              <a:solidFill>
                <a:srgbClr val="006600"/>
              </a:solidFill>
            </a:endParaRPr>
          </a:p>
        </p:txBody>
      </p:sp>
      <p:pic>
        <p:nvPicPr>
          <p:cNvPr id="3" name="Picture 2"/>
          <p:cNvPicPr>
            <a:picLocks noChangeAspect="1"/>
          </p:cNvPicPr>
          <p:nvPr/>
        </p:nvPicPr>
        <p:blipFill>
          <a:blip r:embed="rId2"/>
          <a:stretch>
            <a:fillRect/>
          </a:stretch>
        </p:blipFill>
        <p:spPr>
          <a:xfrm>
            <a:off x="271462" y="1417638"/>
            <a:ext cx="8601075" cy="5057775"/>
          </a:xfrm>
          <a:prstGeom prst="rect">
            <a:avLst/>
          </a:prstGeom>
        </p:spPr>
      </p:pic>
      <p:sp>
        <p:nvSpPr>
          <p:cNvPr id="4" name="Rectangle 3"/>
          <p:cNvSpPr/>
          <p:nvPr/>
        </p:nvSpPr>
        <p:spPr>
          <a:xfrm>
            <a:off x="4572000" y="6561951"/>
            <a:ext cx="4572000" cy="276999"/>
          </a:xfrm>
          <a:prstGeom prst="rect">
            <a:avLst/>
          </a:prstGeom>
        </p:spPr>
        <p:txBody>
          <a:bodyPr>
            <a:spAutoFit/>
          </a:bodyPr>
          <a:lstStyle/>
          <a:p>
            <a:r>
              <a:rPr lang="en-GB" sz="600" dirty="0"/>
              <a:t>Source: </a:t>
            </a:r>
            <a:r>
              <a:rPr lang="en-GB" sz="600" dirty="0" err="1"/>
              <a:t>infoDev</a:t>
            </a:r>
            <a:r>
              <a:rPr lang="en-GB" sz="600" dirty="0"/>
              <a:t>. 2014. Building Competitive Green Industries: The Climate and Clean Technology Opportunity for Developing Countries. Washington, DC: World Bank. License: Creative Commons Attribution CC BY 3.0</a:t>
            </a:r>
          </a:p>
        </p:txBody>
      </p:sp>
    </p:spTree>
    <p:extLst>
      <p:ext uri="{BB962C8B-B14F-4D97-AF65-F5344CB8AC3E}">
        <p14:creationId xmlns:p14="http://schemas.microsoft.com/office/powerpoint/2010/main" val="318238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962400" y="2966248"/>
            <a:ext cx="5067933" cy="3847103"/>
          </a:xfrm>
          <a:prstGeom prst="rect">
            <a:avLst/>
          </a:prstGeom>
        </p:spPr>
      </p:pic>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err="1">
                <a:solidFill>
                  <a:srgbClr val="006600"/>
                </a:solidFill>
              </a:rPr>
              <a:t>Energie</a:t>
            </a:r>
            <a:r>
              <a:rPr lang="en-US" b="1" dirty="0">
                <a:solidFill>
                  <a:srgbClr val="006600"/>
                </a:solidFill>
              </a:rPr>
              <a:t> </a:t>
            </a:r>
            <a:r>
              <a:rPr lang="en-US" b="1" dirty="0" err="1">
                <a:solidFill>
                  <a:srgbClr val="006600"/>
                </a:solidFill>
              </a:rPr>
              <a:t>renouvelable</a:t>
            </a:r>
            <a:r>
              <a:rPr lang="en-US" b="1" dirty="0">
                <a:solidFill>
                  <a:srgbClr val="006600"/>
                </a:solidFill>
              </a:rPr>
              <a:t> </a:t>
            </a:r>
            <a:r>
              <a:rPr lang="en-US" b="1" dirty="0" err="1">
                <a:solidFill>
                  <a:srgbClr val="006600"/>
                </a:solidFill>
              </a:rPr>
              <a:t>globale</a:t>
            </a:r>
            <a:endParaRPr lang="en-GB" b="1" dirty="0">
              <a:solidFill>
                <a:srgbClr val="006600"/>
              </a:solidFill>
            </a:endParaRPr>
          </a:p>
        </p:txBody>
      </p:sp>
      <p:sp>
        <p:nvSpPr>
          <p:cNvPr id="3" name="Content Placeholder 2"/>
          <p:cNvSpPr>
            <a:spLocks noGrp="1"/>
          </p:cNvSpPr>
          <p:nvPr>
            <p:ph idx="1"/>
          </p:nvPr>
        </p:nvSpPr>
        <p:spPr>
          <a:xfrm>
            <a:off x="457200" y="1483289"/>
            <a:ext cx="8229600" cy="4319587"/>
          </a:xfrm>
        </p:spPr>
        <p:txBody>
          <a:bodyPr/>
          <a:lstStyle/>
          <a:p>
            <a:r>
              <a:rPr lang="fr-FR" dirty="0"/>
              <a:t>23% de la production mondiale d'électricité</a:t>
            </a:r>
          </a:p>
          <a:p>
            <a:r>
              <a:rPr lang="fr-FR" dirty="0"/>
              <a:t>L'accord de Paris de 37% d'ici 2040</a:t>
            </a:r>
          </a:p>
          <a:p>
            <a:r>
              <a:rPr lang="fr-FR" dirty="0"/>
              <a:t>Capacité 2351GW RE end 2018</a:t>
            </a:r>
          </a:p>
          <a:p>
            <a:r>
              <a:rPr lang="fr-FR" dirty="0"/>
              <a:t>En 2017, augmentation de 8,3%, 2018 7,9%</a:t>
            </a:r>
          </a:p>
          <a:p>
            <a:r>
              <a:rPr lang="fr-FR" dirty="0"/>
              <a:t>Hydro la plus importante mais croissance du PV de 31,6% et éolienne de 10%</a:t>
            </a:r>
            <a:endParaRPr lang="en-GB" dirty="0"/>
          </a:p>
        </p:txBody>
      </p:sp>
      <p:sp>
        <p:nvSpPr>
          <p:cNvPr id="4" name="Rectangle 3"/>
          <p:cNvSpPr/>
          <p:nvPr/>
        </p:nvSpPr>
        <p:spPr>
          <a:xfrm>
            <a:off x="231058" y="6505575"/>
            <a:ext cx="3962400" cy="307777"/>
          </a:xfrm>
          <a:prstGeom prst="rect">
            <a:avLst/>
          </a:prstGeom>
        </p:spPr>
        <p:txBody>
          <a:bodyPr wrap="square">
            <a:spAutoFit/>
          </a:bodyPr>
          <a:lstStyle/>
          <a:p>
            <a:r>
              <a:rPr lang="en-GB" sz="600" dirty="0">
                <a:hlinkClick r:id="rId4"/>
              </a:rPr>
              <a:t>https://group.bnpparibas/en/news/role-green-energy-today</a:t>
            </a:r>
            <a:endParaRPr lang="en-GB" sz="600" dirty="0"/>
          </a:p>
          <a:p>
            <a:r>
              <a:rPr lang="en-GB" sz="800" dirty="0"/>
              <a:t>IRENA Renewable Capacity Statistics 2019</a:t>
            </a:r>
            <a:endParaRPr lang="en-GB" sz="600" dirty="0"/>
          </a:p>
        </p:txBody>
      </p:sp>
      <p:sp>
        <p:nvSpPr>
          <p:cNvPr id="8" name="TextBox 7"/>
          <p:cNvSpPr txBox="1"/>
          <p:nvPr/>
        </p:nvSpPr>
        <p:spPr>
          <a:xfrm>
            <a:off x="381000" y="4584566"/>
            <a:ext cx="3156155"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t>In comparison:</a:t>
            </a:r>
          </a:p>
          <a:p>
            <a:pPr algn="ctr"/>
            <a:r>
              <a:rPr lang="en-US" sz="1600" dirty="0"/>
              <a:t>World’s largest nuclear plant close to 8GW cap. (</a:t>
            </a:r>
            <a:r>
              <a:rPr lang="en-GB" sz="1600" dirty="0" err="1"/>
              <a:t>Kashiwazaki-Kariwa</a:t>
            </a:r>
            <a:r>
              <a:rPr lang="en-GB" sz="1600" b="1" dirty="0"/>
              <a:t>, </a:t>
            </a:r>
            <a:r>
              <a:rPr lang="en-GB" sz="1600" dirty="0"/>
              <a:t>Japan) World nuclear cap. ~397GW (2018)</a:t>
            </a:r>
          </a:p>
        </p:txBody>
      </p:sp>
    </p:spTree>
    <p:extLst>
      <p:ext uri="{BB962C8B-B14F-4D97-AF65-F5344CB8AC3E}">
        <p14:creationId xmlns:p14="http://schemas.microsoft.com/office/powerpoint/2010/main" val="279018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a:solidFill>
                  <a:srgbClr val="006600"/>
                </a:solidFill>
              </a:rPr>
              <a:t>ER </a:t>
            </a:r>
            <a:r>
              <a:rPr lang="en-US" b="1" dirty="0" err="1">
                <a:solidFill>
                  <a:srgbClr val="006600"/>
                </a:solidFill>
              </a:rPr>
              <a:t>modernes</a:t>
            </a:r>
            <a:r>
              <a:rPr lang="en-US" b="1" dirty="0">
                <a:solidFill>
                  <a:srgbClr val="006600"/>
                </a:solidFill>
              </a:rPr>
              <a:t> </a:t>
            </a:r>
            <a:r>
              <a:rPr lang="en-US" b="1" dirty="0" err="1">
                <a:solidFill>
                  <a:srgbClr val="006600"/>
                </a:solidFill>
              </a:rPr>
              <a:t>dans</a:t>
            </a:r>
            <a:r>
              <a:rPr lang="en-US" b="1" dirty="0">
                <a:solidFill>
                  <a:srgbClr val="006600"/>
                </a:solidFill>
              </a:rPr>
              <a:t> le monde</a:t>
            </a:r>
            <a:endParaRPr lang="en-GB" b="1" dirty="0">
              <a:solidFill>
                <a:srgbClr val="006600"/>
              </a:solidFill>
            </a:endParaRPr>
          </a:p>
        </p:txBody>
      </p:sp>
      <p:pic>
        <p:nvPicPr>
          <p:cNvPr id="4" name="Picture 3"/>
          <p:cNvPicPr>
            <a:picLocks noChangeAspect="1"/>
          </p:cNvPicPr>
          <p:nvPr/>
        </p:nvPicPr>
        <p:blipFill>
          <a:blip r:embed="rId3"/>
          <a:stretch>
            <a:fillRect/>
          </a:stretch>
        </p:blipFill>
        <p:spPr>
          <a:xfrm>
            <a:off x="990600" y="1390599"/>
            <a:ext cx="7591425" cy="5114925"/>
          </a:xfrm>
          <a:prstGeom prst="rect">
            <a:avLst/>
          </a:prstGeom>
        </p:spPr>
      </p:pic>
      <p:sp>
        <p:nvSpPr>
          <p:cNvPr id="6" name="Rectangle 5"/>
          <p:cNvSpPr/>
          <p:nvPr/>
        </p:nvSpPr>
        <p:spPr>
          <a:xfrm>
            <a:off x="6776883" y="6590583"/>
            <a:ext cx="1971367" cy="184666"/>
          </a:xfrm>
          <a:prstGeom prst="rect">
            <a:avLst/>
          </a:prstGeom>
        </p:spPr>
        <p:txBody>
          <a:bodyPr wrap="square">
            <a:spAutoFit/>
          </a:bodyPr>
          <a:lstStyle/>
          <a:p>
            <a:r>
              <a:rPr lang="en-GB" sz="600" dirty="0"/>
              <a:t>Source: https://ourworldindata.org/renewable-energy</a:t>
            </a:r>
          </a:p>
        </p:txBody>
      </p:sp>
    </p:spTree>
    <p:extLst>
      <p:ext uri="{BB962C8B-B14F-4D97-AF65-F5344CB8AC3E}">
        <p14:creationId xmlns:p14="http://schemas.microsoft.com/office/powerpoint/2010/main" val="896389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a:solidFill>
                  <a:srgbClr val="006600"/>
                </a:solidFill>
              </a:rPr>
              <a:t>ER et PIB par </a:t>
            </a:r>
            <a:r>
              <a:rPr lang="en-US" b="1" dirty="0" err="1">
                <a:solidFill>
                  <a:srgbClr val="006600"/>
                </a:solidFill>
              </a:rPr>
              <a:t>personne</a:t>
            </a:r>
            <a:endParaRPr lang="en-GB" b="1" dirty="0">
              <a:solidFill>
                <a:srgbClr val="006600"/>
              </a:solidFill>
            </a:endParaRPr>
          </a:p>
        </p:txBody>
      </p:sp>
      <p:pic>
        <p:nvPicPr>
          <p:cNvPr id="4" name="Picture 3"/>
          <p:cNvPicPr>
            <a:picLocks noChangeAspect="1"/>
          </p:cNvPicPr>
          <p:nvPr/>
        </p:nvPicPr>
        <p:blipFill>
          <a:blip r:embed="rId3"/>
          <a:stretch>
            <a:fillRect/>
          </a:stretch>
        </p:blipFill>
        <p:spPr>
          <a:xfrm>
            <a:off x="392545" y="1380767"/>
            <a:ext cx="8358909" cy="5172075"/>
          </a:xfrm>
          <a:prstGeom prst="rect">
            <a:avLst/>
          </a:prstGeom>
        </p:spPr>
      </p:pic>
      <p:sp>
        <p:nvSpPr>
          <p:cNvPr id="6" name="Rectangle 5"/>
          <p:cNvSpPr/>
          <p:nvPr/>
        </p:nvSpPr>
        <p:spPr>
          <a:xfrm>
            <a:off x="6776883" y="6590583"/>
            <a:ext cx="1971367" cy="184666"/>
          </a:xfrm>
          <a:prstGeom prst="rect">
            <a:avLst/>
          </a:prstGeom>
        </p:spPr>
        <p:txBody>
          <a:bodyPr wrap="square">
            <a:spAutoFit/>
          </a:bodyPr>
          <a:lstStyle/>
          <a:p>
            <a:r>
              <a:rPr lang="en-GB" sz="600" dirty="0"/>
              <a:t>Source: https://ourworldindata.org/renewable-energy</a:t>
            </a:r>
          </a:p>
        </p:txBody>
      </p:sp>
    </p:spTree>
    <p:extLst>
      <p:ext uri="{BB962C8B-B14F-4D97-AF65-F5344CB8AC3E}">
        <p14:creationId xmlns:p14="http://schemas.microsoft.com/office/powerpoint/2010/main" val="2073276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fr-FR" b="1" dirty="0">
                <a:solidFill>
                  <a:srgbClr val="006600"/>
                </a:solidFill>
              </a:rPr>
              <a:t>Développement de prix PV solaire</a:t>
            </a:r>
            <a:endParaRPr lang="en-GB" b="1" dirty="0">
              <a:solidFill>
                <a:srgbClr val="006600"/>
              </a:solidFill>
            </a:endParaRPr>
          </a:p>
        </p:txBody>
      </p:sp>
      <p:pic>
        <p:nvPicPr>
          <p:cNvPr id="5" name="Picture 4"/>
          <p:cNvPicPr>
            <a:picLocks noChangeAspect="1"/>
          </p:cNvPicPr>
          <p:nvPr/>
        </p:nvPicPr>
        <p:blipFill>
          <a:blip r:embed="rId3"/>
          <a:stretch>
            <a:fillRect/>
          </a:stretch>
        </p:blipFill>
        <p:spPr>
          <a:xfrm>
            <a:off x="454741" y="1370729"/>
            <a:ext cx="8420355" cy="5138738"/>
          </a:xfrm>
          <a:prstGeom prst="rect">
            <a:avLst/>
          </a:prstGeom>
        </p:spPr>
      </p:pic>
      <p:sp>
        <p:nvSpPr>
          <p:cNvPr id="6" name="Rectangle 5"/>
          <p:cNvSpPr/>
          <p:nvPr/>
        </p:nvSpPr>
        <p:spPr>
          <a:xfrm>
            <a:off x="6776883" y="6590583"/>
            <a:ext cx="1971367" cy="184666"/>
          </a:xfrm>
          <a:prstGeom prst="rect">
            <a:avLst/>
          </a:prstGeom>
        </p:spPr>
        <p:txBody>
          <a:bodyPr wrap="square">
            <a:spAutoFit/>
          </a:bodyPr>
          <a:lstStyle/>
          <a:p>
            <a:r>
              <a:rPr lang="en-GB" sz="600" dirty="0"/>
              <a:t>Source: https://ourworldindata.org/renewable-energy</a:t>
            </a:r>
          </a:p>
        </p:txBody>
      </p:sp>
    </p:spTree>
    <p:extLst>
      <p:ext uri="{BB962C8B-B14F-4D97-AF65-F5344CB8AC3E}">
        <p14:creationId xmlns:p14="http://schemas.microsoft.com/office/powerpoint/2010/main" val="2139961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53154"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err="1">
                <a:solidFill>
                  <a:srgbClr val="006600"/>
                </a:solidFill>
              </a:rPr>
              <a:t>Techn</a:t>
            </a:r>
            <a:r>
              <a:rPr lang="en-US" b="1" dirty="0">
                <a:solidFill>
                  <a:srgbClr val="006600"/>
                </a:solidFill>
              </a:rPr>
              <a:t>. Adoption is about Usefulness</a:t>
            </a:r>
            <a:endParaRPr lang="en-GB" b="1" dirty="0">
              <a:solidFill>
                <a:srgbClr val="006600"/>
              </a:solidFill>
            </a:endParaRPr>
          </a:p>
        </p:txBody>
      </p:sp>
      <p:pic>
        <p:nvPicPr>
          <p:cNvPr id="4" name="Picture 3"/>
          <p:cNvPicPr>
            <a:picLocks noChangeAspect="1"/>
          </p:cNvPicPr>
          <p:nvPr/>
        </p:nvPicPr>
        <p:blipFill>
          <a:blip r:embed="rId2"/>
          <a:stretch>
            <a:fillRect/>
          </a:stretch>
        </p:blipFill>
        <p:spPr>
          <a:xfrm>
            <a:off x="333646" y="1295400"/>
            <a:ext cx="8476708" cy="5219700"/>
          </a:xfrm>
          <a:prstGeom prst="rect">
            <a:avLst/>
          </a:prstGeom>
        </p:spPr>
      </p:pic>
      <p:sp>
        <p:nvSpPr>
          <p:cNvPr id="5" name="Rectangle 4"/>
          <p:cNvSpPr/>
          <p:nvPr/>
        </p:nvSpPr>
        <p:spPr>
          <a:xfrm>
            <a:off x="6781799" y="6538452"/>
            <a:ext cx="2325329" cy="184666"/>
          </a:xfrm>
          <a:prstGeom prst="rect">
            <a:avLst/>
          </a:prstGeom>
        </p:spPr>
        <p:txBody>
          <a:bodyPr wrap="square">
            <a:spAutoFit/>
          </a:bodyPr>
          <a:lstStyle/>
          <a:p>
            <a:r>
              <a:rPr lang="en-GB" sz="600" dirty="0"/>
              <a:t>Source: https://ourworldindata.org/technology-adoption</a:t>
            </a:r>
          </a:p>
        </p:txBody>
      </p:sp>
    </p:spTree>
    <p:extLst>
      <p:ext uri="{BB962C8B-B14F-4D97-AF65-F5344CB8AC3E}">
        <p14:creationId xmlns:p14="http://schemas.microsoft.com/office/powerpoint/2010/main" val="263654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6600"/>
                </a:solidFill>
              </a:rPr>
              <a:t>ONU </a:t>
            </a:r>
            <a:r>
              <a:rPr lang="en-US" b="1" dirty="0" err="1">
                <a:solidFill>
                  <a:srgbClr val="006600"/>
                </a:solidFill>
              </a:rPr>
              <a:t>Objectifs</a:t>
            </a:r>
            <a:r>
              <a:rPr lang="en-US" b="1" dirty="0">
                <a:solidFill>
                  <a:srgbClr val="006600"/>
                </a:solidFill>
              </a:rPr>
              <a:t> de </a:t>
            </a:r>
            <a:r>
              <a:rPr lang="en-US" b="1" dirty="0" err="1">
                <a:solidFill>
                  <a:srgbClr val="006600"/>
                </a:solidFill>
              </a:rPr>
              <a:t>Développement</a:t>
            </a:r>
            <a:r>
              <a:rPr lang="en-US" b="1" dirty="0">
                <a:solidFill>
                  <a:srgbClr val="006600"/>
                </a:solidFill>
              </a:rPr>
              <a:t> Durable </a:t>
            </a:r>
          </a:p>
        </p:txBody>
      </p:sp>
      <p:pic>
        <p:nvPicPr>
          <p:cNvPr id="4" name="Picture 2" descr="17 ODD"/>
          <p:cNvPicPr>
            <a:picLocks noChangeAspect="1" noChangeArrowheads="1"/>
          </p:cNvPicPr>
          <p:nvPr/>
        </p:nvPicPr>
        <p:blipFill rotWithShape="1">
          <a:blip r:embed="rId3">
            <a:extLst>
              <a:ext uri="{28A0092B-C50C-407E-A947-70E740481C1C}">
                <a14:useLocalDpi xmlns:a14="http://schemas.microsoft.com/office/drawing/2010/main" val="0"/>
              </a:ext>
            </a:extLst>
          </a:blip>
          <a:srcRect l="8188" r="8190"/>
          <a:stretch/>
        </p:blipFill>
        <p:spPr bwMode="auto">
          <a:xfrm>
            <a:off x="221129" y="1676400"/>
            <a:ext cx="8701741"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305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fr-FR" b="1" dirty="0">
                <a:solidFill>
                  <a:srgbClr val="006600"/>
                </a:solidFill>
              </a:rPr>
              <a:t>L'Europe en tête des Greentech</a:t>
            </a:r>
            <a:endParaRPr lang="en-GB" b="1" dirty="0">
              <a:solidFill>
                <a:srgbClr val="006600"/>
              </a:solidFill>
            </a:endParaRPr>
          </a:p>
        </p:txBody>
      </p:sp>
      <p:sp>
        <p:nvSpPr>
          <p:cNvPr id="3" name="Content Placeholder 2"/>
          <p:cNvSpPr>
            <a:spLocks noGrp="1"/>
          </p:cNvSpPr>
          <p:nvPr>
            <p:ph idx="1"/>
          </p:nvPr>
        </p:nvSpPr>
        <p:spPr>
          <a:xfrm>
            <a:off x="457200" y="1773238"/>
            <a:ext cx="8382000" cy="4319587"/>
          </a:xfrm>
        </p:spPr>
        <p:txBody>
          <a:bodyPr/>
          <a:lstStyle/>
          <a:p>
            <a:r>
              <a:rPr lang="fr-FR" dirty="0"/>
              <a:t>2016 ER part consommation électrique, </a:t>
            </a:r>
            <a:r>
              <a:rPr lang="fr-FR" dirty="0" err="1"/>
              <a:t>moy</a:t>
            </a:r>
            <a:r>
              <a:rPr lang="fr-FR" dirty="0"/>
              <a:t>. 17%</a:t>
            </a:r>
          </a:p>
          <a:p>
            <a:r>
              <a:rPr lang="fr-FR" dirty="0"/>
              <a:t>Paquet d‘Hiver, un plan d'action, part des ER à 27% en 2030</a:t>
            </a:r>
          </a:p>
          <a:p>
            <a:r>
              <a:rPr lang="fr-FR" dirty="0"/>
              <a:t>La France 17% de RE part de l'énergie domestique en 2017</a:t>
            </a:r>
          </a:p>
          <a:p>
            <a:r>
              <a:rPr lang="fr-FR" dirty="0"/>
              <a:t>Allemagne 39% (2011 décision de sortir du nucléaire)</a:t>
            </a:r>
          </a:p>
          <a:p>
            <a:r>
              <a:rPr lang="fr-FR" dirty="0"/>
              <a:t>Danemark 74% de la part ER dans l'énergie produite</a:t>
            </a:r>
          </a:p>
          <a:p>
            <a:r>
              <a:rPr lang="fr-FR" dirty="0"/>
              <a:t>L'Italie en tête de l'énergie solaire</a:t>
            </a:r>
          </a:p>
          <a:p>
            <a:r>
              <a:rPr lang="fr-FR" dirty="0"/>
              <a:t>Le Royaume-Uni domine le vent en mer (off-shore)</a:t>
            </a:r>
            <a:endParaRPr lang="en-US" dirty="0"/>
          </a:p>
        </p:txBody>
      </p:sp>
      <p:sp>
        <p:nvSpPr>
          <p:cNvPr id="4" name="Rectangle 3"/>
          <p:cNvSpPr/>
          <p:nvPr/>
        </p:nvSpPr>
        <p:spPr>
          <a:xfrm>
            <a:off x="5181600" y="6553200"/>
            <a:ext cx="2895600" cy="184666"/>
          </a:xfrm>
          <a:prstGeom prst="rect">
            <a:avLst/>
          </a:prstGeom>
        </p:spPr>
        <p:txBody>
          <a:bodyPr wrap="square">
            <a:spAutoFit/>
          </a:bodyPr>
          <a:lstStyle/>
          <a:p>
            <a:r>
              <a:rPr lang="en-GB" sz="600" dirty="0"/>
              <a:t>Source BNP Paribas https://group.bnpparibas/en/news/state-greentech-world</a:t>
            </a:r>
          </a:p>
        </p:txBody>
      </p:sp>
    </p:spTree>
    <p:extLst>
      <p:ext uri="{BB962C8B-B14F-4D97-AF65-F5344CB8AC3E}">
        <p14:creationId xmlns:p14="http://schemas.microsoft.com/office/powerpoint/2010/main" val="3102073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err="1">
                <a:solidFill>
                  <a:srgbClr val="006600"/>
                </a:solidFill>
              </a:rPr>
              <a:t>L’Europe</a:t>
            </a:r>
            <a:r>
              <a:rPr lang="en-US" b="1" dirty="0">
                <a:solidFill>
                  <a:srgbClr val="006600"/>
                </a:solidFill>
              </a:rPr>
              <a:t> &amp; Greentech</a:t>
            </a:r>
            <a:endParaRPr lang="en-GB" b="1" dirty="0">
              <a:solidFill>
                <a:srgbClr val="006600"/>
              </a:solidFill>
            </a:endParaRPr>
          </a:p>
        </p:txBody>
      </p:sp>
      <p:sp>
        <p:nvSpPr>
          <p:cNvPr id="3" name="Content Placeholder 2"/>
          <p:cNvSpPr>
            <a:spLocks noGrp="1"/>
          </p:cNvSpPr>
          <p:nvPr>
            <p:ph idx="1"/>
          </p:nvPr>
        </p:nvSpPr>
        <p:spPr/>
        <p:txBody>
          <a:bodyPr/>
          <a:lstStyle/>
          <a:p>
            <a:r>
              <a:rPr lang="fr-FR" dirty="0"/>
              <a:t>La volonté politique conduit à des investissements élevés</a:t>
            </a:r>
          </a:p>
          <a:p>
            <a:r>
              <a:rPr lang="fr-FR" dirty="0"/>
              <a:t>2015: $286 milliards investis dans les ER</a:t>
            </a:r>
            <a:br>
              <a:rPr lang="fr-FR" dirty="0"/>
            </a:br>
            <a:r>
              <a:rPr lang="fr-FR" dirty="0"/>
              <a:t>- le double d'</a:t>
            </a:r>
            <a:r>
              <a:rPr lang="fr-FR" dirty="0" err="1"/>
              <a:t>invest</a:t>
            </a:r>
            <a:r>
              <a:rPr lang="fr-FR" dirty="0"/>
              <a:t>. dans les centrales au gaz naturel et au charbon</a:t>
            </a:r>
          </a:p>
          <a:p>
            <a:r>
              <a:rPr lang="fr-FR" dirty="0"/>
              <a:t>Système d’échange de quotas d’émission de l’UE (SEQE-UE) - le premier, le plus grand et le plus ancien système de tarification du carbone au monde (système de plafonnement et d'échange)</a:t>
            </a:r>
          </a:p>
          <a:p>
            <a:r>
              <a:rPr lang="fr-FR" dirty="0"/>
              <a:t>Obligations vertes (Green bonds) - Paris et Francfort, les plus grandes bourses du monde</a:t>
            </a:r>
            <a:endParaRPr lang="en-GB" dirty="0"/>
          </a:p>
        </p:txBody>
      </p:sp>
      <p:sp>
        <p:nvSpPr>
          <p:cNvPr id="4" name="Rectangle 3"/>
          <p:cNvSpPr/>
          <p:nvPr/>
        </p:nvSpPr>
        <p:spPr>
          <a:xfrm>
            <a:off x="5181600" y="6553200"/>
            <a:ext cx="2895600" cy="184666"/>
          </a:xfrm>
          <a:prstGeom prst="rect">
            <a:avLst/>
          </a:prstGeom>
        </p:spPr>
        <p:txBody>
          <a:bodyPr wrap="square">
            <a:spAutoFit/>
          </a:bodyPr>
          <a:lstStyle/>
          <a:p>
            <a:r>
              <a:rPr lang="en-GB" sz="600" dirty="0"/>
              <a:t>Source BNP Paribas https://group.bnpparibas/en/news/state-greentech-world</a:t>
            </a:r>
          </a:p>
        </p:txBody>
      </p:sp>
    </p:spTree>
    <p:extLst>
      <p:ext uri="{BB962C8B-B14F-4D97-AF65-F5344CB8AC3E}">
        <p14:creationId xmlns:p14="http://schemas.microsoft.com/office/powerpoint/2010/main" val="2556892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999331"/>
            <a:ext cx="9144000" cy="5867400"/>
          </a:xfrm>
          <a:prstGeom prst="rect">
            <a:avLst/>
          </a:prstGeom>
          <a:blipFill dpi="0" rotWithShape="1">
            <a:blip r:embed="rId3">
              <a:alphaModFix amt="21000"/>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a:xfrm>
            <a:off x="457200" y="274638"/>
            <a:ext cx="8839200" cy="1143000"/>
          </a:xfrm>
        </p:spPr>
        <p:txBody>
          <a:bodyPr/>
          <a:lstStyle/>
          <a:p>
            <a:r>
              <a:rPr lang="en-US" b="1" dirty="0">
                <a:solidFill>
                  <a:srgbClr val="006600"/>
                </a:solidFill>
              </a:rPr>
              <a:t>Obligations </a:t>
            </a:r>
            <a:r>
              <a:rPr lang="en-US" b="1" dirty="0" err="1">
                <a:solidFill>
                  <a:srgbClr val="006600"/>
                </a:solidFill>
              </a:rPr>
              <a:t>Vertes</a:t>
            </a:r>
            <a:r>
              <a:rPr lang="en-US" b="1" dirty="0">
                <a:solidFill>
                  <a:srgbClr val="006600"/>
                </a:solidFill>
              </a:rPr>
              <a:t> et </a:t>
            </a:r>
            <a:r>
              <a:rPr lang="en-US" b="1" dirty="0" err="1">
                <a:solidFill>
                  <a:srgbClr val="006600"/>
                </a:solidFill>
              </a:rPr>
              <a:t>Climatique</a:t>
            </a:r>
            <a:r>
              <a:rPr lang="en-US" b="1" dirty="0">
                <a:solidFill>
                  <a:srgbClr val="006600"/>
                </a:solidFill>
              </a:rPr>
              <a:t> </a:t>
            </a:r>
            <a:r>
              <a:rPr lang="en-US" sz="2400" b="1" dirty="0">
                <a:solidFill>
                  <a:srgbClr val="0070C0"/>
                </a:solidFill>
              </a:rPr>
              <a:t>et Bleu</a:t>
            </a:r>
            <a:endParaRPr lang="en-GB" b="1" dirty="0">
              <a:solidFill>
                <a:srgbClr val="0070C0"/>
              </a:solidFill>
            </a:endParaRPr>
          </a:p>
        </p:txBody>
      </p:sp>
      <p:sp>
        <p:nvSpPr>
          <p:cNvPr id="3" name="Content Placeholder 2"/>
          <p:cNvSpPr>
            <a:spLocks noGrp="1"/>
          </p:cNvSpPr>
          <p:nvPr>
            <p:ph idx="1"/>
          </p:nvPr>
        </p:nvSpPr>
        <p:spPr>
          <a:xfrm>
            <a:off x="457200" y="1524000"/>
            <a:ext cx="8382000" cy="4319587"/>
          </a:xfrm>
        </p:spPr>
        <p:txBody>
          <a:bodyPr/>
          <a:lstStyle/>
          <a:p>
            <a:r>
              <a:rPr lang="fr-FR" dirty="0"/>
              <a:t>Nouvelle classe d'actifs à forte croissance</a:t>
            </a:r>
          </a:p>
          <a:p>
            <a:r>
              <a:rPr lang="fr-FR" dirty="0"/>
              <a:t>Émis par les gouvernements, les banques multinationales et les entreprises</a:t>
            </a:r>
          </a:p>
          <a:p>
            <a:r>
              <a:rPr lang="fr-FR" dirty="0"/>
              <a:t>Lève des fonds pour des projets verts et climatiques</a:t>
            </a:r>
          </a:p>
          <a:p>
            <a:r>
              <a:rPr lang="fr-FR" dirty="0"/>
              <a:t>Soutenu par le bilan global des émetteurs</a:t>
            </a:r>
          </a:p>
          <a:p>
            <a:r>
              <a:rPr lang="fr-FR" dirty="0"/>
              <a:t>Fonctionne comme des obligations normales avec une période de remboursement fixe et un taux de rendement fixe ou variable</a:t>
            </a:r>
          </a:p>
          <a:p>
            <a:r>
              <a:rPr lang="fr-FR" dirty="0"/>
              <a:t>Peut être exonéré d'impôt</a:t>
            </a:r>
          </a:p>
          <a:p>
            <a:r>
              <a:rPr lang="fr-FR" dirty="0"/>
              <a:t>Certifié par exemple le </a:t>
            </a:r>
            <a:r>
              <a:rPr lang="fr-FR" dirty="0" err="1"/>
              <a:t>Climate</a:t>
            </a:r>
            <a:r>
              <a:rPr lang="fr-FR" dirty="0"/>
              <a:t> Bonds Standards </a:t>
            </a:r>
            <a:r>
              <a:rPr lang="fr-FR" dirty="0" err="1"/>
              <a:t>Board</a:t>
            </a:r>
            <a:endParaRPr lang="fr-FR" dirty="0"/>
          </a:p>
          <a:p>
            <a:r>
              <a:rPr lang="fr-FR" dirty="0"/>
              <a:t>  Permet les investisseurs institutionnelles à faire des investissements politiquement acceptable</a:t>
            </a:r>
            <a:endParaRPr lang="en-US" dirty="0"/>
          </a:p>
        </p:txBody>
      </p:sp>
    </p:spTree>
    <p:extLst>
      <p:ext uri="{BB962C8B-B14F-4D97-AF65-F5344CB8AC3E}">
        <p14:creationId xmlns:p14="http://schemas.microsoft.com/office/powerpoint/2010/main" val="2826417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a:solidFill>
                  <a:srgbClr val="006600"/>
                </a:solidFill>
              </a:rPr>
              <a:t>MENA Greentech</a:t>
            </a:r>
            <a:endParaRPr lang="en-GB" b="1" dirty="0">
              <a:solidFill>
                <a:srgbClr val="006600"/>
              </a:solidFill>
            </a:endParaRPr>
          </a:p>
        </p:txBody>
      </p:sp>
      <p:sp>
        <p:nvSpPr>
          <p:cNvPr id="3" name="Content Placeholder 2"/>
          <p:cNvSpPr>
            <a:spLocks noGrp="1"/>
          </p:cNvSpPr>
          <p:nvPr>
            <p:ph idx="1"/>
          </p:nvPr>
        </p:nvSpPr>
        <p:spPr>
          <a:xfrm>
            <a:off x="457200" y="1600200"/>
            <a:ext cx="8229600" cy="4319587"/>
          </a:xfrm>
        </p:spPr>
        <p:txBody>
          <a:bodyPr/>
          <a:lstStyle/>
          <a:p>
            <a:r>
              <a:rPr lang="fr-FR" dirty="0"/>
              <a:t>Obstacles: sources d'investissement limitées en R&amp;D et en Greentech</a:t>
            </a:r>
          </a:p>
          <a:p>
            <a:r>
              <a:rPr lang="fr-FR" dirty="0"/>
              <a:t>Croissance des entreprises de Greentech</a:t>
            </a:r>
          </a:p>
          <a:p>
            <a:r>
              <a:rPr lang="fr-FR" dirty="0"/>
              <a:t>Défis majeurs:</a:t>
            </a:r>
          </a:p>
          <a:p>
            <a:pPr lvl="1"/>
            <a:r>
              <a:rPr lang="fr-FR" dirty="0"/>
              <a:t>Manque de durabilité dans les secteurs de l'énergie, de l'eau, de l'agriculture et des déchets</a:t>
            </a:r>
          </a:p>
          <a:p>
            <a:pPr lvl="1"/>
            <a:r>
              <a:rPr lang="fr-FR" dirty="0"/>
              <a:t>Faible sensibilisation et incitation aux solutions vertes</a:t>
            </a:r>
          </a:p>
          <a:p>
            <a:pPr lvl="1"/>
            <a:r>
              <a:rPr lang="fr-FR" dirty="0"/>
              <a:t>Subventions énergétiques élevées</a:t>
            </a:r>
          </a:p>
          <a:p>
            <a:pPr lvl="1"/>
            <a:r>
              <a:rPr lang="fr-FR" dirty="0"/>
              <a:t>Talent gap</a:t>
            </a:r>
            <a:endParaRPr lang="en-US" dirty="0"/>
          </a:p>
        </p:txBody>
      </p:sp>
    </p:spTree>
    <p:extLst>
      <p:ext uri="{BB962C8B-B14F-4D97-AF65-F5344CB8AC3E}">
        <p14:creationId xmlns:p14="http://schemas.microsoft.com/office/powerpoint/2010/main" val="519133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da-DK" b="1" dirty="0">
                <a:solidFill>
                  <a:srgbClr val="006600"/>
                </a:solidFill>
              </a:rPr>
              <a:t>Découpler énergie et croissance</a:t>
            </a:r>
            <a:endParaRPr lang="en-US" b="1" dirty="0">
              <a:solidFill>
                <a:srgbClr val="006600"/>
              </a:solidFill>
            </a:endParaRPr>
          </a:p>
        </p:txBody>
      </p:sp>
      <p:sp>
        <p:nvSpPr>
          <p:cNvPr id="3" name="Content Placeholder 2"/>
          <p:cNvSpPr>
            <a:spLocks noGrp="1"/>
          </p:cNvSpPr>
          <p:nvPr>
            <p:ph idx="1"/>
          </p:nvPr>
        </p:nvSpPr>
        <p:spPr>
          <a:xfrm>
            <a:off x="457200" y="1600200"/>
            <a:ext cx="4419600" cy="4525963"/>
          </a:xfrm>
        </p:spPr>
        <p:txBody>
          <a:bodyPr>
            <a:normAutofit/>
          </a:bodyPr>
          <a:lstStyle/>
          <a:p>
            <a:r>
              <a:rPr lang="fr-FR" dirty="0"/>
              <a:t>La consommation d’énergie du Danemark n’a pas augmenté depuis 30 ans, malgré une croissance économique d’environ 70%.</a:t>
            </a:r>
          </a:p>
          <a:p>
            <a:r>
              <a:rPr lang="fr-FR" dirty="0"/>
              <a:t>43% de l'électricité consommée en 2016 par le vent</a:t>
            </a:r>
          </a:p>
          <a:p>
            <a:r>
              <a:rPr lang="fr-FR" dirty="0"/>
              <a:t>74% d'électricité d'ER</a:t>
            </a:r>
            <a:endParaRPr lang="en-US" dirty="0"/>
          </a:p>
        </p:txBody>
      </p:sp>
      <p:pic>
        <p:nvPicPr>
          <p:cNvPr id="5" name="Picture 4"/>
          <p:cNvPicPr>
            <a:picLocks noChangeAspect="1"/>
          </p:cNvPicPr>
          <p:nvPr/>
        </p:nvPicPr>
        <p:blipFill rotWithShape="1">
          <a:blip r:embed="rId3"/>
          <a:srcRect b="14470"/>
          <a:stretch/>
        </p:blipFill>
        <p:spPr>
          <a:xfrm>
            <a:off x="4876800" y="1143000"/>
            <a:ext cx="4218214" cy="5495764"/>
          </a:xfrm>
          <a:prstGeom prst="rect">
            <a:avLst/>
          </a:prstGeom>
        </p:spPr>
      </p:pic>
    </p:spTree>
    <p:extLst>
      <p:ext uri="{BB962C8B-B14F-4D97-AF65-F5344CB8AC3E}">
        <p14:creationId xmlns:p14="http://schemas.microsoft.com/office/powerpoint/2010/main" val="552747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a:solidFill>
                  <a:srgbClr val="006600"/>
                </a:solidFill>
              </a:rPr>
              <a:t>Greentech </a:t>
            </a:r>
            <a:r>
              <a:rPr lang="en-US" b="1" dirty="0" err="1">
                <a:solidFill>
                  <a:srgbClr val="006600"/>
                </a:solidFill>
              </a:rPr>
              <a:t>en</a:t>
            </a:r>
            <a:r>
              <a:rPr lang="en-US" b="1" dirty="0">
                <a:solidFill>
                  <a:srgbClr val="006600"/>
                </a:solidFill>
              </a:rPr>
              <a:t> </a:t>
            </a:r>
            <a:r>
              <a:rPr lang="en-US" b="1" dirty="0" err="1">
                <a:solidFill>
                  <a:srgbClr val="006600"/>
                </a:solidFill>
              </a:rPr>
              <a:t>Danemark</a:t>
            </a:r>
            <a:endParaRPr lang="en-US" b="1" dirty="0">
              <a:solidFill>
                <a:srgbClr val="006600"/>
              </a:solidFill>
            </a:endParaRPr>
          </a:p>
        </p:txBody>
      </p:sp>
      <p:sp>
        <p:nvSpPr>
          <p:cNvPr id="3" name="Content Placeholder 2"/>
          <p:cNvSpPr>
            <a:spLocks noGrp="1"/>
          </p:cNvSpPr>
          <p:nvPr>
            <p:ph idx="1"/>
          </p:nvPr>
        </p:nvSpPr>
        <p:spPr/>
        <p:txBody>
          <a:bodyPr>
            <a:normAutofit/>
          </a:bodyPr>
          <a:lstStyle/>
          <a:p>
            <a:r>
              <a:rPr lang="fr-FR" dirty="0"/>
              <a:t>Plus de 1200 entreprises de technologies vertes opèrent actuellement au Danemark</a:t>
            </a:r>
          </a:p>
          <a:p>
            <a:r>
              <a:rPr lang="fr-FR" dirty="0"/>
              <a:t>Employant 60.000 personnes</a:t>
            </a:r>
          </a:p>
          <a:p>
            <a:r>
              <a:rPr lang="fr-FR" dirty="0"/>
              <a:t>3% du PIB</a:t>
            </a:r>
          </a:p>
          <a:p>
            <a:r>
              <a:rPr lang="fr-FR" dirty="0"/>
              <a:t>10% des exportations totales</a:t>
            </a:r>
          </a:p>
          <a:p>
            <a:r>
              <a:rPr lang="fr-FR" dirty="0"/>
              <a:t>Environ 85% des entreprises collaborent avec des universités ou des centres de recherche</a:t>
            </a:r>
            <a:endParaRPr lang="en-US" dirty="0"/>
          </a:p>
        </p:txBody>
      </p:sp>
    </p:spTree>
    <p:extLst>
      <p:ext uri="{BB962C8B-B14F-4D97-AF65-F5344CB8AC3E}">
        <p14:creationId xmlns:p14="http://schemas.microsoft.com/office/powerpoint/2010/main" val="2764583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err="1">
                <a:solidFill>
                  <a:srgbClr val="006600"/>
                </a:solidFill>
              </a:rPr>
              <a:t>Investir</a:t>
            </a:r>
            <a:r>
              <a:rPr lang="en-US" b="1" dirty="0">
                <a:solidFill>
                  <a:srgbClr val="006600"/>
                </a:solidFill>
              </a:rPr>
              <a:t> </a:t>
            </a:r>
            <a:r>
              <a:rPr lang="en-US" b="1" dirty="0" err="1">
                <a:solidFill>
                  <a:srgbClr val="006600"/>
                </a:solidFill>
              </a:rPr>
              <a:t>dans</a:t>
            </a:r>
            <a:r>
              <a:rPr lang="en-US" b="1" dirty="0">
                <a:solidFill>
                  <a:srgbClr val="006600"/>
                </a:solidFill>
              </a:rPr>
              <a:t> </a:t>
            </a:r>
            <a:r>
              <a:rPr lang="en-US" b="1" dirty="0" err="1">
                <a:solidFill>
                  <a:srgbClr val="006600"/>
                </a:solidFill>
              </a:rPr>
              <a:t>l'innovation</a:t>
            </a:r>
            <a:r>
              <a:rPr lang="en-US" b="1" dirty="0">
                <a:solidFill>
                  <a:srgbClr val="006600"/>
                </a:solidFill>
              </a:rPr>
              <a:t> </a:t>
            </a:r>
            <a:r>
              <a:rPr lang="en-US" b="1" dirty="0" err="1">
                <a:solidFill>
                  <a:srgbClr val="006600"/>
                </a:solidFill>
              </a:rPr>
              <a:t>verte</a:t>
            </a:r>
            <a:endParaRPr lang="en-US" b="1" dirty="0">
              <a:solidFill>
                <a:srgbClr val="006600"/>
              </a:solidFill>
            </a:endParaRPr>
          </a:p>
        </p:txBody>
      </p:sp>
      <p:sp>
        <p:nvSpPr>
          <p:cNvPr id="3" name="Content Placeholder 2"/>
          <p:cNvSpPr>
            <a:spLocks noGrp="1"/>
          </p:cNvSpPr>
          <p:nvPr>
            <p:ph idx="1"/>
          </p:nvPr>
        </p:nvSpPr>
        <p:spPr>
          <a:xfrm>
            <a:off x="457200" y="1600200"/>
            <a:ext cx="8229600" cy="4637112"/>
          </a:xfrm>
        </p:spPr>
        <p:txBody>
          <a:bodyPr>
            <a:normAutofit fontScale="92500" lnSpcReduction="10000"/>
          </a:bodyPr>
          <a:lstStyle/>
          <a:p>
            <a:r>
              <a:rPr lang="fr-FR" dirty="0"/>
              <a:t>Investissement public annuel de $2,4 milliards en recherche et innovation = 0,7% du PIB</a:t>
            </a:r>
          </a:p>
          <a:p>
            <a:r>
              <a:rPr lang="fr-FR" dirty="0"/>
              <a:t>Fonds public ($8m/a) pour l'innovation dans les produits verts, les nouveaux modèles d'entreprise verte, les partenariats et la symbiose de l'industrie pour la croissance verte</a:t>
            </a:r>
          </a:p>
          <a:p>
            <a:r>
              <a:rPr lang="fr-FR" dirty="0"/>
              <a:t>Pourquoi?</a:t>
            </a:r>
          </a:p>
          <a:p>
            <a:pPr lvl="1"/>
            <a:r>
              <a:rPr lang="fr-FR" dirty="0"/>
              <a:t>Promouvoir des projets et des technologies qui bénéficient à la société dans son ensemble, mais ne sont pas suffisamment attrayants pour que les entreprises investissent de manière indépendante</a:t>
            </a:r>
          </a:p>
          <a:p>
            <a:pPr lvl="1"/>
            <a:r>
              <a:rPr lang="fr-FR" dirty="0"/>
              <a:t>Créer un environnement propice à l'innovation grâce à la collaboration entre entreprises, instituts de recherche et autorités / institutions publiques</a:t>
            </a:r>
            <a:endParaRPr lang="en-US" dirty="0"/>
          </a:p>
        </p:txBody>
      </p:sp>
    </p:spTree>
    <p:extLst>
      <p:ext uri="{BB962C8B-B14F-4D97-AF65-F5344CB8AC3E}">
        <p14:creationId xmlns:p14="http://schemas.microsoft.com/office/powerpoint/2010/main" val="817126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fr-FR" sz="3200" b="1" dirty="0">
                <a:solidFill>
                  <a:srgbClr val="006600"/>
                </a:solidFill>
              </a:rPr>
              <a:t>Ne sous-estimez pas l’importance du gouvernement - cas iPhone 2007</a:t>
            </a:r>
            <a:endParaRPr lang="en-GB" sz="3200" b="1" dirty="0">
              <a:solidFill>
                <a:srgbClr val="006600"/>
              </a:solidFill>
            </a:endParaRPr>
          </a:p>
        </p:txBody>
      </p:sp>
      <p:sp>
        <p:nvSpPr>
          <p:cNvPr id="6" name="TextBox 5"/>
          <p:cNvSpPr txBox="1"/>
          <p:nvPr/>
        </p:nvSpPr>
        <p:spPr>
          <a:xfrm>
            <a:off x="5181600" y="6608671"/>
            <a:ext cx="4059494" cy="215444"/>
          </a:xfrm>
          <a:prstGeom prst="rect">
            <a:avLst/>
          </a:prstGeom>
          <a:noFill/>
        </p:spPr>
        <p:txBody>
          <a:bodyPr wrap="square" rtlCol="0">
            <a:spAutoFit/>
          </a:bodyPr>
          <a:lstStyle/>
          <a:p>
            <a:r>
              <a:rPr lang="en-US" sz="800" dirty="0"/>
              <a:t>Source: Mariana </a:t>
            </a:r>
            <a:r>
              <a:rPr lang="en-US" sz="800" dirty="0" err="1"/>
              <a:t>Mazzucato</a:t>
            </a:r>
            <a:r>
              <a:rPr lang="en-US" sz="800" dirty="0"/>
              <a:t> - The Entrepreneurial State, 2015,  Fig. 13 p.116</a:t>
            </a:r>
            <a:endParaRPr lang="en-GB" sz="800" dirty="0"/>
          </a:p>
        </p:txBody>
      </p:sp>
      <p:pic>
        <p:nvPicPr>
          <p:cNvPr id="7" name="Picture 6"/>
          <p:cNvPicPr>
            <a:picLocks noChangeAspect="1"/>
          </p:cNvPicPr>
          <p:nvPr/>
        </p:nvPicPr>
        <p:blipFill>
          <a:blip r:embed="rId3"/>
          <a:stretch>
            <a:fillRect/>
          </a:stretch>
        </p:blipFill>
        <p:spPr>
          <a:xfrm>
            <a:off x="152400" y="1905000"/>
            <a:ext cx="8400491" cy="4431755"/>
          </a:xfrm>
          <a:prstGeom prst="rect">
            <a:avLst/>
          </a:prstGeom>
        </p:spPr>
      </p:pic>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33226" t="4257" r="33225" b="2764"/>
          <a:stretch/>
        </p:blipFill>
        <p:spPr>
          <a:xfrm rot="5400000">
            <a:off x="6671229" y="2632661"/>
            <a:ext cx="1612233" cy="2976431"/>
          </a:xfrm>
        </p:spPr>
      </p:pic>
    </p:spTree>
    <p:extLst>
      <p:ext uri="{BB962C8B-B14F-4D97-AF65-F5344CB8AC3E}">
        <p14:creationId xmlns:p14="http://schemas.microsoft.com/office/powerpoint/2010/main" val="2486006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a:solidFill>
                  <a:srgbClr val="006600"/>
                </a:solidFill>
              </a:rPr>
              <a:t>«</a:t>
            </a:r>
            <a:r>
              <a:rPr lang="en-US" b="1" dirty="0" err="1">
                <a:solidFill>
                  <a:srgbClr val="006600"/>
                </a:solidFill>
              </a:rPr>
              <a:t>Serre</a:t>
            </a:r>
            <a:r>
              <a:rPr lang="en-US" b="1" dirty="0">
                <a:solidFill>
                  <a:srgbClr val="006600"/>
                </a:solidFill>
              </a:rPr>
              <a:t>» </a:t>
            </a:r>
            <a:r>
              <a:rPr lang="en-US" b="1" dirty="0" err="1">
                <a:solidFill>
                  <a:srgbClr val="006600"/>
                </a:solidFill>
              </a:rPr>
              <a:t>entrepreneuriale</a:t>
            </a:r>
            <a:endParaRPr lang="en-US" b="1" dirty="0">
              <a:solidFill>
                <a:srgbClr val="006600"/>
              </a:solidFill>
            </a:endParaRPr>
          </a:p>
        </p:txBody>
      </p:sp>
      <p:sp>
        <p:nvSpPr>
          <p:cNvPr id="3" name="Content Placeholder 2"/>
          <p:cNvSpPr>
            <a:spLocks noGrp="1"/>
          </p:cNvSpPr>
          <p:nvPr>
            <p:ph idx="1"/>
          </p:nvPr>
        </p:nvSpPr>
        <p:spPr/>
        <p:txBody>
          <a:bodyPr>
            <a:normAutofit fontScale="92500"/>
          </a:bodyPr>
          <a:lstStyle/>
          <a:p>
            <a:r>
              <a:rPr lang="fr-FR" dirty="0"/>
              <a:t>Dirigé par un consortium composé de l’Université technique du Danemark (DTU), 2 centres d’incubation d’entreprises et 2 bureaux de conseil aux entreprises.</a:t>
            </a:r>
          </a:p>
          <a:p>
            <a:r>
              <a:rPr lang="fr-FR" dirty="0"/>
              <a:t>Bureaux pour 40 entreprises et accès aux installations de test et de démonstration et aux ateliers de prototype du DTU</a:t>
            </a:r>
          </a:p>
          <a:p>
            <a:r>
              <a:rPr lang="fr-FR" dirty="0"/>
              <a:t>Services de conseil, développement des compétences, méthodes et développement. Réseau national de mentors et coopération commerciale avec des entreprises existantes axées sur les technologies et solutions vertes</a:t>
            </a:r>
          </a:p>
          <a:p>
            <a:r>
              <a:rPr lang="fr-FR" dirty="0"/>
              <a:t>Accès au financement sur fonds publics et collaboration avec des investisseurs</a:t>
            </a:r>
            <a:endParaRPr lang="en-US" dirty="0"/>
          </a:p>
        </p:txBody>
      </p:sp>
    </p:spTree>
    <p:extLst>
      <p:ext uri="{BB962C8B-B14F-4D97-AF65-F5344CB8AC3E}">
        <p14:creationId xmlns:p14="http://schemas.microsoft.com/office/powerpoint/2010/main" val="4005969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err="1">
                <a:solidFill>
                  <a:srgbClr val="006600"/>
                </a:solidFill>
              </a:rPr>
              <a:t>Cas</a:t>
            </a:r>
            <a:r>
              <a:rPr lang="en-US" b="1" dirty="0">
                <a:solidFill>
                  <a:srgbClr val="006600"/>
                </a:solidFill>
              </a:rPr>
              <a:t>: </a:t>
            </a:r>
            <a:r>
              <a:rPr lang="en-US" b="1" dirty="0" err="1">
                <a:solidFill>
                  <a:srgbClr val="006600"/>
                </a:solidFill>
              </a:rPr>
              <a:t>Vigga</a:t>
            </a:r>
            <a:r>
              <a:rPr lang="en-US" b="1" dirty="0">
                <a:solidFill>
                  <a:srgbClr val="006600"/>
                </a:solidFill>
              </a:rPr>
              <a:t> </a:t>
            </a:r>
            <a:r>
              <a:rPr lang="en-US" b="1" dirty="0" err="1">
                <a:solidFill>
                  <a:srgbClr val="006600"/>
                </a:solidFill>
              </a:rPr>
              <a:t>vêtements</a:t>
            </a:r>
            <a:r>
              <a:rPr lang="en-US" b="1" dirty="0">
                <a:solidFill>
                  <a:srgbClr val="006600"/>
                </a:solidFill>
              </a:rPr>
              <a:t> </a:t>
            </a:r>
            <a:r>
              <a:rPr lang="en-US" b="1" dirty="0" err="1">
                <a:solidFill>
                  <a:srgbClr val="006600"/>
                </a:solidFill>
              </a:rPr>
              <a:t>enfants</a:t>
            </a:r>
            <a:endParaRPr lang="en-US" b="1" dirty="0">
              <a:solidFill>
                <a:srgbClr val="006600"/>
              </a:solidFill>
            </a:endParaRPr>
          </a:p>
        </p:txBody>
      </p:sp>
      <p:sp>
        <p:nvSpPr>
          <p:cNvPr id="3" name="Content Placeholder 2"/>
          <p:cNvSpPr>
            <a:spLocks noGrp="1"/>
          </p:cNvSpPr>
          <p:nvPr>
            <p:ph idx="1"/>
          </p:nvPr>
        </p:nvSpPr>
        <p:spPr>
          <a:xfrm>
            <a:off x="457199" y="3240758"/>
            <a:ext cx="8229600" cy="2352000"/>
          </a:xfrm>
        </p:spPr>
        <p:txBody>
          <a:bodyPr>
            <a:noAutofit/>
          </a:bodyPr>
          <a:lstStyle/>
          <a:p>
            <a:r>
              <a:rPr lang="fr-FR" dirty="0"/>
              <a:t>«</a:t>
            </a:r>
            <a:r>
              <a:rPr lang="fr-FR" dirty="0" err="1"/>
              <a:t>Vigga</a:t>
            </a:r>
            <a:r>
              <a:rPr lang="fr-FR" dirty="0"/>
              <a:t>», une marque de vêtements pour enfants, qui est louée par abonnement mensuel. Lorsque les vêtements sont trop petits, ils sont renvoyés à </a:t>
            </a:r>
            <a:r>
              <a:rPr lang="fr-FR" dirty="0" err="1"/>
              <a:t>Vigga</a:t>
            </a:r>
            <a:r>
              <a:rPr lang="fr-FR" dirty="0"/>
              <a:t> qui les transmet au client suivant.</a:t>
            </a:r>
          </a:p>
          <a:p>
            <a:r>
              <a:rPr lang="fr-FR" dirty="0"/>
              <a:t>S'assure que les vêtements sont utilisés autant que possible avant d'être jetés. Il en résulte une réduction annuelle de 128.000 kilos de produits chimiques et de 44 millions de litres d'eau</a:t>
            </a:r>
            <a:endParaRPr lang="en-US" sz="2400" dirty="0"/>
          </a:p>
        </p:txBody>
      </p:sp>
      <p:pic>
        <p:nvPicPr>
          <p:cNvPr id="3078" name="Picture 6" descr="http://w2l.dk/file/486801/vigga.p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2" y="1855912"/>
            <a:ext cx="20859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tatic1.squarespace.com/static/54807457e4b0c76689ceea16/t/54cfe109e4b07c569cdd9f13/1422909707171/Vigga_front_top.jpg?format=1500w"/>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752" r="22187"/>
          <a:stretch/>
        </p:blipFill>
        <p:spPr bwMode="auto">
          <a:xfrm>
            <a:off x="457199" y="1314492"/>
            <a:ext cx="2514601" cy="1918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atic1.squarespace.com/static/54807457e4b0c76689ceea16/t/54c7fbb7e4b0d312f4d7a658/1422392255377/pige_str_56_anden_blanding_styles.jpg?format=1500w"/>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324" r="8011"/>
          <a:stretch/>
        </p:blipFill>
        <p:spPr bwMode="auto">
          <a:xfrm>
            <a:off x="5678277" y="1282426"/>
            <a:ext cx="2398923" cy="195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62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83" y="152400"/>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err="1">
                <a:solidFill>
                  <a:srgbClr val="006600"/>
                </a:solidFill>
              </a:rPr>
              <a:t>Température</a:t>
            </a:r>
            <a:r>
              <a:rPr lang="en-US" b="1" dirty="0">
                <a:solidFill>
                  <a:srgbClr val="006600"/>
                </a:solidFill>
              </a:rPr>
              <a:t> </a:t>
            </a:r>
            <a:r>
              <a:rPr lang="en-US" b="1" dirty="0" err="1">
                <a:solidFill>
                  <a:srgbClr val="006600"/>
                </a:solidFill>
              </a:rPr>
              <a:t>monte</a:t>
            </a:r>
            <a:endParaRPr lang="en-GB" b="1" dirty="0">
              <a:solidFill>
                <a:srgbClr val="006600"/>
              </a:solidFill>
            </a:endParaRPr>
          </a:p>
        </p:txBody>
      </p:sp>
      <p:pic>
        <p:nvPicPr>
          <p:cNvPr id="4" name="Picture 3"/>
          <p:cNvPicPr>
            <a:picLocks noChangeAspect="1"/>
          </p:cNvPicPr>
          <p:nvPr/>
        </p:nvPicPr>
        <p:blipFill>
          <a:blip r:embed="rId3"/>
          <a:stretch>
            <a:fillRect/>
          </a:stretch>
        </p:blipFill>
        <p:spPr>
          <a:xfrm>
            <a:off x="304800" y="1066800"/>
            <a:ext cx="8710968" cy="5410200"/>
          </a:xfrm>
          <a:prstGeom prst="rect">
            <a:avLst/>
          </a:prstGeom>
        </p:spPr>
      </p:pic>
      <p:sp>
        <p:nvSpPr>
          <p:cNvPr id="6" name="Rectangle 5"/>
          <p:cNvSpPr/>
          <p:nvPr/>
        </p:nvSpPr>
        <p:spPr>
          <a:xfrm>
            <a:off x="6019800" y="6561440"/>
            <a:ext cx="2967297" cy="184666"/>
          </a:xfrm>
          <a:prstGeom prst="rect">
            <a:avLst/>
          </a:prstGeom>
        </p:spPr>
        <p:txBody>
          <a:bodyPr wrap="square">
            <a:spAutoFit/>
          </a:bodyPr>
          <a:lstStyle/>
          <a:p>
            <a:r>
              <a:rPr lang="en-GB" sz="600" dirty="0"/>
              <a:t>Source: https://ourworldindata.org/co2-and-other-greenhouse-gas-emissions</a:t>
            </a:r>
          </a:p>
        </p:txBody>
      </p:sp>
      <p:sp>
        <p:nvSpPr>
          <p:cNvPr id="5" name="TextBox 4"/>
          <p:cNvSpPr txBox="1"/>
          <p:nvPr/>
        </p:nvSpPr>
        <p:spPr>
          <a:xfrm>
            <a:off x="1182696" y="2057400"/>
            <a:ext cx="6955175" cy="954107"/>
          </a:xfrm>
          <a:prstGeom prst="rect">
            <a:avLst/>
          </a:prstGeom>
          <a:noFill/>
        </p:spPr>
        <p:txBody>
          <a:bodyPr wrap="square" rtlCol="0">
            <a:spAutoFit/>
          </a:bodyPr>
          <a:lstStyle/>
          <a:p>
            <a:r>
              <a:rPr lang="en-US" sz="1400" dirty="0">
                <a:solidFill>
                  <a:srgbClr val="0066FF"/>
                </a:solidFill>
              </a:rPr>
              <a:t>2015-18 top four warmest years on global record.</a:t>
            </a:r>
          </a:p>
          <a:p>
            <a:r>
              <a:rPr lang="en-US" sz="1400" dirty="0">
                <a:solidFill>
                  <a:srgbClr val="0066FF"/>
                </a:solidFill>
              </a:rPr>
              <a:t>2018 warmest year on record for: </a:t>
            </a:r>
            <a:r>
              <a:rPr lang="en-US" sz="1400" dirty="0" err="1">
                <a:solidFill>
                  <a:srgbClr val="0066FF"/>
                </a:solidFill>
              </a:rPr>
              <a:t>Czechia</a:t>
            </a:r>
            <a:r>
              <a:rPr lang="en-US" sz="1400" dirty="0">
                <a:solidFill>
                  <a:srgbClr val="0066FF"/>
                </a:solidFill>
              </a:rPr>
              <a:t>, France, Germany, Hungary, Serbia, Switzerland. Europe overall one of three warmest</a:t>
            </a:r>
          </a:p>
          <a:p>
            <a:endParaRPr lang="en-GB" sz="1400" dirty="0">
              <a:solidFill>
                <a:srgbClr val="0066FF"/>
              </a:solidFill>
            </a:endParaRPr>
          </a:p>
        </p:txBody>
      </p:sp>
    </p:spTree>
    <p:extLst>
      <p:ext uri="{BB962C8B-B14F-4D97-AF65-F5344CB8AC3E}">
        <p14:creationId xmlns:p14="http://schemas.microsoft.com/office/powerpoint/2010/main" val="4200995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err="1">
                <a:solidFill>
                  <a:srgbClr val="006600"/>
                </a:solidFill>
              </a:rPr>
              <a:t>Cas</a:t>
            </a:r>
            <a:r>
              <a:rPr lang="en-US" b="1" dirty="0">
                <a:solidFill>
                  <a:srgbClr val="006600"/>
                </a:solidFill>
              </a:rPr>
              <a:t>: </a:t>
            </a:r>
            <a:r>
              <a:rPr lang="en-US" b="1" dirty="0" err="1">
                <a:solidFill>
                  <a:srgbClr val="006600"/>
                </a:solidFill>
              </a:rPr>
              <a:t>Vigga</a:t>
            </a:r>
            <a:r>
              <a:rPr lang="en-US" b="1" dirty="0">
                <a:solidFill>
                  <a:srgbClr val="006600"/>
                </a:solidFill>
              </a:rPr>
              <a:t> </a:t>
            </a:r>
            <a:r>
              <a:rPr lang="en-US" b="1" dirty="0" err="1">
                <a:solidFill>
                  <a:srgbClr val="006600"/>
                </a:solidFill>
              </a:rPr>
              <a:t>vêtements</a:t>
            </a:r>
            <a:r>
              <a:rPr lang="en-US" b="1" dirty="0">
                <a:solidFill>
                  <a:srgbClr val="006600"/>
                </a:solidFill>
              </a:rPr>
              <a:t> </a:t>
            </a:r>
            <a:r>
              <a:rPr lang="en-US" b="1" dirty="0" err="1">
                <a:solidFill>
                  <a:srgbClr val="006600"/>
                </a:solidFill>
              </a:rPr>
              <a:t>enfants</a:t>
            </a:r>
            <a:endParaRPr lang="en-US" b="1" dirty="0">
              <a:solidFill>
                <a:srgbClr val="006600"/>
              </a:solidFill>
            </a:endParaRPr>
          </a:p>
        </p:txBody>
      </p:sp>
      <p:sp>
        <p:nvSpPr>
          <p:cNvPr id="3" name="Content Placeholder 2"/>
          <p:cNvSpPr>
            <a:spLocks noGrp="1"/>
          </p:cNvSpPr>
          <p:nvPr>
            <p:ph idx="1"/>
          </p:nvPr>
        </p:nvSpPr>
        <p:spPr/>
        <p:txBody>
          <a:bodyPr>
            <a:normAutofit/>
          </a:bodyPr>
          <a:lstStyle/>
          <a:p>
            <a:r>
              <a:rPr lang="fr-FR" dirty="0"/>
              <a:t>Collaboration entre la Kolding Design </a:t>
            </a:r>
            <a:r>
              <a:rPr lang="fr-FR" dirty="0" err="1"/>
              <a:t>School</a:t>
            </a:r>
            <a:r>
              <a:rPr lang="fr-FR" dirty="0"/>
              <a:t>, le réseau d’innovation «</a:t>
            </a:r>
            <a:r>
              <a:rPr lang="fr-FR" dirty="0" err="1"/>
              <a:t>Lifestyle</a:t>
            </a:r>
            <a:r>
              <a:rPr lang="fr-FR" dirty="0"/>
              <a:t>, house and wear» et l’Université de Danemark Sud</a:t>
            </a:r>
          </a:p>
          <a:p>
            <a:r>
              <a:rPr lang="fr-FR" dirty="0"/>
              <a:t>Financé à 50% par le Fonds pour le développement des entreprises vertes et à 50% par les partenaires du projet. Le développement du projet dure jusqu'en 2016, mais la société est bien établie</a:t>
            </a:r>
          </a:p>
          <a:p>
            <a:r>
              <a:rPr lang="fr-FR" dirty="0"/>
              <a:t>14 nouveaux emplois et 26,7 millions de DKK supplémentaires générés</a:t>
            </a:r>
            <a:endParaRPr lang="en-US" dirty="0"/>
          </a:p>
        </p:txBody>
      </p:sp>
    </p:spTree>
    <p:extLst>
      <p:ext uri="{BB962C8B-B14F-4D97-AF65-F5344CB8AC3E}">
        <p14:creationId xmlns:p14="http://schemas.microsoft.com/office/powerpoint/2010/main" val="1227929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648200"/>
            <a:ext cx="7772400" cy="1362075"/>
          </a:xfrm>
        </p:spPr>
        <p:txBody>
          <a:bodyPr/>
          <a:lstStyle/>
          <a:p>
            <a:r>
              <a:rPr lang="en-US" sz="3600" dirty="0">
                <a:solidFill>
                  <a:srgbClr val="006600"/>
                </a:solidFill>
              </a:rPr>
              <a:t>Thank you</a:t>
            </a:r>
          </a:p>
        </p:txBody>
      </p:sp>
      <p:sp>
        <p:nvSpPr>
          <p:cNvPr id="5" name="Text Placeholder 4"/>
          <p:cNvSpPr>
            <a:spLocks noGrp="1"/>
          </p:cNvSpPr>
          <p:nvPr>
            <p:ph type="body" idx="1"/>
          </p:nvPr>
        </p:nvSpPr>
        <p:spPr>
          <a:xfrm>
            <a:off x="722313" y="2157413"/>
            <a:ext cx="7772400" cy="1500187"/>
          </a:xfrm>
        </p:spPr>
        <p:txBody>
          <a:bodyPr/>
          <a:lstStyle/>
          <a:p>
            <a:r>
              <a:rPr lang="en-US" dirty="0">
                <a:hlinkClick r:id="rId3"/>
              </a:rPr>
              <a:t>wipo.green@wipo.int</a:t>
            </a:r>
            <a:r>
              <a:rPr lang="en-US" dirty="0"/>
              <a:t> </a:t>
            </a:r>
            <a:br>
              <a:rPr lang="en-US" dirty="0"/>
            </a:br>
            <a:endParaRPr lang="en-US" dirty="0"/>
          </a:p>
          <a:p>
            <a:r>
              <a:rPr lang="en-US" dirty="0">
                <a:hlinkClick r:id="rId4"/>
              </a:rPr>
              <a:t>www.wipo.int/green</a:t>
            </a:r>
            <a:r>
              <a:rPr lang="en-US" dirty="0"/>
              <a:t> </a:t>
            </a:r>
            <a:br>
              <a:rPr lang="en-US" dirty="0"/>
            </a:br>
            <a:endParaRPr lang="en-US"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86" t="4802" r="9234" b="4786"/>
          <a:stretch/>
        </p:blipFill>
        <p:spPr bwMode="auto">
          <a:xfrm>
            <a:off x="4953000" y="609600"/>
            <a:ext cx="3665220" cy="53263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0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6600"/>
                </a:solidFill>
              </a:rPr>
              <a:t>Niveau</a:t>
            </a:r>
            <a:r>
              <a:rPr lang="en-US" b="1" dirty="0">
                <a:solidFill>
                  <a:srgbClr val="006600"/>
                </a:solidFill>
              </a:rPr>
              <a:t> de la </a:t>
            </a:r>
            <a:r>
              <a:rPr lang="en-US" b="1" dirty="0" err="1">
                <a:solidFill>
                  <a:srgbClr val="006600"/>
                </a:solidFill>
              </a:rPr>
              <a:t>mer</a:t>
            </a:r>
            <a:r>
              <a:rPr lang="en-US" b="1" dirty="0">
                <a:solidFill>
                  <a:srgbClr val="006600"/>
                </a:solidFill>
              </a:rPr>
              <a:t> </a:t>
            </a:r>
            <a:r>
              <a:rPr lang="en-US" b="1" dirty="0" err="1">
                <a:solidFill>
                  <a:srgbClr val="006600"/>
                </a:solidFill>
              </a:rPr>
              <a:t>monte</a:t>
            </a:r>
            <a:endParaRPr lang="en-GB" b="1" dirty="0">
              <a:solidFill>
                <a:srgbClr val="006600"/>
              </a:solidFill>
            </a:endParaRPr>
          </a:p>
        </p:txBody>
      </p:sp>
      <p:pic>
        <p:nvPicPr>
          <p:cNvPr id="3" name="Picture 2"/>
          <p:cNvPicPr>
            <a:picLocks noChangeAspect="1"/>
          </p:cNvPicPr>
          <p:nvPr/>
        </p:nvPicPr>
        <p:blipFill>
          <a:blip r:embed="rId3"/>
          <a:stretch>
            <a:fillRect/>
          </a:stretch>
        </p:blipFill>
        <p:spPr>
          <a:xfrm>
            <a:off x="1371600" y="1676400"/>
            <a:ext cx="5657850" cy="4533900"/>
          </a:xfrm>
          <a:prstGeom prst="rect">
            <a:avLst/>
          </a:prstGeom>
        </p:spPr>
      </p:pic>
    </p:spTree>
    <p:extLst>
      <p:ext uri="{BB962C8B-B14F-4D97-AF65-F5344CB8AC3E}">
        <p14:creationId xmlns:p14="http://schemas.microsoft.com/office/powerpoint/2010/main" val="381712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a:solidFill>
                  <a:srgbClr val="006600"/>
                </a:solidFill>
              </a:rPr>
              <a:t>Concentration CO2 </a:t>
            </a:r>
            <a:r>
              <a:rPr lang="en-US" b="1" dirty="0" err="1">
                <a:solidFill>
                  <a:srgbClr val="006600"/>
                </a:solidFill>
              </a:rPr>
              <a:t>monte</a:t>
            </a:r>
            <a:endParaRPr lang="en-GB" b="1" dirty="0">
              <a:solidFill>
                <a:srgbClr val="006600"/>
              </a:solidFill>
            </a:endParaRPr>
          </a:p>
        </p:txBody>
      </p:sp>
      <p:pic>
        <p:nvPicPr>
          <p:cNvPr id="3" name="Picture 2"/>
          <p:cNvPicPr>
            <a:picLocks noChangeAspect="1"/>
          </p:cNvPicPr>
          <p:nvPr/>
        </p:nvPicPr>
        <p:blipFill>
          <a:blip r:embed="rId2"/>
          <a:stretch>
            <a:fillRect/>
          </a:stretch>
        </p:blipFill>
        <p:spPr>
          <a:xfrm>
            <a:off x="762000" y="1167078"/>
            <a:ext cx="7942006" cy="5351352"/>
          </a:xfrm>
          <a:prstGeom prst="rect">
            <a:avLst/>
          </a:prstGeom>
        </p:spPr>
      </p:pic>
      <p:sp>
        <p:nvSpPr>
          <p:cNvPr id="5" name="Rectangle 4"/>
          <p:cNvSpPr/>
          <p:nvPr/>
        </p:nvSpPr>
        <p:spPr>
          <a:xfrm>
            <a:off x="6019800" y="6561440"/>
            <a:ext cx="2967297" cy="184666"/>
          </a:xfrm>
          <a:prstGeom prst="rect">
            <a:avLst/>
          </a:prstGeom>
        </p:spPr>
        <p:txBody>
          <a:bodyPr wrap="square">
            <a:spAutoFit/>
          </a:bodyPr>
          <a:lstStyle/>
          <a:p>
            <a:r>
              <a:rPr lang="en-GB" sz="600" dirty="0"/>
              <a:t>Source: https://ourworldindata.org/co2-and-other-greenhouse-gas-emissions</a:t>
            </a:r>
          </a:p>
        </p:txBody>
      </p:sp>
    </p:spTree>
    <p:extLst>
      <p:ext uri="{BB962C8B-B14F-4D97-AF65-F5344CB8AC3E}">
        <p14:creationId xmlns:p14="http://schemas.microsoft.com/office/powerpoint/2010/main" val="2619380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a:solidFill>
                  <a:srgbClr val="006600"/>
                </a:solidFill>
              </a:rPr>
              <a:t>Emission par </a:t>
            </a:r>
            <a:r>
              <a:rPr lang="en-US" b="1" dirty="0" err="1">
                <a:solidFill>
                  <a:srgbClr val="006600"/>
                </a:solidFill>
              </a:rPr>
              <a:t>Secteur</a:t>
            </a:r>
            <a:r>
              <a:rPr lang="en-US" b="1" dirty="0">
                <a:solidFill>
                  <a:srgbClr val="006600"/>
                </a:solidFill>
              </a:rPr>
              <a:t> Algeria</a:t>
            </a:r>
            <a:endParaRPr lang="en-GB" b="1" dirty="0">
              <a:solidFill>
                <a:srgbClr val="006600"/>
              </a:solidFill>
            </a:endParaRPr>
          </a:p>
        </p:txBody>
      </p:sp>
      <p:pic>
        <p:nvPicPr>
          <p:cNvPr id="5" name="Picture 4"/>
          <p:cNvPicPr>
            <a:picLocks noChangeAspect="1"/>
          </p:cNvPicPr>
          <p:nvPr/>
        </p:nvPicPr>
        <p:blipFill>
          <a:blip r:embed="rId2"/>
          <a:stretch>
            <a:fillRect/>
          </a:stretch>
        </p:blipFill>
        <p:spPr>
          <a:xfrm>
            <a:off x="685800" y="1180831"/>
            <a:ext cx="7915275" cy="5319778"/>
          </a:xfrm>
          <a:prstGeom prst="rect">
            <a:avLst/>
          </a:prstGeom>
        </p:spPr>
      </p:pic>
      <p:sp>
        <p:nvSpPr>
          <p:cNvPr id="6" name="Rectangle 5"/>
          <p:cNvSpPr/>
          <p:nvPr/>
        </p:nvSpPr>
        <p:spPr>
          <a:xfrm>
            <a:off x="6019800" y="6561440"/>
            <a:ext cx="2967297" cy="184666"/>
          </a:xfrm>
          <a:prstGeom prst="rect">
            <a:avLst/>
          </a:prstGeom>
        </p:spPr>
        <p:txBody>
          <a:bodyPr wrap="square">
            <a:spAutoFit/>
          </a:bodyPr>
          <a:lstStyle/>
          <a:p>
            <a:r>
              <a:rPr lang="en-GB" sz="600" dirty="0"/>
              <a:t>Source: https://ourworldindata.org/co2-and-other-greenhouse-gas-emissions</a:t>
            </a:r>
          </a:p>
        </p:txBody>
      </p:sp>
    </p:spTree>
    <p:extLst>
      <p:ext uri="{BB962C8B-B14F-4D97-AF65-F5344CB8AC3E}">
        <p14:creationId xmlns:p14="http://schemas.microsoft.com/office/powerpoint/2010/main" val="375192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06" y="3433"/>
            <a:ext cx="8229600" cy="1143000"/>
          </a:xfrm>
        </p:spPr>
        <p:txBody>
          <a:bodyPr/>
          <a:lstStyle/>
          <a:p>
            <a:r>
              <a:rPr lang="en-US" dirty="0" err="1"/>
              <a:t>Risques</a:t>
            </a:r>
            <a:r>
              <a:rPr lang="en-US" dirty="0"/>
              <a:t> </a:t>
            </a:r>
            <a:r>
              <a:rPr lang="en-US" dirty="0" err="1"/>
              <a:t>Globales</a:t>
            </a:r>
            <a:r>
              <a:rPr lang="en-US" dirty="0"/>
              <a:t> 2019</a:t>
            </a:r>
            <a:endParaRPr lang="en-GB" dirty="0"/>
          </a:p>
        </p:txBody>
      </p:sp>
      <p:pic>
        <p:nvPicPr>
          <p:cNvPr id="3" name="Picture 2"/>
          <p:cNvPicPr>
            <a:picLocks noChangeAspect="1"/>
          </p:cNvPicPr>
          <p:nvPr/>
        </p:nvPicPr>
        <p:blipFill>
          <a:blip r:embed="rId3"/>
          <a:stretch>
            <a:fillRect/>
          </a:stretch>
        </p:blipFill>
        <p:spPr>
          <a:xfrm>
            <a:off x="228599" y="1752600"/>
            <a:ext cx="8366701" cy="4876800"/>
          </a:xfrm>
          <a:prstGeom prst="rect">
            <a:avLst/>
          </a:prstGeom>
        </p:spPr>
      </p:pic>
      <p:pic>
        <p:nvPicPr>
          <p:cNvPr id="4" name="Picture 3"/>
          <p:cNvPicPr>
            <a:picLocks noChangeAspect="1"/>
          </p:cNvPicPr>
          <p:nvPr/>
        </p:nvPicPr>
        <p:blipFill>
          <a:blip r:embed="rId4"/>
          <a:stretch>
            <a:fillRect/>
          </a:stretch>
        </p:blipFill>
        <p:spPr>
          <a:xfrm>
            <a:off x="5105400" y="846138"/>
            <a:ext cx="3884053" cy="1059934"/>
          </a:xfrm>
          <a:prstGeom prst="rect">
            <a:avLst/>
          </a:prstGeom>
        </p:spPr>
      </p:pic>
      <p:sp>
        <p:nvSpPr>
          <p:cNvPr id="5" name="Rectangle 4"/>
          <p:cNvSpPr/>
          <p:nvPr/>
        </p:nvSpPr>
        <p:spPr>
          <a:xfrm>
            <a:off x="6324600" y="6698734"/>
            <a:ext cx="4572000" cy="184666"/>
          </a:xfrm>
          <a:prstGeom prst="rect">
            <a:avLst/>
          </a:prstGeom>
        </p:spPr>
        <p:txBody>
          <a:bodyPr>
            <a:spAutoFit/>
          </a:bodyPr>
          <a:lstStyle/>
          <a:p>
            <a:r>
              <a:rPr lang="en-GB" sz="600" dirty="0"/>
              <a:t>Source: World Economic Forum Global Risks Perception Survey 2018–2019</a:t>
            </a:r>
          </a:p>
        </p:txBody>
      </p:sp>
    </p:spTree>
    <p:extLst>
      <p:ext uri="{BB962C8B-B14F-4D97-AF65-F5344CB8AC3E}">
        <p14:creationId xmlns:p14="http://schemas.microsoft.com/office/powerpoint/2010/main" val="1904800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8494" r="3404"/>
          <a:stretch/>
        </p:blipFill>
        <p:spPr>
          <a:xfrm>
            <a:off x="0" y="-1"/>
            <a:ext cx="9144000" cy="6862849"/>
          </a:xfrm>
          <a:prstGeom prst="rect">
            <a:avLst/>
          </a:prstGeom>
        </p:spPr>
      </p:pic>
      <p:sp>
        <p:nvSpPr>
          <p:cNvPr id="2" name="Title 1"/>
          <p:cNvSpPr>
            <a:spLocks noGrp="1"/>
          </p:cNvSpPr>
          <p:nvPr>
            <p:ph type="title"/>
          </p:nvPr>
        </p:nvSpPr>
        <p:spPr>
          <a:xfrm>
            <a:off x="990600" y="685800"/>
            <a:ext cx="7315200" cy="1447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a:solidFill>
                  <a:srgbClr val="006600"/>
                </a:solidFill>
              </a:rPr>
              <a:t>Les Technologies la Solution??</a:t>
            </a:r>
            <a:endParaRPr lang="en-GB" b="1" dirty="0">
              <a:solidFill>
                <a:srgbClr val="006600"/>
              </a:solidFill>
            </a:endParaRPr>
          </a:p>
        </p:txBody>
      </p:sp>
      <p:sp>
        <p:nvSpPr>
          <p:cNvPr id="5" name="TextBox 4"/>
          <p:cNvSpPr txBox="1"/>
          <p:nvPr/>
        </p:nvSpPr>
        <p:spPr>
          <a:xfrm>
            <a:off x="7620000" y="6651622"/>
            <a:ext cx="1380506" cy="184666"/>
          </a:xfrm>
          <a:prstGeom prst="rect">
            <a:avLst/>
          </a:prstGeom>
          <a:noFill/>
        </p:spPr>
        <p:txBody>
          <a:bodyPr wrap="none" rtlCol="0">
            <a:spAutoFit/>
          </a:bodyPr>
          <a:lstStyle/>
          <a:p>
            <a:r>
              <a:rPr lang="en-US" sz="600" dirty="0">
                <a:solidFill>
                  <a:schemeClr val="bg1"/>
                </a:solidFill>
              </a:rPr>
              <a:t>Image source: </a:t>
            </a:r>
            <a:r>
              <a:rPr lang="en-US" sz="600" dirty="0" err="1">
                <a:solidFill>
                  <a:schemeClr val="bg1"/>
                </a:solidFill>
              </a:rPr>
              <a:t>InfoDev</a:t>
            </a:r>
            <a:r>
              <a:rPr lang="en-US" sz="600" dirty="0">
                <a:solidFill>
                  <a:schemeClr val="bg1"/>
                </a:solidFill>
              </a:rPr>
              <a:t>/World Bank</a:t>
            </a:r>
            <a:endParaRPr lang="en-GB" sz="600" dirty="0">
              <a:solidFill>
                <a:schemeClr val="bg1"/>
              </a:solidFill>
            </a:endParaRPr>
          </a:p>
        </p:txBody>
      </p:sp>
    </p:spTree>
    <p:extLst>
      <p:ext uri="{BB962C8B-B14F-4D97-AF65-F5344CB8AC3E}">
        <p14:creationId xmlns:p14="http://schemas.microsoft.com/office/powerpoint/2010/main" val="285534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1" dirty="0" err="1">
                <a:solidFill>
                  <a:srgbClr val="006600"/>
                </a:solidFill>
              </a:rPr>
              <a:t>Techn</a:t>
            </a:r>
            <a:r>
              <a:rPr lang="en-US" b="1" dirty="0">
                <a:solidFill>
                  <a:srgbClr val="006600"/>
                </a:solidFill>
              </a:rPr>
              <a:t>. </a:t>
            </a:r>
            <a:r>
              <a:rPr lang="en-US" b="1" dirty="0" err="1">
                <a:solidFill>
                  <a:srgbClr val="006600"/>
                </a:solidFill>
              </a:rPr>
              <a:t>Croissance</a:t>
            </a:r>
            <a:r>
              <a:rPr lang="en-US" b="1" dirty="0">
                <a:solidFill>
                  <a:srgbClr val="006600"/>
                </a:solidFill>
              </a:rPr>
              <a:t> </a:t>
            </a:r>
            <a:r>
              <a:rPr lang="en-US" b="1" dirty="0" err="1">
                <a:solidFill>
                  <a:srgbClr val="006600"/>
                </a:solidFill>
              </a:rPr>
              <a:t>Exponentielle</a:t>
            </a:r>
            <a:endParaRPr lang="en-GB" b="1" dirty="0">
              <a:solidFill>
                <a:srgbClr val="006600"/>
              </a:solidFill>
            </a:endParaRPr>
          </a:p>
        </p:txBody>
      </p:sp>
      <p:pic>
        <p:nvPicPr>
          <p:cNvPr id="3" name="Picture 2"/>
          <p:cNvPicPr>
            <a:picLocks noChangeAspect="1"/>
          </p:cNvPicPr>
          <p:nvPr/>
        </p:nvPicPr>
        <p:blipFill>
          <a:blip r:embed="rId3"/>
          <a:stretch>
            <a:fillRect/>
          </a:stretch>
        </p:blipFill>
        <p:spPr>
          <a:xfrm>
            <a:off x="907961" y="1295400"/>
            <a:ext cx="7778839" cy="5143757"/>
          </a:xfrm>
          <a:prstGeom prst="rect">
            <a:avLst/>
          </a:prstGeom>
          <a:effectLst/>
        </p:spPr>
      </p:pic>
      <p:sp>
        <p:nvSpPr>
          <p:cNvPr id="4" name="Rectangle 3"/>
          <p:cNvSpPr/>
          <p:nvPr/>
        </p:nvSpPr>
        <p:spPr>
          <a:xfrm>
            <a:off x="6324600" y="6673334"/>
            <a:ext cx="2819400" cy="184666"/>
          </a:xfrm>
          <a:prstGeom prst="rect">
            <a:avLst/>
          </a:prstGeom>
        </p:spPr>
        <p:txBody>
          <a:bodyPr wrap="square">
            <a:spAutoFit/>
          </a:bodyPr>
          <a:lstStyle/>
          <a:p>
            <a:r>
              <a:rPr lang="en-GB" sz="600" dirty="0"/>
              <a:t>Source: https://ourworldindata.org/technological-progress</a:t>
            </a:r>
          </a:p>
        </p:txBody>
      </p:sp>
      <p:pic>
        <p:nvPicPr>
          <p:cNvPr id="6" name="Picture 5"/>
          <p:cNvPicPr>
            <a:picLocks noChangeAspect="1"/>
          </p:cNvPicPr>
          <p:nvPr/>
        </p:nvPicPr>
        <p:blipFill>
          <a:blip r:embed="rId4"/>
          <a:stretch>
            <a:fillRect/>
          </a:stretch>
        </p:blipFill>
        <p:spPr>
          <a:xfrm>
            <a:off x="2362200" y="1987602"/>
            <a:ext cx="2895600" cy="3138929"/>
          </a:xfrm>
          <a:prstGeom prst="rect">
            <a:avLst/>
          </a:prstGeom>
        </p:spPr>
      </p:pic>
      <p:sp>
        <p:nvSpPr>
          <p:cNvPr id="5" name="TextBox 4"/>
          <p:cNvSpPr txBox="1"/>
          <p:nvPr/>
        </p:nvSpPr>
        <p:spPr>
          <a:xfrm>
            <a:off x="2074606" y="2438400"/>
            <a:ext cx="4935794" cy="2246769"/>
          </a:xfrm>
          <a:prstGeom prst="rect">
            <a:avLst/>
          </a:prstGeom>
          <a:solidFill>
            <a:schemeClr val="accent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fontAlgn="base"/>
            <a:r>
              <a:rPr lang="fr-FR" sz="2000" dirty="0"/>
              <a:t>Apparaît valide au moins dans:</a:t>
            </a:r>
          </a:p>
          <a:p>
            <a:pPr marL="285750" indent="-285750" fontAlgn="base">
              <a:buFont typeface="Arial" panose="020B0604020202020204" pitchFamily="34" charset="0"/>
              <a:buChar char="•"/>
            </a:pPr>
            <a:r>
              <a:rPr lang="fr-FR" sz="2000" dirty="0"/>
              <a:t>Intelligence artificielle</a:t>
            </a:r>
          </a:p>
          <a:p>
            <a:pPr marL="285750" indent="-285750" fontAlgn="base">
              <a:buFont typeface="Arial" panose="020B0604020202020204" pitchFamily="34" charset="0"/>
              <a:buChar char="•"/>
            </a:pPr>
            <a:r>
              <a:rPr lang="fr-FR" sz="2000" dirty="0"/>
              <a:t>Robotique</a:t>
            </a:r>
          </a:p>
          <a:p>
            <a:pPr marL="285750" indent="-285750" fontAlgn="base">
              <a:buFont typeface="Arial" panose="020B0604020202020204" pitchFamily="34" charset="0"/>
              <a:buChar char="•"/>
            </a:pPr>
            <a:r>
              <a:rPr lang="fr-FR" sz="2000" dirty="0"/>
              <a:t>Applications blockchain</a:t>
            </a:r>
          </a:p>
          <a:p>
            <a:pPr marL="285750" indent="-285750" fontAlgn="base">
              <a:buFont typeface="Arial" panose="020B0604020202020204" pitchFamily="34" charset="0"/>
              <a:buChar char="•"/>
            </a:pPr>
            <a:r>
              <a:rPr lang="fr-FR" sz="2000" dirty="0"/>
              <a:t>Véhicules autonomes</a:t>
            </a:r>
          </a:p>
          <a:p>
            <a:pPr marL="285750" indent="-285750" fontAlgn="base">
              <a:buFont typeface="Arial" panose="020B0604020202020204" pitchFamily="34" charset="0"/>
              <a:buChar char="•"/>
            </a:pPr>
            <a:r>
              <a:rPr lang="fr-FR" sz="2000" dirty="0"/>
              <a:t>Nanotechnologie</a:t>
            </a:r>
          </a:p>
          <a:p>
            <a:pPr marL="285750" indent="-285750" fontAlgn="base">
              <a:buFont typeface="Arial" panose="020B0604020202020204" pitchFamily="34" charset="0"/>
              <a:buChar char="•"/>
            </a:pPr>
            <a:r>
              <a:rPr lang="fr-FR" sz="2000" dirty="0"/>
              <a:t>Energie, etc.</a:t>
            </a:r>
            <a:endParaRPr lang="en-GB" sz="2000" dirty="0"/>
          </a:p>
        </p:txBody>
      </p:sp>
    </p:spTree>
    <p:extLst>
      <p:ext uri="{BB962C8B-B14F-4D97-AF65-F5344CB8AC3E}">
        <p14:creationId xmlns:p14="http://schemas.microsoft.com/office/powerpoint/2010/main" val="42373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WIPO Green PowerPoint template EN">
  <a:themeElements>
    <a:clrScheme name="Office Them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45B31"/>
      </a:hlink>
      <a:folHlink>
        <a:srgbClr val="045B31"/>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0899B"/>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70899B"/>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45B31"/>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45B31"/>
        </a:hlink>
        <a:folHlink>
          <a:srgbClr val="045B3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8896</TotalTime>
  <Words>2426</Words>
  <Application>Microsoft Office PowerPoint</Application>
  <PresentationFormat>On-screen Show (4:3)</PresentationFormat>
  <Paragraphs>236</Paragraphs>
  <Slides>31</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WIPO Green PowerPoint template EN</vt:lpstr>
      <vt:lpstr>PowerPoint Presentation</vt:lpstr>
      <vt:lpstr>ONU Objectifs de Développement Durable </vt:lpstr>
      <vt:lpstr>Température monte</vt:lpstr>
      <vt:lpstr>Niveau de la mer monte</vt:lpstr>
      <vt:lpstr>Concentration CO2 monte</vt:lpstr>
      <vt:lpstr>Emission par Secteur Algeria</vt:lpstr>
      <vt:lpstr>Risques Globales 2019</vt:lpstr>
      <vt:lpstr>Les Technologies la Solution??</vt:lpstr>
      <vt:lpstr>Techn. Croissance Exponentielle</vt:lpstr>
      <vt:lpstr>Le Secteur Green/Clean-tech</vt:lpstr>
      <vt:lpstr>Greentech dans plusiers secteurs</vt:lpstr>
      <vt:lpstr>Opportunités Globales Greentech</vt:lpstr>
      <vt:lpstr>Greentech Marchés Régionales</vt:lpstr>
      <vt:lpstr>Greentech marchés MENA</vt:lpstr>
      <vt:lpstr>Energie renouvelable globale</vt:lpstr>
      <vt:lpstr>ER modernes dans le monde</vt:lpstr>
      <vt:lpstr>ER et PIB par personne</vt:lpstr>
      <vt:lpstr>Développement de prix PV solaire</vt:lpstr>
      <vt:lpstr>Techn. Adoption is about Usefulness</vt:lpstr>
      <vt:lpstr>L'Europe en tête des Greentech</vt:lpstr>
      <vt:lpstr>L’Europe &amp; Greentech</vt:lpstr>
      <vt:lpstr>Obligations Vertes et Climatique et Bleu</vt:lpstr>
      <vt:lpstr>MENA Greentech</vt:lpstr>
      <vt:lpstr>Découpler énergie et croissance</vt:lpstr>
      <vt:lpstr>Greentech en Danemark</vt:lpstr>
      <vt:lpstr>Investir dans l'innovation verte</vt:lpstr>
      <vt:lpstr>Ne sous-estimez pas l’importance du gouvernement - cas iPhone 2007</vt:lpstr>
      <vt:lpstr>«Serre» entrepreneuriale</vt:lpstr>
      <vt:lpstr>Cas: Vigga vêtements enfants</vt:lpstr>
      <vt:lpstr>Cas: Vigga vêtements enfants</vt:lpstr>
      <vt:lpstr>Thank you</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TIRMALE Amruta</dc:creator>
  <cp:lastModifiedBy>peter oksen</cp:lastModifiedBy>
  <cp:revision>443</cp:revision>
  <cp:lastPrinted>2019-01-11T09:33:49Z</cp:lastPrinted>
  <dcterms:created xsi:type="dcterms:W3CDTF">2014-07-04T07:56:25Z</dcterms:created>
  <dcterms:modified xsi:type="dcterms:W3CDTF">2019-06-18T15:16:11Z</dcterms:modified>
</cp:coreProperties>
</file>