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256" r:id="rId2"/>
    <p:sldId id="258" r:id="rId3"/>
    <p:sldId id="259" r:id="rId4"/>
    <p:sldId id="260" r:id="rId5"/>
    <p:sldId id="261" r:id="rId6"/>
    <p:sldId id="326" r:id="rId7"/>
    <p:sldId id="267" r:id="rId8"/>
    <p:sldId id="268" r:id="rId9"/>
    <p:sldId id="269" r:id="rId10"/>
    <p:sldId id="270" r:id="rId11"/>
    <p:sldId id="271" r:id="rId12"/>
    <p:sldId id="272" r:id="rId13"/>
    <p:sldId id="285"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6" r:id="rId27"/>
    <p:sldId id="288" r:id="rId28"/>
    <p:sldId id="291" r:id="rId29"/>
    <p:sldId id="292" r:id="rId30"/>
    <p:sldId id="293" r:id="rId31"/>
    <p:sldId id="317" r:id="rId32"/>
    <p:sldId id="294" r:id="rId33"/>
    <p:sldId id="296" r:id="rId34"/>
    <p:sldId id="287" r:id="rId35"/>
    <p:sldId id="297" r:id="rId36"/>
    <p:sldId id="299" r:id="rId37"/>
    <p:sldId id="300" r:id="rId38"/>
    <p:sldId id="298" r:id="rId39"/>
    <p:sldId id="290" r:id="rId40"/>
    <p:sldId id="302" r:id="rId41"/>
    <p:sldId id="303" r:id="rId42"/>
    <p:sldId id="304" r:id="rId43"/>
    <p:sldId id="308" r:id="rId44"/>
    <p:sldId id="309" r:id="rId45"/>
    <p:sldId id="305" r:id="rId46"/>
    <p:sldId id="306" r:id="rId47"/>
    <p:sldId id="307" r:id="rId48"/>
    <p:sldId id="310" r:id="rId49"/>
    <p:sldId id="311" r:id="rId50"/>
    <p:sldId id="312" r:id="rId51"/>
    <p:sldId id="313" r:id="rId52"/>
    <p:sldId id="314" r:id="rId53"/>
    <p:sldId id="315" r:id="rId54"/>
    <p:sldId id="316" r:id="rId55"/>
    <p:sldId id="262" r:id="rId56"/>
    <p:sldId id="263" r:id="rId57"/>
    <p:sldId id="264" r:id="rId58"/>
    <p:sldId id="319" r:id="rId59"/>
    <p:sldId id="320" r:id="rId60"/>
    <p:sldId id="321" r:id="rId61"/>
    <p:sldId id="322" r:id="rId62"/>
    <p:sldId id="323" r:id="rId63"/>
    <p:sldId id="324" r:id="rId64"/>
    <p:sldId id="325" r:id="rId65"/>
    <p:sldId id="265" r:id="rId66"/>
    <p:sldId id="327" r:id="rId67"/>
    <p:sldId id="330" r:id="rId68"/>
    <p:sldId id="328" r:id="rId69"/>
    <p:sldId id="331" r:id="rId70"/>
    <p:sldId id="329" r:id="rId71"/>
    <p:sldId id="266" r:id="rId72"/>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5408" autoAdjust="0"/>
  </p:normalViewPr>
  <p:slideViewPr>
    <p:cSldViewPr>
      <p:cViewPr>
        <p:scale>
          <a:sx n="66" d="100"/>
          <a:sy n="66" d="100"/>
        </p:scale>
        <p:origin x="1446" y="7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4BB19CF-8079-422E-992A-910D4360D8C4}" type="slidenum">
              <a:rPr lang="en-US" altLang="en-US" sz="1200"/>
              <a:pPr eaLnBrk="1" hangingPunct="1"/>
              <a:t>65</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05561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975B43FA-0534-4D49-AE2A-76D945E45E74}" type="slidenum">
              <a:rPr lang="en-US" altLang="en-US" sz="1200"/>
              <a:pPr eaLnBrk="1" hangingPunct="1"/>
              <a:t>71</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375227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We are pleased to introduce you to the newest service from WIPO:</a:t>
            </a:r>
            <a:endParaRPr lang="es-CO"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WIPO PROOF is an easy way to safeguard any digital asset. </a:t>
            </a:r>
            <a:endParaRPr lang="es-CO"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Consider files like Trade Secrets, software algorithms, sets of data resulting from R&amp;D work, or design drafts of textiles, ceramics, flooring, wood manufacturing, apparel and accessories. </a:t>
            </a:r>
            <a:r>
              <a:rPr lang="en-US" sz="1200" kern="1200" dirty="0" smtClean="0">
                <a:solidFill>
                  <a:schemeClr val="tx1"/>
                </a:solidFill>
                <a:effectLst/>
                <a:latin typeface="Arial" charset="0"/>
                <a:ea typeface="+mn-ea"/>
                <a:cs typeface="Arial" charset="0"/>
              </a:rPr>
              <a:t> </a:t>
            </a:r>
            <a:endParaRPr lang="es-CO"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In our increasingly digitized world, inventions and creative outputs are often produced collaboratively, with the work spread out among contributors in many locations, or it must be shared with third parties because it needs a peer review, or needs feedback from the client.  </a:t>
            </a:r>
            <a:endParaRPr lang="es-CO"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In all these cases, your work is at risk from misuse or misappropriation. WIPO PROOF is an easy to use tool for safeguarding your creations.  In a few seconds, the service creates a tamper-proof digital fingerprint of the file containing your work that is date and time stamped.  This is called a WIPO PROOF token.  WIPO PROOF tokens provide evidence that your work existed at a given point in time, and was in your possession before anyone else. </a:t>
            </a:r>
            <a:endParaRPr lang="es-CO"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WIPO PROOF accepts any file format… (give examples from the FAQ) and in any size (to confirm).</a:t>
            </a:r>
            <a:endParaRPr lang="es-CO"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The service is fast (a few seconds) and has a very affordable fee structure, which means you can use it routinely to document your work at every stage, from concept to commercialization.  If you are a high-volume creator, you can purchase token bundles of 10, 100 or more, that are valid for 2 years, so you can document your work more frequently.</a:t>
            </a:r>
            <a:endParaRPr lang="es-CO"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You can also request a WIPO PROOF premium certificate, signed by a WIPO Official, for each WIPO PROOF token. These certificates can be downloaded as a PDF and used as evidence in a legal dispute.   </a:t>
            </a:r>
            <a:endParaRPr lang="es-CO"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WIPO’s long history as the global forum for the international IP system means the service benefits from WIPO’s reputation for secure, reliable and trustworthy services, which are recognized worldwide among business, institutes, and legal jurisdictions.</a:t>
            </a:r>
            <a:endParaRPr lang="es-CO"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WIPO PROOF is built on industry leading technology and robust encryption protocols that meet the highest technical standards. The service interacts with your file directly via your local browser, so that WIPO never, copies or stores your original asset. </a:t>
            </a:r>
            <a:endParaRPr lang="es-CO"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WIPO PROOF complements, without replacing, existing intellectual property registration systems. It is designed to address the growing digital economy where innovation and creativity are enabled by technology, big data and global collaboration; where a strong foundation of evidence of the existence your creations at various points in time is useful whether or not your outputs become formal IP rights.</a:t>
            </a:r>
            <a:endParaRPr lang="es-CO"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WIPO PROOF is available at wipoproof.wipo.int, for further information please visit the website where you can watch videos. Some webinars will also be organized soon.  </a:t>
            </a:r>
            <a:endParaRPr lang="es-CO"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 </a:t>
            </a:r>
            <a:endParaRPr lang="es-CO"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Mention 3 complimentary tokens till June 15</a:t>
            </a:r>
            <a:r>
              <a:rPr lang="en-GB" sz="1200" kern="1200" baseline="30000" dirty="0" smtClean="0">
                <a:solidFill>
                  <a:schemeClr val="tx1"/>
                </a:solidFill>
                <a:effectLst/>
                <a:latin typeface="Arial" charset="0"/>
                <a:ea typeface="+mn-ea"/>
                <a:cs typeface="Arial" charset="0"/>
              </a:rPr>
              <a:t>th</a:t>
            </a:r>
            <a:r>
              <a:rPr lang="en-GB" sz="1200" kern="1200" dirty="0" smtClean="0">
                <a:solidFill>
                  <a:schemeClr val="tx1"/>
                </a:solidFill>
                <a:effectLst/>
                <a:latin typeface="Arial" charset="0"/>
                <a:ea typeface="+mn-ea"/>
                <a:cs typeface="Arial" charset="0"/>
              </a:rPr>
              <a:t>.</a:t>
            </a:r>
            <a:endParaRPr lang="es-CO"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 Note to presenter:  start with examples meaningful to your audience.  This order works for PCT.</a:t>
            </a:r>
            <a:endParaRPr lang="es-CO" sz="1200" kern="1200" dirty="0" smtClean="0">
              <a:solidFill>
                <a:schemeClr val="tx1"/>
              </a:solidFill>
              <a:effectLst/>
              <a:latin typeface="Arial" charset="0"/>
              <a:ea typeface="+mn-ea"/>
              <a:cs typeface="Arial" charset="0"/>
            </a:endParaRPr>
          </a:p>
          <a:p>
            <a:endParaRPr lang="es-CO"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a:t>
            </a:fld>
            <a:endParaRPr lang="en-US"/>
          </a:p>
        </p:txBody>
      </p:sp>
    </p:spTree>
    <p:extLst>
      <p:ext uri="{BB962C8B-B14F-4D97-AF65-F5344CB8AC3E}">
        <p14:creationId xmlns:p14="http://schemas.microsoft.com/office/powerpoint/2010/main" val="228186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recently created a portal to make your experience working with WIPO as seamless as possible.</a:t>
            </a:r>
          </a:p>
          <a:p>
            <a:endParaRPr lang="en-US" dirty="0" smtClean="0"/>
          </a:p>
          <a:p>
            <a:r>
              <a:rPr lang="en-US" dirty="0" smtClean="0"/>
              <a:t>The IP Portal is here </a:t>
            </a:r>
            <a:r>
              <a:rPr lang="en-US" b="1" dirty="0" smtClean="0"/>
              <a:t>to help protecting your ideas </a:t>
            </a:r>
            <a:r>
              <a:rPr lang="en-US" b="0" dirty="0" smtClean="0"/>
              <a:t>and</a:t>
            </a:r>
            <a:r>
              <a:rPr lang="en-US" b="1" dirty="0" smtClean="0"/>
              <a:t> </a:t>
            </a:r>
            <a:r>
              <a:rPr lang="en-US" dirty="0" smtClean="0"/>
              <a:t>provides many services to our customers</a:t>
            </a:r>
            <a:r>
              <a:rPr lang="en-US" baseline="0" dirty="0" smtClean="0"/>
              <a:t> in the 6 UN official languages.</a:t>
            </a:r>
            <a:endParaRPr lang="en-US" dirty="0" smtClean="0"/>
          </a:p>
          <a:p>
            <a:endParaRPr lang="en-US" dirty="0" smtClean="0"/>
          </a:p>
          <a:p>
            <a:r>
              <a:rPr lang="en-US" dirty="0" smtClean="0"/>
              <a:t>Here is what we’ve done so far…</a:t>
            </a:r>
          </a:p>
          <a:p>
            <a:endParaRPr lang="en-US" dirty="0" smtClean="0"/>
          </a:p>
          <a:p>
            <a:r>
              <a:rPr lang="en-US" dirty="0" smtClean="0"/>
              <a:t>Through </a:t>
            </a:r>
            <a:r>
              <a:rPr lang="en-US" dirty="0"/>
              <a:t>the IP Portal you </a:t>
            </a:r>
            <a:r>
              <a:rPr lang="en-US" dirty="0" smtClean="0"/>
              <a:t>will </a:t>
            </a:r>
            <a:r>
              <a:rPr lang="en-US" dirty="0"/>
              <a:t>find more than 40 WIPO online services and </a:t>
            </a:r>
            <a:r>
              <a:rPr lang="en-US" dirty="0" smtClean="0"/>
              <a:t>more will be </a:t>
            </a:r>
            <a:r>
              <a:rPr lang="en-US" dirty="0"/>
              <a:t>added </a:t>
            </a:r>
            <a:r>
              <a:rPr lang="en-US" dirty="0" smtClean="0"/>
              <a:t>soon. </a:t>
            </a:r>
            <a:endParaRPr lang="en-US" dirty="0"/>
          </a:p>
          <a:p>
            <a:endParaRPr lang="en-US" dirty="0"/>
          </a:p>
          <a:p>
            <a:r>
              <a:rPr lang="en-US" dirty="0"/>
              <a:t>The black bar that you see </a:t>
            </a:r>
            <a:r>
              <a:rPr lang="en-US" dirty="0" smtClean="0"/>
              <a:t>on </a:t>
            </a:r>
            <a:r>
              <a:rPr lang="en-US" dirty="0"/>
              <a:t>top </a:t>
            </a:r>
            <a:r>
              <a:rPr lang="en-US" dirty="0" smtClean="0"/>
              <a:t>gives </a:t>
            </a:r>
            <a:r>
              <a:rPr lang="en-US" dirty="0"/>
              <a:t>you easy access to our portfolio of IP </a:t>
            </a:r>
            <a:r>
              <a:rPr lang="en-US" dirty="0" smtClean="0"/>
              <a:t>services. Just </a:t>
            </a:r>
            <a:r>
              <a:rPr lang="en-US" dirty="0"/>
              <a:t>by </a:t>
            </a:r>
            <a:r>
              <a:rPr lang="en-US" dirty="0" smtClean="0"/>
              <a:t>click on the MENU and you </a:t>
            </a:r>
            <a:r>
              <a:rPr lang="en-US" dirty="0"/>
              <a:t>will see, grouped by category and </a:t>
            </a:r>
            <a:r>
              <a:rPr lang="en-US" dirty="0" smtClean="0"/>
              <a:t>searchable, </a:t>
            </a:r>
            <a:r>
              <a:rPr lang="en-US" dirty="0"/>
              <a:t>all the available IP </a:t>
            </a:r>
            <a:r>
              <a:rPr lang="en-US" dirty="0" smtClean="0"/>
              <a:t>services.</a:t>
            </a:r>
          </a:p>
          <a:p>
            <a:endParaRPr lang="en-US" dirty="0"/>
          </a:p>
          <a:p>
            <a:r>
              <a:rPr lang="en-US" dirty="0"/>
              <a:t>Through the IP Portal you can easily access the services you need for Filing </a:t>
            </a:r>
            <a:r>
              <a:rPr lang="en-US" dirty="0" smtClean="0"/>
              <a:t>your application, Managing your registrations </a:t>
            </a:r>
            <a:r>
              <a:rPr lang="en-US" dirty="0"/>
              <a:t>or for searching what </a:t>
            </a:r>
            <a:r>
              <a:rPr lang="en-US" dirty="0" smtClean="0"/>
              <a:t>may be </a:t>
            </a:r>
            <a:r>
              <a:rPr lang="en-US" dirty="0"/>
              <a:t>available </a:t>
            </a:r>
            <a:r>
              <a:rPr lang="en-US" dirty="0" smtClean="0"/>
              <a:t>about your competition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 only need to sign-in once,</a:t>
            </a:r>
            <a:r>
              <a:rPr lang="en-US" baseline="0" dirty="0" smtClean="0"/>
              <a:t> by clicking on LOGIN in the black navigation bar and </a:t>
            </a:r>
            <a:r>
              <a:rPr lang="en-US" dirty="0" smtClean="0"/>
              <a:t>you can navigate around all the IP services.</a:t>
            </a:r>
          </a:p>
          <a:p>
            <a:endParaRPr lang="fr-FR" dirty="0" smtClean="0"/>
          </a:p>
          <a:p>
            <a:r>
              <a:rPr lang="en-US" sz="1200" kern="1200" dirty="0" smtClean="0">
                <a:solidFill>
                  <a:schemeClr val="tx1"/>
                </a:solidFill>
                <a:effectLst/>
                <a:latin typeface="+mn-lt"/>
                <a:ea typeface="+mn-ea"/>
                <a:cs typeface="+mn-cs"/>
              </a:rPr>
              <a:t>When you login you will notice that the LOGIN has been replaced in the black navigation bar by your username and that some additional icons appear in the black navigation bar. These are special services provided only to logged in users. </a:t>
            </a:r>
            <a:endParaRPr lang="en-US" dirty="0"/>
          </a:p>
        </p:txBody>
      </p:sp>
      <p:sp>
        <p:nvSpPr>
          <p:cNvPr id="4" name="Slide Number Placeholder 3"/>
          <p:cNvSpPr>
            <a:spLocks noGrp="1"/>
          </p:cNvSpPr>
          <p:nvPr>
            <p:ph type="sldNum" sz="quarter" idx="10"/>
          </p:nvPr>
        </p:nvSpPr>
        <p:spPr/>
        <p:txBody>
          <a:bodyPr/>
          <a:lstStyle/>
          <a:p>
            <a:fld id="{85D78310-E963-461C-9186-F0ECE7318C12}" type="slidenum">
              <a:rPr lang="en-US" smtClean="0"/>
              <a:t>58</a:t>
            </a:fld>
            <a:endParaRPr lang="en-US"/>
          </a:p>
        </p:txBody>
      </p:sp>
    </p:spTree>
    <p:extLst>
      <p:ext uri="{BB962C8B-B14F-4D97-AF65-F5344CB8AC3E}">
        <p14:creationId xmlns:p14="http://schemas.microsoft.com/office/powerpoint/2010/main" val="78480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smtClean="0"/>
              <a:t>All the services that require authentication are protected by a state of the art secure system, including strong authentication similar to banks for those highly confidential services, such as filing for a patent.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5D78310-E963-461C-9186-F0ECE7318C12}" type="slidenum">
              <a:rPr lang="en-US" smtClean="0"/>
              <a:t>59</a:t>
            </a:fld>
            <a:endParaRPr lang="en-US"/>
          </a:p>
        </p:txBody>
      </p:sp>
    </p:spTree>
    <p:extLst>
      <p:ext uri="{BB962C8B-B14F-4D97-AF65-F5344CB8AC3E}">
        <p14:creationId xmlns:p14="http://schemas.microsoft.com/office/powerpoint/2010/main" val="3501554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are putting in place a streamlined payment processing to be implemented by all our services:</a:t>
            </a:r>
            <a:r>
              <a:rPr lang="en-US" baseline="0" dirty="0" smtClean="0"/>
              <a:t> f</a:t>
            </a:r>
            <a:r>
              <a:rPr lang="en-US" dirty="0" smtClean="0"/>
              <a:t>iling, renewal, purchase data services.</a:t>
            </a:r>
          </a:p>
          <a:p>
            <a:endParaRPr lang="en-US" dirty="0" smtClean="0"/>
          </a:p>
          <a:p>
            <a:r>
              <a:rPr lang="en-US" dirty="0"/>
              <a:t>W</a:t>
            </a:r>
            <a:r>
              <a:rPr lang="en-US" dirty="0" smtClean="0"/>
              <a:t>e </a:t>
            </a:r>
            <a:r>
              <a:rPr lang="en-US" dirty="0"/>
              <a:t>have made your payment process easier. You can easily buy services or products through our online payment </a:t>
            </a:r>
            <a:r>
              <a:rPr lang="en-US" dirty="0" smtClean="0"/>
              <a:t>functionality that you can</a:t>
            </a:r>
            <a:r>
              <a:rPr lang="en-US" baseline="0" dirty="0" smtClean="0"/>
              <a:t> a</a:t>
            </a:r>
            <a:r>
              <a:rPr lang="en-US" dirty="0" smtClean="0"/>
              <a:t>ccess if you click</a:t>
            </a:r>
            <a:r>
              <a:rPr lang="en-US" baseline="0" dirty="0" smtClean="0"/>
              <a:t> on the PAYMENT </a:t>
            </a:r>
            <a:r>
              <a:rPr lang="en-US" dirty="0" smtClean="0"/>
              <a:t>BASKET icon you will see at the black navigation bar at the top of the page.</a:t>
            </a:r>
          </a:p>
          <a:p>
            <a:endParaRPr lang="en-US" dirty="0" smtClean="0"/>
          </a:p>
          <a:p>
            <a:r>
              <a:rPr lang="en-US" dirty="0" smtClean="0"/>
              <a:t>This streamlined payment system is already used for industrial design payments and soon will be integrated for patents, then all the other services will follow.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5D78310-E963-461C-9186-F0ECE7318C12}" type="slidenum">
              <a:rPr lang="en-US" smtClean="0"/>
              <a:t>60</a:t>
            </a:fld>
            <a:endParaRPr lang="en-US"/>
          </a:p>
        </p:txBody>
      </p:sp>
    </p:spTree>
    <p:extLst>
      <p:ext uri="{BB962C8B-B14F-4D97-AF65-F5344CB8AC3E}">
        <p14:creationId xmlns:p14="http://schemas.microsoft.com/office/powerpoint/2010/main" val="227905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Then, there is the IP Portal dashboard.</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 dashboard</a:t>
            </a:r>
            <a:r>
              <a:rPr lang="en-US" baseline="0" dirty="0" smtClean="0"/>
              <a:t> </a:t>
            </a:r>
            <a:r>
              <a:rPr lang="en-US" dirty="0" smtClean="0"/>
              <a:t>makes your WIPO experience even more personal.</a:t>
            </a:r>
            <a:endParaRPr lang="en-US" baseline="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Just click on WIPO IP Portal link at the top left of the screen and you are directed to your dashboard. You can add the widgets that you need and create your</a:t>
            </a:r>
            <a:r>
              <a:rPr lang="en-US" baseline="0" dirty="0" smtClean="0"/>
              <a:t> own </a:t>
            </a:r>
            <a:r>
              <a:rPr lang="en-US" dirty="0" smtClean="0"/>
              <a:t>dashboard of widgets.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sym typeface="Calibri"/>
              </a:rPr>
              <a:t>The benefit of these widgets is that they provide quick access to your information, such as payment transactions or allow you to perform some basic tasks, like searches. Additionally, there are some generic widgets, such as the world clock in which you can add multiple clocks in different time zones, or the latest news, where you may find all the news shared through the available communication sources.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You can move the widgets around the screen, add more widgets</a:t>
            </a:r>
            <a:r>
              <a:rPr lang="en-US" baseline="0" dirty="0" smtClean="0"/>
              <a:t> and </a:t>
            </a:r>
            <a:r>
              <a:rPr lang="en-US" dirty="0" smtClean="0"/>
              <a:t>remove them if you don’t find them relevant any more.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sym typeface="Calibri"/>
              </a:rPr>
              <a:t>Please note that the widgets do not replace the IP services. They present summary information from the existing IP services and provide you with a quick entry point into the services.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5D78310-E963-461C-9186-F0ECE7318C12}" type="slidenum">
              <a:rPr lang="en-US" smtClean="0"/>
              <a:t>61</a:t>
            </a:fld>
            <a:endParaRPr lang="en-US"/>
          </a:p>
        </p:txBody>
      </p:sp>
    </p:spTree>
    <p:extLst>
      <p:ext uri="{BB962C8B-B14F-4D97-AF65-F5344CB8AC3E}">
        <p14:creationId xmlns:p14="http://schemas.microsoft.com/office/powerpoint/2010/main" val="2876355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click on “Manage Widgets”</a:t>
            </a:r>
            <a:r>
              <a:rPr lang="en-US" baseline="0" dirty="0" smtClean="0"/>
              <a:t> y</a:t>
            </a:r>
            <a:r>
              <a:rPr lang="en-US" dirty="0" smtClean="0"/>
              <a:t>ou have access to over 15 widgets from different IP property services and we are constantly adding more.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You can </a:t>
            </a:r>
            <a:r>
              <a:rPr lang="en-US" baseline="0" dirty="0" smtClean="0"/>
              <a:t>make your </a:t>
            </a:r>
            <a:r>
              <a:rPr lang="en-US" dirty="0" smtClean="0"/>
              <a:t>dashboard as useful as you wish.</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you can also find a Feedback box where you can provide your feedback about the IP Portal!</a:t>
            </a:r>
            <a:endParaRPr lang="en-US" dirty="0" smtClean="0"/>
          </a:p>
          <a:p>
            <a:endParaRPr lang="en-US" dirty="0"/>
          </a:p>
        </p:txBody>
      </p:sp>
      <p:sp>
        <p:nvSpPr>
          <p:cNvPr id="4" name="Slide Number Placeholder 3"/>
          <p:cNvSpPr>
            <a:spLocks noGrp="1"/>
          </p:cNvSpPr>
          <p:nvPr>
            <p:ph type="sldNum" sz="quarter" idx="10"/>
          </p:nvPr>
        </p:nvSpPr>
        <p:spPr/>
        <p:txBody>
          <a:bodyPr/>
          <a:lstStyle/>
          <a:p>
            <a:fld id="{85D78310-E963-461C-9186-F0ECE7318C12}" type="slidenum">
              <a:rPr lang="en-US" smtClean="0"/>
              <a:t>62</a:t>
            </a:fld>
            <a:endParaRPr lang="en-US"/>
          </a:p>
        </p:txBody>
      </p:sp>
    </p:spTree>
    <p:extLst>
      <p:ext uri="{BB962C8B-B14F-4D97-AF65-F5344CB8AC3E}">
        <p14:creationId xmlns:p14="http://schemas.microsoft.com/office/powerpoint/2010/main" val="3495208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a:t>
            </a:r>
            <a:r>
              <a:rPr lang="en-US" dirty="0" smtClean="0"/>
              <a:t>most recent service, still in its infancy but growing fast, is the IP Portal Alerts &amp; Messages page.</a:t>
            </a:r>
          </a:p>
          <a:p>
            <a:endParaRPr lang="en-US" dirty="0" smtClean="0"/>
          </a:p>
          <a:p>
            <a:r>
              <a:rPr lang="en-US" dirty="0" smtClean="0"/>
              <a:t>This is your personal messages inbox where you’ll receive messages from the IP</a:t>
            </a:r>
            <a:r>
              <a:rPr lang="en-US" baseline="0" dirty="0" smtClean="0"/>
              <a:t> services you work with. These messages are the same as the e-mails that you receive from WIPO in your e-mail addresses but we have gathered them under one page in the IP Portal for easier access.</a:t>
            </a:r>
            <a:endParaRPr lang="en-US" dirty="0" smtClean="0"/>
          </a:p>
          <a:p>
            <a:endParaRPr lang="en-US" dirty="0" smtClean="0"/>
          </a:p>
          <a:p>
            <a:r>
              <a:rPr lang="en-US" dirty="0" smtClean="0"/>
              <a:t>You</a:t>
            </a:r>
            <a:r>
              <a:rPr lang="en-US" baseline="0" dirty="0" smtClean="0"/>
              <a:t> can a</a:t>
            </a:r>
            <a:r>
              <a:rPr lang="en-US" dirty="0" smtClean="0"/>
              <a:t>ccess it if you click</a:t>
            </a:r>
            <a:r>
              <a:rPr lang="en-US" baseline="0" dirty="0" smtClean="0"/>
              <a:t> on the MESSAGES BELL</a:t>
            </a:r>
            <a:r>
              <a:rPr lang="en-US" dirty="0" smtClean="0"/>
              <a:t> icon that you will see at the black navigation bar at the top of the page.</a:t>
            </a:r>
          </a:p>
          <a:p>
            <a:endParaRPr lang="en-US" dirty="0" smtClean="0"/>
          </a:p>
          <a:p>
            <a:r>
              <a:rPr lang="en-US" dirty="0" smtClean="0"/>
              <a:t>Currently,</a:t>
            </a:r>
            <a:r>
              <a:rPr lang="en-US" baseline="0" dirty="0" smtClean="0"/>
              <a:t> i</a:t>
            </a:r>
            <a:r>
              <a:rPr lang="en-US" dirty="0" smtClean="0"/>
              <a:t>t is under development and linked to the messages received from</a:t>
            </a:r>
            <a:r>
              <a:rPr lang="en-US" baseline="0" dirty="0" smtClean="0"/>
              <a:t> </a:t>
            </a:r>
            <a:r>
              <a:rPr lang="en-US" dirty="0" smtClean="0"/>
              <a:t>only some of the IP services but very</a:t>
            </a:r>
            <a:r>
              <a:rPr lang="en-US" baseline="0" dirty="0" smtClean="0"/>
              <a:t> soon </a:t>
            </a:r>
            <a:r>
              <a:rPr lang="en-US" dirty="0" smtClean="0"/>
              <a:t>all the messages that IP</a:t>
            </a:r>
            <a:r>
              <a:rPr lang="en-US" baseline="0" dirty="0" smtClean="0"/>
              <a:t> services share with you </a:t>
            </a:r>
            <a:r>
              <a:rPr lang="en-US" dirty="0" smtClean="0"/>
              <a:t>will be</a:t>
            </a:r>
            <a:r>
              <a:rPr lang="en-US" baseline="0" dirty="0" smtClean="0"/>
              <a:t> also shared through this </a:t>
            </a:r>
            <a:r>
              <a:rPr lang="en-US" dirty="0" smtClean="0"/>
              <a:t>messaging system.</a:t>
            </a:r>
          </a:p>
          <a:p>
            <a:endParaRPr lang="en-US" dirty="0" smtClean="0"/>
          </a:p>
          <a:p>
            <a:r>
              <a:rPr lang="en-US" sz="1200" kern="1200" dirty="0" smtClean="0">
                <a:solidFill>
                  <a:schemeClr val="tx1"/>
                </a:solidFill>
                <a:effectLst/>
                <a:latin typeface="+mn-lt"/>
                <a:ea typeface="+mn-ea"/>
                <a:cs typeface="+mn-cs"/>
              </a:rPr>
              <a:t>Finally,</a:t>
            </a:r>
            <a:r>
              <a:rPr lang="en-US" sz="1200" kern="1200" baseline="0" dirty="0" smtClean="0">
                <a:solidFill>
                  <a:schemeClr val="tx1"/>
                </a:solidFill>
                <a:effectLst/>
                <a:latin typeface="+mn-lt"/>
                <a:ea typeface="+mn-ea"/>
                <a:cs typeface="+mn-cs"/>
              </a:rPr>
              <a:t> if you click on HELP</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in the black navigation bar you can find </a:t>
            </a:r>
            <a:r>
              <a:rPr lang="en-US" sz="1200" kern="1200" dirty="0" smtClean="0">
                <a:solidFill>
                  <a:schemeClr val="tx1"/>
                </a:solidFill>
                <a:effectLst/>
                <a:latin typeface="+mn-lt"/>
                <a:ea typeface="+mn-ea"/>
                <a:cs typeface="+mn-cs"/>
              </a:rPr>
              <a:t>FAQs &amp; Contact details which are application specific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example Help in Madrid Fee calculator takes you to Contact Madrid).</a:t>
            </a:r>
            <a:endParaRPr lang="en-US" dirty="0" smtClean="0"/>
          </a:p>
        </p:txBody>
      </p:sp>
      <p:sp>
        <p:nvSpPr>
          <p:cNvPr id="4" name="Slide Number Placeholder 3"/>
          <p:cNvSpPr>
            <a:spLocks noGrp="1"/>
          </p:cNvSpPr>
          <p:nvPr>
            <p:ph type="sldNum" sz="quarter" idx="10"/>
          </p:nvPr>
        </p:nvSpPr>
        <p:spPr/>
        <p:txBody>
          <a:bodyPr/>
          <a:lstStyle/>
          <a:p>
            <a:fld id="{85D78310-E963-461C-9186-F0ECE7318C12}" type="slidenum">
              <a:rPr lang="en-US" smtClean="0"/>
              <a:t>63</a:t>
            </a:fld>
            <a:endParaRPr lang="en-US"/>
          </a:p>
        </p:txBody>
      </p:sp>
    </p:spTree>
    <p:extLst>
      <p:ext uri="{BB962C8B-B14F-4D97-AF65-F5344CB8AC3E}">
        <p14:creationId xmlns:p14="http://schemas.microsoft.com/office/powerpoint/2010/main" val="795298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were to remember one thing about the WIPO IP Portal </a:t>
            </a:r>
            <a:r>
              <a:rPr lang="en-US" dirty="0" smtClean="0"/>
              <a:t>it is </a:t>
            </a:r>
            <a:r>
              <a:rPr lang="en-US" dirty="0"/>
              <a:t>this:</a:t>
            </a:r>
          </a:p>
          <a:p>
            <a:pPr marL="0" marR="0" lvl="0" indent="0" defTabSz="914400" eaLnBrk="1" fontAlgn="auto" latinLnBrk="0" hangingPunct="1">
              <a:lnSpc>
                <a:spcPct val="100000"/>
              </a:lnSpc>
              <a:spcBef>
                <a:spcPts val="0"/>
              </a:spcBef>
              <a:spcAft>
                <a:spcPts val="0"/>
              </a:spcAft>
              <a:buClrTx/>
              <a:buSzTx/>
              <a:buFontTx/>
              <a:buNone/>
              <a:tabLst/>
              <a:defRPr/>
            </a:pPr>
            <a:r>
              <a:rPr lang="en-US" b="1" dirty="0"/>
              <a:t>It is the one-stop shop for WIPO IP online services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b="1" dirty="0"/>
              <a:t>We are here to listen to you </a:t>
            </a:r>
            <a:r>
              <a:rPr lang="en-US" dirty="0"/>
              <a:t>and make your experience with WIPO as easy and pleasant as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If </a:t>
            </a:r>
            <a:r>
              <a:rPr lang="fr-FR" dirty="0" err="1"/>
              <a:t>you</a:t>
            </a:r>
            <a:r>
              <a:rPr lang="fr-FR" dirty="0"/>
              <a:t> have </a:t>
            </a:r>
            <a:r>
              <a:rPr lang="fr-FR" dirty="0" err="1"/>
              <a:t>your</a:t>
            </a:r>
            <a:r>
              <a:rPr lang="fr-FR" dirty="0"/>
              <a:t> smartphone </a:t>
            </a:r>
            <a:r>
              <a:rPr lang="fr-FR" dirty="0" err="1"/>
              <a:t>handy</a:t>
            </a:r>
            <a:r>
              <a:rPr lang="fr-FR" dirty="0"/>
              <a:t>, </a:t>
            </a:r>
            <a:r>
              <a:rPr lang="fr-FR" dirty="0" err="1"/>
              <a:t>here</a:t>
            </a:r>
            <a:r>
              <a:rPr lang="fr-FR" dirty="0"/>
              <a:t> </a:t>
            </a:r>
            <a:r>
              <a:rPr lang="fr-FR" dirty="0" err="1"/>
              <a:t>is</a:t>
            </a:r>
            <a:r>
              <a:rPr lang="fr-FR" dirty="0"/>
              <a:t> a QR to the feedback </a:t>
            </a:r>
            <a:r>
              <a:rPr lang="fr-FR" dirty="0" err="1"/>
              <a:t>form</a:t>
            </a:r>
            <a:r>
              <a:rPr lang="fr-FR" dirty="0"/>
              <a:t>.</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fr-FR" dirty="0" smtClean="0"/>
          </a:p>
          <a:p>
            <a:pPr marL="0" marR="0" lvl="0" indent="0" defTabSz="914400" eaLnBrk="1" fontAlgn="auto" latinLnBrk="0" hangingPunct="1">
              <a:lnSpc>
                <a:spcPct val="100000"/>
              </a:lnSpc>
              <a:spcBef>
                <a:spcPts val="0"/>
              </a:spcBef>
              <a:spcAft>
                <a:spcPts val="0"/>
              </a:spcAft>
              <a:buClrTx/>
              <a:buSzTx/>
              <a:buFontTx/>
              <a:buNone/>
              <a:tabLst/>
              <a:defRPr/>
            </a:pPr>
            <a:r>
              <a:rPr lang="fr-FR" dirty="0" err="1" smtClean="0"/>
              <a:t>Otherwise</a:t>
            </a:r>
            <a:r>
              <a:rPr lang="fr-FR" dirty="0"/>
              <a:t>, </a:t>
            </a:r>
            <a:r>
              <a:rPr lang="fr-FR" dirty="0" err="1"/>
              <a:t>you</a:t>
            </a:r>
            <a:r>
              <a:rPr lang="fr-FR" dirty="0"/>
              <a:t> </a:t>
            </a:r>
            <a:r>
              <a:rPr lang="fr-FR" dirty="0" err="1"/>
              <a:t>can</a:t>
            </a:r>
            <a:r>
              <a:rPr lang="fr-FR" dirty="0"/>
              <a:t> login </a:t>
            </a:r>
            <a:r>
              <a:rPr lang="fr-FR" dirty="0" err="1"/>
              <a:t>into</a:t>
            </a:r>
            <a:r>
              <a:rPr lang="fr-FR" dirty="0"/>
              <a:t> the IP Portal </a:t>
            </a:r>
            <a:r>
              <a:rPr lang="fr-FR" dirty="0" err="1"/>
              <a:t>dashboard</a:t>
            </a:r>
            <a:r>
              <a:rPr lang="fr-FR" dirty="0"/>
              <a:t> and click on the « </a:t>
            </a:r>
            <a:r>
              <a:rPr lang="fr-FR" dirty="0" smtClean="0"/>
              <a:t>Feedback» </a:t>
            </a:r>
            <a:r>
              <a:rPr lang="fr-FR" dirty="0" err="1"/>
              <a:t>button</a:t>
            </a:r>
            <a:r>
              <a:rPr lang="fr-FR" dirty="0"/>
              <a:t> to </a:t>
            </a:r>
            <a:r>
              <a:rPr lang="fr-FR" dirty="0" err="1"/>
              <a:t>access</a:t>
            </a:r>
            <a:r>
              <a:rPr lang="fr-FR" dirty="0"/>
              <a:t> the f</a:t>
            </a:r>
            <a:r>
              <a:rPr lang="en-US" dirty="0" err="1"/>
              <a:t>eedback</a:t>
            </a:r>
            <a:r>
              <a:rPr lang="en-US" dirty="0"/>
              <a:t> form</a:t>
            </a:r>
            <a:r>
              <a:rPr lang="en-US"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fr-FR" dirty="0" err="1" smtClean="0"/>
              <a:t>We</a:t>
            </a:r>
            <a:r>
              <a:rPr lang="fr-FR" dirty="0" smtClean="0"/>
              <a:t> </a:t>
            </a:r>
            <a:r>
              <a:rPr lang="fr-FR" dirty="0" err="1"/>
              <a:t>would</a:t>
            </a:r>
            <a:r>
              <a:rPr lang="fr-FR" dirty="0"/>
              <a:t> love to </a:t>
            </a:r>
            <a:r>
              <a:rPr lang="fr-FR" dirty="0" err="1"/>
              <a:t>hear</a:t>
            </a:r>
            <a:r>
              <a:rPr lang="fr-FR" dirty="0"/>
              <a:t> </a:t>
            </a:r>
            <a:r>
              <a:rPr lang="fr-FR" dirty="0" err="1"/>
              <a:t>from</a:t>
            </a:r>
            <a:r>
              <a:rPr lang="fr-FR" dirty="0"/>
              <a:t> </a:t>
            </a:r>
            <a:r>
              <a:rPr lang="fr-FR" dirty="0" err="1"/>
              <a:t>you</a:t>
            </a:r>
            <a:r>
              <a:rPr lang="fr-FR" dirty="0"/>
              <a: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sz="1200" b="1" dirty="0" smtClean="0">
              <a:solidFill>
                <a:srgbClr val="67D1F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fr-FR" dirty="0" smtClean="0"/>
          </a:p>
          <a:p>
            <a:endParaRPr lang="en-US" dirty="0"/>
          </a:p>
        </p:txBody>
      </p:sp>
      <p:sp>
        <p:nvSpPr>
          <p:cNvPr id="4" name="Slide Number Placeholder 3"/>
          <p:cNvSpPr>
            <a:spLocks noGrp="1"/>
          </p:cNvSpPr>
          <p:nvPr>
            <p:ph type="sldNum" sz="quarter" idx="10"/>
          </p:nvPr>
        </p:nvSpPr>
        <p:spPr/>
        <p:txBody>
          <a:bodyPr/>
          <a:lstStyle/>
          <a:p>
            <a:fld id="{85D78310-E963-461C-9186-F0ECE7318C12}" type="slidenum">
              <a:rPr lang="en-US" smtClean="0"/>
              <a:t>64</a:t>
            </a:fld>
            <a:endParaRPr lang="en-US"/>
          </a:p>
        </p:txBody>
      </p:sp>
    </p:spTree>
    <p:extLst>
      <p:ext uri="{BB962C8B-B14F-4D97-AF65-F5344CB8AC3E}">
        <p14:creationId xmlns:p14="http://schemas.microsoft.com/office/powerpoint/2010/main" val="1304077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endParaRPr lang="en-US" noProof="0" smtClean="0"/>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0"/>
            <a:ext cx="2133600" cy="476250"/>
          </a:xfrm>
        </p:spPr>
        <p:txBody>
          <a:bodyPr/>
          <a:lstStyle>
            <a:lvl1pPr>
              <a:defRPr/>
            </a:lvl1pPr>
          </a:lstStyle>
          <a:p>
            <a:fld id="{7DCC91D2-399F-4A6F-91CC-7341AA97CD91}" type="slidenum">
              <a:rPr lang="en-US" altLang="en-US"/>
              <a:pPr/>
              <a:t>‹#›</a:t>
            </a:fld>
            <a:endParaRPr lang="en-US" altLang="en-US"/>
          </a:p>
        </p:txBody>
      </p:sp>
    </p:spTree>
    <p:extLst>
      <p:ext uri="{BB962C8B-B14F-4D97-AF65-F5344CB8AC3E}">
        <p14:creationId xmlns:p14="http://schemas.microsoft.com/office/powerpoint/2010/main" val="575287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476250"/>
          </a:xfrm>
        </p:spPr>
        <p:txBody>
          <a:bodyPr/>
          <a:lstStyle>
            <a:lvl1pPr>
              <a:defRPr/>
            </a:lvl1pPr>
          </a:lstStyle>
          <a:p>
            <a:fld id="{CDCEE4AE-5CCC-4B1B-82DD-7500C7B96064}" type="slidenum">
              <a:rPr lang="en-US" altLang="en-US"/>
              <a:pPr/>
              <a:t>‹#›</a:t>
            </a:fld>
            <a:endParaRPr lang="en-US" altLang="en-US"/>
          </a:p>
        </p:txBody>
      </p:sp>
    </p:spTree>
    <p:extLst>
      <p:ext uri="{BB962C8B-B14F-4D97-AF65-F5344CB8AC3E}">
        <p14:creationId xmlns:p14="http://schemas.microsoft.com/office/powerpoint/2010/main" val="246965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
        <p:nvSpPr>
          <p:cNvPr id="8" name="fr" descr="  "/>
          <p:cNvSpPr txBox="1"/>
          <p:nvPr userDrawn="1"/>
        </p:nvSpPr>
        <p:spPr>
          <a:xfrm>
            <a:off x="0" y="6537960"/>
            <a:ext cx="9144000" cy="223138"/>
          </a:xfrm>
          <a:prstGeom prst="rect">
            <a:avLst/>
          </a:prstGeom>
          <a:noFill/>
        </p:spPr>
        <p:txBody>
          <a:bodyPr vert="horz" rtlCol="0">
            <a:spAutoFit/>
          </a:bodyPr>
          <a:lstStyle/>
          <a:p>
            <a:pPr algn="r"/>
            <a:r>
              <a:rPr lang="es-CO" sz="850" b="0" i="0" u="none" baseline="0" smtClean="0">
                <a:solidFill>
                  <a:srgbClr val="000000"/>
                </a:solidFill>
                <a:latin typeface="Microsoft Sans Serif" panose="020B0604020202020204" pitchFamily="34" charset="0"/>
              </a:rPr>
              <a:t>  </a:t>
            </a:r>
            <a:endParaRPr lang="es-CO" sz="850" b="0" i="0" u="none" baseline="0">
              <a:solidFill>
                <a:srgbClr val="000000"/>
              </a:solidFill>
              <a:latin typeface="Microsoft Sans Serif"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6"/>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3.w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https://www.wipo.int/patentscope/en/webinar/"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wipo.int/reference/en/designdb/webinar/index.html" TargetMode="External"/><Relationship Id="rId2" Type="http://schemas.openxmlformats.org/officeDocument/2006/relationships/hyperlink" Target="https://www.wipo.int/reference/en/branddb/webinar/index.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ipoproof.wipo.int/wdts/"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wipo.int/patentscope/en/programs/patent_landscapes/" TargetMode="External"/><Relationship Id="rId7" Type="http://schemas.openxmlformats.org/officeDocument/2006/relationships/hyperlink" Target="https://www.cooperativepatentclassification.org/" TargetMode="External"/><Relationship Id="rId2" Type="http://schemas.openxmlformats.org/officeDocument/2006/relationships/hyperlink" Target="https://www.wipo.int/classifications/ipc/en/green_inventory/" TargetMode="External"/><Relationship Id="rId1" Type="http://schemas.openxmlformats.org/officeDocument/2006/relationships/slideLayout" Target="../slideLayouts/slideLayout2.xml"/><Relationship Id="rId6" Type="http://schemas.openxmlformats.org/officeDocument/2006/relationships/hyperlink" Target="https://www.wipo.int/classifications/ipc/en/" TargetMode="External"/><Relationship Id="rId5" Type="http://schemas.openxmlformats.org/officeDocument/2006/relationships/hyperlink" Target="https://wipoproof.wipo.int/wdts/" TargetMode="External"/><Relationship Id="rId4" Type="http://schemas.openxmlformats.org/officeDocument/2006/relationships/hyperlink" Target="https://ipportal.wipo.int/about"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83063"/>
            <a:ext cx="4937125" cy="1333500"/>
          </a:xfrm>
          <a:noFill/>
        </p:spPr>
        <p:txBody>
          <a:bodyPr/>
          <a:lstStyle/>
          <a:p>
            <a:pPr eaLnBrk="1" hangingPunct="1"/>
            <a:r>
              <a:rPr lang="en-US" sz="3000" b="1" dirty="0" smtClean="0">
                <a:solidFill>
                  <a:srgbClr val="00408C"/>
                </a:solidFill>
                <a:ea typeface="ヒラギノ角ゴ Pro W3" pitchFamily="1" charset="-128"/>
              </a:rPr>
              <a:t>The result list in PATENTSCOPE</a:t>
            </a:r>
            <a:endParaRPr lang="en-US" sz="3000" b="1" dirty="0" smtClean="0">
              <a:solidFill>
                <a:srgbClr val="00408C"/>
              </a:solidFill>
              <a:ea typeface="ヒラギノ角ゴ Pro W3" pitchFamily="1" charset="-128"/>
            </a:endParaRPr>
          </a:p>
        </p:txBody>
      </p:sp>
      <p:sp>
        <p:nvSpPr>
          <p:cNvPr id="3075" name="Text Box 5"/>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en-US" sz="1300" dirty="0" smtClean="0">
                <a:solidFill>
                  <a:srgbClr val="3399FF"/>
                </a:solidFill>
                <a:latin typeface="Arial Black" pitchFamily="34" charset="0"/>
                <a:ea typeface="ヒラギノ角ゴ Pro W3" pitchFamily="1" charset="-128"/>
              </a:rPr>
              <a:t>Online</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June</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2020</a:t>
            </a:r>
            <a:endParaRPr lang="en-US" sz="1300" dirty="0">
              <a:solidFill>
                <a:srgbClr val="3399FF"/>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CH"/>
          </a:p>
        </p:txBody>
      </p:sp>
      <p:sp>
        <p:nvSpPr>
          <p:cNvPr id="3077"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800" dirty="0" smtClean="0">
                <a:solidFill>
                  <a:srgbClr val="00408C"/>
                </a:solidFill>
                <a:ea typeface="ヒラギノ角ゴ Pro W3" pitchFamily="1" charset="-128"/>
              </a:rPr>
              <a:t>Sandrine Ammann</a:t>
            </a:r>
            <a:endParaRPr lang="en-US" sz="1800" dirty="0">
              <a:solidFill>
                <a:srgbClr val="00408C"/>
              </a:solidFill>
              <a:ea typeface="ヒラギノ角ゴ Pro W3" pitchFamily="1" charset="-128"/>
            </a:endParaRPr>
          </a:p>
          <a:p>
            <a:pPr>
              <a:spcBef>
                <a:spcPct val="20000"/>
              </a:spcBef>
            </a:pPr>
            <a:r>
              <a:rPr lang="en-US" sz="1800" dirty="0" smtClean="0">
                <a:solidFill>
                  <a:srgbClr val="00408C"/>
                </a:solidFill>
                <a:ea typeface="ヒラギノ角ゴ Pro W3" pitchFamily="1" charset="-128"/>
              </a:rPr>
              <a:t>Marketing &amp; Communications Officer</a:t>
            </a:r>
            <a:endParaRPr lang="en-US" sz="1800" dirty="0">
              <a:solidFill>
                <a:srgbClr val="00408C"/>
              </a:solidFill>
              <a:ea typeface="ヒラギノ角ゴ Pro W3" pitchFamily="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39" y="533400"/>
            <a:ext cx="9190061" cy="4953000"/>
          </a:xfrm>
          <a:prstGeom prst="rect">
            <a:avLst/>
          </a:prstGeom>
        </p:spPr>
      </p:pic>
      <p:sp>
        <p:nvSpPr>
          <p:cNvPr id="4" name="Rectangle 3"/>
          <p:cNvSpPr/>
          <p:nvPr/>
        </p:nvSpPr>
        <p:spPr bwMode="auto">
          <a:xfrm>
            <a:off x="76200" y="1066800"/>
            <a:ext cx="2438400" cy="381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7772400" y="1447800"/>
            <a:ext cx="1143000" cy="381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pic>
        <p:nvPicPr>
          <p:cNvPr id="6" name="Picture 5"/>
          <p:cNvPicPr>
            <a:picLocks noChangeAspect="1"/>
          </p:cNvPicPr>
          <p:nvPr/>
        </p:nvPicPr>
        <p:blipFill>
          <a:blip r:embed="rId3"/>
          <a:stretch>
            <a:fillRect/>
          </a:stretch>
        </p:blipFill>
        <p:spPr>
          <a:xfrm>
            <a:off x="228600" y="1844040"/>
            <a:ext cx="8334375" cy="4248779"/>
          </a:xfrm>
          <a:prstGeom prst="rect">
            <a:avLst/>
          </a:prstGeom>
        </p:spPr>
      </p:pic>
    </p:spTree>
    <p:extLst>
      <p:ext uri="{BB962C8B-B14F-4D97-AF65-F5344CB8AC3E}">
        <p14:creationId xmlns:p14="http://schemas.microsoft.com/office/powerpoint/2010/main" val="208798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2000"/>
            <a:ext cx="9110879" cy="4724400"/>
          </a:xfrm>
          <a:prstGeom prst="rect">
            <a:avLst/>
          </a:prstGeom>
        </p:spPr>
      </p:pic>
      <p:pic>
        <p:nvPicPr>
          <p:cNvPr id="3" name="Picture 2"/>
          <p:cNvPicPr>
            <a:picLocks noChangeAspect="1"/>
          </p:cNvPicPr>
          <p:nvPr/>
        </p:nvPicPr>
        <p:blipFill>
          <a:blip r:embed="rId3"/>
          <a:stretch>
            <a:fillRect/>
          </a:stretch>
        </p:blipFill>
        <p:spPr>
          <a:xfrm>
            <a:off x="228600" y="2209800"/>
            <a:ext cx="8882279" cy="4880226"/>
          </a:xfrm>
          <a:prstGeom prst="rect">
            <a:avLst/>
          </a:prstGeom>
        </p:spPr>
      </p:pic>
      <p:sp>
        <p:nvSpPr>
          <p:cNvPr id="4" name="Rectangle 3"/>
          <p:cNvSpPr/>
          <p:nvPr/>
        </p:nvSpPr>
        <p:spPr bwMode="auto">
          <a:xfrm>
            <a:off x="7772400" y="1676400"/>
            <a:ext cx="1143000" cy="381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pic>
        <p:nvPicPr>
          <p:cNvPr id="5" name="Picture 4"/>
          <p:cNvPicPr>
            <a:picLocks noChangeAspect="1"/>
          </p:cNvPicPr>
          <p:nvPr/>
        </p:nvPicPr>
        <p:blipFill>
          <a:blip r:embed="rId4"/>
          <a:stretch>
            <a:fillRect/>
          </a:stretch>
        </p:blipFill>
        <p:spPr>
          <a:xfrm>
            <a:off x="7634287" y="2064895"/>
            <a:ext cx="1419225" cy="971550"/>
          </a:xfrm>
          <a:prstGeom prst="rect">
            <a:avLst/>
          </a:prstGeom>
        </p:spPr>
      </p:pic>
      <p:pic>
        <p:nvPicPr>
          <p:cNvPr id="6" name="Picture 5"/>
          <p:cNvPicPr>
            <a:picLocks noChangeAspect="1"/>
          </p:cNvPicPr>
          <p:nvPr/>
        </p:nvPicPr>
        <p:blipFill>
          <a:blip r:embed="rId5"/>
          <a:stretch>
            <a:fillRect/>
          </a:stretch>
        </p:blipFill>
        <p:spPr>
          <a:xfrm>
            <a:off x="152400" y="2057275"/>
            <a:ext cx="8958479" cy="4813116"/>
          </a:xfrm>
          <a:prstGeom prst="rect">
            <a:avLst/>
          </a:prstGeom>
        </p:spPr>
      </p:pic>
    </p:spTree>
    <p:extLst>
      <p:ext uri="{BB962C8B-B14F-4D97-AF65-F5344CB8AC3E}">
        <p14:creationId xmlns:p14="http://schemas.microsoft.com/office/powerpoint/2010/main" val="141477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4401"/>
            <a:ext cx="9228228" cy="3581400"/>
          </a:xfrm>
          <a:prstGeom prst="rect">
            <a:avLst/>
          </a:prstGeom>
        </p:spPr>
      </p:pic>
      <p:sp>
        <p:nvSpPr>
          <p:cNvPr id="3" name="Rectangle 2"/>
          <p:cNvSpPr/>
          <p:nvPr/>
        </p:nvSpPr>
        <p:spPr bwMode="auto">
          <a:xfrm>
            <a:off x="38100" y="1371600"/>
            <a:ext cx="4152900" cy="381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7184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 y="762000"/>
            <a:ext cx="9119686" cy="4495800"/>
          </a:xfrm>
          <a:prstGeom prst="rect">
            <a:avLst/>
          </a:prstGeom>
        </p:spPr>
      </p:pic>
      <p:sp>
        <p:nvSpPr>
          <p:cNvPr id="3" name="Rectangle 2"/>
          <p:cNvSpPr/>
          <p:nvPr/>
        </p:nvSpPr>
        <p:spPr bwMode="auto">
          <a:xfrm>
            <a:off x="8229600" y="3009900"/>
            <a:ext cx="609600" cy="23241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4" name="Rectangle 3"/>
          <p:cNvSpPr/>
          <p:nvPr/>
        </p:nvSpPr>
        <p:spPr bwMode="auto">
          <a:xfrm>
            <a:off x="8077200" y="671286"/>
            <a:ext cx="914400" cy="624114"/>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10654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6800"/>
            <a:ext cx="9063240" cy="3733800"/>
          </a:xfrm>
          <a:prstGeom prst="rect">
            <a:avLst/>
          </a:prstGeom>
        </p:spPr>
      </p:pic>
      <p:sp>
        <p:nvSpPr>
          <p:cNvPr id="3" name="Rectangle 2"/>
          <p:cNvSpPr/>
          <p:nvPr/>
        </p:nvSpPr>
        <p:spPr bwMode="auto">
          <a:xfrm>
            <a:off x="54870" y="2057400"/>
            <a:ext cx="8784330" cy="381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4" name="Rectangle 3"/>
          <p:cNvSpPr/>
          <p:nvPr/>
        </p:nvSpPr>
        <p:spPr bwMode="auto">
          <a:xfrm>
            <a:off x="7808220" y="2057400"/>
            <a:ext cx="1143000" cy="381000"/>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pic>
        <p:nvPicPr>
          <p:cNvPr id="5" name="Picture 4"/>
          <p:cNvPicPr>
            <a:picLocks noChangeAspect="1"/>
          </p:cNvPicPr>
          <p:nvPr/>
        </p:nvPicPr>
        <p:blipFill>
          <a:blip r:embed="rId3"/>
          <a:stretch>
            <a:fillRect/>
          </a:stretch>
        </p:blipFill>
        <p:spPr>
          <a:xfrm>
            <a:off x="7807857" y="2514600"/>
            <a:ext cx="1143363" cy="4074670"/>
          </a:xfrm>
          <a:prstGeom prst="rect">
            <a:avLst/>
          </a:prstGeom>
        </p:spPr>
      </p:pic>
    </p:spTree>
    <p:extLst>
      <p:ext uri="{BB962C8B-B14F-4D97-AF65-F5344CB8AC3E}">
        <p14:creationId xmlns:p14="http://schemas.microsoft.com/office/powerpoint/2010/main" val="63860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 y="152400"/>
            <a:ext cx="7991475" cy="3775815"/>
          </a:xfrm>
          <a:prstGeom prst="rect">
            <a:avLst/>
          </a:prstGeom>
        </p:spPr>
      </p:pic>
      <p:pic>
        <p:nvPicPr>
          <p:cNvPr id="3" name="Picture 2"/>
          <p:cNvPicPr>
            <a:picLocks noChangeAspect="1"/>
          </p:cNvPicPr>
          <p:nvPr/>
        </p:nvPicPr>
        <p:blipFill>
          <a:blip r:embed="rId3"/>
          <a:stretch>
            <a:fillRect/>
          </a:stretch>
        </p:blipFill>
        <p:spPr>
          <a:xfrm>
            <a:off x="1066800" y="2590800"/>
            <a:ext cx="7972425" cy="3642916"/>
          </a:xfrm>
          <a:prstGeom prst="rect">
            <a:avLst/>
          </a:prstGeom>
        </p:spPr>
      </p:pic>
    </p:spTree>
    <p:extLst>
      <p:ext uri="{BB962C8B-B14F-4D97-AF65-F5344CB8AC3E}">
        <p14:creationId xmlns:p14="http://schemas.microsoft.com/office/powerpoint/2010/main" val="188833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6800"/>
            <a:ext cx="9063240" cy="3733800"/>
          </a:xfrm>
          <a:prstGeom prst="rect">
            <a:avLst/>
          </a:prstGeom>
        </p:spPr>
      </p:pic>
      <p:sp>
        <p:nvSpPr>
          <p:cNvPr id="3" name="Rectangle 2"/>
          <p:cNvSpPr/>
          <p:nvPr/>
        </p:nvSpPr>
        <p:spPr bwMode="auto">
          <a:xfrm>
            <a:off x="54870" y="2057400"/>
            <a:ext cx="8784330" cy="381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4" name="Rectangle 3"/>
          <p:cNvSpPr/>
          <p:nvPr/>
        </p:nvSpPr>
        <p:spPr bwMode="auto">
          <a:xfrm>
            <a:off x="4038600" y="2057400"/>
            <a:ext cx="1143000" cy="381000"/>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2643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6800"/>
            <a:ext cx="9063240" cy="3733800"/>
          </a:xfrm>
          <a:prstGeom prst="rect">
            <a:avLst/>
          </a:prstGeom>
        </p:spPr>
      </p:pic>
      <p:sp>
        <p:nvSpPr>
          <p:cNvPr id="3" name="Rectangle 2"/>
          <p:cNvSpPr/>
          <p:nvPr/>
        </p:nvSpPr>
        <p:spPr bwMode="auto">
          <a:xfrm>
            <a:off x="54870" y="2057400"/>
            <a:ext cx="8784330" cy="381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4" name="Rectangle 3"/>
          <p:cNvSpPr/>
          <p:nvPr/>
        </p:nvSpPr>
        <p:spPr bwMode="auto">
          <a:xfrm>
            <a:off x="61116" y="2066144"/>
            <a:ext cx="2148684" cy="381000"/>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11079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458396189"/>
              </p:ext>
            </p:extLst>
          </p:nvPr>
        </p:nvGraphicFramePr>
        <p:xfrm>
          <a:off x="1066800" y="1143000"/>
          <a:ext cx="6107112" cy="3111500"/>
        </p:xfrm>
        <a:graphic>
          <a:graphicData uri="http://schemas.openxmlformats.org/presentationml/2006/ole">
            <mc:AlternateContent xmlns:mc="http://schemas.openxmlformats.org/markup-compatibility/2006">
              <mc:Choice xmlns:v="urn:schemas-microsoft-com:vml" Requires="v">
                <p:oleObj spid="_x0000_s2061" name="Image" r:id="rId3" imgW="6107760" imgH="3110760" progId="Photoshop.Image.13">
                  <p:embed/>
                </p:oleObj>
              </mc:Choice>
              <mc:Fallback>
                <p:oleObj name="Image" r:id="rId3" imgW="6107760" imgH="3110760" progId="Photoshop.Image.13">
                  <p:embed/>
                  <p:pic>
                    <p:nvPicPr>
                      <p:cNvPr id="0" name=""/>
                      <p:cNvPicPr/>
                      <p:nvPr/>
                    </p:nvPicPr>
                    <p:blipFill>
                      <a:blip r:embed="rId4"/>
                      <a:stretch>
                        <a:fillRect/>
                      </a:stretch>
                    </p:blipFill>
                    <p:spPr>
                      <a:xfrm>
                        <a:off x="1066800" y="1143000"/>
                        <a:ext cx="6107112" cy="3111500"/>
                      </a:xfrm>
                      <a:prstGeom prst="rect">
                        <a:avLst/>
                      </a:prstGeom>
                    </p:spPr>
                  </p:pic>
                </p:oleObj>
              </mc:Fallback>
            </mc:AlternateContent>
          </a:graphicData>
        </a:graphic>
      </p:graphicFrame>
    </p:spTree>
    <p:extLst>
      <p:ext uri="{BB962C8B-B14F-4D97-AF65-F5344CB8AC3E}">
        <p14:creationId xmlns:p14="http://schemas.microsoft.com/office/powerpoint/2010/main" val="2226959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496470339"/>
              </p:ext>
            </p:extLst>
          </p:nvPr>
        </p:nvGraphicFramePr>
        <p:xfrm>
          <a:off x="534194" y="990600"/>
          <a:ext cx="7193756" cy="4343400"/>
        </p:xfrm>
        <a:graphic>
          <a:graphicData uri="http://schemas.openxmlformats.org/presentationml/2006/ole">
            <mc:AlternateContent xmlns:mc="http://schemas.openxmlformats.org/markup-compatibility/2006">
              <mc:Choice xmlns:v="urn:schemas-microsoft-com:vml" Requires="v">
                <p:oleObj spid="_x0000_s3085" name="Image" r:id="rId3" imgW="6310800" imgH="3809520" progId="Photoshop.Image.13">
                  <p:embed/>
                </p:oleObj>
              </mc:Choice>
              <mc:Fallback>
                <p:oleObj name="Image" r:id="rId3" imgW="6310800" imgH="3809520" progId="Photoshop.Image.13">
                  <p:embed/>
                  <p:pic>
                    <p:nvPicPr>
                      <p:cNvPr id="0" name=""/>
                      <p:cNvPicPr/>
                      <p:nvPr/>
                    </p:nvPicPr>
                    <p:blipFill>
                      <a:blip r:embed="rId4"/>
                      <a:stretch>
                        <a:fillRect/>
                      </a:stretch>
                    </p:blipFill>
                    <p:spPr>
                      <a:xfrm>
                        <a:off x="534194" y="990600"/>
                        <a:ext cx="7193756" cy="4343400"/>
                      </a:xfrm>
                      <a:prstGeom prst="rect">
                        <a:avLst/>
                      </a:prstGeom>
                    </p:spPr>
                  </p:pic>
                </p:oleObj>
              </mc:Fallback>
            </mc:AlternateContent>
          </a:graphicData>
        </a:graphic>
      </p:graphicFrame>
    </p:spTree>
    <p:extLst>
      <p:ext uri="{BB962C8B-B14F-4D97-AF65-F5344CB8AC3E}">
        <p14:creationId xmlns:p14="http://schemas.microsoft.com/office/powerpoint/2010/main" val="1686675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250825" y="1773238"/>
            <a:ext cx="1368425" cy="503237"/>
          </a:xfrm>
          <a:prstGeom prst="rightArrow">
            <a:avLst>
              <a:gd name="adj1" fmla="val 50000"/>
              <a:gd name="adj2" fmla="val 6798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
        <p:nvSpPr>
          <p:cNvPr id="83971" name="AutoShape 3"/>
          <p:cNvSpPr>
            <a:spLocks noChangeArrowheads="1"/>
          </p:cNvSpPr>
          <p:nvPr/>
        </p:nvSpPr>
        <p:spPr bwMode="auto">
          <a:xfrm>
            <a:off x="533400" y="2133600"/>
            <a:ext cx="1731962" cy="1277937"/>
          </a:xfrm>
          <a:prstGeom prst="rightArrow">
            <a:avLst>
              <a:gd name="adj1" fmla="val 50000"/>
              <a:gd name="adj2" fmla="val 3388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
        <p:nvSpPr>
          <p:cNvPr id="2" name="Title 1"/>
          <p:cNvSpPr>
            <a:spLocks noGrp="1"/>
          </p:cNvSpPr>
          <p:nvPr>
            <p:ph type="title"/>
          </p:nvPr>
        </p:nvSpPr>
        <p:spPr/>
        <p:txBody>
          <a:bodyPr/>
          <a:lstStyle/>
          <a:p>
            <a:r>
              <a:rPr lang="en-US" sz="2700" dirty="0" smtClean="0"/>
              <a:t>Raise your hand only if you can hear me otherwise please send me a message using the </a:t>
            </a:r>
            <a:r>
              <a:rPr lang="en-US" sz="2700" i="1" dirty="0" smtClean="0"/>
              <a:t>Questions </a:t>
            </a:r>
            <a:r>
              <a:rPr lang="en-US" sz="2700" dirty="0" smtClean="0"/>
              <a:t>box</a:t>
            </a:r>
            <a:endParaRPr lang="en-US" sz="2700" dirty="0"/>
          </a:p>
        </p:txBody>
      </p:sp>
      <p:graphicFrame>
        <p:nvGraphicFramePr>
          <p:cNvPr id="4100" name="Object 4"/>
          <p:cNvGraphicFramePr>
            <a:graphicFrameLocks noGrp="1" noChangeAspect="1"/>
          </p:cNvGraphicFramePr>
          <p:nvPr>
            <p:ph idx="1"/>
            <p:extLst/>
          </p:nvPr>
        </p:nvGraphicFramePr>
        <p:xfrm>
          <a:off x="2286000" y="1295400"/>
          <a:ext cx="3959225" cy="5388398"/>
        </p:xfrm>
        <a:graphic>
          <a:graphicData uri="http://schemas.openxmlformats.org/presentationml/2006/ole">
            <mc:AlternateContent xmlns:mc="http://schemas.openxmlformats.org/markup-compatibility/2006">
              <mc:Choice xmlns:v="urn:schemas-microsoft-com:vml" Requires="v">
                <p:oleObj spid="_x0000_s1039" r:id="rId3" imgW="3834921" imgH="5219048" progId="">
                  <p:embed/>
                </p:oleObj>
              </mc:Choice>
              <mc:Fallback>
                <p:oleObj r:id="rId3" imgW="3834921" imgH="5219048" progId="">
                  <p:embed/>
                  <p:pic>
                    <p:nvPicPr>
                      <p:cNvPr id="410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295400"/>
                        <a:ext cx="3959225" cy="5388398"/>
                      </a:xfrm>
                      <a:prstGeom prst="rect">
                        <a:avLst/>
                      </a:prstGeom>
                      <a:noFill/>
                      <a:ln>
                        <a:noFill/>
                      </a:ln>
                      <a:effectLst/>
                      <a:extLst/>
                    </p:spPr>
                  </p:pic>
                </p:oleObj>
              </mc:Fallback>
            </mc:AlternateContent>
          </a:graphicData>
        </a:graphic>
      </p:graphicFrame>
      <p:sp>
        <p:nvSpPr>
          <p:cNvPr id="3" name="Rectangle 2"/>
          <p:cNvSpPr/>
          <p:nvPr/>
        </p:nvSpPr>
        <p:spPr bwMode="auto">
          <a:xfrm>
            <a:off x="2667000" y="3505200"/>
            <a:ext cx="3581400" cy="2362200"/>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025835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gtEl>
                                        <p:attrNameLst>
                                          <p:attrName>style.visibility</p:attrName>
                                        </p:attrNameLst>
                                      </p:cBhvr>
                                      <p:to>
                                        <p:strVal val="visible"/>
                                      </p:to>
                                    </p:set>
                                    <p:anim calcmode="lin" valueType="num">
                                      <p:cBhvr additive="base">
                                        <p:cTn id="7" dur="500" fill="hold"/>
                                        <p:tgtEl>
                                          <p:spTgt spid="83971"/>
                                        </p:tgtEl>
                                        <p:attrNameLst>
                                          <p:attrName>ppt_x</p:attrName>
                                        </p:attrNameLst>
                                      </p:cBhvr>
                                      <p:tavLst>
                                        <p:tav tm="0">
                                          <p:val>
                                            <p:strVal val="0-#ppt_w/2"/>
                                          </p:val>
                                        </p:tav>
                                        <p:tav tm="100000">
                                          <p:val>
                                            <p:strVal val="#ppt_x"/>
                                          </p:val>
                                        </p:tav>
                                      </p:tavLst>
                                    </p:anim>
                                    <p:anim calcmode="lin" valueType="num">
                                      <p:cBhvr additive="base">
                                        <p:cTn id="8" dur="500" fill="hold"/>
                                        <p:tgtEl>
                                          <p:spTgt spid="839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843451229"/>
              </p:ext>
            </p:extLst>
          </p:nvPr>
        </p:nvGraphicFramePr>
        <p:xfrm>
          <a:off x="471365" y="1676400"/>
          <a:ext cx="7577260" cy="3238500"/>
        </p:xfrm>
        <a:graphic>
          <a:graphicData uri="http://schemas.openxmlformats.org/presentationml/2006/ole">
            <mc:AlternateContent xmlns:mc="http://schemas.openxmlformats.org/markup-compatibility/2006">
              <mc:Choice xmlns:v="urn:schemas-microsoft-com:vml" Requires="v">
                <p:oleObj spid="_x0000_s4109" name="Image" r:id="rId3" imgW="9257040" imgH="3961800" progId="Photoshop.Image.13">
                  <p:embed/>
                </p:oleObj>
              </mc:Choice>
              <mc:Fallback>
                <p:oleObj name="Image" r:id="rId3" imgW="9257040" imgH="3961800" progId="Photoshop.Image.13">
                  <p:embed/>
                  <p:pic>
                    <p:nvPicPr>
                      <p:cNvPr id="0" name=""/>
                      <p:cNvPicPr/>
                      <p:nvPr/>
                    </p:nvPicPr>
                    <p:blipFill>
                      <a:blip r:embed="rId4"/>
                      <a:stretch>
                        <a:fillRect/>
                      </a:stretch>
                    </p:blipFill>
                    <p:spPr>
                      <a:xfrm>
                        <a:off x="471365" y="1676400"/>
                        <a:ext cx="7577260" cy="3238500"/>
                      </a:xfrm>
                      <a:prstGeom prst="rect">
                        <a:avLst/>
                      </a:prstGeom>
                    </p:spPr>
                  </p:pic>
                </p:oleObj>
              </mc:Fallback>
            </mc:AlternateContent>
          </a:graphicData>
        </a:graphic>
      </p:graphicFrame>
    </p:spTree>
    <p:extLst>
      <p:ext uri="{BB962C8B-B14F-4D97-AF65-F5344CB8AC3E}">
        <p14:creationId xmlns:p14="http://schemas.microsoft.com/office/powerpoint/2010/main" val="1580444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 y="914400"/>
            <a:ext cx="9003813" cy="3657600"/>
          </a:xfrm>
          <a:prstGeom prst="rect">
            <a:avLst/>
          </a:prstGeom>
        </p:spPr>
      </p:pic>
      <p:sp>
        <p:nvSpPr>
          <p:cNvPr id="3" name="Rectangle 2"/>
          <p:cNvSpPr/>
          <p:nvPr/>
        </p:nvSpPr>
        <p:spPr bwMode="auto">
          <a:xfrm>
            <a:off x="1752600" y="838200"/>
            <a:ext cx="838200" cy="304800"/>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14934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066800"/>
            <a:ext cx="9156915" cy="4191000"/>
          </a:xfrm>
          <a:prstGeom prst="rect">
            <a:avLst/>
          </a:prstGeom>
        </p:spPr>
      </p:pic>
      <p:sp>
        <p:nvSpPr>
          <p:cNvPr id="3" name="Rectangle 2"/>
          <p:cNvSpPr/>
          <p:nvPr/>
        </p:nvSpPr>
        <p:spPr bwMode="auto">
          <a:xfrm>
            <a:off x="1828800" y="1048062"/>
            <a:ext cx="838200" cy="304800"/>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35316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38200"/>
            <a:ext cx="9157082" cy="4572000"/>
          </a:xfrm>
          <a:prstGeom prst="rect">
            <a:avLst/>
          </a:prstGeom>
        </p:spPr>
      </p:pic>
      <p:sp>
        <p:nvSpPr>
          <p:cNvPr id="3" name="Rectangle 2"/>
          <p:cNvSpPr/>
          <p:nvPr/>
        </p:nvSpPr>
        <p:spPr bwMode="auto">
          <a:xfrm>
            <a:off x="1828800" y="853190"/>
            <a:ext cx="838200" cy="304800"/>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05665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 y="1143000"/>
            <a:ext cx="9015602" cy="3657600"/>
          </a:xfrm>
          <a:prstGeom prst="rect">
            <a:avLst/>
          </a:prstGeom>
        </p:spPr>
      </p:pic>
      <p:sp>
        <p:nvSpPr>
          <p:cNvPr id="3" name="Rectangle 2"/>
          <p:cNvSpPr/>
          <p:nvPr/>
        </p:nvSpPr>
        <p:spPr bwMode="auto">
          <a:xfrm>
            <a:off x="1905000" y="1143000"/>
            <a:ext cx="838200" cy="304800"/>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07715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 y="838200"/>
            <a:ext cx="9057239" cy="4724400"/>
          </a:xfrm>
          <a:prstGeom prst="rect">
            <a:avLst/>
          </a:prstGeom>
        </p:spPr>
      </p:pic>
      <p:sp>
        <p:nvSpPr>
          <p:cNvPr id="3" name="Rectangle 2"/>
          <p:cNvSpPr/>
          <p:nvPr/>
        </p:nvSpPr>
        <p:spPr bwMode="auto">
          <a:xfrm>
            <a:off x="1828800" y="826956"/>
            <a:ext cx="1066800" cy="316043"/>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94076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62000"/>
            <a:ext cx="9078272" cy="4419600"/>
          </a:xfrm>
          <a:prstGeom prst="rect">
            <a:avLst/>
          </a:prstGeom>
        </p:spPr>
      </p:pic>
      <p:sp>
        <p:nvSpPr>
          <p:cNvPr id="3" name="Rectangle 2"/>
          <p:cNvSpPr/>
          <p:nvPr/>
        </p:nvSpPr>
        <p:spPr bwMode="auto">
          <a:xfrm>
            <a:off x="7239000" y="1524000"/>
            <a:ext cx="1839272" cy="6096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288416668"/>
              </p:ext>
            </p:extLst>
          </p:nvPr>
        </p:nvGraphicFramePr>
        <p:xfrm>
          <a:off x="6350000" y="2209800"/>
          <a:ext cx="1778000" cy="1270000"/>
        </p:xfrm>
        <a:graphic>
          <a:graphicData uri="http://schemas.openxmlformats.org/presentationml/2006/ole">
            <mc:AlternateContent xmlns:mc="http://schemas.openxmlformats.org/markup-compatibility/2006">
              <mc:Choice xmlns:v="urn:schemas-microsoft-com:vml" Requires="v">
                <p:oleObj spid="_x0000_s5134" name="Image" r:id="rId4" imgW="1777680" imgH="1269720" progId="Photoshop.Image.13">
                  <p:embed/>
                </p:oleObj>
              </mc:Choice>
              <mc:Fallback>
                <p:oleObj name="Image" r:id="rId4" imgW="1777680" imgH="1269720" progId="Photoshop.Image.13">
                  <p:embed/>
                  <p:pic>
                    <p:nvPicPr>
                      <p:cNvPr id="0" name=""/>
                      <p:cNvPicPr/>
                      <p:nvPr/>
                    </p:nvPicPr>
                    <p:blipFill>
                      <a:blip r:embed="rId5"/>
                      <a:stretch>
                        <a:fillRect/>
                      </a:stretch>
                    </p:blipFill>
                    <p:spPr>
                      <a:xfrm>
                        <a:off x="6350000" y="2209800"/>
                        <a:ext cx="1778000" cy="1270000"/>
                      </a:xfrm>
                      <a:prstGeom prst="rect">
                        <a:avLst/>
                      </a:prstGeom>
                    </p:spPr>
                  </p:pic>
                </p:oleObj>
              </mc:Fallback>
            </mc:AlternateContent>
          </a:graphicData>
        </a:graphic>
      </p:graphicFrame>
    </p:spTree>
    <p:extLst>
      <p:ext uri="{BB962C8B-B14F-4D97-AF65-F5344CB8AC3E}">
        <p14:creationId xmlns:p14="http://schemas.microsoft.com/office/powerpoint/2010/main" val="242429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39" y="457200"/>
            <a:ext cx="9120165" cy="5486400"/>
          </a:xfrm>
          <a:prstGeom prst="rect">
            <a:avLst/>
          </a:prstGeom>
        </p:spPr>
      </p:pic>
      <p:sp>
        <p:nvSpPr>
          <p:cNvPr id="3" name="Rectangle 2"/>
          <p:cNvSpPr/>
          <p:nvPr/>
        </p:nvSpPr>
        <p:spPr bwMode="auto">
          <a:xfrm>
            <a:off x="8610599" y="457200"/>
            <a:ext cx="540895" cy="3048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4" name="Rectangle 3"/>
          <p:cNvSpPr/>
          <p:nvPr/>
        </p:nvSpPr>
        <p:spPr bwMode="auto">
          <a:xfrm>
            <a:off x="228600" y="3657600"/>
            <a:ext cx="1828800" cy="2286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82666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2000"/>
            <a:ext cx="9078272" cy="4419600"/>
          </a:xfrm>
          <a:prstGeom prst="rect">
            <a:avLst/>
          </a:prstGeom>
        </p:spPr>
      </p:pic>
      <p:sp>
        <p:nvSpPr>
          <p:cNvPr id="3" name="Rectangle 2"/>
          <p:cNvSpPr/>
          <p:nvPr/>
        </p:nvSpPr>
        <p:spPr bwMode="auto">
          <a:xfrm>
            <a:off x="7848600" y="1524000"/>
            <a:ext cx="1229672" cy="381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0874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RSS &amp; </a:t>
            </a:r>
            <a:r>
              <a:rPr lang="fr-CH" dirty="0" err="1" smtClean="0"/>
              <a:t>Query</a:t>
            </a:r>
            <a:r>
              <a:rPr lang="fr-CH" dirty="0" smtClean="0"/>
              <a:t> </a:t>
            </a:r>
            <a:r>
              <a:rPr lang="fr-CH" dirty="0" err="1" smtClean="0"/>
              <a:t>tree</a:t>
            </a:r>
            <a:endParaRPr lang="es-CO" dirty="0"/>
          </a:p>
        </p:txBody>
      </p:sp>
      <p:pic>
        <p:nvPicPr>
          <p:cNvPr id="6" name="Content Placeholder 5"/>
          <p:cNvPicPr>
            <a:picLocks noGrp="1" noChangeAspect="1"/>
          </p:cNvPicPr>
          <p:nvPr>
            <p:ph idx="1"/>
          </p:nvPr>
        </p:nvPicPr>
        <p:blipFill>
          <a:blip r:embed="rId2"/>
          <a:stretch>
            <a:fillRect/>
          </a:stretch>
        </p:blipFill>
        <p:spPr>
          <a:xfrm>
            <a:off x="322911" y="1817416"/>
            <a:ext cx="896287" cy="779380"/>
          </a:xfrm>
          <a:prstGeom prst="rect">
            <a:avLst/>
          </a:prstGeom>
        </p:spPr>
      </p:pic>
      <p:pic>
        <p:nvPicPr>
          <p:cNvPr id="7" name="Picture 6"/>
          <p:cNvPicPr>
            <a:picLocks noChangeAspect="1"/>
          </p:cNvPicPr>
          <p:nvPr/>
        </p:nvPicPr>
        <p:blipFill>
          <a:blip r:embed="rId3"/>
          <a:stretch>
            <a:fillRect/>
          </a:stretch>
        </p:blipFill>
        <p:spPr>
          <a:xfrm>
            <a:off x="304800" y="2971482"/>
            <a:ext cx="914400" cy="794084"/>
          </a:xfrm>
          <a:prstGeom prst="rect">
            <a:avLst/>
          </a:prstGeom>
        </p:spPr>
      </p:pic>
      <p:pic>
        <p:nvPicPr>
          <p:cNvPr id="8" name="Picture 7"/>
          <p:cNvPicPr>
            <a:picLocks noChangeAspect="1"/>
          </p:cNvPicPr>
          <p:nvPr/>
        </p:nvPicPr>
        <p:blipFill>
          <a:blip r:embed="rId4"/>
          <a:stretch>
            <a:fillRect/>
          </a:stretch>
        </p:blipFill>
        <p:spPr>
          <a:xfrm>
            <a:off x="1219199" y="2971482"/>
            <a:ext cx="7879549" cy="2210118"/>
          </a:xfrm>
          <a:prstGeom prst="rect">
            <a:avLst/>
          </a:prstGeom>
        </p:spPr>
      </p:pic>
      <p:sp>
        <p:nvSpPr>
          <p:cNvPr id="9" name="TextBox 8"/>
          <p:cNvSpPr txBox="1"/>
          <p:nvPr/>
        </p:nvSpPr>
        <p:spPr>
          <a:xfrm>
            <a:off x="1600200" y="1981200"/>
            <a:ext cx="1502334" cy="461665"/>
          </a:xfrm>
          <a:prstGeom prst="rect">
            <a:avLst/>
          </a:prstGeom>
          <a:noFill/>
        </p:spPr>
        <p:txBody>
          <a:bodyPr wrap="none" rtlCol="0">
            <a:spAutoFit/>
          </a:bodyPr>
          <a:lstStyle/>
          <a:p>
            <a:r>
              <a:rPr lang="fr-CH" dirty="0" smtClean="0"/>
              <a:t>RSS </a:t>
            </a:r>
            <a:r>
              <a:rPr lang="fr-CH" dirty="0" err="1" smtClean="0"/>
              <a:t>feed</a:t>
            </a:r>
            <a:endParaRPr lang="es-CO" dirty="0"/>
          </a:p>
        </p:txBody>
      </p:sp>
    </p:spTree>
    <p:extLst>
      <p:ext uri="{BB962C8B-B14F-4D97-AF65-F5344CB8AC3E}">
        <p14:creationId xmlns:p14="http://schemas.microsoft.com/office/powerpoint/2010/main" val="3567574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Users\Ammann\AppData\Local\Temp\ammyqql0tdi-fredrick-kearney-j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0014857"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466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Save &amp; </a:t>
            </a:r>
            <a:r>
              <a:rPr lang="fr-CH" dirty="0" err="1" smtClean="0"/>
              <a:t>Download</a:t>
            </a:r>
            <a:endParaRPr lang="es-CO" dirty="0"/>
          </a:p>
        </p:txBody>
      </p:sp>
      <p:pic>
        <p:nvPicPr>
          <p:cNvPr id="4" name="Picture 3"/>
          <p:cNvPicPr>
            <a:picLocks noChangeAspect="1"/>
          </p:cNvPicPr>
          <p:nvPr/>
        </p:nvPicPr>
        <p:blipFill>
          <a:blip r:embed="rId2"/>
          <a:stretch>
            <a:fillRect/>
          </a:stretch>
        </p:blipFill>
        <p:spPr>
          <a:xfrm>
            <a:off x="140726" y="3111301"/>
            <a:ext cx="762000" cy="602512"/>
          </a:xfrm>
          <a:prstGeom prst="rect">
            <a:avLst/>
          </a:prstGeom>
        </p:spPr>
      </p:pic>
      <p:pic>
        <p:nvPicPr>
          <p:cNvPr id="6" name="Picture 5"/>
          <p:cNvPicPr>
            <a:picLocks noChangeAspect="1"/>
          </p:cNvPicPr>
          <p:nvPr/>
        </p:nvPicPr>
        <p:blipFill>
          <a:blip r:embed="rId3"/>
          <a:stretch>
            <a:fillRect/>
          </a:stretch>
        </p:blipFill>
        <p:spPr>
          <a:xfrm>
            <a:off x="140726" y="1959669"/>
            <a:ext cx="762000" cy="609600"/>
          </a:xfrm>
          <a:prstGeom prst="rect">
            <a:avLst/>
          </a:prstGeom>
        </p:spPr>
      </p:pic>
      <p:sp>
        <p:nvSpPr>
          <p:cNvPr id="7" name="TextBox 6"/>
          <p:cNvSpPr txBox="1"/>
          <p:nvPr/>
        </p:nvSpPr>
        <p:spPr>
          <a:xfrm>
            <a:off x="1143000" y="1965620"/>
            <a:ext cx="2497800" cy="461665"/>
          </a:xfrm>
          <a:prstGeom prst="rect">
            <a:avLst/>
          </a:prstGeom>
          <a:noFill/>
        </p:spPr>
        <p:txBody>
          <a:bodyPr wrap="none" rtlCol="0">
            <a:spAutoFit/>
          </a:bodyPr>
          <a:lstStyle/>
          <a:p>
            <a:r>
              <a:rPr lang="fr-CH" dirty="0" err="1" smtClean="0"/>
              <a:t>Download</a:t>
            </a:r>
            <a:r>
              <a:rPr lang="fr-CH" dirty="0" smtClean="0"/>
              <a:t> </a:t>
            </a:r>
            <a:r>
              <a:rPr lang="fr-CH" dirty="0" err="1" smtClean="0"/>
              <a:t>button</a:t>
            </a:r>
            <a:endParaRPr lang="es-CO" dirty="0"/>
          </a:p>
        </p:txBody>
      </p:sp>
      <p:pic>
        <p:nvPicPr>
          <p:cNvPr id="8" name="Picture 7"/>
          <p:cNvPicPr>
            <a:picLocks noChangeAspect="1"/>
          </p:cNvPicPr>
          <p:nvPr/>
        </p:nvPicPr>
        <p:blipFill>
          <a:blip r:embed="rId4"/>
          <a:stretch>
            <a:fillRect/>
          </a:stretch>
        </p:blipFill>
        <p:spPr>
          <a:xfrm>
            <a:off x="902726" y="3111300"/>
            <a:ext cx="8147950" cy="2222700"/>
          </a:xfrm>
          <a:prstGeom prst="rect">
            <a:avLst/>
          </a:prstGeom>
        </p:spPr>
      </p:pic>
    </p:spTree>
    <p:extLst>
      <p:ext uri="{BB962C8B-B14F-4D97-AF65-F5344CB8AC3E}">
        <p14:creationId xmlns:p14="http://schemas.microsoft.com/office/powerpoint/2010/main" val="3170228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14400"/>
            <a:ext cx="9118548" cy="4611030"/>
          </a:xfrm>
          <a:prstGeom prst="rect">
            <a:avLst/>
          </a:prstGeom>
        </p:spPr>
      </p:pic>
      <p:sp>
        <p:nvSpPr>
          <p:cNvPr id="5" name="Rectangle 4"/>
          <p:cNvSpPr/>
          <p:nvPr/>
        </p:nvSpPr>
        <p:spPr bwMode="auto">
          <a:xfrm>
            <a:off x="6248400" y="1981200"/>
            <a:ext cx="2209800" cy="8382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6248400" y="914400"/>
            <a:ext cx="1524000" cy="4572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55527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0480"/>
            <a:ext cx="9144000" cy="4578494"/>
          </a:xfrm>
          <a:prstGeom prst="rect">
            <a:avLst/>
          </a:prstGeom>
        </p:spPr>
      </p:pic>
      <p:pic>
        <p:nvPicPr>
          <p:cNvPr id="5" name="Picture 4"/>
          <p:cNvPicPr>
            <a:picLocks noChangeAspect="1"/>
          </p:cNvPicPr>
          <p:nvPr/>
        </p:nvPicPr>
        <p:blipFill>
          <a:blip r:embed="rId3"/>
          <a:stretch>
            <a:fillRect/>
          </a:stretch>
        </p:blipFill>
        <p:spPr>
          <a:xfrm>
            <a:off x="30480" y="4294541"/>
            <a:ext cx="9113520" cy="2996847"/>
          </a:xfrm>
          <a:prstGeom prst="rect">
            <a:avLst/>
          </a:prstGeom>
        </p:spPr>
      </p:pic>
      <p:sp>
        <p:nvSpPr>
          <p:cNvPr id="6" name="Rectangle 5"/>
          <p:cNvSpPr/>
          <p:nvPr/>
        </p:nvSpPr>
        <p:spPr bwMode="auto">
          <a:xfrm>
            <a:off x="7848600" y="914400"/>
            <a:ext cx="1143000" cy="43434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49849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2200" y="533400"/>
            <a:ext cx="990600" cy="646043"/>
          </a:xfrm>
          <a:prstGeom prst="rect">
            <a:avLst/>
          </a:prstGeom>
        </p:spPr>
      </p:pic>
      <p:sp>
        <p:nvSpPr>
          <p:cNvPr id="2" name="Title 1"/>
          <p:cNvSpPr>
            <a:spLocks noGrp="1"/>
          </p:cNvSpPr>
          <p:nvPr>
            <p:ph type="title"/>
          </p:nvPr>
        </p:nvSpPr>
        <p:spPr/>
        <p:txBody>
          <a:bodyPr/>
          <a:lstStyle/>
          <a:p>
            <a:r>
              <a:rPr lang="fr-CH" dirty="0" smtClean="0"/>
              <a:t>Display </a:t>
            </a:r>
            <a:endParaRPr lang="es-CO" dirty="0"/>
          </a:p>
        </p:txBody>
      </p:sp>
      <p:pic>
        <p:nvPicPr>
          <p:cNvPr id="5" name="Picture 4"/>
          <p:cNvPicPr>
            <a:picLocks noChangeAspect="1"/>
          </p:cNvPicPr>
          <p:nvPr/>
        </p:nvPicPr>
        <p:blipFill>
          <a:blip r:embed="rId3"/>
          <a:stretch>
            <a:fillRect/>
          </a:stretch>
        </p:blipFill>
        <p:spPr>
          <a:xfrm>
            <a:off x="-1" y="1440498"/>
            <a:ext cx="9133305" cy="3893502"/>
          </a:xfrm>
          <a:prstGeom prst="rect">
            <a:avLst/>
          </a:prstGeom>
        </p:spPr>
      </p:pic>
      <p:pic>
        <p:nvPicPr>
          <p:cNvPr id="6" name="Picture 5"/>
          <p:cNvPicPr>
            <a:picLocks noChangeAspect="1"/>
          </p:cNvPicPr>
          <p:nvPr/>
        </p:nvPicPr>
        <p:blipFill>
          <a:blip r:embed="rId4"/>
          <a:stretch>
            <a:fillRect/>
          </a:stretch>
        </p:blipFill>
        <p:spPr>
          <a:xfrm>
            <a:off x="76201" y="1905000"/>
            <a:ext cx="8915400" cy="2491455"/>
          </a:xfrm>
          <a:prstGeom prst="rect">
            <a:avLst/>
          </a:prstGeom>
        </p:spPr>
      </p:pic>
      <p:sp>
        <p:nvSpPr>
          <p:cNvPr id="7" name="Rectangle 6"/>
          <p:cNvSpPr/>
          <p:nvPr/>
        </p:nvSpPr>
        <p:spPr bwMode="auto">
          <a:xfrm>
            <a:off x="8904704" y="1313111"/>
            <a:ext cx="228600" cy="3048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8676104" y="1315086"/>
            <a:ext cx="228600" cy="304800"/>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6923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32460"/>
            <a:ext cx="9049529" cy="5172075"/>
          </a:xfrm>
          <a:prstGeom prst="rect">
            <a:avLst/>
          </a:prstGeom>
        </p:spPr>
      </p:pic>
      <p:sp>
        <p:nvSpPr>
          <p:cNvPr id="5" name="Rectangle 4"/>
          <p:cNvSpPr/>
          <p:nvPr/>
        </p:nvSpPr>
        <p:spPr bwMode="auto">
          <a:xfrm>
            <a:off x="76200" y="1143000"/>
            <a:ext cx="3886200" cy="3048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304800" y="1181100"/>
            <a:ext cx="533400" cy="266700"/>
          </a:xfrm>
          <a:prstGeom prst="rect">
            <a:avLst/>
          </a:prstGeom>
          <a:solidFill>
            <a:srgbClr val="FF0000">
              <a:alpha val="41000"/>
            </a:srgbClr>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76200" y="1219200"/>
            <a:ext cx="228600" cy="152400"/>
          </a:xfrm>
          <a:prstGeom prst="rect">
            <a:avLst/>
          </a:prstGeom>
          <a:solidFill>
            <a:srgbClr val="00B050">
              <a:alpha val="41000"/>
            </a:srgbClr>
          </a:solid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05674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9600"/>
            <a:ext cx="9191072" cy="4038600"/>
          </a:xfrm>
          <a:prstGeom prst="rect">
            <a:avLst/>
          </a:prstGeom>
        </p:spPr>
      </p:pic>
    </p:spTree>
    <p:extLst>
      <p:ext uri="{BB962C8B-B14F-4D97-AF65-F5344CB8AC3E}">
        <p14:creationId xmlns:p14="http://schemas.microsoft.com/office/powerpoint/2010/main" val="8787187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99" y="838200"/>
            <a:ext cx="8792373" cy="3505200"/>
          </a:xfrm>
          <a:prstGeom prst="rect">
            <a:avLst/>
          </a:prstGeom>
        </p:spPr>
      </p:pic>
    </p:spTree>
    <p:extLst>
      <p:ext uri="{BB962C8B-B14F-4D97-AF65-F5344CB8AC3E}">
        <p14:creationId xmlns:p14="http://schemas.microsoft.com/office/powerpoint/2010/main" val="19582582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914400"/>
            <a:ext cx="9112090" cy="3733800"/>
          </a:xfrm>
          <a:prstGeom prst="rect">
            <a:avLst/>
          </a:prstGeom>
        </p:spPr>
      </p:pic>
    </p:spTree>
    <p:extLst>
      <p:ext uri="{BB962C8B-B14F-4D97-AF65-F5344CB8AC3E}">
        <p14:creationId xmlns:p14="http://schemas.microsoft.com/office/powerpoint/2010/main" val="19317686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475" y="762000"/>
            <a:ext cx="9193540" cy="4419600"/>
          </a:xfrm>
          <a:prstGeom prst="rect">
            <a:avLst/>
          </a:prstGeom>
        </p:spPr>
      </p:pic>
      <p:sp>
        <p:nvSpPr>
          <p:cNvPr id="3" name="Rectangle 2"/>
          <p:cNvSpPr/>
          <p:nvPr/>
        </p:nvSpPr>
        <p:spPr bwMode="auto">
          <a:xfrm>
            <a:off x="228600" y="3505200"/>
            <a:ext cx="4038600" cy="381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4" name="Rectangle 3"/>
          <p:cNvSpPr/>
          <p:nvPr/>
        </p:nvSpPr>
        <p:spPr bwMode="auto">
          <a:xfrm>
            <a:off x="4495800" y="2362200"/>
            <a:ext cx="1828800" cy="1524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39078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2000"/>
            <a:ext cx="9078272" cy="4419600"/>
          </a:xfrm>
          <a:prstGeom prst="rect">
            <a:avLst/>
          </a:prstGeom>
        </p:spPr>
      </p:pic>
      <p:sp>
        <p:nvSpPr>
          <p:cNvPr id="3" name="Rectangle 2"/>
          <p:cNvSpPr/>
          <p:nvPr/>
        </p:nvSpPr>
        <p:spPr bwMode="auto">
          <a:xfrm>
            <a:off x="76200" y="1524000"/>
            <a:ext cx="3810000" cy="381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10455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692275" y="476250"/>
            <a:ext cx="5441950" cy="5865813"/>
          </a:xfrm>
        </p:spPr>
      </p:pic>
      <p:sp>
        <p:nvSpPr>
          <p:cNvPr id="6147" name="AutoShape 3"/>
          <p:cNvSpPr>
            <a:spLocks noChangeArrowheads="1"/>
          </p:cNvSpPr>
          <p:nvPr/>
        </p:nvSpPr>
        <p:spPr bwMode="auto">
          <a:xfrm>
            <a:off x="250825" y="1773238"/>
            <a:ext cx="1368425" cy="503237"/>
          </a:xfrm>
          <a:prstGeom prst="rightArrow">
            <a:avLst>
              <a:gd name="adj1" fmla="val 50000"/>
              <a:gd name="adj2" fmla="val 6798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20000333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32460"/>
            <a:ext cx="9049529" cy="5172075"/>
          </a:xfrm>
          <a:prstGeom prst="rect">
            <a:avLst/>
          </a:prstGeom>
        </p:spPr>
      </p:pic>
      <p:sp>
        <p:nvSpPr>
          <p:cNvPr id="7" name="Rectangle 6"/>
          <p:cNvSpPr/>
          <p:nvPr/>
        </p:nvSpPr>
        <p:spPr bwMode="auto">
          <a:xfrm>
            <a:off x="879422" y="1219200"/>
            <a:ext cx="2930578" cy="152400"/>
          </a:xfrm>
          <a:prstGeom prst="rect">
            <a:avLst/>
          </a:prstGeom>
          <a:solidFill>
            <a:srgbClr val="00B050">
              <a:alpha val="41000"/>
            </a:srgbClr>
          </a:solid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pic>
        <p:nvPicPr>
          <p:cNvPr id="2" name="Picture 1"/>
          <p:cNvPicPr>
            <a:picLocks noChangeAspect="1"/>
          </p:cNvPicPr>
          <p:nvPr/>
        </p:nvPicPr>
        <p:blipFill>
          <a:blip r:embed="rId3"/>
          <a:stretch>
            <a:fillRect/>
          </a:stretch>
        </p:blipFill>
        <p:spPr>
          <a:xfrm>
            <a:off x="228600" y="1524000"/>
            <a:ext cx="13268325" cy="3219450"/>
          </a:xfrm>
          <a:prstGeom prst="rect">
            <a:avLst/>
          </a:prstGeom>
        </p:spPr>
      </p:pic>
    </p:spTree>
    <p:extLst>
      <p:ext uri="{BB962C8B-B14F-4D97-AF65-F5344CB8AC3E}">
        <p14:creationId xmlns:p14="http://schemas.microsoft.com/office/powerpoint/2010/main" val="21278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1066800"/>
            <a:ext cx="8982075" cy="4711280"/>
          </a:xfrm>
          <a:prstGeom prst="rect">
            <a:avLst/>
          </a:prstGeom>
        </p:spPr>
      </p:pic>
      <p:sp>
        <p:nvSpPr>
          <p:cNvPr id="3" name="Title 2"/>
          <p:cNvSpPr>
            <a:spLocks noGrp="1"/>
          </p:cNvSpPr>
          <p:nvPr>
            <p:ph type="title"/>
          </p:nvPr>
        </p:nvSpPr>
        <p:spPr/>
        <p:txBody>
          <a:bodyPr/>
          <a:lstStyle/>
          <a:p>
            <a:r>
              <a:rPr lang="fr-CH" dirty="0" smtClean="0"/>
              <a:t>Offices</a:t>
            </a:r>
            <a:endParaRPr lang="es-CO" dirty="0"/>
          </a:p>
        </p:txBody>
      </p:sp>
    </p:spTree>
    <p:extLst>
      <p:ext uri="{BB962C8B-B14F-4D97-AF65-F5344CB8AC3E}">
        <p14:creationId xmlns:p14="http://schemas.microsoft.com/office/powerpoint/2010/main" val="4795405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Stemming</a:t>
            </a:r>
            <a:endParaRPr lang="es-CO" dirty="0"/>
          </a:p>
        </p:txBody>
      </p:sp>
      <p:pic>
        <p:nvPicPr>
          <p:cNvPr id="4" name="Picture 3"/>
          <p:cNvPicPr>
            <a:picLocks noChangeAspect="1"/>
          </p:cNvPicPr>
          <p:nvPr/>
        </p:nvPicPr>
        <p:blipFill>
          <a:blip r:embed="rId2"/>
          <a:stretch>
            <a:fillRect/>
          </a:stretch>
        </p:blipFill>
        <p:spPr>
          <a:xfrm>
            <a:off x="0" y="2133600"/>
            <a:ext cx="13420725" cy="3276600"/>
          </a:xfrm>
          <a:prstGeom prst="rect">
            <a:avLst/>
          </a:prstGeom>
        </p:spPr>
      </p:pic>
      <p:sp>
        <p:nvSpPr>
          <p:cNvPr id="5" name="Rectangle 4"/>
          <p:cNvSpPr/>
          <p:nvPr/>
        </p:nvSpPr>
        <p:spPr bwMode="auto">
          <a:xfrm>
            <a:off x="228600" y="4038600"/>
            <a:ext cx="4038600" cy="381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9291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Stemming</a:t>
            </a:r>
            <a:endParaRPr lang="en-US" dirty="0"/>
          </a:p>
        </p:txBody>
      </p:sp>
      <p:sp>
        <p:nvSpPr>
          <p:cNvPr id="3" name="Content Placeholder 2"/>
          <p:cNvSpPr>
            <a:spLocks noGrp="1"/>
          </p:cNvSpPr>
          <p:nvPr>
            <p:ph idx="1"/>
          </p:nvPr>
        </p:nvSpPr>
        <p:spPr/>
        <p:txBody>
          <a:bodyPr/>
          <a:lstStyle/>
          <a:p>
            <a:r>
              <a:rPr lang="en-US" dirty="0" smtClean="0"/>
              <a:t>Stem = stemming</a:t>
            </a:r>
          </a:p>
          <a:p>
            <a:r>
              <a:rPr lang="en-US" dirty="0"/>
              <a:t>P</a:t>
            </a:r>
            <a:r>
              <a:rPr lang="en-US" dirty="0" smtClean="0"/>
              <a:t>rocess that removes common endings from words.</a:t>
            </a:r>
            <a:br>
              <a:rPr lang="en-US" dirty="0" smtClean="0"/>
            </a:br>
            <a:endParaRPr lang="en-US" dirty="0" smtClean="0"/>
          </a:p>
          <a:p>
            <a:pPr marL="0" indent="0">
              <a:buNone/>
            </a:pPr>
            <a:r>
              <a:rPr lang="en-US" dirty="0" smtClean="0"/>
              <a:t>	critical</a:t>
            </a:r>
            <a:br>
              <a:rPr lang="en-US" dirty="0" smtClean="0"/>
            </a:br>
            <a:r>
              <a:rPr lang="en-US" dirty="0" smtClean="0"/>
              <a:t>	critically</a:t>
            </a:r>
            <a:br>
              <a:rPr lang="en-US" dirty="0" smtClean="0"/>
            </a:br>
            <a:r>
              <a:rPr lang="en-US" dirty="0" smtClean="0"/>
              <a:t>	criticism	each word is reduced to ‘critic’</a:t>
            </a:r>
          </a:p>
          <a:p>
            <a:pPr marL="0" indent="0">
              <a:buNone/>
            </a:pPr>
            <a:r>
              <a:rPr lang="en-US" dirty="0" smtClean="0"/>
              <a:t>    	criticisms</a:t>
            </a:r>
            <a:br>
              <a:rPr lang="en-US" dirty="0" smtClean="0"/>
            </a:br>
            <a:r>
              <a:rPr lang="en-US" dirty="0" smtClean="0"/>
              <a:t>     	critics</a:t>
            </a:r>
            <a:br>
              <a:rPr lang="en-US" dirty="0" smtClean="0"/>
            </a:br>
            <a:endParaRPr lang="en-US" dirty="0"/>
          </a:p>
        </p:txBody>
      </p:sp>
      <p:sp>
        <p:nvSpPr>
          <p:cNvPr id="4" name="Rectangle 3"/>
          <p:cNvSpPr/>
          <p:nvPr/>
        </p:nvSpPr>
        <p:spPr bwMode="auto">
          <a:xfrm>
            <a:off x="1043608" y="2861019"/>
            <a:ext cx="6984776" cy="2448272"/>
          </a:xfrm>
          <a:prstGeom prst="rect">
            <a:avLst/>
          </a:prstGeom>
          <a:solidFill>
            <a:srgbClr val="00B0F0">
              <a:alpha val="21000"/>
            </a:srgbClr>
          </a:solidFill>
          <a:ln w="22225">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Left Brace 4"/>
          <p:cNvSpPr/>
          <p:nvPr/>
        </p:nvSpPr>
        <p:spPr bwMode="auto">
          <a:xfrm flipH="1">
            <a:off x="2696337" y="2984013"/>
            <a:ext cx="576064" cy="2088232"/>
          </a:xfrm>
          <a:prstGeom prst="leftBrace">
            <a:avLst>
              <a:gd name="adj1" fmla="val 8333"/>
              <a:gd name="adj2" fmla="val 50922"/>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Left Brace 5"/>
          <p:cNvSpPr/>
          <p:nvPr/>
        </p:nvSpPr>
        <p:spPr bwMode="auto">
          <a:xfrm flipH="1">
            <a:off x="2687526" y="3083512"/>
            <a:ext cx="432048" cy="2003285"/>
          </a:xfrm>
          <a:prstGeom prst="leftBrace">
            <a:avLst>
              <a:gd name="adj1" fmla="val 8333"/>
              <a:gd name="adj2" fmla="val 49520"/>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7249045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Stemming</a:t>
            </a:r>
            <a:endParaRPr lang="en-US" dirty="0"/>
          </a:p>
        </p:txBody>
      </p:sp>
      <p:sp>
        <p:nvSpPr>
          <p:cNvPr id="3" name="Content Placeholder 2"/>
          <p:cNvSpPr>
            <a:spLocks noGrp="1"/>
          </p:cNvSpPr>
          <p:nvPr>
            <p:ph idx="1"/>
          </p:nvPr>
        </p:nvSpPr>
        <p:spPr/>
        <p:txBody>
          <a:bodyPr/>
          <a:lstStyle/>
          <a:p>
            <a:r>
              <a:rPr lang="en-US" dirty="0" smtClean="0"/>
              <a:t>no dictionary includes the necessary technical </a:t>
            </a:r>
            <a:r>
              <a:rPr lang="en-US" dirty="0"/>
              <a:t>terms </a:t>
            </a:r>
            <a:r>
              <a:rPr lang="en-US" dirty="0" smtClean="0"/>
              <a:t>to </a:t>
            </a:r>
            <a:r>
              <a:rPr lang="en-US" dirty="0"/>
              <a:t>express patent </a:t>
            </a:r>
            <a:r>
              <a:rPr lang="en-US" dirty="0" smtClean="0"/>
              <a:t>concepts </a:t>
            </a:r>
          </a:p>
          <a:p>
            <a:pPr marL="0" indent="0">
              <a:buNone/>
            </a:pPr>
            <a:endParaRPr lang="en-US" dirty="0" smtClean="0"/>
          </a:p>
          <a:p>
            <a:pPr marL="0" indent="0">
              <a:buNone/>
            </a:pPr>
            <a:endParaRPr lang="en-US" dirty="0" smtClean="0"/>
          </a:p>
          <a:p>
            <a:r>
              <a:rPr lang="en-US" dirty="0"/>
              <a:t>Porter Stemming Algorithm </a:t>
            </a:r>
            <a:r>
              <a:rPr lang="en-US" dirty="0" smtClean="0"/>
              <a:t>finds </a:t>
            </a:r>
            <a:r>
              <a:rPr lang="en-US" dirty="0"/>
              <a:t>words that contain common </a:t>
            </a:r>
            <a:r>
              <a:rPr lang="en-US" dirty="0" smtClean="0"/>
              <a:t>roots</a:t>
            </a:r>
          </a:p>
          <a:p>
            <a:pPr marL="0" indent="0">
              <a:buNone/>
            </a:pPr>
            <a:endParaRPr lang="en-US" dirty="0" smtClean="0"/>
          </a:p>
          <a:p>
            <a:r>
              <a:rPr lang="en-US" dirty="0" smtClean="0"/>
              <a:t>Save time and effort</a:t>
            </a:r>
          </a:p>
        </p:txBody>
      </p:sp>
      <p:sp>
        <p:nvSpPr>
          <p:cNvPr id="4" name="Curved Left Arrow 3"/>
          <p:cNvSpPr/>
          <p:nvPr/>
        </p:nvSpPr>
        <p:spPr bwMode="auto">
          <a:xfrm>
            <a:off x="3995936" y="2348880"/>
            <a:ext cx="288032" cy="936104"/>
          </a:xfrm>
          <a:prstGeom prst="curvedLef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Curved Left Arrow 4"/>
          <p:cNvSpPr/>
          <p:nvPr/>
        </p:nvSpPr>
        <p:spPr bwMode="auto">
          <a:xfrm>
            <a:off x="4139952" y="2348880"/>
            <a:ext cx="216024" cy="720080"/>
          </a:xfrm>
          <a:prstGeom prst="curvedLef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Curved Left Arrow 5"/>
          <p:cNvSpPr/>
          <p:nvPr/>
        </p:nvSpPr>
        <p:spPr bwMode="auto">
          <a:xfrm>
            <a:off x="4295364" y="2348880"/>
            <a:ext cx="648072" cy="1224136"/>
          </a:xfrm>
          <a:prstGeom prst="curvedLeftArrow">
            <a:avLst/>
          </a:prstGeom>
          <a:solidFill>
            <a:srgbClr val="00B0F0"/>
          </a:solidFill>
          <a:ln w="15875">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670726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00200"/>
            <a:ext cx="9017436" cy="2971800"/>
          </a:xfrm>
          <a:prstGeom prst="rect">
            <a:avLst/>
          </a:prstGeom>
        </p:spPr>
      </p:pic>
    </p:spTree>
    <p:extLst>
      <p:ext uri="{BB962C8B-B14F-4D97-AF65-F5344CB8AC3E}">
        <p14:creationId xmlns:p14="http://schemas.microsoft.com/office/powerpoint/2010/main" val="12583548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246"/>
            <a:ext cx="9144000" cy="5762421"/>
          </a:xfrm>
          <a:prstGeom prst="rect">
            <a:avLst/>
          </a:prstGeom>
        </p:spPr>
      </p:pic>
      <p:pic>
        <p:nvPicPr>
          <p:cNvPr id="5" name="Picture 4"/>
          <p:cNvPicPr>
            <a:picLocks noChangeAspect="1"/>
          </p:cNvPicPr>
          <p:nvPr/>
        </p:nvPicPr>
        <p:blipFill>
          <a:blip r:embed="rId3"/>
          <a:stretch>
            <a:fillRect/>
          </a:stretch>
        </p:blipFill>
        <p:spPr>
          <a:xfrm>
            <a:off x="3287719" y="5626673"/>
            <a:ext cx="5878766" cy="3170723"/>
          </a:xfrm>
          <a:prstGeom prst="rect">
            <a:avLst/>
          </a:prstGeom>
        </p:spPr>
      </p:pic>
      <p:sp>
        <p:nvSpPr>
          <p:cNvPr id="6" name="Rectangle 5"/>
          <p:cNvSpPr/>
          <p:nvPr/>
        </p:nvSpPr>
        <p:spPr bwMode="auto">
          <a:xfrm>
            <a:off x="21236" y="76200"/>
            <a:ext cx="1295400" cy="381000"/>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33728" y="990600"/>
            <a:ext cx="1295400" cy="381000"/>
          </a:xfrm>
          <a:prstGeom prst="rect">
            <a:avLst/>
          </a:prstGeom>
          <a:noFill/>
          <a:ln w="5715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4588864" y="990600"/>
            <a:ext cx="1295400" cy="381000"/>
          </a:xfrm>
          <a:prstGeom prst="rect">
            <a:avLst/>
          </a:prstGeom>
          <a:noFill/>
          <a:ln w="5715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33728" y="1371600"/>
            <a:ext cx="4462072" cy="2819400"/>
          </a:xfrm>
          <a:prstGeom prst="rect">
            <a:avLst/>
          </a:prstGeom>
          <a:solidFill>
            <a:srgbClr val="00B050">
              <a:alpha val="2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10" name="Rectangle 9"/>
          <p:cNvSpPr/>
          <p:nvPr/>
        </p:nvSpPr>
        <p:spPr bwMode="auto">
          <a:xfrm>
            <a:off x="4597608" y="1447799"/>
            <a:ext cx="4546392" cy="5305221"/>
          </a:xfrm>
          <a:prstGeom prst="rect">
            <a:avLst/>
          </a:prstGeom>
          <a:solidFill>
            <a:srgbClr val="FFC000">
              <a:alpha val="21000"/>
            </a:srgbClr>
          </a:solidFill>
          <a:ln w="571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307834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993" y="1028700"/>
            <a:ext cx="9166107" cy="2971800"/>
          </a:xfrm>
          <a:prstGeom prst="rect">
            <a:avLst/>
          </a:prstGeom>
        </p:spPr>
      </p:pic>
      <p:sp>
        <p:nvSpPr>
          <p:cNvPr id="5" name="Rectangle 4"/>
          <p:cNvSpPr/>
          <p:nvPr/>
        </p:nvSpPr>
        <p:spPr bwMode="auto">
          <a:xfrm>
            <a:off x="7620000" y="1752600"/>
            <a:ext cx="1295400" cy="381000"/>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914400" y="3581400"/>
            <a:ext cx="1143000" cy="228600"/>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7696200" y="1028700"/>
            <a:ext cx="457200" cy="2667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125138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Families</a:t>
            </a:r>
            <a:endParaRPr lang="es-CO" dirty="0"/>
          </a:p>
        </p:txBody>
      </p:sp>
      <p:pic>
        <p:nvPicPr>
          <p:cNvPr id="4" name="Picture 3"/>
          <p:cNvPicPr>
            <a:picLocks noChangeAspect="1"/>
          </p:cNvPicPr>
          <p:nvPr/>
        </p:nvPicPr>
        <p:blipFill>
          <a:blip r:embed="rId2"/>
          <a:stretch>
            <a:fillRect/>
          </a:stretch>
        </p:blipFill>
        <p:spPr>
          <a:xfrm>
            <a:off x="15240" y="1752600"/>
            <a:ext cx="13420725" cy="3276600"/>
          </a:xfrm>
          <a:prstGeom prst="rect">
            <a:avLst/>
          </a:prstGeom>
        </p:spPr>
      </p:pic>
      <p:sp>
        <p:nvSpPr>
          <p:cNvPr id="5" name="Rectangle 4"/>
          <p:cNvSpPr/>
          <p:nvPr/>
        </p:nvSpPr>
        <p:spPr bwMode="auto">
          <a:xfrm>
            <a:off x="228600" y="4038600"/>
            <a:ext cx="4038600" cy="381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94222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Families</a:t>
            </a:r>
            <a:r>
              <a:rPr lang="fr-CH" dirty="0" smtClean="0"/>
              <a:t> in PATENTSCOPE </a:t>
            </a:r>
            <a:r>
              <a:rPr lang="fr-CH" dirty="0">
                <a:solidFill>
                  <a:srgbClr val="00B050"/>
                </a:solidFill>
                <a:latin typeface="Webdings" panose="05030102010509060703" pitchFamily="18" charset="2"/>
              </a:rPr>
              <a:t>a</a:t>
            </a:r>
            <a:endParaRPr lang="es-CO" dirty="0"/>
          </a:p>
        </p:txBody>
      </p:sp>
      <p:sp>
        <p:nvSpPr>
          <p:cNvPr id="3" name="Content Placeholder 2"/>
          <p:cNvSpPr>
            <a:spLocks noGrp="1"/>
          </p:cNvSpPr>
          <p:nvPr>
            <p:ph idx="1"/>
          </p:nvPr>
        </p:nvSpPr>
        <p:spPr/>
        <p:txBody>
          <a:bodyPr/>
          <a:lstStyle/>
          <a:p>
            <a:r>
              <a:rPr lang="fr-CH" dirty="0" smtClean="0"/>
              <a:t>PCT applications + national phase entries </a:t>
            </a:r>
            <a:r>
              <a:rPr lang="fr-CH" sz="3200" dirty="0">
                <a:solidFill>
                  <a:srgbClr val="00B050"/>
                </a:solidFill>
                <a:latin typeface="Webdings" panose="05030102010509060703" pitchFamily="18" charset="2"/>
              </a:rPr>
              <a:t>a</a:t>
            </a:r>
            <a:endParaRPr lang="fr-CH" sz="3200" dirty="0" smtClean="0">
              <a:solidFill>
                <a:srgbClr val="00B050"/>
              </a:solidFill>
            </a:endParaRPr>
          </a:p>
          <a:p>
            <a:r>
              <a:rPr lang="fr-CH" dirty="0" smtClean="0"/>
              <a:t>1st </a:t>
            </a:r>
            <a:r>
              <a:rPr lang="fr-CH" dirty="0" err="1" smtClean="0"/>
              <a:t>filing</a:t>
            </a:r>
            <a:r>
              <a:rPr lang="fr-CH" dirty="0" smtClean="0"/>
              <a:t> – PCT – national phase entries </a:t>
            </a:r>
            <a:r>
              <a:rPr lang="fr-CH" dirty="0" smtClean="0">
                <a:solidFill>
                  <a:srgbClr val="00B050"/>
                </a:solidFill>
                <a:latin typeface="Webdings" panose="05030102010509060703" pitchFamily="18" charset="2"/>
              </a:rPr>
              <a:t>a</a:t>
            </a:r>
            <a:endParaRPr lang="fr-CH" dirty="0" smtClean="0"/>
          </a:p>
          <a:p>
            <a:r>
              <a:rPr lang="fr-CH" dirty="0" smtClean="0"/>
              <a:t>US </a:t>
            </a:r>
            <a:r>
              <a:rPr lang="fr-CH" dirty="0" err="1" smtClean="0"/>
              <a:t>Provisional</a:t>
            </a:r>
            <a:r>
              <a:rPr lang="fr-CH" dirty="0" smtClean="0"/>
              <a:t> – PCT </a:t>
            </a:r>
            <a:r>
              <a:rPr lang="fr-CH" sz="3200" dirty="0" smtClean="0">
                <a:solidFill>
                  <a:srgbClr val="00B050"/>
                </a:solidFill>
                <a:latin typeface="Webdings" panose="05030102010509060703" pitchFamily="18" charset="2"/>
              </a:rPr>
              <a:t>a</a:t>
            </a:r>
            <a:endParaRPr lang="fr-CH" sz="3200" dirty="0" smtClean="0"/>
          </a:p>
          <a:p>
            <a:pPr marL="0" indent="0">
              <a:buNone/>
            </a:pPr>
            <a:endParaRPr lang="fr-CH" dirty="0"/>
          </a:p>
        </p:txBody>
      </p:sp>
    </p:spTree>
    <p:extLst>
      <p:ext uri="{BB962C8B-B14F-4D97-AF65-F5344CB8AC3E}">
        <p14:creationId xmlns:p14="http://schemas.microsoft.com/office/powerpoint/2010/main" val="1381501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Questions/concerns</a:t>
            </a:r>
          </a:p>
        </p:txBody>
      </p:sp>
      <p:sp>
        <p:nvSpPr>
          <p:cNvPr id="7171" name="Rectangle 3"/>
          <p:cNvSpPr>
            <a:spLocks noGrp="1" noChangeArrowheads="1"/>
          </p:cNvSpPr>
          <p:nvPr>
            <p:ph type="body" idx="1"/>
          </p:nvPr>
        </p:nvSpPr>
        <p:spPr>
          <a:xfrm>
            <a:off x="539750" y="2505075"/>
            <a:ext cx="8229600" cy="4352925"/>
          </a:xfrm>
        </p:spPr>
        <p:txBody>
          <a:bodyPr/>
          <a:lstStyle/>
          <a:p>
            <a:pPr eaLnBrk="1" hangingPunct="1">
              <a:buFontTx/>
              <a:buNone/>
            </a:pPr>
            <a:r>
              <a:rPr lang="en-US" altLang="en-US" sz="5400" b="1" smtClean="0">
                <a:solidFill>
                  <a:srgbClr val="0033CC"/>
                </a:solidFill>
              </a:rPr>
              <a:t>patentscope@wipo.int</a:t>
            </a:r>
          </a:p>
        </p:txBody>
      </p:sp>
    </p:spTree>
    <p:extLst>
      <p:ext uri="{BB962C8B-B14F-4D97-AF65-F5344CB8AC3E}">
        <p14:creationId xmlns:p14="http://schemas.microsoft.com/office/powerpoint/2010/main" val="19311909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Families</a:t>
            </a:r>
            <a:r>
              <a:rPr lang="fr-CH" dirty="0" smtClean="0"/>
              <a:t> in PATENTSCOPE </a:t>
            </a:r>
            <a:r>
              <a:rPr lang="fr-CH" b="1" dirty="0">
                <a:solidFill>
                  <a:srgbClr val="FF0000"/>
                </a:solidFill>
              </a:rPr>
              <a:t>x</a:t>
            </a:r>
          </a:p>
        </p:txBody>
      </p:sp>
      <p:sp>
        <p:nvSpPr>
          <p:cNvPr id="3" name="Content Placeholder 2"/>
          <p:cNvSpPr>
            <a:spLocks noGrp="1"/>
          </p:cNvSpPr>
          <p:nvPr>
            <p:ph idx="1"/>
          </p:nvPr>
        </p:nvSpPr>
        <p:spPr/>
        <p:txBody>
          <a:bodyPr/>
          <a:lstStyle/>
          <a:p>
            <a:pPr marL="0" indent="0">
              <a:buNone/>
            </a:pPr>
            <a:endParaRPr lang="fr-CH" dirty="0"/>
          </a:p>
          <a:p>
            <a:r>
              <a:rPr lang="fr-CH" dirty="0" smtClean="0"/>
              <a:t>2 first </a:t>
            </a:r>
            <a:r>
              <a:rPr lang="fr-CH" dirty="0" err="1" smtClean="0"/>
              <a:t>filings</a:t>
            </a:r>
            <a:r>
              <a:rPr lang="fr-CH" dirty="0" smtClean="0"/>
              <a:t> – PCT – national phase entry </a:t>
            </a:r>
            <a:r>
              <a:rPr lang="fr-CH" sz="3200" b="1" dirty="0" smtClean="0">
                <a:solidFill>
                  <a:srgbClr val="FF0000"/>
                </a:solidFill>
              </a:rPr>
              <a:t>x</a:t>
            </a:r>
          </a:p>
          <a:p>
            <a:r>
              <a:rPr lang="fr-CH" dirty="0" smtClean="0"/>
              <a:t>US </a:t>
            </a:r>
            <a:r>
              <a:rPr lang="fr-CH" dirty="0" err="1" smtClean="0"/>
              <a:t>provisional</a:t>
            </a:r>
            <a:r>
              <a:rPr lang="fr-CH" dirty="0" smtClean="0"/>
              <a:t> – </a:t>
            </a:r>
            <a:r>
              <a:rPr lang="fr-CH" dirty="0" err="1" smtClean="0"/>
              <a:t>nonprovisional</a:t>
            </a:r>
            <a:r>
              <a:rPr lang="fr-CH" dirty="0" smtClean="0"/>
              <a:t> – PCT </a:t>
            </a:r>
            <a:r>
              <a:rPr lang="fr-CH" sz="3200" b="1" dirty="0" smtClean="0">
                <a:solidFill>
                  <a:srgbClr val="FF0000"/>
                </a:solidFill>
              </a:rPr>
              <a:t>x</a:t>
            </a:r>
            <a:endParaRPr lang="fr-CH" sz="3200" dirty="0" smtClean="0"/>
          </a:p>
          <a:p>
            <a:r>
              <a:rPr lang="fr-CH" dirty="0" smtClean="0"/>
              <a:t>Chain of </a:t>
            </a:r>
            <a:r>
              <a:rPr lang="fr-CH" dirty="0" err="1" smtClean="0"/>
              <a:t>provisional</a:t>
            </a:r>
            <a:r>
              <a:rPr lang="fr-CH" dirty="0" smtClean="0"/>
              <a:t>/</a:t>
            </a:r>
            <a:r>
              <a:rPr lang="fr-CH" dirty="0" err="1" smtClean="0"/>
              <a:t>nonprovisional</a:t>
            </a:r>
            <a:r>
              <a:rPr lang="fr-CH" dirty="0" smtClean="0"/>
              <a:t> – PCT </a:t>
            </a:r>
            <a:r>
              <a:rPr lang="fr-CH" sz="3200" b="1" dirty="0" smtClean="0">
                <a:solidFill>
                  <a:srgbClr val="FF0000"/>
                </a:solidFill>
              </a:rPr>
              <a:t>x</a:t>
            </a:r>
          </a:p>
          <a:p>
            <a:pPr marL="0" indent="0">
              <a:buNone/>
            </a:pPr>
            <a:endParaRPr lang="fr-CH" dirty="0" smtClean="0"/>
          </a:p>
          <a:p>
            <a:pPr marL="0" indent="0">
              <a:buNone/>
            </a:pPr>
            <a:r>
              <a:rPr lang="fr-CH" dirty="0" smtClean="0"/>
              <a:t>Republications = one single record</a:t>
            </a:r>
            <a:endParaRPr lang="fr-CH" dirty="0"/>
          </a:p>
        </p:txBody>
      </p:sp>
    </p:spTree>
    <p:extLst>
      <p:ext uri="{BB962C8B-B14F-4D97-AF65-F5344CB8AC3E}">
        <p14:creationId xmlns:p14="http://schemas.microsoft.com/office/powerpoint/2010/main" val="12536178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3535025" cy="6667500"/>
          </a:xfrm>
          <a:prstGeom prst="rect">
            <a:avLst/>
          </a:prstGeom>
        </p:spPr>
      </p:pic>
      <p:sp>
        <p:nvSpPr>
          <p:cNvPr id="3" name="Rectangle 2"/>
          <p:cNvSpPr/>
          <p:nvPr/>
        </p:nvSpPr>
        <p:spPr bwMode="auto">
          <a:xfrm>
            <a:off x="3200400" y="685800"/>
            <a:ext cx="1600200" cy="381000"/>
          </a:xfrm>
          <a:prstGeom prst="rect">
            <a:avLst/>
          </a:prstGeom>
          <a:noFill/>
          <a:ln w="381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pic>
        <p:nvPicPr>
          <p:cNvPr id="4" name="Picture 3"/>
          <p:cNvPicPr>
            <a:picLocks noChangeAspect="1"/>
          </p:cNvPicPr>
          <p:nvPr/>
        </p:nvPicPr>
        <p:blipFill>
          <a:blip r:embed="rId3"/>
          <a:stretch>
            <a:fillRect/>
          </a:stretch>
        </p:blipFill>
        <p:spPr>
          <a:xfrm>
            <a:off x="1219200" y="1143000"/>
            <a:ext cx="13296900" cy="3219450"/>
          </a:xfrm>
          <a:prstGeom prst="rect">
            <a:avLst/>
          </a:prstGeom>
        </p:spPr>
      </p:pic>
      <p:sp>
        <p:nvSpPr>
          <p:cNvPr id="5" name="Rectangle 4"/>
          <p:cNvSpPr/>
          <p:nvPr/>
        </p:nvSpPr>
        <p:spPr bwMode="auto">
          <a:xfrm>
            <a:off x="1447800" y="3505200"/>
            <a:ext cx="1600200" cy="381000"/>
          </a:xfrm>
          <a:prstGeom prst="rect">
            <a:avLst/>
          </a:prstGeom>
          <a:noFill/>
          <a:ln w="381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76200" y="682950"/>
            <a:ext cx="685800" cy="383849"/>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0011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200"/>
            <a:ext cx="13792200" cy="6657975"/>
          </a:xfrm>
          <a:prstGeom prst="rect">
            <a:avLst/>
          </a:prstGeom>
        </p:spPr>
      </p:pic>
    </p:spTree>
    <p:extLst>
      <p:ext uri="{BB962C8B-B14F-4D97-AF65-F5344CB8AC3E}">
        <p14:creationId xmlns:p14="http://schemas.microsoft.com/office/powerpoint/2010/main" val="14820541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139" y="533400"/>
            <a:ext cx="9743969" cy="5934963"/>
          </a:xfrm>
          <a:prstGeom prst="rect">
            <a:avLst/>
          </a:prstGeom>
        </p:spPr>
      </p:pic>
      <p:sp>
        <p:nvSpPr>
          <p:cNvPr id="3" name="Rectangle 2"/>
          <p:cNvSpPr/>
          <p:nvPr/>
        </p:nvSpPr>
        <p:spPr bwMode="auto">
          <a:xfrm>
            <a:off x="4038600" y="0"/>
            <a:ext cx="51054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40796" y="3542099"/>
            <a:ext cx="4284292" cy="670798"/>
          </a:xfrm>
          <a:prstGeom prst="rect">
            <a:avLst/>
          </a:prstGeom>
          <a:noFill/>
          <a:ln w="381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81044" y="2152784"/>
            <a:ext cx="4259783" cy="653175"/>
          </a:xfrm>
          <a:prstGeom prst="rect">
            <a:avLst/>
          </a:prstGeom>
          <a:noFill/>
          <a:ln w="381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10" name="Rectangle 9"/>
          <p:cNvSpPr/>
          <p:nvPr/>
        </p:nvSpPr>
        <p:spPr bwMode="auto">
          <a:xfrm>
            <a:off x="40795" y="2848332"/>
            <a:ext cx="4284292" cy="682728"/>
          </a:xfrm>
          <a:prstGeom prst="rect">
            <a:avLst/>
          </a:prstGeom>
          <a:noFill/>
          <a:ln w="381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11" name="Rectangle 10"/>
          <p:cNvSpPr/>
          <p:nvPr/>
        </p:nvSpPr>
        <p:spPr bwMode="auto">
          <a:xfrm>
            <a:off x="26880" y="4267200"/>
            <a:ext cx="4313947" cy="483060"/>
          </a:xfrm>
          <a:prstGeom prst="rect">
            <a:avLst/>
          </a:prstGeom>
          <a:noFill/>
          <a:ln w="381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12" name="Rectangle 11"/>
          <p:cNvSpPr/>
          <p:nvPr/>
        </p:nvSpPr>
        <p:spPr bwMode="auto">
          <a:xfrm>
            <a:off x="66942" y="4750260"/>
            <a:ext cx="4284292" cy="736140"/>
          </a:xfrm>
          <a:prstGeom prst="rect">
            <a:avLst/>
          </a:prstGeom>
          <a:noFill/>
          <a:ln w="381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14" name="Rectangle 13"/>
          <p:cNvSpPr/>
          <p:nvPr/>
        </p:nvSpPr>
        <p:spPr bwMode="auto">
          <a:xfrm>
            <a:off x="81044" y="1292951"/>
            <a:ext cx="4259783" cy="839179"/>
          </a:xfrm>
          <a:prstGeom prst="rect">
            <a:avLst/>
          </a:prstGeom>
          <a:noFill/>
          <a:ln w="381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15" name="Rectangle 14"/>
          <p:cNvSpPr/>
          <p:nvPr/>
        </p:nvSpPr>
        <p:spPr bwMode="auto">
          <a:xfrm>
            <a:off x="4351234" y="457200"/>
            <a:ext cx="4792766" cy="601116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pic>
        <p:nvPicPr>
          <p:cNvPr id="16" name="Picture 15"/>
          <p:cNvPicPr>
            <a:picLocks noChangeAspect="1"/>
          </p:cNvPicPr>
          <p:nvPr/>
        </p:nvPicPr>
        <p:blipFill>
          <a:blip r:embed="rId3"/>
          <a:stretch>
            <a:fillRect/>
          </a:stretch>
        </p:blipFill>
        <p:spPr>
          <a:xfrm>
            <a:off x="4401732" y="1485421"/>
            <a:ext cx="6610350" cy="3257550"/>
          </a:xfrm>
          <a:prstGeom prst="rect">
            <a:avLst/>
          </a:prstGeom>
        </p:spPr>
      </p:pic>
      <p:sp>
        <p:nvSpPr>
          <p:cNvPr id="17" name="Rectangle 16"/>
          <p:cNvSpPr/>
          <p:nvPr/>
        </p:nvSpPr>
        <p:spPr bwMode="auto">
          <a:xfrm>
            <a:off x="4461408" y="2623602"/>
            <a:ext cx="4682592" cy="839179"/>
          </a:xfrm>
          <a:prstGeom prst="rect">
            <a:avLst/>
          </a:prstGeom>
          <a:noFill/>
          <a:ln w="381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038895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57200"/>
            <a:ext cx="9207657" cy="5257800"/>
          </a:xfrm>
          <a:prstGeom prst="rect">
            <a:avLst/>
          </a:prstGeom>
        </p:spPr>
      </p:pic>
      <p:sp>
        <p:nvSpPr>
          <p:cNvPr id="3" name="Rectangle 2"/>
          <p:cNvSpPr/>
          <p:nvPr/>
        </p:nvSpPr>
        <p:spPr bwMode="auto">
          <a:xfrm>
            <a:off x="2362200" y="4876800"/>
            <a:ext cx="6400800" cy="457200"/>
          </a:xfrm>
          <a:prstGeom prst="rect">
            <a:avLst/>
          </a:prstGeom>
          <a:noFill/>
          <a:ln w="381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7350173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CH" dirty="0" smtClean="0"/>
              <a:t/>
            </a:r>
            <a:br>
              <a:rPr lang="fr-CH" dirty="0" smtClean="0"/>
            </a:br>
            <a:r>
              <a:rPr lang="fr-CH" dirty="0" err="1" smtClean="0"/>
              <a:t>Next</a:t>
            </a:r>
            <a:r>
              <a:rPr lang="fr-CH" dirty="0" smtClean="0"/>
              <a:t> </a:t>
            </a:r>
            <a:r>
              <a:rPr lang="fr-CH" dirty="0" err="1" smtClean="0"/>
              <a:t>webinar</a:t>
            </a:r>
            <a:r>
              <a:rPr lang="fr-CH" dirty="0"/>
              <a:t/>
            </a:r>
            <a:br>
              <a:rPr lang="fr-CH" dirty="0"/>
            </a:br>
            <a:endParaRPr lang="en-US" dirty="0"/>
          </a:p>
        </p:txBody>
      </p:sp>
      <p:sp>
        <p:nvSpPr>
          <p:cNvPr id="9" name="Content Placeholder 8"/>
          <p:cNvSpPr>
            <a:spLocks noGrp="1"/>
          </p:cNvSpPr>
          <p:nvPr>
            <p:ph idx="1"/>
          </p:nvPr>
        </p:nvSpPr>
        <p:spPr>
          <a:xfrm>
            <a:off x="457200" y="914400"/>
            <a:ext cx="8229600" cy="4572000"/>
          </a:xfrm>
        </p:spPr>
        <p:txBody>
          <a:bodyPr/>
          <a:lstStyle/>
          <a:p>
            <a:endParaRPr lang="fr-CH" sz="3200" b="1" dirty="0" smtClean="0"/>
          </a:p>
          <a:p>
            <a:r>
              <a:rPr lang="fr-CH" sz="3200" dirty="0" smtClean="0"/>
              <a:t>CPC </a:t>
            </a:r>
            <a:r>
              <a:rPr lang="fr-CH" sz="3200" dirty="0" smtClean="0"/>
              <a:t>&amp; IPC in </a:t>
            </a:r>
            <a:r>
              <a:rPr lang="fr-CH" sz="3200" dirty="0" smtClean="0"/>
              <a:t>PATENTSCOPE </a:t>
            </a:r>
          </a:p>
          <a:p>
            <a:pPr marL="0" indent="0">
              <a:buNone/>
            </a:pPr>
            <a:r>
              <a:rPr lang="fr-CH" sz="3200" dirty="0" smtClean="0"/>
              <a:t>July</a:t>
            </a:r>
            <a:r>
              <a:rPr lang="fr-CH" sz="3200" dirty="0" smtClean="0"/>
              <a:t> 7 </a:t>
            </a:r>
            <a:r>
              <a:rPr lang="fr-CH" sz="3200" dirty="0" smtClean="0"/>
              <a:t>or </a:t>
            </a:r>
            <a:r>
              <a:rPr lang="fr-CH" sz="3200" dirty="0" smtClean="0"/>
              <a:t>9</a:t>
            </a:r>
            <a:endParaRPr lang="fr-CH" sz="3200" dirty="0" smtClean="0"/>
          </a:p>
          <a:p>
            <a:endParaRPr lang="fr-CH" dirty="0" smtClean="0"/>
          </a:p>
          <a:p>
            <a:pPr marL="0" indent="0">
              <a:buNone/>
            </a:pPr>
            <a:r>
              <a:rPr lang="fr-CH" dirty="0" smtClean="0"/>
              <a:t>To </a:t>
            </a:r>
            <a:r>
              <a:rPr lang="fr-CH" dirty="0" err="1" smtClean="0"/>
              <a:t>register</a:t>
            </a:r>
            <a:r>
              <a:rPr lang="fr-CH" dirty="0" smtClean="0"/>
              <a:t>: </a:t>
            </a:r>
            <a:r>
              <a:rPr lang="es-CO" sz="2000" dirty="0">
                <a:hlinkClick r:id="rId2"/>
              </a:rPr>
              <a:t>https://www.wipo.int/patentscope/en/webinar</a:t>
            </a:r>
            <a:r>
              <a:rPr lang="es-CO" sz="2000" dirty="0" smtClean="0">
                <a:hlinkClick r:id="rId2"/>
              </a:rPr>
              <a:t>/</a:t>
            </a:r>
            <a:r>
              <a:rPr lang="es-CO" sz="2000" dirty="0" smtClean="0"/>
              <a:t> </a:t>
            </a:r>
            <a:endParaRPr lang="en-US" sz="2200" dirty="0"/>
          </a:p>
        </p:txBody>
      </p:sp>
    </p:spTree>
    <p:extLst>
      <p:ext uri="{BB962C8B-B14F-4D97-AF65-F5344CB8AC3E}">
        <p14:creationId xmlns:p14="http://schemas.microsoft.com/office/powerpoint/2010/main" val="39845768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 y="30480"/>
            <a:ext cx="9711569" cy="6629400"/>
          </a:xfrm>
          <a:prstGeom prst="rect">
            <a:avLst/>
          </a:prstGeom>
        </p:spPr>
      </p:pic>
      <p:sp>
        <p:nvSpPr>
          <p:cNvPr id="7" name="Rounded Rectangle 6"/>
          <p:cNvSpPr/>
          <p:nvPr/>
        </p:nvSpPr>
        <p:spPr bwMode="auto">
          <a:xfrm>
            <a:off x="4191000" y="2964180"/>
            <a:ext cx="2133600" cy="388620"/>
          </a:xfrm>
          <a:prstGeom prst="roundRect">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a:xfrm>
            <a:off x="586328" y="1921460"/>
            <a:ext cx="4671472" cy="461665"/>
          </a:xfrm>
          <a:prstGeom prst="rect">
            <a:avLst/>
          </a:prstGeom>
          <a:solidFill>
            <a:srgbClr val="C0DDDE"/>
          </a:solidFill>
        </p:spPr>
        <p:txBody>
          <a:bodyPr wrap="none">
            <a:spAutoFit/>
          </a:bodyPr>
          <a:lstStyle/>
          <a:p>
            <a:r>
              <a:rPr lang="fr-CH" u="sng" dirty="0"/>
              <a:t>wipo.int/</a:t>
            </a:r>
            <a:r>
              <a:rPr lang="fr-CH" u="sng" dirty="0" err="1"/>
              <a:t>patentscope</a:t>
            </a:r>
            <a:r>
              <a:rPr lang="fr-CH" u="sng" dirty="0"/>
              <a:t>/en/</a:t>
            </a:r>
            <a:r>
              <a:rPr lang="fr-CH" u="sng" dirty="0" err="1"/>
              <a:t>webinar</a:t>
            </a:r>
            <a:r>
              <a:rPr lang="fr-CH" u="sng" dirty="0"/>
              <a:t> </a:t>
            </a:r>
            <a:endParaRPr lang="en-US" dirty="0"/>
          </a:p>
        </p:txBody>
      </p:sp>
      <p:sp>
        <p:nvSpPr>
          <p:cNvPr id="12" name="Rounded Rectangle 11"/>
          <p:cNvSpPr/>
          <p:nvPr/>
        </p:nvSpPr>
        <p:spPr bwMode="auto">
          <a:xfrm>
            <a:off x="0" y="2576810"/>
            <a:ext cx="6608716" cy="4281190"/>
          </a:xfrm>
          <a:prstGeom prst="round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94305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z="2800" dirty="0" smtClean="0"/>
              <a:t>Global Brand </a:t>
            </a:r>
            <a:r>
              <a:rPr lang="fr-CH" sz="2800" dirty="0" err="1" smtClean="0"/>
              <a:t>Database</a:t>
            </a:r>
            <a:r>
              <a:rPr lang="fr-CH" sz="2800" dirty="0" smtClean="0"/>
              <a:t>, Global Design </a:t>
            </a:r>
            <a:r>
              <a:rPr lang="fr-CH" sz="2800" dirty="0" err="1" smtClean="0"/>
              <a:t>Database</a:t>
            </a:r>
            <a:endParaRPr lang="en-US" sz="2800" dirty="0"/>
          </a:p>
        </p:txBody>
      </p:sp>
      <p:sp>
        <p:nvSpPr>
          <p:cNvPr id="3" name="Content Placeholder 2"/>
          <p:cNvSpPr>
            <a:spLocks noGrp="1"/>
          </p:cNvSpPr>
          <p:nvPr>
            <p:ph idx="1"/>
          </p:nvPr>
        </p:nvSpPr>
        <p:spPr/>
        <p:txBody>
          <a:bodyPr/>
          <a:lstStyle/>
          <a:p>
            <a:pPr marL="0" indent="0">
              <a:buNone/>
            </a:pPr>
            <a:r>
              <a:rPr lang="fr-CH" dirty="0" err="1" smtClean="0"/>
              <a:t>Webinars</a:t>
            </a:r>
            <a:r>
              <a:rPr lang="fr-CH" dirty="0" smtClean="0"/>
              <a:t>:</a:t>
            </a:r>
          </a:p>
          <a:p>
            <a:endParaRPr lang="fr-CH" dirty="0"/>
          </a:p>
          <a:p>
            <a:r>
              <a:rPr lang="en-US" dirty="0">
                <a:hlinkClick r:id="rId2"/>
              </a:rPr>
              <a:t>https://</a:t>
            </a:r>
            <a:r>
              <a:rPr lang="en-US" dirty="0" smtClean="0">
                <a:hlinkClick r:id="rId2"/>
              </a:rPr>
              <a:t>www.wipo.int/reference/en/branddb/webinar/index.html</a:t>
            </a:r>
            <a:endParaRPr lang="en-US" dirty="0" smtClean="0"/>
          </a:p>
          <a:p>
            <a:r>
              <a:rPr lang="en-US" dirty="0" smtClean="0">
                <a:hlinkClick r:id="rId3"/>
              </a:rPr>
              <a:t>https</a:t>
            </a:r>
            <a:r>
              <a:rPr lang="en-US" dirty="0">
                <a:hlinkClick r:id="rId3"/>
              </a:rPr>
              <a:t>://</a:t>
            </a:r>
            <a:r>
              <a:rPr lang="en-US" dirty="0" smtClean="0">
                <a:hlinkClick r:id="rId3"/>
              </a:rPr>
              <a:t>www.wipo.int/reference/en/designdb/webinar/index.html</a:t>
            </a:r>
            <a:r>
              <a:rPr lang="en-US" dirty="0" smtClean="0"/>
              <a:t> </a:t>
            </a:r>
            <a:endParaRPr lang="en-US" dirty="0"/>
          </a:p>
        </p:txBody>
      </p:sp>
    </p:spTree>
    <p:extLst>
      <p:ext uri="{BB962C8B-B14F-4D97-AF65-F5344CB8AC3E}">
        <p14:creationId xmlns:p14="http://schemas.microsoft.com/office/powerpoint/2010/main" val="30009808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fr-CH" dirty="0" smtClean="0"/>
              <a:t>WIPO IP Portal</a:t>
            </a:r>
            <a:endParaRPr lang="fr-CH" dirty="0" smtClean="0"/>
          </a:p>
        </p:txBody>
      </p:sp>
      <p:pic>
        <p:nvPicPr>
          <p:cNvPr id="3" name="Picture 2"/>
          <p:cNvPicPr>
            <a:picLocks noChangeAspect="1"/>
          </p:cNvPicPr>
          <p:nvPr/>
        </p:nvPicPr>
        <p:blipFill>
          <a:blip r:embed="rId3"/>
          <a:stretch>
            <a:fillRect/>
          </a:stretch>
        </p:blipFill>
        <p:spPr>
          <a:xfrm>
            <a:off x="457200" y="1920479"/>
            <a:ext cx="7118742" cy="3570652"/>
          </a:xfrm>
          <a:prstGeom prst="rect">
            <a:avLst/>
          </a:prstGeom>
        </p:spPr>
      </p:pic>
    </p:spTree>
    <p:extLst>
      <p:ext uri="{BB962C8B-B14F-4D97-AF65-F5344CB8AC3E}">
        <p14:creationId xmlns:p14="http://schemas.microsoft.com/office/powerpoint/2010/main" val="24095890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fr-CH" dirty="0" smtClean="0"/>
              <a:t>Single </a:t>
            </a:r>
            <a:r>
              <a:rPr lang="fr-CH" dirty="0" err="1" smtClean="0"/>
              <a:t>sign</a:t>
            </a:r>
            <a:r>
              <a:rPr lang="fr-CH" dirty="0" smtClean="0"/>
              <a:t>-on</a:t>
            </a:r>
          </a:p>
        </p:txBody>
      </p:sp>
      <p:pic>
        <p:nvPicPr>
          <p:cNvPr id="4" name="Picture 3"/>
          <p:cNvPicPr>
            <a:picLocks noChangeAspect="1"/>
          </p:cNvPicPr>
          <p:nvPr/>
        </p:nvPicPr>
        <p:blipFill>
          <a:blip r:embed="rId3">
            <a:extLst>
              <a:ext uri="{BEBA8EAE-BF5A-486C-A8C5-ECC9F3942E4B}">
                <a14:imgProps xmlns:a14="http://schemas.microsoft.com/office/drawing/2010/main">
                  <a14:imgLayer>
                    <a14:imgEffect>
                      <a14:sharpenSoften amount="20000"/>
                    </a14:imgEffect>
                  </a14:imgLayer>
                </a14:imgProps>
              </a:ext>
            </a:extLst>
          </a:blip>
          <a:stretch>
            <a:fillRect/>
          </a:stretch>
        </p:blipFill>
        <p:spPr>
          <a:xfrm>
            <a:off x="725001" y="1920480"/>
            <a:ext cx="3993214" cy="1964695"/>
          </a:xfrm>
          <a:prstGeom prst="rect">
            <a:avLst/>
          </a:prstGeom>
          <a:scene3d>
            <a:camera prst="orthographicFront"/>
            <a:lightRig rig="threePt" dir="t"/>
          </a:scene3d>
          <a:sp3d contourW="12700">
            <a:contourClr>
              <a:schemeClr val="bg1">
                <a:lumMod val="50000"/>
              </a:schemeClr>
            </a:contourClr>
          </a:sp3d>
        </p:spPr>
      </p:pic>
      <p:pic>
        <p:nvPicPr>
          <p:cNvPr id="6" name="Picture 5"/>
          <p:cNvPicPr>
            <a:picLocks noChangeAspect="1"/>
          </p:cNvPicPr>
          <p:nvPr/>
        </p:nvPicPr>
        <p:blipFill>
          <a:blip r:embed="rId4">
            <a:extLst>
              <a:ext uri="{BEBA8EAE-BF5A-486C-A8C5-ECC9F3942E4B}">
                <a14:imgProps xmlns:a14="http://schemas.microsoft.com/office/drawing/2010/main">
                  <a14:imgLayer>
                    <a14:imgEffect>
                      <a14:sharpenSoften amount="20000"/>
                    </a14:imgEffect>
                  </a14:imgLayer>
                </a14:imgProps>
              </a:ext>
            </a:extLst>
          </a:blip>
          <a:stretch>
            <a:fillRect/>
          </a:stretch>
        </p:blipFill>
        <p:spPr>
          <a:xfrm>
            <a:off x="3066831" y="2206637"/>
            <a:ext cx="4004326" cy="2012072"/>
          </a:xfrm>
          <a:prstGeom prst="rect">
            <a:avLst/>
          </a:prstGeom>
          <a:scene3d>
            <a:camera prst="orthographicFront"/>
            <a:lightRig rig="threePt" dir="t"/>
          </a:scene3d>
          <a:sp3d contourW="12700">
            <a:contourClr>
              <a:schemeClr val="bg1">
                <a:lumMod val="50000"/>
              </a:schemeClr>
            </a:contourClr>
          </a:sp3d>
        </p:spPr>
      </p:pic>
      <p:pic>
        <p:nvPicPr>
          <p:cNvPr id="7" name="Picture 6"/>
          <p:cNvPicPr>
            <a:picLocks noChangeAspect="1"/>
          </p:cNvPicPr>
          <p:nvPr/>
        </p:nvPicPr>
        <p:blipFill>
          <a:blip r:embed="rId5">
            <a:extLst>
              <a:ext uri="{BEBA8EAE-BF5A-486C-A8C5-ECC9F3942E4B}">
                <a14:imgProps xmlns:a14="http://schemas.microsoft.com/office/drawing/2010/main">
                  <a14:imgLayer>
                    <a14:imgEffect>
                      <a14:sharpenSoften amount="20000"/>
                    </a14:imgEffect>
                  </a14:imgLayer>
                </a14:imgProps>
              </a:ext>
            </a:extLst>
          </a:blip>
          <a:stretch>
            <a:fillRect/>
          </a:stretch>
        </p:blipFill>
        <p:spPr>
          <a:xfrm>
            <a:off x="4355977" y="2547522"/>
            <a:ext cx="4015439" cy="2092357"/>
          </a:xfrm>
          <a:prstGeom prst="rect">
            <a:avLst/>
          </a:prstGeom>
          <a:scene3d>
            <a:camera prst="orthographicFront"/>
            <a:lightRig rig="threePt" dir="t"/>
          </a:scene3d>
          <a:sp3d contourW="12700">
            <a:contourClr>
              <a:schemeClr val="bg1">
                <a:lumMod val="50000"/>
              </a:schemeClr>
            </a:contourClr>
          </a:sp3d>
        </p:spPr>
      </p:pic>
      <p:pic>
        <p:nvPicPr>
          <p:cNvPr id="8" name="Picture 7"/>
          <p:cNvPicPr>
            <a:picLocks noChangeAspect="1"/>
          </p:cNvPicPr>
          <p:nvPr/>
        </p:nvPicPr>
        <p:blipFill>
          <a:blip r:embed="rId6">
            <a:extLst>
              <a:ext uri="{BEBA8EAE-BF5A-486C-A8C5-ECC9F3942E4B}">
                <a14:imgProps xmlns:a14="http://schemas.microsoft.com/office/drawing/2010/main">
                  <a14:imgLayer>
                    <a14:imgEffect>
                      <a14:sharpenSoften amount="20000"/>
                    </a14:imgEffect>
                  </a14:imgLayer>
                </a14:imgProps>
              </a:ext>
            </a:extLst>
          </a:blip>
          <a:stretch>
            <a:fillRect/>
          </a:stretch>
        </p:blipFill>
        <p:spPr>
          <a:xfrm>
            <a:off x="457201" y="3476817"/>
            <a:ext cx="4026551" cy="2108215"/>
          </a:xfrm>
          <a:prstGeom prst="rect">
            <a:avLst/>
          </a:prstGeom>
          <a:scene3d>
            <a:camera prst="orthographicFront"/>
            <a:lightRig rig="threePt" dir="t"/>
          </a:scene3d>
          <a:sp3d contourW="12700">
            <a:contourClr>
              <a:schemeClr val="bg1">
                <a:lumMod val="50000"/>
              </a:schemeClr>
            </a:contourClr>
          </a:sp3d>
        </p:spPr>
      </p:pic>
      <p:pic>
        <p:nvPicPr>
          <p:cNvPr id="9" name="Picture 8"/>
          <p:cNvPicPr>
            <a:picLocks noChangeAspect="1"/>
          </p:cNvPicPr>
          <p:nvPr/>
        </p:nvPicPr>
        <p:blipFill>
          <a:blip r:embed="rId7">
            <a:extLst>
              <a:ext uri="{BEBA8EAE-BF5A-486C-A8C5-ECC9F3942E4B}">
                <a14:imgProps xmlns:a14="http://schemas.microsoft.com/office/drawing/2010/main">
                  <a14:imgLayer>
                    <a14:imgEffect>
                      <a14:sharpenSoften amount="20000"/>
                    </a14:imgEffect>
                  </a14:imgLayer>
                </a14:imgProps>
              </a:ext>
            </a:extLst>
          </a:blip>
          <a:stretch>
            <a:fillRect/>
          </a:stretch>
        </p:blipFill>
        <p:spPr>
          <a:xfrm>
            <a:off x="2721608" y="3268281"/>
            <a:ext cx="4034344" cy="1996027"/>
          </a:xfrm>
          <a:prstGeom prst="rect">
            <a:avLst/>
          </a:prstGeom>
          <a:scene3d>
            <a:camera prst="orthographicFront"/>
            <a:lightRig rig="threePt" dir="t"/>
          </a:scene3d>
          <a:sp3d contourW="12700">
            <a:contourClr>
              <a:schemeClr val="bg1">
                <a:lumMod val="50000"/>
              </a:schemeClr>
            </a:contourClr>
          </a:sp3d>
        </p:spPr>
      </p:pic>
    </p:spTree>
    <p:extLst>
      <p:ext uri="{BB962C8B-B14F-4D97-AF65-F5344CB8AC3E}">
        <p14:creationId xmlns:p14="http://schemas.microsoft.com/office/powerpoint/2010/main" val="2522487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7DFAA2-E0F5-FD47-BB0F-C9CAE2F4C1E0}"/>
              </a:ext>
            </a:extLst>
          </p:cNvPr>
          <p:cNvPicPr>
            <a:picLocks noChangeAspect="1"/>
          </p:cNvPicPr>
          <p:nvPr/>
        </p:nvPicPr>
        <p:blipFill>
          <a:blip r:embed="rId3"/>
          <a:stretch>
            <a:fillRect/>
          </a:stretch>
        </p:blipFill>
        <p:spPr>
          <a:xfrm>
            <a:off x="29029" y="685800"/>
            <a:ext cx="4384647" cy="1192624"/>
          </a:xfrm>
          <a:prstGeom prst="rect">
            <a:avLst/>
          </a:prstGeom>
        </p:spPr>
      </p:pic>
      <p:pic>
        <p:nvPicPr>
          <p:cNvPr id="6" name="Picture 5" descr="Slide Pres format 1.jpg">
            <a:extLst>
              <a:ext uri="{FF2B5EF4-FFF2-40B4-BE49-F238E27FC236}">
                <a16:creationId xmlns:a16="http://schemas.microsoft.com/office/drawing/2014/main" id="{4130CC95-0FBD-3D41-B88A-FF11D3D6A6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53000" y="0"/>
            <a:ext cx="4190999" cy="6858000"/>
          </a:xfrm>
          <a:prstGeom prst="rect">
            <a:avLst/>
          </a:prstGeom>
        </p:spPr>
      </p:pic>
      <p:sp>
        <p:nvSpPr>
          <p:cNvPr id="9" name="Rectangle 3"/>
          <p:cNvSpPr txBox="1">
            <a:spLocks noChangeArrowheads="1"/>
          </p:cNvSpPr>
          <p:nvPr/>
        </p:nvSpPr>
        <p:spPr bwMode="auto">
          <a:xfrm>
            <a:off x="43543" y="2209800"/>
            <a:ext cx="7086600" cy="326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5"/>
              </a:buBlip>
              <a:defRPr sz="24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Blip>
                <a:blip r:embed="rId5"/>
              </a:buBlip>
              <a:defRPr sz="2400">
                <a:solidFill>
                  <a:schemeClr val="tx1"/>
                </a:solidFill>
                <a:latin typeface="+mn-lt"/>
                <a:ea typeface="Arial" charset="0"/>
                <a:cs typeface="+mn-cs"/>
              </a:defRPr>
            </a:lvl2pPr>
            <a:lvl3pPr marL="1143000" indent="-228600" algn="l" rtl="0" eaLnBrk="1" fontAlgn="base" hangingPunct="1">
              <a:spcBef>
                <a:spcPct val="20000"/>
              </a:spcBef>
              <a:spcAft>
                <a:spcPct val="0"/>
              </a:spcAft>
              <a:buBlip>
                <a:blip r:embed="rId5"/>
              </a:buBlip>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Font typeface="Arial" charset="0"/>
              <a:buBlip>
                <a:blip r:embed="rId5"/>
              </a:buBlip>
              <a:defRPr sz="2400">
                <a:solidFill>
                  <a:schemeClr val="tx1"/>
                </a:solidFill>
                <a:latin typeface="+mn-lt"/>
                <a:ea typeface="Arial" charset="0"/>
                <a:cs typeface="+mn-cs"/>
              </a:defRPr>
            </a:lvl4pPr>
            <a:lvl5pPr marL="2057400" indent="-228600" algn="l" rtl="0" eaLnBrk="1" fontAlgn="base" hangingPunct="1">
              <a:spcBef>
                <a:spcPct val="20000"/>
              </a:spcBef>
              <a:spcAft>
                <a:spcPct val="0"/>
              </a:spcAft>
              <a:buBlip>
                <a:blip r:embed="rId5"/>
              </a:buBlip>
              <a:defRPr sz="2400">
                <a:solidFill>
                  <a:schemeClr val="tx1"/>
                </a:solidFill>
                <a:latin typeface="+mn-lt"/>
                <a:ea typeface="Arial" charset="0"/>
                <a:cs typeface="+mn-cs"/>
              </a:defRPr>
            </a:lvl5pPr>
            <a:lvl6pPr marL="2514600" indent="-228600" algn="l" rtl="0" eaLnBrk="1" fontAlgn="base" hangingPunct="1">
              <a:spcBef>
                <a:spcPct val="20000"/>
              </a:spcBef>
              <a:spcAft>
                <a:spcPct val="0"/>
              </a:spcAft>
              <a:buBlip>
                <a:blip r:embed="rId5"/>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5"/>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5"/>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5"/>
              </a:buBlip>
              <a:defRPr sz="2400">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Blip>
                <a:blip r:embed="rId5"/>
              </a:buBlip>
              <a:tabLst/>
              <a:defRPr/>
            </a:pPr>
            <a:r>
              <a:rPr kumimoji="0" lang="en-US" sz="2400" b="0" i="0" u="none" strike="noStrike" kern="0" cap="none" spc="0" normalizeH="0" baseline="0" noProof="0" smtClean="0">
                <a:ln>
                  <a:noFill/>
                </a:ln>
                <a:solidFill>
                  <a:srgbClr val="000000"/>
                </a:solidFill>
                <a:effectLst/>
                <a:uLnTx/>
                <a:uFillTx/>
                <a:latin typeface="Arial"/>
                <a:ea typeface="ＭＳ Ｐゴシック" charset="0"/>
                <a:cs typeface="Arial"/>
              </a:rPr>
              <a:t>Proof of existence for any intellectual asset</a:t>
            </a:r>
          </a:p>
          <a:p>
            <a:pPr marL="342900" marR="0" lvl="0" indent="-342900" algn="l" defTabSz="914400" rtl="0" eaLnBrk="1" fontAlgn="base" latinLnBrk="0" hangingPunct="1">
              <a:lnSpc>
                <a:spcPct val="100000"/>
              </a:lnSpc>
              <a:spcBef>
                <a:spcPct val="20000"/>
              </a:spcBef>
              <a:spcAft>
                <a:spcPct val="0"/>
              </a:spcAft>
              <a:buClrTx/>
              <a:buSzTx/>
              <a:buFontTx/>
              <a:buBlip>
                <a:blip r:embed="rId5"/>
              </a:buBlip>
              <a:tabLst/>
              <a:defRPr/>
            </a:pPr>
            <a:r>
              <a:rPr kumimoji="0" lang="en-US" sz="2400" b="0" i="0" u="none" strike="noStrike" kern="0" cap="none" spc="0" normalizeH="0" baseline="0" noProof="0" smtClean="0">
                <a:ln>
                  <a:noFill/>
                </a:ln>
                <a:solidFill>
                  <a:srgbClr val="000000"/>
                </a:solidFill>
                <a:effectLst/>
                <a:uLnTx/>
                <a:uFillTx/>
                <a:latin typeface="Arial"/>
                <a:ea typeface="ＭＳ Ｐゴシック" charset="0"/>
                <a:cs typeface="Arial"/>
              </a:rPr>
              <a:t>100% digital, effective and affordable</a:t>
            </a:r>
          </a:p>
          <a:p>
            <a:pPr marL="342900" marR="0" lvl="0" indent="-342900" algn="l" defTabSz="914400" rtl="0" eaLnBrk="1" fontAlgn="base" latinLnBrk="0" hangingPunct="1">
              <a:lnSpc>
                <a:spcPct val="100000"/>
              </a:lnSpc>
              <a:spcBef>
                <a:spcPct val="20000"/>
              </a:spcBef>
              <a:spcAft>
                <a:spcPct val="0"/>
              </a:spcAft>
              <a:buClrTx/>
              <a:buSzTx/>
              <a:buFontTx/>
              <a:buBlip>
                <a:blip r:embed="rId5"/>
              </a:buBlip>
              <a:tabLst/>
              <a:defRPr/>
            </a:pPr>
            <a:r>
              <a:rPr kumimoji="0" lang="en-US" sz="2400" b="0" i="0" u="none" strike="noStrike" kern="0" cap="none" spc="0" normalizeH="0" baseline="0" noProof="0" smtClean="0">
                <a:ln>
                  <a:noFill/>
                </a:ln>
                <a:solidFill>
                  <a:srgbClr val="000000"/>
                </a:solidFill>
                <a:effectLst/>
                <a:uLnTx/>
                <a:uFillTx/>
                <a:latin typeface="Arial"/>
                <a:ea typeface="ＭＳ Ｐゴシック" charset="0"/>
                <a:cs typeface="Arial"/>
              </a:rPr>
              <a:t>Highest technical encryption standards</a:t>
            </a:r>
          </a:p>
          <a:p>
            <a:pPr marL="342900" marR="0" lvl="0" indent="-342900" algn="l" defTabSz="914400" rtl="0" eaLnBrk="1" fontAlgn="base" latinLnBrk="0" hangingPunct="1">
              <a:lnSpc>
                <a:spcPct val="100000"/>
              </a:lnSpc>
              <a:spcBef>
                <a:spcPct val="20000"/>
              </a:spcBef>
              <a:spcAft>
                <a:spcPct val="0"/>
              </a:spcAft>
              <a:buClrTx/>
              <a:buSzTx/>
              <a:buFontTx/>
              <a:buBlip>
                <a:blip r:embed="rId5"/>
              </a:buBlip>
              <a:tabLst/>
              <a:defRPr/>
            </a:pPr>
            <a:r>
              <a:rPr kumimoji="0" lang="en-US" sz="2400" b="0" i="0" u="none" strike="noStrike" kern="0" cap="none" spc="0" normalizeH="0" baseline="0" noProof="0" smtClean="0">
                <a:ln>
                  <a:noFill/>
                </a:ln>
                <a:solidFill>
                  <a:srgbClr val="000000"/>
                </a:solidFill>
                <a:effectLst/>
                <a:uLnTx/>
                <a:uFillTx/>
                <a:latin typeface="Arial"/>
                <a:ea typeface="ＭＳ Ｐゴシック" charset="0"/>
                <a:cs typeface="Arial"/>
              </a:rPr>
              <a:t>Backed by WIPO: Trusted authority</a:t>
            </a:r>
          </a:p>
          <a:p>
            <a:pPr marL="342900" marR="0" lvl="0" indent="-342900" algn="l" defTabSz="914400" rtl="0" eaLnBrk="1" fontAlgn="base" latinLnBrk="0" hangingPunct="1">
              <a:lnSpc>
                <a:spcPct val="100000"/>
              </a:lnSpc>
              <a:spcBef>
                <a:spcPct val="20000"/>
              </a:spcBef>
              <a:spcAft>
                <a:spcPct val="0"/>
              </a:spcAft>
              <a:buClrTx/>
              <a:buSzTx/>
              <a:buFontTx/>
              <a:buBlip>
                <a:blip r:embed="rId5"/>
              </a:buBlip>
              <a:tabLst/>
              <a:defRPr/>
            </a:pPr>
            <a:r>
              <a:rPr kumimoji="0" lang="en-US" sz="2400" b="0" i="0" u="none" strike="noStrike" kern="0" cap="none" spc="0" normalizeH="0" baseline="0" noProof="0" smtClean="0">
                <a:ln>
                  <a:noFill/>
                </a:ln>
                <a:solidFill>
                  <a:srgbClr val="000000"/>
                </a:solidFill>
                <a:effectLst/>
                <a:uLnTx/>
                <a:uFillTx/>
                <a:latin typeface="Arial"/>
                <a:ea typeface="ＭＳ Ｐゴシック" charset="0"/>
                <a:cs typeface="Arial"/>
              </a:rPr>
              <a:t>Complementing IP registration services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a:ea typeface="ＭＳ Ｐゴシック" charset="0"/>
              <a:cs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smtClean="0">
                <a:ln>
                  <a:noFill/>
                </a:ln>
                <a:solidFill>
                  <a:srgbClr val="000000"/>
                </a:solidFill>
                <a:effectLst/>
                <a:uLnTx/>
                <a:uFillTx/>
                <a:latin typeface="Arial"/>
                <a:ea typeface="ＭＳ Ｐゴシック" charset="0"/>
                <a:cs typeface="Arial"/>
                <a:hlinkClick r:id="rId6"/>
              </a:rPr>
              <a:t>https://wipoproof.wipo.int/wdts/</a:t>
            </a:r>
            <a:r>
              <a:rPr kumimoji="0" lang="en-US" sz="2400" b="0" i="0" u="none" strike="noStrike" kern="0" cap="none" spc="0" normalizeH="0" baseline="0" noProof="0" smtClean="0">
                <a:ln>
                  <a:noFill/>
                </a:ln>
                <a:solidFill>
                  <a:srgbClr val="000000"/>
                </a:solidFill>
                <a:effectLst/>
                <a:uLnTx/>
                <a:uFillTx/>
                <a:latin typeface="Arial"/>
                <a:ea typeface="ＭＳ Ｐゴシック" charset="0"/>
                <a:cs typeface="Arial"/>
              </a:rPr>
              <a:t> </a:t>
            </a:r>
            <a:endParaRPr kumimoji="0" lang="en-US" sz="2400" b="0" i="0" u="none" strike="noStrike" kern="0" cap="none" spc="0" normalizeH="0" baseline="0" noProof="0" dirty="0">
              <a:ln>
                <a:noFill/>
              </a:ln>
              <a:solidFill>
                <a:srgbClr val="000000"/>
              </a:solidFill>
              <a:effectLst/>
              <a:uLnTx/>
              <a:uFillTx/>
              <a:latin typeface="Arial"/>
              <a:ea typeface="ＭＳ Ｐゴシック" charset="0"/>
              <a:cs typeface="Arial"/>
            </a:endParaRPr>
          </a:p>
        </p:txBody>
      </p:sp>
    </p:spTree>
    <p:extLst>
      <p:ext uri="{BB962C8B-B14F-4D97-AF65-F5344CB8AC3E}">
        <p14:creationId xmlns:p14="http://schemas.microsoft.com/office/powerpoint/2010/main" val="27420761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fr-CH" dirty="0" err="1" smtClean="0"/>
              <a:t>Streamlined</a:t>
            </a:r>
            <a:r>
              <a:rPr lang="fr-CH" dirty="0" smtClean="0"/>
              <a:t> </a:t>
            </a:r>
            <a:r>
              <a:rPr lang="fr-CH" dirty="0" err="1" smtClean="0"/>
              <a:t>payment</a:t>
            </a:r>
            <a:r>
              <a:rPr lang="fr-CH" dirty="0" smtClean="0"/>
              <a:t> </a:t>
            </a:r>
            <a:r>
              <a:rPr lang="fr-CH" dirty="0" err="1" smtClean="0"/>
              <a:t>processing</a:t>
            </a:r>
            <a:endParaRPr lang="fr-CH" dirty="0" smtClean="0"/>
          </a:p>
        </p:txBody>
      </p:sp>
      <p:pic>
        <p:nvPicPr>
          <p:cNvPr id="10" name="Picture 9"/>
          <p:cNvPicPr>
            <a:picLocks noChangeAspect="1"/>
          </p:cNvPicPr>
          <p:nvPr/>
        </p:nvPicPr>
        <p:blipFill>
          <a:blip r:embed="rId3">
            <a:extLst>
              <a:ext uri="{BEBA8EAE-BF5A-486C-A8C5-ECC9F3942E4B}">
                <a14:imgProps xmlns:a14="http://schemas.microsoft.com/office/drawing/2010/main">
                  <a14:imgLayer>
                    <a14:imgEffect>
                      <a14:sharpenSoften amount="20000"/>
                    </a14:imgEffect>
                  </a14:imgLayer>
                </a14:imgProps>
              </a:ext>
            </a:extLst>
          </a:blip>
          <a:stretch>
            <a:fillRect/>
          </a:stretch>
        </p:blipFill>
        <p:spPr>
          <a:xfrm>
            <a:off x="1187624" y="2204864"/>
            <a:ext cx="6284220" cy="3290282"/>
          </a:xfrm>
          <a:prstGeom prst="rect">
            <a:avLst/>
          </a:prstGeom>
          <a:scene3d>
            <a:camera prst="orthographicFront"/>
            <a:lightRig rig="threePt" dir="t"/>
          </a:scene3d>
          <a:sp3d contourW="12700">
            <a:contourClr>
              <a:schemeClr val="bg1">
                <a:lumMod val="50000"/>
              </a:schemeClr>
            </a:contourClr>
          </a:sp3d>
        </p:spPr>
      </p:pic>
      <p:pic>
        <p:nvPicPr>
          <p:cNvPr id="11" name="Picture 10"/>
          <p:cNvPicPr>
            <a:picLocks noChangeAspect="1"/>
          </p:cNvPicPr>
          <p:nvPr/>
        </p:nvPicPr>
        <p:blipFill>
          <a:blip r:embed="rId4">
            <a:extLst>
              <a:ext uri="{BEBA8EAE-BF5A-486C-A8C5-ECC9F3942E4B}">
                <a14:imgProps xmlns:a14="http://schemas.microsoft.com/office/drawing/2010/main">
                  <a14:imgLayer>
                    <a14:imgEffect>
                      <a14:sharpenSoften amount="20000"/>
                    </a14:imgEffect>
                  </a14:imgLayer>
                </a14:imgProps>
              </a:ext>
            </a:extLst>
          </a:blip>
          <a:stretch>
            <a:fillRect/>
          </a:stretch>
        </p:blipFill>
        <p:spPr>
          <a:xfrm>
            <a:off x="6588224" y="1920479"/>
            <a:ext cx="1433702" cy="1578244"/>
          </a:xfrm>
          <a:prstGeom prst="rect">
            <a:avLst/>
          </a:prstGeom>
          <a:ln>
            <a:noFill/>
          </a:ln>
          <a:effectLst/>
          <a:scene3d>
            <a:camera prst="orthographicFront"/>
            <a:lightRig rig="threePt" dir="t"/>
          </a:scene3d>
          <a:sp3d contourW="12700">
            <a:contourClr>
              <a:schemeClr val="bg1">
                <a:lumMod val="50000"/>
              </a:schemeClr>
            </a:contourClr>
          </a:sp3d>
        </p:spPr>
      </p:pic>
      <p:pic>
        <p:nvPicPr>
          <p:cNvPr id="12" name="Picture 11"/>
          <p:cNvPicPr>
            <a:picLocks noChangeAspect="1"/>
          </p:cNvPicPr>
          <p:nvPr/>
        </p:nvPicPr>
        <p:blipFill>
          <a:blip r:embed="rId5">
            <a:extLst>
              <a:ext uri="{BEBA8EAE-BF5A-486C-A8C5-ECC9F3942E4B}">
                <a14:imgProps xmlns:a14="http://schemas.microsoft.com/office/drawing/2010/main">
                  <a14:imgLayer>
                    <a14:imgEffect>
                      <a14:sharpenSoften amount="20000"/>
                    </a14:imgEffect>
                  </a14:imgLayer>
                </a14:imgProps>
              </a:ext>
            </a:extLst>
          </a:blip>
          <a:stretch>
            <a:fillRect/>
          </a:stretch>
        </p:blipFill>
        <p:spPr>
          <a:xfrm>
            <a:off x="4493534" y="1920479"/>
            <a:ext cx="1433574" cy="1389892"/>
          </a:xfrm>
          <a:prstGeom prst="rect">
            <a:avLst/>
          </a:prstGeom>
          <a:ln>
            <a:noFill/>
          </a:ln>
          <a:effectLst/>
          <a:scene3d>
            <a:camera prst="orthographicFront"/>
            <a:lightRig rig="threePt" dir="t"/>
          </a:scene3d>
          <a:sp3d contourW="12700">
            <a:contourClr>
              <a:schemeClr val="bg1">
                <a:lumMod val="50000"/>
              </a:schemeClr>
            </a:contourClr>
          </a:sp3d>
        </p:spPr>
      </p:pic>
    </p:spTree>
    <p:extLst>
      <p:ext uri="{BB962C8B-B14F-4D97-AF65-F5344CB8AC3E}">
        <p14:creationId xmlns:p14="http://schemas.microsoft.com/office/powerpoint/2010/main" val="101755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fr-CH" dirty="0" err="1" smtClean="0"/>
              <a:t>Customizable</a:t>
            </a:r>
            <a:r>
              <a:rPr lang="fr-CH" dirty="0" smtClean="0"/>
              <a:t> </a:t>
            </a:r>
            <a:r>
              <a:rPr lang="fr-CH" dirty="0" err="1" smtClean="0"/>
              <a:t>dashboard</a:t>
            </a:r>
            <a:r>
              <a:rPr lang="fr-CH" dirty="0" smtClean="0"/>
              <a:t> of widgets</a:t>
            </a:r>
          </a:p>
        </p:txBody>
      </p:sp>
      <p:pic>
        <p:nvPicPr>
          <p:cNvPr id="6" name="Picture 4">
            <a:extLst>
              <a:ext uri="{FF2B5EF4-FFF2-40B4-BE49-F238E27FC236}">
                <a16:creationId xmlns:a16="http://schemas.microsoft.com/office/drawing/2014/main" id="{DF93C391-C96D-684D-BEEB-9E3E68854311}"/>
              </a:ext>
            </a:extLst>
          </p:cNvPr>
          <p:cNvPicPr>
            <a:picLocks noChangeAspect="1"/>
          </p:cNvPicPr>
          <p:nvPr/>
        </p:nvPicPr>
        <p:blipFill>
          <a:blip r:embed="rId3">
            <a:extLst>
              <a:ext uri="{BEBA8EAE-BF5A-486C-A8C5-ECC9F3942E4B}">
                <a14:imgProps xmlns:a14="http://schemas.microsoft.com/office/drawing/2010/main">
                  <a14:imgLayer>
                    <a14:imgEffect>
                      <a14:sharpenSoften amount="20000"/>
                    </a14:imgEffect>
                  </a14:imgLayer>
                </a14:imgProps>
              </a:ext>
            </a:extLst>
          </a:blip>
          <a:stretch>
            <a:fillRect/>
          </a:stretch>
        </p:blipFill>
        <p:spPr>
          <a:xfrm>
            <a:off x="457200" y="1920479"/>
            <a:ext cx="6696744" cy="3526084"/>
          </a:xfrm>
          <a:prstGeom prst="rect">
            <a:avLst/>
          </a:prstGeom>
          <a:scene3d>
            <a:camera prst="orthographicFront"/>
            <a:lightRig rig="threePt" dir="t"/>
          </a:scene3d>
          <a:sp3d contourW="12700">
            <a:contourClr>
              <a:schemeClr val="bg1">
                <a:lumMod val="50000"/>
              </a:schemeClr>
            </a:contourClr>
          </a:sp3d>
        </p:spPr>
      </p:pic>
    </p:spTree>
    <p:extLst>
      <p:ext uri="{BB962C8B-B14F-4D97-AF65-F5344CB8AC3E}">
        <p14:creationId xmlns:p14="http://schemas.microsoft.com/office/powerpoint/2010/main" val="24199071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fr-CH" dirty="0" err="1" smtClean="0"/>
              <a:t>Customizable</a:t>
            </a:r>
            <a:r>
              <a:rPr lang="fr-CH" dirty="0" smtClean="0"/>
              <a:t> </a:t>
            </a:r>
            <a:r>
              <a:rPr lang="fr-CH" dirty="0" err="1" smtClean="0"/>
              <a:t>dashboard</a:t>
            </a:r>
            <a:r>
              <a:rPr lang="fr-CH" dirty="0" smtClean="0"/>
              <a:t> of widgets</a:t>
            </a:r>
          </a:p>
        </p:txBody>
      </p:sp>
      <p:pic>
        <p:nvPicPr>
          <p:cNvPr id="4" name="Picture 3">
            <a:extLst>
              <a:ext uri="{FF2B5EF4-FFF2-40B4-BE49-F238E27FC236}">
                <a16:creationId xmlns:a16="http://schemas.microsoft.com/office/drawing/2014/main" id="{1C6DDFD2-ECB6-4C36-932C-E079A3A0A94D}"/>
              </a:ext>
            </a:extLst>
          </p:cNvPr>
          <p:cNvPicPr>
            <a:picLocks noChangeAspect="1"/>
          </p:cNvPicPr>
          <p:nvPr/>
        </p:nvPicPr>
        <p:blipFill>
          <a:blip r:embed="rId3">
            <a:extLst>
              <a:ext uri="{BEBA8EAE-BF5A-486C-A8C5-ECC9F3942E4B}">
                <a14:imgProps xmlns:a14="http://schemas.microsoft.com/office/drawing/2010/main">
                  <a14:imgLayer>
                    <a14:imgEffect>
                      <a14:sharpenSoften amount="20000"/>
                    </a14:imgEffect>
                  </a14:imgLayer>
                </a14:imgProps>
              </a:ext>
            </a:extLst>
          </a:blip>
          <a:stretch>
            <a:fillRect/>
          </a:stretch>
        </p:blipFill>
        <p:spPr>
          <a:xfrm>
            <a:off x="457201" y="1920480"/>
            <a:ext cx="6899867" cy="3643913"/>
          </a:xfrm>
          <a:prstGeom prst="rect">
            <a:avLst/>
          </a:prstGeom>
          <a:scene3d>
            <a:camera prst="orthographicFront"/>
            <a:lightRig rig="threePt" dir="t"/>
          </a:scene3d>
          <a:sp3d contourW="12700">
            <a:contourClr>
              <a:schemeClr val="bg1">
                <a:lumMod val="50000"/>
              </a:schemeClr>
            </a:contourClr>
          </a:sp3d>
        </p:spPr>
      </p:pic>
    </p:spTree>
    <p:extLst>
      <p:ext uri="{BB962C8B-B14F-4D97-AF65-F5344CB8AC3E}">
        <p14:creationId xmlns:p14="http://schemas.microsoft.com/office/powerpoint/2010/main" val="20494851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fr-CH" dirty="0" err="1" smtClean="0"/>
              <a:t>Personal</a:t>
            </a:r>
            <a:r>
              <a:rPr lang="fr-CH" dirty="0" smtClean="0"/>
              <a:t> messaging system </a:t>
            </a:r>
          </a:p>
        </p:txBody>
      </p:sp>
      <p:pic>
        <p:nvPicPr>
          <p:cNvPr id="5" name="Picture 4">
            <a:extLst>
              <a:ext uri="{FF2B5EF4-FFF2-40B4-BE49-F238E27FC236}">
                <a16:creationId xmlns:a16="http://schemas.microsoft.com/office/drawing/2014/main" id="{06FAB24E-8F64-4B82-8A5B-E8A9571A0DE3}"/>
              </a:ext>
            </a:extLst>
          </p:cNvPr>
          <p:cNvPicPr>
            <a:picLocks noChangeAspect="1"/>
          </p:cNvPicPr>
          <p:nvPr/>
        </p:nvPicPr>
        <p:blipFill>
          <a:blip r:embed="rId3"/>
          <a:stretch>
            <a:fillRect/>
          </a:stretch>
        </p:blipFill>
        <p:spPr>
          <a:xfrm>
            <a:off x="457200" y="1920479"/>
            <a:ext cx="8229601" cy="2886636"/>
          </a:xfrm>
          <a:prstGeom prst="rect">
            <a:avLst/>
          </a:prstGeom>
        </p:spPr>
      </p:pic>
    </p:spTree>
    <p:extLst>
      <p:ext uri="{BB962C8B-B14F-4D97-AF65-F5344CB8AC3E}">
        <p14:creationId xmlns:p14="http://schemas.microsoft.com/office/powerpoint/2010/main" val="41968793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fr-CH" dirty="0" smtClean="0"/>
              <a:t>IP Portal Suggestion Box</a:t>
            </a:r>
          </a:p>
        </p:txBody>
      </p:sp>
      <p:sp>
        <p:nvSpPr>
          <p:cNvPr id="11" name="Rectángulo 4">
            <a:extLst>
              <a:ext uri="{FF2B5EF4-FFF2-40B4-BE49-F238E27FC236}">
                <a16:creationId xmlns:a16="http://schemas.microsoft.com/office/drawing/2014/main" id="{F7E37521-9A86-B540-8436-FFFCB3A2839D}"/>
              </a:ext>
            </a:extLst>
          </p:cNvPr>
          <p:cNvSpPr/>
          <p:nvPr/>
        </p:nvSpPr>
        <p:spPr>
          <a:xfrm>
            <a:off x="2582879" y="3462201"/>
            <a:ext cx="3312368" cy="369330"/>
          </a:xfrm>
          <a:prstGeom prst="rect">
            <a:avLst/>
          </a:prstGeom>
          <a:solidFill>
            <a:schemeClr val="bg1"/>
          </a:solidFill>
          <a:ln w="25400" cap="flat">
            <a:solidFill>
              <a:srgbClr val="67D1F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fontAlgn="auto" hangingPunct="0">
              <a:spcBef>
                <a:spcPts val="0"/>
              </a:spcBef>
              <a:spcAft>
                <a:spcPts val="0"/>
              </a:spcAft>
            </a:pPr>
            <a:endParaRPr lang="es-ES" sz="1800">
              <a:solidFill>
                <a:srgbClr val="000000"/>
              </a:solidFill>
              <a:latin typeface="+mj-lt"/>
              <a:ea typeface="+mj-ea"/>
              <a:cs typeface="+mj-cs"/>
              <a:sym typeface="Calibri"/>
            </a:endParaRPr>
          </a:p>
        </p:txBody>
      </p:sp>
      <p:sp>
        <p:nvSpPr>
          <p:cNvPr id="12" name="Rectángulo 14">
            <a:extLst>
              <a:ext uri="{FF2B5EF4-FFF2-40B4-BE49-F238E27FC236}">
                <a16:creationId xmlns:a16="http://schemas.microsoft.com/office/drawing/2014/main" id="{302C08E7-C89F-2E48-B3AF-D23CD77AF416}"/>
              </a:ext>
            </a:extLst>
          </p:cNvPr>
          <p:cNvSpPr/>
          <p:nvPr/>
        </p:nvSpPr>
        <p:spPr>
          <a:xfrm>
            <a:off x="2998980" y="4802036"/>
            <a:ext cx="2480166" cy="369332"/>
          </a:xfrm>
          <a:prstGeom prst="rect">
            <a:avLst/>
          </a:prstGeom>
        </p:spPr>
        <p:txBody>
          <a:bodyPr wrap="none">
            <a:spAutoFit/>
          </a:bodyPr>
          <a:lstStyle/>
          <a:p>
            <a:r>
              <a:rPr lang="en-US" sz="1800" dirty="0">
                <a:solidFill>
                  <a:srgbClr val="56B1CC"/>
                </a:solidFill>
                <a:latin typeface="Arial" panose="020B0604020202020204" pitchFamily="34" charset="0"/>
                <a:cs typeface="Arial" panose="020B0604020202020204" pitchFamily="34" charset="0"/>
              </a:rPr>
              <a:t>https://</a:t>
            </a:r>
            <a:r>
              <a:rPr lang="en-US" sz="1800" dirty="0" err="1">
                <a:solidFill>
                  <a:srgbClr val="56B1CC"/>
                </a:solidFill>
                <a:latin typeface="Arial" panose="020B0604020202020204" pitchFamily="34" charset="0"/>
                <a:cs typeface="Arial" panose="020B0604020202020204" pitchFamily="34" charset="0"/>
              </a:rPr>
              <a:t>ipportal.wipo.int</a:t>
            </a:r>
            <a:endParaRPr lang="es-ES" sz="1800" dirty="0">
              <a:solidFill>
                <a:srgbClr val="56B1CC"/>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duotone>
              <a:prstClr val="black"/>
              <a:schemeClr val="accent5">
                <a:tint val="45000"/>
                <a:satMod val="400000"/>
              </a:schemeClr>
            </a:duotone>
            <a:alphaModFix/>
          </a:blip>
          <a:stretch>
            <a:fillRect/>
          </a:stretch>
        </p:blipFill>
        <p:spPr>
          <a:xfrm>
            <a:off x="3097918" y="2329300"/>
            <a:ext cx="2282290" cy="2282290"/>
          </a:xfrm>
          <a:prstGeom prst="rect">
            <a:avLst/>
          </a:prstGeom>
          <a:noFill/>
          <a:ln>
            <a:noFill/>
          </a:ln>
        </p:spPr>
      </p:pic>
    </p:spTree>
    <p:extLst>
      <p:ext uri="{BB962C8B-B14F-4D97-AF65-F5344CB8AC3E}">
        <p14:creationId xmlns:p14="http://schemas.microsoft.com/office/powerpoint/2010/main" val="42803398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sz="half" idx="1"/>
          </p:nvPr>
        </p:nvSpPr>
        <p:spPr/>
        <p:txBody>
          <a:bodyPr/>
          <a:lstStyle/>
          <a:p>
            <a:pPr eaLnBrk="1" hangingPunct="1">
              <a:buFontTx/>
              <a:buNone/>
            </a:pPr>
            <a:endParaRPr lang="fr-CH" altLang="en-US" sz="4400" b="1" smtClean="0"/>
          </a:p>
          <a:p>
            <a:pPr eaLnBrk="1" hangingPunct="1">
              <a:buFontTx/>
              <a:buNone/>
            </a:pPr>
            <a:r>
              <a:rPr lang="fr-CH" altLang="en-US" sz="4400" b="1" smtClean="0"/>
              <a:t>	</a:t>
            </a:r>
            <a:endParaRPr lang="en-US" altLang="en-US" sz="4400" b="1" smtClean="0"/>
          </a:p>
        </p:txBody>
      </p:sp>
      <p:pic>
        <p:nvPicPr>
          <p:cNvPr id="23554" name="Picture 2" descr="D:\Users\Ammann\AppData\Local\Temp\gxnyoltxcr8-jonathan-simco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2" y="-896913"/>
            <a:ext cx="9308432" cy="821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4609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685800"/>
            <a:ext cx="8229600" cy="4352925"/>
          </a:xfrm>
        </p:spPr>
        <p:txBody>
          <a:bodyPr/>
          <a:lstStyle/>
          <a:p>
            <a:r>
              <a:rPr lang="en-US" dirty="0" smtClean="0"/>
              <a:t>DOWNLOAD</a:t>
            </a:r>
          </a:p>
          <a:p>
            <a:pPr marL="0" indent="0">
              <a:buNone/>
            </a:pPr>
            <a:endParaRPr lang="en-US" dirty="0" smtClean="0"/>
          </a:p>
          <a:p>
            <a:pPr lvl="1"/>
            <a:r>
              <a:rPr lang="en-US" dirty="0" smtClean="0"/>
              <a:t>Is </a:t>
            </a:r>
            <a:r>
              <a:rPr lang="en-US" dirty="0"/>
              <a:t>it possible to download my search queries? </a:t>
            </a:r>
            <a:r>
              <a:rPr lang="en-US" dirty="0" smtClean="0">
                <a:solidFill>
                  <a:srgbClr val="002060"/>
                </a:solidFill>
              </a:rPr>
              <a:t>No, you can save your search queries in your WIPO account.</a:t>
            </a:r>
          </a:p>
          <a:p>
            <a:pPr lvl="1"/>
            <a:r>
              <a:rPr lang="en-US" dirty="0"/>
              <a:t>Is it possible to download result list greater than 10,000</a:t>
            </a:r>
            <a:r>
              <a:rPr lang="en-US" dirty="0" smtClean="0"/>
              <a:t>? </a:t>
            </a:r>
            <a:r>
              <a:rPr lang="en-US" dirty="0" smtClean="0">
                <a:solidFill>
                  <a:srgbClr val="002060"/>
                </a:solidFill>
              </a:rPr>
              <a:t>No, the maximum number of results is 10,000.</a:t>
            </a:r>
          </a:p>
          <a:p>
            <a:pPr lvl="1"/>
            <a:r>
              <a:rPr lang="en-US" dirty="0"/>
              <a:t>Can you export patent search list to Excel?</a:t>
            </a:r>
            <a:r>
              <a:rPr lang="en-US" dirty="0"/>
              <a:t> </a:t>
            </a:r>
            <a:r>
              <a:rPr lang="en-US" dirty="0" smtClean="0">
                <a:solidFill>
                  <a:srgbClr val="002060"/>
                </a:solidFill>
              </a:rPr>
              <a:t>Yes using your WIPO account.</a:t>
            </a:r>
          </a:p>
          <a:p>
            <a:pPr lvl="1"/>
            <a:r>
              <a:rPr lang="en-US" dirty="0"/>
              <a:t>Can we download the machine translated full text</a:t>
            </a:r>
            <a:r>
              <a:rPr lang="en-US" dirty="0" smtClean="0"/>
              <a:t>? </a:t>
            </a:r>
            <a:r>
              <a:rPr lang="en-US" dirty="0" smtClean="0">
                <a:solidFill>
                  <a:srgbClr val="002060"/>
                </a:solidFill>
              </a:rPr>
              <a:t>You can copy it.</a:t>
            </a:r>
          </a:p>
          <a:p>
            <a:pPr lvl="1"/>
            <a:r>
              <a:rPr lang="en-US" dirty="0" smtClean="0"/>
              <a:t>Can </a:t>
            </a:r>
            <a:r>
              <a:rPr lang="en-US" dirty="0"/>
              <a:t>I choose some patents in result list for </a:t>
            </a:r>
            <a:r>
              <a:rPr lang="en-US" dirty="0" smtClean="0"/>
              <a:t>downloading? </a:t>
            </a:r>
            <a:r>
              <a:rPr lang="en-US" dirty="0" smtClean="0">
                <a:solidFill>
                  <a:srgbClr val="002060"/>
                </a:solidFill>
              </a:rPr>
              <a:t>Yes in the excel downloaded file.</a:t>
            </a:r>
            <a:endParaRPr lang="en-US" dirty="0">
              <a:solidFill>
                <a:srgbClr val="002060"/>
              </a:solidFill>
            </a:endParaRPr>
          </a:p>
          <a:p>
            <a:pPr lvl="1"/>
            <a:endParaRPr lang="en-US" dirty="0" smtClean="0"/>
          </a:p>
        </p:txBody>
      </p:sp>
    </p:spTree>
    <p:extLst>
      <p:ext uri="{BB962C8B-B14F-4D97-AF65-F5344CB8AC3E}">
        <p14:creationId xmlns:p14="http://schemas.microsoft.com/office/powerpoint/2010/main" val="34774859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352925"/>
          </a:xfrm>
        </p:spPr>
        <p:txBody>
          <a:bodyPr/>
          <a:lstStyle/>
          <a:p>
            <a:r>
              <a:rPr lang="fr-CH" dirty="0" smtClean="0"/>
              <a:t>ANALYSIS</a:t>
            </a:r>
          </a:p>
          <a:p>
            <a:pPr marL="0" indent="0">
              <a:buNone/>
            </a:pPr>
            <a:endParaRPr lang="fr-CH" dirty="0" smtClean="0"/>
          </a:p>
          <a:p>
            <a:pPr lvl="1"/>
            <a:r>
              <a:rPr lang="en-US" dirty="0"/>
              <a:t>In the analysis, data shows only from 2011, can we increase number of publication years for </a:t>
            </a:r>
            <a:r>
              <a:rPr lang="en-US" dirty="0" smtClean="0"/>
              <a:t>analysis? </a:t>
            </a:r>
            <a:r>
              <a:rPr lang="en-US" dirty="0" smtClean="0">
                <a:solidFill>
                  <a:srgbClr val="002060"/>
                </a:solidFill>
              </a:rPr>
              <a:t>Yes, in the </a:t>
            </a:r>
            <a:r>
              <a:rPr lang="en-US" i="1" dirty="0" smtClean="0">
                <a:solidFill>
                  <a:srgbClr val="002060"/>
                </a:solidFill>
              </a:rPr>
              <a:t>Settings</a:t>
            </a:r>
            <a:r>
              <a:rPr lang="en-US" dirty="0" smtClean="0">
                <a:solidFill>
                  <a:srgbClr val="002060"/>
                </a:solidFill>
              </a:rPr>
              <a:t> menu, select the </a:t>
            </a:r>
            <a:r>
              <a:rPr lang="en-US" i="1" dirty="0" smtClean="0">
                <a:solidFill>
                  <a:srgbClr val="002060"/>
                </a:solidFill>
              </a:rPr>
              <a:t>Result</a:t>
            </a:r>
            <a:r>
              <a:rPr lang="en-US" dirty="0" smtClean="0">
                <a:solidFill>
                  <a:srgbClr val="002060"/>
                </a:solidFill>
              </a:rPr>
              <a:t> tab and then the </a:t>
            </a:r>
            <a:r>
              <a:rPr lang="en-US" i="1" dirty="0" smtClean="0">
                <a:solidFill>
                  <a:srgbClr val="002060"/>
                </a:solidFill>
              </a:rPr>
              <a:t>No of Items/Group.</a:t>
            </a:r>
          </a:p>
          <a:p>
            <a:pPr marL="457200" lvl="1" indent="0">
              <a:buNone/>
            </a:pPr>
            <a:endParaRPr lang="en-US" i="1" dirty="0">
              <a:solidFill>
                <a:srgbClr val="002060"/>
              </a:solidFill>
            </a:endParaRPr>
          </a:p>
          <a:p>
            <a:pPr lvl="1"/>
            <a:r>
              <a:rPr lang="en-US" dirty="0"/>
              <a:t>In the “ANALISIS” tool, what is the difference between “Countries” and “Offices”? </a:t>
            </a:r>
            <a:r>
              <a:rPr lang="en-US" i="1" dirty="0" smtClean="0">
                <a:solidFill>
                  <a:srgbClr val="002060"/>
                </a:solidFill>
              </a:rPr>
              <a:t>Countries </a:t>
            </a:r>
            <a:r>
              <a:rPr lang="en-US" dirty="0" smtClean="0">
                <a:solidFill>
                  <a:srgbClr val="002060"/>
                </a:solidFill>
              </a:rPr>
              <a:t>indicates the number of documents in the national/regional collection while </a:t>
            </a:r>
            <a:r>
              <a:rPr lang="en-US" i="1" dirty="0" smtClean="0">
                <a:solidFill>
                  <a:srgbClr val="002060"/>
                </a:solidFill>
              </a:rPr>
              <a:t>Offices</a:t>
            </a:r>
            <a:r>
              <a:rPr lang="en-US" dirty="0" smtClean="0">
                <a:solidFill>
                  <a:srgbClr val="002060"/>
                </a:solidFill>
              </a:rPr>
              <a:t> indicates as well the number of documents of the national/regional office but also the PCT applications that entered into national phase in that country</a:t>
            </a:r>
            <a:endParaRPr lang="es-CO" dirty="0">
              <a:solidFill>
                <a:srgbClr val="002060"/>
              </a:solidFill>
            </a:endParaRPr>
          </a:p>
        </p:txBody>
      </p:sp>
    </p:spTree>
    <p:extLst>
      <p:ext uri="{BB962C8B-B14F-4D97-AF65-F5344CB8AC3E}">
        <p14:creationId xmlns:p14="http://schemas.microsoft.com/office/powerpoint/2010/main" val="20272328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4352925"/>
          </a:xfrm>
        </p:spPr>
        <p:txBody>
          <a:bodyPr/>
          <a:lstStyle/>
          <a:p>
            <a:r>
              <a:rPr lang="fr-CH" dirty="0" smtClean="0"/>
              <a:t>FAMILIES</a:t>
            </a:r>
          </a:p>
          <a:p>
            <a:pPr marL="0" indent="0">
              <a:buNone/>
            </a:pPr>
            <a:endParaRPr lang="fr-CH" dirty="0" smtClean="0"/>
          </a:p>
          <a:p>
            <a:pPr lvl="1"/>
            <a:r>
              <a:rPr lang="en-US" dirty="0"/>
              <a:t>How can one specify which country </a:t>
            </a:r>
            <a:r>
              <a:rPr lang="en-US" dirty="0" smtClean="0"/>
              <a:t>will </a:t>
            </a:r>
            <a:r>
              <a:rPr lang="en-US" dirty="0"/>
              <a:t>appear as representative of a </a:t>
            </a:r>
            <a:r>
              <a:rPr lang="en-US" dirty="0" smtClean="0"/>
              <a:t>family </a:t>
            </a:r>
            <a:r>
              <a:rPr lang="en-US" dirty="0"/>
              <a:t>- </a:t>
            </a:r>
            <a:r>
              <a:rPr lang="en-US" dirty="0" err="1"/>
              <a:t>i.e</a:t>
            </a:r>
            <a:r>
              <a:rPr lang="en-US" dirty="0"/>
              <a:t>, if the family contains US, EP, WO, GB etc., When there are multiple patents from different countries in a family; how can one be presented only with the US publication</a:t>
            </a:r>
            <a:r>
              <a:rPr lang="en-US" dirty="0" smtClean="0"/>
              <a:t>? </a:t>
            </a:r>
            <a:r>
              <a:rPr lang="en-US" dirty="0" smtClean="0">
                <a:solidFill>
                  <a:srgbClr val="002060"/>
                </a:solidFill>
              </a:rPr>
              <a:t>This is currently not available.</a:t>
            </a:r>
          </a:p>
          <a:p>
            <a:pPr lvl="1"/>
            <a:r>
              <a:rPr lang="en-US" dirty="0" smtClean="0"/>
              <a:t>Can </a:t>
            </a:r>
            <a:r>
              <a:rPr lang="en-US" dirty="0"/>
              <a:t>you please explain what does families exactly apply to?</a:t>
            </a:r>
            <a:r>
              <a:rPr lang="en-US" dirty="0"/>
              <a:t> </a:t>
            </a:r>
            <a:r>
              <a:rPr lang="en-US" dirty="0">
                <a:solidFill>
                  <a:srgbClr val="002060"/>
                </a:solidFill>
              </a:rPr>
              <a:t>There is no universally recognized definition of what a patent family is, and patent families often vary from database to database, in simple terms, a patent family is a group or collection of patent applications covering either similar or the same technical content.</a:t>
            </a:r>
            <a:endParaRPr lang="es-CO" dirty="0">
              <a:solidFill>
                <a:srgbClr val="002060"/>
              </a:solidFill>
            </a:endParaRPr>
          </a:p>
          <a:p>
            <a:pPr marL="457200" lvl="1" indent="0">
              <a:buNone/>
            </a:pPr>
            <a:endParaRPr lang="en-US" dirty="0"/>
          </a:p>
          <a:p>
            <a:pPr lvl="1"/>
            <a:endParaRPr lang="en-US" dirty="0" smtClean="0"/>
          </a:p>
          <a:p>
            <a:pPr lvl="1"/>
            <a:endParaRPr lang="en-US" dirty="0"/>
          </a:p>
        </p:txBody>
      </p:sp>
    </p:spTree>
    <p:extLst>
      <p:ext uri="{BB962C8B-B14F-4D97-AF65-F5344CB8AC3E}">
        <p14:creationId xmlns:p14="http://schemas.microsoft.com/office/powerpoint/2010/main" val="10111384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4352925"/>
          </a:xfrm>
        </p:spPr>
        <p:txBody>
          <a:bodyPr/>
          <a:lstStyle/>
          <a:p>
            <a:r>
              <a:rPr lang="fr-CH" dirty="0" smtClean="0"/>
              <a:t>FAMILIES</a:t>
            </a:r>
          </a:p>
          <a:p>
            <a:pPr marL="0" indent="0">
              <a:buNone/>
            </a:pPr>
            <a:endParaRPr lang="fr-CH" dirty="0" smtClean="0"/>
          </a:p>
          <a:p>
            <a:pPr lvl="1"/>
            <a:r>
              <a:rPr lang="en-US" dirty="0"/>
              <a:t>what role does it have with regard to searching a </a:t>
            </a:r>
            <a:r>
              <a:rPr lang="en-US" dirty="0" smtClean="0"/>
              <a:t>patent?</a:t>
            </a:r>
          </a:p>
          <a:p>
            <a:pPr marL="0" indent="0">
              <a:buNone/>
            </a:pPr>
            <a:r>
              <a:rPr lang="en-US" dirty="0">
                <a:solidFill>
                  <a:srgbClr val="002060"/>
                </a:solidFill>
              </a:rPr>
              <a:t>	</a:t>
            </a:r>
            <a:r>
              <a:rPr lang="en-US" dirty="0" smtClean="0">
                <a:solidFill>
                  <a:srgbClr val="002060"/>
                </a:solidFill>
              </a:rPr>
              <a:t>1. less result to check</a:t>
            </a:r>
          </a:p>
          <a:p>
            <a:pPr marL="0" indent="0">
              <a:buNone/>
            </a:pPr>
            <a:r>
              <a:rPr lang="en-US" dirty="0" smtClean="0">
                <a:solidFill>
                  <a:srgbClr val="002060"/>
                </a:solidFill>
              </a:rPr>
              <a:t>	2. no language barrier</a:t>
            </a:r>
          </a:p>
          <a:p>
            <a:pPr marL="0" indent="0">
              <a:buNone/>
            </a:pPr>
            <a:r>
              <a:rPr lang="en-US" dirty="0">
                <a:solidFill>
                  <a:srgbClr val="002060"/>
                </a:solidFill>
              </a:rPr>
              <a:t>	</a:t>
            </a:r>
            <a:r>
              <a:rPr lang="en-US" dirty="0" smtClean="0">
                <a:solidFill>
                  <a:srgbClr val="002060"/>
                </a:solidFill>
              </a:rPr>
              <a:t>3. classification available across family members</a:t>
            </a:r>
          </a:p>
          <a:p>
            <a:pPr marL="0" indent="0">
              <a:buNone/>
            </a:pPr>
            <a:r>
              <a:rPr lang="en-US" dirty="0">
                <a:solidFill>
                  <a:srgbClr val="002060"/>
                </a:solidFill>
              </a:rPr>
              <a:t>	</a:t>
            </a:r>
            <a:r>
              <a:rPr lang="en-US" dirty="0" smtClean="0">
                <a:solidFill>
                  <a:srgbClr val="002060"/>
                </a:solidFill>
              </a:rPr>
              <a:t>4. find related invention</a:t>
            </a:r>
          </a:p>
          <a:p>
            <a:pPr marL="0" indent="0">
              <a:buNone/>
            </a:pPr>
            <a:r>
              <a:rPr lang="en-US" dirty="0">
                <a:solidFill>
                  <a:srgbClr val="002060"/>
                </a:solidFill>
              </a:rPr>
              <a:t>	</a:t>
            </a:r>
            <a:r>
              <a:rPr lang="en-US" dirty="0" smtClean="0">
                <a:solidFill>
                  <a:srgbClr val="002060"/>
                </a:solidFill>
              </a:rPr>
              <a:t>5. identify technological trends</a:t>
            </a:r>
          </a:p>
          <a:p>
            <a:pPr marL="0" indent="0">
              <a:buNone/>
            </a:pPr>
            <a:endParaRPr lang="en-US" dirty="0">
              <a:solidFill>
                <a:srgbClr val="002060"/>
              </a:solidFill>
            </a:endParaRPr>
          </a:p>
          <a:p>
            <a:r>
              <a:rPr lang="en-US" dirty="0" smtClean="0"/>
              <a:t>STEMMING</a:t>
            </a:r>
            <a:endParaRPr lang="en-US" dirty="0"/>
          </a:p>
          <a:p>
            <a:pPr lvl="1"/>
            <a:r>
              <a:rPr lang="en-US" dirty="0"/>
              <a:t>Is the stemming button automatic? </a:t>
            </a:r>
            <a:r>
              <a:rPr lang="en-US" dirty="0">
                <a:solidFill>
                  <a:srgbClr val="002060"/>
                </a:solidFill>
              </a:rPr>
              <a:t>Yes, unless you are using wildcards</a:t>
            </a:r>
          </a:p>
          <a:p>
            <a:pPr marL="457200" lvl="1" indent="0">
              <a:buNone/>
            </a:pPr>
            <a:endParaRPr lang="fr-CH" dirty="0" smtClean="0"/>
          </a:p>
          <a:p>
            <a:pPr marL="457200" lvl="1" indent="0">
              <a:buNone/>
            </a:pPr>
            <a:endParaRPr lang="es-CO" dirty="0"/>
          </a:p>
        </p:txBody>
      </p:sp>
    </p:spTree>
    <p:extLst>
      <p:ext uri="{BB962C8B-B14F-4D97-AF65-F5344CB8AC3E}">
        <p14:creationId xmlns:p14="http://schemas.microsoft.com/office/powerpoint/2010/main" val="983768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dirty="0"/>
              <a:t>Search </a:t>
            </a:r>
            <a:r>
              <a:rPr lang="en-US" altLang="en-US" dirty="0" smtClean="0"/>
              <a:t>results </a:t>
            </a:r>
            <a:r>
              <a:rPr lang="en-US" altLang="en-US" dirty="0"/>
              <a:t>list</a:t>
            </a:r>
          </a:p>
        </p:txBody>
      </p:sp>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557338"/>
            <a:ext cx="5670550" cy="377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2587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229600" cy="6324600"/>
          </a:xfrm>
        </p:spPr>
        <p:txBody>
          <a:bodyPr/>
          <a:lstStyle/>
          <a:p>
            <a:pPr marL="115888" lvl="1" indent="341313"/>
            <a:r>
              <a:rPr lang="en-US" dirty="0" smtClean="0"/>
              <a:t>MISCELLANEOUS</a:t>
            </a:r>
          </a:p>
          <a:p>
            <a:pPr lvl="1"/>
            <a:r>
              <a:rPr lang="en-US" dirty="0" smtClean="0"/>
              <a:t>Can </a:t>
            </a:r>
            <a:r>
              <a:rPr lang="en-US" dirty="0"/>
              <a:t>we find the global dossier in PATENTSCOPE</a:t>
            </a:r>
            <a:r>
              <a:rPr lang="en-US" dirty="0" smtClean="0"/>
              <a:t>?</a:t>
            </a:r>
          </a:p>
          <a:p>
            <a:pPr marL="457200" lvl="1" indent="0">
              <a:buNone/>
            </a:pPr>
            <a:r>
              <a:rPr lang="en-US" dirty="0" smtClean="0">
                <a:solidFill>
                  <a:srgbClr val="002060"/>
                </a:solidFill>
              </a:rPr>
              <a:t>Yes in the </a:t>
            </a:r>
            <a:r>
              <a:rPr lang="en-US" i="1" dirty="0" smtClean="0">
                <a:solidFill>
                  <a:srgbClr val="002060"/>
                </a:solidFill>
              </a:rPr>
              <a:t>Documents </a:t>
            </a:r>
            <a:r>
              <a:rPr lang="en-US" dirty="0" smtClean="0">
                <a:solidFill>
                  <a:srgbClr val="002060"/>
                </a:solidFill>
              </a:rPr>
              <a:t>tab.</a:t>
            </a:r>
            <a:endParaRPr lang="es-CO" dirty="0">
              <a:solidFill>
                <a:srgbClr val="002060"/>
              </a:solidFill>
            </a:endParaRPr>
          </a:p>
          <a:p>
            <a:pPr lvl="1"/>
            <a:r>
              <a:rPr lang="en-US" dirty="0" smtClean="0"/>
              <a:t>Is </a:t>
            </a:r>
            <a:r>
              <a:rPr lang="en-US" dirty="0"/>
              <a:t>any way to retrieve large data information on patent </a:t>
            </a:r>
            <a:r>
              <a:rPr lang="en-US" dirty="0" smtClean="0"/>
              <a:t>citations? </a:t>
            </a:r>
            <a:r>
              <a:rPr lang="en-US" dirty="0" smtClean="0">
                <a:solidFill>
                  <a:srgbClr val="002060"/>
                </a:solidFill>
              </a:rPr>
              <a:t>Not currently.</a:t>
            </a:r>
            <a:r>
              <a:rPr lang="en-US" dirty="0"/>
              <a:t/>
            </a:r>
            <a:br>
              <a:rPr lang="en-US" dirty="0"/>
            </a:br>
            <a:endParaRPr lang="en-US" dirty="0" smtClean="0"/>
          </a:p>
          <a:p>
            <a:r>
              <a:rPr lang="en-US" dirty="0" smtClean="0"/>
              <a:t>OTHER TOPICS:</a:t>
            </a:r>
          </a:p>
          <a:p>
            <a:pPr lvl="1"/>
            <a:r>
              <a:rPr lang="en-US" dirty="0" smtClean="0">
                <a:hlinkClick r:id="rId2"/>
              </a:rPr>
              <a:t>IPC </a:t>
            </a:r>
            <a:r>
              <a:rPr lang="en-US" dirty="0">
                <a:hlinkClick r:id="rId2"/>
              </a:rPr>
              <a:t>green </a:t>
            </a:r>
            <a:r>
              <a:rPr lang="en-US" dirty="0" smtClean="0">
                <a:hlinkClick r:id="rId2"/>
              </a:rPr>
              <a:t>inventory</a:t>
            </a:r>
            <a:endParaRPr lang="en-US" dirty="0" smtClean="0"/>
          </a:p>
          <a:p>
            <a:pPr lvl="1"/>
            <a:r>
              <a:rPr lang="es-CO" dirty="0">
                <a:hlinkClick r:id="rId3"/>
              </a:rPr>
              <a:t>P</a:t>
            </a:r>
            <a:r>
              <a:rPr lang="es-CO" dirty="0" smtClean="0">
                <a:hlinkClick r:id="rId3"/>
              </a:rPr>
              <a:t>atent </a:t>
            </a:r>
            <a:r>
              <a:rPr lang="es-CO" dirty="0" err="1">
                <a:hlinkClick r:id="rId3"/>
              </a:rPr>
              <a:t>landscaping</a:t>
            </a:r>
            <a:r>
              <a:rPr lang="es-CO" dirty="0">
                <a:hlinkClick r:id="rId3"/>
              </a:rPr>
              <a:t> </a:t>
            </a:r>
            <a:r>
              <a:rPr lang="es-CO" dirty="0" err="1" smtClean="0">
                <a:hlinkClick r:id="rId3"/>
              </a:rPr>
              <a:t>tool</a:t>
            </a:r>
            <a:r>
              <a:rPr lang="es-CO" dirty="0" smtClean="0">
                <a:hlinkClick r:id="rId3"/>
              </a:rPr>
              <a:t>/</a:t>
            </a:r>
            <a:r>
              <a:rPr lang="es-CO" dirty="0" err="1" smtClean="0">
                <a:hlinkClick r:id="rId3"/>
              </a:rPr>
              <a:t>research</a:t>
            </a:r>
            <a:r>
              <a:rPr lang="es-CO" dirty="0" smtClean="0">
                <a:hlinkClick r:id="rId3"/>
              </a:rPr>
              <a:t> </a:t>
            </a:r>
            <a:r>
              <a:rPr lang="es-CO" dirty="0" err="1" smtClean="0">
                <a:hlinkClick r:id="rId3"/>
              </a:rPr>
              <a:t>by</a:t>
            </a:r>
            <a:r>
              <a:rPr lang="es-CO" dirty="0" smtClean="0">
                <a:hlinkClick r:id="rId3"/>
              </a:rPr>
              <a:t> idea</a:t>
            </a:r>
            <a:endParaRPr lang="es-CO" dirty="0" smtClean="0"/>
          </a:p>
          <a:p>
            <a:pPr lvl="1"/>
            <a:r>
              <a:rPr lang="en-US" dirty="0" smtClean="0">
                <a:hlinkClick r:id="rId4"/>
              </a:rPr>
              <a:t>Wipo </a:t>
            </a:r>
            <a:r>
              <a:rPr lang="en-US" dirty="0">
                <a:hlinkClick r:id="rId4"/>
              </a:rPr>
              <a:t>account </a:t>
            </a:r>
            <a:endParaRPr lang="en-US" dirty="0" smtClean="0"/>
          </a:p>
          <a:p>
            <a:pPr lvl="1"/>
            <a:r>
              <a:rPr lang="en-US" dirty="0" smtClean="0">
                <a:hlinkClick r:id="rId5"/>
              </a:rPr>
              <a:t>WIPO Proof</a:t>
            </a:r>
            <a:endParaRPr lang="en-US" sz="1600" dirty="0" smtClean="0"/>
          </a:p>
          <a:p>
            <a:pPr lvl="1"/>
            <a:r>
              <a:rPr lang="en-US" dirty="0" smtClean="0">
                <a:hlinkClick r:id="rId6"/>
              </a:rPr>
              <a:t>International Patent Classification</a:t>
            </a:r>
            <a:r>
              <a:rPr lang="en-US" dirty="0" smtClean="0"/>
              <a:t> and </a:t>
            </a:r>
            <a:r>
              <a:rPr lang="en-US" dirty="0" smtClean="0">
                <a:hlinkClick r:id="rId7"/>
              </a:rPr>
              <a:t>Cooperative Patent Classification</a:t>
            </a:r>
            <a:endParaRPr lang="en-US" dirty="0"/>
          </a:p>
          <a:p>
            <a:pPr marL="457200" lvl="1" indent="0">
              <a:buNone/>
            </a:pPr>
            <a:endParaRPr lang="es-CO" dirty="0"/>
          </a:p>
        </p:txBody>
      </p:sp>
    </p:spTree>
    <p:extLst>
      <p:ext uri="{BB962C8B-B14F-4D97-AF65-F5344CB8AC3E}">
        <p14:creationId xmlns:p14="http://schemas.microsoft.com/office/powerpoint/2010/main" val="30750455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5" name="Picture 9" descr="D:\Users\Ammann\AppData\Local\Temp\pz-th3jzic8-daria-nepriakhi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5" y="685800"/>
            <a:ext cx="9144000" cy="51520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0" y="852963"/>
            <a:ext cx="9144000" cy="515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4" name="TextBox 3"/>
          <p:cNvSpPr txBox="1"/>
          <p:nvPr/>
        </p:nvSpPr>
        <p:spPr>
          <a:xfrm>
            <a:off x="56041" y="4419600"/>
            <a:ext cx="4543231" cy="584775"/>
          </a:xfrm>
          <a:prstGeom prst="rect">
            <a:avLst/>
          </a:prstGeom>
          <a:noFill/>
        </p:spPr>
        <p:txBody>
          <a:bodyPr wrap="none" rtlCol="0">
            <a:spAutoFit/>
          </a:bodyPr>
          <a:lstStyle/>
          <a:p>
            <a:r>
              <a:rPr lang="fr-CH" sz="3200" b="1" dirty="0" smtClean="0">
                <a:solidFill>
                  <a:srgbClr val="FFCC66"/>
                </a:solidFill>
              </a:rPr>
              <a:t>patentscope@wipo.int</a:t>
            </a:r>
            <a:endParaRPr lang="en-US" sz="3200" b="1" dirty="0">
              <a:solidFill>
                <a:srgbClr val="FFCC66"/>
              </a:solidFill>
            </a:endParaRPr>
          </a:p>
        </p:txBody>
      </p:sp>
    </p:spTree>
    <p:extLst>
      <p:ext uri="{BB962C8B-B14F-4D97-AF65-F5344CB8AC3E}">
        <p14:creationId xmlns:p14="http://schemas.microsoft.com/office/powerpoint/2010/main" val="450887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143000"/>
            <a:ext cx="9144000" cy="3327550"/>
          </a:xfrm>
          <a:prstGeom prst="rect">
            <a:avLst/>
          </a:prstGeom>
        </p:spPr>
      </p:pic>
      <p:sp>
        <p:nvSpPr>
          <p:cNvPr id="7" name="Rectangle 6"/>
          <p:cNvSpPr/>
          <p:nvPr/>
        </p:nvSpPr>
        <p:spPr bwMode="auto">
          <a:xfrm>
            <a:off x="6324600" y="1752600"/>
            <a:ext cx="1219200" cy="12954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1007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09600"/>
            <a:ext cx="9181258" cy="4724400"/>
          </a:xfrm>
          <a:prstGeom prst="rect">
            <a:avLst/>
          </a:prstGeom>
        </p:spPr>
      </p:pic>
      <p:sp>
        <p:nvSpPr>
          <p:cNvPr id="5" name="Rectangle 4"/>
          <p:cNvSpPr/>
          <p:nvPr/>
        </p:nvSpPr>
        <p:spPr bwMode="auto">
          <a:xfrm>
            <a:off x="228600" y="2286000"/>
            <a:ext cx="1143000" cy="2286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0" y="2057400"/>
            <a:ext cx="9144000" cy="3733800"/>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57506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template_english-3</Template>
  <TotalTime>13110</TotalTime>
  <Words>2095</Words>
  <Application>Microsoft Office PowerPoint</Application>
  <PresentationFormat>On-screen Show (4:3)</PresentationFormat>
  <Paragraphs>196</Paragraphs>
  <Slides>71</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80" baseType="lpstr">
      <vt:lpstr>ＭＳ Ｐゴシック</vt:lpstr>
      <vt:lpstr>ヒラギノ角ゴ Pro W3</vt:lpstr>
      <vt:lpstr>Arial</vt:lpstr>
      <vt:lpstr>Arial Black</vt:lpstr>
      <vt:lpstr>Calibri</vt:lpstr>
      <vt:lpstr>Microsoft Sans Serif</vt:lpstr>
      <vt:lpstr>Webdings</vt:lpstr>
      <vt:lpstr>template_english</vt:lpstr>
      <vt:lpstr>Adobe Photoshop Image</vt:lpstr>
      <vt:lpstr>PowerPoint Presentation</vt:lpstr>
      <vt:lpstr>Raise your hand only if you can hear me otherwise please send me a message using the Questions box</vt:lpstr>
      <vt:lpstr>PowerPoint Presentation</vt:lpstr>
      <vt:lpstr>PowerPoint Presentation</vt:lpstr>
      <vt:lpstr>Questions/concerns</vt:lpstr>
      <vt:lpstr>PowerPoint Presentation</vt:lpstr>
      <vt:lpstr>Search results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RSS &amp; Query tree</vt:lpstr>
      <vt:lpstr>Save &amp; Download</vt:lpstr>
      <vt:lpstr>PowerPoint Presentation</vt:lpstr>
      <vt:lpstr>PowerPoint Presentation</vt:lpstr>
      <vt:lpstr>Display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Offices</vt:lpstr>
      <vt:lpstr>Stemming</vt:lpstr>
      <vt:lpstr>Stemming</vt:lpstr>
      <vt:lpstr>Stemming</vt:lpstr>
      <vt:lpstr>PowerPoint Presentation</vt:lpstr>
      <vt:lpstr>PowerPoint Presentation</vt:lpstr>
      <vt:lpstr>PowerPoint Presentation</vt:lpstr>
      <vt:lpstr>Families</vt:lpstr>
      <vt:lpstr>Families in PATENTSCOPE a</vt:lpstr>
      <vt:lpstr>Families in PATENTSCOPE x</vt:lpstr>
      <vt:lpstr>PowerPoint Presentation</vt:lpstr>
      <vt:lpstr>PowerPoint Presentation</vt:lpstr>
      <vt:lpstr>PowerPoint Presentation</vt:lpstr>
      <vt:lpstr>PowerPoint Presentation</vt:lpstr>
      <vt:lpstr> Next webinar </vt:lpstr>
      <vt:lpstr>PowerPoint Presentation</vt:lpstr>
      <vt:lpstr>Global Brand Database, Global Design Database</vt:lpstr>
      <vt:lpstr>WIPO IP Portal</vt:lpstr>
      <vt:lpstr>Single sign-on</vt:lpstr>
      <vt:lpstr>Streamlined payment processing</vt:lpstr>
      <vt:lpstr>Customizable dashboard of widgets</vt:lpstr>
      <vt:lpstr>Customizable dashboard of widgets</vt:lpstr>
      <vt:lpstr>Personal messaging system </vt:lpstr>
      <vt:lpstr>IP Portal Suggestion Box</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Sandrine</dc:creator>
  <cp:keywords>FOR OFFICIAL USE ONLY</cp:keywords>
  <cp:lastModifiedBy>AMMANN Sandrine</cp:lastModifiedBy>
  <cp:revision>48</cp:revision>
  <dcterms:created xsi:type="dcterms:W3CDTF">2020-06-10T09:45:05Z</dcterms:created>
  <dcterms:modified xsi:type="dcterms:W3CDTF">2020-06-19T12:15:49Z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4a66ef92-527c-45c1-a3dc-7f13183487ed</vt:lpwstr>
  </property>
  <property fmtid="{D5CDD505-2E9C-101B-9397-08002B2CF9AE}" pid="3" name="Classification">
    <vt:lpwstr>For Official Use Only</vt:lpwstr>
  </property>
  <property fmtid="{D5CDD505-2E9C-101B-9397-08002B2CF9AE}" pid="4" name="VisualMarkings">
    <vt:lpwstr>None</vt:lpwstr>
  </property>
  <property fmtid="{D5CDD505-2E9C-101B-9397-08002B2CF9AE}" pid="5" name="Alignment">
    <vt:lpwstr>Centre</vt:lpwstr>
  </property>
  <property fmtid="{D5CDD505-2E9C-101B-9397-08002B2CF9AE}" pid="6" name="Language">
    <vt:lpwstr>English</vt:lpwstr>
  </property>
</Properties>
</file>