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56"/>
  </p:notesMasterIdLst>
  <p:sldIdLst>
    <p:sldId id="256" r:id="rId3"/>
    <p:sldId id="261" r:id="rId4"/>
    <p:sldId id="304" r:id="rId5"/>
    <p:sldId id="257" r:id="rId6"/>
    <p:sldId id="288" r:id="rId7"/>
    <p:sldId id="309" r:id="rId8"/>
    <p:sldId id="310" r:id="rId9"/>
    <p:sldId id="306" r:id="rId10"/>
    <p:sldId id="305" r:id="rId11"/>
    <p:sldId id="289" r:id="rId12"/>
    <p:sldId id="290" r:id="rId13"/>
    <p:sldId id="291" r:id="rId14"/>
    <p:sldId id="293" r:id="rId15"/>
    <p:sldId id="296" r:id="rId16"/>
    <p:sldId id="314" r:id="rId17"/>
    <p:sldId id="311" r:id="rId18"/>
    <p:sldId id="294" r:id="rId19"/>
    <p:sldId id="302" r:id="rId20"/>
    <p:sldId id="327" r:id="rId21"/>
    <p:sldId id="323" r:id="rId22"/>
    <p:sldId id="321" r:id="rId23"/>
    <p:sldId id="303" r:id="rId24"/>
    <p:sldId id="295" r:id="rId25"/>
    <p:sldId id="300" r:id="rId26"/>
    <p:sldId id="299" r:id="rId27"/>
    <p:sldId id="308" r:id="rId28"/>
    <p:sldId id="326" r:id="rId29"/>
    <p:sldId id="298" r:id="rId30"/>
    <p:sldId id="324" r:id="rId31"/>
    <p:sldId id="280" r:id="rId32"/>
    <p:sldId id="316" r:id="rId33"/>
    <p:sldId id="277" r:id="rId34"/>
    <p:sldId id="268" r:id="rId35"/>
    <p:sldId id="264" r:id="rId36"/>
    <p:sldId id="262" r:id="rId37"/>
    <p:sldId id="284" r:id="rId38"/>
    <p:sldId id="285" r:id="rId39"/>
    <p:sldId id="286" r:id="rId40"/>
    <p:sldId id="317" r:id="rId41"/>
    <p:sldId id="283" r:id="rId42"/>
    <p:sldId id="273" r:id="rId43"/>
    <p:sldId id="325" r:id="rId44"/>
    <p:sldId id="328" r:id="rId45"/>
    <p:sldId id="258" r:id="rId46"/>
    <p:sldId id="259" r:id="rId47"/>
    <p:sldId id="260" r:id="rId48"/>
    <p:sldId id="329" r:id="rId49"/>
    <p:sldId id="330" r:id="rId50"/>
    <p:sldId id="263" r:id="rId51"/>
    <p:sldId id="331" r:id="rId52"/>
    <p:sldId id="265" r:id="rId53"/>
    <p:sldId id="266" r:id="rId54"/>
    <p:sldId id="267" r:id="rId55"/>
  </p:sldIdLst>
  <p:sldSz cx="9144000" cy="5143500" type="screen16x9"/>
  <p:notesSz cx="6797675" cy="9931400"/>
  <p:embeddedFontLs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Century Gothic" panose="020B0502020202020204" pitchFamily="34" charset="0"/>
      <p:regular r:id="rId61"/>
      <p:bold r:id="rId62"/>
      <p:italic r:id="rId63"/>
      <p:boldItalic r:id="rId64"/>
    </p:embeddedFont>
    <p:embeddedFont>
      <p:font typeface="Encode Sans" panose="020B0604020202020204" charset="0"/>
      <p:regular r:id="rId65"/>
      <p:bold r:id="rId66"/>
    </p:embeddedFont>
    <p:embeddedFont>
      <p:font typeface="Encode Sans Condensed Thin" panose="020B0604020202020204" charset="0"/>
      <p:regular r:id="rId67"/>
      <p:bold r:id="rId68"/>
    </p:embeddedFont>
    <p:embeddedFont>
      <p:font typeface="Open Sans" panose="020B0606030504020204" pitchFamily="34" charset="0"/>
      <p:regular r:id="rId69"/>
      <p:bold r:id="rId70"/>
      <p:italic r:id="rId71"/>
      <p:boldItalic r:id="rId72"/>
    </p:embeddedFont>
    <p:embeddedFont>
      <p:font typeface="Roboto" panose="02000000000000000000" pitchFamily="2" charset="0"/>
      <p:regular r:id="rId73"/>
      <p:bold r:id="rId74"/>
      <p:italic r:id="rId75"/>
      <p:boldItalic r:id="rId76"/>
    </p:embeddedFont>
    <p:embeddedFont>
      <p:font typeface="Roboto Black" panose="02000000000000000000" pitchFamily="2" charset="0"/>
      <p:bold r:id="rId7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53">
          <p15:clr>
            <a:srgbClr val="9AA0A6"/>
          </p15:clr>
        </p15:guide>
        <p15:guide id="2" pos="453">
          <p15:clr>
            <a:srgbClr val="9AA0A6"/>
          </p15:clr>
        </p15:guide>
        <p15:guide id="3" orient="horz" pos="639">
          <p15:clr>
            <a:srgbClr val="9AA0A6"/>
          </p15:clr>
        </p15:guide>
        <p15:guide id="4" orient="horz" pos="785">
          <p15:clr>
            <a:srgbClr val="9AA0A6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8" roundtripDataSignature="AMtx7miV4VyWMziSaxynyvOGXV2zzr0Q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34"/>
    <a:srgbClr val="9BFFBC"/>
    <a:srgbClr val="66FF99"/>
    <a:srgbClr val="E1FFEB"/>
    <a:srgbClr val="BDFFD3"/>
    <a:srgbClr val="666666"/>
    <a:srgbClr val="9E3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62" y="78"/>
      </p:cViewPr>
      <p:guideLst>
        <p:guide pos="353"/>
        <p:guide pos="453"/>
        <p:guide orient="horz" pos="639"/>
        <p:guide orient="horz" pos="7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font" Target="fonts/font2.fntdata"/><Relationship Id="rId74" Type="http://schemas.openxmlformats.org/officeDocument/2006/relationships/font" Target="fonts/font18.fntdata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font" Target="fonts/font5.fntdata"/><Relationship Id="rId82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77" Type="http://schemas.openxmlformats.org/officeDocument/2006/relationships/font" Target="fonts/font21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6.fntdata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6.fntdata"/><Relationship Id="rId70" Type="http://schemas.openxmlformats.org/officeDocument/2006/relationships/font" Target="fonts/font14.fntdata"/><Relationship Id="rId75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1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font" Target="fonts/font17.fntdata"/><Relationship Id="rId78" Type="http://customschemas.google.com/relationships/presentationmetadata" Target="metadata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20.fntdata"/><Relationship Id="rId7" Type="http://schemas.openxmlformats.org/officeDocument/2006/relationships/slide" Target="slides/slide5.xml"/><Relationship Id="rId71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[Euro2.xlsx]Gráficas!Tabla dinámica4</c:name>
    <c:fmtId val="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Solicitudes referidas</a:t>
            </a:r>
            <a:r>
              <a:rPr lang="en-US" baseline="0"/>
              <a:t> a Agricultura sostenible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Gráficas!$C$5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9E34"/>
            </a:solidFill>
            <a:ln>
              <a:solidFill>
                <a:srgbClr val="009E34"/>
              </a:solidFill>
            </a:ln>
            <a:effectLst/>
          </c:spPr>
          <c:invertIfNegative val="0"/>
          <c:cat>
            <c:strRef>
              <c:f>Gráficas!$B$6:$B$17</c:f>
              <c:strCache>
                <c:ptCount val="12"/>
                <c:pt idx="0">
                  <c:v>CONSEJO NAC. DE INVESTIGACIONES CIENTÍFICAS Y TÉCNICAS (CONICET)</c:v>
                </c:pt>
                <c:pt idx="1">
                  <c:v>UNIV. NAC. DE MAR DEL PLATA (UNMDELP)</c:v>
                </c:pt>
                <c:pt idx="2">
                  <c:v>INST. NAC. DE TECNOLOGIA INDUSTRIAL (INTI)</c:v>
                </c:pt>
                <c:pt idx="3">
                  <c:v>UNIV. NAC. DE CORDOBA (UNC)</c:v>
                </c:pt>
                <c:pt idx="4">
                  <c:v>YPF TECNOLOGIA SA </c:v>
                </c:pt>
                <c:pt idx="5">
                  <c:v>ROMAGNOLI JORGE CARLOS JOAQUIN </c:v>
                </c:pt>
                <c:pt idx="6">
                  <c:v>RED SURCOS S A </c:v>
                </c:pt>
                <c:pt idx="7">
                  <c:v>UNIV. NAC. DE SAN JUAN</c:v>
                </c:pt>
                <c:pt idx="8">
                  <c:v>UNIV. DE BUENOS AIRES (UBA) </c:v>
                </c:pt>
                <c:pt idx="9">
                  <c:v>ELESGARAY AGUSTINA </c:v>
                </c:pt>
                <c:pt idx="10">
                  <c:v>PROLA GUSTAVO EDGARDO </c:v>
                </c:pt>
                <c:pt idx="11">
                  <c:v>INST. NAC. DE TECNOLOGIA AGROPECUARIA ( INTA) </c:v>
                </c:pt>
              </c:strCache>
            </c:strRef>
          </c:cat>
          <c:val>
            <c:numRef>
              <c:f>Gráficas!$C$6:$C$17</c:f>
              <c:numCache>
                <c:formatCode>General</c:formatCode>
                <c:ptCount val="12"/>
                <c:pt idx="0">
                  <c:v>24</c:v>
                </c:pt>
                <c:pt idx="1">
                  <c:v>7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6-4791-9A20-ECBC98CD5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416958816"/>
        <c:axId val="-416945216"/>
      </c:barChart>
      <c:catAx>
        <c:axId val="-41695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-416945216"/>
        <c:crosses val="autoZero"/>
        <c:auto val="1"/>
        <c:lblAlgn val="ctr"/>
        <c:lblOffset val="100"/>
        <c:noMultiLvlLbl val="0"/>
      </c:catAx>
      <c:valAx>
        <c:axId val="-41694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-416958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53691275167886E-2"/>
          <c:y val="0.17379679144385041"/>
          <c:w val="0.89597315436241609"/>
          <c:h val="0.7085561497326097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09E3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904384574749076E-2"/>
                  <c:y val="-6.5800865800865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E1-400B-8934-2400CA40A698}"/>
                </c:ext>
              </c:extLst>
            </c:dLbl>
            <c:dLbl>
              <c:idx val="1"/>
              <c:layout>
                <c:manualLayout>
                  <c:x val="3.1695721077654594E-2"/>
                  <c:y val="-6.5800865800865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E1-400B-8934-2400CA40A6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Resumen!$A$86:$A$87</c:f>
              <c:strCache>
                <c:ptCount val="2"/>
                <c:pt idx="0">
                  <c:v>Presentaciones Areas Químicas</c:v>
                </c:pt>
                <c:pt idx="1">
                  <c:v>Presentaciones Areas No Químicas</c:v>
                </c:pt>
              </c:strCache>
            </c:strRef>
          </c:cat>
          <c:val>
            <c:numRef>
              <c:f>Resumen!$B$86:$B$87</c:f>
              <c:numCache>
                <c:formatCode>General</c:formatCode>
                <c:ptCount val="2"/>
                <c:pt idx="0">
                  <c:v>526</c:v>
                </c:pt>
                <c:pt idx="1">
                  <c:v>1233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E1-400B-8934-2400CA40A698}"/>
            </c:ext>
          </c:extLst>
        </c:ser>
        <c:ser>
          <c:idx val="1"/>
          <c:order val="1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9.2974115161119919E-2"/>
                  <c:y val="-0.365367829021372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81819467495247"/>
                      <c:h val="0.116917748917748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6E1-400B-8934-2400CA40A698}"/>
                </c:ext>
              </c:extLst>
            </c:dLbl>
            <c:dLbl>
              <c:idx val="1"/>
              <c:layout>
                <c:manualLayout>
                  <c:x val="-9.2974115161119988E-2"/>
                  <c:y val="-0.680519480519480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400942552545433"/>
                      <c:h val="8.92121212121212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6E1-400B-8934-2400CA40A6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Resumen!$A$86:$A$87</c:f>
              <c:strCache>
                <c:ptCount val="2"/>
                <c:pt idx="0">
                  <c:v>Presentaciones Areas Químicas</c:v>
                </c:pt>
                <c:pt idx="1">
                  <c:v>Presentaciones Areas No Químicas</c:v>
                </c:pt>
              </c:strCache>
            </c:strRef>
          </c:cat>
          <c:val>
            <c:numRef>
              <c:f>Resumen!$C$86:$C$87</c:f>
              <c:numCache>
                <c:formatCode>0%</c:formatCode>
                <c:ptCount val="2"/>
                <c:pt idx="0">
                  <c:v>0.29903354178510516</c:v>
                </c:pt>
                <c:pt idx="1">
                  <c:v>0.70096645821489478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E1-400B-8934-2400CA40A6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83821696"/>
        <c:axId val="83824000"/>
        <c:axId val="0"/>
      </c:bar3DChart>
      <c:catAx>
        <c:axId val="8382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3824000"/>
        <c:crosses val="autoZero"/>
        <c:auto val="1"/>
        <c:lblAlgn val="ctr"/>
        <c:lblOffset val="100"/>
        <c:noMultiLvlLbl val="0"/>
      </c:catAx>
      <c:valAx>
        <c:axId val="8382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92D050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ncode Sans" panose="020B0604020202020204" charset="0"/>
                <a:ea typeface="+mn-ea"/>
                <a:cs typeface="+mn-cs"/>
              </a:defRPr>
            </a:pPr>
            <a:endParaRPr lang="es-AR"/>
          </a:p>
        </c:txPr>
        <c:crossAx val="8382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47945318679243E-2"/>
          <c:y val="0.23615190958273091"/>
          <c:w val="0.90704714077078219"/>
          <c:h val="0.6093303134827036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09E3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991004497751123E-2"/>
                  <c:y val="-1.9436345966958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AB-45C2-9377-A96DC18B7150}"/>
                </c:ext>
              </c:extLst>
            </c:dLbl>
            <c:dLbl>
              <c:idx val="1"/>
              <c:layout>
                <c:manualLayout>
                  <c:x val="1.5992003998000999E-2"/>
                  <c:y val="-7.77453838678342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AB-45C2-9377-A96DC18B7150}"/>
                </c:ext>
              </c:extLst>
            </c:dLbl>
            <c:dLbl>
              <c:idx val="2"/>
              <c:layout>
                <c:manualLayout>
                  <c:x val="1.3993003498250875E-2"/>
                  <c:y val="-3.88726919339178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D7-4C62-9FF7-8E0739FFA4D5}"/>
                </c:ext>
              </c:extLst>
            </c:dLbl>
            <c:dLbl>
              <c:idx val="3"/>
              <c:layout>
                <c:manualLayout>
                  <c:x val="9.9950024987506252E-3"/>
                  <c:y val="-7.77453838678328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D7-4C62-9FF7-8E0739FFA4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code Sans" panose="020B060402020202020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Resumen!$A$91:$A$94</c:f>
              <c:strCache>
                <c:ptCount val="4"/>
                <c:pt idx="0">
                  <c:v>Concedidas</c:v>
                </c:pt>
                <c:pt idx="1">
                  <c:v>Resoluciones Negativas</c:v>
                </c:pt>
                <c:pt idx="2">
                  <c:v>Analizadas</c:v>
                </c:pt>
                <c:pt idx="3">
                  <c:v>En Estudio</c:v>
                </c:pt>
              </c:strCache>
            </c:strRef>
          </c:cat>
          <c:val>
            <c:numRef>
              <c:f>Resumen!$B$91:$B$94</c:f>
              <c:numCache>
                <c:formatCode>General</c:formatCode>
                <c:ptCount val="4"/>
                <c:pt idx="0">
                  <c:v>1481</c:v>
                </c:pt>
                <c:pt idx="1">
                  <c:v>102</c:v>
                </c:pt>
                <c:pt idx="2">
                  <c:v>153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AB-45C2-9377-A96DC18B7150}"/>
            </c:ext>
          </c:extLst>
        </c:ser>
        <c:ser>
          <c:idx val="1"/>
          <c:order val="1"/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  <a:sp3d>
              <a:contourClr>
                <a:schemeClr val="bg1">
                  <a:lumMod val="6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4.5977011494252908E-2"/>
                  <c:y val="-0.579203109815354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AB-45C2-9377-A96DC18B7150}"/>
                </c:ext>
              </c:extLst>
            </c:dLbl>
            <c:dLbl>
              <c:idx val="1"/>
              <c:layout>
                <c:manualLayout>
                  <c:x val="-3.1984007996002074E-2"/>
                  <c:y val="-0.120505344995140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AB-45C2-9377-A96DC18B7150}"/>
                </c:ext>
              </c:extLst>
            </c:dLbl>
            <c:dLbl>
              <c:idx val="2"/>
              <c:layout>
                <c:manualLayout>
                  <c:x val="-2.5987006496751622E-2"/>
                  <c:y val="-0.116618075801749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AB-45C2-9377-A96DC18B7150}"/>
                </c:ext>
              </c:extLst>
            </c:dLbl>
            <c:dLbl>
              <c:idx val="3"/>
              <c:layout>
                <c:manualLayout>
                  <c:x val="-2.7986006996501896E-2"/>
                  <c:y val="-0.104956268221574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AB-45C2-9377-A96DC18B71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code Sans" panose="020B060402020202020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Resumen!$A$91:$A$94</c:f>
              <c:strCache>
                <c:ptCount val="4"/>
                <c:pt idx="0">
                  <c:v>Concedidas</c:v>
                </c:pt>
                <c:pt idx="1">
                  <c:v>Resoluciones Negativas</c:v>
                </c:pt>
                <c:pt idx="2">
                  <c:v>Analizadas</c:v>
                </c:pt>
                <c:pt idx="3">
                  <c:v>En Estudio</c:v>
                </c:pt>
              </c:strCache>
            </c:strRef>
          </c:cat>
          <c:val>
            <c:numRef>
              <c:f>Resumen!$C$91:$C$94</c:f>
              <c:numCache>
                <c:formatCode>0%</c:formatCode>
                <c:ptCount val="4"/>
                <c:pt idx="0">
                  <c:v>0.84195565662308125</c:v>
                </c:pt>
                <c:pt idx="1">
                  <c:v>5.7987492893689596E-2</c:v>
                </c:pt>
                <c:pt idx="2">
                  <c:v>8.6981239340534394E-2</c:v>
                </c:pt>
                <c:pt idx="3">
                  <c:v>1.3075611142694713E-2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FAB-45C2-9377-A96DC18B71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274048"/>
        <c:axId val="66275584"/>
        <c:axId val="0"/>
      </c:bar3DChart>
      <c:catAx>
        <c:axId val="6627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ncode Sans" panose="020B0604020202020204" charset="0"/>
                <a:ea typeface="+mn-ea"/>
                <a:cs typeface="+mn-cs"/>
              </a:defRPr>
            </a:pPr>
            <a:endParaRPr lang="es-AR"/>
          </a:p>
        </c:txPr>
        <c:crossAx val="66275584"/>
        <c:crosses val="autoZero"/>
        <c:auto val="1"/>
        <c:lblAlgn val="ctr"/>
        <c:lblOffset val="100"/>
        <c:noMultiLvlLbl val="0"/>
      </c:catAx>
      <c:valAx>
        <c:axId val="6627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ncode Sans" panose="020B0604020202020204" charset="0"/>
                <a:ea typeface="+mn-ea"/>
                <a:cs typeface="+mn-cs"/>
              </a:defRPr>
            </a:pPr>
            <a:endParaRPr lang="es-AR"/>
          </a:p>
        </c:txPr>
        <c:crossAx val="6627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66739458677015"/>
          <c:y val="0.16687050482326074"/>
          <c:w val="0.89597315436241609"/>
          <c:h val="0.70855614973260939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9E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F8A-4695-8B95-2D8347449DC6}"/>
              </c:ext>
            </c:extLst>
          </c:dPt>
          <c:dPt>
            <c:idx val="1"/>
            <c:invertIfNegative val="0"/>
            <c:bubble3D val="0"/>
            <c:spPr>
              <a:solidFill>
                <a:srgbClr val="009E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1F8A-4695-8B95-2D8347449DC6}"/>
              </c:ext>
            </c:extLst>
          </c:dPt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'Resumen PEPs'!$A$3:$A$4</c:f>
              <c:strCache>
                <c:ptCount val="2"/>
                <c:pt idx="0">
                  <c:v>Presentaciones Areas Químicas</c:v>
                </c:pt>
                <c:pt idx="1">
                  <c:v>Presentaciones Areas No Químicas</c:v>
                </c:pt>
              </c:strCache>
            </c:strRef>
          </c:cat>
          <c:val>
            <c:numRef>
              <c:f>'Resumen PEPs'!$B$3:$B$4</c:f>
              <c:numCache>
                <c:formatCode>General</c:formatCode>
                <c:ptCount val="2"/>
                <c:pt idx="0">
                  <c:v>8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1C-4219-BB25-FCF994149D48}"/>
            </c:ext>
          </c:extLst>
        </c:ser>
        <c:ser>
          <c:idx val="1"/>
          <c:order val="1"/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  <a:sp3d>
              <a:contourClr>
                <a:schemeClr val="bg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1130480718436345E-3"/>
                  <c:y val="-9.696969696969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1C-4219-BB25-FCF994149D48}"/>
                </c:ext>
              </c:extLst>
            </c:dLbl>
            <c:dLbl>
              <c:idx val="1"/>
              <c:layout>
                <c:manualLayout>
                  <c:x val="1.4791336502905364E-2"/>
                  <c:y val="-0.141991341991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1C-4219-BB25-FCF994149D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code Sans" panose="020B060402020202020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'Resumen PEPs'!$A$3:$A$4</c:f>
              <c:strCache>
                <c:ptCount val="2"/>
                <c:pt idx="0">
                  <c:v>Presentaciones Areas Químicas</c:v>
                </c:pt>
                <c:pt idx="1">
                  <c:v>Presentaciones Areas No Químicas</c:v>
                </c:pt>
              </c:strCache>
            </c:strRef>
          </c:cat>
          <c:val>
            <c:numRef>
              <c:f>'Resumen PEPs'!$C$3:$C$4</c:f>
              <c:numCache>
                <c:formatCode>0%</c:formatCode>
                <c:ptCount val="2"/>
                <c:pt idx="0">
                  <c:v>8.98876404494382E-2</c:v>
                </c:pt>
                <c:pt idx="1">
                  <c:v>0.9101123595505618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1C-4219-BB25-FCF994149D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9934208"/>
        <c:axId val="79935744"/>
        <c:axId val="0"/>
      </c:bar3DChart>
      <c:catAx>
        <c:axId val="7993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ncode Sans" panose="020B0604020202020204" charset="0"/>
                <a:ea typeface="+mn-ea"/>
                <a:cs typeface="+mn-cs"/>
              </a:defRPr>
            </a:pPr>
            <a:endParaRPr lang="es-AR"/>
          </a:p>
        </c:txPr>
        <c:crossAx val="79935744"/>
        <c:crosses val="autoZero"/>
        <c:auto val="1"/>
        <c:lblAlgn val="ctr"/>
        <c:lblOffset val="100"/>
        <c:noMultiLvlLbl val="0"/>
      </c:catAx>
      <c:valAx>
        <c:axId val="7993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ncode Sans" panose="020B0604020202020204" charset="0"/>
                <a:ea typeface="+mn-ea"/>
                <a:cs typeface="+mn-cs"/>
              </a:defRPr>
            </a:pPr>
            <a:endParaRPr lang="es-AR"/>
          </a:p>
        </c:txPr>
        <c:crossAx val="7993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47945318679243E-2"/>
          <c:y val="0.23615190958273091"/>
          <c:w val="0.90704714077078219"/>
          <c:h val="0.609330313482703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9E34"/>
            </a:solidFill>
            <a:ln>
              <a:solidFill>
                <a:srgbClr val="009E34"/>
              </a:solidFill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'Resumen PEPs'!$A$8:$A$11</c:f>
              <c:strCache>
                <c:ptCount val="4"/>
                <c:pt idx="0">
                  <c:v>Concedidas</c:v>
                </c:pt>
                <c:pt idx="1">
                  <c:v>Resoluciones Negativas</c:v>
                </c:pt>
                <c:pt idx="2">
                  <c:v>Analizadas</c:v>
                </c:pt>
                <c:pt idx="3">
                  <c:v>En Estudio</c:v>
                </c:pt>
              </c:strCache>
            </c:strRef>
          </c:cat>
          <c:val>
            <c:numRef>
              <c:f>'Resumen PEPs'!$B$8:$B$11</c:f>
              <c:numCache>
                <c:formatCode>General</c:formatCode>
                <c:ptCount val="4"/>
                <c:pt idx="0">
                  <c:v>57</c:v>
                </c:pt>
                <c:pt idx="1">
                  <c:v>15</c:v>
                </c:pt>
                <c:pt idx="2">
                  <c:v>13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D4-4BFA-99E1-FE8ACFCCC77F}"/>
            </c:ext>
          </c:extLst>
        </c:ser>
        <c:ser>
          <c:idx val="1"/>
          <c:order val="1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'Resumen PEPs'!$A$8:$A$11</c:f>
              <c:strCache>
                <c:ptCount val="4"/>
                <c:pt idx="0">
                  <c:v>Concedidas</c:v>
                </c:pt>
                <c:pt idx="1">
                  <c:v>Resoluciones Negativas</c:v>
                </c:pt>
                <c:pt idx="2">
                  <c:v>Analizadas</c:v>
                </c:pt>
                <c:pt idx="3">
                  <c:v>En Estudio</c:v>
                </c:pt>
              </c:strCache>
            </c:strRef>
          </c:cat>
          <c:val>
            <c:numRef>
              <c:f>'Resumen PEPs'!$C$8:$C$11</c:f>
              <c:numCache>
                <c:formatCode>0%</c:formatCode>
                <c:ptCount val="4"/>
                <c:pt idx="0">
                  <c:v>0.6404494382022472</c:v>
                </c:pt>
                <c:pt idx="1">
                  <c:v>0.16853932584269662</c:v>
                </c:pt>
                <c:pt idx="2">
                  <c:v>0.14606741573033707</c:v>
                </c:pt>
                <c:pt idx="3">
                  <c:v>4.49438202247191E-2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D4-4BFA-99E1-FE8ACFCCC7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81546240"/>
        <c:axId val="81564416"/>
      </c:barChart>
      <c:catAx>
        <c:axId val="8154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ncode Sans" panose="020B0604020202020204" charset="0"/>
                <a:ea typeface="+mn-ea"/>
                <a:cs typeface="+mn-cs"/>
              </a:defRPr>
            </a:pPr>
            <a:endParaRPr lang="es-AR"/>
          </a:p>
        </c:txPr>
        <c:crossAx val="81564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1564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154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49c02832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g249c0283253_0_0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9a9400e4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89a9400e4c_0_5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536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7962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392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318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9560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7220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3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9763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7299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4722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4644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3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16168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051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087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35878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3329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65792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66737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29211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38550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9a9400e4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89a9400e4c_0_5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3856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9a9400e4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89a9400e4c_0_5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73162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88509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16765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p22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3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50018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p22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76980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p22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25055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1482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39006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18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9a9400e4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89a9400e4c_0_5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64179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9a9400e4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89a9400e4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13440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9a9400e4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g89a9400e4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9493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5352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9685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898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3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9810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4612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017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148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4820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2548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7166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601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228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1822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453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35738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4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jp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.pn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6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7.png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3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53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49c0283253_0_0"/>
          <p:cNvSpPr/>
          <p:nvPr/>
        </p:nvSpPr>
        <p:spPr>
          <a:xfrm>
            <a:off x="2075" y="4150"/>
            <a:ext cx="9144000" cy="5143500"/>
          </a:xfrm>
          <a:prstGeom prst="rect">
            <a:avLst/>
          </a:prstGeom>
          <a:solidFill>
            <a:srgbClr val="009E34"/>
          </a:solidFill>
          <a:ln w="9525" cap="flat" cmpd="sng">
            <a:solidFill>
              <a:srgbClr val="009E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dirty="0"/>
          </a:p>
        </p:txBody>
      </p:sp>
      <p:sp>
        <p:nvSpPr>
          <p:cNvPr id="55" name="Google Shape;55;g249c0283253_0_0"/>
          <p:cNvSpPr txBox="1"/>
          <p:nvPr/>
        </p:nvSpPr>
        <p:spPr>
          <a:xfrm>
            <a:off x="413565" y="235621"/>
            <a:ext cx="7987800" cy="1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" sz="3500" dirty="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Instituto Nacional de la Propiedad Industrial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" sz="3500" dirty="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A</a:t>
            </a:r>
            <a:r>
              <a:rPr lang="es" sz="3500" b="0" i="0" u="none" strike="noStrike" cap="none" dirty="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rgentina</a:t>
            </a:r>
            <a:endParaRPr sz="3500" b="0" i="0" u="none" strike="noStrike" cap="none" dirty="0">
              <a:solidFill>
                <a:schemeClr val="lt1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cxnSp>
        <p:nvCxnSpPr>
          <p:cNvPr id="56" name="Google Shape;56;g249c0283253_0_0"/>
          <p:cNvCxnSpPr/>
          <p:nvPr/>
        </p:nvCxnSpPr>
        <p:spPr>
          <a:xfrm rot="10800000">
            <a:off x="485496" y="1670375"/>
            <a:ext cx="1896900" cy="240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g249c0283253_0_0"/>
          <p:cNvSpPr txBox="1"/>
          <p:nvPr/>
        </p:nvSpPr>
        <p:spPr>
          <a:xfrm>
            <a:off x="413562" y="1889053"/>
            <a:ext cx="7987800" cy="9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 b="0" i="0" u="none" strike="noStrike" cap="none" dirty="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Los sistemas de Propiedad Intelectual en la creatividad e innovación verde en Argentina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8" name="Google Shape;58;g249c0283253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3080" y="4478027"/>
            <a:ext cx="1213212" cy="505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g249c0283253_0_0"/>
          <p:cNvPicPr preferRelativeResize="0"/>
          <p:nvPr/>
        </p:nvPicPr>
        <p:blipFill rotWithShape="1">
          <a:blip r:embed="rId5">
            <a:alphaModFix/>
          </a:blip>
          <a:srcRect r="25054" b="30386"/>
          <a:stretch/>
        </p:blipFill>
        <p:spPr>
          <a:xfrm>
            <a:off x="5291250" y="1567100"/>
            <a:ext cx="3854828" cy="3580549"/>
          </a:xfrm>
          <a:prstGeom prst="rect">
            <a:avLst/>
          </a:prstGeom>
          <a:noFill/>
          <a:ln w="9525" cap="flat" cmpd="sng">
            <a:solidFill>
              <a:srgbClr val="009E3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74091E0-7E27-ABBD-4C04-D3B72B8078EC}"/>
              </a:ext>
            </a:extLst>
          </p:cNvPr>
          <p:cNvSpPr txBox="1"/>
          <p:nvPr/>
        </p:nvSpPr>
        <p:spPr>
          <a:xfrm>
            <a:off x="3134591" y="4504285"/>
            <a:ext cx="2874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WEBINAR OMPI - INPI ARGENTINA</a:t>
            </a:r>
            <a:endParaRPr lang="es-AR" sz="1400" b="0" i="0" u="none" strike="noStrike" cap="none" dirty="0">
              <a:solidFill>
                <a:schemeClr val="lt1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endParaRPr lang="es-A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756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9a9400e4c_0_5"/>
          <p:cNvSpPr/>
          <p:nvPr/>
        </p:nvSpPr>
        <p:spPr>
          <a:xfrm>
            <a:off x="-76200" y="0"/>
            <a:ext cx="9220800" cy="5143500"/>
          </a:xfrm>
          <a:prstGeom prst="rect">
            <a:avLst/>
          </a:prstGeom>
          <a:solidFill>
            <a:srgbClr val="009E34"/>
          </a:solidFill>
          <a:ln w="9525" cap="flat" cmpd="sng">
            <a:solidFill>
              <a:srgbClr val="009E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7" name="Google Shape;107;g89a9400e4c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080" y="4478027"/>
            <a:ext cx="1213212" cy="50550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89a9400e4c_0_5"/>
          <p:cNvSpPr txBox="1"/>
          <p:nvPr/>
        </p:nvSpPr>
        <p:spPr>
          <a:xfrm>
            <a:off x="283080" y="247724"/>
            <a:ext cx="7523956" cy="13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AR" sz="3600" dirty="0">
                <a:solidFill>
                  <a:srgbClr val="FFFFFF"/>
                </a:solidFill>
                <a:latin typeface="Encode Sans Condensed Thin" panose="020B0604020202020204" charset="0"/>
                <a:ea typeface="Encode Sans"/>
                <a:cs typeface="Encode Sans"/>
                <a:sym typeface="Encode Sans"/>
              </a:rPr>
              <a:t>L</a:t>
            </a:r>
            <a:r>
              <a:rPr lang="es" sz="3600" dirty="0">
                <a:solidFill>
                  <a:srgbClr val="FFFFFF"/>
                </a:solidFill>
                <a:latin typeface="Encode Sans Condensed Thin" panose="020B0604020202020204" charset="0"/>
                <a:ea typeface="Encode Sans"/>
                <a:cs typeface="Encode Sans"/>
                <a:sym typeface="Encode Sans"/>
              </a:rPr>
              <a:t>a experiencia nacional de la</a:t>
            </a:r>
            <a:endParaRPr lang="es" sz="3600" b="0" i="0" u="none" strike="noStrike" cap="none" dirty="0">
              <a:solidFill>
                <a:srgbClr val="FFFFFF"/>
              </a:solidFill>
              <a:latin typeface="Encode Sans Condensed Thin" panose="020B0604020202020204" charset="0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" sz="3600" b="1" dirty="0">
                <a:solidFill>
                  <a:schemeClr val="lt1"/>
                </a:solidFill>
                <a:latin typeface="Encode Sans Condensed Thin" panose="020B0604020202020204" charset="0"/>
                <a:ea typeface="Encode Sans"/>
                <a:cs typeface="Encode Sans"/>
                <a:sym typeface="Encode Sans"/>
              </a:rPr>
              <a:t>República Argentina</a:t>
            </a:r>
            <a:endParaRPr sz="3600" b="1" i="0" u="none" strike="noStrike" cap="none" dirty="0">
              <a:solidFill>
                <a:srgbClr val="FFFFFF"/>
              </a:solidFill>
              <a:latin typeface="Encode Sans Condensed Thin" panose="020B0604020202020204" charset="0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109" name="Google Shape;109;g89a9400e4c_0_5"/>
          <p:cNvCxnSpPr/>
          <p:nvPr/>
        </p:nvCxnSpPr>
        <p:spPr>
          <a:xfrm rot="10800000">
            <a:off x="438460" y="1690808"/>
            <a:ext cx="1896900" cy="240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430931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/>
          <p:nvPr/>
        </p:nvSpPr>
        <p:spPr>
          <a:xfrm>
            <a:off x="0" y="0"/>
            <a:ext cx="3011700" cy="4471654"/>
          </a:xfrm>
          <a:prstGeom prst="rect">
            <a:avLst/>
          </a:prstGeom>
          <a:solidFill>
            <a:srgbClr val="009E34"/>
          </a:solidFill>
          <a:ln>
            <a:solidFill>
              <a:srgbClr val="00B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3621958" y="294332"/>
            <a:ext cx="5141042" cy="32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Arial"/>
              <a:buNone/>
            </a:pPr>
            <a:r>
              <a:rPr lang="es" sz="18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Razones de la participación en el proyecto</a:t>
            </a:r>
            <a:endParaRPr sz="18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" name="Google Shape;67;p2"/>
          <p:cNvCxnSpPr/>
          <p:nvPr/>
        </p:nvCxnSpPr>
        <p:spPr>
          <a:xfrm flipH="1">
            <a:off x="3606902" y="749904"/>
            <a:ext cx="5050800" cy="69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2"/>
          <p:cNvCxnSpPr/>
          <p:nvPr/>
        </p:nvCxnSpPr>
        <p:spPr>
          <a:xfrm rot="10800000">
            <a:off x="228601" y="1925581"/>
            <a:ext cx="1896900" cy="240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69;p2"/>
          <p:cNvSpPr/>
          <p:nvPr/>
        </p:nvSpPr>
        <p:spPr>
          <a:xfrm>
            <a:off x="228600" y="1267691"/>
            <a:ext cx="1512000" cy="7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200" dirty="0">
                <a:solidFill>
                  <a:schemeClr val="bg1"/>
                </a:solidFill>
                <a:latin typeface="Encode Sans"/>
                <a:ea typeface="Encode Sans"/>
                <a:cs typeface="Encode Sans"/>
                <a:sym typeface="Encode Sans"/>
              </a:rPr>
              <a:t>Argentina</a:t>
            </a:r>
            <a:r>
              <a:rPr lang="es" sz="2200" b="1" i="0" u="none" strike="noStrike" cap="none" dirty="0">
                <a:solidFill>
                  <a:schemeClr val="bg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endParaRPr sz="2200" b="1" i="0" u="none" strike="noStrike" cap="none" dirty="0">
              <a:solidFill>
                <a:schemeClr val="bg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4562617"/>
            <a:ext cx="1267058" cy="4577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72A9B3C-5F7E-9591-E448-89DBA7D1070C}"/>
              </a:ext>
            </a:extLst>
          </p:cNvPr>
          <p:cNvSpPr txBox="1"/>
          <p:nvPr/>
        </p:nvSpPr>
        <p:spPr>
          <a:xfrm>
            <a:off x="3538732" y="1017478"/>
            <a:ext cx="518713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b="0" i="0" u="none" strike="noStrike" cap="none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ARGENTINA participa en el proyecto desde 2019 (junto con BRASIL, CHILE y, más recientemente, PERÚ).</a:t>
            </a:r>
          </a:p>
          <a:p>
            <a:pPr marL="268287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1400" b="0" i="0" u="none" strike="noStrike" cap="none" dirty="0">
              <a:solidFill>
                <a:srgbClr val="009E34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b="0" i="0" u="none" strike="noStrike" cap="none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Con el objetivo de movilizar tecnologías innovadoras que puedan ayudar a enfrentar desafíos globales:</a:t>
            </a:r>
          </a:p>
          <a:p>
            <a:pPr marL="268287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1400" b="0" i="0" u="none" strike="noStrike" cap="none" dirty="0">
              <a:solidFill>
                <a:srgbClr val="009E34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72072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Cambio climático</a:t>
            </a:r>
          </a:p>
          <a:p>
            <a:pPr marL="72072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S</a:t>
            </a:r>
            <a:r>
              <a:rPr lang="es-AR" sz="1400" b="0" i="0" u="none" strike="noStrike" cap="none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eguridad </a:t>
            </a:r>
            <a:r>
              <a:rPr lang="es-AR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alimentaria </a:t>
            </a:r>
          </a:p>
          <a:p>
            <a:pPr marL="72072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s-AR" sz="1400" b="0" i="0" u="none" strike="noStrike" cap="none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Degradación ambiental</a:t>
            </a:r>
            <a:endParaRPr lang="es-AR" dirty="0">
              <a:solidFill>
                <a:srgbClr val="009E34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algn="just">
              <a:buClr>
                <a:schemeClr val="bg1">
                  <a:lumMod val="65000"/>
                </a:schemeClr>
              </a:buClr>
            </a:pPr>
            <a:endParaRPr lang="es-AR" sz="1400" b="0" i="0" u="none" strike="noStrike" cap="none" dirty="0">
              <a:solidFill>
                <a:srgbClr val="009E34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algn="just">
              <a:buClr>
                <a:schemeClr val="bg1">
                  <a:lumMod val="65000"/>
                </a:schemeClr>
              </a:buClr>
            </a:pPr>
            <a:r>
              <a:rPr lang="es-AR" sz="1400" b="0" i="0" u="none" strike="noStrike" cap="none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El proyecto refleja los desafíos locales pertinentes, incluida la importancia de promover la innovación tecnológica que contribuya al desarrollo sostenible, en línea con la Agenda 2030 de la ONU y sus </a:t>
            </a:r>
            <a:r>
              <a:rPr lang="es-AR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ODS (objetivos de desarrollo sostenible).</a:t>
            </a:r>
          </a:p>
          <a:p>
            <a:pPr algn="just">
              <a:buClr>
                <a:schemeClr val="bg1">
                  <a:lumMod val="65000"/>
                </a:schemeClr>
              </a:buClr>
            </a:pPr>
            <a:endParaRPr lang="es-AR" dirty="0">
              <a:solidFill>
                <a:srgbClr val="00B05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DA23EA-E6EC-42E7-8D6C-58C586F1755A}"/>
              </a:ext>
            </a:extLst>
          </p:cNvPr>
          <p:cNvSpPr txBox="1"/>
          <p:nvPr/>
        </p:nvSpPr>
        <p:spPr>
          <a:xfrm>
            <a:off x="4465319" y="4774182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s-AR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11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19499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/>
          <p:nvPr/>
        </p:nvSpPr>
        <p:spPr>
          <a:xfrm>
            <a:off x="0" y="0"/>
            <a:ext cx="3011700" cy="4471654"/>
          </a:xfrm>
          <a:prstGeom prst="rect">
            <a:avLst/>
          </a:prstGeom>
          <a:solidFill>
            <a:srgbClr val="009E34"/>
          </a:solidFill>
          <a:ln>
            <a:solidFill>
              <a:srgbClr val="00B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3621958" y="294332"/>
            <a:ext cx="5141042" cy="32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Arial"/>
              <a:buNone/>
            </a:pPr>
            <a:r>
              <a:rPr lang="es" sz="18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Razones de la participación en el proyecto</a:t>
            </a:r>
            <a:endParaRPr sz="18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" name="Google Shape;67;p2"/>
          <p:cNvCxnSpPr/>
          <p:nvPr/>
        </p:nvCxnSpPr>
        <p:spPr>
          <a:xfrm flipH="1">
            <a:off x="3606902" y="749904"/>
            <a:ext cx="5050800" cy="69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2"/>
          <p:cNvCxnSpPr/>
          <p:nvPr/>
        </p:nvCxnSpPr>
        <p:spPr>
          <a:xfrm rot="10800000">
            <a:off x="228601" y="1925581"/>
            <a:ext cx="1896900" cy="240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69;p2"/>
          <p:cNvSpPr/>
          <p:nvPr/>
        </p:nvSpPr>
        <p:spPr>
          <a:xfrm>
            <a:off x="228600" y="1267691"/>
            <a:ext cx="1512000" cy="7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200" dirty="0">
                <a:solidFill>
                  <a:schemeClr val="bg1"/>
                </a:solidFill>
                <a:latin typeface="Encode Sans"/>
                <a:ea typeface="Encode Sans"/>
                <a:cs typeface="Encode Sans"/>
                <a:sym typeface="Encode Sans"/>
              </a:rPr>
              <a:t>Argentina</a:t>
            </a:r>
            <a:r>
              <a:rPr lang="es" sz="2200" b="1" i="0" u="none" strike="noStrike" cap="none" dirty="0">
                <a:solidFill>
                  <a:schemeClr val="bg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endParaRPr sz="2200" b="1" i="0" u="none" strike="noStrike" cap="none" dirty="0">
              <a:solidFill>
                <a:schemeClr val="bg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4562617"/>
            <a:ext cx="1267058" cy="4577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72A9B3C-5F7E-9591-E448-89DBA7D1070C}"/>
              </a:ext>
            </a:extLst>
          </p:cNvPr>
          <p:cNvSpPr txBox="1"/>
          <p:nvPr/>
        </p:nvSpPr>
        <p:spPr>
          <a:xfrm>
            <a:off x="3538732" y="1065865"/>
            <a:ext cx="518713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bg1">
                  <a:lumMod val="65000"/>
                </a:schemeClr>
              </a:buClr>
            </a:pPr>
            <a:r>
              <a:rPr lang="es-AR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Nuestro país apoya acciones relacionadas con la difusión, desarrollo, transferencia y promoción de tecnologías innovadoras así como con establecimiento de vínculos entre demandantes y proveedores de tecnologías.</a:t>
            </a:r>
          </a:p>
          <a:p>
            <a:pPr algn="just">
              <a:lnSpc>
                <a:spcPct val="150000"/>
              </a:lnSpc>
              <a:buClr>
                <a:schemeClr val="bg1">
                  <a:lumMod val="65000"/>
                </a:schemeClr>
              </a:buClr>
            </a:pPr>
            <a:endParaRPr lang="es-AR" dirty="0">
              <a:solidFill>
                <a:srgbClr val="009E34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algn="just">
              <a:lnSpc>
                <a:spcPct val="150000"/>
              </a:lnSpc>
              <a:buClr>
                <a:schemeClr val="bg1">
                  <a:lumMod val="65000"/>
                </a:schemeClr>
              </a:buClr>
            </a:pPr>
            <a:r>
              <a:rPr lang="es-AR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ARGENTINA considera fundamental fortalecer la cooperación internacional para el desarrollo y la transferencia de tecnologías, en particular con foco en la seguridad alimentaria y el cambio climático, en consonancia con los compromisos internacionales asumidos.</a:t>
            </a:r>
          </a:p>
          <a:p>
            <a:pPr algn="just">
              <a:buClr>
                <a:schemeClr val="bg1">
                  <a:lumMod val="65000"/>
                </a:schemeClr>
              </a:buClr>
            </a:pPr>
            <a:endParaRPr lang="es-AR" dirty="0">
              <a:solidFill>
                <a:srgbClr val="00B05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D838C25-5057-7231-6C04-CE9C02C1D53B}"/>
              </a:ext>
            </a:extLst>
          </p:cNvPr>
          <p:cNvSpPr txBox="1"/>
          <p:nvPr/>
        </p:nvSpPr>
        <p:spPr>
          <a:xfrm>
            <a:off x="4343399" y="4726057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s-AR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12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68395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4;p2">
            <a:extLst>
              <a:ext uri="{FF2B5EF4-FFF2-40B4-BE49-F238E27FC236}">
                <a16:creationId xmlns:a16="http://schemas.microsoft.com/office/drawing/2014/main" id="{1783912E-7C9F-8EE6-2DF6-8E78A456B92F}"/>
              </a:ext>
            </a:extLst>
          </p:cNvPr>
          <p:cNvSpPr/>
          <p:nvPr/>
        </p:nvSpPr>
        <p:spPr>
          <a:xfrm>
            <a:off x="0" y="-1"/>
            <a:ext cx="3023616" cy="4562617"/>
          </a:xfrm>
          <a:prstGeom prst="rect">
            <a:avLst/>
          </a:prstGeom>
          <a:solidFill>
            <a:srgbClr val="009E34"/>
          </a:solidFill>
          <a:ln>
            <a:solidFill>
              <a:srgbClr val="00B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4572000" y="149125"/>
            <a:ext cx="2927703" cy="66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Arial"/>
              <a:buNone/>
            </a:pPr>
            <a:r>
              <a:rPr lang="es" sz="28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¿Cómo participa?</a:t>
            </a:r>
            <a:endParaRPr sz="28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" name="Google Shape;67;p2"/>
          <p:cNvCxnSpPr/>
          <p:nvPr/>
        </p:nvCxnSpPr>
        <p:spPr>
          <a:xfrm flipH="1">
            <a:off x="3704438" y="807139"/>
            <a:ext cx="5050800" cy="69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4664138"/>
            <a:ext cx="1267058" cy="45778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3FB30EA-706B-05DB-FF0F-CFC89421C1EF}"/>
              </a:ext>
            </a:extLst>
          </p:cNvPr>
          <p:cNvSpPr txBox="1"/>
          <p:nvPr/>
        </p:nvSpPr>
        <p:spPr>
          <a:xfrm>
            <a:off x="3340968" y="817488"/>
            <a:ext cx="5574431" cy="3927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Participa el MINISTERIO DE RELACIONES EXTERIORES, COMERCIO INTERNACIONAL Y CULTO y varias agencias nacionales (INPI, SAGYP, INTA, CONAE, etc.) con miras a: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800" dirty="0">
              <a:solidFill>
                <a:srgbClr val="009E34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Profundizar la información sobre las necesidades tecnológicas e identificar posibles ofertas y soluciones tecnológicas.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Continuar la búsqueda de nuevas ofertas tecnológicas, por ejemplo, sistemas basados en satélites relacionados con la agricultura sostenible.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Establecer conexión con otras redes relevantes (por ejemplo, con los Centros de Apoyo a la Tecnología e Innovación –RED CATI).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Intensificar la cooperación con la base de datos de WIPO GREEN.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94C5581-3C8E-2D4B-EF87-4505C0FB1DA9}"/>
              </a:ext>
            </a:extLst>
          </p:cNvPr>
          <p:cNvSpPr txBox="1"/>
          <p:nvPr/>
        </p:nvSpPr>
        <p:spPr>
          <a:xfrm>
            <a:off x="228601" y="1634978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Argentina</a:t>
            </a:r>
            <a:endParaRPr lang="es-AR" dirty="0"/>
          </a:p>
        </p:txBody>
      </p:sp>
      <p:cxnSp>
        <p:nvCxnSpPr>
          <p:cNvPr id="5" name="Google Shape;68;p2">
            <a:extLst>
              <a:ext uri="{FF2B5EF4-FFF2-40B4-BE49-F238E27FC236}">
                <a16:creationId xmlns:a16="http://schemas.microsoft.com/office/drawing/2014/main" id="{D66F9601-8B79-21B3-6C23-56C84D984FE0}"/>
              </a:ext>
            </a:extLst>
          </p:cNvPr>
          <p:cNvCxnSpPr/>
          <p:nvPr/>
        </p:nvCxnSpPr>
        <p:spPr>
          <a:xfrm rot="10800000">
            <a:off x="317353" y="2242573"/>
            <a:ext cx="1896900" cy="240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CE8A048F-C884-F78D-F5D3-4DBB7F8099D3}"/>
              </a:ext>
            </a:extLst>
          </p:cNvPr>
          <p:cNvSpPr txBox="1"/>
          <p:nvPr/>
        </p:nvSpPr>
        <p:spPr>
          <a:xfrm>
            <a:off x="4343399" y="4769920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s-AR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13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44726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/>
          <p:nvPr/>
        </p:nvSpPr>
        <p:spPr>
          <a:xfrm>
            <a:off x="0" y="0"/>
            <a:ext cx="3011700" cy="4471654"/>
          </a:xfrm>
          <a:prstGeom prst="rect">
            <a:avLst/>
          </a:prstGeom>
          <a:solidFill>
            <a:srgbClr val="009E34"/>
          </a:solidFill>
          <a:ln>
            <a:solidFill>
              <a:srgbClr val="00B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3606902" y="179120"/>
            <a:ext cx="5141042" cy="32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Arial"/>
              <a:buNone/>
            </a:pPr>
            <a:r>
              <a:rPr lang="es" sz="28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Objetivo</a:t>
            </a:r>
            <a:endParaRPr sz="28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" name="Google Shape;67;p2"/>
          <p:cNvCxnSpPr/>
          <p:nvPr/>
        </p:nvCxnSpPr>
        <p:spPr>
          <a:xfrm flipH="1">
            <a:off x="3606902" y="749904"/>
            <a:ext cx="5050800" cy="69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2"/>
          <p:cNvCxnSpPr/>
          <p:nvPr/>
        </p:nvCxnSpPr>
        <p:spPr>
          <a:xfrm rot="10800000">
            <a:off x="228601" y="1925581"/>
            <a:ext cx="1896900" cy="240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69;p2"/>
          <p:cNvSpPr/>
          <p:nvPr/>
        </p:nvSpPr>
        <p:spPr>
          <a:xfrm>
            <a:off x="228600" y="1267691"/>
            <a:ext cx="1512000" cy="7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200" dirty="0">
                <a:solidFill>
                  <a:schemeClr val="bg1"/>
                </a:solidFill>
                <a:latin typeface="Encode Sans"/>
                <a:ea typeface="Encode Sans"/>
                <a:cs typeface="Encode Sans"/>
                <a:sym typeface="Encode Sans"/>
              </a:rPr>
              <a:t>Argentina</a:t>
            </a:r>
            <a:r>
              <a:rPr lang="es" sz="2200" b="1" i="0" u="none" strike="noStrike" cap="none" dirty="0">
                <a:solidFill>
                  <a:schemeClr val="bg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endParaRPr sz="2200" b="1" i="0" u="none" strike="noStrike" cap="none" dirty="0">
              <a:solidFill>
                <a:schemeClr val="bg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4562617"/>
            <a:ext cx="1267058" cy="4577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72A9B3C-5F7E-9591-E448-89DBA7D1070C}"/>
              </a:ext>
            </a:extLst>
          </p:cNvPr>
          <p:cNvSpPr txBox="1"/>
          <p:nvPr/>
        </p:nvSpPr>
        <p:spPr>
          <a:xfrm>
            <a:off x="3209214" y="1230428"/>
            <a:ext cx="5846176" cy="2825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</a:pPr>
            <a:r>
              <a:rPr lang="es-AR" sz="1200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Identificar necesidades y ofertas tecnológicas con la agricultura sostenible, dado que: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endParaRPr lang="es-AR" sz="1200" dirty="0">
              <a:solidFill>
                <a:srgbClr val="009E34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s-AR" sz="1200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El sector agrícola contribuye a la prioridad fundamental de la eliminación del hambre y la erradicación de la pobreza.</a:t>
            </a:r>
          </a:p>
          <a:p>
            <a:pPr marL="285750" indent="-285750" algn="just">
              <a:lnSpc>
                <a:spcPct val="150000"/>
              </a:lnSpc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s-AR" sz="1200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La agricultura es particularmente vulnerable a los efectos del cambio climático </a:t>
            </a:r>
            <a:r>
              <a:rPr lang="es-ES" sz="1200" dirty="0">
                <a:solidFill>
                  <a:srgbClr val="009E34"/>
                </a:solidFill>
                <a:latin typeface="Encode Sans" panose="020B0604020202020204" charset="0"/>
                <a:ea typeface="ＭＳ Ｐゴシック" pitchFamily="34" charset="-128"/>
              </a:rPr>
              <a:t>(Agenda 2030, CMNUCC, Acuerdo de París). </a:t>
            </a:r>
          </a:p>
          <a:p>
            <a:pPr marL="285750" indent="-285750" algn="just">
              <a:lnSpc>
                <a:spcPct val="150000"/>
              </a:lnSpc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9E34"/>
                </a:solidFill>
                <a:latin typeface="Encode Sans" panose="020B0604020202020204" charset="0"/>
                <a:ea typeface="ＭＳ Ｐゴシック" pitchFamily="34" charset="-128"/>
              </a:rPr>
              <a:t>Fuerte vínculo entre el cambio climático y la seguridad alimentaria: el desafío de satisfacer una mayor demanda de alimentos requiere aumentar la producción de alimentos en condiciones climáticas cambiantes. </a:t>
            </a:r>
          </a:p>
          <a:p>
            <a:pPr marL="285750" indent="-285750" algn="just">
              <a:lnSpc>
                <a:spcPct val="150000"/>
              </a:lnSpc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9E34"/>
                </a:solidFill>
                <a:latin typeface="Encode Sans" panose="020B0604020202020204" charset="0"/>
                <a:ea typeface="ＭＳ Ｐゴシック" pitchFamily="34" charset="-128"/>
              </a:rPr>
              <a:t>Necesidad de desplegar soluciones tecnológicas concretas.</a:t>
            </a:r>
            <a:endParaRPr lang="es-AR" sz="1200" dirty="0">
              <a:solidFill>
                <a:srgbClr val="009E34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9229A9-A01B-C1D9-4F96-601F250BD9B9}"/>
              </a:ext>
            </a:extLst>
          </p:cNvPr>
          <p:cNvSpPr txBox="1"/>
          <p:nvPr/>
        </p:nvSpPr>
        <p:spPr>
          <a:xfrm>
            <a:off x="3804986" y="4578141"/>
            <a:ext cx="48851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488" indent="-90488" algn="just">
              <a:defRPr/>
            </a:pPr>
            <a:r>
              <a:rPr lang="es-ES" sz="1000" dirty="0">
                <a:solidFill>
                  <a:srgbClr val="009E34"/>
                </a:solidFill>
                <a:latin typeface="Encode Sans" panose="020B0604020202020204" charset="0"/>
                <a:ea typeface="ＭＳ Ｐゴシック" pitchFamily="34" charset="-128"/>
              </a:rPr>
              <a:t>* Informe FAO 2022: 2021: aumento hambre (828 </a:t>
            </a:r>
            <a:r>
              <a:rPr lang="es-ES" sz="1000" dirty="0" err="1">
                <a:solidFill>
                  <a:srgbClr val="009E34"/>
                </a:solidFill>
                <a:latin typeface="Encode Sans" panose="020B0604020202020204" charset="0"/>
                <a:ea typeface="ＭＳ Ｐゴシック" pitchFamily="34" charset="-128"/>
              </a:rPr>
              <a:t>mill</a:t>
            </a:r>
            <a:r>
              <a:rPr lang="es-ES" sz="1000" dirty="0">
                <a:solidFill>
                  <a:srgbClr val="009E34"/>
                </a:solidFill>
                <a:latin typeface="Encode Sans" panose="020B0604020202020204" charset="0"/>
                <a:ea typeface="ＭＳ Ｐゴシック" pitchFamily="34" charset="-128"/>
              </a:rPr>
              <a:t>. personas, aumento de 150 </a:t>
            </a:r>
            <a:r>
              <a:rPr lang="es-ES" sz="1000" dirty="0" err="1">
                <a:solidFill>
                  <a:srgbClr val="009E34"/>
                </a:solidFill>
                <a:latin typeface="Encode Sans" panose="020B0604020202020204" charset="0"/>
                <a:ea typeface="ＭＳ Ｐゴシック" pitchFamily="34" charset="-128"/>
              </a:rPr>
              <a:t>mill</a:t>
            </a:r>
            <a:r>
              <a:rPr lang="es-ES" sz="1000" dirty="0">
                <a:solidFill>
                  <a:srgbClr val="009E34"/>
                </a:solidFill>
                <a:latin typeface="Encode Sans" panose="020B0604020202020204" charset="0"/>
                <a:ea typeface="ＭＳ Ｐゴシック" pitchFamily="34" charset="-128"/>
              </a:rPr>
              <a:t> desde pandemia)- 2030: 670 </a:t>
            </a:r>
            <a:r>
              <a:rPr lang="es-ES" sz="1000" dirty="0" err="1">
                <a:solidFill>
                  <a:srgbClr val="009E34"/>
                </a:solidFill>
                <a:latin typeface="Encode Sans" panose="020B0604020202020204" charset="0"/>
                <a:ea typeface="ＭＳ Ｐゴシック" pitchFamily="34" charset="-128"/>
              </a:rPr>
              <a:t>mill</a:t>
            </a:r>
            <a:r>
              <a:rPr lang="es-ES" sz="1000" dirty="0">
                <a:solidFill>
                  <a:srgbClr val="009E34"/>
                </a:solidFill>
                <a:latin typeface="Encode Sans" panose="020B0604020202020204" charset="0"/>
                <a:ea typeface="ＭＳ Ｐゴシック" pitchFamily="34" charset="-128"/>
              </a:rPr>
              <a:t>. personas (8% </a:t>
            </a:r>
            <a:r>
              <a:rPr lang="es-ES" sz="1000" dirty="0" err="1">
                <a:solidFill>
                  <a:srgbClr val="009E34"/>
                </a:solidFill>
                <a:latin typeface="Encode Sans" panose="020B0604020202020204" charset="0"/>
                <a:ea typeface="ＭＳ Ｐゴシック" pitchFamily="34" charset="-128"/>
              </a:rPr>
              <a:t>pob</a:t>
            </a:r>
            <a:r>
              <a:rPr lang="es-ES" sz="1000" dirty="0">
                <a:solidFill>
                  <a:srgbClr val="009E34"/>
                </a:solidFill>
                <a:latin typeface="Encode Sans" panose="020B0604020202020204" charset="0"/>
                <a:ea typeface="ＭＳ Ｐゴシック" pitchFamily="34" charset="-128"/>
              </a:rPr>
              <a:t>. mundial=2015). </a:t>
            </a:r>
            <a:endParaRPr lang="es-ES" sz="1000" dirty="0">
              <a:solidFill>
                <a:srgbClr val="009E34"/>
              </a:solidFill>
              <a:latin typeface="Encode Sans" panose="020B060402020202020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1EDEB52-D898-DCEA-DD57-9D39F891B4B1}"/>
              </a:ext>
            </a:extLst>
          </p:cNvPr>
          <p:cNvSpPr txBox="1"/>
          <p:nvPr/>
        </p:nvSpPr>
        <p:spPr>
          <a:xfrm>
            <a:off x="4483390" y="4778196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s-AR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14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13597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/>
          <p:nvPr/>
        </p:nvSpPr>
        <p:spPr>
          <a:xfrm>
            <a:off x="0" y="0"/>
            <a:ext cx="3011700" cy="4471654"/>
          </a:xfrm>
          <a:prstGeom prst="rect">
            <a:avLst/>
          </a:prstGeom>
          <a:solidFill>
            <a:srgbClr val="009E34"/>
          </a:solidFill>
          <a:ln>
            <a:solidFill>
              <a:srgbClr val="00B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3606902" y="294332"/>
            <a:ext cx="5141042" cy="32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Arial"/>
              <a:buNone/>
            </a:pPr>
            <a:r>
              <a:rPr lang="es" sz="28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Enfoque estratégico</a:t>
            </a:r>
            <a:endParaRPr sz="28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" name="Google Shape;67;p2"/>
          <p:cNvCxnSpPr/>
          <p:nvPr/>
        </p:nvCxnSpPr>
        <p:spPr>
          <a:xfrm flipH="1">
            <a:off x="3606902" y="917270"/>
            <a:ext cx="5050800" cy="69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2"/>
          <p:cNvCxnSpPr/>
          <p:nvPr/>
        </p:nvCxnSpPr>
        <p:spPr>
          <a:xfrm rot="10800000">
            <a:off x="228601" y="1925581"/>
            <a:ext cx="1896900" cy="240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69;p2"/>
          <p:cNvSpPr/>
          <p:nvPr/>
        </p:nvSpPr>
        <p:spPr>
          <a:xfrm>
            <a:off x="228600" y="1267691"/>
            <a:ext cx="1512000" cy="7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200" dirty="0">
                <a:solidFill>
                  <a:schemeClr val="bg1"/>
                </a:solidFill>
                <a:latin typeface="Encode Sans"/>
                <a:ea typeface="Encode Sans"/>
                <a:cs typeface="Encode Sans"/>
                <a:sym typeface="Encode Sans"/>
              </a:rPr>
              <a:t>Argentina</a:t>
            </a:r>
            <a:r>
              <a:rPr lang="es" sz="2200" b="1" i="0" u="none" strike="noStrike" cap="none" dirty="0">
                <a:solidFill>
                  <a:schemeClr val="bg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endParaRPr sz="2200" b="1" i="0" u="none" strike="noStrike" cap="none" dirty="0">
              <a:solidFill>
                <a:schemeClr val="bg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4562617"/>
            <a:ext cx="1267058" cy="4577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3A7B2F3-BCCF-3FE8-46E1-CCB3C1622563}"/>
              </a:ext>
            </a:extLst>
          </p:cNvPr>
          <p:cNvSpPr txBox="1"/>
          <p:nvPr/>
        </p:nvSpPr>
        <p:spPr>
          <a:xfrm>
            <a:off x="3747404" y="1368323"/>
            <a:ext cx="4910298" cy="2311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bg1">
                  <a:lumMod val="65000"/>
                </a:schemeClr>
              </a:buClr>
            </a:pPr>
            <a:r>
              <a:rPr lang="es-AR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El enfoque estratégico general de ARGENTINA es promover la agricultura sostenible, incluyendo temas como:</a:t>
            </a:r>
          </a:p>
          <a:p>
            <a:pPr algn="just">
              <a:lnSpc>
                <a:spcPct val="150000"/>
              </a:lnSpc>
              <a:buClr>
                <a:schemeClr val="bg1">
                  <a:lumMod val="65000"/>
                </a:schemeClr>
              </a:buClr>
            </a:pPr>
            <a:endParaRPr lang="es-AR" dirty="0">
              <a:solidFill>
                <a:srgbClr val="009E34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Intensificación rotación de cultivos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Re carbonización de suelos y secuestro de carbono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Siembra directa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Eficiencia uso del agua (adaptación al cambio climático)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7B054A0-274B-8BAB-7B3C-3D7B0A221B2A}"/>
              </a:ext>
            </a:extLst>
          </p:cNvPr>
          <p:cNvSpPr txBox="1"/>
          <p:nvPr/>
        </p:nvSpPr>
        <p:spPr>
          <a:xfrm>
            <a:off x="4431792" y="4726057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s-AR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15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95202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"/>
          <p:cNvSpPr/>
          <p:nvPr/>
        </p:nvSpPr>
        <p:spPr>
          <a:xfrm>
            <a:off x="0" y="-7450"/>
            <a:ext cx="3011700" cy="4623650"/>
          </a:xfrm>
          <a:prstGeom prst="rect">
            <a:avLst/>
          </a:prstGeom>
          <a:solidFill>
            <a:srgbClr val="009E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9AE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540250" y="1205025"/>
            <a:ext cx="2269500" cy="20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2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Fases del proyecto</a:t>
            </a:r>
            <a:endParaRPr sz="2200" b="1" i="0" u="none" strike="noStrik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255" name="Google Shape;255;p13"/>
          <p:cNvCxnSpPr/>
          <p:nvPr/>
        </p:nvCxnSpPr>
        <p:spPr>
          <a:xfrm rot="10800000">
            <a:off x="557400" y="2214145"/>
            <a:ext cx="1896900" cy="2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6" name="Google Shape;256;p13"/>
          <p:cNvSpPr txBox="1"/>
          <p:nvPr/>
        </p:nvSpPr>
        <p:spPr>
          <a:xfrm>
            <a:off x="4572018" y="881075"/>
            <a:ext cx="3966900" cy="3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1600" dirty="0">
                <a:solidFill>
                  <a:srgbClr val="009E34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Primera fase</a:t>
            </a:r>
            <a:r>
              <a:rPr lang="es" sz="1600" b="0" i="0" u="none" strike="noStrike" cap="none" dirty="0">
                <a:solidFill>
                  <a:srgbClr val="009E34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  </a:t>
            </a:r>
            <a:endParaRPr sz="1600" b="0" i="0" u="none" strike="noStrike" cap="none" dirty="0">
              <a:solidFill>
                <a:srgbClr val="009E34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1600" b="0" i="0" u="none" strike="noStrike" cap="none" dirty="0">
                <a:solidFill>
                  <a:srgbClr val="009E34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 </a:t>
            </a:r>
            <a:endParaRPr sz="1600" b="0" i="0" u="none" strike="noStrike" cap="none" dirty="0">
              <a:solidFill>
                <a:srgbClr val="009E34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 b="0" i="0" u="none" strike="noStrike" cap="none" dirty="0">
                <a:solidFill>
                  <a:srgbClr val="009E34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Segunda Fase  </a:t>
            </a:r>
            <a:endParaRPr lang="es-AR" sz="1600" b="0" i="0" u="none" strike="noStrike" cap="none" dirty="0">
              <a:solidFill>
                <a:srgbClr val="009E34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AR" sz="1600" b="0" i="0" u="none" strike="noStrike" cap="none" dirty="0">
                <a:solidFill>
                  <a:srgbClr val="009E34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3000"/>
              </a:spcBef>
              <a:spcAft>
                <a:spcPts val="30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AR" sz="1600" b="0" i="0" u="none" strike="noStrike" cap="none" dirty="0">
                <a:solidFill>
                  <a:srgbClr val="009E34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T</a:t>
            </a:r>
            <a:r>
              <a:rPr lang="es" sz="1600" b="0" i="0" u="none" strike="noStrike" cap="none" dirty="0">
                <a:solidFill>
                  <a:srgbClr val="009E34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ercera Fase </a:t>
            </a:r>
            <a:endParaRPr sz="1600" b="0" i="0" u="none" strike="noStrike" cap="none" dirty="0">
              <a:solidFill>
                <a:srgbClr val="009E34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cxnSp>
        <p:nvCxnSpPr>
          <p:cNvPr id="258" name="Google Shape;258;p13"/>
          <p:cNvCxnSpPr/>
          <p:nvPr/>
        </p:nvCxnSpPr>
        <p:spPr>
          <a:xfrm>
            <a:off x="3821175" y="1374025"/>
            <a:ext cx="4887300" cy="0"/>
          </a:xfrm>
          <a:prstGeom prst="straightConnector1">
            <a:avLst/>
          </a:prstGeom>
          <a:noFill/>
          <a:ln w="19050" cap="flat" cmpd="sng">
            <a:solidFill>
              <a:srgbClr val="EEEEE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0" name="Google Shape;260;p13"/>
          <p:cNvCxnSpPr/>
          <p:nvPr/>
        </p:nvCxnSpPr>
        <p:spPr>
          <a:xfrm>
            <a:off x="3821175" y="2868092"/>
            <a:ext cx="4887300" cy="0"/>
          </a:xfrm>
          <a:prstGeom prst="straightConnector1">
            <a:avLst/>
          </a:prstGeom>
          <a:noFill/>
          <a:ln w="19050" cap="flat" cmpd="sng">
            <a:solidFill>
              <a:srgbClr val="EEEEE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7" name="Google Shape;267;p13"/>
          <p:cNvSpPr/>
          <p:nvPr/>
        </p:nvSpPr>
        <p:spPr>
          <a:xfrm rot="5400000">
            <a:off x="3331825" y="975925"/>
            <a:ext cx="144300" cy="124800"/>
          </a:xfrm>
          <a:prstGeom prst="triangle">
            <a:avLst>
              <a:gd name="adj" fmla="val 50000"/>
            </a:avLst>
          </a:prstGeom>
          <a:solidFill>
            <a:srgbClr val="009E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3"/>
          <p:cNvSpPr/>
          <p:nvPr/>
        </p:nvSpPr>
        <p:spPr>
          <a:xfrm rot="5400000">
            <a:off x="3331825" y="2459625"/>
            <a:ext cx="144300" cy="124800"/>
          </a:xfrm>
          <a:prstGeom prst="triangle">
            <a:avLst>
              <a:gd name="adj" fmla="val 50000"/>
            </a:avLst>
          </a:prstGeom>
          <a:solidFill>
            <a:srgbClr val="009E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3"/>
          <p:cNvSpPr/>
          <p:nvPr/>
        </p:nvSpPr>
        <p:spPr>
          <a:xfrm rot="5400000">
            <a:off x="3331825" y="3871175"/>
            <a:ext cx="144300" cy="124800"/>
          </a:xfrm>
          <a:prstGeom prst="triangle">
            <a:avLst>
              <a:gd name="adj" fmla="val 50000"/>
            </a:avLst>
          </a:prstGeom>
          <a:solidFill>
            <a:srgbClr val="009E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4638817"/>
            <a:ext cx="1267057" cy="4577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F7916A6D-2199-3315-E05F-22D707840C4B}"/>
              </a:ext>
            </a:extLst>
          </p:cNvPr>
          <p:cNvSpPr/>
          <p:nvPr/>
        </p:nvSpPr>
        <p:spPr>
          <a:xfrm>
            <a:off x="6132301" y="693744"/>
            <a:ext cx="2576173" cy="51128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Octubre 2019 - Abril de 2020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341F8221-488C-4D02-A3E9-15EDFF219DF7}"/>
              </a:ext>
            </a:extLst>
          </p:cNvPr>
          <p:cNvSpPr/>
          <p:nvPr/>
        </p:nvSpPr>
        <p:spPr>
          <a:xfrm>
            <a:off x="6209086" y="2179712"/>
            <a:ext cx="2576173" cy="51128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Mayo 2020</a:t>
            </a:r>
            <a:r>
              <a:rPr kumimoji="0" lang="es-A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 - 2021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B79BCAA-716B-9038-52FE-98C7D2D393BB}"/>
              </a:ext>
            </a:extLst>
          </p:cNvPr>
          <p:cNvSpPr/>
          <p:nvPr/>
        </p:nvSpPr>
        <p:spPr>
          <a:xfrm>
            <a:off x="6209085" y="3643741"/>
            <a:ext cx="2576173" cy="51128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2022</a:t>
            </a:r>
            <a:r>
              <a:rPr kumimoji="0" lang="es-A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 - 2023</a:t>
            </a:r>
          </a:p>
        </p:txBody>
      </p:sp>
      <p:pic>
        <p:nvPicPr>
          <p:cNvPr id="7" name="Gráfico 6" descr="Satélite">
            <a:extLst>
              <a:ext uri="{FF2B5EF4-FFF2-40B4-BE49-F238E27FC236}">
                <a16:creationId xmlns:a16="http://schemas.microsoft.com/office/drawing/2014/main" id="{123066CA-BCB6-79A7-6338-C39F307FB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1207" y="3693229"/>
            <a:ext cx="480691" cy="480691"/>
          </a:xfrm>
          <a:prstGeom prst="rect">
            <a:avLst/>
          </a:prstGeom>
        </p:spPr>
      </p:pic>
      <p:pic>
        <p:nvPicPr>
          <p:cNvPr id="14" name="Gráfico 13" descr="Parcialmente soleado">
            <a:extLst>
              <a:ext uri="{FF2B5EF4-FFF2-40B4-BE49-F238E27FC236}">
                <a16:creationId xmlns:a16="http://schemas.microsoft.com/office/drawing/2014/main" id="{9D8D88E2-B70F-9465-4A48-6072887704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6251" y="685571"/>
            <a:ext cx="510280" cy="510280"/>
          </a:xfrm>
          <a:prstGeom prst="rect">
            <a:avLst/>
          </a:prstGeom>
        </p:spPr>
      </p:pic>
      <p:pic>
        <p:nvPicPr>
          <p:cNvPr id="16" name="Gráfico 15" descr="Uvas">
            <a:extLst>
              <a:ext uri="{FF2B5EF4-FFF2-40B4-BE49-F238E27FC236}">
                <a16:creationId xmlns:a16="http://schemas.microsoft.com/office/drawing/2014/main" id="{8E7959B2-28D2-B524-825C-11B6C38079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78305" y="2262768"/>
            <a:ext cx="428225" cy="428225"/>
          </a:xfrm>
          <a:prstGeom prst="rect">
            <a:avLst/>
          </a:prstGeom>
        </p:spPr>
      </p:pic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227B62A5-1EBA-CF4B-B382-77934F7A2F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1585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/>
          <p:nvPr/>
        </p:nvSpPr>
        <p:spPr>
          <a:xfrm>
            <a:off x="0" y="0"/>
            <a:ext cx="3011700" cy="4471654"/>
          </a:xfrm>
          <a:prstGeom prst="rect">
            <a:avLst/>
          </a:prstGeom>
          <a:solidFill>
            <a:srgbClr val="009E34"/>
          </a:solidFill>
          <a:ln>
            <a:solidFill>
              <a:srgbClr val="00B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3606902" y="294332"/>
            <a:ext cx="5141042" cy="32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Arial"/>
              <a:buNone/>
            </a:pPr>
            <a:r>
              <a:rPr lang="es" sz="28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Objetivos</a:t>
            </a:r>
            <a:endParaRPr sz="28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" name="Google Shape;67;p2"/>
          <p:cNvCxnSpPr/>
          <p:nvPr/>
        </p:nvCxnSpPr>
        <p:spPr>
          <a:xfrm flipH="1">
            <a:off x="3652023" y="920592"/>
            <a:ext cx="5050800" cy="69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2"/>
          <p:cNvCxnSpPr/>
          <p:nvPr/>
        </p:nvCxnSpPr>
        <p:spPr>
          <a:xfrm rot="10800000">
            <a:off x="228601" y="1925581"/>
            <a:ext cx="1896900" cy="240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69;p2"/>
          <p:cNvSpPr/>
          <p:nvPr/>
        </p:nvSpPr>
        <p:spPr>
          <a:xfrm>
            <a:off x="228600" y="1267691"/>
            <a:ext cx="1512000" cy="7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200" dirty="0">
                <a:solidFill>
                  <a:schemeClr val="bg1"/>
                </a:solidFill>
                <a:latin typeface="Encode Sans"/>
                <a:ea typeface="Encode Sans"/>
                <a:cs typeface="Encode Sans"/>
                <a:sym typeface="Encode Sans"/>
              </a:rPr>
              <a:t>Fase 1</a:t>
            </a:r>
            <a:r>
              <a:rPr lang="es" sz="2200" b="1" i="0" u="none" strike="noStrike" cap="none" dirty="0">
                <a:solidFill>
                  <a:schemeClr val="bg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endParaRPr sz="2200" b="1" i="0" u="none" strike="noStrike" cap="none" dirty="0">
              <a:solidFill>
                <a:schemeClr val="bg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4562617"/>
            <a:ext cx="1267058" cy="4577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72A9B3C-5F7E-9591-E448-89DBA7D1070C}"/>
              </a:ext>
            </a:extLst>
          </p:cNvPr>
          <p:cNvSpPr txBox="1"/>
          <p:nvPr/>
        </p:nvSpPr>
        <p:spPr>
          <a:xfrm>
            <a:off x="3560805" y="1435608"/>
            <a:ext cx="518713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Identificación de necesidades y buscadores de soluciones.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endParaRPr lang="es-AR" dirty="0">
              <a:solidFill>
                <a:srgbClr val="009E34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Identificación de proveedores de soluciones relevantes.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endParaRPr lang="es-AR" dirty="0">
              <a:solidFill>
                <a:srgbClr val="009E34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Establecimiento de contacto entre buscadores y proveedores de soluciones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endParaRPr lang="es-AR" dirty="0">
              <a:solidFill>
                <a:srgbClr val="009E34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C7CF328-5D51-9A91-4936-4D439896AD24}"/>
              </a:ext>
            </a:extLst>
          </p:cNvPr>
          <p:cNvSpPr txBox="1"/>
          <p:nvPr/>
        </p:nvSpPr>
        <p:spPr>
          <a:xfrm>
            <a:off x="4343399" y="4746906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s-AR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17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82822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/>
          <p:nvPr/>
        </p:nvSpPr>
        <p:spPr>
          <a:xfrm>
            <a:off x="0" y="0"/>
            <a:ext cx="3011700" cy="4471654"/>
          </a:xfrm>
          <a:prstGeom prst="rect">
            <a:avLst/>
          </a:prstGeom>
          <a:solidFill>
            <a:srgbClr val="009E34"/>
          </a:solidFill>
          <a:ln>
            <a:solidFill>
              <a:srgbClr val="00B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3606902" y="294332"/>
            <a:ext cx="5141042" cy="32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Arial"/>
              <a:buNone/>
            </a:pPr>
            <a:r>
              <a:rPr lang="es" sz="28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Objetivos</a:t>
            </a:r>
            <a:endParaRPr sz="28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" name="Google Shape;67;p2"/>
          <p:cNvCxnSpPr>
            <a:cxnSpLocks/>
          </p:cNvCxnSpPr>
          <p:nvPr/>
        </p:nvCxnSpPr>
        <p:spPr>
          <a:xfrm flipH="1">
            <a:off x="3328416" y="897870"/>
            <a:ext cx="5586983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2"/>
          <p:cNvCxnSpPr/>
          <p:nvPr/>
        </p:nvCxnSpPr>
        <p:spPr>
          <a:xfrm rot="10800000">
            <a:off x="228601" y="1925581"/>
            <a:ext cx="1896900" cy="240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69;p2"/>
          <p:cNvSpPr/>
          <p:nvPr/>
        </p:nvSpPr>
        <p:spPr>
          <a:xfrm>
            <a:off x="228600" y="1267691"/>
            <a:ext cx="1512000" cy="7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200" dirty="0">
                <a:solidFill>
                  <a:schemeClr val="bg1"/>
                </a:solidFill>
                <a:latin typeface="Encode Sans"/>
                <a:ea typeface="Encode Sans"/>
                <a:cs typeface="Encode Sans"/>
                <a:sym typeface="Encode Sans"/>
              </a:rPr>
              <a:t>Fase 2</a:t>
            </a:r>
            <a:r>
              <a:rPr lang="es" sz="2200" b="1" i="0" u="none" strike="noStrike" cap="none" dirty="0">
                <a:solidFill>
                  <a:schemeClr val="bg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endParaRPr sz="2200" b="1" i="0" u="none" strike="noStrike" cap="none" dirty="0">
              <a:solidFill>
                <a:schemeClr val="bg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4562617"/>
            <a:ext cx="1267058" cy="4577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72A9B3C-5F7E-9591-E448-89DBA7D1070C}"/>
              </a:ext>
            </a:extLst>
          </p:cNvPr>
          <p:cNvSpPr txBox="1"/>
          <p:nvPr/>
        </p:nvSpPr>
        <p:spPr>
          <a:xfrm>
            <a:off x="3428311" y="1147827"/>
            <a:ext cx="5498223" cy="3281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B050"/>
                </a:solidFill>
                <a:latin typeface="Encode Sans" panose="020B0604020202020204" charset="0"/>
              </a:rPr>
              <a:t>Continuar el foco en:</a:t>
            </a:r>
          </a:p>
          <a:p>
            <a:pPr marL="450850" marR="0" lvl="0" indent="-18097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ü"/>
            </a:pPr>
            <a:r>
              <a:rPr lang="es-AR" dirty="0">
                <a:solidFill>
                  <a:srgbClr val="00B050"/>
                </a:solidFill>
                <a:latin typeface="Encode Sans"/>
                <a:ea typeface="Encode Sans"/>
                <a:cs typeface="Encode Sans"/>
                <a:sym typeface="Encode Sans"/>
              </a:rPr>
              <a:t>Intensificación de la rotación de cultivos</a:t>
            </a:r>
          </a:p>
          <a:p>
            <a:pPr marL="450850" marR="0" lvl="0" indent="-18097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ü"/>
            </a:pPr>
            <a:r>
              <a:rPr lang="es-AR" dirty="0">
                <a:solidFill>
                  <a:srgbClr val="00B050"/>
                </a:solidFill>
                <a:latin typeface="Encode Sans"/>
                <a:ea typeface="Encode Sans"/>
                <a:cs typeface="Encode Sans"/>
                <a:sym typeface="Encode Sans"/>
              </a:rPr>
              <a:t>Re carbonización de suelos y secuestro de carbono</a:t>
            </a:r>
          </a:p>
          <a:p>
            <a:pPr marL="450850" marR="0" lvl="0" indent="-18097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ü"/>
            </a:pPr>
            <a:r>
              <a:rPr lang="es-AR" dirty="0">
                <a:solidFill>
                  <a:srgbClr val="00B050"/>
                </a:solidFill>
                <a:latin typeface="Encode Sans"/>
                <a:ea typeface="Encode Sans"/>
                <a:cs typeface="Encode Sans"/>
                <a:sym typeface="Encode Sans"/>
              </a:rPr>
              <a:t>Manejo forestal y sin labranza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endParaRPr lang="es-ES" dirty="0">
              <a:solidFill>
                <a:srgbClr val="00B050"/>
              </a:solidFill>
              <a:latin typeface="Encode Sans" panose="020B0604020202020204" charset="0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B050"/>
                </a:solidFill>
                <a:latin typeface="Encode Sans" panose="020B0604020202020204" charset="0"/>
              </a:rPr>
              <a:t>Ampliar la red de cooperación entre demandantes y proveedores nacionales de tecnologías, en colaboración con la OMPI y la consultora. 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00B050"/>
              </a:solidFill>
              <a:latin typeface="Encode Sans" panose="020B0604020202020204" charset="0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B050"/>
                </a:solidFill>
                <a:latin typeface="Encode Sans" panose="020B0604020202020204" charset="0"/>
              </a:rPr>
              <a:t>Realizar un estudio sectorial (</a:t>
            </a:r>
            <a:r>
              <a:rPr lang="es-ES" sz="1400" dirty="0" err="1">
                <a:solidFill>
                  <a:srgbClr val="00B050"/>
                </a:solidFill>
                <a:latin typeface="Encode Sans" panose="020B0604020202020204" charset="0"/>
              </a:rPr>
              <a:t>ag</a:t>
            </a:r>
            <a:r>
              <a:rPr lang="es-ES" sz="1400" dirty="0">
                <a:solidFill>
                  <a:srgbClr val="00B050"/>
                </a:solidFill>
                <a:latin typeface="Encode Sans" panose="020B0604020202020204" charset="0"/>
              </a:rPr>
              <a:t>. sostenible) junto países socios.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0E4974C-EADA-85C2-E392-167082518CD2}"/>
              </a:ext>
            </a:extLst>
          </p:cNvPr>
          <p:cNvSpPr txBox="1"/>
          <p:nvPr/>
        </p:nvSpPr>
        <p:spPr>
          <a:xfrm>
            <a:off x="4343399" y="4726057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s-AR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18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23886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/>
          <p:nvPr/>
        </p:nvSpPr>
        <p:spPr>
          <a:xfrm>
            <a:off x="0" y="0"/>
            <a:ext cx="3011700" cy="4471654"/>
          </a:xfrm>
          <a:prstGeom prst="rect">
            <a:avLst/>
          </a:prstGeom>
          <a:solidFill>
            <a:srgbClr val="009E34"/>
          </a:solidFill>
          <a:ln>
            <a:solidFill>
              <a:srgbClr val="00B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3606902" y="205972"/>
            <a:ext cx="5141042" cy="54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Arial"/>
              <a:buNone/>
            </a:pPr>
            <a:r>
              <a:rPr lang="es" sz="28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Resultados - Fases 1 y 2</a:t>
            </a:r>
            <a:endParaRPr sz="28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" name="Google Shape;67;p2"/>
          <p:cNvCxnSpPr/>
          <p:nvPr/>
        </p:nvCxnSpPr>
        <p:spPr>
          <a:xfrm flipH="1">
            <a:off x="3606902" y="749904"/>
            <a:ext cx="5050800" cy="69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2"/>
          <p:cNvCxnSpPr/>
          <p:nvPr/>
        </p:nvCxnSpPr>
        <p:spPr>
          <a:xfrm rot="10800000">
            <a:off x="228600" y="2175930"/>
            <a:ext cx="1896900" cy="240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69;p2"/>
          <p:cNvSpPr/>
          <p:nvPr/>
        </p:nvSpPr>
        <p:spPr>
          <a:xfrm>
            <a:off x="228599" y="1469927"/>
            <a:ext cx="1512000" cy="7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200" dirty="0">
                <a:solidFill>
                  <a:schemeClr val="bg1"/>
                </a:solidFill>
                <a:latin typeface="Encode Sans"/>
                <a:ea typeface="Encode Sans"/>
                <a:cs typeface="Encode Sans"/>
                <a:sym typeface="Encode Sans"/>
              </a:rPr>
              <a:t>Argentina</a:t>
            </a:r>
            <a:r>
              <a:rPr lang="es" sz="2200" b="1" i="0" u="none" strike="noStrike" cap="none" dirty="0">
                <a:solidFill>
                  <a:schemeClr val="bg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endParaRPr sz="2200" b="1" i="0" u="none" strike="noStrike" cap="none" dirty="0">
              <a:solidFill>
                <a:schemeClr val="bg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4562617"/>
            <a:ext cx="1267058" cy="4577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C7CF328-5D51-9A91-4936-4D439896AD24}"/>
              </a:ext>
            </a:extLst>
          </p:cNvPr>
          <p:cNvSpPr txBox="1"/>
          <p:nvPr/>
        </p:nvSpPr>
        <p:spPr>
          <a:xfrm>
            <a:off x="4343399" y="4746906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s-AR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19</a:t>
            </a:fld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3EA0726-BC4B-2FD4-45DC-6D13D25C86A4}"/>
              </a:ext>
            </a:extLst>
          </p:cNvPr>
          <p:cNvSpPr txBox="1"/>
          <p:nvPr/>
        </p:nvSpPr>
        <p:spPr>
          <a:xfrm>
            <a:off x="3240300" y="1065256"/>
            <a:ext cx="5495543" cy="3281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5625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6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1400" b="0" i="0" u="none" strike="noStrike" kern="0" cap="none" spc="0" normalizeH="0" baseline="0" noProof="0" dirty="0">
                <a:ln>
                  <a:noFill/>
                </a:ln>
                <a:solidFill>
                  <a:srgbClr val="009E34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Las necesidades se identificaron tanto en el sector público y privado como en la sociedad civil.</a:t>
            </a:r>
          </a:p>
          <a:p>
            <a:pPr marL="555625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6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1400" b="0" i="0" u="none" strike="noStrike" kern="0" cap="none" spc="0" normalizeH="0" baseline="0" noProof="0" dirty="0">
                <a:ln>
                  <a:noFill/>
                </a:ln>
                <a:solidFill>
                  <a:srgbClr val="009E34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Se utilizaron contactos de la red de WIPO GREEN y de demás integrantes del proyecto. </a:t>
            </a:r>
          </a:p>
          <a:p>
            <a:pPr marL="555625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6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1400" b="0" i="0" u="none" strike="noStrike" kern="0" cap="none" spc="0" normalizeH="0" baseline="0" noProof="0" dirty="0">
                <a:ln>
                  <a:noFill/>
                </a:ln>
                <a:solidFill>
                  <a:srgbClr val="009E34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Las asociaciones industriales resultaron sumamente relevantes para el establecimiento del contacto entre productores y los proveedores de soluciones.</a:t>
            </a:r>
          </a:p>
          <a:p>
            <a:pPr marL="555625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6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1400" b="0" i="0" u="none" strike="noStrike" kern="0" cap="none" spc="0" normalizeH="0" baseline="0" noProof="0" dirty="0">
                <a:ln>
                  <a:noFill/>
                </a:ln>
                <a:solidFill>
                  <a:srgbClr val="009E34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La base de datos de WIPO GREEN fue una herramienta fundamental para el proceso de enlace entre necesidades y soluciones, que fueron cargadas en el programa.</a:t>
            </a:r>
            <a:endParaRPr kumimoji="0" lang="es-AR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028" name="Picture 4" descr="La venta de maquinaria agrícola cerró 2018 con una caída del 50% - El  Cronista">
            <a:extLst>
              <a:ext uri="{FF2B5EF4-FFF2-40B4-BE49-F238E27FC236}">
                <a16:creationId xmlns:a16="http://schemas.microsoft.com/office/drawing/2014/main" id="{F635916F-849D-BF49-9414-5670E435F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17" y="2585872"/>
            <a:ext cx="2616684" cy="147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949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84;p14">
            <a:extLst>
              <a:ext uri="{FF2B5EF4-FFF2-40B4-BE49-F238E27FC236}">
                <a16:creationId xmlns:a16="http://schemas.microsoft.com/office/drawing/2014/main" id="{1E0C0C0F-5434-57E0-DDF8-7087E5F72CD8}"/>
              </a:ext>
            </a:extLst>
          </p:cNvPr>
          <p:cNvSpPr/>
          <p:nvPr/>
        </p:nvSpPr>
        <p:spPr>
          <a:xfrm>
            <a:off x="3250" y="3525"/>
            <a:ext cx="9144000" cy="1386300"/>
          </a:xfrm>
          <a:prstGeom prst="rect">
            <a:avLst/>
          </a:prstGeom>
          <a:solidFill>
            <a:srgbClr val="009E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6"/>
          <p:cNvSpPr txBox="1"/>
          <p:nvPr/>
        </p:nvSpPr>
        <p:spPr>
          <a:xfrm>
            <a:off x="16775200" y="319075"/>
            <a:ext cx="1704300" cy="5571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400" b="0" i="0" u="none" strike="noStrike" cap="none">
                <a:solidFill>
                  <a:srgbClr val="0094D4"/>
                </a:solidFill>
                <a:latin typeface="Open Sans"/>
                <a:ea typeface="Open Sans"/>
                <a:cs typeface="Open Sans"/>
                <a:sym typeface="Open Sans"/>
              </a:rPr>
              <a:t>Índice</a:t>
            </a:r>
            <a:endParaRPr sz="2400" b="0" i="0" u="none" strike="noStrike" cap="none">
              <a:solidFill>
                <a:srgbClr val="37475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37475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p6"/>
          <p:cNvSpPr txBox="1"/>
          <p:nvPr/>
        </p:nvSpPr>
        <p:spPr>
          <a:xfrm>
            <a:off x="454375" y="354473"/>
            <a:ext cx="47943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 dirty="0">
                <a:solidFill>
                  <a:schemeClr val="bg1"/>
                </a:solidFill>
                <a:latin typeface="Encode Sans"/>
                <a:ea typeface="Encode Sans"/>
                <a:cs typeface="Encode Sans"/>
                <a:sym typeface="Encode Sans"/>
              </a:rPr>
              <a:t>Temario</a:t>
            </a:r>
            <a:endParaRPr sz="1400" b="1" i="0" u="none" strike="noStrike" cap="none" dirty="0">
              <a:solidFill>
                <a:schemeClr val="bg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117" name="Google Shape;117;p6"/>
          <p:cNvCxnSpPr>
            <a:cxnSpLocks/>
          </p:cNvCxnSpPr>
          <p:nvPr/>
        </p:nvCxnSpPr>
        <p:spPr>
          <a:xfrm>
            <a:off x="519378" y="2708067"/>
            <a:ext cx="2259264" cy="0"/>
          </a:xfrm>
          <a:prstGeom prst="straightConnector1">
            <a:avLst/>
          </a:prstGeom>
          <a:noFill/>
          <a:ln w="19050" cap="flat" cmpd="sng">
            <a:solidFill>
              <a:srgbClr val="009E3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9" name="Google Shape;119;p6"/>
          <p:cNvSpPr txBox="1"/>
          <p:nvPr/>
        </p:nvSpPr>
        <p:spPr>
          <a:xfrm>
            <a:off x="928898" y="4080557"/>
            <a:ext cx="2059800" cy="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" sz="1100" dirty="0">
                <a:latin typeface="Roboto"/>
                <a:ea typeface="Roboto"/>
                <a:cs typeface="Roboto"/>
                <a:sym typeface="Roboto"/>
              </a:rPr>
              <a:t>Mariana Di Lella</a:t>
            </a:r>
          </a:p>
        </p:txBody>
      </p:sp>
      <p:sp>
        <p:nvSpPr>
          <p:cNvPr id="120" name="Google Shape;120;p6"/>
          <p:cNvSpPr txBox="1"/>
          <p:nvPr/>
        </p:nvSpPr>
        <p:spPr>
          <a:xfrm>
            <a:off x="483440" y="1927756"/>
            <a:ext cx="2408493" cy="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0" i="0" u="none" strike="noStrike" cap="none" dirty="0">
                <a:solidFill>
                  <a:srgbClr val="009E34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PROGRAMA OMPI VERDE </a:t>
            </a:r>
            <a:endParaRPr sz="1800" b="0" i="0" u="none" strike="noStrike" cap="none" dirty="0">
              <a:solidFill>
                <a:srgbClr val="009E34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sp>
        <p:nvSpPr>
          <p:cNvPr id="121" name="Google Shape;121;p6"/>
          <p:cNvSpPr txBox="1"/>
          <p:nvPr/>
        </p:nvSpPr>
        <p:spPr>
          <a:xfrm>
            <a:off x="496227" y="1571407"/>
            <a:ext cx="452100" cy="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ts val="1800"/>
              <a:buFont typeface="Arial"/>
              <a:buNone/>
            </a:pPr>
            <a:r>
              <a:rPr lang="es" sz="1800" b="0" i="0" u="none" strike="noStrike" cap="none">
                <a:solidFill>
                  <a:srgbClr val="009E34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01</a:t>
            </a:r>
            <a:endParaRPr sz="1800" b="0" i="0" u="none" strike="noStrike" cap="none">
              <a:solidFill>
                <a:srgbClr val="009E34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4030554" y="4078212"/>
            <a:ext cx="2059800" cy="27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s" sz="11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Guillermo Vispo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5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6"/>
          <p:cNvSpPr txBox="1"/>
          <p:nvPr/>
        </p:nvSpPr>
        <p:spPr>
          <a:xfrm>
            <a:off x="3398540" y="1927756"/>
            <a:ext cx="2408494" cy="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0" i="0" u="none" strike="noStrike" cap="none" dirty="0">
                <a:solidFill>
                  <a:srgbClr val="009E34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PROGRAMA EUROCLIMA+ </a:t>
            </a:r>
            <a:endParaRPr sz="1800" b="0" i="0" u="none" strike="noStrike" cap="none" dirty="0">
              <a:solidFill>
                <a:srgbClr val="009E34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sp>
        <p:nvSpPr>
          <p:cNvPr id="125" name="Google Shape;125;p6"/>
          <p:cNvSpPr txBox="1"/>
          <p:nvPr/>
        </p:nvSpPr>
        <p:spPr>
          <a:xfrm>
            <a:off x="3411325" y="1571407"/>
            <a:ext cx="452100" cy="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ts val="1800"/>
              <a:buFont typeface="Arial"/>
              <a:buNone/>
            </a:pPr>
            <a:r>
              <a:rPr lang="es" sz="1800" b="0" i="0" u="none" strike="noStrike" cap="none">
                <a:solidFill>
                  <a:srgbClr val="009E34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02</a:t>
            </a:r>
            <a:endParaRPr sz="1800" b="0" i="0" u="none" strike="noStrike" cap="none">
              <a:solidFill>
                <a:srgbClr val="009E34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sp>
        <p:nvSpPr>
          <p:cNvPr id="127" name="Google Shape;127;p6"/>
          <p:cNvSpPr txBox="1"/>
          <p:nvPr/>
        </p:nvSpPr>
        <p:spPr>
          <a:xfrm>
            <a:off x="7034581" y="4078214"/>
            <a:ext cx="2059800" cy="27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s" sz="11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Georgina Gerde</a:t>
            </a:r>
          </a:p>
        </p:txBody>
      </p:sp>
      <p:sp>
        <p:nvSpPr>
          <p:cNvPr id="128" name="Google Shape;128;p6"/>
          <p:cNvSpPr txBox="1"/>
          <p:nvPr/>
        </p:nvSpPr>
        <p:spPr>
          <a:xfrm>
            <a:off x="6311958" y="1927756"/>
            <a:ext cx="2653912" cy="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0" i="0" u="none" strike="noStrike" cap="none" dirty="0">
                <a:solidFill>
                  <a:srgbClr val="009E34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PROCEDIMIENTO ACELERADO DE PATENTES </a:t>
            </a:r>
            <a:endParaRPr sz="1800" b="0" i="0" u="none" strike="noStrike" cap="none" dirty="0">
              <a:solidFill>
                <a:srgbClr val="009E34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6324743" y="1571407"/>
            <a:ext cx="452100" cy="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ts val="1800"/>
              <a:buFont typeface="Arial"/>
              <a:buNone/>
            </a:pPr>
            <a:r>
              <a:rPr lang="es" sz="1800" b="0" i="0" u="none" strike="noStrike" cap="none">
                <a:solidFill>
                  <a:srgbClr val="009E34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03</a:t>
            </a:r>
            <a:endParaRPr sz="1800" b="0" i="0" u="none" strike="noStrike" cap="none">
              <a:solidFill>
                <a:srgbClr val="009E34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cxnSp>
        <p:nvCxnSpPr>
          <p:cNvPr id="130" name="Google Shape;130;p6"/>
          <p:cNvCxnSpPr>
            <a:cxnSpLocks/>
          </p:cNvCxnSpPr>
          <p:nvPr/>
        </p:nvCxnSpPr>
        <p:spPr>
          <a:xfrm>
            <a:off x="3411325" y="2708067"/>
            <a:ext cx="2395709" cy="0"/>
          </a:xfrm>
          <a:prstGeom prst="straightConnector1">
            <a:avLst/>
          </a:prstGeom>
          <a:noFill/>
          <a:ln w="19050" cap="flat" cmpd="sng">
            <a:solidFill>
              <a:srgbClr val="009E3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1" name="Google Shape;131;p6"/>
          <p:cNvCxnSpPr>
            <a:cxnSpLocks/>
          </p:cNvCxnSpPr>
          <p:nvPr/>
        </p:nvCxnSpPr>
        <p:spPr>
          <a:xfrm>
            <a:off x="6357501" y="2708067"/>
            <a:ext cx="2394613" cy="0"/>
          </a:xfrm>
          <a:prstGeom prst="straightConnector1">
            <a:avLst/>
          </a:prstGeom>
          <a:noFill/>
          <a:ln w="19050" cap="flat" cmpd="sng">
            <a:solidFill>
              <a:srgbClr val="009E3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2" name="Google Shape;13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4562617"/>
            <a:ext cx="1267057" cy="457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Wipogreen Database">
            <a:extLst>
              <a:ext uri="{FF2B5EF4-FFF2-40B4-BE49-F238E27FC236}">
                <a16:creationId xmlns:a16="http://schemas.microsoft.com/office/drawing/2014/main" id="{24CF5C68-EC3D-3038-CB7A-ED9272D0A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62" y="2922525"/>
            <a:ext cx="1094391" cy="8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ograma Euroclima (@EUROCLIMA_UE_AL) / Twitter">
            <a:extLst>
              <a:ext uri="{FF2B5EF4-FFF2-40B4-BE49-F238E27FC236}">
                <a16:creationId xmlns:a16="http://schemas.microsoft.com/office/drawing/2014/main" id="{81CA616B-7212-ABD0-CBAF-8137C1B52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554" y="2878864"/>
            <a:ext cx="911286" cy="91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NPI Argentina (@INPI_Argentina) / Twitter">
            <a:extLst>
              <a:ext uri="{FF2B5EF4-FFF2-40B4-BE49-F238E27FC236}">
                <a16:creationId xmlns:a16="http://schemas.microsoft.com/office/drawing/2014/main" id="{F6AA2691-EB14-F210-44F3-DCAFC0A10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164" y="2931940"/>
            <a:ext cx="911286" cy="91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0B6E2D5-129C-44F0-92F7-C04FED8BAB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2</a:t>
            </a:fld>
            <a:endParaRPr lang="es-A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"/>
          <p:cNvSpPr/>
          <p:nvPr/>
        </p:nvSpPr>
        <p:spPr>
          <a:xfrm>
            <a:off x="0" y="-7450"/>
            <a:ext cx="3011700" cy="4623650"/>
          </a:xfrm>
          <a:prstGeom prst="rect">
            <a:avLst/>
          </a:prstGeom>
          <a:solidFill>
            <a:srgbClr val="009E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indent="-171450" algn="just">
              <a:lnSpc>
                <a:spcPts val="2160"/>
              </a:lnSpc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s-ES" sz="1400" dirty="0">
              <a:solidFill>
                <a:srgbClr val="009E34"/>
              </a:solidFill>
              <a:latin typeface="Encode Sans" panose="020B0604020202020204" charset="0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206523" y="1548159"/>
            <a:ext cx="2269500" cy="20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2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Argentina</a:t>
            </a:r>
            <a:endParaRPr sz="2200" b="1" i="0" u="none" strike="noStrik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255" name="Google Shape;255;p13"/>
          <p:cNvCxnSpPr/>
          <p:nvPr/>
        </p:nvCxnSpPr>
        <p:spPr>
          <a:xfrm rot="10800000">
            <a:off x="254275" y="2129746"/>
            <a:ext cx="1896900" cy="2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6" name="Google Shape;256;p13"/>
          <p:cNvSpPr txBox="1"/>
          <p:nvPr/>
        </p:nvSpPr>
        <p:spPr>
          <a:xfrm>
            <a:off x="3598315" y="862475"/>
            <a:ext cx="4967869" cy="576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  <a:buSzPts val="1600"/>
            </a:pPr>
            <a:r>
              <a:rPr lang="es-AR" sz="1600" b="0" i="0" u="none" strike="noStrike" cap="none" dirty="0">
                <a:solidFill>
                  <a:srgbClr val="666666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10 necesidades tecnológicas </a:t>
            </a:r>
          </a:p>
        </p:txBody>
      </p:sp>
      <p:cxnSp>
        <p:nvCxnSpPr>
          <p:cNvPr id="258" name="Google Shape;258;p13"/>
          <p:cNvCxnSpPr>
            <a:cxnSpLocks/>
          </p:cNvCxnSpPr>
          <p:nvPr/>
        </p:nvCxnSpPr>
        <p:spPr>
          <a:xfrm>
            <a:off x="3638600" y="1498313"/>
            <a:ext cx="5298877" cy="0"/>
          </a:xfrm>
          <a:prstGeom prst="straightConnector1">
            <a:avLst/>
          </a:prstGeom>
          <a:noFill/>
          <a:ln w="19050" cap="flat" cmpd="sng">
            <a:solidFill>
              <a:srgbClr val="EEEEE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7" name="Google Shape;267;p13"/>
          <p:cNvSpPr/>
          <p:nvPr/>
        </p:nvSpPr>
        <p:spPr>
          <a:xfrm rot="5400000">
            <a:off x="3271164" y="1170015"/>
            <a:ext cx="144300" cy="124800"/>
          </a:xfrm>
          <a:prstGeom prst="triangle">
            <a:avLst>
              <a:gd name="adj" fmla="val 50000"/>
            </a:avLst>
          </a:prstGeom>
          <a:solidFill>
            <a:srgbClr val="009E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3"/>
          <p:cNvSpPr/>
          <p:nvPr/>
        </p:nvSpPr>
        <p:spPr>
          <a:xfrm rot="5400000">
            <a:off x="3277682" y="2257313"/>
            <a:ext cx="144300" cy="124800"/>
          </a:xfrm>
          <a:prstGeom prst="triangle">
            <a:avLst>
              <a:gd name="adj" fmla="val 50000"/>
            </a:avLst>
          </a:prstGeom>
          <a:solidFill>
            <a:srgbClr val="009E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3"/>
          <p:cNvSpPr/>
          <p:nvPr/>
        </p:nvSpPr>
        <p:spPr>
          <a:xfrm rot="5400000">
            <a:off x="3328857" y="4157393"/>
            <a:ext cx="144300" cy="124800"/>
          </a:xfrm>
          <a:prstGeom prst="triangle">
            <a:avLst>
              <a:gd name="adj" fmla="val 50000"/>
            </a:avLst>
          </a:prstGeom>
          <a:solidFill>
            <a:srgbClr val="009E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4638817"/>
            <a:ext cx="1267057" cy="457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8" descr="Guía técnica para diseñar e instalar sistemas de riego automático -  PortalFruticola.com">
            <a:extLst>
              <a:ext uri="{FF2B5EF4-FFF2-40B4-BE49-F238E27FC236}">
                <a16:creationId xmlns:a16="http://schemas.microsoft.com/office/drawing/2014/main" id="{88D8B46E-7E94-FC1F-B2E3-C9494F68A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709479"/>
            <a:ext cx="2593132" cy="145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828E0C5-33A8-7560-1BA1-55C658E97E72}"/>
              </a:ext>
            </a:extLst>
          </p:cNvPr>
          <p:cNvSpPr txBox="1"/>
          <p:nvPr/>
        </p:nvSpPr>
        <p:spPr>
          <a:xfrm>
            <a:off x="3622750" y="3137215"/>
            <a:ext cx="5330575" cy="782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s-AR" sz="1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Cartas de intención</a:t>
            </a:r>
            <a:r>
              <a:rPr lang="es-AR" sz="1600" dirty="0">
                <a:solidFill>
                  <a:srgbClr val="666666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: Asociación forestal argentina (</a:t>
            </a:r>
            <a:r>
              <a:rPr lang="es-AR" sz="1600" dirty="0" err="1">
                <a:solidFill>
                  <a:srgbClr val="666666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AFoA</a:t>
            </a:r>
            <a:r>
              <a:rPr lang="es-AR" sz="1600" dirty="0">
                <a:solidFill>
                  <a:srgbClr val="666666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) – WIPO GREEN. Conversaciones para otras cartas.</a:t>
            </a:r>
            <a:endParaRPr kumimoji="0" lang="es-AR" sz="16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812441C-D212-4E55-0189-EBAADBCBFE63}"/>
              </a:ext>
            </a:extLst>
          </p:cNvPr>
          <p:cNvSpPr txBox="1"/>
          <p:nvPr/>
        </p:nvSpPr>
        <p:spPr>
          <a:xfrm>
            <a:off x="3606902" y="3839856"/>
            <a:ext cx="5141226" cy="782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s-AR" sz="1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Registro </a:t>
            </a:r>
            <a:r>
              <a:rPr lang="es-AR" sz="1600" dirty="0">
                <a:solidFill>
                  <a:srgbClr val="666666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las necesidades y desarrollos tecnológicos nacionales </a:t>
            </a:r>
            <a:r>
              <a:rPr kumimoji="0" lang="es-AR" sz="1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en la base de datos WIPO GREEN</a:t>
            </a:r>
            <a:r>
              <a:rPr lang="es-AR" sz="1600" dirty="0">
                <a:solidFill>
                  <a:srgbClr val="666666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, dándoles visibilidad mundial</a:t>
            </a:r>
            <a:endParaRPr kumimoji="0" lang="es-AR" sz="16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0265D26-6771-77C2-F188-1AF738A9F587}"/>
              </a:ext>
            </a:extLst>
          </p:cNvPr>
          <p:cNvSpPr txBox="1"/>
          <p:nvPr/>
        </p:nvSpPr>
        <p:spPr>
          <a:xfrm>
            <a:off x="3796250" y="22439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Arial"/>
              <a:buNone/>
              <a:tabLst/>
              <a:defRPr/>
            </a:pPr>
            <a:r>
              <a:rPr kumimoji="0" lang="es-AR" sz="18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Informe de catálogo - Resultados</a:t>
            </a:r>
            <a:endParaRPr kumimoji="0" lang="es-AR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" name="Google Shape;67;p2">
            <a:extLst>
              <a:ext uri="{FF2B5EF4-FFF2-40B4-BE49-F238E27FC236}">
                <a16:creationId xmlns:a16="http://schemas.microsoft.com/office/drawing/2014/main" id="{4F559CB5-660B-83FB-5AD7-E6AE45908084}"/>
              </a:ext>
            </a:extLst>
          </p:cNvPr>
          <p:cNvCxnSpPr>
            <a:cxnSpLocks/>
          </p:cNvCxnSpPr>
          <p:nvPr/>
        </p:nvCxnSpPr>
        <p:spPr>
          <a:xfrm flipH="1" flipV="1">
            <a:off x="4059936" y="740857"/>
            <a:ext cx="4110379" cy="22604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C3E1A6BF-8F96-0876-A11B-F11E3ECCE001}"/>
              </a:ext>
            </a:extLst>
          </p:cNvPr>
          <p:cNvSpPr txBox="1"/>
          <p:nvPr/>
        </p:nvSpPr>
        <p:spPr>
          <a:xfrm>
            <a:off x="3638600" y="2649647"/>
            <a:ext cx="4912224" cy="412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s-AR" sz="1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Potencial “vínculo” (match-</a:t>
            </a:r>
            <a:r>
              <a:rPr kumimoji="0" lang="es-A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making</a:t>
            </a:r>
            <a:r>
              <a:rPr kumimoji="0" lang="es-AR" sz="1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) entre necesidades y ofertas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DBE5132-4E64-EF7A-FFCD-81775E43FCCD}"/>
              </a:ext>
            </a:extLst>
          </p:cNvPr>
          <p:cNvSpPr txBox="1"/>
          <p:nvPr/>
        </p:nvSpPr>
        <p:spPr>
          <a:xfrm>
            <a:off x="3598315" y="1532941"/>
            <a:ext cx="4572000" cy="412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s-AR" sz="1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27 ofertas tecnológicas </a:t>
            </a:r>
          </a:p>
        </p:txBody>
      </p:sp>
      <p:sp>
        <p:nvSpPr>
          <p:cNvPr id="11" name="Google Shape;267;p13">
            <a:extLst>
              <a:ext uri="{FF2B5EF4-FFF2-40B4-BE49-F238E27FC236}">
                <a16:creationId xmlns:a16="http://schemas.microsoft.com/office/drawing/2014/main" id="{AFF1E063-7B30-28D3-A16D-48675637B2AE}"/>
              </a:ext>
            </a:extLst>
          </p:cNvPr>
          <p:cNvSpPr/>
          <p:nvPr/>
        </p:nvSpPr>
        <p:spPr>
          <a:xfrm rot="5400000">
            <a:off x="3286324" y="1692097"/>
            <a:ext cx="144300" cy="124800"/>
          </a:xfrm>
          <a:prstGeom prst="triangle">
            <a:avLst>
              <a:gd name="adj" fmla="val 50000"/>
            </a:avLst>
          </a:prstGeom>
          <a:solidFill>
            <a:srgbClr val="009E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258;p13">
            <a:extLst>
              <a:ext uri="{FF2B5EF4-FFF2-40B4-BE49-F238E27FC236}">
                <a16:creationId xmlns:a16="http://schemas.microsoft.com/office/drawing/2014/main" id="{1D9B1ADE-6D12-B07A-970B-ABDE10F4B014}"/>
              </a:ext>
            </a:extLst>
          </p:cNvPr>
          <p:cNvCxnSpPr>
            <a:cxnSpLocks/>
          </p:cNvCxnSpPr>
          <p:nvPr/>
        </p:nvCxnSpPr>
        <p:spPr>
          <a:xfrm flipV="1">
            <a:off x="3638600" y="2067236"/>
            <a:ext cx="5298877" cy="638"/>
          </a:xfrm>
          <a:prstGeom prst="straightConnector1">
            <a:avLst/>
          </a:prstGeom>
          <a:noFill/>
          <a:ln w="19050" cap="flat" cmpd="sng">
            <a:solidFill>
              <a:srgbClr val="EEEEE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D7735BA-AE8F-A01B-650B-C85940BB04C2}"/>
              </a:ext>
            </a:extLst>
          </p:cNvPr>
          <p:cNvSpPr txBox="1"/>
          <p:nvPr/>
        </p:nvSpPr>
        <p:spPr>
          <a:xfrm>
            <a:off x="3606902" y="2067236"/>
            <a:ext cx="5805393" cy="412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lang="es-AR" sz="1600" dirty="0">
                <a:solidFill>
                  <a:srgbClr val="666666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Contacto con un gran número de buscadores y proveedores de tecnología</a:t>
            </a:r>
            <a:endParaRPr kumimoji="0" lang="es-AR" sz="16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sp>
        <p:nvSpPr>
          <p:cNvPr id="17" name="Google Shape;269;p13">
            <a:extLst>
              <a:ext uri="{FF2B5EF4-FFF2-40B4-BE49-F238E27FC236}">
                <a16:creationId xmlns:a16="http://schemas.microsoft.com/office/drawing/2014/main" id="{5669B755-50D3-7EE5-BB53-AB73859CFC11}"/>
              </a:ext>
            </a:extLst>
          </p:cNvPr>
          <p:cNvSpPr/>
          <p:nvPr/>
        </p:nvSpPr>
        <p:spPr>
          <a:xfrm rot="5400000">
            <a:off x="3286324" y="2816896"/>
            <a:ext cx="144300" cy="124800"/>
          </a:xfrm>
          <a:prstGeom prst="triangle">
            <a:avLst>
              <a:gd name="adj" fmla="val 50000"/>
            </a:avLst>
          </a:prstGeom>
          <a:solidFill>
            <a:srgbClr val="009E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269;p13">
            <a:extLst>
              <a:ext uri="{FF2B5EF4-FFF2-40B4-BE49-F238E27FC236}">
                <a16:creationId xmlns:a16="http://schemas.microsoft.com/office/drawing/2014/main" id="{7F6F4033-9FBD-7DBF-365C-BCC6A4A5C49F}"/>
              </a:ext>
            </a:extLst>
          </p:cNvPr>
          <p:cNvSpPr/>
          <p:nvPr/>
        </p:nvSpPr>
        <p:spPr>
          <a:xfrm rot="5400000">
            <a:off x="3309411" y="3520779"/>
            <a:ext cx="144300" cy="124800"/>
          </a:xfrm>
          <a:prstGeom prst="triangle">
            <a:avLst>
              <a:gd name="adj" fmla="val 50000"/>
            </a:avLst>
          </a:prstGeom>
          <a:solidFill>
            <a:srgbClr val="009E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" name="Google Shape;258;p13">
            <a:extLst>
              <a:ext uri="{FF2B5EF4-FFF2-40B4-BE49-F238E27FC236}">
                <a16:creationId xmlns:a16="http://schemas.microsoft.com/office/drawing/2014/main" id="{571B4DEC-BA64-097D-853F-929811DBE9F9}"/>
              </a:ext>
            </a:extLst>
          </p:cNvPr>
          <p:cNvCxnSpPr>
            <a:cxnSpLocks/>
          </p:cNvCxnSpPr>
          <p:nvPr/>
        </p:nvCxnSpPr>
        <p:spPr>
          <a:xfrm>
            <a:off x="3717423" y="3951848"/>
            <a:ext cx="5286738" cy="0"/>
          </a:xfrm>
          <a:prstGeom prst="straightConnector1">
            <a:avLst/>
          </a:prstGeom>
          <a:noFill/>
          <a:ln w="19050" cap="flat" cmpd="sng">
            <a:solidFill>
              <a:srgbClr val="EEEEE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258;p13">
            <a:extLst>
              <a:ext uri="{FF2B5EF4-FFF2-40B4-BE49-F238E27FC236}">
                <a16:creationId xmlns:a16="http://schemas.microsoft.com/office/drawing/2014/main" id="{60872E2B-9ECF-9B43-30AC-F3A807B4F86F}"/>
              </a:ext>
            </a:extLst>
          </p:cNvPr>
          <p:cNvCxnSpPr>
            <a:cxnSpLocks/>
          </p:cNvCxnSpPr>
          <p:nvPr/>
        </p:nvCxnSpPr>
        <p:spPr>
          <a:xfrm>
            <a:off x="3717424" y="2632782"/>
            <a:ext cx="5298877" cy="0"/>
          </a:xfrm>
          <a:prstGeom prst="straightConnector1">
            <a:avLst/>
          </a:prstGeom>
          <a:noFill/>
          <a:ln w="19050" cap="flat" cmpd="sng">
            <a:solidFill>
              <a:srgbClr val="EEEEE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258;p13">
            <a:extLst>
              <a:ext uri="{FF2B5EF4-FFF2-40B4-BE49-F238E27FC236}">
                <a16:creationId xmlns:a16="http://schemas.microsoft.com/office/drawing/2014/main" id="{25BC4CF2-112F-ACAC-A491-242DA8165023}"/>
              </a:ext>
            </a:extLst>
          </p:cNvPr>
          <p:cNvCxnSpPr>
            <a:cxnSpLocks/>
          </p:cNvCxnSpPr>
          <p:nvPr/>
        </p:nvCxnSpPr>
        <p:spPr>
          <a:xfrm>
            <a:off x="3717423" y="3173291"/>
            <a:ext cx="5298877" cy="0"/>
          </a:xfrm>
          <a:prstGeom prst="straightConnector1">
            <a:avLst/>
          </a:prstGeom>
          <a:noFill/>
          <a:ln w="19050" cap="flat" cmpd="sng">
            <a:solidFill>
              <a:srgbClr val="EEEEE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258;p13">
            <a:extLst>
              <a:ext uri="{FF2B5EF4-FFF2-40B4-BE49-F238E27FC236}">
                <a16:creationId xmlns:a16="http://schemas.microsoft.com/office/drawing/2014/main" id="{6EE0F67A-1CA8-9205-60F3-DDECF33B5FD7}"/>
              </a:ext>
            </a:extLst>
          </p:cNvPr>
          <p:cNvCxnSpPr>
            <a:cxnSpLocks/>
          </p:cNvCxnSpPr>
          <p:nvPr/>
        </p:nvCxnSpPr>
        <p:spPr>
          <a:xfrm>
            <a:off x="3705284" y="4668607"/>
            <a:ext cx="5298877" cy="0"/>
          </a:xfrm>
          <a:prstGeom prst="straightConnector1">
            <a:avLst/>
          </a:prstGeom>
          <a:noFill/>
          <a:ln w="19050" cap="flat" cmpd="sng">
            <a:solidFill>
              <a:srgbClr val="EEEEE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" name="Marcador de número de diapositiva 34">
            <a:extLst>
              <a:ext uri="{FF2B5EF4-FFF2-40B4-BE49-F238E27FC236}">
                <a16:creationId xmlns:a16="http://schemas.microsoft.com/office/drawing/2014/main" id="{DF72AD29-1D8F-999A-76C6-E3FA3FE22C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20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62580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/>
          <p:nvPr/>
        </p:nvSpPr>
        <p:spPr>
          <a:xfrm>
            <a:off x="0" y="0"/>
            <a:ext cx="3011700" cy="4471654"/>
          </a:xfrm>
          <a:prstGeom prst="rect">
            <a:avLst/>
          </a:prstGeom>
          <a:solidFill>
            <a:srgbClr val="009E34"/>
          </a:solidFill>
          <a:ln>
            <a:solidFill>
              <a:srgbClr val="00B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3606902" y="294332"/>
            <a:ext cx="5141042" cy="32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Arial"/>
              <a:buNone/>
            </a:pPr>
            <a:r>
              <a:rPr lang="es" sz="18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Informe de catálogo - Resultados</a:t>
            </a:r>
            <a:endParaRPr sz="18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" name="Google Shape;67;p2"/>
          <p:cNvCxnSpPr/>
          <p:nvPr/>
        </p:nvCxnSpPr>
        <p:spPr>
          <a:xfrm flipH="1">
            <a:off x="3606902" y="749904"/>
            <a:ext cx="5050800" cy="69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2"/>
          <p:cNvCxnSpPr/>
          <p:nvPr/>
        </p:nvCxnSpPr>
        <p:spPr>
          <a:xfrm rot="10800000">
            <a:off x="228600" y="2330208"/>
            <a:ext cx="1896900" cy="240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69;p2"/>
          <p:cNvSpPr/>
          <p:nvPr/>
        </p:nvSpPr>
        <p:spPr>
          <a:xfrm>
            <a:off x="228599" y="1805850"/>
            <a:ext cx="1512000" cy="7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200" dirty="0">
                <a:solidFill>
                  <a:schemeClr val="bg1"/>
                </a:solidFill>
                <a:latin typeface="Encode Sans"/>
                <a:ea typeface="Encode Sans"/>
                <a:cs typeface="Encode Sans"/>
                <a:sym typeface="Encode Sans"/>
              </a:rPr>
              <a:t>Argentina</a:t>
            </a:r>
            <a:r>
              <a:rPr lang="es" sz="2200" b="1" i="0" u="none" strike="noStrike" cap="none" dirty="0">
                <a:solidFill>
                  <a:schemeClr val="bg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endParaRPr sz="2200" b="1" i="0" u="none" strike="noStrike" cap="none" dirty="0">
              <a:solidFill>
                <a:schemeClr val="bg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4562617"/>
            <a:ext cx="1267058" cy="457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 descr="Presentan un sistema de riego “inteligente” que genera su propia energía -  Infobae">
            <a:extLst>
              <a:ext uri="{FF2B5EF4-FFF2-40B4-BE49-F238E27FC236}">
                <a16:creationId xmlns:a16="http://schemas.microsoft.com/office/drawing/2014/main" id="{6B60D555-C336-6130-5217-FED652894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2" y="2646890"/>
            <a:ext cx="2775236" cy="15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lima Espacial y Conae: SAC-C | Argentina.gob.ar">
            <a:extLst>
              <a:ext uri="{FF2B5EF4-FFF2-40B4-BE49-F238E27FC236}">
                <a16:creationId xmlns:a16="http://schemas.microsoft.com/office/drawing/2014/main" id="{355706DF-06EB-397E-71AD-6F8F82374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018" y="3379840"/>
            <a:ext cx="1401519" cy="89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34D58C2-9529-7205-D318-728577EDF48A}"/>
              </a:ext>
            </a:extLst>
          </p:cNvPr>
          <p:cNvSpPr txBox="1"/>
          <p:nvPr/>
        </p:nvSpPr>
        <p:spPr>
          <a:xfrm>
            <a:off x="3591791" y="1256267"/>
            <a:ext cx="19604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AR" sz="1400" b="0" i="0" u="none" strike="noStrike" cap="none" dirty="0">
                <a:solidFill>
                  <a:srgbClr val="666666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Necesidades tecnológicas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7A8B51C-3C93-6C03-D632-74BA00D6DCD0}"/>
              </a:ext>
            </a:extLst>
          </p:cNvPr>
          <p:cNvSpPr txBox="1"/>
          <p:nvPr/>
        </p:nvSpPr>
        <p:spPr>
          <a:xfrm>
            <a:off x="3628172" y="1793232"/>
            <a:ext cx="1705774" cy="1451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s-AR" sz="1100" b="0" i="0" u="none" strike="noStrike" cap="none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Satélites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s-AR" sz="1100" b="0" i="0" u="none" strike="noStrike" cap="none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Agro-silvicultura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s-AR" sz="11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Biotecnologías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s-AR" sz="1100" b="0" i="0" u="none" strike="noStrike" cap="none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Riego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s-AR" sz="11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Gestión Forestal</a:t>
            </a:r>
            <a:endParaRPr lang="es-AR" sz="1100" b="0" i="0" u="none" strike="noStrike" cap="none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" name="Google Shape;155;p7">
            <a:extLst>
              <a:ext uri="{FF2B5EF4-FFF2-40B4-BE49-F238E27FC236}">
                <a16:creationId xmlns:a16="http://schemas.microsoft.com/office/drawing/2014/main" id="{50CB63A9-B05B-DD33-8EAC-164201CBC062}"/>
              </a:ext>
            </a:extLst>
          </p:cNvPr>
          <p:cNvCxnSpPr>
            <a:cxnSpLocks/>
          </p:cNvCxnSpPr>
          <p:nvPr/>
        </p:nvCxnSpPr>
        <p:spPr>
          <a:xfrm flipV="1">
            <a:off x="3683678" y="1654381"/>
            <a:ext cx="1717662" cy="3921"/>
          </a:xfrm>
          <a:prstGeom prst="straightConnector1">
            <a:avLst/>
          </a:prstGeom>
          <a:noFill/>
          <a:ln w="9525" cap="flat" cmpd="sng">
            <a:solidFill>
              <a:srgbClr val="009E3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73ADBAA-3AD2-273C-4A60-749A8E7CF972}"/>
              </a:ext>
            </a:extLst>
          </p:cNvPr>
          <p:cNvSpPr txBox="1"/>
          <p:nvPr/>
        </p:nvSpPr>
        <p:spPr>
          <a:xfrm>
            <a:off x="6529477" y="1260107"/>
            <a:ext cx="19604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AR" sz="1400" b="0" i="0" u="none" strike="noStrike" cap="none" dirty="0">
                <a:solidFill>
                  <a:srgbClr val="666666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Ofertas tecnológicas</a:t>
            </a:r>
          </a:p>
        </p:txBody>
      </p:sp>
      <p:cxnSp>
        <p:nvCxnSpPr>
          <p:cNvPr id="14" name="Google Shape;155;p7">
            <a:extLst>
              <a:ext uri="{FF2B5EF4-FFF2-40B4-BE49-F238E27FC236}">
                <a16:creationId xmlns:a16="http://schemas.microsoft.com/office/drawing/2014/main" id="{309FC0F2-6AC2-6B5D-67F6-15F605A08928}"/>
              </a:ext>
            </a:extLst>
          </p:cNvPr>
          <p:cNvCxnSpPr>
            <a:cxnSpLocks/>
          </p:cNvCxnSpPr>
          <p:nvPr/>
        </p:nvCxnSpPr>
        <p:spPr>
          <a:xfrm>
            <a:off x="6621808" y="1654381"/>
            <a:ext cx="1868087" cy="0"/>
          </a:xfrm>
          <a:prstGeom prst="straightConnector1">
            <a:avLst/>
          </a:prstGeom>
          <a:noFill/>
          <a:ln w="9525" cap="flat" cmpd="sng">
            <a:solidFill>
              <a:srgbClr val="009E3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41526E0-C485-1507-E050-5BAA9BB7B729}"/>
              </a:ext>
            </a:extLst>
          </p:cNvPr>
          <p:cNvSpPr txBox="1"/>
          <p:nvPr/>
        </p:nvSpPr>
        <p:spPr>
          <a:xfrm>
            <a:off x="6579586" y="1795937"/>
            <a:ext cx="1960418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r>
              <a:rPr lang="es-AR" sz="11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Desarrollo de semillas</a:t>
            </a:r>
            <a:endParaRPr kumimoji="0" lang="es-AR" sz="11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r>
              <a:rPr lang="es-AR" sz="11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Bosques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r>
              <a:rPr kumimoji="0" lang="es-AR" sz="11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Maquinarias </a:t>
            </a:r>
            <a:r>
              <a:rPr lang="es-AR" sz="11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agrícolas para siembra directa y otros sistemas de producción</a:t>
            </a:r>
            <a:endParaRPr kumimoji="0" lang="es-AR" sz="11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r>
              <a:rPr kumimoji="0" lang="es-AR" sz="11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Vitivinicultura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r>
              <a:rPr kumimoji="0" lang="es-AR" sz="11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Biotecnologías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r>
              <a:rPr kumimoji="0" lang="es-AR" sz="11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Rastreo por satélite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r>
              <a:rPr lang="es-AR" sz="11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Eficiencia del agua</a:t>
            </a:r>
            <a:endParaRPr lang="es-AR" dirty="0">
              <a:solidFill>
                <a:srgbClr val="666666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985F5CD-2C23-9DAA-0962-B48F87A80212}"/>
              </a:ext>
            </a:extLst>
          </p:cNvPr>
          <p:cNvSpPr txBox="1"/>
          <p:nvPr/>
        </p:nvSpPr>
        <p:spPr>
          <a:xfrm>
            <a:off x="4343399" y="4720228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s-AR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21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41968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/>
          <p:nvPr/>
        </p:nvSpPr>
        <p:spPr>
          <a:xfrm>
            <a:off x="0" y="0"/>
            <a:ext cx="3011700" cy="4471654"/>
          </a:xfrm>
          <a:prstGeom prst="rect">
            <a:avLst/>
          </a:prstGeom>
          <a:solidFill>
            <a:srgbClr val="009E34"/>
          </a:solidFill>
          <a:ln>
            <a:solidFill>
              <a:srgbClr val="00B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3606902" y="294332"/>
            <a:ext cx="5141042" cy="32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Arial"/>
              <a:buNone/>
            </a:pPr>
            <a:r>
              <a:rPr lang="es" sz="18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Objetivos</a:t>
            </a:r>
            <a:endParaRPr sz="18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" name="Google Shape;67;p2"/>
          <p:cNvCxnSpPr/>
          <p:nvPr/>
        </p:nvCxnSpPr>
        <p:spPr>
          <a:xfrm flipH="1">
            <a:off x="3606902" y="749904"/>
            <a:ext cx="5050800" cy="69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2"/>
          <p:cNvCxnSpPr>
            <a:cxnSpLocks/>
          </p:cNvCxnSpPr>
          <p:nvPr/>
        </p:nvCxnSpPr>
        <p:spPr>
          <a:xfrm flipH="1">
            <a:off x="228601" y="1925581"/>
            <a:ext cx="2216726" cy="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69;p2"/>
          <p:cNvSpPr/>
          <p:nvPr/>
        </p:nvSpPr>
        <p:spPr>
          <a:xfrm>
            <a:off x="228599" y="1267691"/>
            <a:ext cx="2313709" cy="7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200" dirty="0">
                <a:solidFill>
                  <a:schemeClr val="bg1"/>
                </a:solidFill>
                <a:latin typeface="Encode Sans"/>
                <a:ea typeface="Encode Sans"/>
                <a:cs typeface="Encode Sans"/>
                <a:sym typeface="Encode Sans"/>
              </a:rPr>
              <a:t>Fase 3 – En curso</a:t>
            </a:r>
            <a:r>
              <a:rPr lang="es" sz="2200" b="1" i="0" u="none" strike="noStrike" cap="none" dirty="0">
                <a:solidFill>
                  <a:schemeClr val="bg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endParaRPr sz="2200" b="1" i="0" u="none" strike="noStrike" cap="none" dirty="0">
              <a:solidFill>
                <a:schemeClr val="bg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4562617"/>
            <a:ext cx="1267058" cy="4577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75BE08B-CB71-E34E-DECE-8024B92F5647}"/>
              </a:ext>
            </a:extLst>
          </p:cNvPr>
          <p:cNvSpPr txBox="1"/>
          <p:nvPr/>
        </p:nvSpPr>
        <p:spPr>
          <a:xfrm>
            <a:off x="3771723" y="1254370"/>
            <a:ext cx="4811400" cy="2957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B050"/>
                </a:solidFill>
                <a:latin typeface="Encode Sans" panose="020B0604020202020204" charset="0"/>
              </a:rPr>
              <a:t>Realizar un  mapeo de proyectos y ofertas tecnológicas del Sistema Nacional de Ciencia, Tecnología, e Innovación (fuente importante de I+D).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B050"/>
                </a:solidFill>
                <a:latin typeface="Encode Sans" panose="020B0604020202020204" charset="0"/>
              </a:rPr>
              <a:t>I</a:t>
            </a:r>
            <a:r>
              <a:rPr lang="es-ES" sz="1400" dirty="0">
                <a:solidFill>
                  <a:srgbClr val="00B050"/>
                </a:solidFill>
                <a:latin typeface="Encode Sans" panose="020B0604020202020204" charset="0"/>
              </a:rPr>
              <a:t>dentificar las necesidades y ofertas, match-</a:t>
            </a:r>
            <a:r>
              <a:rPr lang="es-ES" sz="1400" dirty="0" err="1">
                <a:solidFill>
                  <a:srgbClr val="00B050"/>
                </a:solidFill>
                <a:latin typeface="Encode Sans" panose="020B0604020202020204" charset="0"/>
              </a:rPr>
              <a:t>making</a:t>
            </a:r>
            <a:r>
              <a:rPr lang="es-ES" sz="1400" dirty="0">
                <a:solidFill>
                  <a:srgbClr val="00B050"/>
                </a:solidFill>
                <a:latin typeface="Encode Sans" panose="020B0604020202020204" charset="0"/>
              </a:rPr>
              <a:t>, eventos, etc. </a:t>
            </a:r>
            <a:endParaRPr lang="es-ES" dirty="0">
              <a:solidFill>
                <a:srgbClr val="00B050"/>
              </a:solidFill>
              <a:latin typeface="Encode Sans" panose="020B0604020202020204" charset="0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B050"/>
                </a:solidFill>
                <a:latin typeface="Encode Sans" panose="020B0604020202020204" charset="0"/>
              </a:rPr>
              <a:t>Elaborar un Informe de barreras y oportunidades para transferencia y desarrollo de tecnologías en áreas de foco. </a:t>
            </a:r>
            <a:endParaRPr lang="es-ES" dirty="0">
              <a:solidFill>
                <a:srgbClr val="00B050"/>
              </a:solidFill>
              <a:latin typeface="Encode Sans" panose="020B0604020202020204" charset="0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B050"/>
                </a:solidFill>
                <a:latin typeface="Encode Sans" panose="020B0604020202020204" charset="0"/>
              </a:rPr>
              <a:t>Apoyo del gobierno de Japón. </a:t>
            </a:r>
            <a:endParaRPr lang="es-AR" sz="1400" dirty="0">
              <a:solidFill>
                <a:srgbClr val="00B050"/>
              </a:solidFill>
              <a:latin typeface="Encode Sans" panose="020B060402020202020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B0DFB14-3B6E-91A1-544F-6D92F4F07472}"/>
              </a:ext>
            </a:extLst>
          </p:cNvPr>
          <p:cNvSpPr txBox="1"/>
          <p:nvPr/>
        </p:nvSpPr>
        <p:spPr>
          <a:xfrm>
            <a:off x="4343399" y="4668399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s-AR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22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584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/>
          <p:nvPr/>
        </p:nvSpPr>
        <p:spPr>
          <a:xfrm>
            <a:off x="0" y="0"/>
            <a:ext cx="3011700" cy="4471654"/>
          </a:xfrm>
          <a:prstGeom prst="rect">
            <a:avLst/>
          </a:prstGeom>
          <a:solidFill>
            <a:srgbClr val="009E34"/>
          </a:solidFill>
          <a:ln>
            <a:solidFill>
              <a:srgbClr val="00B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3606902" y="294332"/>
            <a:ext cx="5141042" cy="32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Arial"/>
              <a:buNone/>
            </a:pPr>
            <a:r>
              <a:rPr lang="es" sz="18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Alcance Federal</a:t>
            </a:r>
            <a:endParaRPr sz="18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" name="Google Shape;67;p2"/>
          <p:cNvCxnSpPr/>
          <p:nvPr/>
        </p:nvCxnSpPr>
        <p:spPr>
          <a:xfrm flipH="1">
            <a:off x="3606902" y="749904"/>
            <a:ext cx="5050800" cy="69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2"/>
          <p:cNvCxnSpPr>
            <a:cxnSpLocks/>
          </p:cNvCxnSpPr>
          <p:nvPr/>
        </p:nvCxnSpPr>
        <p:spPr>
          <a:xfrm flipH="1">
            <a:off x="228601" y="1904434"/>
            <a:ext cx="2168235" cy="211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69;p2"/>
          <p:cNvSpPr/>
          <p:nvPr/>
        </p:nvSpPr>
        <p:spPr>
          <a:xfrm>
            <a:off x="228599" y="1267691"/>
            <a:ext cx="2369127" cy="7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200" dirty="0">
                <a:solidFill>
                  <a:schemeClr val="bg1"/>
                </a:solidFill>
                <a:latin typeface="Encode Sans"/>
                <a:ea typeface="Encode Sans"/>
                <a:cs typeface="Encode Sans"/>
                <a:sym typeface="Encode Sans"/>
              </a:rPr>
              <a:t>Fase 3 – En curso</a:t>
            </a:r>
            <a:r>
              <a:rPr lang="es" sz="2200" b="1" i="0" u="none" strike="noStrike" cap="none" dirty="0">
                <a:solidFill>
                  <a:schemeClr val="bg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endParaRPr sz="2200" b="1" i="0" u="none" strike="noStrike" cap="none" dirty="0">
              <a:solidFill>
                <a:schemeClr val="bg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4562617"/>
            <a:ext cx="1267058" cy="4577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209;p12">
            <a:extLst>
              <a:ext uri="{FF2B5EF4-FFF2-40B4-BE49-F238E27FC236}">
                <a16:creationId xmlns:a16="http://schemas.microsoft.com/office/drawing/2014/main" id="{A963C2FC-C3D3-87A1-BCE0-CCC1D059ABE7}"/>
              </a:ext>
            </a:extLst>
          </p:cNvPr>
          <p:cNvGrpSpPr/>
          <p:nvPr/>
        </p:nvGrpSpPr>
        <p:grpSpPr>
          <a:xfrm>
            <a:off x="5330125" y="1196645"/>
            <a:ext cx="1099310" cy="2750209"/>
            <a:chOff x="6729645" y="900442"/>
            <a:chExt cx="1193601" cy="2442400"/>
          </a:xfrm>
        </p:grpSpPr>
        <p:sp>
          <p:nvSpPr>
            <p:cNvPr id="4" name="Google Shape;210;p12">
              <a:extLst>
                <a:ext uri="{FF2B5EF4-FFF2-40B4-BE49-F238E27FC236}">
                  <a16:creationId xmlns:a16="http://schemas.microsoft.com/office/drawing/2014/main" id="{9E59310B-D3C1-2E39-B473-CCAA7D7B79E6}"/>
                </a:ext>
              </a:extLst>
            </p:cNvPr>
            <p:cNvSpPr/>
            <p:nvPr/>
          </p:nvSpPr>
          <p:spPr>
            <a:xfrm>
              <a:off x="6982276" y="1582596"/>
              <a:ext cx="183900" cy="39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897" y="42671"/>
                  </a:moveTo>
                  <a:lnTo>
                    <a:pt x="111897" y="75125"/>
                  </a:lnTo>
                  <a:lnTo>
                    <a:pt x="119614" y="89348"/>
                  </a:lnTo>
                  <a:lnTo>
                    <a:pt x="119614" y="119799"/>
                  </a:lnTo>
                  <a:lnTo>
                    <a:pt x="46302" y="119799"/>
                  </a:lnTo>
                  <a:lnTo>
                    <a:pt x="46302" y="85342"/>
                  </a:lnTo>
                  <a:lnTo>
                    <a:pt x="38585" y="62904"/>
                  </a:lnTo>
                  <a:lnTo>
                    <a:pt x="19292" y="56894"/>
                  </a:lnTo>
                  <a:lnTo>
                    <a:pt x="11575" y="46677"/>
                  </a:lnTo>
                  <a:lnTo>
                    <a:pt x="11575" y="28447"/>
                  </a:lnTo>
                  <a:lnTo>
                    <a:pt x="0" y="18230"/>
                  </a:lnTo>
                  <a:lnTo>
                    <a:pt x="3858" y="6010"/>
                  </a:lnTo>
                  <a:lnTo>
                    <a:pt x="61736" y="6010"/>
                  </a:lnTo>
                  <a:lnTo>
                    <a:pt x="77170" y="0"/>
                  </a:lnTo>
                  <a:lnTo>
                    <a:pt x="119614" y="22237"/>
                  </a:lnTo>
                  <a:lnTo>
                    <a:pt x="119614" y="40667"/>
                  </a:lnTo>
                  <a:lnTo>
                    <a:pt x="111897" y="42671"/>
                  </a:lnTo>
                </a:path>
              </a:pathLst>
            </a:custGeom>
            <a:solidFill>
              <a:srgbClr val="CCCCCC"/>
            </a:solidFill>
            <a:ln w="9525" cap="rnd" cmpd="sng">
              <a:solidFill>
                <a:srgbClr val="009E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211;p12">
              <a:extLst>
                <a:ext uri="{FF2B5EF4-FFF2-40B4-BE49-F238E27FC236}">
                  <a16:creationId xmlns:a16="http://schemas.microsoft.com/office/drawing/2014/main" id="{806C8D63-BD75-4CAA-520F-65B0EF77AFE3}"/>
                </a:ext>
              </a:extLst>
            </p:cNvPr>
            <p:cNvSpPr/>
            <p:nvPr/>
          </p:nvSpPr>
          <p:spPr>
            <a:xfrm>
              <a:off x="7313515" y="946609"/>
              <a:ext cx="342600" cy="309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4510" y="44097"/>
                  </a:moveTo>
                  <a:lnTo>
                    <a:pt x="0" y="46236"/>
                  </a:lnTo>
                  <a:lnTo>
                    <a:pt x="0" y="0"/>
                  </a:lnTo>
                  <a:lnTo>
                    <a:pt x="7370" y="2138"/>
                  </a:lnTo>
                  <a:lnTo>
                    <a:pt x="12667" y="12561"/>
                  </a:lnTo>
                  <a:lnTo>
                    <a:pt x="34548" y="31536"/>
                  </a:lnTo>
                  <a:lnTo>
                    <a:pt x="47216" y="37683"/>
                  </a:lnTo>
                  <a:lnTo>
                    <a:pt x="59884" y="37683"/>
                  </a:lnTo>
                  <a:lnTo>
                    <a:pt x="90748" y="58797"/>
                  </a:lnTo>
                  <a:lnTo>
                    <a:pt x="96276" y="63073"/>
                  </a:lnTo>
                  <a:lnTo>
                    <a:pt x="108944" y="65211"/>
                  </a:lnTo>
                  <a:lnTo>
                    <a:pt x="119769" y="77772"/>
                  </a:lnTo>
                  <a:lnTo>
                    <a:pt x="107101" y="100757"/>
                  </a:lnTo>
                  <a:lnTo>
                    <a:pt x="99731" y="119732"/>
                  </a:lnTo>
                  <a:lnTo>
                    <a:pt x="67255" y="94610"/>
                  </a:lnTo>
                  <a:lnTo>
                    <a:pt x="54357" y="82048"/>
                  </a:lnTo>
                  <a:lnTo>
                    <a:pt x="45374" y="69220"/>
                  </a:lnTo>
                  <a:lnTo>
                    <a:pt x="30863" y="60935"/>
                  </a:lnTo>
                  <a:lnTo>
                    <a:pt x="14510" y="44097"/>
                  </a:lnTo>
                </a:path>
              </a:pathLst>
            </a:custGeom>
            <a:solidFill>
              <a:srgbClr val="CCCCCC"/>
            </a:solidFill>
            <a:ln w="9525" cap="rnd" cmpd="sng">
              <a:solidFill>
                <a:srgbClr val="009E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212;p12">
              <a:extLst>
                <a:ext uri="{FF2B5EF4-FFF2-40B4-BE49-F238E27FC236}">
                  <a16:creationId xmlns:a16="http://schemas.microsoft.com/office/drawing/2014/main" id="{4720DC3F-7823-7965-1C4D-56D65B73BFA9}"/>
                </a:ext>
              </a:extLst>
            </p:cNvPr>
            <p:cNvSpPr/>
            <p:nvPr/>
          </p:nvSpPr>
          <p:spPr>
            <a:xfrm>
              <a:off x="7496142" y="1290513"/>
              <a:ext cx="285300" cy="238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9676" y="40695"/>
                  </a:moveTo>
                  <a:lnTo>
                    <a:pt x="21893" y="29913"/>
                  </a:lnTo>
                  <a:lnTo>
                    <a:pt x="26050" y="19130"/>
                  </a:lnTo>
                  <a:lnTo>
                    <a:pt x="26050" y="5565"/>
                  </a:lnTo>
                  <a:lnTo>
                    <a:pt x="37136" y="0"/>
                  </a:lnTo>
                  <a:lnTo>
                    <a:pt x="58752" y="0"/>
                  </a:lnTo>
                  <a:lnTo>
                    <a:pt x="78429" y="13565"/>
                  </a:lnTo>
                  <a:lnTo>
                    <a:pt x="102263" y="10782"/>
                  </a:lnTo>
                  <a:lnTo>
                    <a:pt x="119722" y="37913"/>
                  </a:lnTo>
                  <a:lnTo>
                    <a:pt x="58752" y="103304"/>
                  </a:lnTo>
                  <a:lnTo>
                    <a:pt x="50161" y="119652"/>
                  </a:lnTo>
                  <a:lnTo>
                    <a:pt x="43510" y="111652"/>
                  </a:lnTo>
                  <a:lnTo>
                    <a:pt x="32702" y="108869"/>
                  </a:lnTo>
                  <a:lnTo>
                    <a:pt x="23833" y="111652"/>
                  </a:lnTo>
                  <a:lnTo>
                    <a:pt x="0" y="111652"/>
                  </a:lnTo>
                  <a:lnTo>
                    <a:pt x="4434" y="78956"/>
                  </a:lnTo>
                  <a:lnTo>
                    <a:pt x="13025" y="73391"/>
                  </a:lnTo>
                  <a:lnTo>
                    <a:pt x="19676" y="59826"/>
                  </a:lnTo>
                  <a:lnTo>
                    <a:pt x="19676" y="40695"/>
                  </a:lnTo>
                </a:path>
              </a:pathLst>
            </a:custGeom>
            <a:solidFill>
              <a:srgbClr val="CCCCCC"/>
            </a:solidFill>
            <a:ln w="9525" cap="rnd" cmpd="sng">
              <a:solidFill>
                <a:srgbClr val="009E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13;p12">
              <a:extLst>
                <a:ext uri="{FF2B5EF4-FFF2-40B4-BE49-F238E27FC236}">
                  <a16:creationId xmlns:a16="http://schemas.microsoft.com/office/drawing/2014/main" id="{FB114D4A-BC52-DDA2-EB7D-D2424E56440B}"/>
                </a:ext>
              </a:extLst>
            </p:cNvPr>
            <p:cNvSpPr/>
            <p:nvPr/>
          </p:nvSpPr>
          <p:spPr>
            <a:xfrm>
              <a:off x="7028327" y="1163316"/>
              <a:ext cx="137700" cy="207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3156"/>
                  </a:moveTo>
                  <a:lnTo>
                    <a:pt x="6315" y="39867"/>
                  </a:lnTo>
                  <a:lnTo>
                    <a:pt x="31578" y="97275"/>
                  </a:lnTo>
                  <a:lnTo>
                    <a:pt x="62583" y="119601"/>
                  </a:lnTo>
                  <a:lnTo>
                    <a:pt x="87846" y="115215"/>
                  </a:lnTo>
                  <a:lnTo>
                    <a:pt x="94162" y="102059"/>
                  </a:lnTo>
                  <a:lnTo>
                    <a:pt x="94162" y="88504"/>
                  </a:lnTo>
                  <a:lnTo>
                    <a:pt x="119425" y="39867"/>
                  </a:lnTo>
                  <a:lnTo>
                    <a:pt x="119425" y="8770"/>
                  </a:lnTo>
                  <a:lnTo>
                    <a:pt x="75215" y="8770"/>
                  </a:lnTo>
                  <a:lnTo>
                    <a:pt x="50526" y="0"/>
                  </a:lnTo>
                  <a:lnTo>
                    <a:pt x="31578" y="13156"/>
                  </a:lnTo>
                  <a:lnTo>
                    <a:pt x="0" y="13156"/>
                  </a:lnTo>
                </a:path>
              </a:pathLst>
            </a:custGeom>
            <a:solidFill>
              <a:srgbClr val="CCCCCC"/>
            </a:solidFill>
            <a:ln w="9525" cap="rnd" cmpd="sng">
              <a:solidFill>
                <a:srgbClr val="009E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14;p12">
              <a:extLst>
                <a:ext uri="{FF2B5EF4-FFF2-40B4-BE49-F238E27FC236}">
                  <a16:creationId xmlns:a16="http://schemas.microsoft.com/office/drawing/2014/main" id="{9C2F3101-ADED-9E5F-326B-F3D66D2CC6EA}"/>
                </a:ext>
              </a:extLst>
            </p:cNvPr>
            <p:cNvSpPr/>
            <p:nvPr/>
          </p:nvSpPr>
          <p:spPr>
            <a:xfrm>
              <a:off x="6987843" y="900442"/>
              <a:ext cx="216900" cy="188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91428"/>
                  </a:moveTo>
                  <a:lnTo>
                    <a:pt x="0" y="91428"/>
                  </a:lnTo>
                  <a:lnTo>
                    <a:pt x="0" y="45714"/>
                  </a:lnTo>
                  <a:lnTo>
                    <a:pt x="14589" y="17582"/>
                  </a:lnTo>
                  <a:lnTo>
                    <a:pt x="29179" y="10549"/>
                  </a:lnTo>
                  <a:lnTo>
                    <a:pt x="37933" y="0"/>
                  </a:lnTo>
                  <a:lnTo>
                    <a:pt x="64194" y="10549"/>
                  </a:lnTo>
                  <a:lnTo>
                    <a:pt x="72948" y="49230"/>
                  </a:lnTo>
                  <a:lnTo>
                    <a:pt x="78784" y="70329"/>
                  </a:lnTo>
                  <a:lnTo>
                    <a:pt x="110881" y="70329"/>
                  </a:lnTo>
                  <a:lnTo>
                    <a:pt x="119635" y="80879"/>
                  </a:lnTo>
                  <a:lnTo>
                    <a:pt x="119635" y="94945"/>
                  </a:lnTo>
                  <a:lnTo>
                    <a:pt x="105045" y="112527"/>
                  </a:lnTo>
                  <a:lnTo>
                    <a:pt x="84620" y="119560"/>
                  </a:lnTo>
                  <a:lnTo>
                    <a:pt x="49604" y="109010"/>
                  </a:lnTo>
                  <a:lnTo>
                    <a:pt x="35015" y="91428"/>
                  </a:lnTo>
                  <a:lnTo>
                    <a:pt x="35015" y="73846"/>
                  </a:lnTo>
                  <a:lnTo>
                    <a:pt x="29179" y="70329"/>
                  </a:lnTo>
                  <a:lnTo>
                    <a:pt x="23343" y="73846"/>
                  </a:lnTo>
                  <a:lnTo>
                    <a:pt x="26261" y="94945"/>
                  </a:lnTo>
                  <a:lnTo>
                    <a:pt x="20425" y="101978"/>
                  </a:lnTo>
                  <a:lnTo>
                    <a:pt x="8753" y="105494"/>
                  </a:lnTo>
                  <a:lnTo>
                    <a:pt x="0" y="91428"/>
                  </a:lnTo>
                </a:path>
              </a:pathLst>
            </a:custGeom>
            <a:solidFill>
              <a:srgbClr val="CCCCCC"/>
            </a:solidFill>
            <a:ln w="9525" cap="rnd" cmpd="sng">
              <a:solidFill>
                <a:srgbClr val="009E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15;p12">
              <a:extLst>
                <a:ext uri="{FF2B5EF4-FFF2-40B4-BE49-F238E27FC236}">
                  <a16:creationId xmlns:a16="http://schemas.microsoft.com/office/drawing/2014/main" id="{1094586B-3F5A-F90D-E3DB-78D28B69E1CB}"/>
                </a:ext>
              </a:extLst>
            </p:cNvPr>
            <p:cNvSpPr/>
            <p:nvPr/>
          </p:nvSpPr>
          <p:spPr>
            <a:xfrm>
              <a:off x="6877187" y="900442"/>
              <a:ext cx="443400" cy="315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598" y="53566"/>
                  </a:moveTo>
                  <a:lnTo>
                    <a:pt x="22466" y="61969"/>
                  </a:lnTo>
                  <a:lnTo>
                    <a:pt x="4279" y="70109"/>
                  </a:lnTo>
                  <a:lnTo>
                    <a:pt x="0" y="82450"/>
                  </a:lnTo>
                  <a:lnTo>
                    <a:pt x="0" y="92954"/>
                  </a:lnTo>
                  <a:lnTo>
                    <a:pt x="36731" y="92954"/>
                  </a:lnTo>
                  <a:lnTo>
                    <a:pt x="33878" y="111597"/>
                  </a:lnTo>
                  <a:lnTo>
                    <a:pt x="40832" y="119737"/>
                  </a:lnTo>
                  <a:lnTo>
                    <a:pt x="53491" y="119737"/>
                  </a:lnTo>
                  <a:lnTo>
                    <a:pt x="57771" y="113435"/>
                  </a:lnTo>
                  <a:lnTo>
                    <a:pt x="62050" y="117636"/>
                  </a:lnTo>
                  <a:lnTo>
                    <a:pt x="73283" y="117636"/>
                  </a:lnTo>
                  <a:lnTo>
                    <a:pt x="78989" y="101094"/>
                  </a:lnTo>
                  <a:lnTo>
                    <a:pt x="95928" y="101094"/>
                  </a:lnTo>
                  <a:lnTo>
                    <a:pt x="119821" y="64070"/>
                  </a:lnTo>
                  <a:lnTo>
                    <a:pt x="119821" y="18643"/>
                  </a:lnTo>
                  <a:lnTo>
                    <a:pt x="112689" y="4201"/>
                  </a:lnTo>
                  <a:lnTo>
                    <a:pt x="105735" y="0"/>
                  </a:lnTo>
                  <a:lnTo>
                    <a:pt x="98603" y="6301"/>
                  </a:lnTo>
                  <a:lnTo>
                    <a:pt x="87369" y="6301"/>
                  </a:lnTo>
                  <a:lnTo>
                    <a:pt x="80416" y="22582"/>
                  </a:lnTo>
                  <a:lnTo>
                    <a:pt x="73283" y="6301"/>
                  </a:lnTo>
                  <a:lnTo>
                    <a:pt x="59197" y="6301"/>
                  </a:lnTo>
                  <a:lnTo>
                    <a:pt x="63476" y="28884"/>
                  </a:lnTo>
                  <a:lnTo>
                    <a:pt x="67578" y="41225"/>
                  </a:lnTo>
                  <a:lnTo>
                    <a:pt x="81842" y="41225"/>
                  </a:lnTo>
                  <a:lnTo>
                    <a:pt x="85943" y="47527"/>
                  </a:lnTo>
                  <a:lnTo>
                    <a:pt x="85943" y="55667"/>
                  </a:lnTo>
                  <a:lnTo>
                    <a:pt x="80416" y="66170"/>
                  </a:lnTo>
                  <a:lnTo>
                    <a:pt x="70430" y="70109"/>
                  </a:lnTo>
                  <a:lnTo>
                    <a:pt x="53491" y="64070"/>
                  </a:lnTo>
                  <a:lnTo>
                    <a:pt x="46537" y="53566"/>
                  </a:lnTo>
                  <a:lnTo>
                    <a:pt x="46537" y="43326"/>
                  </a:lnTo>
                  <a:lnTo>
                    <a:pt x="42258" y="41225"/>
                  </a:lnTo>
                  <a:lnTo>
                    <a:pt x="40832" y="43326"/>
                  </a:lnTo>
                  <a:lnTo>
                    <a:pt x="40832" y="55667"/>
                  </a:lnTo>
                  <a:lnTo>
                    <a:pt x="37979" y="59868"/>
                  </a:lnTo>
                  <a:lnTo>
                    <a:pt x="32451" y="61969"/>
                  </a:lnTo>
                  <a:lnTo>
                    <a:pt x="29598" y="53566"/>
                  </a:lnTo>
                </a:path>
              </a:pathLst>
            </a:custGeom>
            <a:solidFill>
              <a:srgbClr val="CCCCCC"/>
            </a:solidFill>
            <a:ln w="9525" cap="rnd" cmpd="sng">
              <a:solidFill>
                <a:srgbClr val="009E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16;p12">
              <a:extLst>
                <a:ext uri="{FF2B5EF4-FFF2-40B4-BE49-F238E27FC236}">
                  <a16:creationId xmlns:a16="http://schemas.microsoft.com/office/drawing/2014/main" id="{F6B3A886-408B-CF51-016C-01F565077AE4}"/>
                </a:ext>
              </a:extLst>
            </p:cNvPr>
            <p:cNvSpPr/>
            <p:nvPr/>
          </p:nvSpPr>
          <p:spPr>
            <a:xfrm>
              <a:off x="7228948" y="1056848"/>
              <a:ext cx="374700" cy="28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1546" y="0"/>
                  </a:moveTo>
                  <a:lnTo>
                    <a:pt x="28260" y="2347"/>
                  </a:lnTo>
                  <a:lnTo>
                    <a:pt x="0" y="43716"/>
                  </a:lnTo>
                  <a:lnTo>
                    <a:pt x="39859" y="43716"/>
                  </a:lnTo>
                  <a:lnTo>
                    <a:pt x="39859" y="119706"/>
                  </a:lnTo>
                  <a:lnTo>
                    <a:pt x="104815" y="119706"/>
                  </a:lnTo>
                  <a:lnTo>
                    <a:pt x="108189" y="110611"/>
                  </a:lnTo>
                  <a:lnTo>
                    <a:pt x="108189" y="98875"/>
                  </a:lnTo>
                  <a:lnTo>
                    <a:pt x="119789" y="82738"/>
                  </a:lnTo>
                  <a:lnTo>
                    <a:pt x="89841" y="55158"/>
                  </a:lnTo>
                  <a:lnTo>
                    <a:pt x="78242" y="41369"/>
                  </a:lnTo>
                  <a:lnTo>
                    <a:pt x="69806" y="27579"/>
                  </a:lnTo>
                  <a:lnTo>
                    <a:pt x="56520" y="18484"/>
                  </a:lnTo>
                  <a:lnTo>
                    <a:pt x="41546" y="0"/>
                  </a:lnTo>
                </a:path>
              </a:pathLst>
            </a:custGeom>
            <a:solidFill>
              <a:srgbClr val="CCCCCC"/>
            </a:solidFill>
            <a:ln w="9525" cap="rnd" cmpd="sng">
              <a:solidFill>
                <a:srgbClr val="009E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17;p12">
              <a:extLst>
                <a:ext uri="{FF2B5EF4-FFF2-40B4-BE49-F238E27FC236}">
                  <a16:creationId xmlns:a16="http://schemas.microsoft.com/office/drawing/2014/main" id="{FEB42484-DBE0-038A-8534-F252E42AD942}"/>
                </a:ext>
              </a:extLst>
            </p:cNvPr>
            <p:cNvSpPr/>
            <p:nvPr/>
          </p:nvSpPr>
          <p:spPr>
            <a:xfrm>
              <a:off x="7738146" y="1185929"/>
              <a:ext cx="185100" cy="18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22" y="81056"/>
                  </a:moveTo>
                  <a:lnTo>
                    <a:pt x="0" y="84226"/>
                  </a:lnTo>
                  <a:lnTo>
                    <a:pt x="26476" y="119547"/>
                  </a:lnTo>
                  <a:lnTo>
                    <a:pt x="43131" y="109132"/>
                  </a:lnTo>
                  <a:lnTo>
                    <a:pt x="66619" y="91471"/>
                  </a:lnTo>
                  <a:lnTo>
                    <a:pt x="89679" y="91471"/>
                  </a:lnTo>
                  <a:lnTo>
                    <a:pt x="119572" y="73811"/>
                  </a:lnTo>
                  <a:lnTo>
                    <a:pt x="119572" y="21283"/>
                  </a:lnTo>
                  <a:lnTo>
                    <a:pt x="106334" y="0"/>
                  </a:lnTo>
                  <a:lnTo>
                    <a:pt x="89679" y="0"/>
                  </a:lnTo>
                  <a:lnTo>
                    <a:pt x="79857" y="10415"/>
                  </a:lnTo>
                  <a:lnTo>
                    <a:pt x="76441" y="38490"/>
                  </a:lnTo>
                  <a:lnTo>
                    <a:pt x="52953" y="59773"/>
                  </a:lnTo>
                  <a:lnTo>
                    <a:pt x="33309" y="63396"/>
                  </a:lnTo>
                  <a:lnTo>
                    <a:pt x="20071" y="81056"/>
                  </a:lnTo>
                  <a:lnTo>
                    <a:pt x="9822" y="81056"/>
                  </a:lnTo>
                </a:path>
              </a:pathLst>
            </a:custGeom>
            <a:solidFill>
              <a:srgbClr val="CCCCCC"/>
            </a:solidFill>
            <a:ln w="9525" cap="rnd" cmpd="sng">
              <a:solidFill>
                <a:srgbClr val="009E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18;p12">
              <a:extLst>
                <a:ext uri="{FF2B5EF4-FFF2-40B4-BE49-F238E27FC236}">
                  <a16:creationId xmlns:a16="http://schemas.microsoft.com/office/drawing/2014/main" id="{BC5C189B-1238-1509-1315-14569A0258A5}"/>
                </a:ext>
              </a:extLst>
            </p:cNvPr>
            <p:cNvSpPr/>
            <p:nvPr/>
          </p:nvSpPr>
          <p:spPr>
            <a:xfrm>
              <a:off x="7421720" y="1504393"/>
              <a:ext cx="190500" cy="276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034" y="58653"/>
                  </a:moveTo>
                  <a:lnTo>
                    <a:pt x="119584" y="9276"/>
                  </a:lnTo>
                  <a:lnTo>
                    <a:pt x="110034" y="2394"/>
                  </a:lnTo>
                  <a:lnTo>
                    <a:pt x="93840" y="0"/>
                  </a:lnTo>
                  <a:lnTo>
                    <a:pt x="80968" y="2394"/>
                  </a:lnTo>
                  <a:lnTo>
                    <a:pt x="45259" y="2394"/>
                  </a:lnTo>
                  <a:lnTo>
                    <a:pt x="38615" y="25735"/>
                  </a:lnTo>
                  <a:lnTo>
                    <a:pt x="22422" y="37406"/>
                  </a:lnTo>
                  <a:lnTo>
                    <a:pt x="16193" y="46982"/>
                  </a:lnTo>
                  <a:lnTo>
                    <a:pt x="0" y="53865"/>
                  </a:lnTo>
                  <a:lnTo>
                    <a:pt x="0" y="77506"/>
                  </a:lnTo>
                  <a:lnTo>
                    <a:pt x="12871" y="93965"/>
                  </a:lnTo>
                  <a:lnTo>
                    <a:pt x="29065" y="105635"/>
                  </a:lnTo>
                  <a:lnTo>
                    <a:pt x="48581" y="114912"/>
                  </a:lnTo>
                  <a:lnTo>
                    <a:pt x="67681" y="119700"/>
                  </a:lnTo>
                  <a:lnTo>
                    <a:pt x="87197" y="119700"/>
                  </a:lnTo>
                  <a:lnTo>
                    <a:pt x="87197" y="103241"/>
                  </a:lnTo>
                  <a:lnTo>
                    <a:pt x="106712" y="91571"/>
                  </a:lnTo>
                  <a:lnTo>
                    <a:pt x="110034" y="58653"/>
                  </a:lnTo>
                </a:path>
              </a:pathLst>
            </a:custGeom>
            <a:solidFill>
              <a:srgbClr val="CCCCCC"/>
            </a:solidFill>
            <a:ln w="9525" cap="rnd" cmpd="sng">
              <a:solidFill>
                <a:srgbClr val="009E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19;p12">
              <a:extLst>
                <a:ext uri="{FF2B5EF4-FFF2-40B4-BE49-F238E27FC236}">
                  <a16:creationId xmlns:a16="http://schemas.microsoft.com/office/drawing/2014/main" id="{3AEC14FA-EB6E-D4B1-E1AA-E647C3B14908}"/>
                </a:ext>
              </a:extLst>
            </p:cNvPr>
            <p:cNvSpPr/>
            <p:nvPr/>
          </p:nvSpPr>
          <p:spPr>
            <a:xfrm>
              <a:off x="6864592" y="1145414"/>
              <a:ext cx="275700" cy="3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906" y="12667"/>
                  </a:moveTo>
                  <a:lnTo>
                    <a:pt x="6906" y="0"/>
                  </a:lnTo>
                  <a:lnTo>
                    <a:pt x="65611" y="0"/>
                  </a:lnTo>
                  <a:lnTo>
                    <a:pt x="61007" y="16353"/>
                  </a:lnTo>
                  <a:lnTo>
                    <a:pt x="72230" y="23493"/>
                  </a:lnTo>
                  <a:lnTo>
                    <a:pt x="81438" y="23493"/>
                  </a:lnTo>
                  <a:lnTo>
                    <a:pt x="83453" y="34548"/>
                  </a:lnTo>
                  <a:lnTo>
                    <a:pt x="92661" y="58042"/>
                  </a:lnTo>
                  <a:lnTo>
                    <a:pt x="103884" y="67255"/>
                  </a:lnTo>
                  <a:lnTo>
                    <a:pt x="112805" y="65412"/>
                  </a:lnTo>
                  <a:lnTo>
                    <a:pt x="112805" y="85220"/>
                  </a:lnTo>
                  <a:lnTo>
                    <a:pt x="119712" y="90748"/>
                  </a:lnTo>
                  <a:lnTo>
                    <a:pt x="119712" y="114241"/>
                  </a:lnTo>
                  <a:lnTo>
                    <a:pt x="110791" y="119769"/>
                  </a:lnTo>
                  <a:lnTo>
                    <a:pt x="106187" y="119769"/>
                  </a:lnTo>
                  <a:lnTo>
                    <a:pt x="103884" y="114241"/>
                  </a:lnTo>
                  <a:lnTo>
                    <a:pt x="97266" y="99731"/>
                  </a:lnTo>
                  <a:lnTo>
                    <a:pt x="76834" y="90748"/>
                  </a:lnTo>
                  <a:lnTo>
                    <a:pt x="72230" y="81765"/>
                  </a:lnTo>
                  <a:lnTo>
                    <a:pt x="65611" y="76238"/>
                  </a:lnTo>
                  <a:lnTo>
                    <a:pt x="54100" y="76238"/>
                  </a:lnTo>
                  <a:lnTo>
                    <a:pt x="49784" y="79923"/>
                  </a:lnTo>
                  <a:lnTo>
                    <a:pt x="27050" y="76238"/>
                  </a:lnTo>
                  <a:lnTo>
                    <a:pt x="18129" y="70710"/>
                  </a:lnTo>
                  <a:lnTo>
                    <a:pt x="11223" y="68867"/>
                  </a:lnTo>
                  <a:lnTo>
                    <a:pt x="6906" y="61727"/>
                  </a:lnTo>
                  <a:lnTo>
                    <a:pt x="0" y="59884"/>
                  </a:lnTo>
                  <a:lnTo>
                    <a:pt x="2302" y="50902"/>
                  </a:lnTo>
                  <a:lnTo>
                    <a:pt x="13525" y="45374"/>
                  </a:lnTo>
                  <a:lnTo>
                    <a:pt x="6906" y="34548"/>
                  </a:lnTo>
                  <a:lnTo>
                    <a:pt x="11223" y="23493"/>
                  </a:lnTo>
                  <a:lnTo>
                    <a:pt x="6906" y="12667"/>
                  </a:lnTo>
                </a:path>
              </a:pathLst>
            </a:custGeom>
            <a:solidFill>
              <a:srgbClr val="CCCCCC"/>
            </a:solidFill>
            <a:ln w="9525" cap="rnd" cmpd="sng">
              <a:solidFill>
                <a:srgbClr val="009E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20;p12">
              <a:extLst>
                <a:ext uri="{FF2B5EF4-FFF2-40B4-BE49-F238E27FC236}">
                  <a16:creationId xmlns:a16="http://schemas.microsoft.com/office/drawing/2014/main" id="{3571395E-E05B-FD90-30C0-DADCDE6EE309}"/>
                </a:ext>
              </a:extLst>
            </p:cNvPr>
            <p:cNvSpPr/>
            <p:nvPr/>
          </p:nvSpPr>
          <p:spPr>
            <a:xfrm>
              <a:off x="7122790" y="1164258"/>
              <a:ext cx="233100" cy="3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78080"/>
                  </a:moveTo>
                  <a:lnTo>
                    <a:pt x="0" y="58042"/>
                  </a:lnTo>
                  <a:lnTo>
                    <a:pt x="2719" y="52514"/>
                  </a:lnTo>
                  <a:lnTo>
                    <a:pt x="2719" y="47216"/>
                  </a:lnTo>
                  <a:lnTo>
                    <a:pt x="13257" y="27178"/>
                  </a:lnTo>
                  <a:lnTo>
                    <a:pt x="13257" y="14510"/>
                  </a:lnTo>
                  <a:lnTo>
                    <a:pt x="23796" y="0"/>
                  </a:lnTo>
                  <a:lnTo>
                    <a:pt x="119660" y="0"/>
                  </a:lnTo>
                  <a:lnTo>
                    <a:pt x="119660" y="59884"/>
                  </a:lnTo>
                  <a:lnTo>
                    <a:pt x="116940" y="88905"/>
                  </a:lnTo>
                  <a:lnTo>
                    <a:pt x="114220" y="94433"/>
                  </a:lnTo>
                  <a:lnTo>
                    <a:pt x="114220" y="119769"/>
                  </a:lnTo>
                  <a:lnTo>
                    <a:pt x="95864" y="112399"/>
                  </a:lnTo>
                  <a:lnTo>
                    <a:pt x="84985" y="101573"/>
                  </a:lnTo>
                  <a:lnTo>
                    <a:pt x="37393" y="96276"/>
                  </a:lnTo>
                  <a:lnTo>
                    <a:pt x="15977" y="96276"/>
                  </a:lnTo>
                  <a:lnTo>
                    <a:pt x="7818" y="90748"/>
                  </a:lnTo>
                  <a:lnTo>
                    <a:pt x="7818" y="83378"/>
                  </a:lnTo>
                  <a:lnTo>
                    <a:pt x="0" y="78080"/>
                  </a:lnTo>
                </a:path>
              </a:pathLst>
            </a:custGeom>
            <a:solidFill>
              <a:srgbClr val="CCCCCC"/>
            </a:solidFill>
            <a:ln w="9525" cap="rnd" cmpd="sng">
              <a:solidFill>
                <a:srgbClr val="009E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21;p12">
              <a:extLst>
                <a:ext uri="{FF2B5EF4-FFF2-40B4-BE49-F238E27FC236}">
                  <a16:creationId xmlns:a16="http://schemas.microsoft.com/office/drawing/2014/main" id="{B5F8075A-77A6-AE7E-C501-88B3861840C1}"/>
                </a:ext>
              </a:extLst>
            </p:cNvPr>
            <p:cNvSpPr/>
            <p:nvPr/>
          </p:nvSpPr>
          <p:spPr>
            <a:xfrm>
              <a:off x="7074209" y="1430902"/>
              <a:ext cx="285300" cy="426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9953" y="84019"/>
                  </a:moveTo>
                  <a:lnTo>
                    <a:pt x="19953" y="84019"/>
                  </a:lnTo>
                  <a:lnTo>
                    <a:pt x="19953" y="108914"/>
                  </a:lnTo>
                  <a:lnTo>
                    <a:pt x="24387" y="119805"/>
                  </a:lnTo>
                  <a:lnTo>
                    <a:pt x="66512" y="119805"/>
                  </a:lnTo>
                  <a:lnTo>
                    <a:pt x="66512" y="107358"/>
                  </a:lnTo>
                  <a:lnTo>
                    <a:pt x="84249" y="107358"/>
                  </a:lnTo>
                  <a:lnTo>
                    <a:pt x="117505" y="79351"/>
                  </a:lnTo>
                  <a:lnTo>
                    <a:pt x="119722" y="73128"/>
                  </a:lnTo>
                  <a:lnTo>
                    <a:pt x="110854" y="62236"/>
                  </a:lnTo>
                  <a:lnTo>
                    <a:pt x="110854" y="56012"/>
                  </a:lnTo>
                  <a:lnTo>
                    <a:pt x="113071" y="54457"/>
                  </a:lnTo>
                  <a:lnTo>
                    <a:pt x="113071" y="35786"/>
                  </a:lnTo>
                  <a:lnTo>
                    <a:pt x="115288" y="32674"/>
                  </a:lnTo>
                  <a:lnTo>
                    <a:pt x="113071" y="23338"/>
                  </a:lnTo>
                  <a:lnTo>
                    <a:pt x="97551" y="18670"/>
                  </a:lnTo>
                  <a:lnTo>
                    <a:pt x="88683" y="9335"/>
                  </a:lnTo>
                  <a:lnTo>
                    <a:pt x="48775" y="4667"/>
                  </a:lnTo>
                  <a:lnTo>
                    <a:pt x="33256" y="4667"/>
                  </a:lnTo>
                  <a:lnTo>
                    <a:pt x="24387" y="0"/>
                  </a:lnTo>
                  <a:lnTo>
                    <a:pt x="24387" y="14003"/>
                  </a:lnTo>
                  <a:lnTo>
                    <a:pt x="11085" y="20226"/>
                  </a:lnTo>
                  <a:lnTo>
                    <a:pt x="4434" y="29562"/>
                  </a:lnTo>
                  <a:lnTo>
                    <a:pt x="0" y="51345"/>
                  </a:lnTo>
                  <a:lnTo>
                    <a:pt x="24387" y="70016"/>
                  </a:lnTo>
                  <a:lnTo>
                    <a:pt x="24387" y="82463"/>
                  </a:lnTo>
                  <a:lnTo>
                    <a:pt x="19953" y="84019"/>
                  </a:lnTo>
                </a:path>
              </a:pathLst>
            </a:custGeom>
            <a:solidFill>
              <a:srgbClr val="CCCCCC"/>
            </a:solidFill>
            <a:ln w="9525" cap="rnd" cmpd="sng">
              <a:solidFill>
                <a:srgbClr val="009E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22;p12">
              <a:extLst>
                <a:ext uri="{FF2B5EF4-FFF2-40B4-BE49-F238E27FC236}">
                  <a16:creationId xmlns:a16="http://schemas.microsoft.com/office/drawing/2014/main" id="{7CC612DC-704E-7CF8-7216-BA5410DDE2D1}"/>
                </a:ext>
              </a:extLst>
            </p:cNvPr>
            <p:cNvSpPr/>
            <p:nvPr/>
          </p:nvSpPr>
          <p:spPr>
            <a:xfrm>
              <a:off x="6822309" y="1321606"/>
              <a:ext cx="285300" cy="309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1293" y="60935"/>
                  </a:moveTo>
                  <a:lnTo>
                    <a:pt x="58752" y="77772"/>
                  </a:lnTo>
                  <a:lnTo>
                    <a:pt x="71778" y="86057"/>
                  </a:lnTo>
                  <a:lnTo>
                    <a:pt x="73995" y="102895"/>
                  </a:lnTo>
                  <a:lnTo>
                    <a:pt x="76212" y="119732"/>
                  </a:lnTo>
                  <a:lnTo>
                    <a:pt x="100046" y="119732"/>
                  </a:lnTo>
                  <a:lnTo>
                    <a:pt x="108914" y="113318"/>
                  </a:lnTo>
                  <a:lnTo>
                    <a:pt x="113071" y="82048"/>
                  </a:lnTo>
                  <a:lnTo>
                    <a:pt x="119722" y="69220"/>
                  </a:lnTo>
                  <a:lnTo>
                    <a:pt x="117505" y="63073"/>
                  </a:lnTo>
                  <a:lnTo>
                    <a:pt x="111131" y="46236"/>
                  </a:lnTo>
                  <a:lnTo>
                    <a:pt x="91454" y="35812"/>
                  </a:lnTo>
                  <a:lnTo>
                    <a:pt x="87020" y="25122"/>
                  </a:lnTo>
                  <a:lnTo>
                    <a:pt x="80646" y="18975"/>
                  </a:lnTo>
                  <a:lnTo>
                    <a:pt x="69561" y="18975"/>
                  </a:lnTo>
                  <a:lnTo>
                    <a:pt x="65404" y="22984"/>
                  </a:lnTo>
                  <a:lnTo>
                    <a:pt x="43510" y="18975"/>
                  </a:lnTo>
                  <a:lnTo>
                    <a:pt x="34919" y="12561"/>
                  </a:lnTo>
                  <a:lnTo>
                    <a:pt x="28267" y="10423"/>
                  </a:lnTo>
                  <a:lnTo>
                    <a:pt x="23833" y="2138"/>
                  </a:lnTo>
                  <a:lnTo>
                    <a:pt x="17459" y="0"/>
                  </a:lnTo>
                  <a:lnTo>
                    <a:pt x="8591" y="10423"/>
                  </a:lnTo>
                  <a:lnTo>
                    <a:pt x="0" y="25122"/>
                  </a:lnTo>
                  <a:lnTo>
                    <a:pt x="13025" y="33674"/>
                  </a:lnTo>
                  <a:lnTo>
                    <a:pt x="17459" y="35812"/>
                  </a:lnTo>
                  <a:lnTo>
                    <a:pt x="19676" y="54521"/>
                  </a:lnTo>
                  <a:lnTo>
                    <a:pt x="41293" y="60935"/>
                  </a:lnTo>
                </a:path>
              </a:pathLst>
            </a:custGeom>
            <a:solidFill>
              <a:srgbClr val="CCCCCC"/>
            </a:solidFill>
            <a:ln w="9525" cap="rnd" cmpd="sng">
              <a:solidFill>
                <a:srgbClr val="009E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23;p12">
              <a:extLst>
                <a:ext uri="{FF2B5EF4-FFF2-40B4-BE49-F238E27FC236}">
                  <a16:creationId xmlns:a16="http://schemas.microsoft.com/office/drawing/2014/main" id="{A75EB41B-3E65-2E0C-B8FA-665D7760978B}"/>
                </a:ext>
              </a:extLst>
            </p:cNvPr>
            <p:cNvSpPr/>
            <p:nvPr/>
          </p:nvSpPr>
          <p:spPr>
            <a:xfrm>
              <a:off x="6762933" y="1376710"/>
              <a:ext cx="243000" cy="30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9024" y="35812"/>
                  </a:moveTo>
                  <a:lnTo>
                    <a:pt x="99186" y="52383"/>
                  </a:lnTo>
                  <a:lnTo>
                    <a:pt x="114471" y="60935"/>
                  </a:lnTo>
                  <a:lnTo>
                    <a:pt x="117073" y="77772"/>
                  </a:lnTo>
                  <a:lnTo>
                    <a:pt x="119674" y="94610"/>
                  </a:lnTo>
                  <a:lnTo>
                    <a:pt x="109593" y="94610"/>
                  </a:lnTo>
                  <a:lnTo>
                    <a:pt x="106991" y="107171"/>
                  </a:lnTo>
                  <a:lnTo>
                    <a:pt x="94308" y="109309"/>
                  </a:lnTo>
                  <a:lnTo>
                    <a:pt x="76422" y="105033"/>
                  </a:lnTo>
                  <a:lnTo>
                    <a:pt x="61138" y="109309"/>
                  </a:lnTo>
                  <a:lnTo>
                    <a:pt x="48455" y="102895"/>
                  </a:lnTo>
                  <a:lnTo>
                    <a:pt x="35772" y="107171"/>
                  </a:lnTo>
                  <a:lnTo>
                    <a:pt x="20487" y="119732"/>
                  </a:lnTo>
                  <a:lnTo>
                    <a:pt x="0" y="90334"/>
                  </a:lnTo>
                  <a:lnTo>
                    <a:pt x="5203" y="75634"/>
                  </a:lnTo>
                  <a:lnTo>
                    <a:pt x="12682" y="56659"/>
                  </a:lnTo>
                  <a:lnTo>
                    <a:pt x="17886" y="56659"/>
                  </a:lnTo>
                  <a:lnTo>
                    <a:pt x="22764" y="52383"/>
                  </a:lnTo>
                  <a:lnTo>
                    <a:pt x="17886" y="44097"/>
                  </a:lnTo>
                  <a:lnTo>
                    <a:pt x="17886" y="25122"/>
                  </a:lnTo>
                  <a:lnTo>
                    <a:pt x="30569" y="0"/>
                  </a:lnTo>
                  <a:lnTo>
                    <a:pt x="45853" y="8285"/>
                  </a:lnTo>
                  <a:lnTo>
                    <a:pt x="51056" y="10423"/>
                  </a:lnTo>
                  <a:lnTo>
                    <a:pt x="53333" y="29398"/>
                  </a:lnTo>
                  <a:lnTo>
                    <a:pt x="79024" y="35812"/>
                  </a:lnTo>
                </a:path>
              </a:pathLst>
            </a:custGeom>
            <a:solidFill>
              <a:srgbClr val="CCCCCC"/>
            </a:solidFill>
            <a:ln w="9525" cap="rnd" cmpd="sng">
              <a:solidFill>
                <a:srgbClr val="009E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24;p12">
              <a:extLst>
                <a:ext uri="{FF2B5EF4-FFF2-40B4-BE49-F238E27FC236}">
                  <a16:creationId xmlns:a16="http://schemas.microsoft.com/office/drawing/2014/main" id="{EF30947A-F158-F9B0-6EB9-6F2E66BC83F2}"/>
                </a:ext>
              </a:extLst>
            </p:cNvPr>
            <p:cNvSpPr/>
            <p:nvPr/>
          </p:nvSpPr>
          <p:spPr>
            <a:xfrm>
              <a:off x="6793209" y="1640404"/>
              <a:ext cx="265200" cy="426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9708" y="85268"/>
                  </a:moveTo>
                  <a:lnTo>
                    <a:pt x="119681" y="85268"/>
                  </a:lnTo>
                  <a:lnTo>
                    <a:pt x="119681" y="57400"/>
                  </a:lnTo>
                  <a:lnTo>
                    <a:pt x="114588" y="39306"/>
                  </a:lnTo>
                  <a:lnTo>
                    <a:pt x="102175" y="34523"/>
                  </a:lnTo>
                  <a:lnTo>
                    <a:pt x="97400" y="26204"/>
                  </a:lnTo>
                  <a:lnTo>
                    <a:pt x="97400" y="11438"/>
                  </a:lnTo>
                  <a:lnTo>
                    <a:pt x="89761" y="3327"/>
                  </a:lnTo>
                  <a:lnTo>
                    <a:pt x="77347" y="4991"/>
                  </a:lnTo>
                  <a:lnTo>
                    <a:pt x="59840" y="1663"/>
                  </a:lnTo>
                  <a:lnTo>
                    <a:pt x="44880" y="4991"/>
                  </a:lnTo>
                  <a:lnTo>
                    <a:pt x="32466" y="0"/>
                  </a:lnTo>
                  <a:lnTo>
                    <a:pt x="20053" y="3327"/>
                  </a:lnTo>
                  <a:lnTo>
                    <a:pt x="5092" y="13102"/>
                  </a:lnTo>
                  <a:lnTo>
                    <a:pt x="7639" y="24540"/>
                  </a:lnTo>
                  <a:lnTo>
                    <a:pt x="17506" y="31195"/>
                  </a:lnTo>
                  <a:lnTo>
                    <a:pt x="17506" y="52409"/>
                  </a:lnTo>
                  <a:lnTo>
                    <a:pt x="9867" y="62391"/>
                  </a:lnTo>
                  <a:lnTo>
                    <a:pt x="9867" y="70502"/>
                  </a:lnTo>
                  <a:lnTo>
                    <a:pt x="2546" y="75493"/>
                  </a:lnTo>
                  <a:lnTo>
                    <a:pt x="0" y="82149"/>
                  </a:lnTo>
                  <a:lnTo>
                    <a:pt x="5092" y="85268"/>
                  </a:lnTo>
                  <a:lnTo>
                    <a:pt x="5092" y="91923"/>
                  </a:lnTo>
                  <a:lnTo>
                    <a:pt x="32466" y="116464"/>
                  </a:lnTo>
                  <a:lnTo>
                    <a:pt x="57294" y="116464"/>
                  </a:lnTo>
                  <a:lnTo>
                    <a:pt x="69708" y="119792"/>
                  </a:lnTo>
                  <a:lnTo>
                    <a:pt x="69708" y="85268"/>
                  </a:lnTo>
                </a:path>
              </a:pathLst>
            </a:custGeom>
            <a:solidFill>
              <a:srgbClr val="CCCCCC"/>
            </a:solidFill>
            <a:ln w="9525" cap="rnd" cmpd="sng">
              <a:solidFill>
                <a:srgbClr val="009E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25;p12">
              <a:extLst>
                <a:ext uri="{FF2B5EF4-FFF2-40B4-BE49-F238E27FC236}">
                  <a16:creationId xmlns:a16="http://schemas.microsoft.com/office/drawing/2014/main" id="{C8776002-A7F7-9460-59DF-72EEA4469075}"/>
                </a:ext>
              </a:extLst>
            </p:cNvPr>
            <p:cNvSpPr/>
            <p:nvPr/>
          </p:nvSpPr>
          <p:spPr>
            <a:xfrm>
              <a:off x="6938362" y="1852066"/>
              <a:ext cx="301500" cy="315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737" y="0"/>
                  </a:moveTo>
                  <a:lnTo>
                    <a:pt x="80612" y="0"/>
                  </a:lnTo>
                  <a:lnTo>
                    <a:pt x="80612" y="30984"/>
                  </a:lnTo>
                  <a:lnTo>
                    <a:pt x="0" y="30984"/>
                  </a:lnTo>
                  <a:lnTo>
                    <a:pt x="0" y="74310"/>
                  </a:lnTo>
                  <a:lnTo>
                    <a:pt x="12341" y="76411"/>
                  </a:lnTo>
                  <a:lnTo>
                    <a:pt x="16542" y="80612"/>
                  </a:lnTo>
                  <a:lnTo>
                    <a:pt x="16542" y="92954"/>
                  </a:lnTo>
                  <a:lnTo>
                    <a:pt x="22582" y="95054"/>
                  </a:lnTo>
                  <a:lnTo>
                    <a:pt x="30984" y="95054"/>
                  </a:lnTo>
                  <a:lnTo>
                    <a:pt x="47527" y="109496"/>
                  </a:lnTo>
                  <a:lnTo>
                    <a:pt x="61969" y="111597"/>
                  </a:lnTo>
                  <a:lnTo>
                    <a:pt x="97155" y="111597"/>
                  </a:lnTo>
                  <a:lnTo>
                    <a:pt x="115536" y="119737"/>
                  </a:lnTo>
                  <a:lnTo>
                    <a:pt x="119737" y="119737"/>
                  </a:lnTo>
                  <a:lnTo>
                    <a:pt x="119737" y="0"/>
                  </a:lnTo>
                </a:path>
              </a:pathLst>
            </a:custGeom>
            <a:solidFill>
              <a:srgbClr val="CCCCCC"/>
            </a:solidFill>
            <a:ln w="9525" cap="rnd" cmpd="sng">
              <a:solidFill>
                <a:srgbClr val="009E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26;p12">
              <a:extLst>
                <a:ext uri="{FF2B5EF4-FFF2-40B4-BE49-F238E27FC236}">
                  <a16:creationId xmlns:a16="http://schemas.microsoft.com/office/drawing/2014/main" id="{3C385BF7-0AAB-4B40-6F43-6C3365CB693E}"/>
                </a:ext>
              </a:extLst>
            </p:cNvPr>
            <p:cNvSpPr/>
            <p:nvPr/>
          </p:nvSpPr>
          <p:spPr>
            <a:xfrm>
              <a:off x="6738642" y="2048044"/>
              <a:ext cx="543600" cy="3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690" y="78080"/>
                  </a:moveTo>
                  <a:lnTo>
                    <a:pt x="118690" y="79923"/>
                  </a:lnTo>
                  <a:lnTo>
                    <a:pt x="119854" y="85220"/>
                  </a:lnTo>
                  <a:lnTo>
                    <a:pt x="119854" y="88905"/>
                  </a:lnTo>
                  <a:lnTo>
                    <a:pt x="115200" y="88905"/>
                  </a:lnTo>
                  <a:lnTo>
                    <a:pt x="107200" y="88905"/>
                  </a:lnTo>
                  <a:lnTo>
                    <a:pt x="97890" y="83378"/>
                  </a:lnTo>
                  <a:lnTo>
                    <a:pt x="93381" y="83378"/>
                  </a:lnTo>
                  <a:lnTo>
                    <a:pt x="92218" y="88905"/>
                  </a:lnTo>
                  <a:lnTo>
                    <a:pt x="92218" y="112399"/>
                  </a:lnTo>
                  <a:lnTo>
                    <a:pt x="5818" y="119769"/>
                  </a:lnTo>
                  <a:lnTo>
                    <a:pt x="1163" y="108944"/>
                  </a:lnTo>
                  <a:lnTo>
                    <a:pt x="0" y="99731"/>
                  </a:lnTo>
                  <a:lnTo>
                    <a:pt x="11490" y="99731"/>
                  </a:lnTo>
                  <a:lnTo>
                    <a:pt x="12654" y="87063"/>
                  </a:lnTo>
                  <a:lnTo>
                    <a:pt x="22981" y="83378"/>
                  </a:lnTo>
                  <a:lnTo>
                    <a:pt x="24145" y="78080"/>
                  </a:lnTo>
                  <a:lnTo>
                    <a:pt x="25309" y="68867"/>
                  </a:lnTo>
                  <a:lnTo>
                    <a:pt x="39127" y="50902"/>
                  </a:lnTo>
                  <a:lnTo>
                    <a:pt x="49600" y="41689"/>
                  </a:lnTo>
                  <a:lnTo>
                    <a:pt x="46109" y="23493"/>
                  </a:lnTo>
                  <a:lnTo>
                    <a:pt x="43781" y="0"/>
                  </a:lnTo>
                  <a:lnTo>
                    <a:pt x="50763" y="1842"/>
                  </a:lnTo>
                  <a:lnTo>
                    <a:pt x="52945" y="5527"/>
                  </a:lnTo>
                  <a:lnTo>
                    <a:pt x="52945" y="16353"/>
                  </a:lnTo>
                  <a:lnTo>
                    <a:pt x="56436" y="18195"/>
                  </a:lnTo>
                  <a:lnTo>
                    <a:pt x="61090" y="18195"/>
                  </a:lnTo>
                  <a:lnTo>
                    <a:pt x="70254" y="30863"/>
                  </a:lnTo>
                  <a:lnTo>
                    <a:pt x="78400" y="32706"/>
                  </a:lnTo>
                  <a:lnTo>
                    <a:pt x="97890" y="32706"/>
                  </a:lnTo>
                  <a:lnTo>
                    <a:pt x="108363" y="39846"/>
                  </a:lnTo>
                  <a:lnTo>
                    <a:pt x="110690" y="39846"/>
                  </a:lnTo>
                  <a:lnTo>
                    <a:pt x="110690" y="78080"/>
                  </a:lnTo>
                </a:path>
              </a:pathLst>
            </a:custGeom>
            <a:solidFill>
              <a:srgbClr val="CCCCCC"/>
            </a:solidFill>
            <a:ln w="9525" cap="rnd" cmpd="sng">
              <a:solidFill>
                <a:srgbClr val="009E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7;p12">
              <a:extLst>
                <a:ext uri="{FF2B5EF4-FFF2-40B4-BE49-F238E27FC236}">
                  <a16:creationId xmlns:a16="http://schemas.microsoft.com/office/drawing/2014/main" id="{BEBF477D-2743-3D30-114E-F3690F2C6B4A}"/>
                </a:ext>
              </a:extLst>
            </p:cNvPr>
            <p:cNvSpPr/>
            <p:nvPr/>
          </p:nvSpPr>
          <p:spPr>
            <a:xfrm>
              <a:off x="6741341" y="1953823"/>
              <a:ext cx="222600" cy="39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1869" y="24885"/>
                  </a:moveTo>
                  <a:lnTo>
                    <a:pt x="64094" y="24885"/>
                  </a:lnTo>
                  <a:lnTo>
                    <a:pt x="33471" y="0"/>
                  </a:lnTo>
                  <a:lnTo>
                    <a:pt x="24925" y="8224"/>
                  </a:lnTo>
                  <a:lnTo>
                    <a:pt x="16735" y="9912"/>
                  </a:lnTo>
                  <a:lnTo>
                    <a:pt x="11038" y="16660"/>
                  </a:lnTo>
                  <a:lnTo>
                    <a:pt x="19584" y="49982"/>
                  </a:lnTo>
                  <a:lnTo>
                    <a:pt x="24925" y="59894"/>
                  </a:lnTo>
                  <a:lnTo>
                    <a:pt x="16735" y="68119"/>
                  </a:lnTo>
                  <a:lnTo>
                    <a:pt x="11038" y="79929"/>
                  </a:lnTo>
                  <a:lnTo>
                    <a:pt x="11038" y="89841"/>
                  </a:lnTo>
                  <a:lnTo>
                    <a:pt x="5697" y="94903"/>
                  </a:lnTo>
                  <a:lnTo>
                    <a:pt x="5697" y="104815"/>
                  </a:lnTo>
                  <a:lnTo>
                    <a:pt x="2848" y="106502"/>
                  </a:lnTo>
                  <a:lnTo>
                    <a:pt x="0" y="119789"/>
                  </a:lnTo>
                  <a:lnTo>
                    <a:pt x="27774" y="119789"/>
                  </a:lnTo>
                  <a:lnTo>
                    <a:pt x="30623" y="108189"/>
                  </a:lnTo>
                  <a:lnTo>
                    <a:pt x="55548" y="104815"/>
                  </a:lnTo>
                  <a:lnTo>
                    <a:pt x="58397" y="99753"/>
                  </a:lnTo>
                  <a:lnTo>
                    <a:pt x="61246" y="91528"/>
                  </a:lnTo>
                  <a:lnTo>
                    <a:pt x="94718" y="74868"/>
                  </a:lnTo>
                  <a:lnTo>
                    <a:pt x="119643" y="66643"/>
                  </a:lnTo>
                  <a:lnTo>
                    <a:pt x="111454" y="49982"/>
                  </a:lnTo>
                  <a:lnTo>
                    <a:pt x="105756" y="28260"/>
                  </a:lnTo>
                  <a:lnTo>
                    <a:pt x="91869" y="24885"/>
                  </a:lnTo>
                </a:path>
              </a:pathLst>
            </a:custGeom>
            <a:solidFill>
              <a:srgbClr val="CCCCCC"/>
            </a:solidFill>
            <a:ln w="9525" cap="rnd" cmpd="sng">
              <a:solidFill>
                <a:srgbClr val="009E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28;p12">
              <a:extLst>
                <a:ext uri="{FF2B5EF4-FFF2-40B4-BE49-F238E27FC236}">
                  <a16:creationId xmlns:a16="http://schemas.microsoft.com/office/drawing/2014/main" id="{2470547D-0652-6380-25A2-897C67B5FADE}"/>
                </a:ext>
              </a:extLst>
            </p:cNvPr>
            <p:cNvSpPr/>
            <p:nvPr/>
          </p:nvSpPr>
          <p:spPr>
            <a:xfrm>
              <a:off x="6747540" y="2673666"/>
              <a:ext cx="391200" cy="48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4367" y="5509"/>
                  </a:moveTo>
                  <a:lnTo>
                    <a:pt x="89443" y="0"/>
                  </a:lnTo>
                  <a:lnTo>
                    <a:pt x="89443" y="10846"/>
                  </a:lnTo>
                  <a:lnTo>
                    <a:pt x="102192" y="19110"/>
                  </a:lnTo>
                  <a:lnTo>
                    <a:pt x="114940" y="23070"/>
                  </a:lnTo>
                  <a:lnTo>
                    <a:pt x="119797" y="29956"/>
                  </a:lnTo>
                  <a:lnTo>
                    <a:pt x="107048" y="34088"/>
                  </a:lnTo>
                  <a:lnTo>
                    <a:pt x="118178" y="38048"/>
                  </a:lnTo>
                  <a:lnTo>
                    <a:pt x="110286" y="46312"/>
                  </a:lnTo>
                  <a:lnTo>
                    <a:pt x="102192" y="49067"/>
                  </a:lnTo>
                  <a:lnTo>
                    <a:pt x="97335" y="53027"/>
                  </a:lnTo>
                  <a:lnTo>
                    <a:pt x="91062" y="62668"/>
                  </a:lnTo>
                  <a:lnTo>
                    <a:pt x="91062" y="77647"/>
                  </a:lnTo>
                  <a:lnTo>
                    <a:pt x="86205" y="79024"/>
                  </a:lnTo>
                  <a:lnTo>
                    <a:pt x="82967" y="74892"/>
                  </a:lnTo>
                  <a:lnTo>
                    <a:pt x="78313" y="76269"/>
                  </a:lnTo>
                  <a:lnTo>
                    <a:pt x="81551" y="82984"/>
                  </a:lnTo>
                  <a:lnTo>
                    <a:pt x="75075" y="88493"/>
                  </a:lnTo>
                  <a:lnTo>
                    <a:pt x="71838" y="95380"/>
                  </a:lnTo>
                  <a:lnTo>
                    <a:pt x="75075" y="104849"/>
                  </a:lnTo>
                  <a:lnTo>
                    <a:pt x="73456" y="107604"/>
                  </a:lnTo>
                  <a:lnTo>
                    <a:pt x="86205" y="117073"/>
                  </a:lnTo>
                  <a:lnTo>
                    <a:pt x="31973" y="119827"/>
                  </a:lnTo>
                  <a:lnTo>
                    <a:pt x="23878" y="114318"/>
                  </a:lnTo>
                  <a:lnTo>
                    <a:pt x="23878" y="104849"/>
                  </a:lnTo>
                  <a:lnTo>
                    <a:pt x="27116" y="100717"/>
                  </a:lnTo>
                  <a:lnTo>
                    <a:pt x="23878" y="97962"/>
                  </a:lnTo>
                  <a:lnTo>
                    <a:pt x="11129" y="100717"/>
                  </a:lnTo>
                  <a:lnTo>
                    <a:pt x="3237" y="92625"/>
                  </a:lnTo>
                  <a:lnTo>
                    <a:pt x="0" y="79024"/>
                  </a:lnTo>
                  <a:lnTo>
                    <a:pt x="4856" y="70760"/>
                  </a:lnTo>
                  <a:lnTo>
                    <a:pt x="9510" y="66800"/>
                  </a:lnTo>
                  <a:lnTo>
                    <a:pt x="12748" y="53027"/>
                  </a:lnTo>
                  <a:lnTo>
                    <a:pt x="11129" y="44935"/>
                  </a:lnTo>
                  <a:lnTo>
                    <a:pt x="12748" y="28579"/>
                  </a:lnTo>
                  <a:lnTo>
                    <a:pt x="15986" y="27202"/>
                  </a:lnTo>
                  <a:lnTo>
                    <a:pt x="14367" y="5509"/>
                  </a:lnTo>
                </a:path>
              </a:pathLst>
            </a:custGeom>
            <a:solidFill>
              <a:srgbClr val="CCCCCC"/>
            </a:solidFill>
            <a:ln w="9525" cap="rnd" cmpd="sng">
              <a:solidFill>
                <a:srgbClr val="009E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29;p12">
              <a:extLst>
                <a:ext uri="{FF2B5EF4-FFF2-40B4-BE49-F238E27FC236}">
                  <a16:creationId xmlns:a16="http://schemas.microsoft.com/office/drawing/2014/main" id="{F8D9BF22-020E-E208-3396-53273D00A0E2}"/>
                </a:ext>
              </a:extLst>
            </p:cNvPr>
            <p:cNvSpPr/>
            <p:nvPr/>
          </p:nvSpPr>
          <p:spPr>
            <a:xfrm>
              <a:off x="7028327" y="3159842"/>
              <a:ext cx="158400" cy="18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15924"/>
                  </a:lnTo>
                  <a:lnTo>
                    <a:pt x="96597" y="119547"/>
                  </a:lnTo>
                  <a:lnTo>
                    <a:pt x="115518" y="112301"/>
                  </a:lnTo>
                  <a:lnTo>
                    <a:pt x="119502" y="101886"/>
                  </a:lnTo>
                  <a:lnTo>
                    <a:pt x="96597" y="101886"/>
                  </a:lnTo>
                  <a:lnTo>
                    <a:pt x="73195" y="95094"/>
                  </a:lnTo>
                  <a:lnTo>
                    <a:pt x="53775" y="77433"/>
                  </a:lnTo>
                  <a:lnTo>
                    <a:pt x="22904" y="56150"/>
                  </a:lnTo>
                  <a:lnTo>
                    <a:pt x="3983" y="38490"/>
                  </a:lnTo>
                  <a:lnTo>
                    <a:pt x="7468" y="31698"/>
                  </a:lnTo>
                  <a:lnTo>
                    <a:pt x="7468" y="14037"/>
                  </a:lnTo>
                  <a:lnTo>
                    <a:pt x="0" y="0"/>
                  </a:lnTo>
                </a:path>
              </a:pathLst>
            </a:custGeom>
            <a:solidFill>
              <a:srgbClr val="CCCCCC"/>
            </a:solidFill>
            <a:ln w="9525" cap="rnd" cmpd="sng">
              <a:solidFill>
                <a:srgbClr val="009E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30;p12">
              <a:extLst>
                <a:ext uri="{FF2B5EF4-FFF2-40B4-BE49-F238E27FC236}">
                  <a16:creationId xmlns:a16="http://schemas.microsoft.com/office/drawing/2014/main" id="{1B2EA90D-0862-F287-7D0E-60C8735534B3}"/>
                </a:ext>
              </a:extLst>
            </p:cNvPr>
            <p:cNvSpPr/>
            <p:nvPr/>
          </p:nvSpPr>
          <p:spPr>
            <a:xfrm>
              <a:off x="7275729" y="1337624"/>
              <a:ext cx="285300" cy="47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8729" y="103105"/>
                  </a:moveTo>
                  <a:lnTo>
                    <a:pt x="57644" y="103105"/>
                  </a:lnTo>
                  <a:lnTo>
                    <a:pt x="35473" y="119825"/>
                  </a:lnTo>
                  <a:lnTo>
                    <a:pt x="0" y="119825"/>
                  </a:lnTo>
                  <a:lnTo>
                    <a:pt x="33256" y="93352"/>
                  </a:lnTo>
                  <a:lnTo>
                    <a:pt x="35473" y="89172"/>
                  </a:lnTo>
                  <a:lnTo>
                    <a:pt x="26605" y="79419"/>
                  </a:lnTo>
                  <a:lnTo>
                    <a:pt x="26605" y="73846"/>
                  </a:lnTo>
                  <a:lnTo>
                    <a:pt x="28822" y="72452"/>
                  </a:lnTo>
                  <a:lnTo>
                    <a:pt x="28822" y="55732"/>
                  </a:lnTo>
                  <a:lnTo>
                    <a:pt x="31039" y="52946"/>
                  </a:lnTo>
                  <a:lnTo>
                    <a:pt x="28822" y="44586"/>
                  </a:lnTo>
                  <a:lnTo>
                    <a:pt x="28822" y="26473"/>
                  </a:lnTo>
                  <a:lnTo>
                    <a:pt x="31039" y="22293"/>
                  </a:lnTo>
                  <a:lnTo>
                    <a:pt x="33256" y="0"/>
                  </a:lnTo>
                  <a:lnTo>
                    <a:pt x="119722" y="0"/>
                  </a:lnTo>
                  <a:lnTo>
                    <a:pt x="117505" y="5573"/>
                  </a:lnTo>
                  <a:lnTo>
                    <a:pt x="117505" y="15326"/>
                  </a:lnTo>
                  <a:lnTo>
                    <a:pt x="108637" y="22293"/>
                  </a:lnTo>
                  <a:lnTo>
                    <a:pt x="101986" y="25079"/>
                  </a:lnTo>
                  <a:lnTo>
                    <a:pt x="97551" y="41799"/>
                  </a:lnTo>
                  <a:lnTo>
                    <a:pt x="93117" y="55732"/>
                  </a:lnTo>
                  <a:lnTo>
                    <a:pt x="82032" y="62699"/>
                  </a:lnTo>
                  <a:lnTo>
                    <a:pt x="77598" y="68272"/>
                  </a:lnTo>
                  <a:lnTo>
                    <a:pt x="66512" y="72452"/>
                  </a:lnTo>
                  <a:lnTo>
                    <a:pt x="66512" y="86386"/>
                  </a:lnTo>
                  <a:lnTo>
                    <a:pt x="75381" y="96139"/>
                  </a:lnTo>
                  <a:lnTo>
                    <a:pt x="68729" y="103105"/>
                  </a:lnTo>
                </a:path>
              </a:pathLst>
            </a:custGeom>
            <a:solidFill>
              <a:srgbClr val="CCCCCC"/>
            </a:solidFill>
            <a:ln w="9525" cap="rnd" cmpd="sng">
              <a:solidFill>
                <a:srgbClr val="009E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31;p12">
              <a:extLst>
                <a:ext uri="{FF2B5EF4-FFF2-40B4-BE49-F238E27FC236}">
                  <a16:creationId xmlns:a16="http://schemas.microsoft.com/office/drawing/2014/main" id="{BA8B1A41-E6D0-5050-2DCD-2B88F9220745}"/>
                </a:ext>
              </a:extLst>
            </p:cNvPr>
            <p:cNvSpPr/>
            <p:nvPr/>
          </p:nvSpPr>
          <p:spPr>
            <a:xfrm>
              <a:off x="6729645" y="2381583"/>
              <a:ext cx="532800" cy="312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3783" y="119999"/>
                  </a:moveTo>
                  <a:lnTo>
                    <a:pt x="70540" y="111325"/>
                  </a:lnTo>
                  <a:lnTo>
                    <a:pt x="76216" y="92530"/>
                  </a:lnTo>
                  <a:lnTo>
                    <a:pt x="81891" y="89638"/>
                  </a:lnTo>
                  <a:lnTo>
                    <a:pt x="87567" y="88192"/>
                  </a:lnTo>
                  <a:lnTo>
                    <a:pt x="93243" y="76626"/>
                  </a:lnTo>
                  <a:lnTo>
                    <a:pt x="94864" y="41927"/>
                  </a:lnTo>
                  <a:lnTo>
                    <a:pt x="99729" y="37590"/>
                  </a:lnTo>
                  <a:lnTo>
                    <a:pt x="103783" y="31807"/>
                  </a:lnTo>
                  <a:lnTo>
                    <a:pt x="95675" y="24578"/>
                  </a:lnTo>
                  <a:lnTo>
                    <a:pt x="102972" y="14457"/>
                  </a:lnTo>
                  <a:lnTo>
                    <a:pt x="108648" y="26024"/>
                  </a:lnTo>
                  <a:lnTo>
                    <a:pt x="115945" y="24578"/>
                  </a:lnTo>
                  <a:lnTo>
                    <a:pt x="120000" y="10120"/>
                  </a:lnTo>
                  <a:lnTo>
                    <a:pt x="114324" y="0"/>
                  </a:lnTo>
                  <a:lnTo>
                    <a:pt x="109459" y="8674"/>
                  </a:lnTo>
                  <a:lnTo>
                    <a:pt x="95675" y="0"/>
                  </a:lnTo>
                  <a:lnTo>
                    <a:pt x="6486" y="8674"/>
                  </a:lnTo>
                  <a:lnTo>
                    <a:pt x="0" y="33253"/>
                  </a:lnTo>
                  <a:lnTo>
                    <a:pt x="0" y="41927"/>
                  </a:lnTo>
                  <a:lnTo>
                    <a:pt x="5675" y="43373"/>
                  </a:lnTo>
                  <a:lnTo>
                    <a:pt x="11351" y="62168"/>
                  </a:lnTo>
                  <a:lnTo>
                    <a:pt x="12162" y="70843"/>
                  </a:lnTo>
                  <a:lnTo>
                    <a:pt x="12162" y="80963"/>
                  </a:lnTo>
                  <a:lnTo>
                    <a:pt x="19459" y="80963"/>
                  </a:lnTo>
                  <a:lnTo>
                    <a:pt x="17837" y="92530"/>
                  </a:lnTo>
                  <a:lnTo>
                    <a:pt x="13783" y="119999"/>
                  </a:lnTo>
                  <a:close/>
                </a:path>
              </a:pathLst>
            </a:custGeom>
            <a:solidFill>
              <a:srgbClr val="CCCCCC"/>
            </a:solidFill>
            <a:ln w="9525" cap="rnd" cmpd="sng">
              <a:solidFill>
                <a:srgbClr val="009E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32;p12">
              <a:extLst>
                <a:ext uri="{FF2B5EF4-FFF2-40B4-BE49-F238E27FC236}">
                  <a16:creationId xmlns:a16="http://schemas.microsoft.com/office/drawing/2014/main" id="{C8CC3556-8354-80CB-E61B-5261D46FFF78}"/>
                </a:ext>
              </a:extLst>
            </p:cNvPr>
            <p:cNvSpPr/>
            <p:nvPr/>
          </p:nvSpPr>
          <p:spPr>
            <a:xfrm>
              <a:off x="7234909" y="1717889"/>
              <a:ext cx="443400" cy="59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197" y="0"/>
                  </a:moveTo>
                  <a:lnTo>
                    <a:pt x="66329" y="5600"/>
                  </a:lnTo>
                  <a:lnTo>
                    <a:pt x="74710" y="9941"/>
                  </a:lnTo>
                  <a:lnTo>
                    <a:pt x="83090" y="12182"/>
                  </a:lnTo>
                  <a:lnTo>
                    <a:pt x="91649" y="12182"/>
                  </a:lnTo>
                  <a:lnTo>
                    <a:pt x="90222" y="21143"/>
                  </a:lnTo>
                  <a:lnTo>
                    <a:pt x="98603" y="25484"/>
                  </a:lnTo>
                  <a:lnTo>
                    <a:pt x="108588" y="28844"/>
                  </a:lnTo>
                  <a:lnTo>
                    <a:pt x="115542" y="36686"/>
                  </a:lnTo>
                  <a:lnTo>
                    <a:pt x="108588" y="42147"/>
                  </a:lnTo>
                  <a:lnTo>
                    <a:pt x="114115" y="48868"/>
                  </a:lnTo>
                  <a:lnTo>
                    <a:pt x="118395" y="48868"/>
                  </a:lnTo>
                  <a:lnTo>
                    <a:pt x="119821" y="53208"/>
                  </a:lnTo>
                  <a:lnTo>
                    <a:pt x="118395" y="59929"/>
                  </a:lnTo>
                  <a:lnTo>
                    <a:pt x="104309" y="74352"/>
                  </a:lnTo>
                  <a:lnTo>
                    <a:pt x="94502" y="82193"/>
                  </a:lnTo>
                  <a:lnTo>
                    <a:pt x="81842" y="86534"/>
                  </a:lnTo>
                  <a:lnTo>
                    <a:pt x="54918" y="88774"/>
                  </a:lnTo>
                  <a:lnTo>
                    <a:pt x="37979" y="88774"/>
                  </a:lnTo>
                  <a:lnTo>
                    <a:pt x="21218" y="87654"/>
                  </a:lnTo>
                  <a:lnTo>
                    <a:pt x="22466" y="97596"/>
                  </a:lnTo>
                  <a:lnTo>
                    <a:pt x="19791" y="104317"/>
                  </a:lnTo>
                  <a:lnTo>
                    <a:pt x="18365" y="106557"/>
                  </a:lnTo>
                  <a:lnTo>
                    <a:pt x="18365" y="112158"/>
                  </a:lnTo>
                  <a:lnTo>
                    <a:pt x="21218" y="113138"/>
                  </a:lnTo>
                  <a:lnTo>
                    <a:pt x="19791" y="118739"/>
                  </a:lnTo>
                  <a:lnTo>
                    <a:pt x="11233" y="119859"/>
                  </a:lnTo>
                  <a:lnTo>
                    <a:pt x="9806" y="116499"/>
                  </a:lnTo>
                  <a:lnTo>
                    <a:pt x="0" y="115379"/>
                  </a:lnTo>
                  <a:lnTo>
                    <a:pt x="0" y="18903"/>
                  </a:lnTo>
                  <a:lnTo>
                    <a:pt x="33878" y="18903"/>
                  </a:lnTo>
                  <a:lnTo>
                    <a:pt x="47964" y="5600"/>
                  </a:lnTo>
                  <a:lnTo>
                    <a:pt x="54918" y="5600"/>
                  </a:lnTo>
                  <a:lnTo>
                    <a:pt x="59197" y="0"/>
                  </a:lnTo>
                </a:path>
              </a:pathLst>
            </a:custGeom>
            <a:solidFill>
              <a:srgbClr val="CCCCCC"/>
            </a:solidFill>
            <a:ln w="9525" cap="rnd" cmpd="sng">
              <a:solidFill>
                <a:srgbClr val="009E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" name="Google Shape;233;p12">
              <a:extLst>
                <a:ext uri="{FF2B5EF4-FFF2-40B4-BE49-F238E27FC236}">
                  <a16:creationId xmlns:a16="http://schemas.microsoft.com/office/drawing/2014/main" id="{6507AE2C-8C8D-4894-D567-8A0BD5654BDB}"/>
                </a:ext>
              </a:extLst>
            </p:cNvPr>
            <p:cNvGrpSpPr/>
            <p:nvPr/>
          </p:nvGrpSpPr>
          <p:grpSpPr>
            <a:xfrm>
              <a:off x="7333188" y="3074450"/>
              <a:ext cx="142875" cy="80950"/>
              <a:chOff x="5278625" y="3045625"/>
              <a:chExt cx="142875" cy="80950"/>
            </a:xfrm>
          </p:grpSpPr>
          <p:sp>
            <p:nvSpPr>
              <p:cNvPr id="29" name="Google Shape;234;p12">
                <a:extLst>
                  <a:ext uri="{FF2B5EF4-FFF2-40B4-BE49-F238E27FC236}">
                    <a16:creationId xmlns:a16="http://schemas.microsoft.com/office/drawing/2014/main" id="{C6BBF727-ABDB-1228-2839-94F90B4DCAEB}"/>
                  </a:ext>
                </a:extLst>
              </p:cNvPr>
              <p:cNvSpPr/>
              <p:nvPr/>
            </p:nvSpPr>
            <p:spPr>
              <a:xfrm>
                <a:off x="5278625" y="3046225"/>
                <a:ext cx="76800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2929" extrusionOk="0">
                    <a:moveTo>
                      <a:pt x="3001" y="214"/>
                    </a:moveTo>
                    <a:lnTo>
                      <a:pt x="1763" y="238"/>
                    </a:lnTo>
                    <a:lnTo>
                      <a:pt x="1715" y="762"/>
                    </a:lnTo>
                    <a:lnTo>
                      <a:pt x="929" y="0"/>
                    </a:lnTo>
                    <a:lnTo>
                      <a:pt x="905" y="714"/>
                    </a:lnTo>
                    <a:lnTo>
                      <a:pt x="1524" y="1357"/>
                    </a:lnTo>
                    <a:lnTo>
                      <a:pt x="405" y="2000"/>
                    </a:lnTo>
                    <a:lnTo>
                      <a:pt x="0" y="2047"/>
                    </a:lnTo>
                    <a:lnTo>
                      <a:pt x="1001" y="2929"/>
                    </a:lnTo>
                    <a:lnTo>
                      <a:pt x="1572" y="1833"/>
                    </a:lnTo>
                    <a:lnTo>
                      <a:pt x="2096" y="1809"/>
                    </a:lnTo>
                    <a:lnTo>
                      <a:pt x="3072" y="833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flat" cmpd="sng">
                <a:solidFill>
                  <a:srgbClr val="009E34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0" name="Google Shape;235;p12">
                <a:extLst>
                  <a:ext uri="{FF2B5EF4-FFF2-40B4-BE49-F238E27FC236}">
                    <a16:creationId xmlns:a16="http://schemas.microsoft.com/office/drawing/2014/main" id="{4D7E13CC-C2D9-6DC6-67A1-BB3BA6D9BCC6}"/>
                  </a:ext>
                </a:extLst>
              </p:cNvPr>
              <p:cNvSpPr/>
              <p:nvPr/>
            </p:nvSpPr>
            <p:spPr>
              <a:xfrm>
                <a:off x="5334000" y="3045625"/>
                <a:ext cx="87500" cy="80950"/>
              </a:xfrm>
              <a:custGeom>
                <a:avLst/>
                <a:gdLst/>
                <a:ahLst/>
                <a:cxnLst/>
                <a:rect l="l" t="t" r="r" b="b"/>
                <a:pathLst>
                  <a:path w="3500" h="3238" extrusionOk="0">
                    <a:moveTo>
                      <a:pt x="1786" y="47"/>
                    </a:moveTo>
                    <a:lnTo>
                      <a:pt x="1262" y="571"/>
                    </a:lnTo>
                    <a:lnTo>
                      <a:pt x="1405" y="1167"/>
                    </a:lnTo>
                    <a:lnTo>
                      <a:pt x="405" y="2000"/>
                    </a:lnTo>
                    <a:lnTo>
                      <a:pt x="0" y="2714"/>
                    </a:lnTo>
                    <a:lnTo>
                      <a:pt x="429" y="3238"/>
                    </a:lnTo>
                    <a:lnTo>
                      <a:pt x="1072" y="2310"/>
                    </a:lnTo>
                    <a:lnTo>
                      <a:pt x="2000" y="1524"/>
                    </a:lnTo>
                    <a:lnTo>
                      <a:pt x="3500" y="1643"/>
                    </a:lnTo>
                    <a:lnTo>
                      <a:pt x="3262" y="1119"/>
                    </a:lnTo>
                    <a:lnTo>
                      <a:pt x="2572" y="762"/>
                    </a:lnTo>
                    <a:lnTo>
                      <a:pt x="238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flat" cmpd="sng">
                <a:solidFill>
                  <a:srgbClr val="009E34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</p:grpSp>
      <p:pic>
        <p:nvPicPr>
          <p:cNvPr id="31" name="Google Shape;206;p12">
            <a:extLst>
              <a:ext uri="{FF2B5EF4-FFF2-40B4-BE49-F238E27FC236}">
                <a16:creationId xmlns:a16="http://schemas.microsoft.com/office/drawing/2014/main" id="{FDA8DD4F-D480-67EA-5BE5-C63BA48E9E9A}"/>
              </a:ext>
            </a:extLst>
          </p:cNvPr>
          <p:cNvPicPr preferRelativeResize="0"/>
          <p:nvPr/>
        </p:nvPicPr>
        <p:blipFill rotWithShape="1">
          <a:blip r:embed="rId4">
            <a:alphaModFix amt="23000"/>
          </a:blip>
          <a:srcRect l="28581" t="10729" r="29168" b="9848"/>
          <a:stretch/>
        </p:blipFill>
        <p:spPr>
          <a:xfrm rot="-441969">
            <a:off x="5531456" y="880702"/>
            <a:ext cx="2162172" cy="35642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B09E5C2-C22C-9AD2-775D-32950852CD5F}"/>
              </a:ext>
            </a:extLst>
          </p:cNvPr>
          <p:cNvSpPr txBox="1"/>
          <p:nvPr/>
        </p:nvSpPr>
        <p:spPr>
          <a:xfrm>
            <a:off x="4343399" y="4767247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s-AR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23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1434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/>
          <p:nvPr/>
        </p:nvSpPr>
        <p:spPr>
          <a:xfrm>
            <a:off x="0" y="0"/>
            <a:ext cx="3011700" cy="4471654"/>
          </a:xfrm>
          <a:prstGeom prst="rect">
            <a:avLst/>
          </a:prstGeom>
          <a:solidFill>
            <a:srgbClr val="009E34"/>
          </a:solidFill>
          <a:ln>
            <a:solidFill>
              <a:srgbClr val="00B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3606902" y="294332"/>
            <a:ext cx="5141042" cy="652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Arial"/>
              <a:buNone/>
            </a:pPr>
            <a:r>
              <a:rPr lang="es" sz="18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Relevamiento de cultivos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Arial"/>
              <a:buNone/>
            </a:pPr>
            <a:r>
              <a:rPr lang="es" sz="18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e identificación de necesidades tecnológicas</a:t>
            </a:r>
            <a:endParaRPr sz="18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" name="Google Shape;67;p2"/>
          <p:cNvCxnSpPr/>
          <p:nvPr/>
        </p:nvCxnSpPr>
        <p:spPr>
          <a:xfrm flipH="1">
            <a:off x="3593047" y="946888"/>
            <a:ext cx="5050800" cy="69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2"/>
          <p:cNvCxnSpPr>
            <a:cxnSpLocks/>
          </p:cNvCxnSpPr>
          <p:nvPr/>
        </p:nvCxnSpPr>
        <p:spPr>
          <a:xfrm flipH="1">
            <a:off x="228601" y="1925581"/>
            <a:ext cx="2195944" cy="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69;p2"/>
          <p:cNvSpPr/>
          <p:nvPr/>
        </p:nvSpPr>
        <p:spPr>
          <a:xfrm>
            <a:off x="228599" y="1267691"/>
            <a:ext cx="2279074" cy="7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AR" sz="2200" dirty="0">
                <a:solidFill>
                  <a:schemeClr val="bg1"/>
                </a:solidFill>
                <a:latin typeface="Encode Sans"/>
                <a:ea typeface="Encode Sans"/>
                <a:cs typeface="Encode Sans"/>
                <a:sym typeface="Encode Sans"/>
              </a:rPr>
              <a:t>Fase 3 – En curso</a:t>
            </a:r>
            <a:r>
              <a:rPr lang="es-AR" sz="2200" b="1" i="0" u="none" strike="noStrike" cap="none" dirty="0">
                <a:solidFill>
                  <a:schemeClr val="bg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4562617"/>
            <a:ext cx="1267058" cy="457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518C76F-2277-DB83-1FE7-049B34CED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935" y="1288029"/>
            <a:ext cx="2197335" cy="310556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6B30956-1F30-8EBB-589A-D563FA7CBD54}"/>
              </a:ext>
            </a:extLst>
          </p:cNvPr>
          <p:cNvSpPr txBox="1"/>
          <p:nvPr/>
        </p:nvSpPr>
        <p:spPr>
          <a:xfrm>
            <a:off x="4343399" y="4726057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s-AR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24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25991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/>
          <p:nvPr/>
        </p:nvSpPr>
        <p:spPr>
          <a:xfrm>
            <a:off x="0" y="0"/>
            <a:ext cx="3011700" cy="4471654"/>
          </a:xfrm>
          <a:prstGeom prst="rect">
            <a:avLst/>
          </a:prstGeom>
          <a:solidFill>
            <a:srgbClr val="009E34"/>
          </a:solidFill>
          <a:ln>
            <a:solidFill>
              <a:srgbClr val="00B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3606902" y="294332"/>
            <a:ext cx="5141042" cy="32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Arial"/>
              <a:buNone/>
            </a:pPr>
            <a:r>
              <a:rPr lang="es" sz="18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Selección de cultivos - Foco</a:t>
            </a:r>
            <a:endParaRPr sz="18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" name="Google Shape;67;p2"/>
          <p:cNvCxnSpPr/>
          <p:nvPr/>
        </p:nvCxnSpPr>
        <p:spPr>
          <a:xfrm flipH="1">
            <a:off x="3606902" y="749904"/>
            <a:ext cx="5050800" cy="69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2"/>
          <p:cNvCxnSpPr/>
          <p:nvPr/>
        </p:nvCxnSpPr>
        <p:spPr>
          <a:xfrm rot="10800000">
            <a:off x="228601" y="1925581"/>
            <a:ext cx="1896900" cy="240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69;p2"/>
          <p:cNvSpPr/>
          <p:nvPr/>
        </p:nvSpPr>
        <p:spPr>
          <a:xfrm>
            <a:off x="228600" y="1267691"/>
            <a:ext cx="1512000" cy="7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200" dirty="0">
                <a:solidFill>
                  <a:schemeClr val="bg1"/>
                </a:solidFill>
                <a:latin typeface="Encode Sans"/>
                <a:ea typeface="Encode Sans"/>
                <a:cs typeface="Encode Sans"/>
                <a:sym typeface="Encode Sans"/>
              </a:rPr>
              <a:t>Argentina</a:t>
            </a:r>
            <a:r>
              <a:rPr lang="es" sz="2200" b="1" i="0" u="none" strike="noStrike" cap="none" dirty="0">
                <a:solidFill>
                  <a:schemeClr val="bg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endParaRPr sz="2200" b="1" i="0" u="none" strike="noStrike" cap="none" dirty="0">
              <a:solidFill>
                <a:schemeClr val="bg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4562617"/>
            <a:ext cx="1267058" cy="4577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72A9B3C-5F7E-9591-E448-89DBA7D1070C}"/>
              </a:ext>
            </a:extLst>
          </p:cNvPr>
          <p:cNvSpPr txBox="1"/>
          <p:nvPr/>
        </p:nvSpPr>
        <p:spPr>
          <a:xfrm>
            <a:off x="3606902" y="821103"/>
            <a:ext cx="2484438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bg1">
                  <a:lumMod val="65000"/>
                </a:schemeClr>
              </a:buClr>
            </a:pPr>
            <a:endParaRPr lang="es-AR" dirty="0">
              <a:solidFill>
                <a:srgbClr val="00B05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00B050"/>
                </a:solidFill>
                <a:latin typeface="Encode Sans"/>
                <a:ea typeface="Encode Sans"/>
                <a:cs typeface="Encode Sans"/>
                <a:sym typeface="Encode Sans"/>
              </a:rPr>
              <a:t>Fruticultura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00B050"/>
                </a:solidFill>
                <a:latin typeface="Encode Sans"/>
                <a:ea typeface="Encode Sans"/>
                <a:cs typeface="Encode Sans"/>
                <a:sym typeface="Encode Sans"/>
              </a:rPr>
              <a:t>Horticultura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00B050"/>
                </a:solidFill>
                <a:latin typeface="Encode Sans"/>
                <a:ea typeface="Encode Sans"/>
                <a:cs typeface="Encode Sans"/>
                <a:sym typeface="Encode Sans"/>
              </a:rPr>
              <a:t>Vitivinicultura 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00B050"/>
                </a:solidFill>
                <a:latin typeface="Encode Sans"/>
                <a:ea typeface="Encode Sans"/>
                <a:cs typeface="Encode Sans"/>
                <a:sym typeface="Encode Sans"/>
              </a:rPr>
              <a:t>Desarrollo forestal</a:t>
            </a:r>
          </a:p>
          <a:p>
            <a:pPr algn="just">
              <a:buClr>
                <a:schemeClr val="bg1">
                  <a:lumMod val="65000"/>
                </a:schemeClr>
              </a:buClr>
            </a:pPr>
            <a:endParaRPr lang="es-AR" dirty="0">
              <a:solidFill>
                <a:srgbClr val="00B05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026" name="Picture 2" descr="What Is A Stone Fruit Tree – Stone Fruit Facts And Growing Info">
            <a:extLst>
              <a:ext uri="{FF2B5EF4-FFF2-40B4-BE49-F238E27FC236}">
                <a16:creationId xmlns:a16="http://schemas.microsoft.com/office/drawing/2014/main" id="{8966F52D-99DB-1BD3-94AF-002B6FBDF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572" y="1267691"/>
            <a:ext cx="1372729" cy="91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 cultivo de papa renace en zona del sur de Buenos Aires | PotatoPro">
            <a:extLst>
              <a:ext uri="{FF2B5EF4-FFF2-40B4-BE49-F238E27FC236}">
                <a16:creationId xmlns:a16="http://schemas.microsoft.com/office/drawing/2014/main" id="{90F77EF7-E354-754D-6B4F-99E9B509C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27861"/>
            <a:ext cx="2582864" cy="159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vernadero de tomates fotos de stock, imágenes de Invernadero de tomates  sin royalties | Depositphotos">
            <a:extLst>
              <a:ext uri="{FF2B5EF4-FFF2-40B4-BE49-F238E27FC236}">
                <a16:creationId xmlns:a16="http://schemas.microsoft.com/office/drawing/2014/main" id="{9FCD2D94-6E69-EAA2-8BF5-2CC6C2C27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584" y="1267691"/>
            <a:ext cx="1603416" cy="10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itivinicultura en Mendoza">
            <a:extLst>
              <a:ext uri="{FF2B5EF4-FFF2-40B4-BE49-F238E27FC236}">
                <a16:creationId xmlns:a16="http://schemas.microsoft.com/office/drawing/2014/main" id="{FAEC031E-3EBB-1A96-CDFF-F80384AD1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349" y="2741298"/>
            <a:ext cx="2270775" cy="170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nálisis, propuestas y metas para alcanzar los desafíos de la gestión  forestal sostenible y el desarrollo para una Argentina forestal - Argentina  Forestal">
            <a:extLst>
              <a:ext uri="{FF2B5EF4-FFF2-40B4-BE49-F238E27FC236}">
                <a16:creationId xmlns:a16="http://schemas.microsoft.com/office/drawing/2014/main" id="{568946A8-B8BA-ADF1-A4FD-A839A63B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526" y="2741297"/>
            <a:ext cx="3081474" cy="170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E0727C0-4D62-268E-E354-DA8652046B95}"/>
              </a:ext>
            </a:extLst>
          </p:cNvPr>
          <p:cNvSpPr txBox="1"/>
          <p:nvPr/>
        </p:nvSpPr>
        <p:spPr>
          <a:xfrm>
            <a:off x="4572000" y="4694277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s-AR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25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6504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/>
          <p:nvPr/>
        </p:nvSpPr>
        <p:spPr>
          <a:xfrm>
            <a:off x="0" y="0"/>
            <a:ext cx="3011700" cy="4471654"/>
          </a:xfrm>
          <a:prstGeom prst="rect">
            <a:avLst/>
          </a:prstGeom>
          <a:solidFill>
            <a:srgbClr val="009E34"/>
          </a:solidFill>
          <a:ln>
            <a:solidFill>
              <a:srgbClr val="00B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3606902" y="294332"/>
            <a:ext cx="5141042" cy="32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Arial"/>
              <a:buNone/>
            </a:pPr>
            <a:r>
              <a:rPr lang="es" sz="18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Necesidades identificadas</a:t>
            </a:r>
            <a:endParaRPr sz="18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" name="Google Shape;67;p2"/>
          <p:cNvCxnSpPr/>
          <p:nvPr/>
        </p:nvCxnSpPr>
        <p:spPr>
          <a:xfrm flipH="1">
            <a:off x="3606902" y="749904"/>
            <a:ext cx="5050800" cy="69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2"/>
          <p:cNvCxnSpPr/>
          <p:nvPr/>
        </p:nvCxnSpPr>
        <p:spPr>
          <a:xfrm rot="10800000">
            <a:off x="228601" y="1925581"/>
            <a:ext cx="1896900" cy="240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69;p2"/>
          <p:cNvSpPr/>
          <p:nvPr/>
        </p:nvSpPr>
        <p:spPr>
          <a:xfrm>
            <a:off x="228600" y="1267691"/>
            <a:ext cx="1512000" cy="7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200" dirty="0">
                <a:solidFill>
                  <a:schemeClr val="bg1"/>
                </a:solidFill>
                <a:latin typeface="Encode Sans"/>
                <a:ea typeface="Encode Sans"/>
                <a:cs typeface="Encode Sans"/>
                <a:sym typeface="Encode Sans"/>
              </a:rPr>
              <a:t>Argentina</a:t>
            </a:r>
            <a:r>
              <a:rPr lang="es" sz="2200" b="1" i="0" u="none" strike="noStrike" cap="none" dirty="0">
                <a:solidFill>
                  <a:schemeClr val="bg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endParaRPr sz="2200" b="1" i="0" u="none" strike="noStrike" cap="none" dirty="0">
              <a:solidFill>
                <a:schemeClr val="bg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4562617"/>
            <a:ext cx="1267058" cy="457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90;p14">
            <a:extLst>
              <a:ext uri="{FF2B5EF4-FFF2-40B4-BE49-F238E27FC236}">
                <a16:creationId xmlns:a16="http://schemas.microsoft.com/office/drawing/2014/main" id="{E39AF4DD-3FD7-2728-8803-B8E0A351CE4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8885" t="1155" r="13629"/>
          <a:stretch/>
        </p:blipFill>
        <p:spPr>
          <a:xfrm>
            <a:off x="423263" y="2257474"/>
            <a:ext cx="1815810" cy="18846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755DB23-67E9-CD81-3D72-28D373791DD1}"/>
              </a:ext>
            </a:extLst>
          </p:cNvPr>
          <p:cNvSpPr txBox="1"/>
          <p:nvPr/>
        </p:nvSpPr>
        <p:spPr>
          <a:xfrm>
            <a:off x="3540194" y="749904"/>
            <a:ext cx="518054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lang="es-AR" sz="11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r>
              <a:rPr lang="es-AR" sz="11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Genética – mejores variedades vegetales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lang="es-AR" sz="11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r>
              <a:rPr lang="es-AR" sz="11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Cambio climático - Gestión de heladas/granizo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lang="es-AR" sz="11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r>
              <a:rPr lang="es-AR" sz="11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Riego - </a:t>
            </a:r>
            <a:r>
              <a:rPr kumimoji="0" lang="es-AR" sz="11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Sistemas de riego presurizados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lang="es-AR" sz="11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r>
              <a:rPr lang="es-AR" sz="11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Nutrición del suelo - Salinización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lang="es-AR" sz="11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r>
              <a:rPr kumimoji="0" lang="es-AR" sz="11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Protección de los cultivos – Mejores prácticas agrícolas p</a:t>
            </a:r>
            <a:r>
              <a:rPr lang="es-AR" sz="11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ara erradicar plagas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lang="es-AR" sz="11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r>
              <a:rPr kumimoji="0" lang="es-AR" sz="11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Capacitación de recursos humanos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lang="es-AR" sz="11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r>
              <a:rPr kumimoji="0" lang="es-AR" sz="11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Automatización de procesos – Agricultura digital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lang="es-AR" sz="11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r>
              <a:rPr kumimoji="0" lang="es-AR" sz="11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Inventario de bosques, etc.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5A66F43-567C-ED49-5781-C2003EC102FC}"/>
              </a:ext>
            </a:extLst>
          </p:cNvPr>
          <p:cNvSpPr txBox="1"/>
          <p:nvPr/>
        </p:nvSpPr>
        <p:spPr>
          <a:xfrm>
            <a:off x="4443984" y="4774182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s-AR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26</a:t>
            </a:fld>
            <a:endParaRPr lang="es-AR" dirty="0"/>
          </a:p>
        </p:txBody>
      </p:sp>
      <p:pic>
        <p:nvPicPr>
          <p:cNvPr id="2052" name="Picture 4" descr="Macri modificó la ley de Tierras y abre un nuevo escenario para las  inversiones foresto-industriales en el NEA - MisionesOnline">
            <a:extLst>
              <a:ext uri="{FF2B5EF4-FFF2-40B4-BE49-F238E27FC236}">
                <a16:creationId xmlns:a16="http://schemas.microsoft.com/office/drawing/2014/main" id="{17957789-7A1E-4948-EF8B-DFD95889C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496" y="3288693"/>
            <a:ext cx="2889504" cy="131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438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/>
          <p:nvPr/>
        </p:nvSpPr>
        <p:spPr>
          <a:xfrm>
            <a:off x="0" y="0"/>
            <a:ext cx="3011700" cy="4471654"/>
          </a:xfrm>
          <a:prstGeom prst="rect">
            <a:avLst/>
          </a:prstGeom>
          <a:solidFill>
            <a:srgbClr val="009E34"/>
          </a:solidFill>
          <a:ln>
            <a:solidFill>
              <a:srgbClr val="00B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3606902" y="294332"/>
            <a:ext cx="5141042" cy="32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Arial"/>
              <a:buNone/>
            </a:pPr>
            <a:r>
              <a:rPr lang="es" sz="18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Próximos pasos</a:t>
            </a:r>
            <a:endParaRPr sz="18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" name="Google Shape;67;p2"/>
          <p:cNvCxnSpPr/>
          <p:nvPr/>
        </p:nvCxnSpPr>
        <p:spPr>
          <a:xfrm flipH="1">
            <a:off x="3606902" y="749904"/>
            <a:ext cx="5050800" cy="69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2"/>
          <p:cNvCxnSpPr/>
          <p:nvPr/>
        </p:nvCxnSpPr>
        <p:spPr>
          <a:xfrm rot="10800000">
            <a:off x="228601" y="1925581"/>
            <a:ext cx="1896900" cy="240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69;p2"/>
          <p:cNvSpPr/>
          <p:nvPr/>
        </p:nvSpPr>
        <p:spPr>
          <a:xfrm>
            <a:off x="228600" y="1267691"/>
            <a:ext cx="1512000" cy="7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200" dirty="0">
                <a:solidFill>
                  <a:schemeClr val="bg1"/>
                </a:solidFill>
                <a:latin typeface="Encode Sans"/>
                <a:ea typeface="Encode Sans"/>
                <a:cs typeface="Encode Sans"/>
                <a:sym typeface="Encode Sans"/>
              </a:rPr>
              <a:t>Argentina</a:t>
            </a:r>
            <a:r>
              <a:rPr lang="es" sz="2200" b="1" i="0" u="none" strike="noStrike" cap="none" dirty="0">
                <a:solidFill>
                  <a:schemeClr val="bg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endParaRPr sz="2200" b="1" i="0" u="none" strike="noStrike" cap="none" dirty="0">
              <a:solidFill>
                <a:schemeClr val="bg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4562617"/>
            <a:ext cx="1267058" cy="4577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72A9B3C-5F7E-9591-E448-89DBA7D1070C}"/>
              </a:ext>
            </a:extLst>
          </p:cNvPr>
          <p:cNvSpPr txBox="1"/>
          <p:nvPr/>
        </p:nvSpPr>
        <p:spPr>
          <a:xfrm>
            <a:off x="3671536" y="986109"/>
            <a:ext cx="498616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s-ES" sz="1200" dirty="0">
              <a:solidFill>
                <a:srgbClr val="009E34"/>
              </a:solidFill>
              <a:latin typeface="Encode Sans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rgbClr val="009E34"/>
                </a:solidFill>
                <a:latin typeface="Encode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Encontrar soluciones tecnológicas para cubrir las necesidades identificadas, facilitando los vínculos entre demandantes y proveedores de tecnología.</a:t>
            </a:r>
          </a:p>
          <a:p>
            <a:pPr marL="171450" indent="-171450" algn="just">
              <a:lnSpc>
                <a:spcPct val="150000"/>
              </a:lnSpc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rgbClr val="009E34"/>
                </a:solidFill>
                <a:latin typeface="Encode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Registrar en la plataforma WIPO GREEN las soluciones tecnológicas encontradas.</a:t>
            </a:r>
          </a:p>
          <a:p>
            <a:pPr marL="171450" indent="-171450" algn="just">
              <a:lnSpc>
                <a:spcPct val="150000"/>
              </a:lnSpc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rgbClr val="009E34"/>
                </a:solidFill>
                <a:latin typeface="Encode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 consultora presentará un Informe Final con el reporte de los resultados alcanzados.</a:t>
            </a:r>
          </a:p>
          <a:p>
            <a:pPr algn="just">
              <a:buClr>
                <a:schemeClr val="bg1">
                  <a:lumMod val="65000"/>
                </a:schemeClr>
              </a:buClr>
              <a:defRPr/>
            </a:pPr>
            <a:endParaRPr lang="es-ES" sz="1200" dirty="0">
              <a:solidFill>
                <a:srgbClr val="009E34"/>
              </a:solidFill>
              <a:latin typeface="Encode Sans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FE2488-829E-D9C9-617D-BD22F714CC11}"/>
              </a:ext>
            </a:extLst>
          </p:cNvPr>
          <p:cNvSpPr txBox="1"/>
          <p:nvPr/>
        </p:nvSpPr>
        <p:spPr>
          <a:xfrm>
            <a:off x="4343399" y="4668399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s-AR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27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05703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/>
          <p:nvPr/>
        </p:nvSpPr>
        <p:spPr>
          <a:xfrm>
            <a:off x="0" y="0"/>
            <a:ext cx="3011700" cy="4471654"/>
          </a:xfrm>
          <a:prstGeom prst="rect">
            <a:avLst/>
          </a:prstGeom>
          <a:solidFill>
            <a:srgbClr val="009E34"/>
          </a:solidFill>
          <a:ln>
            <a:solidFill>
              <a:srgbClr val="00B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3606902" y="294332"/>
            <a:ext cx="5141042" cy="32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Arial"/>
              <a:buNone/>
            </a:pPr>
            <a:r>
              <a:rPr lang="es" sz="18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Importancia del proyecto</a:t>
            </a:r>
            <a:endParaRPr sz="18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" name="Google Shape;67;p2"/>
          <p:cNvCxnSpPr/>
          <p:nvPr/>
        </p:nvCxnSpPr>
        <p:spPr>
          <a:xfrm flipH="1">
            <a:off x="3606902" y="749904"/>
            <a:ext cx="5050800" cy="69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2"/>
          <p:cNvCxnSpPr/>
          <p:nvPr/>
        </p:nvCxnSpPr>
        <p:spPr>
          <a:xfrm rot="10800000">
            <a:off x="228601" y="1925581"/>
            <a:ext cx="1896900" cy="240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69;p2"/>
          <p:cNvSpPr/>
          <p:nvPr/>
        </p:nvSpPr>
        <p:spPr>
          <a:xfrm>
            <a:off x="228600" y="1267691"/>
            <a:ext cx="1512000" cy="7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200" dirty="0">
                <a:solidFill>
                  <a:schemeClr val="bg1"/>
                </a:solidFill>
                <a:latin typeface="Encode Sans"/>
                <a:ea typeface="Encode Sans"/>
                <a:cs typeface="Encode Sans"/>
                <a:sym typeface="Encode Sans"/>
              </a:rPr>
              <a:t>Argentina</a:t>
            </a:r>
            <a:r>
              <a:rPr lang="es" sz="2200" b="1" i="0" u="none" strike="noStrike" cap="none" dirty="0">
                <a:solidFill>
                  <a:schemeClr val="bg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endParaRPr sz="2200" b="1" i="0" u="none" strike="noStrike" cap="none" dirty="0">
              <a:solidFill>
                <a:schemeClr val="bg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4562617"/>
            <a:ext cx="1267058" cy="4577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72A9B3C-5F7E-9591-E448-89DBA7D1070C}"/>
              </a:ext>
            </a:extLst>
          </p:cNvPr>
          <p:cNvSpPr txBox="1"/>
          <p:nvPr/>
        </p:nvSpPr>
        <p:spPr>
          <a:xfrm>
            <a:off x="3387518" y="1040177"/>
            <a:ext cx="5579810" cy="3353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ES" sz="1300" dirty="0">
                <a:solidFill>
                  <a:srgbClr val="009E34"/>
                </a:solidFill>
                <a:latin typeface="Encode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Para recuperación </a:t>
            </a:r>
            <a:r>
              <a:rPr lang="es-ES" sz="1300" dirty="0" err="1">
                <a:solidFill>
                  <a:srgbClr val="009E34"/>
                </a:solidFill>
                <a:latin typeface="Encode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post-pandemia</a:t>
            </a:r>
            <a:r>
              <a:rPr lang="es-ES" sz="1300" dirty="0">
                <a:solidFill>
                  <a:srgbClr val="009E34"/>
                </a:solidFill>
                <a:latin typeface="Encode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: promoción transferencia tecnologías al sistema productivo.</a:t>
            </a:r>
          </a:p>
          <a:p>
            <a:pPr marL="171450" indent="-171450" algn="just">
              <a:lnSpc>
                <a:spcPct val="150000"/>
              </a:lnSpc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ES" sz="1300" dirty="0">
                <a:solidFill>
                  <a:srgbClr val="009E34"/>
                </a:solidFill>
                <a:latin typeface="Encode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S" sz="1300" u="sng" dirty="0">
                <a:solidFill>
                  <a:srgbClr val="009E34"/>
                </a:solidFill>
                <a:latin typeface="Encode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Proyecto es un proceso</a:t>
            </a:r>
            <a:r>
              <a:rPr lang="es-ES" sz="1300" dirty="0">
                <a:solidFill>
                  <a:srgbClr val="009E34"/>
                </a:solidFill>
                <a:latin typeface="Encode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más que un evento único de "match-</a:t>
            </a:r>
            <a:r>
              <a:rPr lang="es-ES" sz="1300" dirty="0" err="1">
                <a:solidFill>
                  <a:srgbClr val="009E34"/>
                </a:solidFill>
                <a:latin typeface="Encode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making</a:t>
            </a:r>
            <a:r>
              <a:rPr lang="es-ES" sz="1300" dirty="0">
                <a:solidFill>
                  <a:srgbClr val="009E34"/>
                </a:solidFill>
                <a:latin typeface="Encode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".</a:t>
            </a:r>
          </a:p>
          <a:p>
            <a:pPr marL="171450" indent="-171450" algn="just">
              <a:lnSpc>
                <a:spcPct val="150000"/>
              </a:lnSpc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ES" sz="1300" dirty="0">
                <a:solidFill>
                  <a:srgbClr val="009E34"/>
                </a:solidFill>
                <a:latin typeface="Encode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 busca:</a:t>
            </a:r>
          </a:p>
          <a:p>
            <a:pPr marL="536575" indent="-268288" algn="just">
              <a:lnSpc>
                <a:spcPct val="150000"/>
              </a:lnSpc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s-ES" sz="1300" u="sng" dirty="0">
                <a:solidFill>
                  <a:srgbClr val="009E34"/>
                </a:solidFill>
                <a:latin typeface="Encode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Fomentar cooperación</a:t>
            </a:r>
            <a:r>
              <a:rPr lang="es-ES" sz="1300" dirty="0">
                <a:solidFill>
                  <a:srgbClr val="009E34"/>
                </a:solidFill>
                <a:latin typeface="Encode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entre socios regionales y la visión regional para alcanzar a más partes interesadas, mediante la organización de eventos de "match-</a:t>
            </a:r>
            <a:r>
              <a:rPr lang="es-ES" sz="1300" dirty="0" err="1">
                <a:solidFill>
                  <a:srgbClr val="009E34"/>
                </a:solidFill>
                <a:latin typeface="Encode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making</a:t>
            </a:r>
            <a:r>
              <a:rPr lang="es-ES" sz="1300" dirty="0">
                <a:solidFill>
                  <a:srgbClr val="009E34"/>
                </a:solidFill>
                <a:latin typeface="Encode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“, incluso regionales y el desarrollo estudios sectoriales.</a:t>
            </a:r>
          </a:p>
          <a:p>
            <a:pPr marL="536575" indent="-268288" algn="just">
              <a:lnSpc>
                <a:spcPct val="150000"/>
              </a:lnSpc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s-ES" sz="1300" u="sng" dirty="0">
                <a:solidFill>
                  <a:srgbClr val="009E34"/>
                </a:solidFill>
                <a:latin typeface="Encode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Apoyar acciones</a:t>
            </a:r>
            <a:r>
              <a:rPr lang="es-ES" sz="1300" dirty="0">
                <a:solidFill>
                  <a:srgbClr val="009E34"/>
                </a:solidFill>
                <a:latin typeface="Encode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s-ES" sz="1300" u="sng" dirty="0">
                <a:solidFill>
                  <a:srgbClr val="009E34"/>
                </a:solidFill>
                <a:latin typeface="Encode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aumentar la visibilidad</a:t>
            </a:r>
            <a:r>
              <a:rPr lang="es-ES" sz="1300" dirty="0">
                <a:solidFill>
                  <a:srgbClr val="009E34"/>
                </a:solidFill>
                <a:latin typeface="Encode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de la base de datos WIPO GREEN como canal de comunicación relevante.</a:t>
            </a:r>
          </a:p>
          <a:p>
            <a:pPr marL="536575" indent="-268288" algn="just">
              <a:lnSpc>
                <a:spcPct val="150000"/>
              </a:lnSpc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s-ES" sz="1300" u="sng" dirty="0">
                <a:solidFill>
                  <a:srgbClr val="009E34"/>
                </a:solidFill>
                <a:latin typeface="Encode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Apoyar</a:t>
            </a:r>
            <a:r>
              <a:rPr lang="es-ES" sz="1300" dirty="0">
                <a:solidFill>
                  <a:srgbClr val="009E34"/>
                </a:solidFill>
                <a:latin typeface="Encode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 los </a:t>
            </a:r>
            <a:r>
              <a:rPr lang="es-ES" sz="1300" u="sng" dirty="0">
                <a:solidFill>
                  <a:srgbClr val="009E34"/>
                </a:solidFill>
                <a:latin typeface="Encode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desarrollos tecnológicos nacionales</a:t>
            </a:r>
            <a:r>
              <a:rPr lang="es-ES" sz="1300" dirty="0">
                <a:solidFill>
                  <a:srgbClr val="009E34"/>
                </a:solidFill>
                <a:latin typeface="Encode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14C51C-C79E-2808-98D6-7A0501055C39}"/>
              </a:ext>
            </a:extLst>
          </p:cNvPr>
          <p:cNvSpPr txBox="1"/>
          <p:nvPr/>
        </p:nvSpPr>
        <p:spPr>
          <a:xfrm>
            <a:off x="4343399" y="4774182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s-AR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28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62750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756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9a9400e4c_0_5"/>
          <p:cNvSpPr/>
          <p:nvPr/>
        </p:nvSpPr>
        <p:spPr>
          <a:xfrm>
            <a:off x="-38400" y="0"/>
            <a:ext cx="9220800" cy="5143500"/>
          </a:xfrm>
          <a:prstGeom prst="rect">
            <a:avLst/>
          </a:prstGeom>
          <a:solidFill>
            <a:srgbClr val="009E34"/>
          </a:solidFill>
          <a:ln w="9525" cap="flat" cmpd="sng">
            <a:solidFill>
              <a:srgbClr val="009E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7" name="Google Shape;107;g89a9400e4c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080" y="4478027"/>
            <a:ext cx="1213212" cy="50550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89a9400e4c_0_5"/>
          <p:cNvSpPr txBox="1"/>
          <p:nvPr/>
        </p:nvSpPr>
        <p:spPr>
          <a:xfrm>
            <a:off x="283080" y="247724"/>
            <a:ext cx="7523956" cy="13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" sz="3600" b="0" i="0" u="none" strike="noStrike" cap="none" dirty="0">
                <a:solidFill>
                  <a:srgbClr val="FFFFFF"/>
                </a:solidFill>
                <a:latin typeface="Encode Sans Condensed Thin" panose="020B0604020202020204" charset="0"/>
                <a:ea typeface="Encode Sans"/>
                <a:cs typeface="Encode Sans"/>
                <a:sym typeface="Encode Sans"/>
              </a:rPr>
              <a:t>PROYECTO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" sz="3600" b="1" i="0" u="none" strike="noStrike" cap="none" dirty="0">
                <a:solidFill>
                  <a:schemeClr val="lt1"/>
                </a:solidFill>
                <a:latin typeface="Encode Sans Condensed Thin" panose="020B0604020202020204" charset="0"/>
                <a:ea typeface="Encode Sans"/>
                <a:cs typeface="Encode Sans"/>
                <a:sym typeface="Encode Sans"/>
              </a:rPr>
              <a:t>EUROCLIMA+</a:t>
            </a:r>
            <a:endParaRPr sz="3600" b="1" i="0" u="none" strike="noStrike" cap="none" dirty="0">
              <a:solidFill>
                <a:srgbClr val="FFFFFF"/>
              </a:solidFill>
              <a:latin typeface="Encode Sans Condensed Thin" panose="020B0604020202020204" charset="0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109" name="Google Shape;109;g89a9400e4c_0_5"/>
          <p:cNvCxnSpPr/>
          <p:nvPr/>
        </p:nvCxnSpPr>
        <p:spPr>
          <a:xfrm rot="10800000">
            <a:off x="438460" y="1690808"/>
            <a:ext cx="1896900" cy="240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6493E8DD-DF96-7463-1F0D-C78DC413E5EE}"/>
              </a:ext>
            </a:extLst>
          </p:cNvPr>
          <p:cNvSpPr txBox="1"/>
          <p:nvPr/>
        </p:nvSpPr>
        <p:spPr>
          <a:xfrm>
            <a:off x="348096" y="1958930"/>
            <a:ext cx="17647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1400" b="0" i="0" u="none" strike="noStrike" cap="none" dirty="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Guillermo Vispo</a:t>
            </a:r>
            <a:endParaRPr lang="es-AR" dirty="0"/>
          </a:p>
        </p:txBody>
      </p:sp>
      <p:pic>
        <p:nvPicPr>
          <p:cNvPr id="4" name="Google Shape;59;g249c0283253_0_0">
            <a:extLst>
              <a:ext uri="{FF2B5EF4-FFF2-40B4-BE49-F238E27FC236}">
                <a16:creationId xmlns:a16="http://schemas.microsoft.com/office/drawing/2014/main" id="{A951ACC9-CCFF-5C6B-C3B8-5F37E7EA2A8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25054" b="30386"/>
          <a:stretch/>
        </p:blipFill>
        <p:spPr>
          <a:xfrm>
            <a:off x="5291250" y="1567100"/>
            <a:ext cx="3854828" cy="3580549"/>
          </a:xfrm>
          <a:prstGeom prst="rect">
            <a:avLst/>
          </a:prstGeom>
          <a:noFill/>
          <a:ln w="9525" cap="flat" cmpd="sng">
            <a:solidFill>
              <a:srgbClr val="009E34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97465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756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9a9400e4c_0_5"/>
          <p:cNvSpPr/>
          <p:nvPr/>
        </p:nvSpPr>
        <p:spPr>
          <a:xfrm>
            <a:off x="-38400" y="0"/>
            <a:ext cx="9220800" cy="5143500"/>
          </a:xfrm>
          <a:prstGeom prst="rect">
            <a:avLst/>
          </a:prstGeom>
          <a:solidFill>
            <a:srgbClr val="009E34"/>
          </a:solidFill>
          <a:ln w="9525" cap="flat" cmpd="sng">
            <a:solidFill>
              <a:srgbClr val="009E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7" name="Google Shape;107;g89a9400e4c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080" y="4478027"/>
            <a:ext cx="1213212" cy="50550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89a9400e4c_0_5"/>
          <p:cNvSpPr txBox="1"/>
          <p:nvPr/>
        </p:nvSpPr>
        <p:spPr>
          <a:xfrm>
            <a:off x="283080" y="247724"/>
            <a:ext cx="7523956" cy="13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" sz="3600" b="0" i="0" u="none" strike="noStrike" cap="none" dirty="0">
                <a:solidFill>
                  <a:srgbClr val="FFFFFF"/>
                </a:solidFill>
                <a:latin typeface="Encode Sans Condensed Thin" panose="020B0604020202020204" charset="0"/>
                <a:ea typeface="Encode Sans"/>
                <a:cs typeface="Encode Sans"/>
                <a:sym typeface="Encode Sans"/>
              </a:rPr>
              <a:t>PROGRAMA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" sz="3600" b="1" i="0" u="none" strike="noStrike" cap="none" dirty="0">
                <a:solidFill>
                  <a:schemeClr val="lt1"/>
                </a:solidFill>
                <a:latin typeface="Encode Sans Condensed Thin" panose="020B0604020202020204" charset="0"/>
                <a:ea typeface="Encode Sans"/>
                <a:cs typeface="Encode Sans"/>
                <a:sym typeface="Encode Sans"/>
              </a:rPr>
              <a:t>OMPI VERDE – WIPO GREEN</a:t>
            </a:r>
            <a:endParaRPr sz="3600" b="1" i="0" u="none" strike="noStrike" cap="none" dirty="0">
              <a:solidFill>
                <a:srgbClr val="FFFFFF"/>
              </a:solidFill>
              <a:latin typeface="Encode Sans Condensed Thin" panose="020B0604020202020204" charset="0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109" name="Google Shape;109;g89a9400e4c_0_5"/>
          <p:cNvCxnSpPr/>
          <p:nvPr/>
        </p:nvCxnSpPr>
        <p:spPr>
          <a:xfrm rot="10800000">
            <a:off x="438460" y="1690808"/>
            <a:ext cx="1896900" cy="240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6493E8DD-DF96-7463-1F0D-C78DC413E5EE}"/>
              </a:ext>
            </a:extLst>
          </p:cNvPr>
          <p:cNvSpPr txBox="1"/>
          <p:nvPr/>
        </p:nvSpPr>
        <p:spPr>
          <a:xfrm>
            <a:off x="348096" y="1958930"/>
            <a:ext cx="17647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1400" b="0" i="0" u="none" strike="noStrike" cap="none" dirty="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Mariana Di Lella</a:t>
            </a:r>
            <a:endParaRPr lang="es-AR" dirty="0"/>
          </a:p>
        </p:txBody>
      </p:sp>
      <p:pic>
        <p:nvPicPr>
          <p:cNvPr id="4" name="Google Shape;59;g249c0283253_0_0">
            <a:extLst>
              <a:ext uri="{FF2B5EF4-FFF2-40B4-BE49-F238E27FC236}">
                <a16:creationId xmlns:a16="http://schemas.microsoft.com/office/drawing/2014/main" id="{A951ACC9-CCFF-5C6B-C3B8-5F37E7EA2A8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25054" b="30386"/>
          <a:stretch/>
        </p:blipFill>
        <p:spPr>
          <a:xfrm>
            <a:off x="5291250" y="1567100"/>
            <a:ext cx="3854828" cy="3580549"/>
          </a:xfrm>
          <a:prstGeom prst="rect">
            <a:avLst/>
          </a:prstGeom>
          <a:noFill/>
          <a:ln w="9525" cap="flat" cmpd="sng">
            <a:solidFill>
              <a:srgbClr val="009E34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665178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4;p2">
            <a:extLst>
              <a:ext uri="{FF2B5EF4-FFF2-40B4-BE49-F238E27FC236}">
                <a16:creationId xmlns:a16="http://schemas.microsoft.com/office/drawing/2014/main" id="{EFEF9341-5275-673F-D78B-307BCB302781}"/>
              </a:ext>
            </a:extLst>
          </p:cNvPr>
          <p:cNvSpPr/>
          <p:nvPr/>
        </p:nvSpPr>
        <p:spPr>
          <a:xfrm>
            <a:off x="0" y="0"/>
            <a:ext cx="3011700" cy="51366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/>
          <p:cNvSpPr/>
          <p:nvPr/>
        </p:nvSpPr>
        <p:spPr>
          <a:xfrm>
            <a:off x="3240300" y="322092"/>
            <a:ext cx="5087774" cy="415846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s-AR" sz="1400" b="0" i="0" u="none" strike="noStrike" cap="none" dirty="0">
              <a:solidFill>
                <a:srgbClr val="009E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0" name="Google Shape;90;p3"/>
          <p:cNvCxnSpPr>
            <a:cxnSpLocks/>
          </p:cNvCxnSpPr>
          <p:nvPr/>
        </p:nvCxnSpPr>
        <p:spPr>
          <a:xfrm flipH="1">
            <a:off x="320749" y="2207647"/>
            <a:ext cx="2060944" cy="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" name="Google Shape;91;p3"/>
          <p:cNvSpPr/>
          <p:nvPr/>
        </p:nvSpPr>
        <p:spPr>
          <a:xfrm>
            <a:off x="320749" y="1640229"/>
            <a:ext cx="2138915" cy="761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400" dirty="0">
                <a:solidFill>
                  <a:srgbClr val="009E34"/>
                </a:solidFill>
                <a:latin typeface="Encode Sans Condensed Thin" panose="020B0604020202020204" charset="0"/>
                <a:ea typeface="Encode Sans"/>
                <a:cs typeface="Encode Sans"/>
                <a:sym typeface="Encode Sans"/>
              </a:rPr>
              <a:t>Antecedentes</a:t>
            </a:r>
            <a:endParaRPr lang="es-AR" sz="2400" i="0" u="none" strike="noStrike" cap="none" dirty="0">
              <a:solidFill>
                <a:srgbClr val="37BBED"/>
              </a:solidFill>
              <a:latin typeface="Encode Sans Condensed Thin" panose="020B0604020202020204" charset="0"/>
              <a:ea typeface="Encode Sans"/>
              <a:cs typeface="Encode Sans"/>
              <a:sym typeface="Encode Sans"/>
            </a:endParaRPr>
          </a:p>
        </p:txBody>
      </p:sp>
      <p:pic>
        <p:nvPicPr>
          <p:cNvPr id="92" name="Google Shape;9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4562617"/>
            <a:ext cx="1267057" cy="4577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0F65E65-5C58-E5D9-973F-FACF2A85DCE2}"/>
              </a:ext>
            </a:extLst>
          </p:cNvPr>
          <p:cNvSpPr txBox="1"/>
          <p:nvPr/>
        </p:nvSpPr>
        <p:spPr>
          <a:xfrm>
            <a:off x="3600893" y="574158"/>
            <a:ext cx="440703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Funciones de las OAPI</a:t>
            </a:r>
          </a:p>
          <a:p>
            <a:pPr algn="just"/>
            <a:r>
              <a:rPr lang="es-AR" sz="16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Capacitar e intercambiar  experiencias en materia de P.I., concientizando  sobre su importancia en la innovación, la comercialización, transferencia de tecnología, y la cooperación técnica para la adopción de buenas prácticas.</a:t>
            </a:r>
          </a:p>
          <a:p>
            <a:endParaRPr lang="es-AR" sz="16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s-AR" sz="1600" b="1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Proyecto de aceleración</a:t>
            </a:r>
          </a:p>
          <a:p>
            <a:pPr algn="just"/>
            <a:r>
              <a:rPr lang="es-AR" sz="16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 2019, la división </a:t>
            </a:r>
            <a:r>
              <a:rPr lang="es-AR" sz="1600" b="1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WIPO Green</a:t>
            </a:r>
            <a:r>
              <a:rPr lang="es-AR" sz="16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subordinada a </a:t>
            </a:r>
            <a:r>
              <a:rPr lang="es-AR" sz="1600" b="1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OMPI</a:t>
            </a:r>
            <a:r>
              <a:rPr lang="es-AR" sz="16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propuso este proyecto con el fin de  conectar soluciones ambientalmente sostenibles con proveedores de servicios y tecnologías de los cuales formaron parte las Oficinas de Patentes de Argentina, Chile y Brasil.</a:t>
            </a:r>
            <a:endParaRPr lang="es-AR" sz="20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s-AR" sz="1600" b="0" i="0" u="none" strike="noStrike" baseline="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0771EF5-508C-51C8-742A-24348C6F93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30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82112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4;p2">
            <a:extLst>
              <a:ext uri="{FF2B5EF4-FFF2-40B4-BE49-F238E27FC236}">
                <a16:creationId xmlns:a16="http://schemas.microsoft.com/office/drawing/2014/main" id="{F3B73816-8782-F6E3-3D14-D9582634C71D}"/>
              </a:ext>
            </a:extLst>
          </p:cNvPr>
          <p:cNvSpPr/>
          <p:nvPr/>
        </p:nvSpPr>
        <p:spPr>
          <a:xfrm>
            <a:off x="-1" y="0"/>
            <a:ext cx="9144001" cy="1027814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0"/>
          <p:cNvSpPr txBox="1"/>
          <p:nvPr/>
        </p:nvSpPr>
        <p:spPr>
          <a:xfrm>
            <a:off x="16775200" y="319075"/>
            <a:ext cx="1704300" cy="5571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400" b="0" i="0" u="none" strike="noStrike" cap="none">
                <a:solidFill>
                  <a:srgbClr val="0094D4"/>
                </a:solidFill>
                <a:latin typeface="Open Sans"/>
                <a:ea typeface="Open Sans"/>
                <a:cs typeface="Open Sans"/>
                <a:sym typeface="Open Sans"/>
              </a:rPr>
              <a:t>Índice</a:t>
            </a:r>
            <a:endParaRPr sz="2400" b="0" i="0" u="none" strike="noStrike" cap="none">
              <a:solidFill>
                <a:srgbClr val="37475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37475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" name="Google Shape;202;p10"/>
          <p:cNvSpPr txBox="1"/>
          <p:nvPr/>
        </p:nvSpPr>
        <p:spPr>
          <a:xfrm>
            <a:off x="458100" y="319075"/>
            <a:ext cx="81528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2400" b="1" i="0" u="none" strike="noStrike" cap="none" dirty="0">
                <a:solidFill>
                  <a:srgbClr val="009E34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Proyecto Euroclima +</a:t>
            </a:r>
            <a:endParaRPr sz="2400" b="1" i="0" u="none" strike="noStrike" cap="none" dirty="0">
              <a:solidFill>
                <a:srgbClr val="009E34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1" i="0" u="none" strike="noStrike" cap="none" dirty="0">
              <a:solidFill>
                <a:srgbClr val="0094D4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200" b="0" i="0" u="none" strike="noStrike" cap="none" dirty="0">
              <a:solidFill>
                <a:srgbClr val="50535C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205" name="Google Shape;205;p10"/>
          <p:cNvCxnSpPr/>
          <p:nvPr/>
        </p:nvCxnSpPr>
        <p:spPr>
          <a:xfrm>
            <a:off x="1091057" y="2527352"/>
            <a:ext cx="71721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8" name="Google Shape;208;p10"/>
          <p:cNvCxnSpPr/>
          <p:nvPr/>
        </p:nvCxnSpPr>
        <p:spPr>
          <a:xfrm>
            <a:off x="1091057" y="3695158"/>
            <a:ext cx="71721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4" name="Google Shape;21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4562617"/>
            <a:ext cx="1267057" cy="4577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40BF6F3-74BE-34A4-15A0-4A945258147D}"/>
              </a:ext>
            </a:extLst>
          </p:cNvPr>
          <p:cNvSpPr/>
          <p:nvPr/>
        </p:nvSpPr>
        <p:spPr>
          <a:xfrm>
            <a:off x="880843" y="1698385"/>
            <a:ext cx="7395029" cy="224676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 trata de un</a:t>
            </a:r>
            <a:r>
              <a:rPr lang="es-AR" sz="14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programa de cooperación regional financiado por la Unión Europea, cuyo objetivo es promover el desarrollo ambientalmente sostenible  en América Latina, buscando  la construcción de una estrategia regional para el desarrollo y adopción de tecnologías sustentables . </a:t>
            </a:r>
          </a:p>
          <a:p>
            <a:pPr algn="just"/>
            <a:r>
              <a:rPr lang="es-AR" sz="14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Liderada por INPI BR y ejecutada por la CEPAL.</a:t>
            </a:r>
          </a:p>
          <a:p>
            <a:pPr algn="just"/>
            <a:r>
              <a:rPr lang="es-AR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Específicamente el programa busca utilizar las patentes como mecanismo de difusión de tecnologías verdes específicamente las que reducen el impacto climático, profundizando las relaciones entre las </a:t>
            </a:r>
            <a:r>
              <a:rPr lang="es-AR" dirty="0" err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OPI’s</a:t>
            </a:r>
            <a:r>
              <a:rPr lang="es-AR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LATAM fortaleciendo el intercambio entre pares promoviendo negocios entre el continente europeo y latinoamericano.</a:t>
            </a:r>
            <a:endParaRPr lang="es-AR" sz="1400" b="0" i="0" u="none" strike="noStrike" baseline="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r>
              <a:rPr lang="es-AR" sz="14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es-AR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1FF1B43-7146-A319-0102-BF60CCB348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31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69671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4;p2">
            <a:extLst>
              <a:ext uri="{FF2B5EF4-FFF2-40B4-BE49-F238E27FC236}">
                <a16:creationId xmlns:a16="http://schemas.microsoft.com/office/drawing/2014/main" id="{10943E76-1360-09C5-8687-45674E979E76}"/>
              </a:ext>
            </a:extLst>
          </p:cNvPr>
          <p:cNvSpPr/>
          <p:nvPr/>
        </p:nvSpPr>
        <p:spPr>
          <a:xfrm>
            <a:off x="-1" y="0"/>
            <a:ext cx="9144001" cy="70991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22"/>
          <p:cNvSpPr txBox="1"/>
          <p:nvPr/>
        </p:nvSpPr>
        <p:spPr>
          <a:xfrm>
            <a:off x="296260" y="69837"/>
            <a:ext cx="81528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 b="0" i="0" u="none" strike="noStrike" cap="none" dirty="0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Participantes del programa </a:t>
            </a:r>
            <a:r>
              <a:rPr lang="es" sz="2200" b="0" i="0" u="none" strike="noStrike" cap="none" dirty="0">
                <a:solidFill>
                  <a:srgbClr val="009E34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Euroclima +</a:t>
            </a:r>
            <a:endParaRPr sz="2200" b="0" i="0" u="none" strike="noStrike" cap="none" dirty="0">
              <a:solidFill>
                <a:srgbClr val="50B6B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493" name="Google Shape;49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4562617"/>
            <a:ext cx="1267057" cy="457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Mapa Interactivo: Mapa de América Latina (america latina - geografía)">
            <a:extLst>
              <a:ext uri="{FF2B5EF4-FFF2-40B4-BE49-F238E27FC236}">
                <a16:creationId xmlns:a16="http://schemas.microsoft.com/office/drawing/2014/main" id="{BA1CC3FB-4E43-3FC6-9367-D0A353D0D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492" y="856437"/>
            <a:ext cx="3198126" cy="389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DD4CD02-7A39-76A9-9FDA-6F960EBA1191}"/>
              </a:ext>
            </a:extLst>
          </p:cNvPr>
          <p:cNvSpPr/>
          <p:nvPr/>
        </p:nvSpPr>
        <p:spPr>
          <a:xfrm>
            <a:off x="4456070" y="3480234"/>
            <a:ext cx="231859" cy="283613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9000" r="-7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AR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D057EDE-67FC-67E7-6868-3E32F5E040EC}"/>
              </a:ext>
            </a:extLst>
          </p:cNvPr>
          <p:cNvSpPr/>
          <p:nvPr/>
        </p:nvSpPr>
        <p:spPr>
          <a:xfrm>
            <a:off x="3987619" y="3551196"/>
            <a:ext cx="293755" cy="212652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80BDE7A-73AA-2A06-17E7-CF8E939D3FB7}"/>
              </a:ext>
            </a:extLst>
          </p:cNvPr>
          <p:cNvSpPr/>
          <p:nvPr/>
        </p:nvSpPr>
        <p:spPr>
          <a:xfrm>
            <a:off x="5061211" y="2541407"/>
            <a:ext cx="215411" cy="234077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3000" r="-6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165EDAE-F0EB-87CC-9488-F24BADAAC492}"/>
              </a:ext>
            </a:extLst>
          </p:cNvPr>
          <p:cNvSpPr/>
          <p:nvPr/>
        </p:nvSpPr>
        <p:spPr>
          <a:xfrm>
            <a:off x="3000897" y="1153907"/>
            <a:ext cx="266602" cy="182819"/>
          </a:xfrm>
          <a:prstGeom prst="rect">
            <a:avLst/>
          </a:prstGeom>
          <a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000" r="-1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622495B-777E-2DAF-2B4A-E0ED6053CCAC}"/>
              </a:ext>
            </a:extLst>
          </p:cNvPr>
          <p:cNvSpPr/>
          <p:nvPr/>
        </p:nvSpPr>
        <p:spPr>
          <a:xfrm>
            <a:off x="4040257" y="2553823"/>
            <a:ext cx="269603" cy="186882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868EE1D-5A5E-CF83-256A-ADAB576E91AD}"/>
              </a:ext>
            </a:extLst>
          </p:cNvPr>
          <p:cNvSpPr/>
          <p:nvPr/>
        </p:nvSpPr>
        <p:spPr>
          <a:xfrm>
            <a:off x="4761084" y="2957857"/>
            <a:ext cx="215411" cy="234077"/>
          </a:xfrm>
          <a:prstGeom prst="rect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7000" r="-2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5268D94-36D4-D42C-50FF-584187ADE63D}"/>
              </a:ext>
            </a:extLst>
          </p:cNvPr>
          <p:cNvSpPr/>
          <p:nvPr/>
        </p:nvSpPr>
        <p:spPr>
          <a:xfrm>
            <a:off x="4372660" y="1252194"/>
            <a:ext cx="199339" cy="199433"/>
          </a:xfrm>
          <a:prstGeom prst="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4000" b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68CEEB3-D636-CF26-F23A-90CCF9C05A45}"/>
              </a:ext>
            </a:extLst>
          </p:cNvPr>
          <p:cNvSpPr txBox="1"/>
          <p:nvPr/>
        </p:nvSpPr>
        <p:spPr>
          <a:xfrm>
            <a:off x="4372660" y="4756298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s-AR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32</a:t>
            </a:fld>
            <a:endParaRPr lang="es-A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"/>
          <p:cNvSpPr/>
          <p:nvPr/>
        </p:nvSpPr>
        <p:spPr>
          <a:xfrm>
            <a:off x="0" y="-7450"/>
            <a:ext cx="3011700" cy="4623650"/>
          </a:xfrm>
          <a:prstGeom prst="rect">
            <a:avLst/>
          </a:prstGeom>
          <a:solidFill>
            <a:srgbClr val="009E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9AE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540250" y="1205025"/>
            <a:ext cx="2269500" cy="20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200" b="0" i="0" u="none" strike="noStrike" cap="none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Puntos salientes del programa</a:t>
            </a:r>
            <a:endParaRPr sz="2200" b="1" i="0" u="none" strike="noStrik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255" name="Google Shape;255;p13"/>
          <p:cNvCxnSpPr>
            <a:cxnSpLocks/>
          </p:cNvCxnSpPr>
          <p:nvPr/>
        </p:nvCxnSpPr>
        <p:spPr>
          <a:xfrm flipH="1">
            <a:off x="421900" y="2118658"/>
            <a:ext cx="2219559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6" name="Google Shape;256;p13"/>
          <p:cNvSpPr txBox="1"/>
          <p:nvPr/>
        </p:nvSpPr>
        <p:spPr>
          <a:xfrm>
            <a:off x="5008097" y="541606"/>
            <a:ext cx="3851477" cy="3903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AR" sz="1600" b="0" i="0" u="none" strike="noStrike" cap="none" dirty="0">
              <a:solidFill>
                <a:srgbClr val="009E34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AR" sz="1600" dirty="0">
              <a:solidFill>
                <a:srgbClr val="009E34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AR" sz="1600" b="0" i="0" u="none" strike="noStrike" cap="none" dirty="0">
              <a:solidFill>
                <a:srgbClr val="009E34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r>
              <a:rPr lang="es-AR" sz="1200" dirty="0">
                <a:solidFill>
                  <a:srgbClr val="00B050"/>
                </a:solidFill>
                <a:latin typeface="Encode Sans" panose="00000500000000000000" pitchFamily="2" charset="0"/>
              </a:rPr>
              <a:t>Acción virtual de Matchmaking y rondas de negocios</a:t>
            </a:r>
            <a:r>
              <a:rPr lang="es-AR" sz="1200" dirty="0">
                <a:solidFill>
                  <a:schemeClr val="bg1"/>
                </a:solidFill>
                <a:latin typeface="Encode Sans" panose="00000500000000000000" pitchFamily="2" charset="0"/>
              </a:rPr>
              <a:t>es </a:t>
            </a:r>
            <a:r>
              <a:rPr lang="es-AR" sz="1200" dirty="0">
                <a:solidFill>
                  <a:srgbClr val="00B050"/>
                </a:solidFill>
                <a:latin typeface="Encode Sans" panose="00000500000000000000" pitchFamily="2" charset="0"/>
              </a:rPr>
              <a:t>entre América Latina – Europa en tecnologías verdes .</a:t>
            </a:r>
          </a:p>
          <a:p>
            <a:r>
              <a:rPr lang="es-AR" sz="1200" b="0" i="0" u="none" strike="noStrike" cap="none" dirty="0">
                <a:solidFill>
                  <a:srgbClr val="00B050"/>
                </a:solidFill>
                <a:latin typeface="Encode Sans" panose="00000500000000000000" pitchFamily="2" charset="0"/>
                <a:ea typeface="Encode Sans Condensed Thin"/>
                <a:cs typeface="Encode Sans Condensed Thin"/>
                <a:sym typeface="Encode Sans Condensed Thin"/>
              </a:rPr>
              <a:t>                                    SHOWCASES</a:t>
            </a:r>
          </a:p>
          <a:p>
            <a:pPr lvl="0"/>
            <a:endParaRPr lang="es" sz="1600" dirty="0">
              <a:solidFill>
                <a:srgbClr val="92D050"/>
              </a:solidFill>
              <a:latin typeface="Encode Sans Condensed Thin"/>
              <a:sym typeface="Encode Sans Condensed Thin"/>
            </a:endParaRPr>
          </a:p>
          <a:p>
            <a:pPr lvl="0"/>
            <a:endParaRPr lang="es" sz="1600" dirty="0">
              <a:solidFill>
                <a:srgbClr val="92D050"/>
              </a:solidFill>
              <a:latin typeface="Encode Sans Condensed Thin"/>
              <a:sym typeface="Encode Sans Condensed Thin"/>
            </a:endParaRPr>
          </a:p>
          <a:p>
            <a:pPr lvl="0"/>
            <a:endParaRPr lang="es" sz="1600" dirty="0">
              <a:solidFill>
                <a:srgbClr val="92D050"/>
              </a:solidFill>
              <a:latin typeface="Encode Sans Condensed Thin"/>
              <a:sym typeface="Encode Sans Condensed Thin"/>
            </a:endParaRPr>
          </a:p>
          <a:p>
            <a:pPr lvl="0"/>
            <a:endParaRPr lang="es" sz="1600" dirty="0">
              <a:solidFill>
                <a:srgbClr val="92D050"/>
              </a:solidFill>
              <a:latin typeface="Encode Sans Condensed Thin"/>
              <a:sym typeface="Encode Sans Condensed Thin"/>
            </a:endParaRPr>
          </a:p>
          <a:p>
            <a:pPr lvl="0"/>
            <a:r>
              <a:rPr lang="es-MX" sz="1200" dirty="0">
                <a:solidFill>
                  <a:srgbClr val="00B050"/>
                </a:solidFill>
                <a:latin typeface="Encode Sans" panose="00000500000000000000" pitchFamily="2" charset="0"/>
              </a:rPr>
              <a:t>Campos tecnológicos</a:t>
            </a:r>
            <a:endParaRPr lang="es-AR" sz="1200" dirty="0">
              <a:solidFill>
                <a:srgbClr val="00B050"/>
              </a:solidFill>
              <a:latin typeface="Encode Sans" panose="00000500000000000000" pitchFamily="2" charset="0"/>
            </a:endParaRPr>
          </a:p>
          <a:p>
            <a:pPr lvl="1"/>
            <a:r>
              <a:rPr lang="es-MX" sz="1200" dirty="0">
                <a:solidFill>
                  <a:srgbClr val="00B050"/>
                </a:solidFill>
                <a:latin typeface="Encode Sans" panose="00000500000000000000" pitchFamily="2" charset="0"/>
              </a:rPr>
              <a:t>                                    Agricultura sostenible</a:t>
            </a:r>
            <a:endParaRPr lang="es-AR" sz="1200" dirty="0">
              <a:solidFill>
                <a:srgbClr val="00B050"/>
              </a:solidFill>
              <a:latin typeface="Encode Sans" panose="00000500000000000000" pitchFamily="2" charset="0"/>
            </a:endParaRPr>
          </a:p>
          <a:p>
            <a:pPr lvl="1"/>
            <a:r>
              <a:rPr lang="es-MX" sz="1200" dirty="0">
                <a:solidFill>
                  <a:srgbClr val="00B050"/>
                </a:solidFill>
                <a:latin typeface="Encode Sans" panose="00000500000000000000" pitchFamily="2" charset="0"/>
              </a:rPr>
              <a:t>                                    Gestión de residuos</a:t>
            </a:r>
            <a:endParaRPr lang="es-AR" sz="1200" dirty="0">
              <a:solidFill>
                <a:srgbClr val="00B050"/>
              </a:solidFill>
              <a:latin typeface="Encode Sans" panose="00000500000000000000" pitchFamily="2" charset="0"/>
            </a:endParaRPr>
          </a:p>
          <a:p>
            <a:pPr lvl="1"/>
            <a:r>
              <a:rPr lang="es-MX" sz="1200" dirty="0">
                <a:solidFill>
                  <a:srgbClr val="00B050"/>
                </a:solidFill>
                <a:latin typeface="Encode Sans" panose="00000500000000000000" pitchFamily="2" charset="0"/>
              </a:rPr>
              <a:t>                                    Energías renovables</a:t>
            </a:r>
            <a:endParaRPr lang="es-AR" sz="1200" dirty="0">
              <a:solidFill>
                <a:srgbClr val="00B050"/>
              </a:solidFill>
              <a:latin typeface="Encode Sans" panose="00000500000000000000" pitchFamily="2" charset="0"/>
            </a:endParaRPr>
          </a:p>
          <a:p>
            <a:pPr lvl="1"/>
            <a:r>
              <a:rPr lang="es-MX" sz="1200" dirty="0">
                <a:solidFill>
                  <a:srgbClr val="00B050"/>
                </a:solidFill>
                <a:latin typeface="Encode Sans" panose="00000500000000000000" pitchFamily="2" charset="0"/>
              </a:rPr>
              <a:t>                                    Hidrogeno verde</a:t>
            </a:r>
            <a:endParaRPr lang="es-AR" sz="1200" dirty="0">
              <a:solidFill>
                <a:srgbClr val="00B050"/>
              </a:solidFill>
              <a:latin typeface="Encode Sans" panose="00000500000000000000" pitchFamily="2" charset="0"/>
            </a:endParaRPr>
          </a:p>
          <a:p>
            <a:pPr>
              <a:lnSpc>
                <a:spcPct val="150000"/>
              </a:lnSpc>
              <a:spcBef>
                <a:spcPts val="3000"/>
              </a:spcBef>
              <a:buSzPts val="1600"/>
            </a:pPr>
            <a:r>
              <a:rPr lang="es-MX" sz="1200" dirty="0">
                <a:solidFill>
                  <a:srgbClr val="00B050"/>
                </a:solidFill>
                <a:latin typeface="Encode Sans" panose="00000500000000000000" pitchFamily="2" charset="0"/>
              </a:rPr>
              <a:t>Consultores especialistas en Matchmaking</a:t>
            </a:r>
            <a:endParaRPr lang="es-AR" sz="1200" dirty="0">
              <a:solidFill>
                <a:srgbClr val="00B050"/>
              </a:solidFill>
              <a:latin typeface="Encode Sans" panose="00000500000000000000" pitchFamily="2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92D050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000"/>
              </a:spcBef>
              <a:spcAft>
                <a:spcPts val="300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9E34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pic>
        <p:nvPicPr>
          <p:cNvPr id="257" name="Google Shape;25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7179" y="2236803"/>
            <a:ext cx="562495" cy="5624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8" name="Google Shape;258;p13"/>
          <p:cNvCxnSpPr/>
          <p:nvPr/>
        </p:nvCxnSpPr>
        <p:spPr>
          <a:xfrm>
            <a:off x="3788345" y="1831225"/>
            <a:ext cx="4887300" cy="0"/>
          </a:xfrm>
          <a:prstGeom prst="straightConnector1">
            <a:avLst/>
          </a:prstGeom>
          <a:noFill/>
          <a:ln w="19050" cap="flat" cmpd="sng">
            <a:solidFill>
              <a:srgbClr val="EEEEE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0" name="Google Shape;260;p13"/>
          <p:cNvCxnSpPr/>
          <p:nvPr/>
        </p:nvCxnSpPr>
        <p:spPr>
          <a:xfrm>
            <a:off x="3762543" y="3177582"/>
            <a:ext cx="4887300" cy="0"/>
          </a:xfrm>
          <a:prstGeom prst="straightConnector1">
            <a:avLst/>
          </a:prstGeom>
          <a:noFill/>
          <a:ln w="19050" cap="flat" cmpd="sng">
            <a:solidFill>
              <a:srgbClr val="EEEEE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7" name="Google Shape;267;p13"/>
          <p:cNvSpPr/>
          <p:nvPr/>
        </p:nvSpPr>
        <p:spPr>
          <a:xfrm rot="5400000">
            <a:off x="3331825" y="975925"/>
            <a:ext cx="144300" cy="124800"/>
          </a:xfrm>
          <a:prstGeom prst="triangle">
            <a:avLst>
              <a:gd name="adj" fmla="val 50000"/>
            </a:avLst>
          </a:prstGeom>
          <a:solidFill>
            <a:srgbClr val="009E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3"/>
          <p:cNvSpPr/>
          <p:nvPr/>
        </p:nvSpPr>
        <p:spPr>
          <a:xfrm rot="5400000">
            <a:off x="3331825" y="2459625"/>
            <a:ext cx="144300" cy="124800"/>
          </a:xfrm>
          <a:prstGeom prst="triangle">
            <a:avLst>
              <a:gd name="adj" fmla="val 50000"/>
            </a:avLst>
          </a:prstGeom>
          <a:solidFill>
            <a:srgbClr val="009E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3"/>
          <p:cNvSpPr/>
          <p:nvPr/>
        </p:nvSpPr>
        <p:spPr>
          <a:xfrm rot="5400000">
            <a:off x="3379691" y="3691616"/>
            <a:ext cx="144300" cy="124800"/>
          </a:xfrm>
          <a:prstGeom prst="triangle">
            <a:avLst>
              <a:gd name="adj" fmla="val 50000"/>
            </a:avLst>
          </a:prstGeom>
          <a:solidFill>
            <a:srgbClr val="009E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1" y="4638817"/>
            <a:ext cx="1267057" cy="4577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7CB1B3DA-156C-BC46-5CC2-296E8D718DFA}"/>
              </a:ext>
            </a:extLst>
          </p:cNvPr>
          <p:cNvSpPr/>
          <p:nvPr/>
        </p:nvSpPr>
        <p:spPr>
          <a:xfrm>
            <a:off x="3788345" y="796199"/>
            <a:ext cx="783638" cy="870595"/>
          </a:xfrm>
          <a:prstGeom prst="roundRect">
            <a:avLst>
              <a:gd name="adj" fmla="val 10000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1000" r="-3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DE05C51-2E3C-710B-4CDC-A37343CD5CEF}"/>
              </a:ext>
            </a:extLst>
          </p:cNvPr>
          <p:cNvSpPr/>
          <p:nvPr/>
        </p:nvSpPr>
        <p:spPr>
          <a:xfrm>
            <a:off x="3762543" y="2071746"/>
            <a:ext cx="730530" cy="767292"/>
          </a:xfrm>
          <a:prstGeom prst="roundRect">
            <a:avLst>
              <a:gd name="adj" fmla="val 10000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-440331"/>
              <a:satOff val="-38085"/>
              <a:lumOff val="-38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2F66B088-2D1C-9886-F1B9-16BE3FF66355}"/>
              </a:ext>
            </a:extLst>
          </p:cNvPr>
          <p:cNvSpPr/>
          <p:nvPr/>
        </p:nvSpPr>
        <p:spPr>
          <a:xfrm>
            <a:off x="3712624" y="3442521"/>
            <a:ext cx="891729" cy="767292"/>
          </a:xfrm>
          <a:prstGeom prst="roundRect">
            <a:avLst>
              <a:gd name="adj" fmla="val 10000"/>
            </a:avLst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000" r="-3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-880662"/>
              <a:satOff val="-76170"/>
              <a:lumOff val="-76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DE14297-59A9-BBA4-E6C2-927C683294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33</a:t>
            </a:fld>
            <a:endParaRPr lang="es-A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4;p2">
            <a:extLst>
              <a:ext uri="{FF2B5EF4-FFF2-40B4-BE49-F238E27FC236}">
                <a16:creationId xmlns:a16="http://schemas.microsoft.com/office/drawing/2014/main" id="{D10AA674-E557-AE51-C2A1-ABC0692B8AFB}"/>
              </a:ext>
            </a:extLst>
          </p:cNvPr>
          <p:cNvSpPr/>
          <p:nvPr/>
        </p:nvSpPr>
        <p:spPr>
          <a:xfrm>
            <a:off x="-1" y="0"/>
            <a:ext cx="9144001" cy="1027814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9"/>
          <p:cNvSpPr/>
          <p:nvPr/>
        </p:nvSpPr>
        <p:spPr>
          <a:xfrm>
            <a:off x="559625" y="2076675"/>
            <a:ext cx="786600" cy="786600"/>
          </a:xfrm>
          <a:prstGeom prst="ellipse">
            <a:avLst/>
          </a:prstGeom>
          <a:solidFill>
            <a:srgbClr val="009E34">
              <a:alpha val="87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9"/>
          <p:cNvSpPr txBox="1"/>
          <p:nvPr/>
        </p:nvSpPr>
        <p:spPr>
          <a:xfrm>
            <a:off x="16775200" y="319075"/>
            <a:ext cx="1704300" cy="5571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400" b="0" i="0" u="none" strike="noStrike" cap="none">
                <a:solidFill>
                  <a:srgbClr val="0094D4"/>
                </a:solidFill>
                <a:latin typeface="Open Sans"/>
                <a:ea typeface="Open Sans"/>
                <a:cs typeface="Open Sans"/>
                <a:sym typeface="Open Sans"/>
              </a:rPr>
              <a:t>Índice</a:t>
            </a:r>
            <a:endParaRPr sz="2400" b="0" i="0" u="none" strike="noStrike" cap="none">
              <a:solidFill>
                <a:srgbClr val="37475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37475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" name="Google Shape;180;p9"/>
          <p:cNvSpPr txBox="1"/>
          <p:nvPr/>
        </p:nvSpPr>
        <p:spPr>
          <a:xfrm>
            <a:off x="458100" y="319075"/>
            <a:ext cx="81528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 b="0" i="0" u="none" strike="noStrike" cap="none" dirty="0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Matchmaking y ronda de negocios</a:t>
            </a:r>
            <a:r>
              <a:rPr lang="es" sz="2200" b="0" i="0" u="none" strike="noStrike" cap="none" dirty="0">
                <a:solidFill>
                  <a:srgbClr val="009E34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 </a:t>
            </a:r>
            <a:endParaRPr sz="2200" b="0" i="0" u="none" strike="noStrike" cap="none" dirty="0">
              <a:solidFill>
                <a:srgbClr val="009E34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1" i="0" u="none" strike="noStrike" cap="none" dirty="0">
              <a:solidFill>
                <a:srgbClr val="0094D4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200" b="0" i="0" u="none" strike="noStrike" cap="none" dirty="0">
              <a:solidFill>
                <a:srgbClr val="50535C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81" name="Google Shape;181;p9"/>
          <p:cNvSpPr txBox="1"/>
          <p:nvPr/>
        </p:nvSpPr>
        <p:spPr>
          <a:xfrm>
            <a:off x="1543850" y="2019100"/>
            <a:ext cx="2835900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0" i="0" u="none" strike="noStrike" cap="none" dirty="0">
                <a:solidFill>
                  <a:srgbClr val="009E34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Presentaciones públicas - Showcases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AR" sz="11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 tecnología y proyectos identificados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10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  <p:sp>
        <p:nvSpPr>
          <p:cNvPr id="182" name="Google Shape;182;p9"/>
          <p:cNvSpPr/>
          <p:nvPr/>
        </p:nvSpPr>
        <p:spPr>
          <a:xfrm>
            <a:off x="559625" y="3459300"/>
            <a:ext cx="786600" cy="786600"/>
          </a:xfrm>
          <a:prstGeom prst="ellipse">
            <a:avLst/>
          </a:prstGeom>
          <a:solidFill>
            <a:srgbClr val="009E34">
              <a:alpha val="87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9"/>
          <p:cNvSpPr txBox="1"/>
          <p:nvPr/>
        </p:nvSpPr>
        <p:spPr>
          <a:xfrm>
            <a:off x="1552536" y="3401725"/>
            <a:ext cx="2835900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0" i="0" u="none" strike="noStrike" cap="none" dirty="0">
                <a:solidFill>
                  <a:srgbClr val="009E34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Ronda de negocios</a:t>
            </a:r>
            <a:endParaRPr sz="1400" b="0" i="0" u="none" strike="noStrike" cap="none" dirty="0">
              <a:solidFill>
                <a:srgbClr val="009E34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AR" sz="11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Entre los que ofrecen y demandan tecnología</a:t>
            </a:r>
            <a:endParaRPr sz="11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4580575" y="2076675"/>
            <a:ext cx="786600" cy="786600"/>
          </a:xfrm>
          <a:prstGeom prst="ellipse">
            <a:avLst/>
          </a:prstGeom>
          <a:solidFill>
            <a:srgbClr val="009E34">
              <a:alpha val="87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5564800" y="2019100"/>
            <a:ext cx="2835900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0" i="0" u="none" strike="noStrike" cap="none" dirty="0">
                <a:solidFill>
                  <a:srgbClr val="009E34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Objetivo</a:t>
            </a:r>
            <a:endParaRPr sz="1400" b="0" i="0" u="none" strike="noStrike" cap="none" dirty="0">
              <a:solidFill>
                <a:srgbClr val="009E34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AR" sz="11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Instituciones de  </a:t>
            </a:r>
            <a:r>
              <a:rPr lang="es-AR" sz="1100" b="1" i="0" u="none" strike="noStrike" cap="none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CyT</a:t>
            </a:r>
            <a:r>
              <a:rPr lang="es-AR" sz="11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AR" sz="1100" b="1" dirty="0">
                <a:latin typeface="Roboto"/>
                <a:ea typeface="Roboto"/>
                <a:cs typeface="Roboto"/>
                <a:sym typeface="Roboto"/>
              </a:rPr>
              <a:t>Incubadoras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AR" sz="11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Empresas</a:t>
            </a:r>
            <a:endParaRPr sz="10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9"/>
          <p:cNvSpPr/>
          <p:nvPr/>
        </p:nvSpPr>
        <p:spPr>
          <a:xfrm>
            <a:off x="4580575" y="3459300"/>
            <a:ext cx="786600" cy="786600"/>
          </a:xfrm>
          <a:prstGeom prst="ellipse">
            <a:avLst/>
          </a:prstGeom>
          <a:solidFill>
            <a:srgbClr val="009E34">
              <a:alpha val="87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9"/>
          <p:cNvSpPr txBox="1"/>
          <p:nvPr/>
        </p:nvSpPr>
        <p:spPr>
          <a:xfrm>
            <a:off x="5564800" y="3401725"/>
            <a:ext cx="2835900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0" i="0" u="none" strike="noStrike" cap="none" dirty="0">
                <a:solidFill>
                  <a:srgbClr val="009E34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Alianzas comerciales</a:t>
            </a:r>
            <a:endParaRPr sz="1400" b="0" i="0" u="none" strike="noStrike" cap="none" dirty="0">
              <a:solidFill>
                <a:srgbClr val="009E34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AR" sz="11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Campo de tecnologías verdes</a:t>
            </a:r>
            <a:endParaRPr sz="11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15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9" name="Google Shape;18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166" y="3649844"/>
            <a:ext cx="405518" cy="405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0166" y="2253419"/>
            <a:ext cx="405518" cy="405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601" y="4562617"/>
            <a:ext cx="1267057" cy="457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ibujo para colorear una idea - Dibujos Para Imprimir Gratis - Img 22720">
            <a:extLst>
              <a:ext uri="{FF2B5EF4-FFF2-40B4-BE49-F238E27FC236}">
                <a16:creationId xmlns:a16="http://schemas.microsoft.com/office/drawing/2014/main" id="{B8BF368A-6213-61B6-3904-C45A56711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190" y="2195908"/>
            <a:ext cx="408178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798C301-90E6-66F6-C19A-B0DA9C2469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4400" y="3669866"/>
            <a:ext cx="619661" cy="385496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515D34-752E-478D-D539-117A522C6D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34</a:t>
            </a:fld>
            <a:endParaRPr lang="es-A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4;p2">
            <a:extLst>
              <a:ext uri="{FF2B5EF4-FFF2-40B4-BE49-F238E27FC236}">
                <a16:creationId xmlns:a16="http://schemas.microsoft.com/office/drawing/2014/main" id="{693070D2-DAA1-5E5B-4B1B-07DF799C970D}"/>
              </a:ext>
            </a:extLst>
          </p:cNvPr>
          <p:cNvSpPr/>
          <p:nvPr/>
        </p:nvSpPr>
        <p:spPr>
          <a:xfrm>
            <a:off x="0" y="0"/>
            <a:ext cx="9144001" cy="1027814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7"/>
          <p:cNvSpPr/>
          <p:nvPr/>
        </p:nvSpPr>
        <p:spPr>
          <a:xfrm rot="10800000" flipH="1">
            <a:off x="249025" y="1245780"/>
            <a:ext cx="2507400" cy="3035934"/>
          </a:xfrm>
          <a:prstGeom prst="rect">
            <a:avLst/>
          </a:prstGeom>
          <a:solidFill>
            <a:srgbClr val="009E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0B6B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7"/>
          <p:cNvSpPr txBox="1"/>
          <p:nvPr/>
        </p:nvSpPr>
        <p:spPr>
          <a:xfrm>
            <a:off x="16775200" y="319075"/>
            <a:ext cx="1704300" cy="5571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400" b="0" i="0" u="none" strike="noStrike" cap="none">
                <a:solidFill>
                  <a:srgbClr val="0094D4"/>
                </a:solidFill>
                <a:latin typeface="Open Sans"/>
                <a:ea typeface="Open Sans"/>
                <a:cs typeface="Open Sans"/>
                <a:sym typeface="Open Sans"/>
              </a:rPr>
              <a:t>Índice</a:t>
            </a:r>
            <a:endParaRPr sz="2400" b="0" i="0" u="none" strike="noStrike" cap="none">
              <a:solidFill>
                <a:srgbClr val="37475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37475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7"/>
          <p:cNvSpPr txBox="1"/>
          <p:nvPr/>
        </p:nvSpPr>
        <p:spPr>
          <a:xfrm>
            <a:off x="454375" y="344473"/>
            <a:ext cx="47943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 b="0" i="0" u="none" strike="noStrike" cap="none" dirty="0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Areas tecnológicas</a:t>
            </a:r>
            <a:endParaRPr sz="1400" b="1" i="0" u="none" strike="noStrike" cap="none" dirty="0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141" name="Google Shape;141;p7"/>
          <p:cNvCxnSpPr/>
          <p:nvPr/>
        </p:nvCxnSpPr>
        <p:spPr>
          <a:xfrm>
            <a:off x="439602" y="1810775"/>
            <a:ext cx="19371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3" name="Google Shape;143;p7"/>
          <p:cNvSpPr txBox="1"/>
          <p:nvPr/>
        </p:nvSpPr>
        <p:spPr>
          <a:xfrm>
            <a:off x="707663" y="2043257"/>
            <a:ext cx="2059800" cy="1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AR" sz="11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Siembra directa</a:t>
            </a:r>
            <a:endParaRPr sz="11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AR" sz="11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Fertilizantes</a:t>
            </a:r>
            <a:endParaRPr sz="11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AR" sz="11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Silvicultura</a:t>
            </a:r>
            <a:endParaRPr sz="11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" sz="11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Plaguicidas</a:t>
            </a:r>
            <a:endParaRPr sz="11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439602" y="1421775"/>
            <a:ext cx="2006700" cy="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0" i="0" u="none" strike="noStrike" cap="none" dirty="0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Agricultura sostenible</a:t>
            </a:r>
            <a:endParaRPr sz="1800" b="0" i="0" u="none" strike="noStrike" cap="none" dirty="0">
              <a:solidFill>
                <a:srgbClr val="FFFFFF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sp>
        <p:nvSpPr>
          <p:cNvPr id="147" name="Google Shape;147;p7"/>
          <p:cNvSpPr txBox="1"/>
          <p:nvPr/>
        </p:nvSpPr>
        <p:spPr>
          <a:xfrm>
            <a:off x="3621440" y="2146750"/>
            <a:ext cx="2203360" cy="171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s-AR" sz="11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Reutilización de residuos</a:t>
            </a:r>
            <a:endParaRPr sz="11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s-AR" sz="11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Tratamiento de aguas</a:t>
            </a:r>
            <a:endParaRPr sz="11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s-AR" sz="11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Tratamiento de gases de escape</a:t>
            </a:r>
            <a:endParaRPr sz="11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s-AR" sz="11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Remediación de suelos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s-AR" sz="1100" dirty="0">
                <a:latin typeface="Roboto"/>
                <a:ea typeface="Roboto"/>
                <a:cs typeface="Roboto"/>
                <a:sym typeface="Roboto"/>
              </a:rPr>
              <a:t>Aprovechamiento de residuos</a:t>
            </a:r>
            <a:endParaRPr sz="11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5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7"/>
          <p:cNvSpPr txBox="1"/>
          <p:nvPr/>
        </p:nvSpPr>
        <p:spPr>
          <a:xfrm>
            <a:off x="3424300" y="1471151"/>
            <a:ext cx="2006700" cy="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0" i="0" u="none" strike="noStrike" cap="none" dirty="0">
                <a:solidFill>
                  <a:srgbClr val="000000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Gestion de residuos</a:t>
            </a:r>
            <a:endParaRPr sz="1800" b="0" i="0" u="none" strike="noStrike" cap="none" dirty="0">
              <a:solidFill>
                <a:srgbClr val="000000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6542418" y="2146750"/>
            <a:ext cx="2059800" cy="1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s-AR" sz="11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Combustibles líquidos</a:t>
            </a:r>
            <a:endParaRPr sz="11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s-AR" sz="11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Biocombustibles</a:t>
            </a:r>
            <a:endParaRPr sz="11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s-AR" sz="1100" dirty="0">
                <a:latin typeface="Roboto"/>
                <a:ea typeface="Roboto"/>
                <a:cs typeface="Roboto"/>
                <a:sym typeface="Roboto"/>
              </a:rPr>
              <a:t>Celdas de combustible</a:t>
            </a:r>
            <a:endParaRPr sz="11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s-AR" sz="11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Hidrogeno verde</a:t>
            </a:r>
            <a:endParaRPr sz="11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5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7"/>
          <p:cNvSpPr txBox="1"/>
          <p:nvPr/>
        </p:nvSpPr>
        <p:spPr>
          <a:xfrm>
            <a:off x="6441429" y="1471151"/>
            <a:ext cx="2006700" cy="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0" i="0" u="none" strike="noStrike" cap="none" dirty="0">
                <a:solidFill>
                  <a:srgbClr val="000000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Energías renovables</a:t>
            </a:r>
            <a:endParaRPr sz="1800" b="0" i="0" u="none" strike="noStrike" cap="none" dirty="0">
              <a:solidFill>
                <a:srgbClr val="000000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cxnSp>
        <p:nvCxnSpPr>
          <p:cNvPr id="154" name="Google Shape;154;p7"/>
          <p:cNvCxnSpPr/>
          <p:nvPr/>
        </p:nvCxnSpPr>
        <p:spPr>
          <a:xfrm>
            <a:off x="3424300" y="1808951"/>
            <a:ext cx="19371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5" name="Google Shape;155;p7"/>
          <p:cNvCxnSpPr/>
          <p:nvPr/>
        </p:nvCxnSpPr>
        <p:spPr>
          <a:xfrm>
            <a:off x="6395297" y="1808951"/>
            <a:ext cx="19371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6" name="Google Shape;15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4562617"/>
            <a:ext cx="1267057" cy="457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E3E96F7-8770-E83D-E216-FC86D70CF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7786" y="1998166"/>
            <a:ext cx="687190" cy="60954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C9E27E2-7D44-9BB7-E6DD-BFAFA449E9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0791" y="1962208"/>
            <a:ext cx="651822" cy="60954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B9D300B-83FB-F6E6-1C91-B2DBDDDD72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1000" y="1962208"/>
            <a:ext cx="722419" cy="60954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29B360E-03B2-8B8C-80E8-42C07CAF6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7786" y="1962208"/>
            <a:ext cx="687190" cy="609541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BE7E27-3FF9-02DD-CB2B-FB76A1B47A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35</a:t>
            </a:fld>
            <a:endParaRPr lang="es-A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4;p2">
            <a:extLst>
              <a:ext uri="{FF2B5EF4-FFF2-40B4-BE49-F238E27FC236}">
                <a16:creationId xmlns:a16="http://schemas.microsoft.com/office/drawing/2014/main" id="{E4930A61-8EB1-220F-8804-7DBBEC79CA3A}"/>
              </a:ext>
            </a:extLst>
          </p:cNvPr>
          <p:cNvSpPr/>
          <p:nvPr/>
        </p:nvSpPr>
        <p:spPr>
          <a:xfrm>
            <a:off x="-1" y="0"/>
            <a:ext cx="9144001" cy="1027814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7"/>
          <p:cNvSpPr/>
          <p:nvPr/>
        </p:nvSpPr>
        <p:spPr>
          <a:xfrm rot="10800000" flipH="1">
            <a:off x="1250468" y="1245780"/>
            <a:ext cx="2507400" cy="3035934"/>
          </a:xfrm>
          <a:prstGeom prst="rect">
            <a:avLst/>
          </a:prstGeom>
          <a:solidFill>
            <a:srgbClr val="009E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0B6B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7"/>
          <p:cNvSpPr txBox="1"/>
          <p:nvPr/>
        </p:nvSpPr>
        <p:spPr>
          <a:xfrm>
            <a:off x="16775200" y="319075"/>
            <a:ext cx="1704300" cy="5571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400" b="0" i="0" u="none" strike="noStrike" cap="none">
                <a:solidFill>
                  <a:srgbClr val="0094D4"/>
                </a:solidFill>
                <a:latin typeface="Open Sans"/>
                <a:ea typeface="Open Sans"/>
                <a:cs typeface="Open Sans"/>
                <a:sym typeface="Open Sans"/>
              </a:rPr>
              <a:t>Índice</a:t>
            </a:r>
            <a:endParaRPr sz="2400" b="0" i="0" u="none" strike="noStrike" cap="none">
              <a:solidFill>
                <a:srgbClr val="37475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37475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7"/>
          <p:cNvSpPr txBox="1"/>
          <p:nvPr/>
        </p:nvSpPr>
        <p:spPr>
          <a:xfrm>
            <a:off x="454374" y="344472"/>
            <a:ext cx="7854425" cy="517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 b="0" i="0" u="none" strike="noStrike" cap="none" dirty="0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Areas tecnológicas consideradas por el INPI-AR</a:t>
            </a:r>
            <a:endParaRPr sz="1400" b="1" i="0" u="none" strike="noStrike" cap="none" dirty="0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141" name="Google Shape;141;p7"/>
          <p:cNvCxnSpPr/>
          <p:nvPr/>
        </p:nvCxnSpPr>
        <p:spPr>
          <a:xfrm>
            <a:off x="1535617" y="1808951"/>
            <a:ext cx="19371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3" name="Google Shape;143;p7"/>
          <p:cNvSpPr txBox="1"/>
          <p:nvPr/>
        </p:nvSpPr>
        <p:spPr>
          <a:xfrm>
            <a:off x="1586652" y="2072057"/>
            <a:ext cx="2059800" cy="1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AR" sz="11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Siembra directa</a:t>
            </a:r>
            <a:endParaRPr sz="11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AR" sz="11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Fertilizantes</a:t>
            </a:r>
            <a:endParaRPr sz="11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AR" sz="11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Silvicultura</a:t>
            </a:r>
            <a:endParaRPr sz="11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" sz="11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Plaguicidas</a:t>
            </a:r>
            <a:endParaRPr sz="11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1613202" y="1421775"/>
            <a:ext cx="2006700" cy="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0" i="0" u="none" strike="noStrike" cap="none" dirty="0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Agricultura sostenible</a:t>
            </a:r>
            <a:endParaRPr sz="1800" b="0" i="0" u="none" strike="noStrike" cap="none" dirty="0">
              <a:solidFill>
                <a:srgbClr val="FFFFFF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5123829" y="2072057"/>
            <a:ext cx="2006700" cy="184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s-AR" sz="11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Energía eólica</a:t>
            </a:r>
            <a:endParaRPr sz="11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s-AR" sz="11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Energía fotovoltaica</a:t>
            </a:r>
            <a:endParaRPr sz="11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s-AR" sz="1100" dirty="0">
                <a:latin typeface="Roboto"/>
                <a:ea typeface="Roboto"/>
                <a:cs typeface="Roboto"/>
                <a:sym typeface="Roboto"/>
              </a:rPr>
              <a:t>Energía hídrica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s-AR" sz="11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Energía </a:t>
            </a:r>
            <a:r>
              <a:rPr lang="es-AR" sz="1100" dirty="0">
                <a:latin typeface="Roboto"/>
                <a:ea typeface="Roboto"/>
                <a:cs typeface="Roboto"/>
                <a:sym typeface="Roboto"/>
              </a:rPr>
              <a:t>geotérmica</a:t>
            </a:r>
            <a:endParaRPr sz="11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s-AR" sz="11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Hidrogeno verde</a:t>
            </a:r>
            <a:endParaRPr sz="11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5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7"/>
          <p:cNvSpPr txBox="1"/>
          <p:nvPr/>
        </p:nvSpPr>
        <p:spPr>
          <a:xfrm>
            <a:off x="5123829" y="1368519"/>
            <a:ext cx="2006700" cy="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0" i="0" u="none" strike="noStrike" cap="none" dirty="0">
                <a:solidFill>
                  <a:srgbClr val="000000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Energías renovables</a:t>
            </a:r>
            <a:endParaRPr sz="1800" b="0" i="0" u="none" strike="noStrike" cap="none" dirty="0">
              <a:solidFill>
                <a:srgbClr val="000000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cxnSp>
        <p:nvCxnSpPr>
          <p:cNvPr id="155" name="Google Shape;155;p7"/>
          <p:cNvCxnSpPr/>
          <p:nvPr/>
        </p:nvCxnSpPr>
        <p:spPr>
          <a:xfrm>
            <a:off x="5034497" y="1810702"/>
            <a:ext cx="19371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6" name="Google Shape;15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4562617"/>
            <a:ext cx="1267057" cy="457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0E1D774-07D8-0385-7499-CBC687CC2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0391" y="1989885"/>
            <a:ext cx="651822" cy="60954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3AD1EF9-781E-CD7C-ECF6-D72941D68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887" y="2072058"/>
            <a:ext cx="593713" cy="5266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55E09AF-FA2F-EB80-C3C5-6961CCAB42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7914" y="3424962"/>
            <a:ext cx="656390" cy="640573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DDD4FEE-0412-F422-EDEB-F4503F14D3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36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35404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4;p2">
            <a:extLst>
              <a:ext uri="{FF2B5EF4-FFF2-40B4-BE49-F238E27FC236}">
                <a16:creationId xmlns:a16="http://schemas.microsoft.com/office/drawing/2014/main" id="{4075F987-20CA-58AA-CA4A-76D6A66D14EA}"/>
              </a:ext>
            </a:extLst>
          </p:cNvPr>
          <p:cNvSpPr/>
          <p:nvPr/>
        </p:nvSpPr>
        <p:spPr>
          <a:xfrm>
            <a:off x="-1" y="817418"/>
            <a:ext cx="9144001" cy="3823854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22"/>
          <p:cNvSpPr txBox="1"/>
          <p:nvPr/>
        </p:nvSpPr>
        <p:spPr>
          <a:xfrm>
            <a:off x="454982" y="222021"/>
            <a:ext cx="81528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s" sz="2200" b="0" i="0" u="none" strike="noStrike" cap="none" dirty="0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Listados suministrados a los consultores </a:t>
            </a:r>
            <a:endParaRPr sz="2200" b="0" i="0" u="none" strike="noStrike" cap="none" dirty="0">
              <a:solidFill>
                <a:srgbClr val="50B6B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493" name="Google Shape;49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4562617"/>
            <a:ext cx="1267057" cy="457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C09FE42-04EB-CC34-9934-35D396841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428" y="1702564"/>
            <a:ext cx="6522300" cy="288071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15765E0-1FCB-47CF-BCE8-17FFE8CF51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218" y="963420"/>
            <a:ext cx="651822" cy="60954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A844710-43FD-3239-F38B-5572D1B9F901}"/>
              </a:ext>
            </a:extLst>
          </p:cNvPr>
          <p:cNvSpPr txBox="1"/>
          <p:nvPr/>
        </p:nvSpPr>
        <p:spPr>
          <a:xfrm>
            <a:off x="1266158" y="963420"/>
            <a:ext cx="1382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85 solicitudes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227B54F-54F4-C789-1EE5-8594EC60CD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5587" y="914490"/>
            <a:ext cx="593713" cy="52662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5B2296F-A420-BB90-FDC9-3DA91BE6A399}"/>
              </a:ext>
            </a:extLst>
          </p:cNvPr>
          <p:cNvSpPr txBox="1"/>
          <p:nvPr/>
        </p:nvSpPr>
        <p:spPr>
          <a:xfrm>
            <a:off x="4199098" y="994263"/>
            <a:ext cx="1382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72 solicitudes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AF6AD03-9B6C-0216-7F4F-F90DF8635E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8160" y="914490"/>
            <a:ext cx="592416" cy="57814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41C0015-063A-046F-9B15-E53F9FDC16D0}"/>
              </a:ext>
            </a:extLst>
          </p:cNvPr>
          <p:cNvSpPr txBox="1"/>
          <p:nvPr/>
        </p:nvSpPr>
        <p:spPr>
          <a:xfrm>
            <a:off x="7128068" y="1023914"/>
            <a:ext cx="1382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solicitudes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67C252D-46FB-D96C-D3AF-310A6BDD0FA6}"/>
              </a:ext>
            </a:extLst>
          </p:cNvPr>
          <p:cNvSpPr txBox="1"/>
          <p:nvPr/>
        </p:nvSpPr>
        <p:spPr>
          <a:xfrm>
            <a:off x="4343399" y="4707935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s-AR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37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044431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2"/>
          <p:cNvSpPr/>
          <p:nvPr/>
        </p:nvSpPr>
        <p:spPr>
          <a:xfrm>
            <a:off x="0" y="915964"/>
            <a:ext cx="9144000" cy="3779407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22"/>
          <p:cNvSpPr txBox="1"/>
          <p:nvPr/>
        </p:nvSpPr>
        <p:spPr>
          <a:xfrm>
            <a:off x="533720" y="314307"/>
            <a:ext cx="81528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s" sz="2200" dirty="0">
                <a:latin typeface="Encode Sans"/>
                <a:ea typeface="Encode Sans"/>
                <a:cs typeface="Encode Sans"/>
                <a:sym typeface="Encode Sans"/>
              </a:rPr>
              <a:t>Principales actores a nivel nacional</a:t>
            </a:r>
            <a:r>
              <a:rPr lang="es" sz="2200" b="0" i="0" u="none" strike="noStrike" cap="none" dirty="0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endParaRPr sz="2200" b="0" i="0" u="none" strike="noStrike" cap="none" dirty="0">
              <a:solidFill>
                <a:srgbClr val="50B6B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493" name="Google Shape;49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4562617"/>
            <a:ext cx="1267057" cy="457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15765E0-1FCB-47CF-BCE8-17FFE8CF5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820" y="286162"/>
            <a:ext cx="651822" cy="609542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220620"/>
              </p:ext>
            </p:extLst>
          </p:nvPr>
        </p:nvGraphicFramePr>
        <p:xfrm>
          <a:off x="907312" y="978195"/>
          <a:ext cx="7159255" cy="3584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5FBE78B1-3919-2EE0-18F0-5B223134C9B0}"/>
              </a:ext>
            </a:extLst>
          </p:cNvPr>
          <p:cNvSpPr txBox="1"/>
          <p:nvPr/>
        </p:nvSpPr>
        <p:spPr>
          <a:xfrm>
            <a:off x="4486939" y="4829193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s-AR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38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2241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4;p2">
            <a:extLst>
              <a:ext uri="{FF2B5EF4-FFF2-40B4-BE49-F238E27FC236}">
                <a16:creationId xmlns:a16="http://schemas.microsoft.com/office/drawing/2014/main" id="{1263E008-254F-AE19-77BE-D93DEB3135E7}"/>
              </a:ext>
            </a:extLst>
          </p:cNvPr>
          <p:cNvSpPr/>
          <p:nvPr/>
        </p:nvSpPr>
        <p:spPr>
          <a:xfrm>
            <a:off x="-1" y="0"/>
            <a:ext cx="9144001" cy="1027814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9"/>
          <p:cNvSpPr/>
          <p:nvPr/>
        </p:nvSpPr>
        <p:spPr>
          <a:xfrm>
            <a:off x="559625" y="2076675"/>
            <a:ext cx="786600" cy="786600"/>
          </a:xfrm>
          <a:prstGeom prst="ellipse">
            <a:avLst/>
          </a:prstGeom>
          <a:solidFill>
            <a:srgbClr val="009E34">
              <a:alpha val="87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9"/>
          <p:cNvSpPr txBox="1"/>
          <p:nvPr/>
        </p:nvSpPr>
        <p:spPr>
          <a:xfrm>
            <a:off x="16775200" y="319075"/>
            <a:ext cx="1704300" cy="5571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400" b="0" i="0" u="none" strike="noStrike" cap="none">
                <a:solidFill>
                  <a:srgbClr val="0094D4"/>
                </a:solidFill>
                <a:latin typeface="Open Sans"/>
                <a:ea typeface="Open Sans"/>
                <a:cs typeface="Open Sans"/>
                <a:sym typeface="Open Sans"/>
              </a:rPr>
              <a:t>Índice</a:t>
            </a:r>
            <a:endParaRPr sz="2400" b="0" i="0" u="none" strike="noStrike" cap="none">
              <a:solidFill>
                <a:srgbClr val="37475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37475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" name="Google Shape;180;p9"/>
          <p:cNvSpPr txBox="1"/>
          <p:nvPr/>
        </p:nvSpPr>
        <p:spPr>
          <a:xfrm>
            <a:off x="401730" y="296550"/>
            <a:ext cx="4650929" cy="602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2200" b="0" i="0" u="none" strike="noStrike" cap="none" dirty="0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Rol de los  consultores</a:t>
            </a:r>
            <a:endParaRPr sz="2200" b="0" i="0" u="none" strike="noStrike" cap="none" dirty="0">
              <a:solidFill>
                <a:srgbClr val="009E34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1" i="0" u="none" strike="noStrike" cap="none" dirty="0">
              <a:solidFill>
                <a:srgbClr val="0094D4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200" b="0" i="0" u="none" strike="noStrike" cap="none" dirty="0">
              <a:solidFill>
                <a:srgbClr val="50535C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81" name="Google Shape;181;p9"/>
          <p:cNvSpPr txBox="1"/>
          <p:nvPr/>
        </p:nvSpPr>
        <p:spPr>
          <a:xfrm>
            <a:off x="1543850" y="2019100"/>
            <a:ext cx="2835900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0" i="0" u="none" strike="noStrike" cap="none" dirty="0">
                <a:solidFill>
                  <a:srgbClr val="009E34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Desarrollo de un plan de trabajo</a:t>
            </a:r>
            <a:endParaRPr sz="1400" b="0" i="0" u="none" strike="noStrike" cap="none" dirty="0">
              <a:solidFill>
                <a:srgbClr val="009E34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AR" sz="11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Organizar actividades de Matchmaking y ronda de negocios</a:t>
            </a:r>
            <a:endParaRPr sz="11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559625" y="3459300"/>
            <a:ext cx="786600" cy="786600"/>
          </a:xfrm>
          <a:prstGeom prst="ellipse">
            <a:avLst/>
          </a:prstGeom>
          <a:solidFill>
            <a:srgbClr val="009E34">
              <a:alpha val="87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9"/>
          <p:cNvSpPr txBox="1"/>
          <p:nvPr/>
        </p:nvSpPr>
        <p:spPr>
          <a:xfrm>
            <a:off x="1543850" y="3401725"/>
            <a:ext cx="2835900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0" i="0" u="none" strike="noStrike" cap="none" dirty="0">
                <a:solidFill>
                  <a:srgbClr val="009E34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Mapear interesados</a:t>
            </a:r>
            <a:endParaRPr sz="1400" b="0" i="0" u="none" strike="noStrike" cap="none" dirty="0">
              <a:solidFill>
                <a:srgbClr val="009E34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AR" sz="11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Identificando actores oferentes relevantes nacionales como países e instituciones Europas adherentes al proyecto</a:t>
            </a:r>
            <a:endParaRPr sz="11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15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4580575" y="2076675"/>
            <a:ext cx="786600" cy="786600"/>
          </a:xfrm>
          <a:prstGeom prst="ellipse">
            <a:avLst/>
          </a:prstGeom>
          <a:solidFill>
            <a:srgbClr val="009E34">
              <a:alpha val="87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5564800" y="2019100"/>
            <a:ext cx="2835900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0" i="0" u="none" strike="noStrike" cap="none" dirty="0">
                <a:solidFill>
                  <a:srgbClr val="009E34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Tomar contacto con las instituciones identificadas</a:t>
            </a:r>
            <a:endParaRPr sz="1400" b="0" i="0" u="none" strike="noStrike" cap="none" dirty="0">
              <a:solidFill>
                <a:srgbClr val="009E34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AR" sz="11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Exhibir tecnologías o proyectos ya patentados</a:t>
            </a:r>
            <a:endParaRPr sz="10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9"/>
          <p:cNvSpPr/>
          <p:nvPr/>
        </p:nvSpPr>
        <p:spPr>
          <a:xfrm>
            <a:off x="4580575" y="3459300"/>
            <a:ext cx="786600" cy="786600"/>
          </a:xfrm>
          <a:prstGeom prst="ellipse">
            <a:avLst/>
          </a:prstGeom>
          <a:solidFill>
            <a:srgbClr val="009E34">
              <a:alpha val="87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9"/>
          <p:cNvSpPr txBox="1"/>
          <p:nvPr/>
        </p:nvSpPr>
        <p:spPr>
          <a:xfrm>
            <a:off x="5564800" y="3401725"/>
            <a:ext cx="2835900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SzPts val="1400"/>
            </a:pPr>
            <a:r>
              <a:rPr lang="es" sz="1400" b="0" i="0" u="none" strike="noStrike" cap="none" dirty="0">
                <a:solidFill>
                  <a:srgbClr val="009E34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Subsidios</a:t>
            </a:r>
            <a:endParaRPr sz="1400" b="0" i="0" u="none" strike="noStrike" cap="none" dirty="0">
              <a:solidFill>
                <a:srgbClr val="009E34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AR" sz="11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Participar en reuniones de Matchmaking y rondas de negocios ofreciendo subsidios</a:t>
            </a:r>
            <a:endParaRPr sz="10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9" name="Google Shape;18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1288" y="3627251"/>
            <a:ext cx="405518" cy="405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300" y="2242320"/>
            <a:ext cx="405518" cy="405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1116" y="2267216"/>
            <a:ext cx="405518" cy="405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1" y="4562617"/>
            <a:ext cx="1267057" cy="457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393;p19">
            <a:extLst>
              <a:ext uri="{FF2B5EF4-FFF2-40B4-BE49-F238E27FC236}">
                <a16:creationId xmlns:a16="http://schemas.microsoft.com/office/drawing/2014/main" id="{57BB618E-80B5-3885-9CA8-3721560BBCE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0843" y="3643260"/>
            <a:ext cx="373500" cy="37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BC9597E-7B91-5FDF-7D86-4599959BB7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39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16606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/>
          <p:nvPr/>
        </p:nvSpPr>
        <p:spPr>
          <a:xfrm>
            <a:off x="0" y="0"/>
            <a:ext cx="3011700" cy="51366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5100902" y="207636"/>
            <a:ext cx="2062800" cy="66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Arial"/>
              <a:buNone/>
            </a:pPr>
            <a:r>
              <a:rPr lang="es" sz="28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Introducción</a:t>
            </a:r>
            <a:endParaRPr sz="28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" name="Google Shape;67;p2"/>
          <p:cNvCxnSpPr/>
          <p:nvPr/>
        </p:nvCxnSpPr>
        <p:spPr>
          <a:xfrm flipH="1">
            <a:off x="3606902" y="733054"/>
            <a:ext cx="5050800" cy="69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2"/>
          <p:cNvCxnSpPr/>
          <p:nvPr/>
        </p:nvCxnSpPr>
        <p:spPr>
          <a:xfrm rot="10800000">
            <a:off x="713506" y="2240065"/>
            <a:ext cx="1896900" cy="24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69;p2"/>
          <p:cNvSpPr/>
          <p:nvPr/>
        </p:nvSpPr>
        <p:spPr>
          <a:xfrm>
            <a:off x="692650" y="875999"/>
            <a:ext cx="1587254" cy="107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200" dirty="0">
                <a:latin typeface="Encode Sans"/>
                <a:ea typeface="Encode Sans"/>
                <a:cs typeface="Encode Sans"/>
                <a:sym typeface="Encode Sans"/>
              </a:rPr>
              <a:t>Programa</a:t>
            </a:r>
            <a:r>
              <a:rPr lang="es" sz="2200" b="0" i="0" u="none" strike="noStrike" cap="none" dirty="0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s" sz="2200" b="0" i="0" u="none" strike="noStrike" cap="none" dirty="0">
                <a:solidFill>
                  <a:srgbClr val="009E34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OMPI VERDE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200" dirty="0">
                <a:solidFill>
                  <a:srgbClr val="009E34"/>
                </a:solidFill>
                <a:latin typeface="Encode Sans Condensed Thin"/>
                <a:ea typeface="Encode Sans"/>
                <a:cs typeface="Encode Sans"/>
                <a:sym typeface="Encode Sans Condensed Thin"/>
              </a:rPr>
              <a:t>WIPO GREEN</a:t>
            </a:r>
            <a:r>
              <a:rPr lang="es" sz="2200" b="1" i="0" u="none" strike="noStrike" cap="none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endParaRPr sz="2200" b="1" i="0" u="none" strike="noStrike" cap="none" dirty="0">
              <a:solidFill>
                <a:srgbClr val="009E34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4562617"/>
            <a:ext cx="1267058" cy="4577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72A9B3C-5F7E-9591-E448-89DBA7D1070C}"/>
              </a:ext>
            </a:extLst>
          </p:cNvPr>
          <p:cNvSpPr txBox="1"/>
          <p:nvPr/>
        </p:nvSpPr>
        <p:spPr>
          <a:xfrm>
            <a:off x="3323911" y="739954"/>
            <a:ext cx="5535704" cy="4250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b="0" i="0" u="none" strike="noStrike" cap="none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WIPO GREEN es un programa de la Organización Mundial de la Propiedad Intelectual (OMPI) que apoya los esfuerzos mundiales contra el cambio climático y la seguridad alimentaria mediante el intercambio de innovaciones tecnológicas sostenibles.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dirty="0">
              <a:solidFill>
                <a:srgbClr val="009E34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b="0" i="0" u="none" strike="noStrike" cap="none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Se estableció en 2013</a:t>
            </a:r>
            <a:r>
              <a:rPr lang="es-AR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, como una plataforma en línea gratuita para el intercambio de tecnología y la conexión de </a:t>
            </a:r>
            <a:r>
              <a:rPr lang="es-AR" sz="1400" b="0" i="0" u="none" strike="noStrike" cap="none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proveedores y buscadores de tecnologías amigables con el medio ambiente.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1400" b="0" i="0" u="none" strike="noStrike" cap="none" dirty="0">
              <a:solidFill>
                <a:srgbClr val="009E34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algn="just">
              <a:lnSpc>
                <a:spcPct val="150000"/>
              </a:lnSpc>
            </a:pPr>
            <a:r>
              <a:rPr lang="es-AR" b="0" i="0" dirty="0">
                <a:solidFill>
                  <a:srgbClr val="009E34"/>
                </a:solidFill>
                <a:effectLst/>
                <a:latin typeface="Encode Sans" panose="020B0604020202020204" charset="0"/>
              </a:rPr>
              <a:t>El objetivo es incentivar la innovación en este ámbito y facilitar su difusión, así como ayudar a los países en desarrollo a hacer frente a los desafíos mundiales que plantean el cambio climático, la seguridad alimentaria y el medio ambiente.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6DAE75-8408-7A96-7AC6-389B8B00EFA6}"/>
              </a:ext>
            </a:extLst>
          </p:cNvPr>
          <p:cNvSpPr txBox="1"/>
          <p:nvPr/>
        </p:nvSpPr>
        <p:spPr>
          <a:xfrm>
            <a:off x="4456176" y="4867430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s-AR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4</a:t>
            </a:fld>
            <a:endParaRPr lang="es-A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4;p2">
            <a:extLst>
              <a:ext uri="{FF2B5EF4-FFF2-40B4-BE49-F238E27FC236}">
                <a16:creationId xmlns:a16="http://schemas.microsoft.com/office/drawing/2014/main" id="{5450DFD6-451B-4B00-A94E-9B2C78027B74}"/>
              </a:ext>
            </a:extLst>
          </p:cNvPr>
          <p:cNvSpPr/>
          <p:nvPr/>
        </p:nvSpPr>
        <p:spPr>
          <a:xfrm>
            <a:off x="-1" y="0"/>
            <a:ext cx="9144001" cy="1027814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9"/>
          <p:cNvSpPr/>
          <p:nvPr/>
        </p:nvSpPr>
        <p:spPr>
          <a:xfrm>
            <a:off x="559625" y="2076675"/>
            <a:ext cx="786600" cy="786600"/>
          </a:xfrm>
          <a:prstGeom prst="ellipse">
            <a:avLst/>
          </a:prstGeom>
          <a:solidFill>
            <a:srgbClr val="009E34">
              <a:alpha val="87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9"/>
          <p:cNvSpPr txBox="1"/>
          <p:nvPr/>
        </p:nvSpPr>
        <p:spPr>
          <a:xfrm>
            <a:off x="16775200" y="319075"/>
            <a:ext cx="1704300" cy="5571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400" b="0" i="0" u="none" strike="noStrike" cap="none">
                <a:solidFill>
                  <a:srgbClr val="0094D4"/>
                </a:solidFill>
                <a:latin typeface="Open Sans"/>
                <a:ea typeface="Open Sans"/>
                <a:cs typeface="Open Sans"/>
                <a:sym typeface="Open Sans"/>
              </a:rPr>
              <a:t>Índice</a:t>
            </a:r>
            <a:endParaRPr sz="2400" b="0" i="0" u="none" strike="noStrike" cap="none">
              <a:solidFill>
                <a:srgbClr val="37475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37475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" name="Google Shape;180;p9"/>
          <p:cNvSpPr txBox="1"/>
          <p:nvPr/>
        </p:nvSpPr>
        <p:spPr>
          <a:xfrm>
            <a:off x="410539" y="241214"/>
            <a:ext cx="81528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2200" b="0" i="0" u="none" strike="noStrike" cap="none" dirty="0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Rol de las oficinas de Patentes</a:t>
            </a:r>
            <a:endParaRPr sz="2200" b="0" i="0" u="none" strike="noStrike" cap="none" dirty="0">
              <a:solidFill>
                <a:srgbClr val="009E34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1" i="0" u="none" strike="noStrike" cap="none" dirty="0">
              <a:solidFill>
                <a:srgbClr val="0094D4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200" b="0" i="0" u="none" strike="noStrike" cap="none" dirty="0">
              <a:solidFill>
                <a:srgbClr val="50535C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81" name="Google Shape;181;p9"/>
          <p:cNvSpPr txBox="1"/>
          <p:nvPr/>
        </p:nvSpPr>
        <p:spPr>
          <a:xfrm>
            <a:off x="1543850" y="2019100"/>
            <a:ext cx="2835900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0" i="0" u="none" strike="noStrike" cap="none" dirty="0">
                <a:solidFill>
                  <a:srgbClr val="009E34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Reuniones periódicas</a:t>
            </a:r>
            <a:endParaRPr sz="1400" b="0" i="0" u="none" strike="noStrike" cap="none" dirty="0">
              <a:solidFill>
                <a:srgbClr val="009E34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AR" sz="11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 equipo de INPI BR</a:t>
            </a:r>
            <a:endParaRPr sz="10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559625" y="3459300"/>
            <a:ext cx="786600" cy="786600"/>
          </a:xfrm>
          <a:prstGeom prst="ellipse">
            <a:avLst/>
          </a:prstGeom>
          <a:solidFill>
            <a:srgbClr val="009E34">
              <a:alpha val="87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9"/>
          <p:cNvSpPr txBox="1"/>
          <p:nvPr/>
        </p:nvSpPr>
        <p:spPr>
          <a:xfrm>
            <a:off x="1543850" y="3401725"/>
            <a:ext cx="2835900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0" i="0" u="none" strike="noStrike" cap="none" dirty="0">
                <a:solidFill>
                  <a:srgbClr val="009E34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Información Tecnológica</a:t>
            </a:r>
            <a:endParaRPr sz="1400" b="0" i="0" u="none" strike="noStrike" cap="none" dirty="0">
              <a:solidFill>
                <a:srgbClr val="009E34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AR" sz="11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Estudios, radares en campos tecnológicos de interés</a:t>
            </a:r>
            <a:endParaRPr sz="10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4580575" y="2076675"/>
            <a:ext cx="786600" cy="786600"/>
          </a:xfrm>
          <a:prstGeom prst="ellipse">
            <a:avLst/>
          </a:prstGeom>
          <a:solidFill>
            <a:srgbClr val="009E34">
              <a:alpha val="87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5564800" y="2019100"/>
            <a:ext cx="2835900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0" i="0" u="none" strike="noStrike" cap="none" dirty="0">
                <a:solidFill>
                  <a:srgbClr val="009E34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Listado de contactos</a:t>
            </a:r>
            <a:endParaRPr sz="1400" b="0" i="0" u="none" strike="noStrike" cap="none" dirty="0">
              <a:solidFill>
                <a:srgbClr val="009E34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AR" sz="11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Principales depositantes en campos tecnológicos de interés</a:t>
            </a:r>
            <a:endParaRPr sz="10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9"/>
          <p:cNvSpPr/>
          <p:nvPr/>
        </p:nvSpPr>
        <p:spPr>
          <a:xfrm>
            <a:off x="4580575" y="3459300"/>
            <a:ext cx="786600" cy="786600"/>
          </a:xfrm>
          <a:prstGeom prst="ellipse">
            <a:avLst/>
          </a:prstGeom>
          <a:solidFill>
            <a:srgbClr val="009E34">
              <a:alpha val="87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9"/>
          <p:cNvSpPr txBox="1"/>
          <p:nvPr/>
        </p:nvSpPr>
        <p:spPr>
          <a:xfrm>
            <a:off x="5564800" y="3401725"/>
            <a:ext cx="2835900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0" i="0" u="none" strike="noStrike" cap="none" dirty="0">
                <a:solidFill>
                  <a:srgbClr val="009E34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Detectar agencias de financiamiento</a:t>
            </a:r>
            <a:endParaRPr sz="1400" b="0" i="0" u="none" strike="noStrike" cap="none" dirty="0">
              <a:solidFill>
                <a:srgbClr val="009E34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AR" sz="11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Para la transferencia de tecnología e innovación</a:t>
            </a:r>
            <a:endParaRPr sz="10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1" name="Google Shape;19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2422" y="2273542"/>
            <a:ext cx="405518" cy="405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1" y="4562617"/>
            <a:ext cx="1267057" cy="457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Dibujo De Documento Para Colorear - Ultra Coloring Pages">
            <a:extLst>
              <a:ext uri="{FF2B5EF4-FFF2-40B4-BE49-F238E27FC236}">
                <a16:creationId xmlns:a16="http://schemas.microsoft.com/office/drawing/2014/main" id="{E28C8A24-B005-C693-4E7E-6D228C5D9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31" y="3597576"/>
            <a:ext cx="457786" cy="45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oogle Shape;189;p9">
            <a:extLst>
              <a:ext uri="{FF2B5EF4-FFF2-40B4-BE49-F238E27FC236}">
                <a16:creationId xmlns:a16="http://schemas.microsoft.com/office/drawing/2014/main" id="{9B361846-4F87-9091-14F6-D49FC133ACD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91288" y="3627251"/>
            <a:ext cx="405518" cy="405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94;p19">
            <a:extLst>
              <a:ext uri="{FF2B5EF4-FFF2-40B4-BE49-F238E27FC236}">
                <a16:creationId xmlns:a16="http://schemas.microsoft.com/office/drawing/2014/main" id="{BD6361BC-3AD9-1BED-4492-2C1FACBF6AD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6174" y="2273542"/>
            <a:ext cx="373500" cy="37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018AF63-C8A3-C062-3111-03F753B1CB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40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443355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4;p2">
            <a:extLst>
              <a:ext uri="{FF2B5EF4-FFF2-40B4-BE49-F238E27FC236}">
                <a16:creationId xmlns:a16="http://schemas.microsoft.com/office/drawing/2014/main" id="{6CAD63B0-A077-4056-3D4B-ADCD590160B5}"/>
              </a:ext>
            </a:extLst>
          </p:cNvPr>
          <p:cNvSpPr/>
          <p:nvPr/>
        </p:nvSpPr>
        <p:spPr>
          <a:xfrm>
            <a:off x="-1" y="0"/>
            <a:ext cx="9144001" cy="1027814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8"/>
          <p:cNvSpPr txBox="1"/>
          <p:nvPr/>
        </p:nvSpPr>
        <p:spPr>
          <a:xfrm>
            <a:off x="458100" y="319075"/>
            <a:ext cx="81528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2200" b="0" i="0" u="none" strike="noStrike" cap="none" dirty="0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Estructura del programa</a:t>
            </a:r>
            <a:endParaRPr sz="2200" b="0" i="0" u="none" strike="noStrike" cap="none" dirty="0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 b="0" i="0" u="none" strike="noStrike" cap="none" dirty="0">
                <a:solidFill>
                  <a:srgbClr val="009E34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  </a:t>
            </a:r>
            <a:endParaRPr sz="2200" b="0" i="0" u="none" strike="noStrike" cap="none" dirty="0">
              <a:solidFill>
                <a:srgbClr val="009E34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42" name="Google Shape;342;p18"/>
          <p:cNvSpPr/>
          <p:nvPr/>
        </p:nvSpPr>
        <p:spPr>
          <a:xfrm>
            <a:off x="5906752" y="1572479"/>
            <a:ext cx="1533900" cy="1533900"/>
          </a:xfrm>
          <a:prstGeom prst="roundRect">
            <a:avLst>
              <a:gd name="adj" fmla="val 50000"/>
            </a:avLst>
          </a:prstGeom>
          <a:solidFill>
            <a:srgbClr val="009E3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Comit</a:t>
            </a:r>
            <a:r>
              <a:rPr lang="es-AR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é</a:t>
            </a:r>
            <a:r>
              <a:rPr lang="e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de prospeccion de asociaciones europeas</a:t>
            </a:r>
            <a:endParaRPr sz="12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18"/>
          <p:cNvSpPr/>
          <p:nvPr/>
        </p:nvSpPr>
        <p:spPr>
          <a:xfrm>
            <a:off x="1127571" y="1572479"/>
            <a:ext cx="1533900" cy="1533900"/>
          </a:xfrm>
          <a:prstGeom prst="roundRect">
            <a:avLst>
              <a:gd name="adj" fmla="val 50000"/>
            </a:avLst>
          </a:prstGeom>
          <a:solidFill>
            <a:srgbClr val="009E3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Comit</a:t>
            </a:r>
            <a:r>
              <a:rPr lang="es-AR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é</a:t>
            </a:r>
            <a:r>
              <a:rPr lang="e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de Institutos de PI</a:t>
            </a:r>
            <a:endParaRPr sz="12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44" name="Google Shape;344;p18"/>
          <p:cNvGrpSpPr/>
          <p:nvPr/>
        </p:nvGrpSpPr>
        <p:grpSpPr>
          <a:xfrm>
            <a:off x="3409176" y="1477503"/>
            <a:ext cx="1807866" cy="1807866"/>
            <a:chOff x="4183188" y="2840182"/>
            <a:chExt cx="1329900" cy="1329900"/>
          </a:xfrm>
        </p:grpSpPr>
        <p:sp>
          <p:nvSpPr>
            <p:cNvPr id="345" name="Google Shape;345;p18"/>
            <p:cNvSpPr/>
            <p:nvPr/>
          </p:nvSpPr>
          <p:spPr>
            <a:xfrm>
              <a:off x="4183188" y="2840182"/>
              <a:ext cx="1329900" cy="1329900"/>
            </a:xfrm>
            <a:prstGeom prst="roundRect">
              <a:avLst>
                <a:gd name="adj" fmla="val 50000"/>
              </a:avLst>
            </a:prstGeom>
            <a:solidFill>
              <a:srgbClr val="7ACC9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8"/>
            <p:cNvSpPr/>
            <p:nvPr/>
          </p:nvSpPr>
          <p:spPr>
            <a:xfrm>
              <a:off x="4391010" y="3048003"/>
              <a:ext cx="914400" cy="9144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s" sz="2700" b="0" i="0" u="none" strike="noStrike" cap="none">
                  <a:solidFill>
                    <a:srgbClr val="118CE7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700" b="0" i="0" u="none" strike="noStrike" cap="none">
                <a:solidFill>
                  <a:srgbClr val="118C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" name="Google Shape;347;p18"/>
          <p:cNvSpPr txBox="1"/>
          <p:nvPr/>
        </p:nvSpPr>
        <p:spPr>
          <a:xfrm>
            <a:off x="1060303" y="3991386"/>
            <a:ext cx="1562400" cy="34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424F"/>
              </a:buClr>
              <a:buSzPts val="800"/>
              <a:buFont typeface="Arial"/>
              <a:buNone/>
            </a:pPr>
            <a:r>
              <a:rPr lang="es" sz="800" b="0" i="0" u="none" strike="noStrike" cap="none" dirty="0">
                <a:solidFill>
                  <a:srgbClr val="32424F"/>
                </a:solidFill>
                <a:latin typeface="Roboto"/>
                <a:ea typeface="Roboto"/>
                <a:cs typeface="Roboto"/>
                <a:sym typeface="Roboto"/>
              </a:rPr>
              <a:t>Institutos Latinoamericanos de PI</a:t>
            </a:r>
            <a:endParaRPr sz="800" b="0" i="0" u="none" strike="noStrike" cap="none" dirty="0">
              <a:solidFill>
                <a:srgbClr val="3242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8" name="Google Shape;348;p18"/>
          <p:cNvSpPr txBox="1"/>
          <p:nvPr/>
        </p:nvSpPr>
        <p:spPr>
          <a:xfrm>
            <a:off x="1015091" y="3469304"/>
            <a:ext cx="1758860" cy="232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2424F"/>
              </a:buClr>
              <a:buSzPts val="1100"/>
              <a:buFont typeface="Arial"/>
              <a:buNone/>
            </a:pPr>
            <a:r>
              <a:rPr lang="es" sz="1100" b="1" i="0" u="none" strike="noStrike" cap="none" dirty="0">
                <a:solidFill>
                  <a:srgbClr val="32424F"/>
                </a:solidFill>
                <a:latin typeface="Roboto"/>
                <a:ea typeface="Roboto"/>
                <a:cs typeface="Roboto"/>
                <a:sym typeface="Roboto"/>
              </a:rPr>
              <a:t>Comit</a:t>
            </a:r>
            <a:r>
              <a:rPr lang="es-AR" sz="1100" b="1" i="0" u="none" strike="noStrike" cap="none" dirty="0">
                <a:solidFill>
                  <a:srgbClr val="32424F"/>
                </a:solidFill>
                <a:latin typeface="Roboto"/>
                <a:ea typeface="Roboto"/>
                <a:cs typeface="Roboto"/>
                <a:sym typeface="Roboto"/>
              </a:rPr>
              <a:t>é</a:t>
            </a:r>
            <a:r>
              <a:rPr lang="es" sz="1100" b="1" i="0" u="none" strike="noStrike" cap="none" dirty="0">
                <a:solidFill>
                  <a:srgbClr val="32424F"/>
                </a:solidFill>
                <a:latin typeface="Roboto"/>
                <a:ea typeface="Roboto"/>
                <a:cs typeface="Roboto"/>
                <a:sym typeface="Roboto"/>
              </a:rPr>
              <a:t> de Institutos de PI</a:t>
            </a:r>
            <a:endParaRPr sz="1100" b="1" i="0" u="none" strike="noStrike" cap="none" dirty="0">
              <a:solidFill>
                <a:srgbClr val="3242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0" name="Google Shape;350;p18"/>
          <p:cNvSpPr txBox="1"/>
          <p:nvPr/>
        </p:nvSpPr>
        <p:spPr>
          <a:xfrm>
            <a:off x="3385451" y="3999464"/>
            <a:ext cx="15909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800" b="0" i="0" u="none" strike="noStrike" cap="none" dirty="0">
                <a:solidFill>
                  <a:srgbClr val="32424F"/>
                </a:solidFill>
                <a:latin typeface="Roboto"/>
                <a:ea typeface="Roboto"/>
                <a:cs typeface="Roboto"/>
                <a:sym typeface="Roboto"/>
              </a:rPr>
              <a:t>INPI – BR CEPAL y consultores</a:t>
            </a:r>
            <a:endParaRPr sz="800" b="0" i="0" u="none" strike="noStrike" cap="none" dirty="0">
              <a:solidFill>
                <a:srgbClr val="3242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0" i="0" u="none" strike="noStrike" cap="none" dirty="0">
              <a:solidFill>
                <a:srgbClr val="3242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424F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rgbClr val="3242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1" name="Google Shape;351;p18"/>
          <p:cNvSpPr txBox="1"/>
          <p:nvPr/>
        </p:nvSpPr>
        <p:spPr>
          <a:xfrm>
            <a:off x="3770550" y="3483335"/>
            <a:ext cx="1602900" cy="2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2424F"/>
              </a:buClr>
              <a:buSzPts val="1100"/>
              <a:buFont typeface="Arial"/>
              <a:buNone/>
            </a:pPr>
            <a:r>
              <a:rPr lang="es" sz="1100" b="1" i="0" u="none" strike="noStrike" cap="none" dirty="0">
                <a:solidFill>
                  <a:srgbClr val="32424F"/>
                </a:solidFill>
                <a:latin typeface="Roboto"/>
                <a:ea typeface="Roboto"/>
                <a:cs typeface="Roboto"/>
                <a:sym typeface="Roboto"/>
              </a:rPr>
              <a:t>Comit</a:t>
            </a:r>
            <a:r>
              <a:rPr lang="es-AR" sz="1100" b="1" i="0" u="none" strike="noStrike" cap="none" dirty="0">
                <a:solidFill>
                  <a:srgbClr val="32424F"/>
                </a:solidFill>
                <a:latin typeface="Roboto"/>
                <a:ea typeface="Roboto"/>
                <a:cs typeface="Roboto"/>
                <a:sym typeface="Roboto"/>
              </a:rPr>
              <a:t>é</a:t>
            </a:r>
            <a:r>
              <a:rPr lang="es" sz="1100" b="1" i="0" u="none" strike="noStrike" cap="none" dirty="0">
                <a:solidFill>
                  <a:srgbClr val="32424F"/>
                </a:solidFill>
                <a:latin typeface="Roboto"/>
                <a:ea typeface="Roboto"/>
                <a:cs typeface="Roboto"/>
                <a:sym typeface="Roboto"/>
              </a:rPr>
              <a:t> ejecutivo</a:t>
            </a:r>
            <a:endParaRPr sz="1100" b="1" i="0" u="none" strike="noStrike" cap="none" dirty="0">
              <a:solidFill>
                <a:srgbClr val="3242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3" name="Google Shape;353;p18"/>
          <p:cNvSpPr txBox="1"/>
          <p:nvPr/>
        </p:nvSpPr>
        <p:spPr>
          <a:xfrm>
            <a:off x="5660211" y="3999464"/>
            <a:ext cx="2411866" cy="48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800" b="0" i="0" u="none" strike="noStrike" cap="none" dirty="0">
                <a:solidFill>
                  <a:srgbClr val="32424F"/>
                </a:solidFill>
                <a:latin typeface="Roboto"/>
                <a:ea typeface="Roboto"/>
                <a:cs typeface="Roboto"/>
                <a:sym typeface="Roboto"/>
              </a:rPr>
              <a:t>INPI – BR y representante europeos</a:t>
            </a:r>
            <a:endParaRPr sz="800" b="0" i="0" u="none" strike="noStrike" cap="none" dirty="0">
              <a:solidFill>
                <a:srgbClr val="3242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0" i="0" u="none" strike="noStrike" cap="none" dirty="0">
              <a:solidFill>
                <a:srgbClr val="3242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0" i="0" u="none" strike="noStrike" cap="none" dirty="0">
              <a:solidFill>
                <a:srgbClr val="3242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424F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rgbClr val="3242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4" name="Google Shape;354;p18"/>
          <p:cNvSpPr txBox="1"/>
          <p:nvPr/>
        </p:nvSpPr>
        <p:spPr>
          <a:xfrm>
            <a:off x="5770806" y="3469304"/>
            <a:ext cx="2358103" cy="426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100" b="1" i="0" u="none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Comité de prospección de asociaciones europeas</a:t>
            </a:r>
          </a:p>
        </p:txBody>
      </p:sp>
      <p:cxnSp>
        <p:nvCxnSpPr>
          <p:cNvPr id="357" name="Google Shape;357;p18"/>
          <p:cNvCxnSpPr>
            <a:cxnSpLocks/>
          </p:cNvCxnSpPr>
          <p:nvPr/>
        </p:nvCxnSpPr>
        <p:spPr>
          <a:xfrm>
            <a:off x="919702" y="3851239"/>
            <a:ext cx="1854249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8" name="Google Shape;358;p18"/>
          <p:cNvCxnSpPr>
            <a:cxnSpLocks/>
          </p:cNvCxnSpPr>
          <p:nvPr/>
        </p:nvCxnSpPr>
        <p:spPr>
          <a:xfrm>
            <a:off x="3239077" y="3851239"/>
            <a:ext cx="1977965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9" name="Google Shape;359;p18"/>
          <p:cNvCxnSpPr>
            <a:cxnSpLocks/>
          </p:cNvCxnSpPr>
          <p:nvPr/>
        </p:nvCxnSpPr>
        <p:spPr>
          <a:xfrm flipV="1">
            <a:off x="5465135" y="3851239"/>
            <a:ext cx="2417135" cy="3729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60" name="Google Shape;36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4562617"/>
            <a:ext cx="1267057" cy="4577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2B005FD-BB6E-D630-15AD-BE5758949A49}"/>
              </a:ext>
            </a:extLst>
          </p:cNvPr>
          <p:cNvSpPr txBox="1"/>
          <p:nvPr/>
        </p:nvSpPr>
        <p:spPr>
          <a:xfrm>
            <a:off x="3938735" y="2079455"/>
            <a:ext cx="995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Comité ejecutivo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8667593-87FD-9BE8-949B-7B64A46B6F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41</a:t>
            </a:fld>
            <a:endParaRPr lang="es-A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756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9a9400e4c_0_5"/>
          <p:cNvSpPr/>
          <p:nvPr/>
        </p:nvSpPr>
        <p:spPr>
          <a:xfrm>
            <a:off x="-38400" y="0"/>
            <a:ext cx="9220800" cy="5143500"/>
          </a:xfrm>
          <a:prstGeom prst="rect">
            <a:avLst/>
          </a:prstGeom>
          <a:solidFill>
            <a:srgbClr val="009E34"/>
          </a:solidFill>
          <a:ln w="9525" cap="flat" cmpd="sng">
            <a:solidFill>
              <a:srgbClr val="009E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7" name="Google Shape;107;g89a9400e4c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080" y="4478027"/>
            <a:ext cx="1213212" cy="50550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89a9400e4c_0_5"/>
          <p:cNvSpPr txBox="1"/>
          <p:nvPr/>
        </p:nvSpPr>
        <p:spPr>
          <a:xfrm>
            <a:off x="283080" y="247724"/>
            <a:ext cx="7523956" cy="13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" sz="3600" b="0" i="0" u="none" strike="noStrike" cap="none" dirty="0">
                <a:solidFill>
                  <a:srgbClr val="FFFFFF"/>
                </a:solidFill>
                <a:latin typeface="Encode Sans Condensed Thin" panose="020B0604020202020204" charset="0"/>
                <a:ea typeface="Encode Sans"/>
                <a:cs typeface="Encode Sans"/>
                <a:sym typeface="Encode Sans"/>
              </a:rPr>
              <a:t>PROCEDIMIENTO ACELERADO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" sz="3600" b="1" i="0" u="none" strike="noStrike" cap="none" dirty="0">
                <a:solidFill>
                  <a:schemeClr val="lt1"/>
                </a:solidFill>
                <a:latin typeface="Encode Sans Condensed Thin" panose="020B0604020202020204" charset="0"/>
                <a:ea typeface="Encode Sans"/>
                <a:cs typeface="Encode Sans"/>
                <a:sym typeface="Encode Sans"/>
              </a:rPr>
              <a:t>PATENTES</a:t>
            </a:r>
            <a:endParaRPr sz="3600" b="1" i="0" u="none" strike="noStrike" cap="none" dirty="0">
              <a:solidFill>
                <a:srgbClr val="FFFFFF"/>
              </a:solidFill>
              <a:latin typeface="Encode Sans Condensed Thin" panose="020B0604020202020204" charset="0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109" name="Google Shape;109;g89a9400e4c_0_5"/>
          <p:cNvCxnSpPr/>
          <p:nvPr/>
        </p:nvCxnSpPr>
        <p:spPr>
          <a:xfrm rot="10800000">
            <a:off x="438460" y="1690808"/>
            <a:ext cx="1896900" cy="240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6493E8DD-DF96-7463-1F0D-C78DC413E5EE}"/>
              </a:ext>
            </a:extLst>
          </p:cNvPr>
          <p:cNvSpPr txBox="1"/>
          <p:nvPr/>
        </p:nvSpPr>
        <p:spPr>
          <a:xfrm>
            <a:off x="348096" y="1958930"/>
            <a:ext cx="17647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1400" b="0" i="0" u="none" strike="noStrike" cap="none" dirty="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Georgina Gerde</a:t>
            </a:r>
            <a:endParaRPr lang="es-AR" dirty="0"/>
          </a:p>
        </p:txBody>
      </p:sp>
      <p:pic>
        <p:nvPicPr>
          <p:cNvPr id="4" name="Google Shape;59;g249c0283253_0_0">
            <a:extLst>
              <a:ext uri="{FF2B5EF4-FFF2-40B4-BE49-F238E27FC236}">
                <a16:creationId xmlns:a16="http://schemas.microsoft.com/office/drawing/2014/main" id="{A951ACC9-CCFF-5C6B-C3B8-5F37E7EA2A8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25054" b="30386"/>
          <a:stretch/>
        </p:blipFill>
        <p:spPr>
          <a:xfrm>
            <a:off x="5327572" y="1586638"/>
            <a:ext cx="3854828" cy="3580549"/>
          </a:xfrm>
          <a:prstGeom prst="rect">
            <a:avLst/>
          </a:prstGeom>
          <a:noFill/>
          <a:ln w="9525" cap="flat" cmpd="sng">
            <a:solidFill>
              <a:srgbClr val="009E34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1486981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4;p2">
            <a:extLst>
              <a:ext uri="{FF2B5EF4-FFF2-40B4-BE49-F238E27FC236}">
                <a16:creationId xmlns:a16="http://schemas.microsoft.com/office/drawing/2014/main" id="{BC5D4972-9850-7687-13A0-D901702DEE24}"/>
              </a:ext>
            </a:extLst>
          </p:cNvPr>
          <p:cNvSpPr/>
          <p:nvPr/>
        </p:nvSpPr>
        <p:spPr>
          <a:xfrm>
            <a:off x="-1" y="0"/>
            <a:ext cx="9144001" cy="1027814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"/>
          <p:cNvSpPr txBox="1"/>
          <p:nvPr/>
        </p:nvSpPr>
        <p:spPr>
          <a:xfrm>
            <a:off x="16775200" y="319075"/>
            <a:ext cx="1704300" cy="5571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s" sz="2400" b="0" i="0" u="none" strike="noStrike" kern="0" cap="none" spc="0" normalizeH="0" baseline="0" noProof="0">
                <a:ln>
                  <a:noFill/>
                </a:ln>
                <a:solidFill>
                  <a:srgbClr val="0094D4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Índice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374756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374756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530136" y="409929"/>
            <a:ext cx="81528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Instrumentos</a:t>
            </a:r>
            <a:r>
              <a:rPr kumimoji="0" lang="e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 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rgbClr val="0094D4"/>
              </a:solidFill>
              <a:effectLst/>
              <a:uLnTx/>
              <a:uFillTx/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50535C"/>
              </a:solidFill>
              <a:effectLst/>
              <a:uLnTx/>
              <a:uFillTx/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67" name="Google Shape;67;p1"/>
          <p:cNvSpPr txBox="1"/>
          <p:nvPr/>
        </p:nvSpPr>
        <p:spPr>
          <a:xfrm>
            <a:off x="5169757" y="1546068"/>
            <a:ext cx="3216000" cy="9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2349732" y="1546068"/>
            <a:ext cx="23523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69" name="Google Shape;69;p1"/>
          <p:cNvCxnSpPr/>
          <p:nvPr/>
        </p:nvCxnSpPr>
        <p:spPr>
          <a:xfrm>
            <a:off x="985950" y="2730032"/>
            <a:ext cx="71721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" name="Google Shape;70;p1"/>
          <p:cNvSpPr txBox="1"/>
          <p:nvPr/>
        </p:nvSpPr>
        <p:spPr>
          <a:xfrm>
            <a:off x="5169757" y="2713868"/>
            <a:ext cx="3216000" cy="9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p1"/>
          <p:cNvSpPr txBox="1"/>
          <p:nvPr/>
        </p:nvSpPr>
        <p:spPr>
          <a:xfrm>
            <a:off x="2349732" y="2973732"/>
            <a:ext cx="23523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72" name="Google Shape;72;p1"/>
          <p:cNvCxnSpPr/>
          <p:nvPr/>
        </p:nvCxnSpPr>
        <p:spPr>
          <a:xfrm>
            <a:off x="985950" y="3960715"/>
            <a:ext cx="71721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" name="Google Shape;73;p1"/>
          <p:cNvSpPr txBox="1"/>
          <p:nvPr/>
        </p:nvSpPr>
        <p:spPr>
          <a:xfrm>
            <a:off x="813757" y="1425202"/>
            <a:ext cx="2659598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" sz="1600" b="1" i="0" u="none" strike="noStrike" kern="0" cap="none" spc="0" normalizeH="0" baseline="0" noProof="0" dirty="0">
                <a:ln>
                  <a:noFill/>
                </a:ln>
                <a:solidFill>
                  <a:srgbClr val="009E34"/>
                </a:solidFill>
                <a:effectLst/>
                <a:uLnTx/>
                <a:uFillTx/>
                <a:latin typeface="Encode Sans Condensed Thin" panose="020B0604020202020204" charset="0"/>
                <a:ea typeface="Roboto"/>
                <a:cs typeface="Roboto"/>
                <a:sym typeface="Roboto"/>
              </a:rPr>
              <a:t>Resoluciones 56 y 125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9E34"/>
              </a:solidFill>
              <a:effectLst/>
              <a:uLnTx/>
              <a:uFillTx/>
              <a:latin typeface="Encode Sans Condensed Thin" panose="020B0604020202020204" charset="0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009E34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"/>
          <p:cNvSpPr txBox="1"/>
          <p:nvPr/>
        </p:nvSpPr>
        <p:spPr>
          <a:xfrm>
            <a:off x="813757" y="2930148"/>
            <a:ext cx="2659597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" sz="1600" b="1" i="0" u="none" strike="noStrike" kern="0" cap="none" spc="0" normalizeH="0" baseline="0" noProof="0" dirty="0">
                <a:ln>
                  <a:noFill/>
                </a:ln>
                <a:solidFill>
                  <a:srgbClr val="009E34"/>
                </a:solidFill>
                <a:effectLst/>
                <a:uLnTx/>
                <a:uFillTx/>
                <a:latin typeface="Encode Sans Condensed Thin" panose="020B0604020202020204" charset="0"/>
                <a:ea typeface="Roboto"/>
                <a:cs typeface="Roboto"/>
                <a:sym typeface="Roboto"/>
              </a:rPr>
              <a:t>Examen Prioritario de Patentes  (PEP)</a:t>
            </a:r>
            <a:r>
              <a:rPr kumimoji="0" lang="es" sz="1600" b="0" i="0" u="none" strike="noStrike" kern="0" cap="none" spc="0" normalizeH="0" baseline="0" noProof="0" dirty="0">
                <a:ln>
                  <a:noFill/>
                </a:ln>
                <a:solidFill>
                  <a:srgbClr val="009E34"/>
                </a:solidFill>
                <a:effectLst/>
                <a:uLnTx/>
                <a:uFillTx/>
                <a:latin typeface="Encode Sans Condensed Thin" panose="020B0604020202020204" charset="0"/>
                <a:ea typeface="Roboto"/>
                <a:cs typeface="Roboto"/>
                <a:sym typeface="Roboto"/>
              </a:rPr>
              <a:t>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9E34"/>
              </a:solidFill>
              <a:effectLst/>
              <a:uLnTx/>
              <a:uFillTx/>
              <a:latin typeface="Encode Sans Condensed Thin" panose="020B0604020202020204" charset="0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009E34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5" name="Google Shape;7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4562617"/>
            <a:ext cx="1267057" cy="457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92905" y="1459829"/>
            <a:ext cx="5322494" cy="33316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E4C9E5E-1120-A608-ACD9-8ECA4F69A6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43</a:t>
            </a:fld>
            <a:endParaRPr lang="es-A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756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9a9400e4c_0_5"/>
          <p:cNvSpPr/>
          <p:nvPr/>
        </p:nvSpPr>
        <p:spPr>
          <a:xfrm>
            <a:off x="-76200" y="0"/>
            <a:ext cx="9220800" cy="5143500"/>
          </a:xfrm>
          <a:prstGeom prst="rect">
            <a:avLst/>
          </a:prstGeom>
          <a:solidFill>
            <a:srgbClr val="009E34"/>
          </a:solidFill>
          <a:ln w="9525" cap="flat" cmpd="sng">
            <a:solidFill>
              <a:srgbClr val="009E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g89a9400e4c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080" y="4478027"/>
            <a:ext cx="1213212" cy="50550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89a9400e4c_0_5"/>
          <p:cNvSpPr txBox="1"/>
          <p:nvPr/>
        </p:nvSpPr>
        <p:spPr>
          <a:xfrm>
            <a:off x="283080" y="360837"/>
            <a:ext cx="7130400" cy="13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s" sz="3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Resoluciones 56 y 125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84" name="Google Shape;84;g89a9400e4c_0_5"/>
          <p:cNvCxnSpPr/>
          <p:nvPr/>
        </p:nvCxnSpPr>
        <p:spPr>
          <a:xfrm rot="10800000">
            <a:off x="362260" y="1511846"/>
            <a:ext cx="1896900" cy="240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4;p2">
            <a:extLst>
              <a:ext uri="{FF2B5EF4-FFF2-40B4-BE49-F238E27FC236}">
                <a16:creationId xmlns:a16="http://schemas.microsoft.com/office/drawing/2014/main" id="{174C5B82-DD59-EA52-181D-E10DE9D0A351}"/>
              </a:ext>
            </a:extLst>
          </p:cNvPr>
          <p:cNvSpPr/>
          <p:nvPr/>
        </p:nvSpPr>
        <p:spPr>
          <a:xfrm>
            <a:off x="-1" y="0"/>
            <a:ext cx="9144001" cy="1027814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"/>
          <p:cNvSpPr/>
          <p:nvPr/>
        </p:nvSpPr>
        <p:spPr>
          <a:xfrm>
            <a:off x="559625" y="1162275"/>
            <a:ext cx="786600" cy="786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"/>
          <p:cNvSpPr txBox="1"/>
          <p:nvPr/>
        </p:nvSpPr>
        <p:spPr>
          <a:xfrm>
            <a:off x="16775200" y="319075"/>
            <a:ext cx="1704300" cy="5571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s" sz="2400" b="0" i="0" u="none" strike="noStrike" kern="0" cap="none" spc="0" normalizeH="0" baseline="0" noProof="0">
                <a:ln>
                  <a:noFill/>
                </a:ln>
                <a:solidFill>
                  <a:srgbClr val="0094D4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Índice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374756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374756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5"/>
          <p:cNvSpPr txBox="1"/>
          <p:nvPr/>
        </p:nvSpPr>
        <p:spPr>
          <a:xfrm>
            <a:off x="458100" y="242875"/>
            <a:ext cx="81528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Requisitos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50535C"/>
              </a:solidFill>
              <a:effectLst/>
              <a:uLnTx/>
              <a:uFillTx/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93" name="Google Shape;93;p5"/>
          <p:cNvSpPr txBox="1"/>
          <p:nvPr/>
        </p:nvSpPr>
        <p:spPr>
          <a:xfrm>
            <a:off x="1529934" y="1193847"/>
            <a:ext cx="28359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r>
              <a:rPr kumimoji="0" lang="e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Reivindicaciones presentadas en la solicitud nacional tienen idéntico o menor alcance de la patente equivalente concedida en oficina extranjera. 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5"/>
          <p:cNvSpPr/>
          <p:nvPr/>
        </p:nvSpPr>
        <p:spPr>
          <a:xfrm>
            <a:off x="559625" y="2316300"/>
            <a:ext cx="786600" cy="786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5"/>
          <p:cNvSpPr txBox="1"/>
          <p:nvPr/>
        </p:nvSpPr>
        <p:spPr>
          <a:xfrm>
            <a:off x="1475838" y="2456700"/>
            <a:ext cx="2835900" cy="5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r>
              <a:rPr kumimoji="0" lang="e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La oficina realice examen de fondo  y tenga los mismos estándares de patentabilidad.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5"/>
          <p:cNvSpPr/>
          <p:nvPr/>
        </p:nvSpPr>
        <p:spPr>
          <a:xfrm>
            <a:off x="4580575" y="1162275"/>
            <a:ext cx="786600" cy="786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"/>
          <p:cNvSpPr txBox="1"/>
          <p:nvPr/>
        </p:nvSpPr>
        <p:spPr>
          <a:xfrm>
            <a:off x="5636012" y="2435275"/>
            <a:ext cx="28359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r>
              <a:rPr kumimoji="0" lang="e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Abonar el arancel correspondiente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r>
              <a:rPr kumimoji="0" lang="e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(u$ 123).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5"/>
          <p:cNvSpPr/>
          <p:nvPr/>
        </p:nvSpPr>
        <p:spPr>
          <a:xfrm>
            <a:off x="4580575" y="2316300"/>
            <a:ext cx="786600" cy="786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5"/>
          <p:cNvSpPr txBox="1"/>
          <p:nvPr/>
        </p:nvSpPr>
        <p:spPr>
          <a:xfrm>
            <a:off x="5623191" y="1250625"/>
            <a:ext cx="28359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No</a:t>
            </a:r>
            <a:r>
              <a:rPr kumimoji="0" lang="e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se haya realizado </a:t>
            </a:r>
            <a:r>
              <a:rPr kumimoji="0" lang="e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examen de fondo </a:t>
            </a:r>
            <a:r>
              <a:rPr kumimoji="0" lang="e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correspondiente.  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0" name="Google Shape;10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4562617"/>
            <a:ext cx="1267057" cy="45778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5"/>
          <p:cNvSpPr/>
          <p:nvPr/>
        </p:nvSpPr>
        <p:spPr>
          <a:xfrm>
            <a:off x="559625" y="3535500"/>
            <a:ext cx="786600" cy="786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5"/>
          <p:cNvSpPr txBox="1"/>
          <p:nvPr/>
        </p:nvSpPr>
        <p:spPr>
          <a:xfrm>
            <a:off x="1529934" y="3650250"/>
            <a:ext cx="28359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r>
              <a:rPr kumimoji="0" lang="e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La materia no se encuentre comprendida en las excepciones o exclusiones a la patentabilidad.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5"/>
          <p:cNvSpPr txBox="1"/>
          <p:nvPr/>
        </p:nvSpPr>
        <p:spPr>
          <a:xfrm>
            <a:off x="5748475" y="3614325"/>
            <a:ext cx="28359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50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Requerimiento expreso mediante el formulario establecido.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104;p5"/>
          <p:cNvSpPr txBox="1"/>
          <p:nvPr/>
        </p:nvSpPr>
        <p:spPr>
          <a:xfrm>
            <a:off x="684909" y="1105497"/>
            <a:ext cx="6474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tabLst/>
              <a:defRPr/>
            </a:pPr>
            <a:r>
              <a:rPr kumimoji="0" lang="es" sz="4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lack"/>
                <a:ea typeface="Roboto Black"/>
                <a:cs typeface="Roboto Black"/>
                <a:sym typeface="Roboto Black"/>
              </a:rPr>
              <a:t>1</a:t>
            </a:r>
            <a:endParaRPr kumimoji="0" sz="4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A1C5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5"/>
          <p:cNvSpPr txBox="1"/>
          <p:nvPr/>
        </p:nvSpPr>
        <p:spPr>
          <a:xfrm>
            <a:off x="672088" y="2237341"/>
            <a:ext cx="6474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tabLst/>
              <a:defRPr/>
            </a:pPr>
            <a:r>
              <a:rPr kumimoji="0" lang="es" sz="4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lack"/>
                <a:ea typeface="Roboto Black"/>
                <a:cs typeface="Roboto Black"/>
                <a:sym typeface="Roboto Black"/>
              </a:rPr>
              <a:t>2</a:t>
            </a:r>
            <a:endParaRPr kumimoji="0" sz="4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A1C5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5"/>
          <p:cNvSpPr txBox="1"/>
          <p:nvPr/>
        </p:nvSpPr>
        <p:spPr>
          <a:xfrm>
            <a:off x="687278" y="3469428"/>
            <a:ext cx="6474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tabLst/>
              <a:defRPr/>
            </a:pPr>
            <a:r>
              <a:rPr kumimoji="0" lang="es" sz="4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lack"/>
                <a:ea typeface="Roboto Black"/>
                <a:cs typeface="Roboto Black"/>
                <a:sym typeface="Roboto Black"/>
              </a:rPr>
              <a:t>3</a:t>
            </a:r>
            <a:endParaRPr kumimoji="0" sz="4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A1C5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5"/>
          <p:cNvSpPr txBox="1"/>
          <p:nvPr/>
        </p:nvSpPr>
        <p:spPr>
          <a:xfrm>
            <a:off x="4687631" y="1093606"/>
            <a:ext cx="6474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tabLst/>
              <a:defRPr/>
            </a:pPr>
            <a:r>
              <a:rPr kumimoji="0" lang="es" sz="4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lack"/>
                <a:ea typeface="Roboto Black"/>
                <a:cs typeface="Roboto Black"/>
                <a:sym typeface="Roboto Black"/>
              </a:rPr>
              <a:t>4</a:t>
            </a:r>
            <a:endParaRPr kumimoji="0" sz="4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A1C5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5"/>
          <p:cNvSpPr txBox="1"/>
          <p:nvPr/>
        </p:nvSpPr>
        <p:spPr>
          <a:xfrm>
            <a:off x="4702141" y="2243194"/>
            <a:ext cx="6474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tabLst/>
              <a:defRPr/>
            </a:pPr>
            <a:r>
              <a:rPr kumimoji="0" lang="es" sz="4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lack"/>
                <a:ea typeface="Roboto Black"/>
                <a:cs typeface="Roboto Black"/>
                <a:sym typeface="Roboto Black"/>
              </a:rPr>
              <a:t>5</a:t>
            </a:r>
            <a:endParaRPr kumimoji="0" sz="4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A1C5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4632541" y="3535500"/>
            <a:ext cx="786600" cy="786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4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lack"/>
                <a:ea typeface="Roboto Black"/>
                <a:cs typeface="Roboto Black"/>
                <a:sym typeface="Roboto Black"/>
              </a:rPr>
              <a:t>6</a:t>
            </a:r>
            <a:endParaRPr kumimoji="0" sz="4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3B04B13-ED28-C3CA-5247-1AB2A3A4BA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45</a:t>
            </a:fld>
            <a:endParaRPr lang="es-A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/>
          <p:nvPr/>
        </p:nvSpPr>
        <p:spPr>
          <a:xfrm>
            <a:off x="-76200" y="0"/>
            <a:ext cx="9220800" cy="5143500"/>
          </a:xfrm>
          <a:prstGeom prst="rect">
            <a:avLst/>
          </a:prstGeom>
          <a:solidFill>
            <a:srgbClr val="009E34"/>
          </a:solidFill>
          <a:ln w="9525" cap="flat" cmpd="sng">
            <a:solidFill>
              <a:srgbClr val="009E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080" y="4478027"/>
            <a:ext cx="1213212" cy="50550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4"/>
          <p:cNvSpPr txBox="1"/>
          <p:nvPr/>
        </p:nvSpPr>
        <p:spPr>
          <a:xfrm>
            <a:off x="186429" y="346982"/>
            <a:ext cx="7130400" cy="13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s" sz="3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La oficina se expide dentro de los 60 días de la petición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117" name="Google Shape;117;p24"/>
          <p:cNvCxnSpPr/>
          <p:nvPr/>
        </p:nvCxnSpPr>
        <p:spPr>
          <a:xfrm rot="10800000">
            <a:off x="283080" y="1800758"/>
            <a:ext cx="1896900" cy="240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4;p2">
            <a:extLst>
              <a:ext uri="{FF2B5EF4-FFF2-40B4-BE49-F238E27FC236}">
                <a16:creationId xmlns:a16="http://schemas.microsoft.com/office/drawing/2014/main" id="{2B757F0B-E80F-193A-11AF-20D55F0A5799}"/>
              </a:ext>
            </a:extLst>
          </p:cNvPr>
          <p:cNvSpPr/>
          <p:nvPr/>
        </p:nvSpPr>
        <p:spPr>
          <a:xfrm>
            <a:off x="-1" y="0"/>
            <a:ext cx="9144001" cy="1027814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7"/>
          <p:cNvSpPr txBox="1"/>
          <p:nvPr/>
        </p:nvSpPr>
        <p:spPr>
          <a:xfrm>
            <a:off x="228601" y="123098"/>
            <a:ext cx="81528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Presentaciones totales por área técnica   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s" sz="2200" b="0" i="0" u="none" strike="noStrike" kern="0" cap="none" spc="0" normalizeH="0" baseline="0" noProof="0" dirty="0">
                <a:ln>
                  <a:noFill/>
                </a:ln>
                <a:solidFill>
                  <a:srgbClr val="009E34"/>
                </a:solidFill>
                <a:effectLst/>
                <a:uLnTx/>
                <a:uFillTx/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Área química – Área no química  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9E34"/>
              </a:solidFill>
              <a:effectLst/>
              <a:uLnTx/>
              <a:uFillTx/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24" name="Google Shape;12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4562617"/>
            <a:ext cx="1267057" cy="4577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5" name="Google Shape;125;p37"/>
          <p:cNvGraphicFramePr/>
          <p:nvPr>
            <p:extLst>
              <p:ext uri="{D42A27DB-BD31-4B8C-83A1-F6EECF244321}">
                <p14:modId xmlns:p14="http://schemas.microsoft.com/office/powerpoint/2010/main" val="1816712586"/>
              </p:ext>
            </p:extLst>
          </p:nvPr>
        </p:nvGraphicFramePr>
        <p:xfrm>
          <a:off x="1428316" y="1105675"/>
          <a:ext cx="6010275" cy="366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A03ECAF-DF90-63EA-6D19-B14EDAC164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47</a:t>
            </a:fld>
            <a:endParaRPr lang="es-AR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4;p2">
            <a:extLst>
              <a:ext uri="{FF2B5EF4-FFF2-40B4-BE49-F238E27FC236}">
                <a16:creationId xmlns:a16="http://schemas.microsoft.com/office/drawing/2014/main" id="{DBB2E82F-8A52-24C2-E66D-7AD36B66CA47}"/>
              </a:ext>
            </a:extLst>
          </p:cNvPr>
          <p:cNvSpPr/>
          <p:nvPr/>
        </p:nvSpPr>
        <p:spPr>
          <a:xfrm>
            <a:off x="-1" y="0"/>
            <a:ext cx="9144001" cy="1027814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8"/>
          <p:cNvSpPr txBox="1"/>
          <p:nvPr/>
        </p:nvSpPr>
        <p:spPr>
          <a:xfrm>
            <a:off x="458100" y="319075"/>
            <a:ext cx="81528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Tipo de resolución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32" name="Google Shape;13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4562617"/>
            <a:ext cx="1267057" cy="4577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3" name="Google Shape;133;p38"/>
          <p:cNvGraphicFramePr/>
          <p:nvPr>
            <p:extLst>
              <p:ext uri="{D42A27DB-BD31-4B8C-83A1-F6EECF244321}">
                <p14:modId xmlns:p14="http://schemas.microsoft.com/office/powerpoint/2010/main" val="1400771740"/>
              </p:ext>
            </p:extLst>
          </p:nvPr>
        </p:nvGraphicFramePr>
        <p:xfrm>
          <a:off x="1443904" y="1329279"/>
          <a:ext cx="6353175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18D4CEA-2B3B-5173-7703-BB7405D92D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48</a:t>
            </a:fld>
            <a:endParaRPr lang="es-AR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9"/>
          <p:cNvSpPr/>
          <p:nvPr/>
        </p:nvSpPr>
        <p:spPr>
          <a:xfrm>
            <a:off x="-76200" y="0"/>
            <a:ext cx="9220800" cy="5143500"/>
          </a:xfrm>
          <a:prstGeom prst="rect">
            <a:avLst/>
          </a:prstGeom>
          <a:solidFill>
            <a:srgbClr val="009E34"/>
          </a:solidFill>
          <a:ln w="9525" cap="flat" cmpd="sng">
            <a:solidFill>
              <a:srgbClr val="009E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080" y="4478027"/>
            <a:ext cx="1213212" cy="50550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9"/>
          <p:cNvSpPr txBox="1"/>
          <p:nvPr/>
        </p:nvSpPr>
        <p:spPr>
          <a:xfrm>
            <a:off x="185795" y="454736"/>
            <a:ext cx="7130400" cy="13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s" sz="3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Examen Prioritario de Patentes (PEP)</a:t>
            </a:r>
            <a:endParaRPr kumimoji="0" sz="3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cxnSp>
        <p:nvCxnSpPr>
          <p:cNvPr id="141" name="Google Shape;141;p39"/>
          <p:cNvCxnSpPr/>
          <p:nvPr/>
        </p:nvCxnSpPr>
        <p:spPr>
          <a:xfrm rot="10800000">
            <a:off x="283080" y="1421419"/>
            <a:ext cx="1896900" cy="240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/>
          <p:nvPr/>
        </p:nvSpPr>
        <p:spPr>
          <a:xfrm>
            <a:off x="0" y="0"/>
            <a:ext cx="3011700" cy="51366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4358920" y="275622"/>
            <a:ext cx="4059381" cy="66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Arial"/>
              <a:buNone/>
            </a:pPr>
            <a:r>
              <a:rPr lang="es" sz="28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Elementos principales</a:t>
            </a:r>
            <a:endParaRPr sz="28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" name="Google Shape;67;p2"/>
          <p:cNvCxnSpPr/>
          <p:nvPr/>
        </p:nvCxnSpPr>
        <p:spPr>
          <a:xfrm flipH="1">
            <a:off x="3621958" y="1075486"/>
            <a:ext cx="5050800" cy="69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2"/>
          <p:cNvCxnSpPr/>
          <p:nvPr/>
        </p:nvCxnSpPr>
        <p:spPr>
          <a:xfrm rot="10800000">
            <a:off x="692650" y="2153627"/>
            <a:ext cx="1896900" cy="24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69;p2"/>
          <p:cNvSpPr/>
          <p:nvPr/>
        </p:nvSpPr>
        <p:spPr>
          <a:xfrm>
            <a:off x="692650" y="876000"/>
            <a:ext cx="1512000" cy="1072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200" dirty="0">
                <a:latin typeface="Encode Sans"/>
                <a:ea typeface="Encode Sans"/>
                <a:cs typeface="Encode Sans"/>
                <a:sym typeface="Encode Sans"/>
              </a:rPr>
              <a:t>Programa</a:t>
            </a:r>
            <a:r>
              <a:rPr lang="es" sz="2200" b="0" i="0" u="none" strike="noStrike" cap="none" dirty="0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s" sz="2200" b="0" i="0" u="none" strike="noStrike" cap="none" dirty="0">
                <a:solidFill>
                  <a:srgbClr val="009E34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OMPI VERDE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200" dirty="0">
                <a:solidFill>
                  <a:srgbClr val="009E34"/>
                </a:solidFill>
                <a:latin typeface="Encode Sans Condensed Thin"/>
                <a:ea typeface="Encode Sans"/>
                <a:cs typeface="Encode Sans"/>
                <a:sym typeface="Encode Sans Condensed Thin"/>
              </a:rPr>
              <a:t>WIPO GREEN</a:t>
            </a:r>
            <a:r>
              <a:rPr lang="es" sz="2200" b="1" i="0" u="none" strike="noStrike" cap="none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  </a:t>
            </a:r>
            <a:endParaRPr sz="2200" b="1" i="0" u="none" strike="noStrike" cap="none" dirty="0">
              <a:solidFill>
                <a:srgbClr val="009E34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4562617"/>
            <a:ext cx="1267058" cy="4577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72A9B3C-5F7E-9591-E448-89DBA7D1070C}"/>
              </a:ext>
            </a:extLst>
          </p:cNvPr>
          <p:cNvSpPr txBox="1"/>
          <p:nvPr/>
        </p:nvSpPr>
        <p:spPr>
          <a:xfrm>
            <a:off x="3863210" y="1293951"/>
            <a:ext cx="50508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WIPO GREEN sirve como plataforma para innovadores, empresas pequeñas, medianas y multinacionales así como a otras partes interesadas para participar en la innovación de tecnología verde e incrementar su difusión con la ayuda de los Derechos de Propiedad Intelectual.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WIPO GREEN consta de tres elementos principales:</a:t>
            </a:r>
          </a:p>
          <a:p>
            <a:pPr marL="268287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1400" b="0" i="0" u="none" strike="noStrike" cap="none" dirty="0">
              <a:solidFill>
                <a:srgbClr val="00B05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2E3A6B-3E75-04E3-52F1-362FAF8D4B4F}"/>
              </a:ext>
            </a:extLst>
          </p:cNvPr>
          <p:cNvSpPr txBox="1"/>
          <p:nvPr/>
        </p:nvSpPr>
        <p:spPr>
          <a:xfrm>
            <a:off x="3985408" y="3258954"/>
            <a:ext cx="4572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9E34"/>
                </a:solidFill>
                <a:latin typeface="Encode Sans" panose="020B0604020202020204" charset="0"/>
              </a:rPr>
              <a:t>La Base de datos en línea de tecnologías sostenibles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009E34"/>
              </a:solidFill>
              <a:latin typeface="Encode Sans" panose="020B0604020202020204" charset="0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9E34"/>
                </a:solidFill>
                <a:latin typeface="Encode Sans" panose="020B0604020202020204" charset="0"/>
              </a:rPr>
              <a:t>La Red de socios WIPO GREEN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009E34"/>
              </a:solidFill>
              <a:latin typeface="Encode Sans" panose="020B0604020202020204" charset="0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9E34"/>
                </a:solidFill>
                <a:latin typeface="Encode Sans" panose="020B0604020202020204" charset="0"/>
              </a:rPr>
              <a:t>Los Proyectos de Aceleración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A12EE1-DB71-C2EA-9E72-CA0B8AF0AC2A}"/>
              </a:ext>
            </a:extLst>
          </p:cNvPr>
          <p:cNvSpPr txBox="1"/>
          <p:nvPr/>
        </p:nvSpPr>
        <p:spPr>
          <a:xfrm>
            <a:off x="4358920" y="4774182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s-AR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5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969729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4;p2">
            <a:extLst>
              <a:ext uri="{FF2B5EF4-FFF2-40B4-BE49-F238E27FC236}">
                <a16:creationId xmlns:a16="http://schemas.microsoft.com/office/drawing/2014/main" id="{301C92E2-3096-6B83-B513-A0BD4080726D}"/>
              </a:ext>
            </a:extLst>
          </p:cNvPr>
          <p:cNvSpPr/>
          <p:nvPr/>
        </p:nvSpPr>
        <p:spPr>
          <a:xfrm>
            <a:off x="-1" y="0"/>
            <a:ext cx="9144001" cy="1027814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0"/>
          <p:cNvSpPr/>
          <p:nvPr/>
        </p:nvSpPr>
        <p:spPr>
          <a:xfrm>
            <a:off x="559625" y="1162275"/>
            <a:ext cx="786600" cy="786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0"/>
          <p:cNvSpPr txBox="1"/>
          <p:nvPr/>
        </p:nvSpPr>
        <p:spPr>
          <a:xfrm>
            <a:off x="16775200" y="319075"/>
            <a:ext cx="1704300" cy="5571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s" sz="2400" b="0" i="0" u="none" strike="noStrike" kern="0" cap="none" spc="0" normalizeH="0" baseline="0" noProof="0">
                <a:ln>
                  <a:noFill/>
                </a:ln>
                <a:solidFill>
                  <a:srgbClr val="0094D4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Índice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374756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374756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Google Shape;149;p40"/>
          <p:cNvSpPr txBox="1"/>
          <p:nvPr/>
        </p:nvSpPr>
        <p:spPr>
          <a:xfrm>
            <a:off x="458100" y="242875"/>
            <a:ext cx="81528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Requisitos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50535C"/>
              </a:solidFill>
              <a:effectLst/>
              <a:uLnTx/>
              <a:uFillTx/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50" name="Google Shape;150;p40"/>
          <p:cNvSpPr txBox="1"/>
          <p:nvPr/>
        </p:nvSpPr>
        <p:spPr>
          <a:xfrm>
            <a:off x="1529934" y="1193847"/>
            <a:ext cx="28359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5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El </a:t>
            </a:r>
            <a:r>
              <a:rPr kumimoji="0" lang="e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primer depósito </a:t>
            </a:r>
            <a:r>
              <a:rPr kumimoji="0" lang="e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de la solicitud de patente de invención deberá haberse efectuado en nuestro país. 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40"/>
          <p:cNvSpPr/>
          <p:nvPr/>
        </p:nvSpPr>
        <p:spPr>
          <a:xfrm>
            <a:off x="559625" y="2058722"/>
            <a:ext cx="786600" cy="786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0"/>
          <p:cNvSpPr txBox="1"/>
          <p:nvPr/>
        </p:nvSpPr>
        <p:spPr>
          <a:xfrm>
            <a:off x="1495658" y="2065950"/>
            <a:ext cx="2835900" cy="5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50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La solicitud debe haber sido </a:t>
            </a:r>
            <a:r>
              <a:rPr kumimoji="0" lang="e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publicada</a:t>
            </a:r>
            <a:r>
              <a:rPr kumimoji="0" lang="e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en el Boletín de Patentes.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40"/>
          <p:cNvSpPr/>
          <p:nvPr/>
        </p:nvSpPr>
        <p:spPr>
          <a:xfrm>
            <a:off x="592575" y="3893531"/>
            <a:ext cx="786600" cy="786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tabLst/>
              <a:defRPr/>
            </a:pPr>
            <a:r>
              <a:rPr kumimoji="0" lang="e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lack"/>
                <a:ea typeface="Roboto Black"/>
                <a:cs typeface="Roboto Black"/>
                <a:sym typeface="Roboto Black"/>
              </a:rPr>
              <a:t>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Google Shape;154;p40"/>
          <p:cNvSpPr txBox="1"/>
          <p:nvPr/>
        </p:nvSpPr>
        <p:spPr>
          <a:xfrm>
            <a:off x="1495658" y="3899689"/>
            <a:ext cx="28359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La solicitud haya abonado la </a:t>
            </a:r>
            <a:r>
              <a:rPr kumimoji="0" lang="e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tasa</a:t>
            </a:r>
            <a:r>
              <a:rPr kumimoji="0" lang="e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de examen de fondo. 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40"/>
          <p:cNvSpPr/>
          <p:nvPr/>
        </p:nvSpPr>
        <p:spPr>
          <a:xfrm>
            <a:off x="4618031" y="2108077"/>
            <a:ext cx="786600" cy="786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0"/>
          <p:cNvSpPr txBox="1"/>
          <p:nvPr/>
        </p:nvSpPr>
        <p:spPr>
          <a:xfrm>
            <a:off x="5603361" y="1179824"/>
            <a:ext cx="28359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No</a:t>
            </a:r>
            <a:r>
              <a:rPr kumimoji="0" lang="e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se haya realizado </a:t>
            </a:r>
            <a:r>
              <a:rPr kumimoji="0" lang="e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examen de fondo </a:t>
            </a:r>
            <a:r>
              <a:rPr kumimoji="0" lang="e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correspondiente.  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7" name="Google Shape;15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4562617"/>
            <a:ext cx="1267057" cy="45778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0"/>
          <p:cNvSpPr/>
          <p:nvPr/>
        </p:nvSpPr>
        <p:spPr>
          <a:xfrm>
            <a:off x="559625" y="2972814"/>
            <a:ext cx="786600" cy="786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0"/>
          <p:cNvSpPr txBox="1"/>
          <p:nvPr/>
        </p:nvSpPr>
        <p:spPr>
          <a:xfrm>
            <a:off x="1495658" y="2940274"/>
            <a:ext cx="28359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50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Se encuentre vencido el plazo para la interposición de </a:t>
            </a:r>
            <a:r>
              <a:rPr kumimoji="0" lang="e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observaciones de terceros.</a:t>
            </a:r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40"/>
          <p:cNvSpPr/>
          <p:nvPr/>
        </p:nvSpPr>
        <p:spPr>
          <a:xfrm>
            <a:off x="4632541" y="3032118"/>
            <a:ext cx="786600" cy="786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0"/>
          <p:cNvSpPr txBox="1"/>
          <p:nvPr/>
        </p:nvSpPr>
        <p:spPr>
          <a:xfrm>
            <a:off x="5572851" y="2065950"/>
            <a:ext cx="28359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No</a:t>
            </a:r>
            <a:r>
              <a:rPr kumimoji="0" lang="e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se haya requerido </a:t>
            </a:r>
            <a:r>
              <a:rPr kumimoji="0" lang="e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otro procedimiento </a:t>
            </a:r>
            <a:r>
              <a:rPr kumimoji="0" lang="e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acelerado para la misma solicitud.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Informe de búsqueda nacional e internacional 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Requerimiento expreso mediante el formulario establecido.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150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40"/>
          <p:cNvSpPr txBox="1"/>
          <p:nvPr/>
        </p:nvSpPr>
        <p:spPr>
          <a:xfrm>
            <a:off x="721844" y="1208730"/>
            <a:ext cx="6474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tabLst/>
              <a:defRPr/>
            </a:pPr>
            <a:r>
              <a:rPr kumimoji="0" lang="e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lack"/>
                <a:ea typeface="Roboto Black"/>
                <a:cs typeface="Roboto Black"/>
                <a:sym typeface="Roboto Black"/>
              </a:rPr>
              <a:t>1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A1C5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40"/>
          <p:cNvSpPr txBox="1"/>
          <p:nvPr/>
        </p:nvSpPr>
        <p:spPr>
          <a:xfrm>
            <a:off x="731768" y="2066324"/>
            <a:ext cx="6474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tabLst/>
              <a:defRPr/>
            </a:pPr>
            <a:r>
              <a:rPr kumimoji="0" lang="e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lack"/>
                <a:ea typeface="Roboto Black"/>
                <a:cs typeface="Roboto Black"/>
                <a:sym typeface="Roboto Black"/>
              </a:rPr>
              <a:t>2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A1C5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40"/>
          <p:cNvSpPr txBox="1"/>
          <p:nvPr/>
        </p:nvSpPr>
        <p:spPr>
          <a:xfrm>
            <a:off x="719834" y="2991848"/>
            <a:ext cx="6474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tabLst/>
              <a:defRPr/>
            </a:pPr>
            <a:r>
              <a:rPr kumimoji="0" lang="e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lack"/>
                <a:ea typeface="Roboto Black"/>
                <a:cs typeface="Roboto Black"/>
                <a:sym typeface="Roboto Black"/>
              </a:rPr>
              <a:t>3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A1C5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40"/>
          <p:cNvSpPr txBox="1"/>
          <p:nvPr/>
        </p:nvSpPr>
        <p:spPr>
          <a:xfrm>
            <a:off x="4735881" y="1154754"/>
            <a:ext cx="6474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tabLst/>
              <a:defRPr/>
            </a:pPr>
            <a:r>
              <a:rPr kumimoji="0" lang="e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lack"/>
                <a:ea typeface="Roboto Black"/>
                <a:cs typeface="Roboto Black"/>
                <a:sym typeface="Roboto Black"/>
              </a:rPr>
              <a:t>4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A1C5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40"/>
          <p:cNvSpPr txBox="1"/>
          <p:nvPr/>
        </p:nvSpPr>
        <p:spPr>
          <a:xfrm>
            <a:off x="4732041" y="1187250"/>
            <a:ext cx="6474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tabLst/>
              <a:defRPr/>
            </a:pPr>
            <a:r>
              <a:rPr kumimoji="0" lang="e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lack"/>
                <a:ea typeface="Roboto Black"/>
                <a:cs typeface="Roboto Black"/>
                <a:sym typeface="Roboto Black"/>
              </a:rPr>
              <a:t>5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A1C5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40"/>
          <p:cNvSpPr txBox="1"/>
          <p:nvPr/>
        </p:nvSpPr>
        <p:spPr>
          <a:xfrm>
            <a:off x="4771741" y="2094114"/>
            <a:ext cx="6474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tabLst/>
              <a:defRPr/>
            </a:pPr>
            <a:r>
              <a:rPr kumimoji="0" lang="e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lack"/>
                <a:ea typeface="Roboto Black"/>
                <a:cs typeface="Roboto Black"/>
                <a:sym typeface="Roboto Black"/>
              </a:rPr>
              <a:t>6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A1C5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40"/>
          <p:cNvSpPr/>
          <p:nvPr/>
        </p:nvSpPr>
        <p:spPr>
          <a:xfrm>
            <a:off x="4632541" y="3968093"/>
            <a:ext cx="786600" cy="786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0"/>
          <p:cNvSpPr txBox="1"/>
          <p:nvPr/>
        </p:nvSpPr>
        <p:spPr>
          <a:xfrm>
            <a:off x="4771744" y="3033493"/>
            <a:ext cx="6474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tabLst/>
              <a:defRPr/>
            </a:pPr>
            <a:r>
              <a:rPr kumimoji="0" lang="e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lack"/>
                <a:ea typeface="Roboto Black"/>
                <a:cs typeface="Roboto Black"/>
                <a:sym typeface="Roboto Black"/>
              </a:rPr>
              <a:t>7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40"/>
          <p:cNvSpPr/>
          <p:nvPr/>
        </p:nvSpPr>
        <p:spPr>
          <a:xfrm>
            <a:off x="4632541" y="1166369"/>
            <a:ext cx="786600" cy="786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tabLst/>
              <a:defRPr/>
            </a:pPr>
            <a:r>
              <a:rPr kumimoji="0" lang="e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lack"/>
                <a:ea typeface="Roboto Black"/>
                <a:cs typeface="Roboto Black"/>
                <a:sym typeface="Roboto Black"/>
              </a:rPr>
              <a:t>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0C53AAA-749E-63C0-C049-3604B3986D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50</a:t>
            </a:fld>
            <a:endParaRPr lang="es-AR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1"/>
          <p:cNvSpPr/>
          <p:nvPr/>
        </p:nvSpPr>
        <p:spPr>
          <a:xfrm rot="10800000" flipH="1">
            <a:off x="0" y="-451"/>
            <a:ext cx="9144000" cy="1329729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41"/>
          <p:cNvSpPr txBox="1"/>
          <p:nvPr/>
        </p:nvSpPr>
        <p:spPr>
          <a:xfrm>
            <a:off x="458100" y="319075"/>
            <a:ext cx="81528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Presentaciones totales por área técnica   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s" sz="2200" b="0" i="0" u="none" strike="noStrike" kern="0" cap="none" spc="0" normalizeH="0" baseline="0" noProof="0">
                <a:ln>
                  <a:noFill/>
                </a:ln>
                <a:solidFill>
                  <a:srgbClr val="009E34"/>
                </a:solidFill>
                <a:effectLst/>
                <a:uLnTx/>
                <a:uFillTx/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Área química – Área no química  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9E34"/>
              </a:solidFill>
              <a:effectLst/>
              <a:uLnTx/>
              <a:uFillTx/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77" name="Google Shape;177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4562617"/>
            <a:ext cx="1267057" cy="4577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8" name="Google Shape;178;p41"/>
          <p:cNvGraphicFramePr/>
          <p:nvPr>
            <p:extLst>
              <p:ext uri="{D42A27DB-BD31-4B8C-83A1-F6EECF244321}">
                <p14:modId xmlns:p14="http://schemas.microsoft.com/office/powerpoint/2010/main" val="963746048"/>
              </p:ext>
            </p:extLst>
          </p:nvPr>
        </p:nvGraphicFramePr>
        <p:xfrm>
          <a:off x="1289771" y="1124384"/>
          <a:ext cx="6010275" cy="366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1F508A6-ACAA-4831-D25D-C6C164300B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51</a:t>
            </a:fld>
            <a:endParaRPr lang="es-A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/>
          <p:nvPr/>
        </p:nvSpPr>
        <p:spPr>
          <a:xfrm rot="10800000" flipH="1">
            <a:off x="0" y="-451"/>
            <a:ext cx="9144000" cy="1329729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42"/>
          <p:cNvSpPr txBox="1"/>
          <p:nvPr/>
        </p:nvSpPr>
        <p:spPr>
          <a:xfrm>
            <a:off x="458100" y="319075"/>
            <a:ext cx="81528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Tipo de resolución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85" name="Google Shape;185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4562617"/>
            <a:ext cx="1267057" cy="4577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6" name="Google Shape;186;p42"/>
          <p:cNvGraphicFramePr/>
          <p:nvPr>
            <p:extLst>
              <p:ext uri="{D42A27DB-BD31-4B8C-83A1-F6EECF244321}">
                <p14:modId xmlns:p14="http://schemas.microsoft.com/office/powerpoint/2010/main" val="4037385272"/>
              </p:ext>
            </p:extLst>
          </p:nvPr>
        </p:nvGraphicFramePr>
        <p:xfrm>
          <a:off x="1357912" y="978045"/>
          <a:ext cx="6353175" cy="3686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7212890-4456-A74C-E5EE-4D42605BBE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52</a:t>
            </a:fld>
            <a:endParaRPr lang="es-AR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B6B0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9a9400e4c_0_17"/>
          <p:cNvSpPr/>
          <p:nvPr/>
        </p:nvSpPr>
        <p:spPr>
          <a:xfrm>
            <a:off x="-76200" y="0"/>
            <a:ext cx="9220800" cy="5143500"/>
          </a:xfrm>
          <a:prstGeom prst="rect">
            <a:avLst/>
          </a:prstGeom>
          <a:solidFill>
            <a:srgbClr val="009E34"/>
          </a:solidFill>
          <a:ln w="9525" cap="flat" cmpd="sng">
            <a:solidFill>
              <a:srgbClr val="009E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g89a9400e4c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080" y="4478027"/>
            <a:ext cx="1213212" cy="50550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89a9400e4c_0_17"/>
          <p:cNvSpPr txBox="1"/>
          <p:nvPr/>
        </p:nvSpPr>
        <p:spPr>
          <a:xfrm>
            <a:off x="283080" y="447428"/>
            <a:ext cx="7130400" cy="13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s" sz="3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Muchas gracias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194" name="Google Shape;194;g89a9400e4c_0_17"/>
          <p:cNvCxnSpPr/>
          <p:nvPr/>
        </p:nvCxnSpPr>
        <p:spPr>
          <a:xfrm rot="10800000">
            <a:off x="363679" y="1418408"/>
            <a:ext cx="1896900" cy="240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/>
          <p:nvPr/>
        </p:nvSpPr>
        <p:spPr>
          <a:xfrm>
            <a:off x="0" y="0"/>
            <a:ext cx="3011700" cy="51366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A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4974931" y="207636"/>
            <a:ext cx="2718221" cy="66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Arial"/>
              <a:buNone/>
            </a:pPr>
            <a:r>
              <a:rPr lang="es" sz="28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Base de datos</a:t>
            </a:r>
            <a:endParaRPr sz="28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" name="Google Shape;67;p2"/>
          <p:cNvCxnSpPr/>
          <p:nvPr/>
        </p:nvCxnSpPr>
        <p:spPr>
          <a:xfrm flipH="1">
            <a:off x="3621958" y="769135"/>
            <a:ext cx="5050800" cy="69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2"/>
          <p:cNvCxnSpPr/>
          <p:nvPr/>
        </p:nvCxnSpPr>
        <p:spPr>
          <a:xfrm rot="10800000">
            <a:off x="692650" y="2129243"/>
            <a:ext cx="1896900" cy="24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69;p2"/>
          <p:cNvSpPr/>
          <p:nvPr/>
        </p:nvSpPr>
        <p:spPr>
          <a:xfrm>
            <a:off x="692650" y="875999"/>
            <a:ext cx="1512000" cy="107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200" dirty="0">
                <a:latin typeface="Encode Sans"/>
                <a:ea typeface="Encode Sans"/>
                <a:cs typeface="Encode Sans"/>
                <a:sym typeface="Encode Sans"/>
              </a:rPr>
              <a:t>Programa</a:t>
            </a:r>
            <a:r>
              <a:rPr lang="es" sz="2200" b="0" i="0" u="none" strike="noStrike" cap="none" dirty="0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s" sz="2200" b="0" i="0" u="none" strike="noStrike" cap="none" dirty="0">
                <a:solidFill>
                  <a:srgbClr val="009E34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OMPI VERDE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200" dirty="0">
                <a:solidFill>
                  <a:srgbClr val="009E34"/>
                </a:solidFill>
                <a:latin typeface="Encode Sans Condensed Thin"/>
                <a:ea typeface="Encode Sans"/>
                <a:cs typeface="Encode Sans"/>
                <a:sym typeface="Encode Sans Condensed Thin"/>
              </a:rPr>
              <a:t>WIPO GREEN</a:t>
            </a:r>
            <a:endParaRPr sz="2200" b="1" i="0" u="none" strike="noStrike" cap="none" dirty="0">
              <a:solidFill>
                <a:srgbClr val="009E34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4562617"/>
            <a:ext cx="1267058" cy="4577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72A9B3C-5F7E-9591-E448-89DBA7D1070C}"/>
              </a:ext>
            </a:extLst>
          </p:cNvPr>
          <p:cNvSpPr txBox="1"/>
          <p:nvPr/>
        </p:nvSpPr>
        <p:spPr>
          <a:xfrm>
            <a:off x="3282199" y="937631"/>
            <a:ext cx="5587883" cy="3927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b="0" i="0" u="none" strike="noStrike" dirty="0">
                <a:solidFill>
                  <a:srgbClr val="009E34"/>
                </a:solidFill>
                <a:effectLst/>
                <a:latin typeface="Encode Sans" panose="020B0604020202020204" charset="0"/>
              </a:rPr>
              <a:t>La plataforma de WIPO GREEN</a:t>
            </a:r>
            <a:r>
              <a:rPr lang="es-AR" b="0" i="0" dirty="0">
                <a:solidFill>
                  <a:srgbClr val="009E34"/>
                </a:solidFill>
                <a:effectLst/>
                <a:latin typeface="Encode Sans" panose="020B0604020202020204" charset="0"/>
              </a:rPr>
              <a:t> es única porque reúne en un mismo lugar las tecnologías en todas las etapas de su desarrollo, desde prototipos hasta productos comercializables.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dirty="0">
              <a:solidFill>
                <a:srgbClr val="009E34"/>
              </a:solidFill>
              <a:latin typeface="Encode Sans" panose="020B0604020202020204" charset="0"/>
            </a:endParaRP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b="0" i="0" dirty="0">
                <a:solidFill>
                  <a:srgbClr val="009E34"/>
                </a:solidFill>
                <a:effectLst/>
                <a:latin typeface="Encode Sans" panose="020B0604020202020204" charset="0"/>
              </a:rPr>
              <a:t>Estas tecnologías están disponibles para licencia, colaboración, creación de empresa conjunta (</a:t>
            </a:r>
            <a:r>
              <a:rPr lang="es-AR" b="0" i="1" dirty="0" err="1">
                <a:solidFill>
                  <a:srgbClr val="009E34"/>
                </a:solidFill>
                <a:effectLst/>
                <a:latin typeface="Encode Sans" panose="020B0604020202020204" charset="0"/>
              </a:rPr>
              <a:t>joint</a:t>
            </a:r>
            <a:r>
              <a:rPr lang="es-AR" b="0" i="1" dirty="0">
                <a:solidFill>
                  <a:srgbClr val="009E34"/>
                </a:solidFill>
                <a:effectLst/>
                <a:latin typeface="Encode Sans" panose="020B0604020202020204" charset="0"/>
              </a:rPr>
              <a:t> ventures) </a:t>
            </a:r>
            <a:r>
              <a:rPr lang="es-AR" b="0" i="0" dirty="0">
                <a:solidFill>
                  <a:srgbClr val="009E34"/>
                </a:solidFill>
                <a:effectLst/>
                <a:latin typeface="Encode Sans" panose="020B0604020202020204" charset="0"/>
              </a:rPr>
              <a:t>o venta de un producto. 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dirty="0">
              <a:solidFill>
                <a:srgbClr val="009E34"/>
              </a:solidFill>
              <a:latin typeface="Encode Sans" panose="020B0604020202020204" charset="0"/>
            </a:endParaRP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b="0" i="0" dirty="0">
                <a:solidFill>
                  <a:srgbClr val="009E34"/>
                </a:solidFill>
                <a:effectLst/>
                <a:latin typeface="Encode Sans" panose="020B0604020202020204" charset="0"/>
              </a:rPr>
              <a:t>Al incluir tecnologías respetuosas con el medio ambiente así como las necesidades tecnológicas en esta base de datos, WIPO GREEN es una plataforma </a:t>
            </a:r>
            <a:r>
              <a:rPr lang="es-AR" dirty="0">
                <a:solidFill>
                  <a:srgbClr val="009E34"/>
                </a:solidFill>
                <a:latin typeface="Encode Sans" panose="020B0604020202020204" charset="0"/>
              </a:rPr>
              <a:t>de referencia </a:t>
            </a:r>
            <a:r>
              <a:rPr lang="es-AR" b="0" i="0" dirty="0">
                <a:solidFill>
                  <a:srgbClr val="009E34"/>
                </a:solidFill>
                <a:effectLst/>
                <a:latin typeface="Encode Sans" panose="020B0604020202020204" charset="0"/>
              </a:rPr>
              <a:t>para la innovación en tecnologías verdes.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1FBFA42-CD7A-DB9E-6A9F-B87798B6BDF3}"/>
              </a:ext>
            </a:extLst>
          </p:cNvPr>
          <p:cNvSpPr txBox="1"/>
          <p:nvPr/>
        </p:nvSpPr>
        <p:spPr>
          <a:xfrm>
            <a:off x="4343399" y="4741943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s-AR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6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48179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/>
          <p:nvPr/>
        </p:nvSpPr>
        <p:spPr>
          <a:xfrm>
            <a:off x="0" y="0"/>
            <a:ext cx="3011700" cy="51366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4884816" y="231823"/>
            <a:ext cx="2346785" cy="66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Arial"/>
              <a:buNone/>
            </a:pPr>
            <a:r>
              <a:rPr lang="es" sz="28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Red de socios</a:t>
            </a:r>
            <a:endParaRPr sz="28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" name="Google Shape;67;p2"/>
          <p:cNvCxnSpPr/>
          <p:nvPr/>
        </p:nvCxnSpPr>
        <p:spPr>
          <a:xfrm flipH="1">
            <a:off x="3606902" y="869100"/>
            <a:ext cx="5050800" cy="69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2"/>
          <p:cNvCxnSpPr/>
          <p:nvPr/>
        </p:nvCxnSpPr>
        <p:spPr>
          <a:xfrm rot="10800000">
            <a:off x="692650" y="2228736"/>
            <a:ext cx="1896900" cy="24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69;p2"/>
          <p:cNvSpPr/>
          <p:nvPr/>
        </p:nvSpPr>
        <p:spPr>
          <a:xfrm>
            <a:off x="692650" y="876000"/>
            <a:ext cx="1512000" cy="135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200" dirty="0">
                <a:latin typeface="Encode Sans"/>
                <a:ea typeface="Encode Sans"/>
                <a:cs typeface="Encode Sans"/>
                <a:sym typeface="Encode Sans"/>
              </a:rPr>
              <a:t>Programa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200" b="0" i="0" u="none" strike="noStrike" cap="none" dirty="0">
                <a:solidFill>
                  <a:srgbClr val="009E34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OMPI VERDE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200" dirty="0">
                <a:solidFill>
                  <a:srgbClr val="009E34"/>
                </a:solidFill>
                <a:latin typeface="Encode Sans Condensed Thin"/>
                <a:ea typeface="Encode Sans"/>
                <a:cs typeface="Encode Sans"/>
                <a:sym typeface="Encode Sans Condensed Thin"/>
              </a:rPr>
              <a:t>WIPO GREEN</a:t>
            </a:r>
            <a:endParaRPr sz="2200" b="1" i="0" u="none" strike="noStrike" cap="none" dirty="0">
              <a:solidFill>
                <a:srgbClr val="009E34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4562617"/>
            <a:ext cx="1267058" cy="4577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72A9B3C-5F7E-9591-E448-89DBA7D1070C}"/>
              </a:ext>
            </a:extLst>
          </p:cNvPr>
          <p:cNvSpPr txBox="1"/>
          <p:nvPr/>
        </p:nvSpPr>
        <p:spPr>
          <a:xfrm>
            <a:off x="3240301" y="892913"/>
            <a:ext cx="5635817" cy="3927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>
                <a:solidFill>
                  <a:srgbClr val="009E34"/>
                </a:solidFill>
                <a:latin typeface="Encode Sans" panose="020B0604020202020204" charset="0"/>
              </a:rPr>
              <a:t>Los socios son instituciones públicas o privadas que desean colaborar para hacer avanzar la misión de WIPO GREEN.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dirty="0">
              <a:solidFill>
                <a:srgbClr val="009E34"/>
              </a:solidFill>
              <a:latin typeface="Encode Sans" panose="020B0604020202020204" charset="0"/>
            </a:endParaRP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>
                <a:solidFill>
                  <a:srgbClr val="009E34"/>
                </a:solidFill>
                <a:latin typeface="Encode Sans" panose="020B0604020202020204" charset="0"/>
              </a:rPr>
              <a:t>La red tiene como objetivo ayudar en la implementación y difusión de innovaciones tecnológicas verdes en todo el mundo.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dirty="0">
              <a:solidFill>
                <a:srgbClr val="009E34"/>
              </a:solidFill>
              <a:latin typeface="Encode Sans" panose="020B0604020202020204" charset="0"/>
            </a:endParaRP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>
                <a:solidFill>
                  <a:srgbClr val="009E34"/>
                </a:solidFill>
                <a:latin typeface="Encode Sans" panose="020B0604020202020204" charset="0"/>
              </a:rPr>
              <a:t>Actualmente,</a:t>
            </a:r>
            <a:r>
              <a:rPr lang="es-AR" b="0" i="0" u="none" strike="noStrike" dirty="0">
                <a:solidFill>
                  <a:srgbClr val="009E34"/>
                </a:solidFill>
                <a:effectLst/>
                <a:latin typeface="Encode Sans" panose="020B0604020202020204" charset="0"/>
              </a:rPr>
              <a:t> la plataforma WIPO GREEN</a:t>
            </a:r>
            <a:r>
              <a:rPr lang="es-AR" b="0" i="0" dirty="0">
                <a:solidFill>
                  <a:srgbClr val="009E34"/>
                </a:solidFill>
                <a:effectLst/>
                <a:latin typeface="Encode Sans" panose="020B0604020202020204" charset="0"/>
              </a:rPr>
              <a:t> cuenta con más de: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009E34"/>
                </a:solidFill>
                <a:latin typeface="Encode Sans" panose="020B0604020202020204" charset="0"/>
              </a:rPr>
              <a:t>3500 tecnologías, necesidades y especialistas.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s-AR" b="0" i="0" dirty="0">
                <a:solidFill>
                  <a:srgbClr val="009E34"/>
                </a:solidFill>
                <a:effectLst/>
                <a:latin typeface="Encode Sans" panose="020B0604020202020204" charset="0"/>
              </a:rPr>
              <a:t>100 entidades asociadas (pequeñas empresas emergentes hasta compañías multinacionales).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009E34"/>
                </a:solidFill>
                <a:latin typeface="Encode Sans" panose="020B0604020202020204" charset="0"/>
              </a:rPr>
              <a:t>1400 usuarios en todo el mundo.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s-AR" b="0" i="0" dirty="0">
                <a:solidFill>
                  <a:srgbClr val="009E34"/>
                </a:solidFill>
                <a:effectLst/>
                <a:latin typeface="Encode Sans" panose="020B0604020202020204" charset="0"/>
              </a:rPr>
              <a:t>640 </a:t>
            </a:r>
            <a:r>
              <a:rPr lang="es-AR" dirty="0">
                <a:solidFill>
                  <a:srgbClr val="009E34"/>
                </a:solidFill>
                <a:latin typeface="Encode Sans" panose="020B0604020202020204" charset="0"/>
              </a:rPr>
              <a:t>vínculos que pueden dar lugar a colaboraciones.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FE2C3B-07C4-30B7-56DC-22BB59876301}"/>
              </a:ext>
            </a:extLst>
          </p:cNvPr>
          <p:cNvSpPr txBox="1"/>
          <p:nvPr/>
        </p:nvSpPr>
        <p:spPr>
          <a:xfrm>
            <a:off x="4389188" y="4837248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s-AR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45755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/>
          <p:nvPr/>
        </p:nvSpPr>
        <p:spPr>
          <a:xfrm>
            <a:off x="0" y="0"/>
            <a:ext cx="3011700" cy="51366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3392728" y="212131"/>
            <a:ext cx="5509260" cy="427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Arial"/>
              <a:buNone/>
              <a:tabLst/>
              <a:defRPr/>
            </a:pPr>
            <a:r>
              <a:rPr kumimoji="0" lang="es" sz="28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Proyectos de aceleración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" name="Google Shape;67;p2"/>
          <p:cNvCxnSpPr/>
          <p:nvPr/>
        </p:nvCxnSpPr>
        <p:spPr>
          <a:xfrm flipH="1">
            <a:off x="3606902" y="869100"/>
            <a:ext cx="5050800" cy="69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2"/>
          <p:cNvCxnSpPr/>
          <p:nvPr/>
        </p:nvCxnSpPr>
        <p:spPr>
          <a:xfrm rot="10800000">
            <a:off x="688253" y="2056091"/>
            <a:ext cx="1896900" cy="24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69;p2"/>
          <p:cNvSpPr/>
          <p:nvPr/>
        </p:nvSpPr>
        <p:spPr>
          <a:xfrm>
            <a:off x="692650" y="876000"/>
            <a:ext cx="1512000" cy="7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AR" sz="2200" dirty="0">
                <a:latin typeface="Encode Sans"/>
                <a:ea typeface="Encode Sans"/>
                <a:cs typeface="Encode Sans"/>
                <a:sym typeface="Encode Sans"/>
              </a:rPr>
              <a:t>Programa</a:t>
            </a:r>
            <a:r>
              <a:rPr lang="es-AR" sz="2200" b="0" i="0" u="none" strike="noStrike" cap="none" dirty="0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s-AR" sz="2200" b="0" i="0" u="none" strike="noStrike" cap="none" dirty="0">
                <a:solidFill>
                  <a:srgbClr val="009E34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OMPI VERDE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AR" sz="2200" dirty="0">
                <a:solidFill>
                  <a:srgbClr val="009E34"/>
                </a:solidFill>
                <a:latin typeface="Encode Sans Condensed Thin"/>
                <a:ea typeface="Encode Sans"/>
                <a:cs typeface="Encode Sans"/>
                <a:sym typeface="Encode Sans Condensed Thin"/>
              </a:rPr>
              <a:t>WIPO GREEN</a:t>
            </a:r>
            <a:endParaRPr lang="es-AR" sz="2200" b="1" i="0" u="none" strike="noStrike" cap="none" dirty="0">
              <a:solidFill>
                <a:srgbClr val="009E34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4562617"/>
            <a:ext cx="1267058" cy="4577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72A9B3C-5F7E-9591-E448-89DBA7D1070C}"/>
              </a:ext>
            </a:extLst>
          </p:cNvPr>
          <p:cNvSpPr txBox="1"/>
          <p:nvPr/>
        </p:nvSpPr>
        <p:spPr>
          <a:xfrm>
            <a:off x="3389415" y="1132997"/>
            <a:ext cx="5754585" cy="3281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1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La plataforma WIPO GREEN presenta los denominados Proyectos de Aceleración, que se centran en una zona geográfica o en un ámbito tecnológico determinado.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1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Estos proyectos facilitan el establecimiento de conexiones esenciales entre las entidades proveedoras y las receptoras que pueden dar lugar a una transferencia o al despliegue de tecnologías ecológicas.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1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Hay proyectos de aceleración, por ejemplo, en: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6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1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Indonesia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6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1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África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6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1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Encode Sans"/>
                <a:ea typeface="Encode Sans"/>
                <a:cs typeface="Encode Sans"/>
                <a:sym typeface="Encode Sans"/>
              </a:rPr>
              <a:t>Latinoamérica</a:t>
            </a:r>
          </a:p>
        </p:txBody>
      </p:sp>
      <p:pic>
        <p:nvPicPr>
          <p:cNvPr id="2" name="Picture 8" descr="logo">
            <a:extLst>
              <a:ext uri="{FF2B5EF4-FFF2-40B4-BE49-F238E27FC236}">
                <a16:creationId xmlns:a16="http://schemas.microsoft.com/office/drawing/2014/main" id="{F89EC8C8-1D7D-AD99-9DC7-D8DAC2569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812" y="3317984"/>
            <a:ext cx="1805188" cy="181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219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/>
          <p:nvPr/>
        </p:nvSpPr>
        <p:spPr>
          <a:xfrm>
            <a:off x="0" y="0"/>
            <a:ext cx="3011700" cy="51366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3500637" y="407123"/>
            <a:ext cx="5293442" cy="66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Arial"/>
              <a:buNone/>
            </a:pPr>
            <a:r>
              <a:rPr lang="es" sz="22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Proyecto de aceleración en Latinoamérica</a:t>
            </a:r>
            <a:endParaRPr sz="22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" name="Google Shape;67;p2"/>
          <p:cNvCxnSpPr>
            <a:cxnSpLocks/>
          </p:cNvCxnSpPr>
          <p:nvPr/>
        </p:nvCxnSpPr>
        <p:spPr>
          <a:xfrm flipH="1">
            <a:off x="3314700" y="1075486"/>
            <a:ext cx="556641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2"/>
          <p:cNvCxnSpPr/>
          <p:nvPr/>
        </p:nvCxnSpPr>
        <p:spPr>
          <a:xfrm rot="10800000">
            <a:off x="680398" y="2005662"/>
            <a:ext cx="1896900" cy="24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69;p2"/>
          <p:cNvSpPr/>
          <p:nvPr/>
        </p:nvSpPr>
        <p:spPr>
          <a:xfrm>
            <a:off x="692650" y="876000"/>
            <a:ext cx="1512000" cy="1072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200" dirty="0">
                <a:latin typeface="Encode Sans"/>
                <a:ea typeface="Encode Sans"/>
                <a:cs typeface="Encode Sans"/>
                <a:sym typeface="Encode Sans"/>
              </a:rPr>
              <a:t>Programa</a:t>
            </a:r>
            <a:r>
              <a:rPr lang="es" sz="2200" b="0" i="0" u="none" strike="noStrike" cap="none" dirty="0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s" sz="2200" b="0" i="0" u="none" strike="noStrike" cap="none" dirty="0">
                <a:solidFill>
                  <a:srgbClr val="009E34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OMPI VERDE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200" dirty="0">
                <a:solidFill>
                  <a:srgbClr val="009E34"/>
                </a:solidFill>
                <a:latin typeface="Encode Sans Condensed Thin"/>
                <a:ea typeface="Encode Sans"/>
                <a:cs typeface="Encode Sans"/>
                <a:sym typeface="Encode Sans Condensed Thin"/>
              </a:rPr>
              <a:t>WIPO GREEN</a:t>
            </a:r>
            <a:r>
              <a:rPr lang="es" sz="2200" b="1" i="0" u="none" strike="noStrike" cap="none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  </a:t>
            </a:r>
            <a:endParaRPr sz="2200" b="1" i="0" u="none" strike="noStrike" cap="none" dirty="0">
              <a:solidFill>
                <a:srgbClr val="009E34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4562617"/>
            <a:ext cx="1267058" cy="4577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06CE052-6FF1-206D-C439-95DC84D97675}"/>
              </a:ext>
            </a:extLst>
          </p:cNvPr>
          <p:cNvSpPr txBox="1"/>
          <p:nvPr/>
        </p:nvSpPr>
        <p:spPr>
          <a:xfrm>
            <a:off x="3269951" y="1187254"/>
            <a:ext cx="5645448" cy="3281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El proyecto de aceleración en Latinoamérica se centra en el estudio de los desafíos locales, la determinación de posibles oportunidades ecológicas y el establecimiento de vínculos en el ámbito de la agricultura sostenible.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dirty="0">
              <a:solidFill>
                <a:srgbClr val="009E34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Participan los siguientes países: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Argentina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Brasil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Chile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009E34"/>
                </a:solidFill>
                <a:latin typeface="Encode Sans"/>
                <a:ea typeface="Encode Sans"/>
                <a:cs typeface="Encode Sans"/>
                <a:sym typeface="Encode Sans"/>
              </a:rPr>
              <a:t>Perú</a:t>
            </a:r>
          </a:p>
        </p:txBody>
      </p:sp>
      <p:pic>
        <p:nvPicPr>
          <p:cNvPr id="7" name="Google Shape;291;p14">
            <a:extLst>
              <a:ext uri="{FF2B5EF4-FFF2-40B4-BE49-F238E27FC236}">
                <a16:creationId xmlns:a16="http://schemas.microsoft.com/office/drawing/2014/main" id="{B0CA5BE9-10E5-6059-6085-CE2B7084019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4897" t="510" r="16601" b="-510"/>
          <a:stretch/>
        </p:blipFill>
        <p:spPr>
          <a:xfrm>
            <a:off x="7328190" y="3251888"/>
            <a:ext cx="1815810" cy="1884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92;p14">
            <a:extLst>
              <a:ext uri="{FF2B5EF4-FFF2-40B4-BE49-F238E27FC236}">
                <a16:creationId xmlns:a16="http://schemas.microsoft.com/office/drawing/2014/main" id="{D463118E-FF34-3E04-4EDE-F76FBAB3F86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8264" t="7910" r="16131"/>
          <a:stretch/>
        </p:blipFill>
        <p:spPr>
          <a:xfrm>
            <a:off x="720795" y="2461764"/>
            <a:ext cx="1816107" cy="1884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910452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2435</Words>
  <Application>Microsoft Office PowerPoint</Application>
  <PresentationFormat>Presentación en pantalla (16:9)</PresentationFormat>
  <Paragraphs>440</Paragraphs>
  <Slides>53</Slides>
  <Notes>53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53</vt:i4>
      </vt:variant>
    </vt:vector>
  </HeadingPairs>
  <TitlesOfParts>
    <vt:vector size="65" baseType="lpstr">
      <vt:lpstr>Encode Sans</vt:lpstr>
      <vt:lpstr>Open Sans</vt:lpstr>
      <vt:lpstr>Century Gothic</vt:lpstr>
      <vt:lpstr>Roboto Black</vt:lpstr>
      <vt:lpstr>Calibri</vt:lpstr>
      <vt:lpstr>Wingdings</vt:lpstr>
      <vt:lpstr>Times New Roman</vt:lpstr>
      <vt:lpstr>Encode Sans Condensed Thin</vt:lpstr>
      <vt:lpstr>Arial</vt:lpstr>
      <vt:lpstr>Roboto</vt:lpstr>
      <vt:lpstr>Simple Light</vt:lpstr>
      <vt:lpstr>1_Simple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Barby</dc:creator>
  <cp:lastModifiedBy>Mariana Di Lella</cp:lastModifiedBy>
  <cp:revision>30</cp:revision>
  <cp:lastPrinted>2023-06-28T01:56:06Z</cp:lastPrinted>
  <dcterms:modified xsi:type="dcterms:W3CDTF">2023-08-08T16:15:32Z</dcterms:modified>
</cp:coreProperties>
</file>