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Montserrat SemiBold"/>
      <p:regular r:id="rId21"/>
      <p:bold r:id="rId22"/>
      <p:italic r:id="rId23"/>
      <p:boldItalic r:id="rId24"/>
    </p:embeddedFont>
    <p:embeddedFont>
      <p:font typeface="Montserrat"/>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MontserratSemiBold-bold.fntdata"/><Relationship Id="rId21" Type="http://schemas.openxmlformats.org/officeDocument/2006/relationships/font" Target="fonts/MontserratSemiBold-regular.fntdata"/><Relationship Id="rId24" Type="http://schemas.openxmlformats.org/officeDocument/2006/relationships/font" Target="fonts/MontserratSemiBold-boldItalic.fntdata"/><Relationship Id="rId23" Type="http://schemas.openxmlformats.org/officeDocument/2006/relationships/font" Target="fonts/MontserratSemi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bold.fntdata"/><Relationship Id="rId25" Type="http://schemas.openxmlformats.org/officeDocument/2006/relationships/font" Target="fonts/Montserrat-regular.fntdata"/><Relationship Id="rId28" Type="http://schemas.openxmlformats.org/officeDocument/2006/relationships/font" Target="fonts/Montserrat-boldItalic.fntdata"/><Relationship Id="rId27" Type="http://schemas.openxmlformats.org/officeDocument/2006/relationships/font" Target="fonts/Montserrat-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wipo.int/edocs/pubdocs/en/wipo_pub_greenstrpl1923.pdf"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nfccc.int/es" TargetMode="External"/><Relationship Id="rId3" Type="http://schemas.openxmlformats.org/officeDocument/2006/relationships/hyperlink" Target="https://unfccc.int/es"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40ace33919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 name="Google Shape;141;g140ace33919_0_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40ace33919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140ace33919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SzPts val="1100"/>
              <a:buNone/>
            </a:pPr>
            <a:r>
              <a:rPr lang="en">
                <a:solidFill>
                  <a:srgbClr val="434343"/>
                </a:solidFill>
                <a:latin typeface="Montserrat"/>
                <a:ea typeface="Montserrat"/>
                <a:cs typeface="Montserrat"/>
                <a:sym typeface="Montserrat"/>
              </a:rPr>
              <a:t>Los criterios de selección </a:t>
            </a:r>
            <a:r>
              <a:rPr lang="en">
                <a:solidFill>
                  <a:srgbClr val="434343"/>
                </a:solidFill>
                <a:latin typeface="Montserrat"/>
                <a:ea typeface="Montserrat"/>
                <a:cs typeface="Montserrat"/>
                <a:sym typeface="Montserrat"/>
              </a:rPr>
              <a:t>podrían</a:t>
            </a:r>
            <a:r>
              <a:rPr lang="en">
                <a:solidFill>
                  <a:srgbClr val="434343"/>
                </a:solidFill>
                <a:latin typeface="Montserrat"/>
                <a:ea typeface="Montserrat"/>
                <a:cs typeface="Montserrat"/>
                <a:sym typeface="Montserrat"/>
              </a:rPr>
              <a:t> ser:</a:t>
            </a:r>
            <a:endParaRPr>
              <a:solidFill>
                <a:srgbClr val="434343"/>
              </a:solidFill>
              <a:latin typeface="Montserrat"/>
              <a:ea typeface="Montserrat"/>
              <a:cs typeface="Montserrat"/>
              <a:sym typeface="Montserrat"/>
            </a:endParaRPr>
          </a:p>
          <a:p>
            <a:pPr indent="0" lvl="0" marL="457200" rtl="0" algn="l">
              <a:lnSpc>
                <a:spcPct val="115000"/>
              </a:lnSpc>
              <a:spcBef>
                <a:spcPts val="0"/>
              </a:spcBef>
              <a:spcAft>
                <a:spcPts val="0"/>
              </a:spcAft>
              <a:buSzPts val="1100"/>
              <a:buNone/>
            </a:pPr>
            <a:r>
              <a:t/>
            </a:r>
            <a:endParaRPr>
              <a:solidFill>
                <a:srgbClr val="434343"/>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434343"/>
              </a:buClr>
              <a:buSzPts val="1100"/>
              <a:buFont typeface="Montserrat"/>
              <a:buAutoNum type="arabicParenR"/>
            </a:pPr>
            <a:r>
              <a:rPr lang="en">
                <a:solidFill>
                  <a:srgbClr val="434343"/>
                </a:solidFill>
                <a:latin typeface="Montserrat"/>
                <a:ea typeface="Montserrat"/>
                <a:cs typeface="Montserrat"/>
                <a:sym typeface="Montserrat"/>
              </a:rPr>
              <a:t>Que la solicitud contenga algún clasificador IPC asociado a tecnologia verde</a:t>
            </a:r>
            <a:endParaRPr>
              <a:solidFill>
                <a:srgbClr val="434343"/>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434343"/>
              </a:buClr>
              <a:buSzPts val="1100"/>
              <a:buFont typeface="Montserrat"/>
              <a:buAutoNum type="arabicParenR"/>
            </a:pPr>
            <a:r>
              <a:rPr lang="en">
                <a:solidFill>
                  <a:srgbClr val="434343"/>
                </a:solidFill>
                <a:latin typeface="Montserrat"/>
                <a:ea typeface="Montserrat"/>
                <a:cs typeface="Montserrat"/>
                <a:sym typeface="Montserrat"/>
              </a:rPr>
              <a:t>Que la argumentación del solicitante se enfoque en tecnologías que resuelvan algunos de los problemas asociados al cambio climatico que el estado Chileno considera que deben resolverse para adaptarse o mitigar los efectos del cambio climático.</a:t>
            </a:r>
            <a:endParaRPr>
              <a:solidFill>
                <a:srgbClr val="434343"/>
              </a:solidFill>
              <a:latin typeface="Montserrat"/>
              <a:ea typeface="Montserrat"/>
              <a:cs typeface="Montserrat"/>
              <a:sym typeface="Montserrat"/>
            </a:endParaRPr>
          </a:p>
          <a:p>
            <a:pPr indent="-298450" lvl="0" marL="457200" rtl="0" algn="l">
              <a:lnSpc>
                <a:spcPct val="115000"/>
              </a:lnSpc>
              <a:spcBef>
                <a:spcPts val="0"/>
              </a:spcBef>
              <a:spcAft>
                <a:spcPts val="0"/>
              </a:spcAft>
              <a:buClr>
                <a:srgbClr val="434343"/>
              </a:buClr>
              <a:buSzPts val="1100"/>
              <a:buFont typeface="Montserrat"/>
              <a:buAutoNum type="arabicParenR"/>
            </a:pPr>
            <a:r>
              <a:rPr lang="en">
                <a:solidFill>
                  <a:srgbClr val="434343"/>
                </a:solidFill>
                <a:latin typeface="Montserrat"/>
                <a:ea typeface="Montserrat"/>
                <a:cs typeface="Montserrat"/>
                <a:sym typeface="Montserrat"/>
              </a:rPr>
              <a:t>Se generará un listado de  tecnologías verdes a modo de ejemplo para que que le </a:t>
            </a:r>
            <a:r>
              <a:rPr lang="en">
                <a:solidFill>
                  <a:srgbClr val="434343"/>
                </a:solidFill>
                <a:latin typeface="Montserrat"/>
                <a:ea typeface="Montserrat"/>
                <a:cs typeface="Montserrat"/>
                <a:sym typeface="Montserrat"/>
              </a:rPr>
              <a:t>sirvan</a:t>
            </a:r>
            <a:r>
              <a:rPr lang="en">
                <a:solidFill>
                  <a:srgbClr val="434343"/>
                </a:solidFill>
                <a:latin typeface="Montserrat"/>
                <a:ea typeface="Montserrat"/>
                <a:cs typeface="Montserrat"/>
                <a:sym typeface="Montserrat"/>
              </a:rPr>
              <a:t> al solicitante para definir si su invención es tecnologia verde.</a:t>
            </a:r>
            <a:endParaRPr>
              <a:solidFill>
                <a:srgbClr val="434343"/>
              </a:solidFill>
              <a:latin typeface="Montserrat"/>
              <a:ea typeface="Montserrat"/>
              <a:cs typeface="Montserrat"/>
              <a:sym typeface="Montserrat"/>
            </a:endParaRPr>
          </a:p>
          <a:p>
            <a:pPr indent="0" lvl="0" marL="457200" rtl="0" algn="l">
              <a:lnSpc>
                <a:spcPct val="115000"/>
              </a:lnSpc>
              <a:spcBef>
                <a:spcPts val="0"/>
              </a:spcBef>
              <a:spcAft>
                <a:spcPts val="0"/>
              </a:spcAft>
              <a:buSzPts val="1100"/>
              <a:buNone/>
            </a:pPr>
            <a:r>
              <a:t/>
            </a:r>
            <a:endParaRPr>
              <a:solidFill>
                <a:srgbClr val="434343"/>
              </a:solidFill>
              <a:latin typeface="Montserrat"/>
              <a:ea typeface="Montserrat"/>
              <a:cs typeface="Montserrat"/>
              <a:sym typeface="Montserrat"/>
            </a:endParaRPr>
          </a:p>
          <a:p>
            <a:pPr indent="0" lvl="0" marL="457200" rtl="0" algn="l">
              <a:lnSpc>
                <a:spcPct val="115000"/>
              </a:lnSpc>
              <a:spcBef>
                <a:spcPts val="0"/>
              </a:spcBef>
              <a:spcAft>
                <a:spcPts val="0"/>
              </a:spcAft>
              <a:buSzPts val="1100"/>
              <a:buNone/>
            </a:pPr>
            <a:r>
              <a:rPr lang="en">
                <a:solidFill>
                  <a:srgbClr val="434343"/>
                </a:solidFill>
                <a:latin typeface="Montserrat"/>
                <a:ea typeface="Montserrat"/>
                <a:cs typeface="Montserrat"/>
                <a:sym typeface="Montserrat"/>
              </a:rPr>
              <a:t>Los argumentos al programa piloto de PAPV no son criterios de patentabilidad , por lo tanto, en la argumentación del solicitante incluída en la solicitud de ingreso al programa piloto puede usar una amplitud mayor de características de la invención, como por  por ejemplo ahorro de energia, ahorro dinero .</a:t>
            </a:r>
            <a:endParaRPr>
              <a:solidFill>
                <a:srgbClr val="434343"/>
              </a:solidFill>
              <a:latin typeface="Montserrat"/>
              <a:ea typeface="Montserrat"/>
              <a:cs typeface="Montserrat"/>
              <a:sym typeface="Montserrat"/>
            </a:endParaRPr>
          </a:p>
          <a:p>
            <a:pPr indent="0" lvl="0" marL="457200" rtl="0" algn="l">
              <a:lnSpc>
                <a:spcPct val="115000"/>
              </a:lnSpc>
              <a:spcBef>
                <a:spcPts val="0"/>
              </a:spcBef>
              <a:spcAft>
                <a:spcPts val="0"/>
              </a:spcAft>
              <a:buSzPts val="1100"/>
              <a:buNone/>
            </a:pPr>
            <a:r>
              <a:t/>
            </a:r>
            <a:endParaRPr>
              <a:solidFill>
                <a:srgbClr val="434343"/>
              </a:solidFill>
              <a:latin typeface="Montserrat"/>
              <a:ea typeface="Montserrat"/>
              <a:cs typeface="Montserrat"/>
              <a:sym typeface="Montserrat"/>
            </a:endParaRPr>
          </a:p>
          <a:p>
            <a:pPr indent="0" lvl="0" marL="457200" rtl="0" algn="l">
              <a:lnSpc>
                <a:spcPct val="115000"/>
              </a:lnSpc>
              <a:spcBef>
                <a:spcPts val="0"/>
              </a:spcBef>
              <a:spcAft>
                <a:spcPts val="0"/>
              </a:spcAft>
              <a:buClr>
                <a:schemeClr val="dk1"/>
              </a:buClr>
              <a:buSzPts val="1100"/>
              <a:buFont typeface="Arial"/>
              <a:buNone/>
            </a:pPr>
            <a:r>
              <a:rPr lang="en">
                <a:solidFill>
                  <a:srgbClr val="434343"/>
                </a:solidFill>
                <a:latin typeface="Montserrat"/>
                <a:ea typeface="Montserrat"/>
                <a:cs typeface="Montserrat"/>
                <a:sym typeface="Montserrat"/>
              </a:rPr>
              <a:t>Acá los desafíos son transmitir adecuadamente los requisitos para que la postulación al programa no sea engorroso o poco claro</a:t>
            </a:r>
            <a:endParaRPr>
              <a:solidFill>
                <a:srgbClr val="434343"/>
              </a:solidFill>
              <a:latin typeface="Montserrat"/>
              <a:ea typeface="Montserrat"/>
              <a:cs typeface="Montserrat"/>
              <a:sym typeface="Montserrat"/>
            </a:endParaRPr>
          </a:p>
          <a:p>
            <a:pPr indent="0" lvl="0" marL="457200" rtl="0" algn="l">
              <a:lnSpc>
                <a:spcPct val="115000"/>
              </a:lnSpc>
              <a:spcBef>
                <a:spcPts val="0"/>
              </a:spcBef>
              <a:spcAft>
                <a:spcPts val="0"/>
              </a:spcAft>
              <a:buClr>
                <a:schemeClr val="dk1"/>
              </a:buClr>
              <a:buSzPts val="1100"/>
              <a:buFont typeface="Arial"/>
              <a:buNone/>
            </a:pPr>
            <a:r>
              <a:rPr lang="en">
                <a:solidFill>
                  <a:srgbClr val="434343"/>
                </a:solidFill>
                <a:latin typeface="Montserrat"/>
                <a:ea typeface="Montserrat"/>
                <a:cs typeface="Montserrat"/>
                <a:sym typeface="Montserrat"/>
              </a:rPr>
              <a:t>Mediante charlas, llegar a quienes estén innovando en tecnologías verdes y motivarlos a participar</a:t>
            </a:r>
            <a:endParaRPr>
              <a:solidFill>
                <a:srgbClr val="434343"/>
              </a:solidFill>
              <a:latin typeface="Montserrat"/>
              <a:ea typeface="Montserrat"/>
              <a:cs typeface="Montserrat"/>
              <a:sym typeface="Montserrat"/>
            </a:endParaRPr>
          </a:p>
          <a:p>
            <a:pPr indent="0" lvl="0" marL="457200" rtl="0" algn="l">
              <a:lnSpc>
                <a:spcPct val="115000"/>
              </a:lnSpc>
              <a:spcBef>
                <a:spcPts val="0"/>
              </a:spcBef>
              <a:spcAft>
                <a:spcPts val="0"/>
              </a:spcAft>
              <a:buClr>
                <a:schemeClr val="dk1"/>
              </a:buClr>
              <a:buSzPts val="1100"/>
              <a:buFont typeface="Arial"/>
              <a:buNone/>
            </a:pPr>
            <a:r>
              <a:rPr lang="en">
                <a:solidFill>
                  <a:srgbClr val="434343"/>
                </a:solidFill>
                <a:latin typeface="Montserrat"/>
                <a:ea typeface="Montserrat"/>
                <a:cs typeface="Montserrat"/>
                <a:sym typeface="Montserrat"/>
              </a:rPr>
              <a:t>Definir lo mas objetivamente posible los criterios de selección- Idealmente no hayan dudas de como se procederá y que este procesose desarrolle son ninguna arbitrariedad en la selección de las solicitudes</a:t>
            </a:r>
            <a:endParaRPr>
              <a:solidFill>
                <a:srgbClr val="434343"/>
              </a:solidFill>
              <a:latin typeface="Montserrat"/>
              <a:ea typeface="Montserrat"/>
              <a:cs typeface="Montserrat"/>
              <a:sym typeface="Montserrat"/>
            </a:endParaRPr>
          </a:p>
          <a:p>
            <a:pPr indent="0" lvl="0" marL="457200" rtl="0" algn="l">
              <a:lnSpc>
                <a:spcPct val="115000"/>
              </a:lnSpc>
              <a:spcBef>
                <a:spcPts val="0"/>
              </a:spcBef>
              <a:spcAft>
                <a:spcPts val="0"/>
              </a:spcAft>
              <a:buClr>
                <a:schemeClr val="dk1"/>
              </a:buClr>
              <a:buSzPts val="1100"/>
              <a:buFont typeface="Arial"/>
              <a:buNone/>
            </a:pPr>
            <a:r>
              <a:t/>
            </a:r>
            <a:endParaRPr>
              <a:solidFill>
                <a:srgbClr val="434343"/>
              </a:solidFill>
              <a:latin typeface="Montserrat"/>
              <a:ea typeface="Montserrat"/>
              <a:cs typeface="Montserrat"/>
              <a:sym typeface="Montserrat"/>
            </a:endParaRPr>
          </a:p>
          <a:p>
            <a:pPr indent="0" lvl="0" marL="457200" rtl="0" algn="l">
              <a:lnSpc>
                <a:spcPct val="115000"/>
              </a:lnSpc>
              <a:spcBef>
                <a:spcPts val="0"/>
              </a:spcBef>
              <a:spcAft>
                <a:spcPts val="0"/>
              </a:spcAft>
              <a:buClr>
                <a:schemeClr val="dk1"/>
              </a:buClr>
              <a:buSzPts val="1100"/>
              <a:buFont typeface="Arial"/>
              <a:buNone/>
            </a:pPr>
            <a:r>
              <a:rPr lang="en">
                <a:solidFill>
                  <a:srgbClr val="434343"/>
                </a:solidFill>
                <a:latin typeface="Montserrat"/>
                <a:ea typeface="Montserrat"/>
                <a:cs typeface="Montserrat"/>
                <a:sym typeface="Montserrat"/>
              </a:rPr>
              <a:t>Acá solicitamos la experiencia de los representantes que han desarrollado programas equivalentes en sus países para que el proceso no sea una dificultad que inhiba al solicitante a postular a este programa. </a:t>
            </a:r>
            <a:endParaRPr>
              <a:solidFill>
                <a:srgbClr val="434343"/>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El PAPV no incluirá costos económicos asociados, de forma que sea un</a:t>
            </a:r>
            <a:endParaRPr/>
          </a:p>
          <a:p>
            <a:pPr indent="0" lvl="0" marL="0" rtl="0" algn="l">
              <a:lnSpc>
                <a:spcPct val="100000"/>
              </a:lnSpc>
              <a:spcBef>
                <a:spcPts val="0"/>
              </a:spcBef>
              <a:spcAft>
                <a:spcPts val="0"/>
              </a:spcAft>
              <a:buSzPts val="1100"/>
              <a:buNone/>
            </a:pPr>
            <a:r>
              <a:rPr lang="en"/>
              <a:t>incentivo participar del programa, así evitar que algunos inventores se inhiban</a:t>
            </a:r>
            <a:endParaRPr/>
          </a:p>
          <a:p>
            <a:pPr indent="0" lvl="0" marL="0" rtl="0" algn="l">
              <a:lnSpc>
                <a:spcPct val="100000"/>
              </a:lnSpc>
              <a:spcBef>
                <a:spcPts val="0"/>
              </a:spcBef>
              <a:spcAft>
                <a:spcPts val="0"/>
              </a:spcAft>
              <a:buSzPts val="1100"/>
              <a:buNone/>
            </a:pPr>
            <a:r>
              <a:rPr lang="en"/>
              <a:t>de solicitar esta vía.</a:t>
            </a:r>
            <a:endParaRPr/>
          </a:p>
          <a:p>
            <a:pPr indent="0" lvl="0" marL="0" rtl="0" algn="l">
              <a:lnSpc>
                <a:spcPct val="100000"/>
              </a:lnSpc>
              <a:spcBef>
                <a:spcPts val="0"/>
              </a:spcBef>
              <a:spcAft>
                <a:spcPts val="0"/>
              </a:spcAft>
              <a:buSzPts val="1100"/>
              <a:buNone/>
            </a:pPr>
            <a:r>
              <a:rPr lang="en"/>
              <a:t>b) Al PAPV podrán acceder tanto solicitudes de origen nacional como extranjero.</a:t>
            </a:r>
            <a:endParaRPr/>
          </a:p>
          <a:p>
            <a:pPr indent="0" lvl="0" marL="0" rtl="0" algn="l">
              <a:lnSpc>
                <a:spcPct val="100000"/>
              </a:lnSpc>
              <a:spcBef>
                <a:spcPts val="0"/>
              </a:spcBef>
              <a:spcAft>
                <a:spcPts val="0"/>
              </a:spcAft>
              <a:buSzPts val="1100"/>
              <a:buNone/>
            </a:pPr>
            <a:r>
              <a:rPr lang="en"/>
              <a:t>No será condición que la solicitud haya sido aceptada a un programa equivalente</a:t>
            </a:r>
            <a:endParaRPr/>
          </a:p>
          <a:p>
            <a:pPr indent="0" lvl="0" marL="0" rtl="0" algn="l">
              <a:lnSpc>
                <a:spcPct val="100000"/>
              </a:lnSpc>
              <a:spcBef>
                <a:spcPts val="0"/>
              </a:spcBef>
              <a:spcAft>
                <a:spcPts val="0"/>
              </a:spcAft>
              <a:buSzPts val="1100"/>
              <a:buNone/>
            </a:pPr>
            <a:r>
              <a:rPr lang="en"/>
              <a:t>en otra oficina de patentes.</a:t>
            </a:r>
            <a:endParaRPr/>
          </a:p>
          <a:p>
            <a:pPr indent="0" lvl="0" marL="0" rtl="0" algn="l">
              <a:lnSpc>
                <a:spcPct val="100000"/>
              </a:lnSpc>
              <a:spcBef>
                <a:spcPts val="0"/>
              </a:spcBef>
              <a:spcAft>
                <a:spcPts val="0"/>
              </a:spcAft>
              <a:buSzPts val="1100"/>
              <a:buNone/>
            </a:pPr>
            <a:r>
              <a:rPr lang="en"/>
              <a:t>c) El PAPV y el PPH son dos programas para incentivar el proceso acelerado en el</a:t>
            </a:r>
            <a:endParaRPr/>
          </a:p>
          <a:p>
            <a:pPr indent="0" lvl="0" marL="0" rtl="0" algn="l">
              <a:lnSpc>
                <a:spcPct val="100000"/>
              </a:lnSpc>
              <a:spcBef>
                <a:spcPts val="0"/>
              </a:spcBef>
              <a:spcAft>
                <a:spcPts val="0"/>
              </a:spcAft>
              <a:buSzPts val="1100"/>
              <a:buNone/>
            </a:pPr>
            <a:r>
              <a:rPr lang="en"/>
              <a:t>trámite de patentes, sin embargo, tienen requisitos diferentes. Por lo anterior, son</a:t>
            </a:r>
            <a:endParaRPr/>
          </a:p>
          <a:p>
            <a:pPr indent="0" lvl="0" marL="0" rtl="0" algn="l">
              <a:lnSpc>
                <a:spcPct val="100000"/>
              </a:lnSpc>
              <a:spcBef>
                <a:spcPts val="0"/>
              </a:spcBef>
              <a:spcAft>
                <a:spcPts val="0"/>
              </a:spcAft>
              <a:buSzPts val="1100"/>
              <a:buNone/>
            </a:pPr>
            <a:r>
              <a:rPr lang="en"/>
              <a:t>excluyentes y una solicitud de patente solamente podrá participar en uno de</a:t>
            </a:r>
            <a:endParaRPr/>
          </a:p>
          <a:p>
            <a:pPr indent="0" lvl="0" marL="0" rtl="0" algn="l">
              <a:lnSpc>
                <a:spcPct val="100000"/>
              </a:lnSpc>
              <a:spcBef>
                <a:spcPts val="0"/>
              </a:spcBef>
              <a:spcAft>
                <a:spcPts val="0"/>
              </a:spcAft>
              <a:buSzPts val="1100"/>
              <a:buNone/>
            </a:pPr>
            <a:r>
              <a:rPr lang="en"/>
              <a:t>estos programas.</a:t>
            </a:r>
            <a:endParaRPr/>
          </a:p>
          <a:p>
            <a:pPr indent="0" lvl="0" marL="0" rtl="0" algn="l">
              <a:lnSpc>
                <a:spcPct val="100000"/>
              </a:lnSpc>
              <a:spcBef>
                <a:spcPts val="0"/>
              </a:spcBef>
              <a:spcAft>
                <a:spcPts val="0"/>
              </a:spcAft>
              <a:buSzPts val="1100"/>
              <a:buNone/>
            </a:pPr>
            <a:r>
              <a:rPr lang="en"/>
              <a:t>d) Para participar al PAVP el propio solicitante deberá hacer la petición a INAPI,</a:t>
            </a:r>
            <a:endParaRPr/>
          </a:p>
          <a:p>
            <a:pPr indent="0" lvl="0" marL="0" rtl="0" algn="l">
              <a:lnSpc>
                <a:spcPct val="100000"/>
              </a:lnSpc>
              <a:spcBef>
                <a:spcPts val="0"/>
              </a:spcBef>
              <a:spcAft>
                <a:spcPts val="0"/>
              </a:spcAft>
              <a:buSzPts val="1100"/>
              <a:buNone/>
            </a:pPr>
            <a:r>
              <a:rPr lang="en"/>
              <a:t>mediante el formulario que se estableció para ello, argumentando su petición y</a:t>
            </a:r>
            <a:endParaRPr/>
          </a:p>
          <a:p>
            <a:pPr indent="0" lvl="0" marL="0" rtl="0" algn="l">
              <a:lnSpc>
                <a:spcPct val="100000"/>
              </a:lnSpc>
              <a:spcBef>
                <a:spcPts val="0"/>
              </a:spcBef>
              <a:spcAft>
                <a:spcPts val="0"/>
              </a:spcAft>
              <a:buSzPts val="1100"/>
              <a:buNone/>
            </a:pPr>
            <a:r>
              <a:rPr lang="en"/>
              <a:t>en la oportunidad que se estableció para el programa.</a:t>
            </a:r>
            <a:endParaRPr/>
          </a:p>
          <a:p>
            <a:pPr indent="0" lvl="0" marL="0" rtl="0" algn="l">
              <a:lnSpc>
                <a:spcPct val="100000"/>
              </a:lnSpc>
              <a:spcBef>
                <a:spcPts val="0"/>
              </a:spcBef>
              <a:spcAft>
                <a:spcPts val="0"/>
              </a:spcAft>
              <a:buSzPts val="1100"/>
              <a:buNone/>
            </a:pPr>
            <a:r>
              <a:rPr lang="en"/>
              <a:t>e) El PAPV es un programa piloto, por ello tendrá una duración de 2 años. De esta</a:t>
            </a:r>
            <a:endParaRPr/>
          </a:p>
          <a:p>
            <a:pPr indent="0" lvl="0" marL="0" rtl="0" algn="l">
              <a:lnSpc>
                <a:spcPct val="100000"/>
              </a:lnSpc>
              <a:spcBef>
                <a:spcPts val="0"/>
              </a:spcBef>
              <a:spcAft>
                <a:spcPts val="0"/>
              </a:spcAft>
              <a:buSzPts val="1100"/>
              <a:buNone/>
            </a:pPr>
            <a:r>
              <a:rPr lang="en"/>
              <a:t>manera se podrá realizar una evaluación de un periodo de operación, para</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140ace33919_0_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g140ace33919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El sello verde no esta relacionado con calidad, sino que solo cumple con los objetivos que INAPi tiene en el programa PAPV</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 name="Google Shape;17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15000"/>
              </a:lnSpc>
              <a:spcBef>
                <a:spcPts val="0"/>
              </a:spcBef>
              <a:spcAft>
                <a:spcPts val="0"/>
              </a:spcAft>
              <a:buSzPts val="1100"/>
              <a:buAutoNum type="arabicParenR"/>
            </a:pPr>
            <a:r>
              <a:rPr b="1" lang="en" sz="1200">
                <a:solidFill>
                  <a:schemeClr val="dk1"/>
                </a:solidFill>
                <a:latin typeface="Montserrat"/>
                <a:ea typeface="Montserrat"/>
                <a:cs typeface="Montserrat"/>
                <a:sym typeface="Montserrat"/>
              </a:rPr>
              <a:t>Facilita l</a:t>
            </a:r>
            <a:r>
              <a:rPr b="1" lang="en" sz="1200">
                <a:solidFill>
                  <a:srgbClr val="434343"/>
                </a:solidFill>
                <a:latin typeface="Montserrat"/>
                <a:ea typeface="Montserrat"/>
                <a:cs typeface="Montserrat"/>
                <a:sym typeface="Montserrat"/>
              </a:rPr>
              <a:t>a rápida resolución de solicitudes de patentes: </a:t>
            </a:r>
            <a:r>
              <a:rPr lang="en">
                <a:solidFill>
                  <a:schemeClr val="dk1"/>
                </a:solidFill>
              </a:rPr>
              <a:t>Los datos recopilados sugieren que los programas de tramitación acelerada cumplen su promesas y logran reducir el tiempo de tramitación hasta en un 75% para las patentes que ingresan el proceso acelerado.</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298450" lvl="0" marL="457200" rtl="0" algn="l">
              <a:lnSpc>
                <a:spcPct val="115000"/>
              </a:lnSpc>
              <a:spcBef>
                <a:spcPts val="0"/>
              </a:spcBef>
              <a:spcAft>
                <a:spcPts val="0"/>
              </a:spcAft>
              <a:buSzPts val="1100"/>
              <a:buAutoNum type="arabicParenR"/>
            </a:pPr>
            <a:r>
              <a:rPr lang="en">
                <a:solidFill>
                  <a:schemeClr val="dk1"/>
                </a:solidFill>
              </a:rPr>
              <a:t>Mas importante aun es que los programas de tramitación acelerada han ayudado a mejorar la difusión del conocimiento en tecnologías verdes durante los primeros años de los programas.</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298450" lvl="0" marL="457200" rtl="0" algn="l">
              <a:lnSpc>
                <a:spcPct val="115000"/>
              </a:lnSpc>
              <a:spcBef>
                <a:spcPts val="0"/>
              </a:spcBef>
              <a:spcAft>
                <a:spcPts val="0"/>
              </a:spcAft>
              <a:buSzPts val="1100"/>
              <a:buAutoNum type="arabicParenR"/>
            </a:pPr>
            <a:r>
              <a:rPr b="1" lang="en">
                <a:solidFill>
                  <a:schemeClr val="dk1"/>
                </a:solidFill>
                <a:latin typeface="Montserrat"/>
                <a:ea typeface="Montserrat"/>
                <a:cs typeface="Montserrat"/>
                <a:sym typeface="Montserrat"/>
              </a:rPr>
              <a:t>Los solicitantes que se beneficiarían fuertemente de una concesión temprana serían en su mayoría empresas emergentes de rápido crecimiento en la industria de la "tecnología verde", que puede utilizar una patente concedida para reunir capital o para licenciar su tecnología y empezar a generar ingresos.</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298450" lvl="0" marL="457200" rtl="0" algn="l">
              <a:lnSpc>
                <a:spcPct val="115000"/>
              </a:lnSpc>
              <a:spcBef>
                <a:spcPts val="0"/>
              </a:spcBef>
              <a:spcAft>
                <a:spcPts val="0"/>
              </a:spcAft>
              <a:buSzPts val="1100"/>
              <a:buAutoNum type="arabicParenR"/>
            </a:pPr>
            <a:r>
              <a:rPr b="1" lang="en">
                <a:solidFill>
                  <a:srgbClr val="434343"/>
                </a:solidFill>
                <a:latin typeface="Montserrat"/>
                <a:ea typeface="Montserrat"/>
                <a:cs typeface="Montserrat"/>
                <a:sym typeface="Montserrat"/>
              </a:rPr>
              <a:t>No existe una armonización internacional en cuanto a los criterios de selección de patentes verdes. </a:t>
            </a:r>
            <a:r>
              <a:rPr lang="en">
                <a:solidFill>
                  <a:schemeClr val="dk1"/>
                </a:solidFill>
              </a:rPr>
              <a:t>Los diferentes programas de vía rápida varían ampliamente en sus reglas y requisitos. Debido a estas disparidades, pueden generarse costos adicionales en tiempo y dinero al intentar ingresar en diferentes programas de tramitación acelerada. Aqui se requiere un sistema uniforme con un solo conjunto de reglas y requisitos</a:t>
            </a:r>
            <a:endParaRPr>
              <a:solidFill>
                <a:schemeClr val="dk1"/>
              </a:solidFill>
            </a:endParaRPr>
          </a:p>
          <a:p>
            <a:pPr indent="0" lvl="0" marL="457200" rtl="0" algn="l">
              <a:lnSpc>
                <a:spcPct val="115000"/>
              </a:lnSpc>
              <a:spcBef>
                <a:spcPts val="0"/>
              </a:spcBef>
              <a:spcAft>
                <a:spcPts val="0"/>
              </a:spcAft>
              <a:buNone/>
            </a:pPr>
            <a:r>
              <a:t/>
            </a:r>
            <a:endParaRPr>
              <a:solidFill>
                <a:schemeClr val="dk1"/>
              </a:solidFill>
            </a:endParaRPr>
          </a:p>
          <a:p>
            <a:pPr indent="-298450" lvl="0" marL="457200" rtl="0" algn="l">
              <a:lnSpc>
                <a:spcPct val="115000"/>
              </a:lnSpc>
              <a:spcBef>
                <a:spcPts val="0"/>
              </a:spcBef>
              <a:spcAft>
                <a:spcPts val="0"/>
              </a:spcAft>
              <a:buSzPts val="1100"/>
              <a:buAutoNum type="arabicParenR"/>
            </a:pPr>
            <a:r>
              <a:rPr b="1" lang="en">
                <a:solidFill>
                  <a:srgbClr val="434343"/>
                </a:solidFill>
                <a:latin typeface="Montserrat"/>
                <a:ea typeface="Montserrat"/>
                <a:cs typeface="Montserrat"/>
                <a:sym typeface="Montserrat"/>
              </a:rPr>
              <a:t>La transferencia tecnológica juega un importante rol para crear un impacto ambiental pero para ello se requiere la necesidad de plataformas colaborativas para compartir  la propiedad industrial que conecten universidades, nuevas empresas y empresas establecidas, particularmente durante la etapa de desarrollo/comercialización. </a:t>
            </a:r>
            <a:endParaRPr b="1">
              <a:solidFill>
                <a:srgbClr val="434343"/>
              </a:solidFill>
              <a:latin typeface="Montserrat"/>
              <a:ea typeface="Montserrat"/>
              <a:cs typeface="Montserrat"/>
              <a:sym typeface="Montserrat"/>
            </a:endParaRPr>
          </a:p>
          <a:p>
            <a:pPr indent="0" lvl="0" marL="0" rtl="0" algn="l">
              <a:lnSpc>
                <a:spcPct val="100000"/>
              </a:lnSpc>
              <a:spcBef>
                <a:spcPts val="0"/>
              </a:spcBef>
              <a:spcAft>
                <a:spcPts val="0"/>
              </a:spcAft>
              <a:buSzPts val="1100"/>
              <a:buNone/>
            </a:pPr>
            <a:r>
              <a:t/>
            </a:r>
            <a:endParaRPr b="1" sz="1200">
              <a:solidFill>
                <a:schemeClr val="dk1"/>
              </a:solidFill>
              <a:latin typeface="Montserrat"/>
              <a:ea typeface="Montserrat"/>
              <a:cs typeface="Montserrat"/>
              <a:sym typeface="Montserra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140c76960a1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 name="Google Shape;183;g140c76960a1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68f84be7fe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168f84be7fe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16d008f88ae_3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g16d008f88ae_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16165af7200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g16165af7200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 sz="900">
                <a:solidFill>
                  <a:srgbClr val="434343"/>
                </a:solidFill>
                <a:latin typeface="Montserrat"/>
                <a:ea typeface="Montserrat"/>
                <a:cs typeface="Montserrat"/>
                <a:sym typeface="Montserrat"/>
              </a:rPr>
              <a:t>La </a:t>
            </a:r>
            <a:r>
              <a:rPr b="1" lang="en" sz="900">
                <a:solidFill>
                  <a:srgbClr val="434343"/>
                </a:solidFill>
                <a:latin typeface="Montserrat"/>
                <a:ea typeface="Montserrat"/>
                <a:cs typeface="Montserrat"/>
                <a:sym typeface="Montserrat"/>
              </a:rPr>
              <a:t>Definicion se obtuvo del sitio web de W</a:t>
            </a:r>
            <a:r>
              <a:rPr b="1" lang="en" sz="900">
                <a:solidFill>
                  <a:srgbClr val="434343"/>
                </a:solidFill>
                <a:latin typeface="Montserrat"/>
                <a:ea typeface="Montserrat"/>
                <a:cs typeface="Montserrat"/>
                <a:sym typeface="Montserrat"/>
              </a:rPr>
              <a:t>IPO GREEN</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SzPts val="1100"/>
              <a:buNone/>
            </a:pPr>
            <a:r>
              <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sz="900">
                <a:solidFill>
                  <a:srgbClr val="434343"/>
                </a:solidFill>
                <a:latin typeface="Montserrat"/>
                <a:ea typeface="Montserrat"/>
                <a:cs typeface="Montserrat"/>
                <a:sym typeface="Montserrat"/>
              </a:rPr>
              <a:t>Se entiende que la producción verde promueve patrones eficientes en el uso de recursos y energía, con bajas emisiones de carbono y generación de residuos que no contaminan y son seguros, y cuyos productos se gestionan de manera responsable a lo largo de todo su ciclo de vida (ONUDI, 2011). Para ello, la producción verde se orienta a integrar consideraciones ambientales, climáticas y sociales en las operaciones de las empresas. En este contexto las tecnologías verdes surgen como un instrumento relevante para poder lograr una producción verde.: </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SzPts val="1100"/>
              <a:buNone/>
            </a:pPr>
            <a:r>
              <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900">
              <a:solidFill>
                <a:srgbClr val="434343"/>
              </a:solidFill>
              <a:latin typeface="Montserrat"/>
              <a:ea typeface="Montserrat"/>
              <a:cs typeface="Montserrat"/>
              <a:sym typeface="Montserra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167a2cd7e1b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 name="Google Shape;70;g167a2cd7e1b_0_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900">
                <a:solidFill>
                  <a:srgbClr val="434343"/>
                </a:solidFill>
                <a:latin typeface="Montserrat"/>
                <a:ea typeface="Montserrat"/>
                <a:cs typeface="Montserrat"/>
                <a:sym typeface="Montserrat"/>
              </a:rPr>
              <a:t>Que justifica el desarrollo de tecnologías verdes</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sz="900">
                <a:solidFill>
                  <a:srgbClr val="434343"/>
                </a:solidFill>
                <a:latin typeface="Montserrat"/>
                <a:ea typeface="Montserrat"/>
                <a:cs typeface="Montserrat"/>
                <a:sym typeface="Montserrat"/>
              </a:rPr>
              <a:t>Como se muestra en este esquema extraido del Plan estrategico de WIPO Green 2019-2023, se espera que la demanda de tecnología verde crezca un 6,9 por ciento anualmente a 5.902 millones de euros en 2025, . (</a:t>
            </a:r>
            <a:r>
              <a:rPr b="1" lang="en" sz="900" u="sng">
                <a:solidFill>
                  <a:schemeClr val="hlink"/>
                </a:solidFill>
                <a:latin typeface="Montserrat"/>
                <a:ea typeface="Montserrat"/>
                <a:cs typeface="Montserrat"/>
                <a:sym typeface="Montserrat"/>
                <a:hlinkClick r:id="rId2"/>
              </a:rPr>
              <a:t>https://www.wipo.int/edocs/pubdocs/en/wipo_pub_greenstrpl1923.pdf</a:t>
            </a:r>
            <a:r>
              <a:rPr b="1" lang="en" sz="900">
                <a:solidFill>
                  <a:srgbClr val="434343"/>
                </a:solidFill>
                <a:latin typeface="Montserrat"/>
                <a:ea typeface="Montserrat"/>
                <a:cs typeface="Montserrat"/>
                <a:sym typeface="Montserrat"/>
              </a:rPr>
              <a:t>)</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B3B3B"/>
              </a:solidFill>
              <a:highlight>
                <a:srgbClr val="FAFAFA"/>
              </a:highlight>
            </a:endParaRPr>
          </a:p>
          <a:p>
            <a:pPr indent="0" lvl="0" marL="0" rtl="0" algn="l">
              <a:lnSpc>
                <a:spcPct val="115000"/>
              </a:lnSpc>
              <a:spcBef>
                <a:spcPts val="0"/>
              </a:spcBef>
              <a:spcAft>
                <a:spcPts val="0"/>
              </a:spcAft>
              <a:buClr>
                <a:schemeClr val="dk1"/>
              </a:buClr>
              <a:buSzPts val="1100"/>
              <a:buFont typeface="Arial"/>
              <a:buNone/>
            </a:pPr>
            <a:r>
              <a:rPr lang="en" sz="1200">
                <a:solidFill>
                  <a:srgbClr val="3B3B3B"/>
                </a:solidFill>
                <a:highlight>
                  <a:srgbClr val="FAFAFA"/>
                </a:highlight>
              </a:rPr>
              <a:t>Si se examinan los Objetivos de Desarrollo Sostenible de las Naciones Unidas, cuya idea central es que todos los países, independiente de su nivel de desarrollo o riqueza, se comprometan a promover la prosperidad y a proteger el medioambiente, se observa que mas de la mitad de los objetivos exige soluciones de tecnología verdes para poder cumplirlos.</a:t>
            </a:r>
            <a:endParaRPr sz="1200">
              <a:solidFill>
                <a:srgbClr val="3B3B3B"/>
              </a:solidFill>
              <a:highlight>
                <a:srgbClr val="FAFAFA"/>
              </a:highligh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3B3B3B"/>
              </a:solidFill>
              <a:highlight>
                <a:srgbClr val="FAFAFA"/>
              </a:highlight>
            </a:endParaRPr>
          </a:p>
          <a:p>
            <a:pPr indent="0" lvl="0" marL="0" rtl="0" algn="l">
              <a:lnSpc>
                <a:spcPct val="115000"/>
              </a:lnSpc>
              <a:spcBef>
                <a:spcPts val="0"/>
              </a:spcBef>
              <a:spcAft>
                <a:spcPts val="0"/>
              </a:spcAft>
              <a:buClr>
                <a:schemeClr val="dk1"/>
              </a:buClr>
              <a:buSzPts val="1100"/>
              <a:buFont typeface="Arial"/>
              <a:buNone/>
            </a:pPr>
            <a:r>
              <a:rPr lang="en" sz="1200">
                <a:solidFill>
                  <a:srgbClr val="3B3B3B"/>
                </a:solidFill>
                <a:highlight>
                  <a:srgbClr val="FAFAFA"/>
                </a:highlight>
              </a:rPr>
              <a:t>Es decir, en el contexto mundial hay una urgencia de desarrollar y utilizar soluciones respetuosas con el medio </a:t>
            </a:r>
            <a:endParaRPr b="1" sz="900">
              <a:solidFill>
                <a:srgbClr val="434343"/>
              </a:solidFill>
              <a:latin typeface="Montserrat"/>
              <a:ea typeface="Montserrat"/>
              <a:cs typeface="Montserrat"/>
              <a:sym typeface="Montserra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68e13fd118_0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g168e13fd118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rgbClr val="434343"/>
                </a:solidFill>
                <a:latin typeface="Montserrat"/>
                <a:ea typeface="Montserrat"/>
                <a:cs typeface="Montserrat"/>
                <a:sym typeface="Montserrat"/>
              </a:rPr>
              <a:t>El cambio climático es una variación que se está registrando en el clima del planeta, atribuido directa o indirectamente a la actividad humana, y que altera la composición de la atmósfera. Se manifiesta en un aumento de las temperaturas medias y una alteración del clima a escala mundial, haciendo más común eventos climáticos extremos.</a:t>
            </a:r>
            <a:endParaRPr b="1" sz="12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En chile, la vulnerabilidad frente al cambio climático puede ser una justificación para el desarrollo de tecnología verde</a:t>
            </a:r>
            <a:endParaRPr sz="12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La vulnerabilidad entrega una representación de la sensibilidad de las personas, de los ecosistemas y de la economía actual, a ser perjudicada por el cambio climático.</a:t>
            </a:r>
            <a:endParaRPr sz="12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lang="en" sz="1200">
                <a:solidFill>
                  <a:srgbClr val="222222"/>
                </a:solidFill>
                <a:highlight>
                  <a:srgbClr val="FFFFFF"/>
                </a:highlight>
              </a:rPr>
              <a:t>Para determinar la vulnerabilidad de un país, la</a:t>
            </a:r>
            <a:r>
              <a:rPr lang="en" sz="1200">
                <a:solidFill>
                  <a:srgbClr val="222222"/>
                </a:solidFill>
                <a:highlight>
                  <a:srgbClr val="FFFFFF"/>
                </a:highlight>
                <a:uFill>
                  <a:noFill/>
                </a:uFill>
                <a:hlinkClick r:id="rId2">
                  <a:extLst>
                    <a:ext uri="{A12FA001-AC4F-418D-AE19-62706E023703}">
                      <ahyp:hlinkClr val="tx"/>
                    </a:ext>
                  </a:extLst>
                </a:hlinkClick>
              </a:rPr>
              <a:t> </a:t>
            </a:r>
            <a:r>
              <a:rPr b="1" lang="en" sz="1200" u="sng">
                <a:solidFill>
                  <a:schemeClr val="hlink"/>
                </a:solidFill>
                <a:highlight>
                  <a:srgbClr val="FFFFFF"/>
                </a:highlight>
                <a:hlinkClick r:id="rId3"/>
              </a:rPr>
              <a:t>Convención Marco de las Naciones Unidas sobre el Cambio Climático</a:t>
            </a:r>
            <a:r>
              <a:rPr lang="en" sz="1200">
                <a:solidFill>
                  <a:srgbClr val="222222"/>
                </a:solidFill>
                <a:highlight>
                  <a:srgbClr val="FFFFFF"/>
                </a:highlight>
              </a:rPr>
              <a:t> fijó 9 criterios. Estos son (1) áreas costeras de baja altitud, (2) zonas áridas y semiáridas, (3) zonas de bosque, (4) territorio susceptible a desastres naturales, (5) áreas propensas a sequías y desertificación, (6) zonas urbanas con contaminación atmosférica, (7) ecosistemas montañosos, (8) países de baja altitud y países insulares, (9) países sin litoral y de tránsito.</a:t>
            </a:r>
            <a:endParaRPr sz="12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b="1" sz="12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 sz="1200">
                <a:solidFill>
                  <a:srgbClr val="222222"/>
                </a:solidFill>
                <a:highlight>
                  <a:srgbClr val="FFFFFF"/>
                </a:highlight>
              </a:rPr>
              <a:t>Chile es vulnerable dentro de los 7 primeros criterios mencionados.</a:t>
            </a:r>
            <a:r>
              <a:rPr lang="en" sz="1200">
                <a:solidFill>
                  <a:srgbClr val="222222"/>
                </a:solidFill>
                <a:highlight>
                  <a:srgbClr val="FFFFFF"/>
                </a:highlight>
              </a:rPr>
              <a:t> Esto se debe al incremento de la temperatura que se ha visto reflejada en las olas de calor, sequía prolongada, aumento en las marejadas y aluviones, desplazamiento forzado de la agricultura, retroceso de glaciares, impacto en la infraestructura, entre otros.</a:t>
            </a:r>
            <a:endParaRPr sz="1200">
              <a:solidFill>
                <a:srgbClr val="222222"/>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200">
              <a:solidFill>
                <a:srgbClr val="222222"/>
              </a:solidFill>
              <a:highlight>
                <a:srgbClr val="FFFFFF"/>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6165af7200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16165af7200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rgbClr val="3B3B3B"/>
              </a:solidFill>
              <a:highlight>
                <a:srgbClr val="FAFAFA"/>
              </a:highlight>
            </a:endParaRPr>
          </a:p>
          <a:p>
            <a:pPr indent="0" lvl="0" marL="0" rtl="0" algn="l">
              <a:lnSpc>
                <a:spcPct val="115000"/>
              </a:lnSpc>
              <a:spcBef>
                <a:spcPts val="0"/>
              </a:spcBef>
              <a:spcAft>
                <a:spcPts val="0"/>
              </a:spcAft>
              <a:buSzPts val="1100"/>
              <a:buNone/>
            </a:pPr>
            <a:r>
              <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900">
              <a:solidFill>
                <a:srgbClr val="434343"/>
              </a:solidFill>
              <a:latin typeface="Montserrat"/>
              <a:ea typeface="Montserrat"/>
              <a:cs typeface="Montserrat"/>
              <a:sym typeface="Montserra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67a2cd7e1b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g167a2cd7e1b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900">
                <a:solidFill>
                  <a:srgbClr val="434343"/>
                </a:solidFill>
                <a:latin typeface="Montserrat"/>
                <a:ea typeface="Montserrat"/>
                <a:cs typeface="Montserrat"/>
                <a:sym typeface="Montserrat"/>
              </a:rPr>
              <a:t>Este gráfico se realizó rescatando de la base de datos de INAPI todas las solicitudes que contenían dentro de sus clasificadores de patentes alguno de los clasificadores asociados a patentes verdes según el inventario IPC Green</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sz="900">
                <a:solidFill>
                  <a:srgbClr val="434343"/>
                </a:solidFill>
                <a:latin typeface="Montserrat"/>
                <a:ea typeface="Montserrat"/>
                <a:cs typeface="Montserrat"/>
                <a:sym typeface="Montserrat"/>
              </a:rPr>
              <a:t>Acá aparecen 5 áreas técnicas de las 7 definidas en el inventario</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sz="900">
                <a:solidFill>
                  <a:srgbClr val="434343"/>
                </a:solidFill>
                <a:latin typeface="Montserrat"/>
                <a:ea typeface="Montserrat"/>
                <a:cs typeface="Montserrat"/>
                <a:sym typeface="Montserrat"/>
              </a:rPr>
              <a:t>Se observa que en el rango de años entre el 2010-2021 se observa una tendencia a crecer de las solicitudes relacionadas a tecnología verde (que contienen clasificadores IPC GREEN).</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sz="900">
                <a:solidFill>
                  <a:srgbClr val="434343"/>
                </a:solidFill>
                <a:latin typeface="Montserrat"/>
                <a:ea typeface="Montserrat"/>
                <a:cs typeface="Montserrat"/>
                <a:sym typeface="Montserrat"/>
              </a:rPr>
              <a:t>No agregué un control que mida el crecimiento de todos los tipos de invenciones, no solo las relacionadas con tecnología verde, como para comparar su tendencia. Lo importante sería saber , cuando se termine el programa piloto si esta tendencia mejoró o no respecto a la tendencia sin programa.</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b="1" lang="en" sz="900">
                <a:solidFill>
                  <a:srgbClr val="434343"/>
                </a:solidFill>
                <a:latin typeface="Montserrat"/>
                <a:ea typeface="Montserrat"/>
                <a:cs typeface="Montserrat"/>
                <a:sym typeface="Montserrat"/>
              </a:rPr>
              <a:t> </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9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t/>
            </a:r>
            <a:endParaRPr b="1" sz="900">
              <a:solidFill>
                <a:srgbClr val="434343"/>
              </a:solidFill>
              <a:latin typeface="Montserrat"/>
              <a:ea typeface="Montserrat"/>
              <a:cs typeface="Montserrat"/>
              <a:sym typeface="Montserra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140c76960a1_0_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0" name="Google Shape;110;g140c76960a1_0_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En términos sencillos, el Programa Piloto de Procedimiento Acelerado de Patentes verdes en Chile (PAPV) es un procedimiento que permite acelerar la tramitación de una solicitud de patente, </a:t>
            </a:r>
            <a:endParaRPr/>
          </a:p>
          <a:p>
            <a:pPr indent="0" lvl="0" marL="0" rtl="0" algn="l">
              <a:lnSpc>
                <a:spcPct val="100000"/>
              </a:lnSpc>
              <a:spcBef>
                <a:spcPts val="0"/>
              </a:spcBef>
              <a:spcAft>
                <a:spcPts val="0"/>
              </a:spcAft>
              <a:buSzPts val="1100"/>
              <a:buNone/>
            </a:pPr>
            <a:r>
              <a:t/>
            </a:r>
            <a:endParaRPr/>
          </a:p>
          <a:p>
            <a:pPr indent="0" lvl="0" marL="0" rtl="0" algn="l">
              <a:lnSpc>
                <a:spcPct val="115000"/>
              </a:lnSpc>
              <a:spcBef>
                <a:spcPts val="0"/>
              </a:spcBef>
              <a:spcAft>
                <a:spcPts val="0"/>
              </a:spcAft>
              <a:buClr>
                <a:schemeClr val="dk1"/>
              </a:buClr>
              <a:buSzPts val="1100"/>
              <a:buFont typeface="Arial"/>
              <a:buNone/>
            </a:pPr>
            <a:r>
              <a:rPr lang="en"/>
              <a:t>Dentro de la tramitación de una solicitud de patente existen plazos legales y administrativos. INAPI realizará una acción preferente solamente respecto de los plazos administrativos de una solicitud que ha sido aprobada para ingresar al programa piloto de PAPV.</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a:solidFill>
                  <a:schemeClr val="dk1"/>
                </a:solidFill>
              </a:rPr>
              <a:t>1) El Periodo de prueba será de 2 años. </a:t>
            </a:r>
            <a:r>
              <a:rPr lang="en" sz="1200">
                <a:solidFill>
                  <a:schemeClr val="dk1"/>
                </a:solidFill>
              </a:rPr>
              <a:t>El PAPV se  limitará a un número máximo de solicitudes por año, de manera de revisar en dicho período su funcionamiento y la carga laboral que éste genera.</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2) El programa no incluirá costos económicos asociados, de forma que sea un incentivo participar del programa, así evitar que algunos inventores se inhiban de solicitar esta vía.</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3) Al Programa podrán acceder tanto solicitantes residentes como no residentes.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4) No será condición que la solicitud haya sido aceptada a un programa equivalente en otra oficina de patentes.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5) Son excluyentes con PPH y una solicitud de patente solamente podrá participar en uno de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estos programas.</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rPr lang="en">
                <a:solidFill>
                  <a:schemeClr val="dk1"/>
                </a:solidFill>
              </a:rPr>
              <a:t>6) Para participar del programa, el propio solicitante deberá hacer la petición a INAPI, mediante el formulario que se estableció para ello, argumentando su petición </a:t>
            </a:r>
            <a:endParaRPr>
              <a:solidFill>
                <a:schemeClr val="dk1"/>
              </a:solidFill>
            </a:endParaRPr>
          </a:p>
          <a:p>
            <a:pPr indent="0" lvl="0" marL="0" rtl="0" algn="l">
              <a:lnSpc>
                <a:spcPct val="115000"/>
              </a:lnSpc>
              <a:spcBef>
                <a:spcPts val="0"/>
              </a:spcBef>
              <a:spcAft>
                <a:spcPts val="0"/>
              </a:spcAft>
              <a:buSzPts val="1100"/>
              <a:buNone/>
            </a:pPr>
            <a:r>
              <a:t/>
            </a:r>
            <a:endParaRPr>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SzPts val="1100"/>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rPr>
              <a:t>El número máximo de solicitudes tiene el objetivo de poder garantizar la mejora en los tiempos de tramitación a los participantes del programa.Para determinar el número máximo de solicitudes que pueden ser analizadas en el PAPV se generó un levantamiento de un periodo entre los años 2017-2021 de todas las solicitudes ingresadas que sean potencialmente elegibles para el programa. En este período de 5 años se encontraron 621 solicitudes que contienen uno o mas clasificadores CIP que están incluidos en el inventario verde de CIP de la OMPI. Haciendo un promedio por año, se puede suponer que cada año podrían entrar aproximadamente 124 solicitudes con algún clasificador CIP relacionado a tecnologis verdes (621 solicitudes en 5 años).  De acuerdo a la experiencia internacional, entre un 1% al 20% de las solicitudes elegibles optan por el proceso acelerado. </a:t>
            </a:r>
            <a:r>
              <a:rPr b="1" lang="en" sz="1200" u="sng">
                <a:solidFill>
                  <a:schemeClr val="dk1"/>
                </a:solidFill>
              </a:rPr>
              <a:t>Es decir, el 20% de de 124 solicitudes sería aproximadamente 25 solicitudes por año que podrían entrar a programa PAPV.</a:t>
            </a:r>
            <a:endParaRPr b="1" sz="1200" u="sng">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140ace33919_0_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g140ace33919_0_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 name="Shape 13"/>
        <p:cNvGrpSpPr/>
        <p:nvPr/>
      </p:nvGrpSpPr>
      <p:grpSpPr>
        <a:xfrm>
          <a:off x="0" y="0"/>
          <a:ext cx="0" cy="0"/>
          <a:chOff x="0" y="0"/>
          <a:chExt cx="0" cy="0"/>
        </a:xfrm>
      </p:grpSpPr>
      <p:sp>
        <p:nvSpPr>
          <p:cNvPr id="14" name="Google Shape;14;p3"/>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16" name="Google Shape;16;p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17" name="Google Shape;17;p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18" name="Google Shape;18;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25" name="Google Shape;25;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8" name="Google Shape;28;p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9" name="Google Shape;29;p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0" name="Google Shape;30;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3" name="Google Shape;33;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6" name="Google Shape;36;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7" name="Google Shape;37;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p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40" name="Google Shape;40;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hyperlink" Target="https://www.wipo.int/classifications/ipc/green-inventory/hom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3.wipo.int/wipogreen/en/" TargetMode="External"/><Relationship Id="rId4" Type="http://schemas.openxmlformats.org/officeDocument/2006/relationships/hyperlink" Target="https://www.wipo.int/edocs/pubdocs/en/wipo_pub_greenstrpl1923.pdf" TargetMode="External"/><Relationship Id="rId9" Type="http://schemas.openxmlformats.org/officeDocument/2006/relationships/hyperlink" Target="https://www.sciencedirect.com/science/article/pii/S0959652622038975" TargetMode="External"/><Relationship Id="rId5" Type="http://schemas.openxmlformats.org/officeDocument/2006/relationships/hyperlink" Target="https://www.un.org/sustainabledevelopment/es/objetivos-de-desarrollo-sostenible/" TargetMode="External"/><Relationship Id="rId6" Type="http://schemas.openxmlformats.org/officeDocument/2006/relationships/hyperlink" Target="https://mma.gob.cl/wp-content/uploads/2018/12/Introduccion-Cambio-Climatico.pdf" TargetMode="External"/><Relationship Id="rId7" Type="http://schemas.openxmlformats.org/officeDocument/2006/relationships/hyperlink" Target="https://www.latercera.com/que-pasa/noticia/heladas-sequias-y-calor-como-el-cambio-climatico-ha-modificado-el-mapa-agricola-de-chile/FP2ZMPTVOFAXBHODAKJYQIB6NI/" TargetMode="External"/><Relationship Id="rId8" Type="http://schemas.openxmlformats.org/officeDocument/2006/relationships/hyperlink" Target="https://www.files.ethz.ch/isn/161230/fast-tracking-green-patent-applications-an-empirical-analysis.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0" l="0" r="0" t="3344"/>
          <a:stretch/>
        </p:blipFill>
        <p:spPr>
          <a:xfrm>
            <a:off x="0" y="0"/>
            <a:ext cx="9144002" cy="5143500"/>
          </a:xfrm>
          <a:prstGeom prst="rect">
            <a:avLst/>
          </a:prstGeom>
          <a:noFill/>
          <a:ln>
            <a:noFill/>
          </a:ln>
        </p:spPr>
      </p:pic>
      <p:sp>
        <p:nvSpPr>
          <p:cNvPr id="55" name="Google Shape;55;p13"/>
          <p:cNvSpPr txBox="1"/>
          <p:nvPr/>
        </p:nvSpPr>
        <p:spPr>
          <a:xfrm>
            <a:off x="261275" y="2946525"/>
            <a:ext cx="5368200" cy="1136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lang="en" sz="2400">
                <a:solidFill>
                  <a:srgbClr val="FFFFFF"/>
                </a:solidFill>
                <a:latin typeface="Montserrat SemiBold"/>
                <a:ea typeface="Montserrat SemiBold"/>
                <a:cs typeface="Montserrat SemiBold"/>
                <a:sym typeface="Montserrat SemiBold"/>
              </a:rPr>
              <a:t>Programa Piloto de Procedimiento Acelerado de Patentes verdes en Chile (PAPV)</a:t>
            </a:r>
            <a:endParaRPr b="0" i="0" sz="2400" u="none" cap="none" strike="noStrike">
              <a:solidFill>
                <a:srgbClr val="000000"/>
              </a:solidFill>
              <a:latin typeface="Arial"/>
              <a:ea typeface="Arial"/>
              <a:cs typeface="Arial"/>
              <a:sym typeface="Arial"/>
            </a:endParaRPr>
          </a:p>
        </p:txBody>
      </p:sp>
      <p:sp>
        <p:nvSpPr>
          <p:cNvPr id="56" name="Google Shape;56;p13"/>
          <p:cNvSpPr txBox="1"/>
          <p:nvPr/>
        </p:nvSpPr>
        <p:spPr>
          <a:xfrm>
            <a:off x="322025" y="4272075"/>
            <a:ext cx="7636200" cy="4347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800"/>
              <a:buFont typeface="Arial"/>
              <a:buNone/>
            </a:pPr>
            <a:r>
              <a:rPr lang="en" sz="1800">
                <a:solidFill>
                  <a:srgbClr val="EEEEEE"/>
                </a:solidFill>
                <a:latin typeface="Montserrat"/>
                <a:ea typeface="Montserrat"/>
                <a:cs typeface="Montserrat"/>
                <a:sym typeface="Montserrat"/>
              </a:rPr>
              <a:t>Instituto Nacional de Propiedad Industrial, INAPI, Chile</a:t>
            </a:r>
            <a:endParaRPr sz="1800">
              <a:solidFill>
                <a:srgbClr val="EEEEEE"/>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800"/>
              <a:buFont typeface="Arial"/>
              <a:buNone/>
            </a:pPr>
            <a:r>
              <a:t/>
            </a:r>
            <a:endParaRPr sz="1800">
              <a:solidFill>
                <a:srgbClr val="EEEEEE"/>
              </a:solidFill>
              <a:latin typeface="Montserrat"/>
              <a:ea typeface="Montserrat"/>
              <a:cs typeface="Montserrat"/>
              <a:sym typeface="Montserrat"/>
            </a:endParaRPr>
          </a:p>
        </p:txBody>
      </p:sp>
      <p:sp>
        <p:nvSpPr>
          <p:cNvPr id="57" name="Google Shape;57;p13"/>
          <p:cNvSpPr/>
          <p:nvPr/>
        </p:nvSpPr>
        <p:spPr>
          <a:xfrm rot="5400000">
            <a:off x="2638950" y="1987875"/>
            <a:ext cx="102300" cy="45183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8" name="Google Shape;58;p13"/>
          <p:cNvPicPr preferRelativeResize="0"/>
          <p:nvPr/>
        </p:nvPicPr>
        <p:blipFill rotWithShape="1">
          <a:blip r:embed="rId4">
            <a:alphaModFix/>
          </a:blip>
          <a:srcRect b="0" l="0" r="0" t="0"/>
          <a:stretch/>
        </p:blipFill>
        <p:spPr>
          <a:xfrm>
            <a:off x="430941" y="270916"/>
            <a:ext cx="1031950" cy="934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pic>
        <p:nvPicPr>
          <p:cNvPr id="143" name="Google Shape;143;p22"/>
          <p:cNvPicPr preferRelativeResize="0"/>
          <p:nvPr/>
        </p:nvPicPr>
        <p:blipFill rotWithShape="1">
          <a:blip r:embed="rId3">
            <a:alphaModFix/>
          </a:blip>
          <a:srcRect b="13470" l="-1360" r="1359" t="22262"/>
          <a:stretch/>
        </p:blipFill>
        <p:spPr>
          <a:xfrm>
            <a:off x="232225" y="1050812"/>
            <a:ext cx="8695425" cy="3594315"/>
          </a:xfrm>
          <a:prstGeom prst="rect">
            <a:avLst/>
          </a:prstGeom>
          <a:noFill/>
          <a:ln>
            <a:noFill/>
          </a:ln>
        </p:spPr>
      </p:pic>
      <p:sp>
        <p:nvSpPr>
          <p:cNvPr id="144" name="Google Shape;144;p22"/>
          <p:cNvSpPr txBox="1"/>
          <p:nvPr/>
        </p:nvSpPr>
        <p:spPr>
          <a:xfrm>
            <a:off x="232225" y="151250"/>
            <a:ext cx="8837700" cy="56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lang="en" sz="1800">
                <a:solidFill>
                  <a:srgbClr val="434343"/>
                </a:solidFill>
                <a:latin typeface="Montserrat"/>
                <a:ea typeface="Montserrat"/>
                <a:cs typeface="Montserrat"/>
                <a:sym typeface="Montserrat"/>
              </a:rPr>
              <a:t>Propuesta de Programa Piloto de PAVP.</a:t>
            </a:r>
            <a:endParaRPr b="1" i="0" sz="1800" u="none" cap="none" strike="noStrike">
              <a:solidFill>
                <a:srgbClr val="434343"/>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400"/>
              <a:buFont typeface="Arial"/>
              <a:buNone/>
            </a:pPr>
            <a:r>
              <a:t/>
            </a:r>
            <a:endParaRPr b="1" i="0" sz="1800" u="none" cap="none" strike="noStrike">
              <a:solidFill>
                <a:srgbClr val="434343"/>
              </a:solidFill>
              <a:latin typeface="Montserrat"/>
              <a:ea typeface="Montserrat"/>
              <a:cs typeface="Montserrat"/>
              <a:sym typeface="Montserrat"/>
            </a:endParaRPr>
          </a:p>
        </p:txBody>
      </p:sp>
      <p:sp>
        <p:nvSpPr>
          <p:cNvPr id="145" name="Google Shape;145;p22"/>
          <p:cNvSpPr/>
          <p:nvPr/>
        </p:nvSpPr>
        <p:spPr>
          <a:xfrm rot="5400000">
            <a:off x="1856075" y="-715600"/>
            <a:ext cx="64200" cy="29283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22"/>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2"/>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rgbClr val="000000"/>
              </a:buClr>
              <a:buSzPts val="8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48" name="Google Shape;148;p22"/>
          <p:cNvSpPr txBox="1"/>
          <p:nvPr/>
        </p:nvSpPr>
        <p:spPr>
          <a:xfrm>
            <a:off x="1538550" y="2536938"/>
            <a:ext cx="1385700" cy="630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200"/>
              <a:buFont typeface="Arial"/>
              <a:buNone/>
            </a:pPr>
            <a:r>
              <a:rPr b="1" lang="en" sz="1300">
                <a:solidFill>
                  <a:schemeClr val="dk1"/>
                </a:solidFill>
              </a:rPr>
              <a:t>Procedimiento de resolución</a:t>
            </a:r>
            <a:endParaRPr b="0" i="0" sz="1600" u="none" cap="none" strike="noStrike">
              <a:solidFill>
                <a:schemeClr val="dk1"/>
              </a:solidFill>
              <a:latin typeface="Arial"/>
              <a:ea typeface="Arial"/>
              <a:cs typeface="Arial"/>
              <a:sym typeface="Arial"/>
            </a:endParaRPr>
          </a:p>
        </p:txBody>
      </p:sp>
      <p:sp>
        <p:nvSpPr>
          <p:cNvPr id="149" name="Google Shape;149;p22"/>
          <p:cNvSpPr txBox="1"/>
          <p:nvPr/>
        </p:nvSpPr>
        <p:spPr>
          <a:xfrm>
            <a:off x="3027975" y="1364250"/>
            <a:ext cx="4353300" cy="31425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chemeClr val="dk1"/>
              </a:buClr>
              <a:buSzPts val="1200"/>
              <a:buFont typeface="Montserrat"/>
              <a:buAutoNum type="arabicParenR"/>
            </a:pPr>
            <a:r>
              <a:rPr lang="en" sz="1200">
                <a:solidFill>
                  <a:schemeClr val="dk1"/>
                </a:solidFill>
                <a:latin typeface="Montserrat"/>
                <a:ea typeface="Montserrat"/>
                <a:cs typeface="Montserrat"/>
                <a:sym typeface="Montserrat"/>
              </a:rPr>
              <a:t>Un examinador o examinadora de patentes evaluará el formulario de PAPV para verificar el cumplimiento de los requisitos indicados. </a:t>
            </a:r>
            <a:endParaRPr sz="1200">
              <a:solidFill>
                <a:schemeClr val="dk1"/>
              </a:solidFill>
              <a:latin typeface="Montserrat"/>
              <a:ea typeface="Montserrat"/>
              <a:cs typeface="Montserrat"/>
              <a:sym typeface="Montserrat"/>
            </a:endParaRPr>
          </a:p>
          <a:p>
            <a:pPr indent="0" lvl="0" marL="457200" marR="0" rtl="0" algn="l">
              <a:lnSpc>
                <a:spcPct val="115000"/>
              </a:lnSpc>
              <a:spcBef>
                <a:spcPts val="0"/>
              </a:spcBef>
              <a:spcAft>
                <a:spcPts val="0"/>
              </a:spcAft>
              <a:buNone/>
            </a:pPr>
            <a:r>
              <a:t/>
            </a:r>
            <a:endParaRPr sz="1200">
              <a:solidFill>
                <a:srgbClr val="434343"/>
              </a:solidFill>
              <a:latin typeface="Montserrat"/>
              <a:ea typeface="Montserrat"/>
              <a:cs typeface="Montserrat"/>
              <a:sym typeface="Montserrat"/>
            </a:endParaRPr>
          </a:p>
          <a:p>
            <a:pPr indent="0" lvl="0" marL="457200" marR="0" rtl="0" algn="l">
              <a:lnSpc>
                <a:spcPct val="115000"/>
              </a:lnSpc>
              <a:spcBef>
                <a:spcPts val="0"/>
              </a:spcBef>
              <a:spcAft>
                <a:spcPts val="0"/>
              </a:spcAft>
              <a:buNone/>
            </a:pPr>
            <a:r>
              <a:rPr lang="en" sz="1200">
                <a:solidFill>
                  <a:srgbClr val="434343"/>
                </a:solidFill>
                <a:latin typeface="Montserrat"/>
                <a:ea typeface="Montserrat"/>
                <a:cs typeface="Montserrat"/>
                <a:sym typeface="Montserrat"/>
              </a:rPr>
              <a:t>Para ello se utilizará una GUÍA DE CRITERIOS que será pública.</a:t>
            </a:r>
            <a:endParaRPr sz="1200">
              <a:solidFill>
                <a:srgbClr val="434343"/>
              </a:solidFill>
              <a:latin typeface="Montserrat"/>
              <a:ea typeface="Montserrat"/>
              <a:cs typeface="Montserrat"/>
              <a:sym typeface="Montserrat"/>
            </a:endParaRPr>
          </a:p>
          <a:p>
            <a:pPr indent="0" lvl="0" marL="457200" marR="0" rtl="0" algn="l">
              <a:lnSpc>
                <a:spcPct val="115000"/>
              </a:lnSpc>
              <a:spcBef>
                <a:spcPts val="0"/>
              </a:spcBef>
              <a:spcAft>
                <a:spcPts val="0"/>
              </a:spcAft>
              <a:buNone/>
            </a:pPr>
            <a:r>
              <a:t/>
            </a:r>
            <a:endParaRPr sz="1200">
              <a:solidFill>
                <a:srgbClr val="434343"/>
              </a:solidFill>
              <a:latin typeface="Montserrat"/>
              <a:ea typeface="Montserrat"/>
              <a:cs typeface="Montserrat"/>
              <a:sym typeface="Montserrat"/>
            </a:endParaRPr>
          </a:p>
          <a:p>
            <a:pPr indent="0" lvl="0" marL="171450" marR="0" rtl="0" algn="l">
              <a:lnSpc>
                <a:spcPct val="115000"/>
              </a:lnSpc>
              <a:spcBef>
                <a:spcPts val="0"/>
              </a:spcBef>
              <a:spcAft>
                <a:spcPts val="0"/>
              </a:spcAft>
              <a:buNone/>
            </a:pPr>
            <a:r>
              <a:rPr lang="en" sz="1200">
                <a:solidFill>
                  <a:srgbClr val="434343"/>
                </a:solidFill>
                <a:latin typeface="Montserrat"/>
                <a:ea typeface="Montserrat"/>
                <a:cs typeface="Montserrat"/>
                <a:sym typeface="Montserrat"/>
              </a:rPr>
              <a:t>2) Si la solicitud de PAPV en primera instancia es rechazada, el/la solicitante tendrá derecho a una respuesta para corregir.</a:t>
            </a:r>
            <a:endParaRPr sz="1200">
              <a:solidFill>
                <a:srgbClr val="434343"/>
              </a:solidFill>
              <a:latin typeface="Montserrat"/>
              <a:ea typeface="Montserrat"/>
              <a:cs typeface="Montserrat"/>
              <a:sym typeface="Montserrat"/>
            </a:endParaRPr>
          </a:p>
          <a:p>
            <a:pPr indent="0" lvl="0" marL="171450" marR="0" rtl="0" algn="l">
              <a:lnSpc>
                <a:spcPct val="115000"/>
              </a:lnSpc>
              <a:spcBef>
                <a:spcPts val="0"/>
              </a:spcBef>
              <a:spcAft>
                <a:spcPts val="0"/>
              </a:spcAft>
              <a:buNone/>
            </a:pPr>
            <a:r>
              <a:t/>
            </a:r>
            <a:endParaRPr sz="1200">
              <a:solidFill>
                <a:srgbClr val="434343"/>
              </a:solidFill>
              <a:latin typeface="Montserrat"/>
              <a:ea typeface="Montserrat"/>
              <a:cs typeface="Montserrat"/>
              <a:sym typeface="Montserrat"/>
            </a:endParaRPr>
          </a:p>
          <a:p>
            <a:pPr indent="0" lvl="0" marL="171450" marR="0" rtl="0" algn="l">
              <a:lnSpc>
                <a:spcPct val="115000"/>
              </a:lnSpc>
              <a:spcBef>
                <a:spcPts val="0"/>
              </a:spcBef>
              <a:spcAft>
                <a:spcPts val="0"/>
              </a:spcAft>
              <a:buNone/>
            </a:pPr>
            <a:r>
              <a:rPr lang="en" sz="1200">
                <a:solidFill>
                  <a:srgbClr val="434343"/>
                </a:solidFill>
                <a:latin typeface="Montserrat"/>
                <a:ea typeface="Montserrat"/>
                <a:cs typeface="Montserrat"/>
                <a:sym typeface="Montserrat"/>
              </a:rPr>
              <a:t>3) Si la solicitud de PAPV es nuevamente rechazada, la solicitud continuará su tramitación de manera normal.</a:t>
            </a:r>
            <a:endParaRPr sz="12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sz="1200">
              <a:solidFill>
                <a:srgbClr val="434343"/>
              </a:solidFill>
              <a:latin typeface="Montserrat"/>
              <a:ea typeface="Montserrat"/>
              <a:cs typeface="Montserrat"/>
              <a:sym typeface="Montserr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id="154" name="Google Shape;154;p23"/>
          <p:cNvPicPr preferRelativeResize="0"/>
          <p:nvPr/>
        </p:nvPicPr>
        <p:blipFill rotWithShape="1">
          <a:blip r:embed="rId3">
            <a:alphaModFix/>
          </a:blip>
          <a:srcRect b="13470" l="-1360" r="1359" t="22262"/>
          <a:stretch/>
        </p:blipFill>
        <p:spPr>
          <a:xfrm>
            <a:off x="232225" y="830250"/>
            <a:ext cx="8695425" cy="3814875"/>
          </a:xfrm>
          <a:prstGeom prst="rect">
            <a:avLst/>
          </a:prstGeom>
          <a:noFill/>
          <a:ln>
            <a:noFill/>
          </a:ln>
        </p:spPr>
      </p:pic>
      <p:sp>
        <p:nvSpPr>
          <p:cNvPr id="155" name="Google Shape;155;p23"/>
          <p:cNvSpPr txBox="1"/>
          <p:nvPr/>
        </p:nvSpPr>
        <p:spPr>
          <a:xfrm>
            <a:off x="232225" y="306425"/>
            <a:ext cx="8837700" cy="56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lang="en" sz="2400">
                <a:solidFill>
                  <a:srgbClr val="434343"/>
                </a:solidFill>
                <a:latin typeface="Montserrat"/>
                <a:ea typeface="Montserrat"/>
                <a:cs typeface="Montserrat"/>
                <a:sym typeface="Montserrat"/>
              </a:rPr>
              <a:t>Propuesta de Programa Piloto de PAPV.</a:t>
            </a:r>
            <a:endParaRPr b="1" i="0" sz="2400" u="none" cap="none" strike="noStrike">
              <a:solidFill>
                <a:srgbClr val="434343"/>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434343"/>
              </a:solidFill>
              <a:latin typeface="Montserrat"/>
              <a:ea typeface="Montserrat"/>
              <a:cs typeface="Montserrat"/>
              <a:sym typeface="Montserrat"/>
            </a:endParaRPr>
          </a:p>
        </p:txBody>
      </p:sp>
      <p:sp>
        <p:nvSpPr>
          <p:cNvPr id="156" name="Google Shape;156;p23"/>
          <p:cNvSpPr/>
          <p:nvPr/>
        </p:nvSpPr>
        <p:spPr>
          <a:xfrm rot="5400000">
            <a:off x="1856075" y="-715600"/>
            <a:ext cx="64200" cy="29283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23"/>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23"/>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rgbClr val="000000"/>
              </a:buClr>
              <a:buSzPts val="8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59" name="Google Shape;159;p23"/>
          <p:cNvSpPr txBox="1"/>
          <p:nvPr/>
        </p:nvSpPr>
        <p:spPr>
          <a:xfrm>
            <a:off x="1643325" y="2423225"/>
            <a:ext cx="1223700" cy="85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200"/>
              <a:buFont typeface="Arial"/>
              <a:buNone/>
            </a:pPr>
            <a:r>
              <a:rPr b="1" lang="en" sz="1300">
                <a:solidFill>
                  <a:schemeClr val="dk1"/>
                </a:solidFill>
              </a:rPr>
              <a:t>Criterios de Selección</a:t>
            </a:r>
            <a:endParaRPr b="0" i="0" sz="1600" u="none" cap="none" strike="noStrike">
              <a:solidFill>
                <a:schemeClr val="dk1"/>
              </a:solidFill>
              <a:latin typeface="Arial"/>
              <a:ea typeface="Arial"/>
              <a:cs typeface="Arial"/>
              <a:sym typeface="Arial"/>
            </a:endParaRPr>
          </a:p>
        </p:txBody>
      </p:sp>
      <p:sp>
        <p:nvSpPr>
          <p:cNvPr id="160" name="Google Shape;160;p23"/>
          <p:cNvSpPr txBox="1"/>
          <p:nvPr/>
        </p:nvSpPr>
        <p:spPr>
          <a:xfrm>
            <a:off x="3124200" y="1322100"/>
            <a:ext cx="4010100" cy="30213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434343"/>
              </a:buClr>
              <a:buSzPts val="1200"/>
              <a:buFont typeface="Montserrat"/>
              <a:buAutoNum type="arabicParenR"/>
            </a:pPr>
            <a:r>
              <a:rPr lang="en" sz="1200">
                <a:solidFill>
                  <a:srgbClr val="434343"/>
                </a:solidFill>
                <a:latin typeface="Montserrat"/>
                <a:ea typeface="Montserrat"/>
                <a:cs typeface="Montserrat"/>
                <a:sym typeface="Montserrat"/>
              </a:rPr>
              <a:t>Se usarán los clasificadores internacionales de patentes CIP asociados a tecnología verde (inventario verde de la clasificación internacional de la CIP</a:t>
            </a:r>
            <a:endParaRPr sz="1200">
              <a:solidFill>
                <a:srgbClr val="434343"/>
              </a:solidFill>
              <a:latin typeface="Montserrat"/>
              <a:ea typeface="Montserrat"/>
              <a:cs typeface="Montserrat"/>
              <a:sym typeface="Montserrat"/>
            </a:endParaRPr>
          </a:p>
          <a:p>
            <a:pPr indent="0" lvl="0" marL="457200" marR="0" rtl="0" algn="l">
              <a:lnSpc>
                <a:spcPct val="115000"/>
              </a:lnSpc>
              <a:spcBef>
                <a:spcPts val="0"/>
              </a:spcBef>
              <a:spcAft>
                <a:spcPts val="0"/>
              </a:spcAft>
              <a:buNone/>
            </a:pPr>
            <a:r>
              <a:rPr lang="en" sz="1200">
                <a:solidFill>
                  <a:srgbClr val="434343"/>
                </a:solidFill>
                <a:latin typeface="Montserrat"/>
                <a:ea typeface="Montserrat"/>
                <a:cs typeface="Montserrat"/>
                <a:sym typeface="Montserrat"/>
              </a:rPr>
              <a:t>o IPC de la OMPI. IPC GREEN INVENTORY</a:t>
            </a:r>
            <a:endParaRPr sz="1200">
              <a:solidFill>
                <a:srgbClr val="434343"/>
              </a:solidFill>
              <a:latin typeface="Montserrat"/>
              <a:ea typeface="Montserrat"/>
              <a:cs typeface="Montserrat"/>
              <a:sym typeface="Montserrat"/>
            </a:endParaRPr>
          </a:p>
          <a:p>
            <a:pPr indent="0" lvl="0" marL="457200" marR="0" rtl="0" algn="l">
              <a:lnSpc>
                <a:spcPct val="115000"/>
              </a:lnSpc>
              <a:spcBef>
                <a:spcPts val="0"/>
              </a:spcBef>
              <a:spcAft>
                <a:spcPts val="0"/>
              </a:spcAft>
              <a:buNone/>
            </a:pPr>
            <a:r>
              <a:rPr lang="en" sz="1200">
                <a:solidFill>
                  <a:srgbClr val="434343"/>
                </a:solidFill>
                <a:latin typeface="Montserrat"/>
                <a:ea typeface="Montserrat"/>
                <a:cs typeface="Montserrat"/>
                <a:sym typeface="Montserrat"/>
              </a:rPr>
              <a:t>(</a:t>
            </a:r>
            <a:r>
              <a:rPr lang="en" sz="1200" u="sng">
                <a:solidFill>
                  <a:schemeClr val="hlink"/>
                </a:solidFill>
                <a:latin typeface="Montserrat"/>
                <a:ea typeface="Montserrat"/>
                <a:cs typeface="Montserrat"/>
                <a:sym typeface="Montserrat"/>
                <a:hlinkClick r:id="rId4"/>
              </a:rPr>
              <a:t>https://www.wipo.int/classifications/ipc/green-inventory/home</a:t>
            </a:r>
            <a:r>
              <a:rPr lang="en" sz="1200">
                <a:solidFill>
                  <a:srgbClr val="434343"/>
                </a:solidFill>
                <a:latin typeface="Montserrat"/>
                <a:ea typeface="Montserrat"/>
                <a:cs typeface="Montserrat"/>
                <a:sym typeface="Montserrat"/>
              </a:rPr>
              <a:t>). </a:t>
            </a:r>
            <a:endParaRPr sz="1200">
              <a:solidFill>
                <a:srgbClr val="434343"/>
              </a:solidFill>
              <a:latin typeface="Montserrat"/>
              <a:ea typeface="Montserrat"/>
              <a:cs typeface="Montserrat"/>
              <a:sym typeface="Montserrat"/>
            </a:endParaRPr>
          </a:p>
          <a:p>
            <a:pPr indent="0" lvl="0" marL="457200" marR="0" rtl="0" algn="l">
              <a:lnSpc>
                <a:spcPct val="115000"/>
              </a:lnSpc>
              <a:spcBef>
                <a:spcPts val="0"/>
              </a:spcBef>
              <a:spcAft>
                <a:spcPts val="0"/>
              </a:spcAft>
              <a:buNone/>
            </a:pPr>
            <a:r>
              <a:t/>
            </a:r>
            <a:endParaRPr sz="1200">
              <a:solidFill>
                <a:srgbClr val="434343"/>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AutoNum type="arabicParenR"/>
            </a:pPr>
            <a:r>
              <a:rPr lang="en" sz="1200">
                <a:solidFill>
                  <a:schemeClr val="dk1"/>
                </a:solidFill>
                <a:latin typeface="Montserrat"/>
                <a:ea typeface="Montserrat"/>
                <a:cs typeface="Montserrat"/>
                <a:sym typeface="Montserrat"/>
              </a:rPr>
              <a:t>Chile ha establecido políticas públicas relacionadas con la adaptación y mitigaciones al cambio climático. La Argumentación del solicitante en el formulario de solicitud de PAPV puede ir en  coherencia con estas políticas públicas. </a:t>
            </a:r>
            <a:endParaRPr sz="1200">
              <a:solidFill>
                <a:schemeClr val="dk1"/>
              </a:solidFill>
              <a:latin typeface="Montserrat"/>
              <a:ea typeface="Montserrat"/>
              <a:cs typeface="Montserrat"/>
              <a:sym typeface="Montserr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pic>
        <p:nvPicPr>
          <p:cNvPr id="165" name="Google Shape;165;p24"/>
          <p:cNvPicPr preferRelativeResize="0"/>
          <p:nvPr/>
        </p:nvPicPr>
        <p:blipFill rotWithShape="1">
          <a:blip r:embed="rId3">
            <a:alphaModFix/>
          </a:blip>
          <a:srcRect b="13470" l="-1360" r="1359" t="22262"/>
          <a:stretch/>
        </p:blipFill>
        <p:spPr>
          <a:xfrm>
            <a:off x="232225" y="871625"/>
            <a:ext cx="8695425" cy="3773500"/>
          </a:xfrm>
          <a:prstGeom prst="rect">
            <a:avLst/>
          </a:prstGeom>
          <a:noFill/>
          <a:ln>
            <a:noFill/>
          </a:ln>
        </p:spPr>
      </p:pic>
      <p:sp>
        <p:nvSpPr>
          <p:cNvPr id="166" name="Google Shape;166;p24"/>
          <p:cNvSpPr txBox="1"/>
          <p:nvPr/>
        </p:nvSpPr>
        <p:spPr>
          <a:xfrm>
            <a:off x="232225" y="306425"/>
            <a:ext cx="8837700" cy="56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lang="en" sz="1800">
                <a:solidFill>
                  <a:srgbClr val="434343"/>
                </a:solidFill>
                <a:latin typeface="Montserrat"/>
                <a:ea typeface="Montserrat"/>
                <a:cs typeface="Montserrat"/>
                <a:sym typeface="Montserrat"/>
              </a:rPr>
              <a:t>Propuesta de Programa Piloto de PAVP.</a:t>
            </a:r>
            <a:endParaRPr b="1" i="0" sz="1800" u="none" cap="none" strike="noStrike">
              <a:solidFill>
                <a:srgbClr val="434343"/>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400"/>
              <a:buFont typeface="Arial"/>
              <a:buNone/>
            </a:pPr>
            <a:r>
              <a:t/>
            </a:r>
            <a:endParaRPr b="1" i="0" sz="1800" u="none" cap="none" strike="noStrike">
              <a:solidFill>
                <a:srgbClr val="434343"/>
              </a:solidFill>
              <a:latin typeface="Montserrat"/>
              <a:ea typeface="Montserrat"/>
              <a:cs typeface="Montserrat"/>
              <a:sym typeface="Montserrat"/>
            </a:endParaRPr>
          </a:p>
        </p:txBody>
      </p:sp>
      <p:sp>
        <p:nvSpPr>
          <p:cNvPr id="167" name="Google Shape;167;p24"/>
          <p:cNvSpPr/>
          <p:nvPr/>
        </p:nvSpPr>
        <p:spPr>
          <a:xfrm rot="5400000">
            <a:off x="1856075" y="-715600"/>
            <a:ext cx="64200" cy="29283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24"/>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24"/>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rgbClr val="000000"/>
              </a:buClr>
              <a:buSzPts val="8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70" name="Google Shape;170;p24"/>
          <p:cNvSpPr txBox="1"/>
          <p:nvPr/>
        </p:nvSpPr>
        <p:spPr>
          <a:xfrm>
            <a:off x="1638900" y="2448025"/>
            <a:ext cx="1211100" cy="620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200"/>
              <a:buFont typeface="Arial"/>
              <a:buNone/>
            </a:pPr>
            <a:r>
              <a:rPr b="1" lang="en" sz="1300">
                <a:solidFill>
                  <a:schemeClr val="dk1"/>
                </a:solidFill>
              </a:rPr>
              <a:t>Seguimiento y Resolución</a:t>
            </a:r>
            <a:endParaRPr b="0" i="0" sz="1600" u="none" cap="none" strike="noStrike">
              <a:solidFill>
                <a:schemeClr val="dk1"/>
              </a:solidFill>
              <a:latin typeface="Arial"/>
              <a:ea typeface="Arial"/>
              <a:cs typeface="Arial"/>
              <a:sym typeface="Arial"/>
            </a:endParaRPr>
          </a:p>
        </p:txBody>
      </p:sp>
      <p:sp>
        <p:nvSpPr>
          <p:cNvPr id="171" name="Google Shape;171;p24"/>
          <p:cNvSpPr txBox="1"/>
          <p:nvPr/>
        </p:nvSpPr>
        <p:spPr>
          <a:xfrm>
            <a:off x="2966625" y="1521400"/>
            <a:ext cx="4434600" cy="3275100"/>
          </a:xfrm>
          <a:prstGeom prst="rect">
            <a:avLst/>
          </a:prstGeom>
          <a:noFill/>
          <a:ln>
            <a:noFill/>
          </a:ln>
        </p:spPr>
        <p:txBody>
          <a:bodyPr anchorCtr="0" anchor="t" bIns="91425" lIns="91425" spcFirstLastPara="1" rIns="91425" wrap="square" tIns="91425">
            <a:noAutofit/>
          </a:bodyPr>
          <a:lstStyle/>
          <a:p>
            <a:pPr indent="-304800" lvl="0" marL="457200" marR="0" rtl="0" algn="l">
              <a:lnSpc>
                <a:spcPct val="115000"/>
              </a:lnSpc>
              <a:spcBef>
                <a:spcPts val="0"/>
              </a:spcBef>
              <a:spcAft>
                <a:spcPts val="0"/>
              </a:spcAft>
              <a:buClr>
                <a:srgbClr val="434343"/>
              </a:buClr>
              <a:buSzPts val="1200"/>
              <a:buFont typeface="Montserrat"/>
              <a:buAutoNum type="arabicParenR"/>
            </a:pPr>
            <a:r>
              <a:rPr lang="en" sz="1200">
                <a:solidFill>
                  <a:srgbClr val="434343"/>
                </a:solidFill>
                <a:latin typeface="Montserrat"/>
                <a:ea typeface="Montserrat"/>
                <a:cs typeface="Montserrat"/>
                <a:sym typeface="Montserrat"/>
              </a:rPr>
              <a:t>Se  deberá hacer seguimiento y control de las solicitudes adheridas al programa, así como distribuir las solicitudes que postulen a los examinadores respectivos.</a:t>
            </a:r>
            <a:endParaRPr sz="1200">
              <a:solidFill>
                <a:srgbClr val="434343"/>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434343"/>
              </a:buClr>
              <a:buSzPts val="1200"/>
              <a:buFont typeface="Montserrat"/>
              <a:buAutoNum type="arabicParenR"/>
            </a:pPr>
            <a:r>
              <a:rPr lang="en" sz="1200">
                <a:solidFill>
                  <a:srgbClr val="434343"/>
                </a:solidFill>
                <a:latin typeface="Montserrat"/>
                <a:ea typeface="Montserrat"/>
                <a:cs typeface="Montserrat"/>
                <a:sym typeface="Montserrat"/>
              </a:rPr>
              <a:t>Las solicitudes de patentes que sean aceptadas ingresar al PAPV, podrán ser identificadas e incluidas en un listado público, que periódicamente la SDP podría entregar para difundir en el Web de INAPI.</a:t>
            </a:r>
            <a:endParaRPr sz="1200">
              <a:solidFill>
                <a:srgbClr val="434343"/>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434343"/>
              </a:buClr>
              <a:buSzPts val="1200"/>
              <a:buFont typeface="Montserrat"/>
              <a:buAutoNum type="arabicParenR"/>
            </a:pPr>
            <a:r>
              <a:rPr lang="en" sz="1200">
                <a:solidFill>
                  <a:srgbClr val="434343"/>
                </a:solidFill>
                <a:latin typeface="Montserrat"/>
                <a:ea typeface="Montserrat"/>
                <a:cs typeface="Montserrat"/>
                <a:sym typeface="Montserrat"/>
              </a:rPr>
              <a:t>Las solicitudes acogidas al programa acelerado, que lleguen a ser concedidas y logren un  registro, podrían ser reconocidas con un “SELLO VERDE”, distinción de INAPI para darle reconocimiento y visibilización a la patente. </a:t>
            </a:r>
            <a:endParaRPr sz="1200">
              <a:solidFill>
                <a:srgbClr val="434343"/>
              </a:solidFill>
              <a:latin typeface="Montserrat"/>
              <a:ea typeface="Montserrat"/>
              <a:cs typeface="Montserrat"/>
              <a:sym typeface="Montserra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5"/>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25"/>
          <p:cNvSpPr txBox="1"/>
          <p:nvPr/>
        </p:nvSpPr>
        <p:spPr>
          <a:xfrm>
            <a:off x="306300" y="65025"/>
            <a:ext cx="8837700" cy="1191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0"/>
              </a:spcAft>
              <a:buClr>
                <a:srgbClr val="000000"/>
              </a:buClr>
              <a:buSzPts val="1100"/>
              <a:buFont typeface="Arial"/>
              <a:buNone/>
            </a:pPr>
            <a:r>
              <a:rPr b="1" lang="en" sz="1800">
                <a:solidFill>
                  <a:srgbClr val="434343"/>
                </a:solidFill>
                <a:latin typeface="Montserrat"/>
                <a:ea typeface="Montserrat"/>
                <a:cs typeface="Montserrat"/>
                <a:sym typeface="Montserrat"/>
              </a:rPr>
              <a:t>Algunas conclusiones y observaciones en base a los resultados de otros programas de tramitación acelerada de patentes verdes </a:t>
            </a:r>
            <a:r>
              <a:rPr b="1" lang="en" sz="600">
                <a:solidFill>
                  <a:srgbClr val="434343"/>
                </a:solidFill>
                <a:latin typeface="Montserrat"/>
                <a:ea typeface="Montserrat"/>
                <a:cs typeface="Montserrat"/>
                <a:sym typeface="Montserrat"/>
              </a:rPr>
              <a:t>(6, 7)</a:t>
            </a:r>
            <a:endParaRPr b="1" i="0" sz="6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434343"/>
              </a:solidFill>
              <a:latin typeface="Montserrat"/>
              <a:ea typeface="Montserrat"/>
              <a:cs typeface="Montserrat"/>
              <a:sym typeface="Montserrat"/>
            </a:endParaRPr>
          </a:p>
        </p:txBody>
      </p:sp>
      <p:sp>
        <p:nvSpPr>
          <p:cNvPr id="178" name="Google Shape;178;p25"/>
          <p:cNvSpPr/>
          <p:nvPr/>
        </p:nvSpPr>
        <p:spPr>
          <a:xfrm rot="5400000">
            <a:off x="1842275" y="-607550"/>
            <a:ext cx="46800" cy="28830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25"/>
          <p:cNvSpPr txBox="1"/>
          <p:nvPr/>
        </p:nvSpPr>
        <p:spPr>
          <a:xfrm>
            <a:off x="187800" y="965250"/>
            <a:ext cx="8837700" cy="35859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200"/>
              <a:buFont typeface="Arial"/>
              <a:buNone/>
            </a:pPr>
            <a:r>
              <a:rPr b="1" lang="en" sz="1200">
                <a:solidFill>
                  <a:srgbClr val="434343"/>
                </a:solidFill>
                <a:latin typeface="Montserrat"/>
                <a:ea typeface="Montserrat"/>
                <a:cs typeface="Montserrat"/>
                <a:sym typeface="Montserrat"/>
              </a:rPr>
              <a:t>1.-</a:t>
            </a:r>
            <a:r>
              <a:rPr b="1" lang="en" sz="1200">
                <a:solidFill>
                  <a:schemeClr val="dk1"/>
                </a:solidFill>
                <a:latin typeface="Montserrat"/>
                <a:ea typeface="Montserrat"/>
                <a:cs typeface="Montserrat"/>
                <a:sym typeface="Montserrat"/>
              </a:rPr>
              <a:t> Facilita l</a:t>
            </a:r>
            <a:r>
              <a:rPr b="1" lang="en" sz="1200">
                <a:solidFill>
                  <a:srgbClr val="434343"/>
                </a:solidFill>
                <a:latin typeface="Montserrat"/>
                <a:ea typeface="Montserrat"/>
                <a:cs typeface="Montserrat"/>
                <a:sym typeface="Montserrat"/>
              </a:rPr>
              <a:t>a rápida resolución de solicitudes de patentes (reducción de un 75%).</a:t>
            </a:r>
            <a:endParaRPr b="1" sz="12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200"/>
              <a:buFont typeface="Arial"/>
              <a:buNone/>
            </a:pPr>
            <a:r>
              <a:t/>
            </a:r>
            <a:endParaRPr b="1" sz="12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200"/>
              <a:buFont typeface="Arial"/>
              <a:buNone/>
            </a:pPr>
            <a:r>
              <a:rPr b="1" lang="en" sz="1200">
                <a:solidFill>
                  <a:schemeClr val="dk1"/>
                </a:solidFill>
                <a:latin typeface="Montserrat"/>
                <a:ea typeface="Montserrat"/>
                <a:cs typeface="Montserrat"/>
                <a:sym typeface="Montserrat"/>
              </a:rPr>
              <a:t>2.- Los programas han acelerado la difusión del conocimiento en tecnologías verdes</a:t>
            </a:r>
            <a:endParaRPr b="1" sz="12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durante los primeros años que siguieron a la publicación de las patentes de vía rápida.</a:t>
            </a:r>
            <a:endParaRPr b="1" sz="12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t/>
            </a:r>
            <a:endParaRPr b="1" sz="12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3.- Los solicitantes que se benefician fuertemente de una concesión temprana son en su mayoría empresas emergentes de rápido crecimiento en la industria de la "tecnología verde", que puede utilizar una patente concedida para reunir capital o para licenciar su tecnología y empezar a generar ingresos.</a:t>
            </a:r>
            <a:endParaRPr b="1" sz="12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t/>
            </a:r>
            <a:endParaRPr b="1" sz="12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4.- </a:t>
            </a:r>
            <a:r>
              <a:rPr b="1" lang="en" sz="1200">
                <a:solidFill>
                  <a:srgbClr val="434343"/>
                </a:solidFill>
                <a:latin typeface="Montserrat"/>
                <a:ea typeface="Montserrat"/>
                <a:cs typeface="Montserrat"/>
                <a:sym typeface="Montserrat"/>
              </a:rPr>
              <a:t>No existe una armonización internacional en cuanto a los criterios de selección de patentes verdes.</a:t>
            </a:r>
            <a:endParaRPr b="1" sz="12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t/>
            </a:r>
            <a:endParaRPr b="1" sz="12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rPr b="1" lang="en" sz="1200">
                <a:solidFill>
                  <a:srgbClr val="434343"/>
                </a:solidFill>
                <a:latin typeface="Montserrat"/>
                <a:ea typeface="Montserrat"/>
                <a:cs typeface="Montserrat"/>
                <a:sym typeface="Montserrat"/>
              </a:rPr>
              <a:t>5.- La transferencia tecnológica juega un importante rol para crear un impacto ambiental pero para ello se requiere la necesidad de plataformas colaborativas para compartir  la propiedad industrial que conecten universidades, nuevas empresas y empresas establecidas, particularmente durante la etapa de desarrollo/comercialización. </a:t>
            </a:r>
            <a:endParaRPr b="1" sz="12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t/>
            </a:r>
            <a:endParaRPr b="1" sz="12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t/>
            </a:r>
            <a:endParaRPr b="1" sz="12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t/>
            </a:r>
            <a:endParaRPr b="1" sz="12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b="1" sz="1200">
              <a:solidFill>
                <a:srgbClr val="4A86E8"/>
              </a:solidFill>
              <a:latin typeface="Montserrat"/>
              <a:ea typeface="Montserrat"/>
              <a:cs typeface="Montserrat"/>
              <a:sym typeface="Montserrat"/>
            </a:endParaRPr>
          </a:p>
        </p:txBody>
      </p:sp>
      <p:sp>
        <p:nvSpPr>
          <p:cNvPr id="180" name="Google Shape;180;p25"/>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rgbClr val="000000"/>
              </a:buClr>
              <a:buSzPts val="800"/>
              <a:buFont typeface="Arial"/>
              <a:buNone/>
            </a:pPr>
            <a:r>
              <a:rPr lang="en" sz="800">
                <a:solidFill>
                  <a:srgbClr val="B7B7B7"/>
                </a:solidFill>
                <a:latin typeface="Montserrat"/>
                <a:ea typeface="Montserrat"/>
                <a:cs typeface="Montserrat"/>
                <a:sym typeface="Montserrat"/>
              </a:rPr>
              <a:t>Si la tecnología tiene múltiples aplicaciones potenciales para beneficiar a la sociedad, pero el licenciatario exclusivo usa solo una o algunas de ellas, se impide que la tecnología logre todo su impacto potencial.</a:t>
            </a: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26"/>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26"/>
          <p:cNvSpPr txBox="1"/>
          <p:nvPr/>
        </p:nvSpPr>
        <p:spPr>
          <a:xfrm>
            <a:off x="306175" y="270150"/>
            <a:ext cx="8837700" cy="8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lang="en" sz="1800">
                <a:solidFill>
                  <a:srgbClr val="434343"/>
                </a:solidFill>
                <a:latin typeface="Montserrat"/>
                <a:ea typeface="Montserrat"/>
                <a:cs typeface="Montserrat"/>
                <a:sym typeface="Montserrat"/>
              </a:rPr>
              <a:t>Chile sube tres puestos en ranking mundial de innovación y mantiene liderazgo regional </a:t>
            </a:r>
            <a:r>
              <a:rPr b="1" lang="en" sz="800">
                <a:solidFill>
                  <a:srgbClr val="434343"/>
                </a:solidFill>
                <a:latin typeface="Montserrat"/>
                <a:ea typeface="Montserrat"/>
                <a:cs typeface="Montserrat"/>
                <a:sym typeface="Montserrat"/>
              </a:rPr>
              <a:t>(8)</a:t>
            </a:r>
            <a:r>
              <a:rPr b="1" lang="en" sz="2400">
                <a:solidFill>
                  <a:srgbClr val="434343"/>
                </a:solidFill>
                <a:latin typeface="Montserrat"/>
                <a:ea typeface="Montserrat"/>
                <a:cs typeface="Montserrat"/>
                <a:sym typeface="Montserrat"/>
              </a:rPr>
              <a:t> </a:t>
            </a:r>
            <a:endParaRPr b="1" i="0" sz="24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434343"/>
              </a:solidFill>
              <a:latin typeface="Montserrat"/>
              <a:ea typeface="Montserrat"/>
              <a:cs typeface="Montserrat"/>
              <a:sym typeface="Montserrat"/>
            </a:endParaRPr>
          </a:p>
        </p:txBody>
      </p:sp>
      <p:sp>
        <p:nvSpPr>
          <p:cNvPr id="187" name="Google Shape;187;p26"/>
          <p:cNvSpPr/>
          <p:nvPr/>
        </p:nvSpPr>
        <p:spPr>
          <a:xfrm rot="5400000">
            <a:off x="1842275" y="-330750"/>
            <a:ext cx="46800" cy="28830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26"/>
          <p:cNvSpPr txBox="1"/>
          <p:nvPr/>
        </p:nvSpPr>
        <p:spPr>
          <a:xfrm>
            <a:off x="424175" y="1615950"/>
            <a:ext cx="7584600" cy="198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El informe de </a:t>
            </a:r>
            <a:r>
              <a:rPr lang="en" sz="1200"/>
              <a:t>Índice</a:t>
            </a:r>
            <a:r>
              <a:rPr lang="en" sz="1200"/>
              <a:t> global de </a:t>
            </a:r>
            <a:r>
              <a:rPr lang="en" sz="1200"/>
              <a:t>innovación</a:t>
            </a:r>
            <a:r>
              <a:rPr lang="en" sz="1200"/>
              <a:t> </a:t>
            </a:r>
            <a:r>
              <a:rPr lang="en" sz="1200"/>
              <a:t>2022 destaca</a:t>
            </a:r>
            <a:r>
              <a:rPr lang="en" sz="1200"/>
              <a:t> que Chile tiene oportunidades de mejora en:</a:t>
            </a:r>
            <a:endParaRPr sz="1200"/>
          </a:p>
          <a:p>
            <a:pPr indent="0" lvl="0" marL="0" rtl="0" algn="l">
              <a:spcBef>
                <a:spcPts val="0"/>
              </a:spcBef>
              <a:spcAft>
                <a:spcPts val="0"/>
              </a:spcAft>
              <a:buNone/>
            </a:pPr>
            <a:r>
              <a:t/>
            </a:r>
            <a:endParaRPr sz="1200"/>
          </a:p>
          <a:p>
            <a:pPr indent="-304800" lvl="0" marL="457200" rtl="0" algn="l">
              <a:spcBef>
                <a:spcPts val="0"/>
              </a:spcBef>
              <a:spcAft>
                <a:spcPts val="0"/>
              </a:spcAft>
              <a:buSzPts val="1200"/>
              <a:buAutoNum type="arabicParenR"/>
            </a:pPr>
            <a:r>
              <a:rPr lang="en" sz="1200"/>
              <a:t>la diversificación de la industria local</a:t>
            </a:r>
            <a:endParaRPr sz="1200"/>
          </a:p>
          <a:p>
            <a:pPr indent="-304800" lvl="0" marL="457200" rtl="0" algn="l">
              <a:spcBef>
                <a:spcPts val="0"/>
              </a:spcBef>
              <a:spcAft>
                <a:spcPts val="0"/>
              </a:spcAft>
              <a:buSzPts val="1200"/>
              <a:buAutoNum type="arabicParenR"/>
            </a:pPr>
            <a:r>
              <a:rPr lang="en" sz="1200"/>
              <a:t>el financiamiento de startups y su escalamiento, entre otros.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Las tecnologías verdes pueden ser una oportunidad de mejora en la diversificación de la industria local.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189" name="Google Shape;189;p26"/>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chemeClr val="dk1"/>
              </a:buClr>
              <a:buSzPts val="11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27"/>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27"/>
          <p:cNvSpPr txBox="1"/>
          <p:nvPr/>
        </p:nvSpPr>
        <p:spPr>
          <a:xfrm>
            <a:off x="306175" y="270150"/>
            <a:ext cx="8837700" cy="8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lang="en" sz="1800">
                <a:solidFill>
                  <a:srgbClr val="434343"/>
                </a:solidFill>
                <a:latin typeface="Montserrat"/>
                <a:ea typeface="Montserrat"/>
                <a:cs typeface="Montserrat"/>
                <a:sym typeface="Montserrat"/>
              </a:rPr>
              <a:t>MUCHAS GRACIAS!!!!</a:t>
            </a:r>
            <a:r>
              <a:rPr b="1" lang="en" sz="2400">
                <a:solidFill>
                  <a:srgbClr val="434343"/>
                </a:solidFill>
                <a:latin typeface="Montserrat"/>
                <a:ea typeface="Montserrat"/>
                <a:cs typeface="Montserrat"/>
                <a:sym typeface="Montserrat"/>
              </a:rPr>
              <a:t> </a:t>
            </a:r>
            <a:endParaRPr b="1" i="0" sz="2400" u="none" cap="none" strike="noStrike">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434343"/>
              </a:solidFill>
              <a:latin typeface="Montserrat"/>
              <a:ea typeface="Montserrat"/>
              <a:cs typeface="Montserrat"/>
              <a:sym typeface="Montserrat"/>
            </a:endParaRPr>
          </a:p>
        </p:txBody>
      </p:sp>
      <p:sp>
        <p:nvSpPr>
          <p:cNvPr id="196" name="Google Shape;196;p27"/>
          <p:cNvSpPr/>
          <p:nvPr/>
        </p:nvSpPr>
        <p:spPr>
          <a:xfrm rot="5400000">
            <a:off x="1842275" y="-644625"/>
            <a:ext cx="46800" cy="28830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27"/>
          <p:cNvSpPr txBox="1"/>
          <p:nvPr/>
        </p:nvSpPr>
        <p:spPr>
          <a:xfrm>
            <a:off x="424175" y="1615950"/>
            <a:ext cx="7584600" cy="43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t>Cualquier sugerencia, duda o información adicional, escribir al mail cnarvaez@inapi.cl</a:t>
            </a:r>
            <a:endParaRPr sz="1200"/>
          </a:p>
          <a:p>
            <a:pPr indent="0" lvl="0" marL="0" rtl="0" algn="l">
              <a:spcBef>
                <a:spcPts val="0"/>
              </a:spcBef>
              <a:spcAft>
                <a:spcPts val="0"/>
              </a:spcAft>
              <a:buNone/>
            </a:pPr>
            <a:r>
              <a:t/>
            </a:r>
            <a:endParaRPr sz="1200"/>
          </a:p>
        </p:txBody>
      </p:sp>
      <p:sp>
        <p:nvSpPr>
          <p:cNvPr id="198" name="Google Shape;198;p27"/>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chemeClr val="dk1"/>
              </a:buClr>
              <a:buSzPts val="11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8"/>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28"/>
          <p:cNvSpPr txBox="1"/>
          <p:nvPr/>
        </p:nvSpPr>
        <p:spPr>
          <a:xfrm>
            <a:off x="306175" y="270150"/>
            <a:ext cx="8837700" cy="864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lang="en" sz="1800">
                <a:solidFill>
                  <a:srgbClr val="434343"/>
                </a:solidFill>
                <a:latin typeface="Montserrat"/>
                <a:ea typeface="Montserrat"/>
                <a:cs typeface="Montserrat"/>
                <a:sym typeface="Montserrat"/>
              </a:rPr>
              <a:t>Referencias </a:t>
            </a:r>
            <a:endParaRPr b="1" i="0" sz="2400" u="none" cap="none" strike="noStrike">
              <a:solidFill>
                <a:srgbClr val="434343"/>
              </a:solidFill>
              <a:latin typeface="Montserrat"/>
              <a:ea typeface="Montserrat"/>
              <a:cs typeface="Montserrat"/>
              <a:sym typeface="Montserrat"/>
            </a:endParaRPr>
          </a:p>
        </p:txBody>
      </p:sp>
      <p:sp>
        <p:nvSpPr>
          <p:cNvPr id="205" name="Google Shape;205;p28"/>
          <p:cNvSpPr/>
          <p:nvPr/>
        </p:nvSpPr>
        <p:spPr>
          <a:xfrm rot="5400000">
            <a:off x="1842275" y="-644625"/>
            <a:ext cx="46800" cy="28830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8"/>
          <p:cNvSpPr txBox="1"/>
          <p:nvPr/>
        </p:nvSpPr>
        <p:spPr>
          <a:xfrm>
            <a:off x="89875" y="773475"/>
            <a:ext cx="8837700" cy="3904200"/>
          </a:xfrm>
          <a:prstGeom prst="rect">
            <a:avLst/>
          </a:prstGeom>
          <a:noFill/>
          <a:ln>
            <a:noFill/>
          </a:ln>
        </p:spPr>
        <p:txBody>
          <a:bodyPr anchorCtr="0" anchor="t" bIns="91425" lIns="91425" spcFirstLastPara="1" rIns="91425" wrap="square" tIns="91425">
            <a:noAutofit/>
          </a:bodyPr>
          <a:lstStyle/>
          <a:p>
            <a:pPr indent="-317500" lvl="0" marL="457200" marR="0" rtl="0" algn="just">
              <a:lnSpc>
                <a:spcPct val="150000"/>
              </a:lnSpc>
              <a:spcBef>
                <a:spcPts val="0"/>
              </a:spcBef>
              <a:spcAft>
                <a:spcPts val="0"/>
              </a:spcAft>
              <a:buClr>
                <a:schemeClr val="dk1"/>
              </a:buClr>
              <a:buSzPts val="1400"/>
              <a:buFont typeface="Montserrat"/>
              <a:buAutoNum type="arabicParenR"/>
            </a:pPr>
            <a:r>
              <a:rPr lang="en" u="sng">
                <a:solidFill>
                  <a:schemeClr val="hlink"/>
                </a:solidFill>
                <a:latin typeface="Montserrat"/>
                <a:ea typeface="Montserrat"/>
                <a:cs typeface="Montserrat"/>
                <a:sym typeface="Montserrat"/>
                <a:hlinkClick r:id="rId3"/>
              </a:rPr>
              <a:t>https://www3.wipo.int/wipogreen/en/</a:t>
            </a:r>
            <a:endParaRPr u="sng">
              <a:solidFill>
                <a:schemeClr val="hlink"/>
              </a:solidFill>
              <a:latin typeface="Montserrat"/>
              <a:ea typeface="Montserrat"/>
              <a:cs typeface="Montserrat"/>
              <a:sym typeface="Montserrat"/>
            </a:endParaRPr>
          </a:p>
          <a:p>
            <a:pPr indent="-317500" lvl="0" marL="457200" marR="0" rtl="0" algn="just">
              <a:lnSpc>
                <a:spcPct val="150000"/>
              </a:lnSpc>
              <a:spcBef>
                <a:spcPts val="0"/>
              </a:spcBef>
              <a:spcAft>
                <a:spcPts val="0"/>
              </a:spcAft>
              <a:buClr>
                <a:schemeClr val="dk1"/>
              </a:buClr>
              <a:buSzPts val="1400"/>
              <a:buFont typeface="Montserrat"/>
              <a:buAutoNum type="arabicParenR"/>
            </a:pPr>
            <a:r>
              <a:rPr lang="en" u="sng">
                <a:solidFill>
                  <a:schemeClr val="hlink"/>
                </a:solidFill>
                <a:latin typeface="Montserrat"/>
                <a:ea typeface="Montserrat"/>
                <a:cs typeface="Montserrat"/>
                <a:sym typeface="Montserrat"/>
                <a:hlinkClick r:id="rId4"/>
              </a:rPr>
              <a:t>https://www.wipo.int/edocs/pubdocs/en/wipo_pub_greenstrpl1923.pdf</a:t>
            </a:r>
            <a:endParaRPr u="sng">
              <a:solidFill>
                <a:schemeClr val="hlink"/>
              </a:solidFill>
              <a:latin typeface="Montserrat"/>
              <a:ea typeface="Montserrat"/>
              <a:cs typeface="Montserrat"/>
              <a:sym typeface="Montserrat"/>
            </a:endParaRPr>
          </a:p>
          <a:p>
            <a:pPr indent="-317500" lvl="0" marL="457200" marR="0" rtl="0" algn="just">
              <a:lnSpc>
                <a:spcPct val="150000"/>
              </a:lnSpc>
              <a:spcBef>
                <a:spcPts val="0"/>
              </a:spcBef>
              <a:spcAft>
                <a:spcPts val="0"/>
              </a:spcAft>
              <a:buClr>
                <a:schemeClr val="dk1"/>
              </a:buClr>
              <a:buSzPts val="1400"/>
              <a:buFont typeface="Montserrat"/>
              <a:buAutoNum type="arabicParenR"/>
            </a:pPr>
            <a:r>
              <a:rPr lang="en" u="sng">
                <a:solidFill>
                  <a:schemeClr val="hlink"/>
                </a:solidFill>
                <a:latin typeface="Montserrat"/>
                <a:ea typeface="Montserrat"/>
                <a:cs typeface="Montserrat"/>
                <a:sym typeface="Montserrat"/>
                <a:hlinkClick r:id="rId5"/>
              </a:rPr>
              <a:t>https://www.un.org/sustainabledevelopment/es/objetivos-de-desarrollo-sostenible/</a:t>
            </a:r>
            <a:endParaRPr u="sng">
              <a:solidFill>
                <a:schemeClr val="hlink"/>
              </a:solidFill>
              <a:latin typeface="Montserrat"/>
              <a:ea typeface="Montserrat"/>
              <a:cs typeface="Montserrat"/>
              <a:sym typeface="Montserrat"/>
            </a:endParaRPr>
          </a:p>
          <a:p>
            <a:pPr indent="-317500" lvl="0" marL="457200" marR="0" rtl="0" algn="just">
              <a:lnSpc>
                <a:spcPct val="150000"/>
              </a:lnSpc>
              <a:spcBef>
                <a:spcPts val="0"/>
              </a:spcBef>
              <a:spcAft>
                <a:spcPts val="0"/>
              </a:spcAft>
              <a:buClr>
                <a:schemeClr val="dk1"/>
              </a:buClr>
              <a:buSzPts val="1400"/>
              <a:buFont typeface="Montserrat"/>
              <a:buAutoNum type="arabicParenR"/>
            </a:pPr>
            <a:r>
              <a:rPr lang="en" u="sng">
                <a:solidFill>
                  <a:schemeClr val="hlink"/>
                </a:solidFill>
                <a:latin typeface="Montserrat"/>
                <a:ea typeface="Montserrat"/>
                <a:cs typeface="Montserrat"/>
                <a:sym typeface="Montserrat"/>
                <a:hlinkClick r:id="rId6"/>
              </a:rPr>
              <a:t>https://mma.gob.cl/wp-content/uploads/2018/12/Introduccion-Cambio-Climatico.pdf</a:t>
            </a:r>
            <a:endParaRPr u="sng">
              <a:solidFill>
                <a:schemeClr val="hlink"/>
              </a:solidFill>
              <a:latin typeface="Montserrat"/>
              <a:ea typeface="Montserrat"/>
              <a:cs typeface="Montserrat"/>
              <a:sym typeface="Montserrat"/>
            </a:endParaRPr>
          </a:p>
          <a:p>
            <a:pPr indent="-317500" lvl="0" marL="457200" marR="0" rtl="0" algn="just">
              <a:lnSpc>
                <a:spcPct val="150000"/>
              </a:lnSpc>
              <a:spcBef>
                <a:spcPts val="0"/>
              </a:spcBef>
              <a:spcAft>
                <a:spcPts val="0"/>
              </a:spcAft>
              <a:buClr>
                <a:schemeClr val="dk1"/>
              </a:buClr>
              <a:buSzPts val="1400"/>
              <a:buFont typeface="Montserrat"/>
              <a:buAutoNum type="arabicParenR"/>
            </a:pPr>
            <a:r>
              <a:rPr lang="en" u="sng">
                <a:solidFill>
                  <a:schemeClr val="hlink"/>
                </a:solidFill>
                <a:latin typeface="Montserrat"/>
                <a:ea typeface="Montserrat"/>
                <a:cs typeface="Montserrat"/>
                <a:sym typeface="Montserrat"/>
                <a:hlinkClick r:id="rId7"/>
              </a:rPr>
              <a:t>https://www.latercera.com/que-pasa/noticia/heladas-sequias-y-calor-como-el-cambio-climatico-ha-modificado-el-mapa-agricola-de-chile/FP2ZMPTVOFAXBHODAKJYQIB6NI/</a:t>
            </a:r>
            <a:endParaRPr u="sng">
              <a:solidFill>
                <a:schemeClr val="hlink"/>
              </a:solidFill>
              <a:latin typeface="Montserrat"/>
              <a:ea typeface="Montserrat"/>
              <a:cs typeface="Montserrat"/>
              <a:sym typeface="Montserrat"/>
            </a:endParaRPr>
          </a:p>
          <a:p>
            <a:pPr indent="-317500" lvl="0" marL="457200" marR="0" rtl="0" algn="just">
              <a:lnSpc>
                <a:spcPct val="150000"/>
              </a:lnSpc>
              <a:spcBef>
                <a:spcPts val="0"/>
              </a:spcBef>
              <a:spcAft>
                <a:spcPts val="0"/>
              </a:spcAft>
              <a:buClr>
                <a:schemeClr val="dk1"/>
              </a:buClr>
              <a:buSzPts val="1400"/>
              <a:buFont typeface="Montserrat"/>
              <a:buAutoNum type="arabicParenR"/>
            </a:pPr>
            <a:r>
              <a:rPr lang="en" u="sng">
                <a:solidFill>
                  <a:schemeClr val="hlink"/>
                </a:solidFill>
                <a:latin typeface="Montserrat"/>
                <a:ea typeface="Montserrat"/>
                <a:cs typeface="Montserrat"/>
                <a:sym typeface="Montserrat"/>
                <a:hlinkClick r:id="rId8"/>
              </a:rPr>
              <a:t>https://www.files.ethz.ch/isn/161230/fast-tracking-green-patent-applications-an-empirical-analysis.pdf</a:t>
            </a:r>
            <a:endParaRPr u="sng">
              <a:solidFill>
                <a:schemeClr val="hlink"/>
              </a:solidFill>
              <a:latin typeface="Montserrat"/>
              <a:ea typeface="Montserrat"/>
              <a:cs typeface="Montserrat"/>
              <a:sym typeface="Montserrat"/>
            </a:endParaRPr>
          </a:p>
          <a:p>
            <a:pPr indent="-317500" lvl="0" marL="457200" rtl="0" algn="just">
              <a:lnSpc>
                <a:spcPct val="150000"/>
              </a:lnSpc>
              <a:spcBef>
                <a:spcPts val="0"/>
              </a:spcBef>
              <a:spcAft>
                <a:spcPts val="0"/>
              </a:spcAft>
              <a:buClr>
                <a:schemeClr val="hlink"/>
              </a:buClr>
              <a:buSzPts val="1400"/>
              <a:buFont typeface="Montserrat"/>
              <a:buAutoNum type="arabicParenR"/>
            </a:pPr>
            <a:r>
              <a:rPr lang="en" u="sng">
                <a:solidFill>
                  <a:schemeClr val="hlink"/>
                </a:solidFill>
                <a:latin typeface="Montserrat"/>
                <a:ea typeface="Montserrat"/>
                <a:cs typeface="Montserrat"/>
                <a:sym typeface="Montserrat"/>
                <a:hlinkClick r:id="rId9"/>
              </a:rPr>
              <a:t>https://www.sciencedirect.com/science/article/pii/S0959652622038975</a:t>
            </a:r>
            <a:endParaRPr u="sng">
              <a:solidFill>
                <a:schemeClr val="hlink"/>
              </a:solidFill>
              <a:latin typeface="Montserrat"/>
              <a:ea typeface="Montserrat"/>
              <a:cs typeface="Montserrat"/>
              <a:sym typeface="Montserrat"/>
            </a:endParaRPr>
          </a:p>
          <a:p>
            <a:pPr indent="-317500" lvl="0" marL="457200" rtl="0" algn="just">
              <a:lnSpc>
                <a:spcPct val="150000"/>
              </a:lnSpc>
              <a:spcBef>
                <a:spcPts val="0"/>
              </a:spcBef>
              <a:spcAft>
                <a:spcPts val="0"/>
              </a:spcAft>
              <a:buClr>
                <a:schemeClr val="hlink"/>
              </a:buClr>
              <a:buSzPts val="1400"/>
              <a:buFont typeface="Montserrat"/>
              <a:buAutoNum type="arabicParenR"/>
            </a:pPr>
            <a:r>
              <a:rPr lang="en" u="sng">
                <a:solidFill>
                  <a:schemeClr val="hlink"/>
                </a:solidFill>
                <a:latin typeface="Montserrat"/>
                <a:ea typeface="Montserrat"/>
                <a:cs typeface="Montserrat"/>
                <a:sym typeface="Montserrat"/>
              </a:rPr>
              <a:t>https://www.wipo.int/global_innovation_index/es/2022/index.html?gclid=Cj0KCQjw48OaBhDWARIsAMd966Dajv_aeTD3wXdw4FB97ifNDArIZIPp7B2WgfuK1URZivOEHqEYjIEaArbyEALw_wcB</a:t>
            </a:r>
            <a:endParaRPr u="sng">
              <a:solidFill>
                <a:schemeClr val="hlink"/>
              </a:solidFill>
              <a:latin typeface="Montserrat"/>
              <a:ea typeface="Montserrat"/>
              <a:cs typeface="Montserrat"/>
              <a:sym typeface="Montserrat"/>
            </a:endParaRPr>
          </a:p>
          <a:p>
            <a:pPr indent="0" lvl="0" marL="0" rtl="0" algn="l">
              <a:spcBef>
                <a:spcPts val="1395"/>
              </a:spcBef>
              <a:spcAft>
                <a:spcPts val="0"/>
              </a:spcAft>
              <a:buNone/>
            </a:pPr>
            <a:r>
              <a:t/>
            </a:r>
            <a:endParaRPr sz="1200"/>
          </a:p>
        </p:txBody>
      </p:sp>
      <p:sp>
        <p:nvSpPr>
          <p:cNvPr id="207" name="Google Shape;207;p28"/>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chemeClr val="dk1"/>
              </a:buClr>
              <a:buSzPts val="11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4"/>
          <p:cNvSpPr txBox="1"/>
          <p:nvPr/>
        </p:nvSpPr>
        <p:spPr>
          <a:xfrm>
            <a:off x="306300" y="133600"/>
            <a:ext cx="8837700" cy="83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200"/>
              <a:buFont typeface="Arial"/>
              <a:buNone/>
            </a:pPr>
            <a:r>
              <a:rPr b="1" lang="en" sz="1800">
                <a:solidFill>
                  <a:srgbClr val="434343"/>
                </a:solidFill>
                <a:latin typeface="Montserrat"/>
                <a:ea typeface="Montserrat"/>
                <a:cs typeface="Montserrat"/>
                <a:sym typeface="Montserrat"/>
              </a:rPr>
              <a:t>Que se entiende por tecnologías verdes</a:t>
            </a:r>
            <a:endParaRPr b="1" sz="24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t/>
            </a:r>
            <a:endParaRPr b="1" sz="900">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434343"/>
              </a:solidFill>
              <a:latin typeface="Montserrat"/>
              <a:ea typeface="Montserrat"/>
              <a:cs typeface="Montserrat"/>
              <a:sym typeface="Montserrat"/>
            </a:endParaRPr>
          </a:p>
        </p:txBody>
      </p:sp>
      <p:sp>
        <p:nvSpPr>
          <p:cNvPr id="65" name="Google Shape;65;p14"/>
          <p:cNvSpPr/>
          <p:nvPr/>
        </p:nvSpPr>
        <p:spPr>
          <a:xfrm rot="5400000">
            <a:off x="1813500" y="-890300"/>
            <a:ext cx="46800" cy="28830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4"/>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chemeClr val="dk1"/>
              </a:buClr>
              <a:buSzPts val="11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67" name="Google Shape;67;p14"/>
          <p:cNvSpPr txBox="1"/>
          <p:nvPr/>
        </p:nvSpPr>
        <p:spPr>
          <a:xfrm>
            <a:off x="911250" y="968800"/>
            <a:ext cx="4576500" cy="1754700"/>
          </a:xfrm>
          <a:prstGeom prst="rect">
            <a:avLst/>
          </a:prstGeom>
          <a:noFill/>
          <a:ln>
            <a:noFill/>
          </a:ln>
        </p:spPr>
        <p:txBody>
          <a:bodyPr anchorCtr="0" anchor="t" bIns="91425" lIns="91425" spcFirstLastPara="1" rIns="91425" wrap="square" tIns="91425">
            <a:spAutoFit/>
          </a:bodyPr>
          <a:lstStyle/>
          <a:p>
            <a:pPr indent="0" lvl="0" marL="0" rtl="0" algn="just">
              <a:lnSpc>
                <a:spcPct val="150000"/>
              </a:lnSpc>
              <a:spcBef>
                <a:spcPts val="0"/>
              </a:spcBef>
              <a:spcAft>
                <a:spcPts val="1395"/>
              </a:spcAft>
              <a:buNone/>
            </a:pPr>
            <a:r>
              <a:rPr lang="en" sz="1200">
                <a:solidFill>
                  <a:srgbClr val="222222"/>
                </a:solidFill>
                <a:latin typeface="Montserrat"/>
                <a:ea typeface="Montserrat"/>
                <a:cs typeface="Montserrat"/>
                <a:sym typeface="Montserrat"/>
              </a:rPr>
              <a:t>Son tecnologías que “protegen el medio ambiente, son menos contaminantes, usan todos los recursos de una manera más sostenible, reciclan más sus desechos y productos, y manejan los desechos residuales de una manera más aceptable que las tecnologías que sustituyeron”.(1)</a:t>
            </a:r>
            <a:endParaRPr>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5"/>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chemeClr val="dk1"/>
              </a:buClr>
              <a:buSzPts val="11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pic>
        <p:nvPicPr>
          <p:cNvPr id="74" name="Google Shape;74;p15"/>
          <p:cNvPicPr preferRelativeResize="0"/>
          <p:nvPr/>
        </p:nvPicPr>
        <p:blipFill rotWithShape="1">
          <a:blip r:embed="rId3">
            <a:alphaModFix/>
          </a:blip>
          <a:srcRect b="-10" l="0" r="0" t="0"/>
          <a:stretch/>
        </p:blipFill>
        <p:spPr>
          <a:xfrm>
            <a:off x="0" y="1410063"/>
            <a:ext cx="5575725" cy="1376718"/>
          </a:xfrm>
          <a:prstGeom prst="rect">
            <a:avLst/>
          </a:prstGeom>
          <a:noFill/>
          <a:ln>
            <a:noFill/>
          </a:ln>
        </p:spPr>
      </p:pic>
      <p:sp>
        <p:nvSpPr>
          <p:cNvPr id="75" name="Google Shape;75;p15"/>
          <p:cNvSpPr txBox="1"/>
          <p:nvPr/>
        </p:nvSpPr>
        <p:spPr>
          <a:xfrm>
            <a:off x="153150" y="225475"/>
            <a:ext cx="8837700" cy="835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Clr>
                <a:schemeClr val="dk1"/>
              </a:buClr>
              <a:buSzPts val="1200"/>
              <a:buFont typeface="Arial"/>
              <a:buNone/>
            </a:pPr>
            <a:r>
              <a:rPr b="1" lang="en" sz="1800">
                <a:solidFill>
                  <a:srgbClr val="434343"/>
                </a:solidFill>
                <a:latin typeface="Montserrat"/>
                <a:ea typeface="Montserrat"/>
                <a:cs typeface="Montserrat"/>
                <a:sym typeface="Montserrat"/>
              </a:rPr>
              <a:t>Perspectivas de crecimiento de tecnologías verdes </a:t>
            </a:r>
            <a:endParaRPr b="1" sz="900">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434343"/>
              </a:solidFill>
              <a:latin typeface="Montserrat"/>
              <a:ea typeface="Montserrat"/>
              <a:cs typeface="Montserrat"/>
              <a:sym typeface="Montserrat"/>
            </a:endParaRPr>
          </a:p>
        </p:txBody>
      </p:sp>
      <p:sp>
        <p:nvSpPr>
          <p:cNvPr id="76" name="Google Shape;76;p15"/>
          <p:cNvSpPr/>
          <p:nvPr/>
        </p:nvSpPr>
        <p:spPr>
          <a:xfrm rot="5400000">
            <a:off x="1813450" y="-686375"/>
            <a:ext cx="46800" cy="28830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 name="Google Shape;77;p15"/>
          <p:cNvPicPr preferRelativeResize="0"/>
          <p:nvPr/>
        </p:nvPicPr>
        <p:blipFill>
          <a:blip r:embed="rId4">
            <a:alphaModFix/>
          </a:blip>
          <a:stretch>
            <a:fillRect/>
          </a:stretch>
        </p:blipFill>
        <p:spPr>
          <a:xfrm>
            <a:off x="5664150" y="2260850"/>
            <a:ext cx="3235727" cy="2501077"/>
          </a:xfrm>
          <a:prstGeom prst="rect">
            <a:avLst/>
          </a:prstGeom>
          <a:noFill/>
          <a:ln>
            <a:noFill/>
          </a:ln>
        </p:spPr>
      </p:pic>
      <p:sp>
        <p:nvSpPr>
          <p:cNvPr id="78" name="Google Shape;78;p15"/>
          <p:cNvSpPr txBox="1"/>
          <p:nvPr/>
        </p:nvSpPr>
        <p:spPr>
          <a:xfrm>
            <a:off x="2874550" y="1410075"/>
            <a:ext cx="4038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t>(2)</a:t>
            </a:r>
            <a:endParaRPr sz="1100"/>
          </a:p>
        </p:txBody>
      </p:sp>
      <p:sp>
        <p:nvSpPr>
          <p:cNvPr id="79" name="Google Shape;79;p15"/>
          <p:cNvSpPr txBox="1"/>
          <p:nvPr/>
        </p:nvSpPr>
        <p:spPr>
          <a:xfrm>
            <a:off x="8697375" y="4272750"/>
            <a:ext cx="587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(3)</a:t>
            </a:r>
            <a:endParaRPr sz="12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6"/>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chemeClr val="dk1"/>
              </a:buClr>
              <a:buSzPts val="11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86" name="Google Shape;86;p16"/>
          <p:cNvSpPr txBox="1"/>
          <p:nvPr/>
        </p:nvSpPr>
        <p:spPr>
          <a:xfrm>
            <a:off x="153150" y="274175"/>
            <a:ext cx="8837700" cy="8352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15000"/>
              </a:lnSpc>
              <a:spcBef>
                <a:spcPts val="0"/>
              </a:spcBef>
              <a:spcAft>
                <a:spcPts val="0"/>
              </a:spcAft>
              <a:buClr>
                <a:schemeClr val="dk1"/>
              </a:buClr>
              <a:buSzPts val="1200"/>
              <a:buFont typeface="Arial"/>
              <a:buNone/>
            </a:pPr>
            <a:r>
              <a:rPr b="1" lang="en" sz="1800">
                <a:solidFill>
                  <a:srgbClr val="434343"/>
                </a:solidFill>
                <a:latin typeface="Montserrat"/>
                <a:ea typeface="Montserrat"/>
                <a:cs typeface="Montserrat"/>
                <a:sym typeface="Montserrat"/>
              </a:rPr>
              <a:t>Vulnerabilidad de Chile frente al Cambio Climático</a:t>
            </a:r>
            <a:r>
              <a:rPr b="1" lang="en" sz="1800">
                <a:solidFill>
                  <a:srgbClr val="434343"/>
                </a:solidFill>
                <a:latin typeface="Montserrat"/>
                <a:ea typeface="Montserrat"/>
                <a:cs typeface="Montserrat"/>
                <a:sym typeface="Montserrat"/>
              </a:rPr>
              <a:t> </a:t>
            </a:r>
            <a:endParaRPr b="1" sz="900">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434343"/>
              </a:solidFill>
              <a:latin typeface="Montserrat"/>
              <a:ea typeface="Montserrat"/>
              <a:cs typeface="Montserrat"/>
              <a:sym typeface="Montserrat"/>
            </a:endParaRPr>
          </a:p>
        </p:txBody>
      </p:sp>
      <p:sp>
        <p:nvSpPr>
          <p:cNvPr id="87" name="Google Shape;87;p16"/>
          <p:cNvSpPr/>
          <p:nvPr/>
        </p:nvSpPr>
        <p:spPr>
          <a:xfrm rot="5400000">
            <a:off x="1813450" y="-686375"/>
            <a:ext cx="46800" cy="28830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8" name="Google Shape;88;p16"/>
          <p:cNvPicPr preferRelativeResize="0"/>
          <p:nvPr/>
        </p:nvPicPr>
        <p:blipFill>
          <a:blip r:embed="rId3">
            <a:alphaModFix/>
          </a:blip>
          <a:stretch>
            <a:fillRect/>
          </a:stretch>
        </p:blipFill>
        <p:spPr>
          <a:xfrm>
            <a:off x="922525" y="852000"/>
            <a:ext cx="6161926" cy="3980250"/>
          </a:xfrm>
          <a:prstGeom prst="rect">
            <a:avLst/>
          </a:prstGeom>
          <a:noFill/>
          <a:ln>
            <a:noFill/>
          </a:ln>
        </p:spPr>
      </p:pic>
      <p:sp>
        <p:nvSpPr>
          <p:cNvPr id="89" name="Google Shape;89;p16"/>
          <p:cNvSpPr txBox="1"/>
          <p:nvPr/>
        </p:nvSpPr>
        <p:spPr>
          <a:xfrm>
            <a:off x="7084450" y="4515750"/>
            <a:ext cx="506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(4)</a:t>
            </a:r>
            <a:endParaRPr sz="12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7"/>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7"/>
          <p:cNvSpPr txBox="1"/>
          <p:nvPr/>
        </p:nvSpPr>
        <p:spPr>
          <a:xfrm>
            <a:off x="306300" y="0"/>
            <a:ext cx="8837700" cy="83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200"/>
              <a:buFont typeface="Arial"/>
              <a:buNone/>
            </a:pPr>
            <a:r>
              <a:rPr b="1" lang="en" sz="1800">
                <a:solidFill>
                  <a:schemeClr val="dk1"/>
                </a:solidFill>
                <a:latin typeface="Montserrat"/>
                <a:ea typeface="Montserrat"/>
                <a:cs typeface="Montserrat"/>
                <a:sym typeface="Montserrat"/>
              </a:rPr>
              <a:t>Los efectos de</a:t>
            </a:r>
            <a:r>
              <a:rPr b="1" lang="en" sz="1800">
                <a:solidFill>
                  <a:schemeClr val="dk1"/>
                </a:solidFill>
                <a:latin typeface="Montserrat"/>
                <a:ea typeface="Montserrat"/>
                <a:cs typeface="Montserrat"/>
                <a:sym typeface="Montserrat"/>
              </a:rPr>
              <a:t>l Cambio climático en las principales fuentes productivas exportadoras de Chile</a:t>
            </a:r>
            <a:endParaRPr b="1" sz="2400">
              <a:solidFill>
                <a:schemeClr val="dk1"/>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t/>
            </a:r>
            <a:endParaRPr b="1" sz="900">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434343"/>
              </a:solidFill>
              <a:latin typeface="Montserrat"/>
              <a:ea typeface="Montserrat"/>
              <a:cs typeface="Montserrat"/>
              <a:sym typeface="Montserrat"/>
            </a:endParaRPr>
          </a:p>
        </p:txBody>
      </p:sp>
      <p:sp>
        <p:nvSpPr>
          <p:cNvPr id="96" name="Google Shape;96;p17"/>
          <p:cNvSpPr/>
          <p:nvPr/>
        </p:nvSpPr>
        <p:spPr>
          <a:xfrm rot="5400000">
            <a:off x="1842275" y="-696775"/>
            <a:ext cx="46800" cy="28830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7"/>
          <p:cNvSpPr txBox="1"/>
          <p:nvPr/>
        </p:nvSpPr>
        <p:spPr>
          <a:xfrm>
            <a:off x="232875" y="768125"/>
            <a:ext cx="8707500" cy="426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rgbClr val="434343"/>
                </a:solidFill>
                <a:latin typeface="Montserrat"/>
                <a:ea typeface="Montserrat"/>
                <a:cs typeface="Montserrat"/>
                <a:sym typeface="Montserrat"/>
              </a:rPr>
              <a:t>La agricultura y la minería son las dos principales fuerzas exportadoras de Chile.</a:t>
            </a:r>
            <a:endParaRPr b="1" sz="1200">
              <a:solidFill>
                <a:srgbClr val="434343"/>
              </a:solidFill>
              <a:latin typeface="Montserrat"/>
              <a:ea typeface="Montserrat"/>
              <a:cs typeface="Montserrat"/>
              <a:sym typeface="Montserrat"/>
            </a:endParaRPr>
          </a:p>
          <a:p>
            <a:pPr indent="0" lvl="0" marL="457200" marR="0" rtl="0" algn="l">
              <a:lnSpc>
                <a:spcPct val="115000"/>
              </a:lnSpc>
              <a:spcBef>
                <a:spcPts val="0"/>
              </a:spcBef>
              <a:spcAft>
                <a:spcPts val="0"/>
              </a:spcAft>
              <a:buNone/>
            </a:pPr>
            <a:r>
              <a:t/>
            </a:r>
            <a:endParaRPr b="1" sz="1200">
              <a:solidFill>
                <a:srgbClr val="434343"/>
              </a:solidFill>
              <a:latin typeface="Montserrat"/>
              <a:ea typeface="Montserrat"/>
              <a:cs typeface="Montserrat"/>
              <a:sym typeface="Montserrat"/>
            </a:endParaRPr>
          </a:p>
          <a:p>
            <a:pPr indent="0" lvl="0" marL="457200" marR="0" rtl="0" algn="l">
              <a:lnSpc>
                <a:spcPct val="115000"/>
              </a:lnSpc>
              <a:spcBef>
                <a:spcPts val="0"/>
              </a:spcBef>
              <a:spcAft>
                <a:spcPts val="0"/>
              </a:spcAft>
              <a:buNone/>
            </a:pPr>
            <a:r>
              <a:rPr b="1" lang="en" sz="1200">
                <a:solidFill>
                  <a:srgbClr val="434343"/>
                </a:solidFill>
                <a:latin typeface="Montserrat"/>
                <a:ea typeface="Montserrat"/>
                <a:cs typeface="Montserrat"/>
                <a:sym typeface="Montserrat"/>
              </a:rPr>
              <a:t>AGRICULTURA</a:t>
            </a:r>
            <a:endParaRPr b="1" sz="1200">
              <a:solidFill>
                <a:srgbClr val="434343"/>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434343"/>
              </a:buClr>
              <a:buSzPts val="1200"/>
              <a:buFont typeface="Montserrat"/>
              <a:buChar char="●"/>
            </a:pPr>
            <a:r>
              <a:rPr b="1" lang="en" sz="1200">
                <a:solidFill>
                  <a:srgbClr val="434343"/>
                </a:solidFill>
                <a:latin typeface="Montserrat"/>
                <a:ea typeface="Montserrat"/>
                <a:cs typeface="Montserrat"/>
                <a:sym typeface="Montserrat"/>
              </a:rPr>
              <a:t>Sequías prolongadas</a:t>
            </a:r>
            <a:endParaRPr b="1" sz="1200">
              <a:solidFill>
                <a:srgbClr val="434343"/>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434343"/>
              </a:buClr>
              <a:buSzPts val="1200"/>
              <a:buFont typeface="Montserrat"/>
              <a:buChar char="●"/>
            </a:pPr>
            <a:r>
              <a:rPr b="1" lang="en" sz="1200">
                <a:solidFill>
                  <a:srgbClr val="434343"/>
                </a:solidFill>
                <a:latin typeface="Montserrat"/>
                <a:ea typeface="Montserrat"/>
                <a:cs typeface="Montserrat"/>
                <a:sym typeface="Montserrat"/>
              </a:rPr>
              <a:t>Falta de agua para riego</a:t>
            </a:r>
            <a:endParaRPr b="1" sz="1200">
              <a:solidFill>
                <a:srgbClr val="434343"/>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434343"/>
              </a:buClr>
              <a:buSzPts val="1200"/>
              <a:buFont typeface="Montserrat"/>
              <a:buChar char="●"/>
            </a:pPr>
            <a:r>
              <a:rPr b="1" lang="en" sz="1200">
                <a:solidFill>
                  <a:srgbClr val="434343"/>
                </a:solidFill>
                <a:latin typeface="Montserrat"/>
                <a:ea typeface="Montserrat"/>
                <a:cs typeface="Montserrat"/>
                <a:sym typeface="Montserrat"/>
              </a:rPr>
              <a:t>Mayor frecuencia de fenómenos de Heladas y altas temperaturas</a:t>
            </a:r>
            <a:endParaRPr b="1" sz="1200">
              <a:solidFill>
                <a:srgbClr val="434343"/>
              </a:solidFill>
              <a:latin typeface="Montserrat"/>
              <a:ea typeface="Montserrat"/>
              <a:cs typeface="Montserrat"/>
              <a:sym typeface="Montserrat"/>
            </a:endParaRPr>
          </a:p>
          <a:p>
            <a:pPr indent="0" lvl="0" marL="457200" marR="0" rtl="0" algn="l">
              <a:lnSpc>
                <a:spcPct val="115000"/>
              </a:lnSpc>
              <a:spcBef>
                <a:spcPts val="0"/>
              </a:spcBef>
              <a:spcAft>
                <a:spcPts val="0"/>
              </a:spcAft>
              <a:buNone/>
            </a:pPr>
            <a:r>
              <a:t/>
            </a:r>
            <a:endParaRPr b="1" sz="12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None/>
            </a:pPr>
            <a:r>
              <a:t/>
            </a:r>
            <a:endParaRPr b="1" sz="1200">
              <a:solidFill>
                <a:srgbClr val="434343"/>
              </a:solidFill>
              <a:latin typeface="Montserrat"/>
              <a:ea typeface="Montserrat"/>
              <a:cs typeface="Montserrat"/>
              <a:sym typeface="Montserrat"/>
            </a:endParaRPr>
          </a:p>
          <a:p>
            <a:pPr indent="0" lvl="0" marL="0" rtl="0" algn="l">
              <a:lnSpc>
                <a:spcPct val="115000"/>
              </a:lnSpc>
              <a:spcBef>
                <a:spcPts val="0"/>
              </a:spcBef>
              <a:spcAft>
                <a:spcPts val="0"/>
              </a:spcAft>
              <a:buNone/>
            </a:pPr>
            <a:r>
              <a:rPr b="1" lang="en" sz="1200">
                <a:solidFill>
                  <a:srgbClr val="434343"/>
                </a:solidFill>
                <a:latin typeface="Montserrat"/>
                <a:ea typeface="Montserrat"/>
                <a:cs typeface="Montserrat"/>
                <a:sym typeface="Montserrat"/>
              </a:rPr>
              <a:t>El Cambio climático ha modificado la configuración geográfica de los productos agrícolas que se cultivan en nuestro país (5).</a:t>
            </a:r>
            <a:endParaRPr b="1" sz="12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200"/>
              <a:buFont typeface="Arial"/>
              <a:buNone/>
            </a:pPr>
            <a:r>
              <a:t/>
            </a:r>
            <a:endParaRPr b="1" sz="1200">
              <a:solidFill>
                <a:srgbClr val="434343"/>
              </a:solidFill>
              <a:latin typeface="Montserrat"/>
              <a:ea typeface="Montserrat"/>
              <a:cs typeface="Montserrat"/>
              <a:sym typeface="Montserrat"/>
            </a:endParaRPr>
          </a:p>
          <a:p>
            <a:pPr indent="457200" lvl="0" marL="0" marR="0" rtl="0" algn="l">
              <a:lnSpc>
                <a:spcPct val="115000"/>
              </a:lnSpc>
              <a:spcBef>
                <a:spcPts val="0"/>
              </a:spcBef>
              <a:spcAft>
                <a:spcPts val="0"/>
              </a:spcAft>
              <a:buClr>
                <a:srgbClr val="000000"/>
              </a:buClr>
              <a:buSzPts val="1200"/>
              <a:buFont typeface="Arial"/>
              <a:buNone/>
            </a:pPr>
            <a:r>
              <a:rPr b="1" lang="en" sz="1200">
                <a:solidFill>
                  <a:srgbClr val="434343"/>
                </a:solidFill>
                <a:latin typeface="Montserrat"/>
                <a:ea typeface="Montserrat"/>
                <a:cs typeface="Montserrat"/>
                <a:sym typeface="Montserrat"/>
              </a:rPr>
              <a:t>MINERÍA</a:t>
            </a:r>
            <a:endParaRPr b="1" sz="1200">
              <a:solidFill>
                <a:srgbClr val="434343"/>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434343"/>
              </a:buClr>
              <a:buSzPts val="1200"/>
              <a:buFont typeface="Montserrat"/>
              <a:buChar char="●"/>
            </a:pPr>
            <a:r>
              <a:rPr b="1" lang="en" sz="1200">
                <a:solidFill>
                  <a:srgbClr val="434343"/>
                </a:solidFill>
                <a:latin typeface="Montserrat"/>
                <a:ea typeface="Montserrat"/>
                <a:cs typeface="Montserrat"/>
                <a:sym typeface="Montserrat"/>
              </a:rPr>
              <a:t>Falta de agua para los procesos mineros</a:t>
            </a:r>
            <a:endParaRPr b="1" sz="1200">
              <a:solidFill>
                <a:srgbClr val="434343"/>
              </a:solidFill>
              <a:latin typeface="Montserrat"/>
              <a:ea typeface="Montserrat"/>
              <a:cs typeface="Montserrat"/>
              <a:sym typeface="Montserrat"/>
            </a:endParaRPr>
          </a:p>
          <a:p>
            <a:pPr indent="-304800" lvl="0" marL="457200" marR="0" rtl="0" algn="l">
              <a:lnSpc>
                <a:spcPct val="115000"/>
              </a:lnSpc>
              <a:spcBef>
                <a:spcPts val="0"/>
              </a:spcBef>
              <a:spcAft>
                <a:spcPts val="0"/>
              </a:spcAft>
              <a:buClr>
                <a:srgbClr val="434343"/>
              </a:buClr>
              <a:buSzPts val="1200"/>
              <a:buFont typeface="Montserrat"/>
              <a:buChar char="●"/>
            </a:pPr>
            <a:r>
              <a:rPr b="1" lang="en" sz="1200">
                <a:solidFill>
                  <a:srgbClr val="434343"/>
                </a:solidFill>
                <a:latin typeface="Montserrat"/>
                <a:ea typeface="Montserrat"/>
                <a:cs typeface="Montserrat"/>
                <a:sym typeface="Montserrat"/>
              </a:rPr>
              <a:t>Combustibles </a:t>
            </a:r>
            <a:r>
              <a:rPr b="1" lang="en" sz="1200">
                <a:solidFill>
                  <a:srgbClr val="434343"/>
                </a:solidFill>
                <a:latin typeface="Montserrat"/>
                <a:ea typeface="Montserrat"/>
                <a:cs typeface="Montserrat"/>
                <a:sym typeface="Montserrat"/>
              </a:rPr>
              <a:t>fósiles</a:t>
            </a:r>
            <a:r>
              <a:rPr b="1" lang="en" sz="1200">
                <a:solidFill>
                  <a:srgbClr val="434343"/>
                </a:solidFill>
                <a:latin typeface="Montserrat"/>
                <a:ea typeface="Montserrat"/>
                <a:cs typeface="Montserrat"/>
                <a:sym typeface="Montserrat"/>
              </a:rPr>
              <a:t> contaminantes</a:t>
            </a:r>
            <a:endParaRPr b="1" sz="1200">
              <a:solidFill>
                <a:srgbClr val="434343"/>
              </a:solidFill>
              <a:latin typeface="Montserrat"/>
              <a:ea typeface="Montserrat"/>
              <a:cs typeface="Montserrat"/>
              <a:sym typeface="Montserrat"/>
            </a:endParaRPr>
          </a:p>
          <a:p>
            <a:pPr indent="0" lvl="0" marL="914400" marR="0" rtl="0" algn="l">
              <a:lnSpc>
                <a:spcPct val="115000"/>
              </a:lnSpc>
              <a:spcBef>
                <a:spcPts val="0"/>
              </a:spcBef>
              <a:spcAft>
                <a:spcPts val="0"/>
              </a:spcAft>
              <a:buNone/>
            </a:pPr>
            <a:r>
              <a:t/>
            </a:r>
            <a:endParaRPr b="1" sz="12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200"/>
              <a:buFont typeface="Arial"/>
              <a:buNone/>
            </a:pPr>
            <a:r>
              <a:t/>
            </a:r>
            <a:endParaRPr b="1" sz="12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200"/>
              <a:buFont typeface="Arial"/>
              <a:buNone/>
            </a:pPr>
            <a:r>
              <a:rPr b="1" lang="en" sz="1200">
                <a:solidFill>
                  <a:srgbClr val="434343"/>
                </a:solidFill>
                <a:latin typeface="Montserrat"/>
                <a:ea typeface="Montserrat"/>
                <a:cs typeface="Montserrat"/>
                <a:sym typeface="Montserrat"/>
              </a:rPr>
              <a:t>CONCLUSIÓN: Se requiere agregar soluciones tecnológicas a los nuevos problemas técnicos vinculados al cambio climático </a:t>
            </a:r>
            <a:endParaRPr b="1" sz="1200">
              <a:solidFill>
                <a:srgbClr val="434343"/>
              </a:solidFill>
              <a:latin typeface="Montserrat"/>
              <a:ea typeface="Montserrat"/>
              <a:cs typeface="Montserrat"/>
              <a:sym typeface="Montserrat"/>
            </a:endParaRPr>
          </a:p>
        </p:txBody>
      </p:sp>
      <p:sp>
        <p:nvSpPr>
          <p:cNvPr id="98" name="Google Shape;98;p17"/>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chemeClr val="dk1"/>
              </a:buClr>
              <a:buSzPts val="11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8"/>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8"/>
          <p:cNvSpPr txBox="1"/>
          <p:nvPr/>
        </p:nvSpPr>
        <p:spPr>
          <a:xfrm>
            <a:off x="144725" y="0"/>
            <a:ext cx="8999400" cy="83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200"/>
              <a:buFont typeface="Arial"/>
              <a:buNone/>
            </a:pPr>
            <a:r>
              <a:rPr b="1" lang="en" sz="1800">
                <a:solidFill>
                  <a:srgbClr val="434343"/>
                </a:solidFill>
                <a:latin typeface="Montserrat"/>
                <a:ea typeface="Montserrat"/>
                <a:cs typeface="Montserrat"/>
                <a:sym typeface="Montserrat"/>
              </a:rPr>
              <a:t>Tendencias en la solicitud de patentes en Chile en las principales </a:t>
            </a:r>
            <a:r>
              <a:rPr b="1" lang="en" sz="1800">
                <a:solidFill>
                  <a:srgbClr val="434343"/>
                </a:solidFill>
                <a:latin typeface="Montserrat"/>
                <a:ea typeface="Montserrat"/>
                <a:cs typeface="Montserrat"/>
                <a:sym typeface="Montserrat"/>
              </a:rPr>
              <a:t>áreas</a:t>
            </a:r>
            <a:r>
              <a:rPr b="1" lang="en" sz="1800">
                <a:solidFill>
                  <a:srgbClr val="434343"/>
                </a:solidFill>
                <a:latin typeface="Montserrat"/>
                <a:ea typeface="Montserrat"/>
                <a:cs typeface="Montserrat"/>
                <a:sym typeface="Montserrat"/>
              </a:rPr>
              <a:t> técnicas asociadas a patentes verdes </a:t>
            </a:r>
            <a:r>
              <a:rPr b="1" lang="en" sz="1800">
                <a:solidFill>
                  <a:srgbClr val="434343"/>
                </a:solidFill>
                <a:latin typeface="Montserrat"/>
                <a:ea typeface="Montserrat"/>
                <a:cs typeface="Montserrat"/>
                <a:sym typeface="Montserrat"/>
              </a:rPr>
              <a:t>según</a:t>
            </a:r>
            <a:r>
              <a:rPr b="1" lang="en" sz="1800">
                <a:solidFill>
                  <a:srgbClr val="434343"/>
                </a:solidFill>
                <a:latin typeface="Montserrat"/>
                <a:ea typeface="Montserrat"/>
                <a:cs typeface="Montserrat"/>
                <a:sym typeface="Montserrat"/>
              </a:rPr>
              <a:t> IPC GREEN INVENTORY</a:t>
            </a:r>
            <a:endParaRPr b="1" sz="24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Clr>
                <a:srgbClr val="000000"/>
              </a:buClr>
              <a:buSzPts val="1100"/>
              <a:buFont typeface="Arial"/>
              <a:buNone/>
            </a:pPr>
            <a:r>
              <a:t/>
            </a:r>
            <a:endParaRPr b="1" sz="900">
              <a:solidFill>
                <a:srgbClr val="434343"/>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rgbClr val="434343"/>
              </a:solidFill>
              <a:latin typeface="Montserrat"/>
              <a:ea typeface="Montserrat"/>
              <a:cs typeface="Montserrat"/>
              <a:sym typeface="Montserrat"/>
            </a:endParaRPr>
          </a:p>
        </p:txBody>
      </p:sp>
      <p:sp>
        <p:nvSpPr>
          <p:cNvPr id="105" name="Google Shape;105;p18"/>
          <p:cNvSpPr/>
          <p:nvPr/>
        </p:nvSpPr>
        <p:spPr>
          <a:xfrm rot="5400000">
            <a:off x="1842275" y="-696775"/>
            <a:ext cx="46800" cy="28830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8"/>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chemeClr val="dk1"/>
              </a:buClr>
              <a:buSzPts val="11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pic>
        <p:nvPicPr>
          <p:cNvPr id="107" name="Google Shape;107;p18"/>
          <p:cNvPicPr preferRelativeResize="0"/>
          <p:nvPr/>
        </p:nvPicPr>
        <p:blipFill>
          <a:blip r:embed="rId3">
            <a:alphaModFix/>
          </a:blip>
          <a:stretch>
            <a:fillRect/>
          </a:stretch>
        </p:blipFill>
        <p:spPr>
          <a:xfrm>
            <a:off x="1507350" y="1265788"/>
            <a:ext cx="6129298" cy="3692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9"/>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9"/>
          <p:cNvSpPr txBox="1"/>
          <p:nvPr/>
        </p:nvSpPr>
        <p:spPr>
          <a:xfrm>
            <a:off x="306175" y="270150"/>
            <a:ext cx="8837700" cy="7626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100"/>
              <a:buFont typeface="Arial"/>
              <a:buNone/>
            </a:pPr>
            <a:r>
              <a:rPr b="1" lang="en" sz="1800">
                <a:solidFill>
                  <a:schemeClr val="dk1"/>
                </a:solidFill>
                <a:latin typeface="Montserrat"/>
                <a:ea typeface="Montserrat"/>
                <a:cs typeface="Montserrat"/>
                <a:sym typeface="Montserrat"/>
              </a:rPr>
              <a:t>Objetivo General del </a:t>
            </a:r>
            <a:r>
              <a:rPr lang="en" sz="1800">
                <a:solidFill>
                  <a:schemeClr val="dk1"/>
                </a:solidFill>
                <a:latin typeface="Montserrat SemiBold"/>
                <a:ea typeface="Montserrat SemiBold"/>
                <a:cs typeface="Montserrat SemiBold"/>
                <a:sym typeface="Montserrat SemiBold"/>
              </a:rPr>
              <a:t>Programa Piloto de Procedimiento Acelerado de Patentes verdes en Chile (PAPV)</a:t>
            </a:r>
            <a:endParaRPr b="1" i="0" sz="1800" u="none" cap="none" strike="noStrike">
              <a:solidFill>
                <a:schemeClr val="dk1"/>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2400"/>
              <a:buFont typeface="Arial"/>
              <a:buNone/>
            </a:pPr>
            <a:r>
              <a:t/>
            </a:r>
            <a:endParaRPr b="1" i="0" sz="1800" u="none" cap="none" strike="noStrike">
              <a:solidFill>
                <a:schemeClr val="dk1"/>
              </a:solidFill>
              <a:latin typeface="Montserrat"/>
              <a:ea typeface="Montserrat"/>
              <a:cs typeface="Montserrat"/>
              <a:sym typeface="Montserrat"/>
            </a:endParaRPr>
          </a:p>
        </p:txBody>
      </p:sp>
      <p:sp>
        <p:nvSpPr>
          <p:cNvPr id="114" name="Google Shape;114;p19"/>
          <p:cNvSpPr/>
          <p:nvPr/>
        </p:nvSpPr>
        <p:spPr>
          <a:xfrm rot="5400000">
            <a:off x="1842275" y="-432150"/>
            <a:ext cx="46800" cy="28830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9"/>
          <p:cNvSpPr txBox="1"/>
          <p:nvPr/>
        </p:nvSpPr>
        <p:spPr>
          <a:xfrm>
            <a:off x="941625" y="1559475"/>
            <a:ext cx="7107600" cy="819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200"/>
              <a:buFont typeface="Arial"/>
              <a:buNone/>
            </a:pPr>
            <a:r>
              <a:rPr b="1" lang="en" sz="1200">
                <a:solidFill>
                  <a:schemeClr val="dk1"/>
                </a:solidFill>
                <a:latin typeface="Montserrat"/>
                <a:ea typeface="Montserrat"/>
                <a:cs typeface="Montserrat"/>
                <a:sym typeface="Montserrat"/>
              </a:rPr>
              <a:t>I</a:t>
            </a:r>
            <a:r>
              <a:rPr b="1" lang="en" sz="1200">
                <a:solidFill>
                  <a:schemeClr val="dk1"/>
                </a:solidFill>
                <a:latin typeface="Montserrat"/>
                <a:ea typeface="Montserrat"/>
                <a:cs typeface="Montserrat"/>
                <a:sym typeface="Montserrat"/>
              </a:rPr>
              <a:t>mpulsar la innovación </a:t>
            </a:r>
            <a:r>
              <a:rPr b="1" lang="en" sz="1200">
                <a:solidFill>
                  <a:srgbClr val="434343"/>
                </a:solidFill>
                <a:latin typeface="Montserrat"/>
                <a:ea typeface="Montserrat"/>
                <a:cs typeface="Montserrat"/>
                <a:sym typeface="Montserrat"/>
              </a:rPr>
              <a:t>en tecnologías verdes</a:t>
            </a:r>
            <a:endParaRPr b="1" sz="1200">
              <a:solidFill>
                <a:srgbClr val="434343"/>
              </a:solidFill>
              <a:latin typeface="Montserrat"/>
              <a:ea typeface="Montserrat"/>
              <a:cs typeface="Montserrat"/>
              <a:sym typeface="Montserrat"/>
            </a:endParaRPr>
          </a:p>
          <a:p>
            <a:pPr indent="0" lvl="0" marL="0" marR="0" rtl="0" algn="l">
              <a:lnSpc>
                <a:spcPct val="115000"/>
              </a:lnSpc>
              <a:spcBef>
                <a:spcPts val="0"/>
              </a:spcBef>
              <a:spcAft>
                <a:spcPts val="0"/>
              </a:spcAft>
              <a:buClr>
                <a:schemeClr val="dk1"/>
              </a:buClr>
              <a:buSzPts val="1100"/>
              <a:buFont typeface="Arial"/>
              <a:buNone/>
            </a:pPr>
            <a:r>
              <a:rPr b="1" lang="en" sz="1200">
                <a:solidFill>
                  <a:srgbClr val="434343"/>
                </a:solidFill>
                <a:latin typeface="Montserrat"/>
                <a:ea typeface="Montserrat"/>
                <a:cs typeface="Montserrat"/>
                <a:sym typeface="Montserrat"/>
              </a:rPr>
              <a:t>mediante la </a:t>
            </a:r>
            <a:r>
              <a:rPr b="1" lang="en" sz="1200">
                <a:solidFill>
                  <a:srgbClr val="434343"/>
                </a:solidFill>
                <a:latin typeface="Montserrat"/>
                <a:ea typeface="Montserrat"/>
                <a:cs typeface="Montserrat"/>
                <a:sym typeface="Montserrat"/>
              </a:rPr>
              <a:t>agilización del trámite administrativo de las solicitudes de patentes y modelos de utilidad asociadas a tecnologías verdes</a:t>
            </a:r>
            <a:endParaRPr b="1" sz="1200">
              <a:solidFill>
                <a:srgbClr val="434343"/>
              </a:solidFill>
              <a:latin typeface="Montserrat"/>
              <a:ea typeface="Montserrat"/>
              <a:cs typeface="Montserrat"/>
              <a:sym typeface="Montserrat"/>
            </a:endParaRPr>
          </a:p>
        </p:txBody>
      </p:sp>
      <p:sp>
        <p:nvSpPr>
          <p:cNvPr id="116" name="Google Shape;116;p19"/>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chemeClr val="dk1"/>
              </a:buClr>
              <a:buSzPts val="11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pic>
        <p:nvPicPr>
          <p:cNvPr id="121" name="Google Shape;121;p20"/>
          <p:cNvPicPr preferRelativeResize="0"/>
          <p:nvPr/>
        </p:nvPicPr>
        <p:blipFill rotWithShape="1">
          <a:blip r:embed="rId3">
            <a:alphaModFix/>
          </a:blip>
          <a:srcRect b="13470" l="-1360" r="1357" t="22262"/>
          <a:stretch/>
        </p:blipFill>
        <p:spPr>
          <a:xfrm>
            <a:off x="232225" y="992250"/>
            <a:ext cx="8695425" cy="3898125"/>
          </a:xfrm>
          <a:prstGeom prst="rect">
            <a:avLst/>
          </a:prstGeom>
          <a:noFill/>
          <a:ln>
            <a:noFill/>
          </a:ln>
        </p:spPr>
      </p:pic>
      <p:sp>
        <p:nvSpPr>
          <p:cNvPr id="122" name="Google Shape;122;p20"/>
          <p:cNvSpPr txBox="1"/>
          <p:nvPr/>
        </p:nvSpPr>
        <p:spPr>
          <a:xfrm>
            <a:off x="232225" y="306425"/>
            <a:ext cx="8837700" cy="56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lang="en" sz="2400">
                <a:solidFill>
                  <a:srgbClr val="434343"/>
                </a:solidFill>
                <a:latin typeface="Montserrat"/>
                <a:ea typeface="Montserrat"/>
                <a:cs typeface="Montserrat"/>
                <a:sym typeface="Montserrat"/>
              </a:rPr>
              <a:t>Propuesta de Programa Piloto de PAPV.</a:t>
            </a:r>
            <a:endParaRPr b="1" i="0" sz="2400" u="none" cap="none" strike="noStrike">
              <a:solidFill>
                <a:srgbClr val="434343"/>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434343"/>
              </a:solidFill>
              <a:latin typeface="Montserrat"/>
              <a:ea typeface="Montserrat"/>
              <a:cs typeface="Montserrat"/>
              <a:sym typeface="Montserrat"/>
            </a:endParaRPr>
          </a:p>
        </p:txBody>
      </p:sp>
      <p:sp>
        <p:nvSpPr>
          <p:cNvPr id="123" name="Google Shape;123;p20"/>
          <p:cNvSpPr/>
          <p:nvPr/>
        </p:nvSpPr>
        <p:spPr>
          <a:xfrm rot="5400000">
            <a:off x="1856075" y="-715600"/>
            <a:ext cx="64200" cy="29283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0"/>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0"/>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rgbClr val="000000"/>
              </a:buClr>
              <a:buSzPts val="8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26" name="Google Shape;126;p20"/>
          <p:cNvSpPr txBox="1"/>
          <p:nvPr/>
        </p:nvSpPr>
        <p:spPr>
          <a:xfrm>
            <a:off x="1485900" y="2662000"/>
            <a:ext cx="1430400" cy="7434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1200"/>
              <a:buFont typeface="Arial"/>
              <a:buNone/>
            </a:pPr>
            <a:r>
              <a:rPr b="1" lang="en" sz="1300">
                <a:solidFill>
                  <a:schemeClr val="dk1"/>
                </a:solidFill>
              </a:rPr>
              <a:t>Características del PAPV</a:t>
            </a:r>
            <a:endParaRPr b="1" i="0" sz="1300" u="none" cap="none" strike="noStrike">
              <a:solidFill>
                <a:schemeClr val="dk1"/>
              </a:solidFill>
            </a:endParaRPr>
          </a:p>
        </p:txBody>
      </p:sp>
      <p:sp>
        <p:nvSpPr>
          <p:cNvPr id="127" name="Google Shape;127;p20"/>
          <p:cNvSpPr txBox="1"/>
          <p:nvPr/>
        </p:nvSpPr>
        <p:spPr>
          <a:xfrm>
            <a:off x="3144675" y="1120875"/>
            <a:ext cx="4337700" cy="4511700"/>
          </a:xfrm>
          <a:prstGeom prst="rect">
            <a:avLst/>
          </a:prstGeom>
          <a:noFill/>
          <a:ln>
            <a:noFill/>
          </a:ln>
        </p:spPr>
        <p:txBody>
          <a:bodyPr anchorCtr="0" anchor="t" bIns="91425" lIns="91425" spcFirstLastPara="1" rIns="91425" wrap="square" tIns="91425">
            <a:noAutofit/>
          </a:bodyPr>
          <a:lstStyle/>
          <a:p>
            <a:pPr indent="-298450" lvl="0" marL="457200" marR="0" rtl="0" algn="l">
              <a:lnSpc>
                <a:spcPct val="150000"/>
              </a:lnSpc>
              <a:spcBef>
                <a:spcPts val="0"/>
              </a:spcBef>
              <a:spcAft>
                <a:spcPts val="0"/>
              </a:spcAft>
              <a:buClr>
                <a:srgbClr val="434343"/>
              </a:buClr>
              <a:buSzPts val="1100"/>
              <a:buFont typeface="Montserrat"/>
              <a:buAutoNum type="arabicParenR"/>
            </a:pPr>
            <a:r>
              <a:rPr lang="en" sz="1100">
                <a:solidFill>
                  <a:srgbClr val="434343"/>
                </a:solidFill>
                <a:latin typeface="Montserrat"/>
                <a:ea typeface="Montserrat"/>
                <a:cs typeface="Montserrat"/>
                <a:sym typeface="Montserrat"/>
              </a:rPr>
              <a:t>El período de prueba se extenderá por 2 años.</a:t>
            </a:r>
            <a:endParaRPr sz="1100">
              <a:solidFill>
                <a:srgbClr val="434343"/>
              </a:solidFill>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1100">
              <a:solidFill>
                <a:srgbClr val="434343"/>
              </a:solidFill>
              <a:latin typeface="Montserrat"/>
              <a:ea typeface="Montserrat"/>
              <a:cs typeface="Montserrat"/>
              <a:sym typeface="Montserrat"/>
            </a:endParaRPr>
          </a:p>
          <a:p>
            <a:pPr indent="-298450" lvl="0" marL="457200" marR="0" rtl="0" algn="l">
              <a:lnSpc>
                <a:spcPct val="150000"/>
              </a:lnSpc>
              <a:spcBef>
                <a:spcPts val="0"/>
              </a:spcBef>
              <a:spcAft>
                <a:spcPts val="0"/>
              </a:spcAft>
              <a:buClr>
                <a:srgbClr val="222222"/>
              </a:buClr>
              <a:buSzPts val="1100"/>
              <a:buFont typeface="Montserrat"/>
              <a:buAutoNum type="arabicParenR"/>
            </a:pPr>
            <a:r>
              <a:rPr lang="en" sz="1100">
                <a:solidFill>
                  <a:srgbClr val="222222"/>
                </a:solidFill>
                <a:latin typeface="Montserrat"/>
                <a:ea typeface="Montserrat"/>
                <a:cs typeface="Montserrat"/>
                <a:sym typeface="Montserrat"/>
              </a:rPr>
              <a:t>No tendrá costos adicionales para el solicitante.</a:t>
            </a:r>
            <a:endParaRPr sz="1100">
              <a:solidFill>
                <a:srgbClr val="222222"/>
              </a:solidFill>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1100">
              <a:solidFill>
                <a:srgbClr val="222222"/>
              </a:solidFill>
              <a:latin typeface="Montserrat"/>
              <a:ea typeface="Montserrat"/>
              <a:cs typeface="Montserrat"/>
              <a:sym typeface="Montserrat"/>
            </a:endParaRPr>
          </a:p>
          <a:p>
            <a:pPr indent="-298450" lvl="0" marL="457200" marR="0" rtl="0" algn="l">
              <a:lnSpc>
                <a:spcPct val="150000"/>
              </a:lnSpc>
              <a:spcBef>
                <a:spcPts val="0"/>
              </a:spcBef>
              <a:spcAft>
                <a:spcPts val="0"/>
              </a:spcAft>
              <a:buClr>
                <a:srgbClr val="222222"/>
              </a:buClr>
              <a:buSzPts val="1100"/>
              <a:buFont typeface="Montserrat"/>
              <a:buAutoNum type="arabicParenR"/>
            </a:pPr>
            <a:r>
              <a:rPr lang="en" sz="1100">
                <a:solidFill>
                  <a:srgbClr val="434343"/>
                </a:solidFill>
                <a:latin typeface="Montserrat"/>
                <a:ea typeface="Montserrat"/>
                <a:cs typeface="Montserrat"/>
                <a:sym typeface="Montserrat"/>
              </a:rPr>
              <a:t>Podrán acceder solicitantes residentes y no residentes.</a:t>
            </a:r>
            <a:endParaRPr sz="1100">
              <a:solidFill>
                <a:srgbClr val="434343"/>
              </a:solidFill>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1100">
              <a:solidFill>
                <a:srgbClr val="434343"/>
              </a:solidFill>
              <a:latin typeface="Montserrat"/>
              <a:ea typeface="Montserrat"/>
              <a:cs typeface="Montserrat"/>
              <a:sym typeface="Montserrat"/>
            </a:endParaRPr>
          </a:p>
          <a:p>
            <a:pPr indent="-298450" lvl="0" marL="457200" marR="0" rtl="0" algn="l">
              <a:lnSpc>
                <a:spcPct val="150000"/>
              </a:lnSpc>
              <a:spcBef>
                <a:spcPts val="0"/>
              </a:spcBef>
              <a:spcAft>
                <a:spcPts val="0"/>
              </a:spcAft>
              <a:buClr>
                <a:srgbClr val="434343"/>
              </a:buClr>
              <a:buSzPts val="1100"/>
              <a:buFont typeface="Montserrat"/>
              <a:buAutoNum type="arabicParenR"/>
            </a:pPr>
            <a:r>
              <a:rPr lang="en" sz="1100">
                <a:solidFill>
                  <a:srgbClr val="434343"/>
                </a:solidFill>
                <a:latin typeface="Montserrat"/>
                <a:ea typeface="Montserrat"/>
                <a:cs typeface="Montserrat"/>
                <a:sym typeface="Montserrat"/>
              </a:rPr>
              <a:t>No será condición que la solicitud haya sido aceptada a un programa equivalente en otra oficina de patentes.</a:t>
            </a:r>
            <a:endParaRPr sz="1100">
              <a:solidFill>
                <a:srgbClr val="434343"/>
              </a:solidFill>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1100">
              <a:solidFill>
                <a:srgbClr val="434343"/>
              </a:solidFill>
              <a:latin typeface="Montserrat"/>
              <a:ea typeface="Montserrat"/>
              <a:cs typeface="Montserrat"/>
              <a:sym typeface="Montserrat"/>
            </a:endParaRPr>
          </a:p>
          <a:p>
            <a:pPr indent="-298450" lvl="0" marL="457200" marR="0" rtl="0" algn="l">
              <a:lnSpc>
                <a:spcPct val="150000"/>
              </a:lnSpc>
              <a:spcBef>
                <a:spcPts val="0"/>
              </a:spcBef>
              <a:spcAft>
                <a:spcPts val="0"/>
              </a:spcAft>
              <a:buClr>
                <a:srgbClr val="434343"/>
              </a:buClr>
              <a:buSzPts val="1100"/>
              <a:buFont typeface="Montserrat"/>
              <a:buAutoNum type="arabicParenR"/>
            </a:pPr>
            <a:r>
              <a:rPr lang="en" sz="1100">
                <a:solidFill>
                  <a:srgbClr val="434343"/>
                </a:solidFill>
                <a:latin typeface="Montserrat"/>
                <a:ea typeface="Montserrat"/>
                <a:cs typeface="Montserrat"/>
                <a:sym typeface="Montserrat"/>
              </a:rPr>
              <a:t>Será excluyente con respecto al PPH.</a:t>
            </a:r>
            <a:endParaRPr sz="1100">
              <a:solidFill>
                <a:srgbClr val="434343"/>
              </a:solidFill>
              <a:latin typeface="Montserrat"/>
              <a:ea typeface="Montserrat"/>
              <a:cs typeface="Montserrat"/>
              <a:sym typeface="Montserrat"/>
            </a:endParaRPr>
          </a:p>
          <a:p>
            <a:pPr indent="0" lvl="0" marL="914400" marR="0" rtl="0" algn="l">
              <a:lnSpc>
                <a:spcPct val="150000"/>
              </a:lnSpc>
              <a:spcBef>
                <a:spcPts val="0"/>
              </a:spcBef>
              <a:spcAft>
                <a:spcPts val="0"/>
              </a:spcAft>
              <a:buNone/>
            </a:pPr>
            <a:r>
              <a:t/>
            </a:r>
            <a:endParaRPr sz="1100">
              <a:solidFill>
                <a:srgbClr val="434343"/>
              </a:solidFill>
              <a:latin typeface="Montserrat"/>
              <a:ea typeface="Montserrat"/>
              <a:cs typeface="Montserrat"/>
              <a:sym typeface="Montserrat"/>
            </a:endParaRPr>
          </a:p>
          <a:p>
            <a:pPr indent="-298450" lvl="0" marL="457200" marR="0" rtl="0" algn="l">
              <a:lnSpc>
                <a:spcPct val="150000"/>
              </a:lnSpc>
              <a:spcBef>
                <a:spcPts val="0"/>
              </a:spcBef>
              <a:spcAft>
                <a:spcPts val="0"/>
              </a:spcAft>
              <a:buClr>
                <a:srgbClr val="434343"/>
              </a:buClr>
              <a:buSzPts val="1100"/>
              <a:buFont typeface="Montserrat"/>
              <a:buAutoNum type="arabicParenR"/>
            </a:pPr>
            <a:r>
              <a:rPr lang="en" sz="1100">
                <a:solidFill>
                  <a:srgbClr val="434343"/>
                </a:solidFill>
                <a:latin typeface="Montserrat"/>
                <a:ea typeface="Montserrat"/>
                <a:cs typeface="Montserrat"/>
                <a:sym typeface="Montserrat"/>
              </a:rPr>
              <a:t>Para participar,  el propio solicitante deberá hacer la petición a INAPI.</a:t>
            </a:r>
            <a:endParaRPr sz="1100">
              <a:solidFill>
                <a:srgbClr val="FF0000"/>
              </a:solidFill>
              <a:latin typeface="Montserrat"/>
              <a:ea typeface="Montserrat"/>
              <a:cs typeface="Montserrat"/>
              <a:sym typeface="Montserra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21"/>
          <p:cNvPicPr preferRelativeResize="0"/>
          <p:nvPr/>
        </p:nvPicPr>
        <p:blipFill rotWithShape="1">
          <a:blip r:embed="rId3">
            <a:alphaModFix/>
          </a:blip>
          <a:srcRect b="13470" l="-1360" r="1359" t="22262"/>
          <a:stretch/>
        </p:blipFill>
        <p:spPr>
          <a:xfrm>
            <a:off x="232225" y="1308275"/>
            <a:ext cx="8695425" cy="3336851"/>
          </a:xfrm>
          <a:prstGeom prst="rect">
            <a:avLst/>
          </a:prstGeom>
          <a:noFill/>
          <a:ln>
            <a:noFill/>
          </a:ln>
        </p:spPr>
      </p:pic>
      <p:sp>
        <p:nvSpPr>
          <p:cNvPr id="133" name="Google Shape;133;p21"/>
          <p:cNvSpPr txBox="1"/>
          <p:nvPr/>
        </p:nvSpPr>
        <p:spPr>
          <a:xfrm>
            <a:off x="232225" y="306425"/>
            <a:ext cx="8837700" cy="56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chemeClr val="dk1"/>
              </a:buClr>
              <a:buSzPts val="1100"/>
              <a:buFont typeface="Arial"/>
              <a:buNone/>
            </a:pPr>
            <a:r>
              <a:rPr b="1" lang="en" sz="2400">
                <a:solidFill>
                  <a:srgbClr val="434343"/>
                </a:solidFill>
                <a:latin typeface="Montserrat"/>
                <a:ea typeface="Montserrat"/>
                <a:cs typeface="Montserrat"/>
                <a:sym typeface="Montserrat"/>
              </a:rPr>
              <a:t>Propuesta de Programa Piloto de PAPV.</a:t>
            </a:r>
            <a:endParaRPr b="1" i="0" sz="2400" u="none" cap="none" strike="noStrike">
              <a:solidFill>
                <a:srgbClr val="434343"/>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rgbClr val="434343"/>
              </a:solidFill>
              <a:latin typeface="Montserrat"/>
              <a:ea typeface="Montserrat"/>
              <a:cs typeface="Montserrat"/>
              <a:sym typeface="Montserrat"/>
            </a:endParaRPr>
          </a:p>
        </p:txBody>
      </p:sp>
      <p:sp>
        <p:nvSpPr>
          <p:cNvPr id="134" name="Google Shape;134;p21"/>
          <p:cNvSpPr/>
          <p:nvPr/>
        </p:nvSpPr>
        <p:spPr>
          <a:xfrm rot="5400000">
            <a:off x="1856075" y="-715600"/>
            <a:ext cx="64200" cy="2928300"/>
          </a:xfrm>
          <a:prstGeom prst="rect">
            <a:avLst/>
          </a:prstGeom>
          <a:solidFill>
            <a:srgbClr val="43BC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21"/>
          <p:cNvSpPr/>
          <p:nvPr/>
        </p:nvSpPr>
        <p:spPr>
          <a:xfrm>
            <a:off x="0" y="4832250"/>
            <a:ext cx="9144000" cy="3114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21"/>
          <p:cNvSpPr txBox="1"/>
          <p:nvPr/>
        </p:nvSpPr>
        <p:spPr>
          <a:xfrm>
            <a:off x="0" y="4832250"/>
            <a:ext cx="8837700" cy="272400"/>
          </a:xfrm>
          <a:prstGeom prst="rect">
            <a:avLst/>
          </a:prstGeom>
          <a:noFill/>
          <a:ln>
            <a:noFill/>
          </a:ln>
        </p:spPr>
        <p:txBody>
          <a:bodyPr anchorCtr="0" anchor="t" bIns="91425" lIns="91425" spcFirstLastPara="1" rIns="91425" wrap="square" tIns="91425">
            <a:noAutofit/>
          </a:bodyPr>
          <a:lstStyle/>
          <a:p>
            <a:pPr indent="0" lvl="0" marL="457200" marR="0" rtl="0" algn="r">
              <a:lnSpc>
                <a:spcPct val="115000"/>
              </a:lnSpc>
              <a:spcBef>
                <a:spcPts val="0"/>
              </a:spcBef>
              <a:spcAft>
                <a:spcPts val="0"/>
              </a:spcAft>
              <a:buClr>
                <a:srgbClr val="000000"/>
              </a:buClr>
              <a:buSzPts val="800"/>
              <a:buFont typeface="Arial"/>
              <a:buNone/>
            </a:pPr>
            <a:r>
              <a:rPr b="0" i="0" lang="en" sz="800" u="none" cap="none" strike="noStrike">
                <a:solidFill>
                  <a:srgbClr val="B7B7B7"/>
                </a:solidFill>
                <a:latin typeface="Montserrat"/>
                <a:ea typeface="Montserrat"/>
                <a:cs typeface="Montserrat"/>
                <a:sym typeface="Montserrat"/>
              </a:rPr>
              <a:t>INSTITUTO NACIONAL DE PROPIEDAD INDUSTRIAL - INAPI</a:t>
            </a:r>
            <a:endParaRPr b="0" i="0" sz="800" u="none" cap="none" strike="noStrike">
              <a:solidFill>
                <a:srgbClr val="B7B7B7"/>
              </a:solidFill>
              <a:latin typeface="Montserrat"/>
              <a:ea typeface="Montserrat"/>
              <a:cs typeface="Montserrat"/>
              <a:sym typeface="Montserrat"/>
            </a:endParaRPr>
          </a:p>
          <a:p>
            <a:pPr indent="0" lvl="0" marL="0" marR="0" rtl="0" algn="l">
              <a:lnSpc>
                <a:spcPct val="100000"/>
              </a:lnSpc>
              <a:spcBef>
                <a:spcPts val="0"/>
              </a:spcBef>
              <a:spcAft>
                <a:spcPts val="0"/>
              </a:spcAft>
              <a:buClr>
                <a:srgbClr val="000000"/>
              </a:buClr>
              <a:buSzPts val="800"/>
              <a:buFont typeface="Arial"/>
              <a:buNone/>
            </a:pPr>
            <a:r>
              <a:t/>
            </a:r>
            <a:endParaRPr b="0" i="0" sz="800" u="none" cap="none" strike="noStrike">
              <a:solidFill>
                <a:srgbClr val="000000"/>
              </a:solidFill>
              <a:latin typeface="Arial"/>
              <a:ea typeface="Arial"/>
              <a:cs typeface="Arial"/>
              <a:sym typeface="Arial"/>
            </a:endParaRPr>
          </a:p>
        </p:txBody>
      </p:sp>
      <p:sp>
        <p:nvSpPr>
          <p:cNvPr id="137" name="Google Shape;137;p21"/>
          <p:cNvSpPr txBox="1"/>
          <p:nvPr/>
        </p:nvSpPr>
        <p:spPr>
          <a:xfrm>
            <a:off x="1624275" y="2624200"/>
            <a:ext cx="1204500" cy="85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rgbClr val="000000"/>
              </a:buClr>
              <a:buSzPts val="1200"/>
              <a:buFont typeface="Arial"/>
              <a:buNone/>
            </a:pPr>
            <a:r>
              <a:rPr b="1" lang="en" sz="1300">
                <a:solidFill>
                  <a:schemeClr val="dk1"/>
                </a:solidFill>
              </a:rPr>
              <a:t>Requisitos postulación</a:t>
            </a:r>
            <a:endParaRPr b="1" sz="1300">
              <a:solidFill>
                <a:schemeClr val="dk1"/>
              </a:solidFill>
            </a:endParaRPr>
          </a:p>
          <a:p>
            <a:pPr indent="0" lvl="0" marL="0" marR="0" rtl="0" algn="ctr">
              <a:lnSpc>
                <a:spcPct val="115000"/>
              </a:lnSpc>
              <a:spcBef>
                <a:spcPts val="0"/>
              </a:spcBef>
              <a:spcAft>
                <a:spcPts val="0"/>
              </a:spcAft>
              <a:buClr>
                <a:srgbClr val="000000"/>
              </a:buClr>
              <a:buSzPts val="1200"/>
              <a:buFont typeface="Arial"/>
              <a:buNone/>
            </a:pPr>
            <a:r>
              <a:t/>
            </a:r>
            <a:endParaRPr sz="1600">
              <a:solidFill>
                <a:srgbClr val="43BCD1"/>
              </a:solidFill>
            </a:endParaRPr>
          </a:p>
        </p:txBody>
      </p:sp>
      <p:sp>
        <p:nvSpPr>
          <p:cNvPr id="138" name="Google Shape;138;p21"/>
          <p:cNvSpPr txBox="1"/>
          <p:nvPr/>
        </p:nvSpPr>
        <p:spPr>
          <a:xfrm>
            <a:off x="3125625" y="1606900"/>
            <a:ext cx="4579500" cy="3336900"/>
          </a:xfrm>
          <a:prstGeom prst="rect">
            <a:avLst/>
          </a:prstGeom>
          <a:noFill/>
          <a:ln>
            <a:noFill/>
          </a:ln>
        </p:spPr>
        <p:txBody>
          <a:bodyPr anchorCtr="0" anchor="t" bIns="91425" lIns="91425" spcFirstLastPara="1" rIns="91425" wrap="square" tIns="91425">
            <a:noAutofit/>
          </a:bodyPr>
          <a:lstStyle/>
          <a:p>
            <a:pPr indent="-311150" lvl="0" marL="457200" marR="0" rtl="0" algn="l">
              <a:lnSpc>
                <a:spcPct val="150000"/>
              </a:lnSpc>
              <a:spcBef>
                <a:spcPts val="0"/>
              </a:spcBef>
              <a:spcAft>
                <a:spcPts val="0"/>
              </a:spcAft>
              <a:buClr>
                <a:schemeClr val="dk1"/>
              </a:buClr>
              <a:buSzPts val="1300"/>
              <a:buFont typeface="Montserrat"/>
              <a:buAutoNum type="arabicParenR"/>
            </a:pPr>
            <a:r>
              <a:rPr lang="en" sz="1300">
                <a:solidFill>
                  <a:schemeClr val="dk1"/>
                </a:solidFill>
                <a:latin typeface="Montserrat"/>
                <a:ea typeface="Montserrat"/>
                <a:cs typeface="Montserrat"/>
                <a:sym typeface="Montserrat"/>
              </a:rPr>
              <a:t>Que la solicitud de invención (patente o modelo de utilidad) se haya publicado.</a:t>
            </a:r>
            <a:endParaRPr sz="1300">
              <a:solidFill>
                <a:schemeClr val="dk1"/>
              </a:solidFill>
              <a:latin typeface="Montserrat"/>
              <a:ea typeface="Montserrat"/>
              <a:cs typeface="Montserrat"/>
              <a:sym typeface="Montserrat"/>
            </a:endParaRPr>
          </a:p>
          <a:p>
            <a:pPr indent="-311150" lvl="0" marL="457200" marR="0" rtl="0" algn="l">
              <a:lnSpc>
                <a:spcPct val="150000"/>
              </a:lnSpc>
              <a:spcBef>
                <a:spcPts val="0"/>
              </a:spcBef>
              <a:spcAft>
                <a:spcPts val="0"/>
              </a:spcAft>
              <a:buClr>
                <a:schemeClr val="dk1"/>
              </a:buClr>
              <a:buSzPts val="1300"/>
              <a:buFont typeface="Montserrat"/>
              <a:buAutoNum type="arabicParenR"/>
            </a:pPr>
            <a:r>
              <a:rPr lang="en" sz="1300">
                <a:solidFill>
                  <a:schemeClr val="dk1"/>
                </a:solidFill>
                <a:latin typeface="Montserrat"/>
                <a:ea typeface="Montserrat"/>
                <a:cs typeface="Montserrat"/>
                <a:sym typeface="Montserrat"/>
              </a:rPr>
              <a:t>Que la solicitud de invención no tenga oposición en curso.</a:t>
            </a:r>
            <a:endParaRPr sz="1300">
              <a:solidFill>
                <a:schemeClr val="dk1"/>
              </a:solidFill>
              <a:latin typeface="Montserrat"/>
              <a:ea typeface="Montserrat"/>
              <a:cs typeface="Montserrat"/>
              <a:sym typeface="Montserrat"/>
            </a:endParaRPr>
          </a:p>
          <a:p>
            <a:pPr indent="-311150" lvl="0" marL="457200" marR="0" rtl="0" algn="l">
              <a:lnSpc>
                <a:spcPct val="150000"/>
              </a:lnSpc>
              <a:spcBef>
                <a:spcPts val="0"/>
              </a:spcBef>
              <a:spcAft>
                <a:spcPts val="0"/>
              </a:spcAft>
              <a:buClr>
                <a:schemeClr val="dk1"/>
              </a:buClr>
              <a:buSzPts val="1300"/>
              <a:buFont typeface="Montserrat"/>
              <a:buAutoNum type="arabicParenR"/>
            </a:pPr>
            <a:r>
              <a:rPr lang="en" sz="1300">
                <a:solidFill>
                  <a:schemeClr val="dk1"/>
                </a:solidFill>
                <a:latin typeface="Montserrat"/>
                <a:ea typeface="Montserrat"/>
                <a:cs typeface="Montserrat"/>
                <a:sym typeface="Montserrat"/>
              </a:rPr>
              <a:t>Que el arancel pericial se encuentre pagado.</a:t>
            </a:r>
            <a:endParaRPr sz="1300">
              <a:solidFill>
                <a:schemeClr val="dk1"/>
              </a:solidFill>
              <a:latin typeface="Montserrat"/>
              <a:ea typeface="Montserrat"/>
              <a:cs typeface="Montserrat"/>
              <a:sym typeface="Montserrat"/>
            </a:endParaRPr>
          </a:p>
          <a:p>
            <a:pPr indent="-311150" lvl="0" marL="457200" marR="0" rtl="0" algn="l">
              <a:lnSpc>
                <a:spcPct val="150000"/>
              </a:lnSpc>
              <a:spcBef>
                <a:spcPts val="0"/>
              </a:spcBef>
              <a:spcAft>
                <a:spcPts val="0"/>
              </a:spcAft>
              <a:buClr>
                <a:schemeClr val="dk1"/>
              </a:buClr>
              <a:buSzPts val="1300"/>
              <a:buFont typeface="Montserrat"/>
              <a:buAutoNum type="arabicParenR"/>
            </a:pPr>
            <a:r>
              <a:rPr lang="en" sz="1300">
                <a:solidFill>
                  <a:schemeClr val="dk1"/>
                </a:solidFill>
                <a:latin typeface="Montserrat"/>
                <a:ea typeface="Montserrat"/>
                <a:cs typeface="Montserrat"/>
                <a:sym typeface="Montserrat"/>
              </a:rPr>
              <a:t>Que el examen de fondo no haya sido solicitado.</a:t>
            </a:r>
            <a:endParaRPr sz="1300">
              <a:solidFill>
                <a:schemeClr val="dk1"/>
              </a:solidFill>
              <a:latin typeface="Montserrat"/>
              <a:ea typeface="Montserrat"/>
              <a:cs typeface="Montserrat"/>
              <a:sym typeface="Montserrat"/>
            </a:endParaRPr>
          </a:p>
          <a:p>
            <a:pPr indent="-311150" lvl="0" marL="457200" marR="0" rtl="0" algn="l">
              <a:lnSpc>
                <a:spcPct val="150000"/>
              </a:lnSpc>
              <a:spcBef>
                <a:spcPts val="0"/>
              </a:spcBef>
              <a:spcAft>
                <a:spcPts val="0"/>
              </a:spcAft>
              <a:buClr>
                <a:schemeClr val="dk1"/>
              </a:buClr>
              <a:buSzPts val="1300"/>
              <a:buFont typeface="Montserrat"/>
              <a:buAutoNum type="arabicParenR"/>
            </a:pPr>
            <a:r>
              <a:rPr lang="en" sz="1300">
                <a:solidFill>
                  <a:schemeClr val="dk1"/>
                </a:solidFill>
                <a:latin typeface="Montserrat"/>
                <a:ea typeface="Montserrat"/>
                <a:cs typeface="Montserrat"/>
                <a:sym typeface="Montserrat"/>
              </a:rPr>
              <a:t>El solicitante deberá ingresar un formulario de PAPV que incluya una explicación del impacto positivo que ofrece la solicitud de invención en el medio ambiente (tecnología verde) </a:t>
            </a:r>
            <a:endParaRPr sz="1300">
              <a:solidFill>
                <a:schemeClr val="dk1"/>
              </a:solidFill>
              <a:latin typeface="Montserrat"/>
              <a:ea typeface="Montserrat"/>
              <a:cs typeface="Montserrat"/>
              <a:sym typeface="Montserr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