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2" r:id="rId5"/>
    <p:sldId id="275" r:id="rId6"/>
    <p:sldId id="263" r:id="rId7"/>
    <p:sldId id="276" r:id="rId8"/>
    <p:sldId id="264" r:id="rId9"/>
    <p:sldId id="279" r:id="rId10"/>
    <p:sldId id="280" r:id="rId11"/>
    <p:sldId id="265" r:id="rId12"/>
    <p:sldId id="266" r:id="rId13"/>
    <p:sldId id="277" r:id="rId14"/>
    <p:sldId id="278" r:id="rId15"/>
    <p:sldId id="281" r:id="rId16"/>
    <p:sldId id="259" r:id="rId17"/>
  </p:sldIdLst>
  <p:sldSz cx="9180513" cy="7021513"/>
  <p:notesSz cx="6858000" cy="9144000"/>
  <p:defaultTextStyle>
    <a:defPPr>
      <a:defRPr lang="es-ES"/>
    </a:defPPr>
    <a:lvl1pPr algn="l" defTabSz="9255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61963" indent="-4763" algn="l" defTabSz="9255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25513" indent="-11113" algn="l" defTabSz="9255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87475" indent="-15875" algn="l" defTabSz="9255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51025" indent="-22225" algn="l" defTabSz="925513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212">
          <p15:clr>
            <a:srgbClr val="A4A3A4"/>
          </p15:clr>
        </p15:guide>
        <p15:guide id="2" pos="289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CC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47" y="-173"/>
      </p:cViewPr>
      <p:guideLst>
        <p:guide orient="horz" pos="2212"/>
        <p:guide pos="28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8539" y="2181221"/>
            <a:ext cx="7803436" cy="150507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7077" y="3978857"/>
            <a:ext cx="6426359" cy="179438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2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5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87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516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145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74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404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03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E40177-E05F-4C9F-A3FA-22E91333280F}" type="datetimeFigureOut">
              <a:rPr lang="es-ES"/>
              <a:pPr>
                <a:defRPr/>
              </a:pPr>
              <a:t>05/05/2015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ACCD3-5B95-4232-96B4-906C7F5FD17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756FF7-65DC-4705-BF3B-AB03EF513E71}" type="datetimeFigureOut">
              <a:rPr lang="es-ES"/>
              <a:pPr>
                <a:defRPr/>
              </a:pPr>
              <a:t>05/05/2015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A9705D-72FF-48D3-9D24-DDD2A79A66B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55872" y="281187"/>
            <a:ext cx="2065615" cy="599104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9026" y="281187"/>
            <a:ext cx="6043838" cy="599104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346E8C-8A1A-43FB-81E2-94DAC027A2DD}" type="datetimeFigureOut">
              <a:rPr lang="es-ES"/>
              <a:pPr>
                <a:defRPr/>
              </a:pPr>
              <a:t>05/05/2015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E775D-DC20-4BE6-B2B0-86DACE39D4C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13FA0-96A1-4F3B-AEEE-DBB1F6B5F895}" type="datetimeFigureOut">
              <a:rPr lang="es-ES"/>
              <a:pPr>
                <a:defRPr/>
              </a:pPr>
              <a:t>05/05/2015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7AAB2A-99F9-46AD-8854-70DC2514EB1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5197" y="4511973"/>
            <a:ext cx="7803436" cy="1394550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5197" y="2976018"/>
            <a:ext cx="7803436" cy="153595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6291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2583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8874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516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145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7749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404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03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4F494-F52A-4F2E-BBD5-54DBD09700D5}" type="datetimeFigureOut">
              <a:rPr lang="es-ES"/>
              <a:pPr>
                <a:defRPr/>
              </a:pPr>
              <a:t>05/05/2015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E5DBD-5684-4D1B-8E96-4DB85F0F45C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9025" y="1638354"/>
            <a:ext cx="4054727" cy="46338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66761" y="1638354"/>
            <a:ext cx="4054727" cy="463387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9B866-7BD5-4D87-BFCB-2C395800E8B7}" type="datetimeFigureOut">
              <a:rPr lang="es-ES"/>
              <a:pPr>
                <a:defRPr/>
              </a:pPr>
              <a:t>05/05/2015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356D13-FBCB-4496-B687-C2E4E24B9AE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9026" y="1571714"/>
            <a:ext cx="4056321" cy="655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2915" indent="0">
              <a:buNone/>
              <a:defRPr sz="2000" b="1"/>
            </a:lvl2pPr>
            <a:lvl3pPr marL="925830" indent="0">
              <a:buNone/>
              <a:defRPr sz="1800" b="1"/>
            </a:lvl3pPr>
            <a:lvl4pPr marL="1388745" indent="0">
              <a:buNone/>
              <a:defRPr sz="1600" b="1"/>
            </a:lvl4pPr>
            <a:lvl5pPr marL="1851660" indent="0">
              <a:buNone/>
              <a:defRPr sz="1600" b="1"/>
            </a:lvl5pPr>
            <a:lvl6pPr marL="2314575" indent="0">
              <a:buNone/>
              <a:defRPr sz="1600" b="1"/>
            </a:lvl6pPr>
            <a:lvl7pPr marL="2777490" indent="0">
              <a:buNone/>
              <a:defRPr sz="1600" b="1"/>
            </a:lvl7pPr>
            <a:lvl8pPr marL="3240405" indent="0">
              <a:buNone/>
              <a:defRPr sz="1600" b="1"/>
            </a:lvl8pPr>
            <a:lvl9pPr marL="370332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9026" y="2226730"/>
            <a:ext cx="4056321" cy="40454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63574" y="1571714"/>
            <a:ext cx="4057914" cy="655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62915" indent="0">
              <a:buNone/>
              <a:defRPr sz="2000" b="1"/>
            </a:lvl2pPr>
            <a:lvl3pPr marL="925830" indent="0">
              <a:buNone/>
              <a:defRPr sz="1800" b="1"/>
            </a:lvl3pPr>
            <a:lvl4pPr marL="1388745" indent="0">
              <a:buNone/>
              <a:defRPr sz="1600" b="1"/>
            </a:lvl4pPr>
            <a:lvl5pPr marL="1851660" indent="0">
              <a:buNone/>
              <a:defRPr sz="1600" b="1"/>
            </a:lvl5pPr>
            <a:lvl6pPr marL="2314575" indent="0">
              <a:buNone/>
              <a:defRPr sz="1600" b="1"/>
            </a:lvl6pPr>
            <a:lvl7pPr marL="2777490" indent="0">
              <a:buNone/>
              <a:defRPr sz="1600" b="1"/>
            </a:lvl7pPr>
            <a:lvl8pPr marL="3240405" indent="0">
              <a:buNone/>
              <a:defRPr sz="1600" b="1"/>
            </a:lvl8pPr>
            <a:lvl9pPr marL="370332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574" y="2226730"/>
            <a:ext cx="4057914" cy="40454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F9CFD5-E742-4E02-9A19-E630E4942161}" type="datetimeFigureOut">
              <a:rPr lang="es-ES"/>
              <a:pPr>
                <a:defRPr/>
              </a:pPr>
              <a:t>05/05/2015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7BE4C6-A374-44D8-AC14-A63242DE088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429A1-2B35-4E72-9892-C4AA292F1229}" type="datetimeFigureOut">
              <a:rPr lang="es-ES"/>
              <a:pPr>
                <a:defRPr/>
              </a:pPr>
              <a:t>05/05/2015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258E4-1BBF-4E2D-87ED-FD303BA0B67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A61B9-ACDC-45BC-BE5F-20A6C55A2A38}" type="datetimeFigureOut">
              <a:rPr lang="es-ES"/>
              <a:pPr>
                <a:defRPr/>
              </a:pPr>
              <a:t>05/05/2015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22391-269F-4838-BC10-15CAC5B3499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9026" y="279560"/>
            <a:ext cx="3020326" cy="118975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89325" y="279561"/>
            <a:ext cx="5132162" cy="599266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9026" y="1469317"/>
            <a:ext cx="3020326" cy="4802910"/>
          </a:xfrm>
        </p:spPr>
        <p:txBody>
          <a:bodyPr/>
          <a:lstStyle>
            <a:lvl1pPr marL="0" indent="0">
              <a:buNone/>
              <a:defRPr sz="1400"/>
            </a:lvl1pPr>
            <a:lvl2pPr marL="462915" indent="0">
              <a:buNone/>
              <a:defRPr sz="1200"/>
            </a:lvl2pPr>
            <a:lvl3pPr marL="925830" indent="0">
              <a:buNone/>
              <a:defRPr sz="1000"/>
            </a:lvl3pPr>
            <a:lvl4pPr marL="1388745" indent="0">
              <a:buNone/>
              <a:defRPr sz="900"/>
            </a:lvl4pPr>
            <a:lvl5pPr marL="1851660" indent="0">
              <a:buNone/>
              <a:defRPr sz="900"/>
            </a:lvl5pPr>
            <a:lvl6pPr marL="2314575" indent="0">
              <a:buNone/>
              <a:defRPr sz="900"/>
            </a:lvl6pPr>
            <a:lvl7pPr marL="2777490" indent="0">
              <a:buNone/>
              <a:defRPr sz="900"/>
            </a:lvl7pPr>
            <a:lvl8pPr marL="3240405" indent="0">
              <a:buNone/>
              <a:defRPr sz="900"/>
            </a:lvl8pPr>
            <a:lvl9pPr marL="370332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C2676-2EB6-4A58-8561-E631703D653C}" type="datetimeFigureOut">
              <a:rPr lang="es-ES"/>
              <a:pPr>
                <a:defRPr/>
              </a:pPr>
              <a:t>05/05/2015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F9127-9C05-40B5-B537-EC023688145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9445" y="4915059"/>
            <a:ext cx="5508308" cy="5802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9445" y="627385"/>
            <a:ext cx="5508308" cy="421290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62915" indent="0">
              <a:buNone/>
              <a:defRPr sz="2800"/>
            </a:lvl2pPr>
            <a:lvl3pPr marL="925830" indent="0">
              <a:buNone/>
              <a:defRPr sz="2400"/>
            </a:lvl3pPr>
            <a:lvl4pPr marL="1388745" indent="0">
              <a:buNone/>
              <a:defRPr sz="2000"/>
            </a:lvl4pPr>
            <a:lvl5pPr marL="1851660" indent="0">
              <a:buNone/>
              <a:defRPr sz="2000"/>
            </a:lvl5pPr>
            <a:lvl6pPr marL="2314575" indent="0">
              <a:buNone/>
              <a:defRPr sz="2000"/>
            </a:lvl6pPr>
            <a:lvl7pPr marL="2777490" indent="0">
              <a:buNone/>
              <a:defRPr sz="2000"/>
            </a:lvl7pPr>
            <a:lvl8pPr marL="3240405" indent="0">
              <a:buNone/>
              <a:defRPr sz="2000"/>
            </a:lvl8pPr>
            <a:lvl9pPr marL="370332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9445" y="5495310"/>
            <a:ext cx="5508308" cy="824052"/>
          </a:xfrm>
        </p:spPr>
        <p:txBody>
          <a:bodyPr/>
          <a:lstStyle>
            <a:lvl1pPr marL="0" indent="0">
              <a:buNone/>
              <a:defRPr sz="1400"/>
            </a:lvl1pPr>
            <a:lvl2pPr marL="462915" indent="0">
              <a:buNone/>
              <a:defRPr sz="1200"/>
            </a:lvl2pPr>
            <a:lvl3pPr marL="925830" indent="0">
              <a:buNone/>
              <a:defRPr sz="1000"/>
            </a:lvl3pPr>
            <a:lvl4pPr marL="1388745" indent="0">
              <a:buNone/>
              <a:defRPr sz="900"/>
            </a:lvl4pPr>
            <a:lvl5pPr marL="1851660" indent="0">
              <a:buNone/>
              <a:defRPr sz="900"/>
            </a:lvl5pPr>
            <a:lvl6pPr marL="2314575" indent="0">
              <a:buNone/>
              <a:defRPr sz="900"/>
            </a:lvl6pPr>
            <a:lvl7pPr marL="2777490" indent="0">
              <a:buNone/>
              <a:defRPr sz="900"/>
            </a:lvl7pPr>
            <a:lvl8pPr marL="3240405" indent="0">
              <a:buNone/>
              <a:defRPr sz="900"/>
            </a:lvl8pPr>
            <a:lvl9pPr marL="370332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992D62-A2B6-43B6-997B-43645E019619}" type="datetimeFigureOut">
              <a:rPr lang="es-ES"/>
              <a:pPr>
                <a:defRPr/>
              </a:pPr>
              <a:t>05/05/2015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5FD32-770D-4E88-AA04-1FBFF8E2BD0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8788" y="280988"/>
            <a:ext cx="8262937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583" tIns="46292" rIns="92583" bIns="4629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8788" y="1638300"/>
            <a:ext cx="8262937" cy="463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583" tIns="46292" rIns="92583" bIns="462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8788" y="6507163"/>
            <a:ext cx="2143125" cy="374650"/>
          </a:xfrm>
          <a:prstGeom prst="rect">
            <a:avLst/>
          </a:prstGeom>
        </p:spPr>
        <p:txBody>
          <a:bodyPr vert="horz" lIns="92583" tIns="46292" rIns="92583" bIns="46292" rtlCol="0" anchor="ctr"/>
          <a:lstStyle>
            <a:lvl1pPr algn="l" defTabSz="925830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F17358-40BA-42BD-9E6F-F9CDC602D360}" type="datetimeFigureOut">
              <a:rPr lang="es-ES"/>
              <a:pPr>
                <a:defRPr/>
              </a:pPr>
              <a:t>05/05/2015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36900" y="6507163"/>
            <a:ext cx="2906713" cy="374650"/>
          </a:xfrm>
          <a:prstGeom prst="rect">
            <a:avLst/>
          </a:prstGeom>
        </p:spPr>
        <p:txBody>
          <a:bodyPr vert="horz" lIns="92583" tIns="46292" rIns="92583" bIns="46292" rtlCol="0" anchor="ctr"/>
          <a:lstStyle>
            <a:lvl1pPr algn="ctr" defTabSz="92583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78600" y="6507163"/>
            <a:ext cx="2143125" cy="374650"/>
          </a:xfrm>
          <a:prstGeom prst="rect">
            <a:avLst/>
          </a:prstGeom>
        </p:spPr>
        <p:txBody>
          <a:bodyPr vert="horz" lIns="92583" tIns="46292" rIns="92583" bIns="46292" rtlCol="0" anchor="ctr"/>
          <a:lstStyle>
            <a:lvl1pPr algn="r" defTabSz="925830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8DBCF31-AC55-43FE-84A0-8F105D8058E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925513" rtl="0" fontAlgn="base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25513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itchFamily="34" charset="0"/>
        </a:defRPr>
      </a:lvl2pPr>
      <a:lvl3pPr algn="ctr" defTabSz="925513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itchFamily="34" charset="0"/>
        </a:defRPr>
      </a:lvl3pPr>
      <a:lvl4pPr algn="ctr" defTabSz="925513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itchFamily="34" charset="0"/>
        </a:defRPr>
      </a:lvl4pPr>
      <a:lvl5pPr algn="ctr" defTabSz="925513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itchFamily="34" charset="0"/>
        </a:defRPr>
      </a:lvl5pPr>
      <a:lvl6pPr marL="457200" algn="ctr" defTabSz="925513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itchFamily="34" charset="0"/>
        </a:defRPr>
      </a:lvl6pPr>
      <a:lvl7pPr marL="914400" algn="ctr" defTabSz="925513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itchFamily="34" charset="0"/>
        </a:defRPr>
      </a:lvl7pPr>
      <a:lvl8pPr marL="1371600" algn="ctr" defTabSz="925513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itchFamily="34" charset="0"/>
        </a:defRPr>
      </a:lvl8pPr>
      <a:lvl9pPr marL="1828800" algn="ctr" defTabSz="925513" rtl="0" fontAlgn="base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Calibri" pitchFamily="34" charset="0"/>
        </a:defRPr>
      </a:lvl9pPr>
    </p:titleStyle>
    <p:bodyStyle>
      <a:lvl1pPr marL="346075" indent="-346075" algn="l" defTabSz="925513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50888" indent="-288925" algn="l" defTabSz="925513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57288" indent="-230188" algn="l" defTabSz="925513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19250" indent="-230188" algn="l" defTabSz="925513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82800" indent="-230188" algn="l" defTabSz="925513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6033" indent="-231458" algn="l" defTabSz="92583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08948" indent="-231458" algn="l" defTabSz="92583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71863" indent="-231458" algn="l" defTabSz="92583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34778" indent="-231458" algn="l" defTabSz="92583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258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2915" algn="l" defTabSz="9258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25830" algn="l" defTabSz="9258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88745" algn="l" defTabSz="9258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algn="l" defTabSz="9258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14575" algn="l" defTabSz="9258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77490" algn="l" defTabSz="9258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40405" algn="l" defTabSz="9258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03320" algn="l" defTabSz="92583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6 Título"/>
          <p:cNvSpPr>
            <a:spLocks noGrp="1"/>
          </p:cNvSpPr>
          <p:nvPr>
            <p:ph type="ctrTitle"/>
          </p:nvPr>
        </p:nvSpPr>
        <p:spPr>
          <a:xfrm>
            <a:off x="688975" y="2181225"/>
            <a:ext cx="7802563" cy="1504950"/>
          </a:xfrm>
        </p:spPr>
        <p:txBody>
          <a:bodyPr/>
          <a:lstStyle/>
          <a:p>
            <a:endParaRPr lang="es-PE" smtClean="0"/>
          </a:p>
        </p:txBody>
      </p:sp>
      <p:sp>
        <p:nvSpPr>
          <p:cNvPr id="8" name="7 Subtítulo"/>
          <p:cNvSpPr>
            <a:spLocks noGrp="1"/>
          </p:cNvSpPr>
          <p:nvPr>
            <p:ph type="subTitle" idx="1"/>
          </p:nvPr>
        </p:nvSpPr>
        <p:spPr>
          <a:xfrm>
            <a:off x="1376363" y="3978275"/>
            <a:ext cx="6427787" cy="1795463"/>
          </a:xfrm>
        </p:spPr>
        <p:txBody>
          <a:bodyPr rtlCol="0">
            <a:normAutofit/>
          </a:bodyPr>
          <a:lstStyle/>
          <a:p>
            <a:pPr defTabSz="92583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s-PE"/>
          </a:p>
        </p:txBody>
      </p:sp>
      <p:pic>
        <p:nvPicPr>
          <p:cNvPr id="13315" name="Picture 3" descr="C:\Users\NOVA\Desktop\CONCYTEC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51950" cy="702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CuadroTexto"/>
          <p:cNvSpPr txBox="1"/>
          <p:nvPr/>
        </p:nvSpPr>
        <p:spPr>
          <a:xfrm>
            <a:off x="1205880" y="1566540"/>
            <a:ext cx="7029623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2583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4400" b="1" dirty="0" smtClean="0">
                <a:solidFill>
                  <a:srgbClr val="0099CC"/>
                </a:solidFill>
                <a:latin typeface="+mj-lt"/>
                <a:cs typeface="+mn-cs"/>
              </a:rPr>
              <a:t>Cooperación Sur – Sur y la Cooperación Triangular para la Transferencia de Tecnología</a:t>
            </a:r>
            <a:endParaRPr lang="es-PE" sz="4400" b="1" dirty="0">
              <a:solidFill>
                <a:srgbClr val="0099CC"/>
              </a:solidFill>
              <a:latin typeface="+mj-lt"/>
              <a:cs typeface="+mn-cs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1347154" y="4680714"/>
            <a:ext cx="5949950" cy="181588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defTabSz="92583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800" i="1" dirty="0" smtClean="0">
                <a:solidFill>
                  <a:srgbClr val="003366"/>
                </a:solidFill>
                <a:latin typeface="+mj-lt"/>
                <a:cs typeface="+mn-cs"/>
              </a:rPr>
              <a:t>Juana </a:t>
            </a:r>
            <a:r>
              <a:rPr lang="es-PE" sz="2800" i="1" dirty="0" err="1" smtClean="0">
                <a:solidFill>
                  <a:srgbClr val="003366"/>
                </a:solidFill>
                <a:latin typeface="+mj-lt"/>
                <a:cs typeface="+mn-cs"/>
              </a:rPr>
              <a:t>Kuramoto</a:t>
            </a:r>
            <a:r>
              <a:rPr lang="es-PE" sz="2800" i="1" dirty="0" smtClean="0">
                <a:solidFill>
                  <a:srgbClr val="003366"/>
                </a:solidFill>
                <a:latin typeface="+mj-lt"/>
                <a:cs typeface="+mn-cs"/>
              </a:rPr>
              <a:t> Huamán</a:t>
            </a:r>
          </a:p>
          <a:p>
            <a:pPr algn="ctr" defTabSz="92583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800" i="1" dirty="0" smtClean="0">
                <a:solidFill>
                  <a:srgbClr val="003366"/>
                </a:solidFill>
                <a:latin typeface="+mj-lt"/>
                <a:cs typeface="+mn-cs"/>
              </a:rPr>
              <a:t>Directora de Políticas y Planes</a:t>
            </a:r>
          </a:p>
          <a:p>
            <a:pPr algn="ctr" defTabSz="925830" fontAlgn="auto">
              <a:spcBef>
                <a:spcPts val="0"/>
              </a:spcBef>
              <a:spcAft>
                <a:spcPts val="0"/>
              </a:spcAft>
              <a:defRPr/>
            </a:pPr>
            <a:endParaRPr lang="es-PE" sz="2800" i="1" dirty="0">
              <a:solidFill>
                <a:srgbClr val="003366"/>
              </a:solidFill>
              <a:latin typeface="+mj-lt"/>
              <a:cs typeface="+mn-cs"/>
            </a:endParaRPr>
          </a:p>
          <a:p>
            <a:pPr algn="ctr" defTabSz="92583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2800" i="1" dirty="0" smtClean="0">
                <a:solidFill>
                  <a:srgbClr val="003366"/>
                </a:solidFill>
                <a:latin typeface="+mj-lt"/>
                <a:cs typeface="+mn-cs"/>
              </a:rPr>
              <a:t>Lima, </a:t>
            </a:r>
            <a:r>
              <a:rPr lang="es-PE" sz="2800" i="1" dirty="0">
                <a:solidFill>
                  <a:srgbClr val="003366"/>
                </a:solidFill>
                <a:latin typeface="+mj-lt"/>
                <a:cs typeface="+mn-cs"/>
              </a:rPr>
              <a:t>6</a:t>
            </a:r>
            <a:r>
              <a:rPr lang="es-PE" sz="2800" i="1" dirty="0" smtClean="0">
                <a:solidFill>
                  <a:srgbClr val="003366"/>
                </a:solidFill>
                <a:latin typeface="+mj-lt"/>
                <a:cs typeface="+mn-cs"/>
              </a:rPr>
              <a:t> de Mayo de 2015</a:t>
            </a:r>
            <a:endParaRPr lang="es-PE" sz="2800" i="1" dirty="0">
              <a:solidFill>
                <a:srgbClr val="003366"/>
              </a:solidFill>
              <a:latin typeface="+mj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14339" name="Picture 3" descr="C:\Users\NOVA\Desktop\CONCYTEC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51950" cy="702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CuadroTexto"/>
          <p:cNvSpPr txBox="1"/>
          <p:nvPr/>
        </p:nvSpPr>
        <p:spPr>
          <a:xfrm>
            <a:off x="1141413" y="1577975"/>
            <a:ext cx="594995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92583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3600" b="1" dirty="0" smtClean="0">
                <a:solidFill>
                  <a:srgbClr val="0099CC"/>
                </a:solidFill>
                <a:latin typeface="+mj-lt"/>
                <a:cs typeface="+mn-cs"/>
              </a:rPr>
              <a:t>ERANET – LAC (3)</a:t>
            </a:r>
            <a:endParaRPr lang="es-PE" sz="2400" b="1" dirty="0">
              <a:solidFill>
                <a:srgbClr val="0099CC"/>
              </a:solidFill>
              <a:latin typeface="+mj-lt"/>
              <a:cs typeface="+mn-cs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917848" y="2502644"/>
            <a:ext cx="773186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latin typeface="Arial" panose="020B0604020202020204" pitchFamily="34" charset="0"/>
              </a:rPr>
              <a:t>Proyectos ganadores</a:t>
            </a:r>
          </a:p>
          <a:p>
            <a:endParaRPr lang="es-ES" sz="2000" dirty="0" smtClean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Peces amazónicos y cambio climático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Líder: IRD - Francia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Socio peruano: UNMSM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Otros socios: Colombia, Bélgica y Francia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 smtClean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Reconocimiento de infección primaria por </a:t>
            </a:r>
            <a:r>
              <a:rPr lang="es-ES" sz="2000" dirty="0" err="1" smtClean="0">
                <a:latin typeface="Arial" panose="020B0604020202020204" pitchFamily="34" charset="0"/>
              </a:rPr>
              <a:t>neumocysistis</a:t>
            </a:r>
            <a:r>
              <a:rPr lang="es-ES" sz="2000" dirty="0" smtClean="0">
                <a:latin typeface="Arial" panose="020B0604020202020204" pitchFamily="34" charset="0"/>
              </a:rPr>
              <a:t> en niños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Líder: Universidad de Chile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Socio peruano: Instituto de Enfermedades Tropicales - UPCH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Otros socios: Alemania, Francia y España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8399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14339" name="Picture 3" descr="C:\Users\NOVA\Desktop\CONCYTEC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51950" cy="702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CuadroTexto"/>
          <p:cNvSpPr txBox="1"/>
          <p:nvPr/>
        </p:nvSpPr>
        <p:spPr>
          <a:xfrm>
            <a:off x="1141413" y="1577975"/>
            <a:ext cx="594995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92583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3600" b="1" dirty="0" smtClean="0">
                <a:solidFill>
                  <a:srgbClr val="0099CC"/>
                </a:solidFill>
                <a:latin typeface="+mj-lt"/>
                <a:cs typeface="+mn-cs"/>
              </a:rPr>
              <a:t>Horizonte 2020</a:t>
            </a:r>
            <a:endParaRPr lang="es-PE" sz="2400" b="1" dirty="0">
              <a:solidFill>
                <a:srgbClr val="0099CC"/>
              </a:solidFill>
              <a:latin typeface="+mj-lt"/>
              <a:cs typeface="+mn-cs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917848" y="2502644"/>
            <a:ext cx="7731869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Al igual que ERANET, H2020 es promovido por la Comunidad Europea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Formar consorcios con países europeos y de otras regiones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Ciencia de Excelencia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Liderazgo comercial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Retos sociales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Establecimiento de Oficina de Enlace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Colaboración activa de Oficinas de Enlace de Uruguay y Argentina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Pasantía a Uruguay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Punto de agenda en el acuerdo de colaboración firmado con MINCYT – Argentina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062455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14339" name="Picture 3" descr="C:\Users\NOVA\Desktop\CONCYTEC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51950" cy="702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CuadroTexto"/>
          <p:cNvSpPr txBox="1"/>
          <p:nvPr/>
        </p:nvSpPr>
        <p:spPr>
          <a:xfrm>
            <a:off x="1143846" y="1206500"/>
            <a:ext cx="661719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2583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3600" b="1" dirty="0" smtClean="0">
                <a:solidFill>
                  <a:srgbClr val="0099CC"/>
                </a:solidFill>
                <a:latin typeface="+mj-lt"/>
                <a:cs typeface="+mn-cs"/>
              </a:rPr>
              <a:t>Convenios Sur – Sur priorizados por el CONCYTEC (1) </a:t>
            </a:r>
            <a:endParaRPr lang="es-PE" sz="3600" b="1" dirty="0">
              <a:solidFill>
                <a:srgbClr val="0099CC"/>
              </a:solidFill>
              <a:latin typeface="+mj-lt"/>
              <a:cs typeface="+mn-cs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917848" y="2502644"/>
            <a:ext cx="7731869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Convenio firmado con FAPESP (Brasil)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Movilidad de investigadores 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Realización de investigación conjunta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b="1" dirty="0" smtClean="0">
                <a:latin typeface="Arial" panose="020B0604020202020204" pitchFamily="34" charset="0"/>
              </a:rPr>
              <a:t>Potencial:</a:t>
            </a:r>
            <a:r>
              <a:rPr lang="es-ES" sz="2000" dirty="0" smtClean="0">
                <a:latin typeface="Arial" panose="020B0604020202020204" pitchFamily="34" charset="0"/>
              </a:rPr>
              <a:t> gran cantidad de investigadores peruanos radicados en Sao Paulo con experiencia en trabajo con empresas y transferencia de tecnología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Comité binacional con Colombia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Agenda de trabajo en diferentes temas relacionados con CTI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Aprendizaje de iniciativas de innovación 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Consultas y apoyo sobre el establecimiento de </a:t>
            </a:r>
            <a:r>
              <a:rPr lang="es-ES" sz="2000" dirty="0" err="1" smtClean="0">
                <a:latin typeface="Arial" panose="020B0604020202020204" pitchFamily="34" charset="0"/>
              </a:rPr>
              <a:t>OTTs</a:t>
            </a:r>
            <a:r>
              <a:rPr lang="es-ES" sz="2000" dirty="0" smtClean="0">
                <a:latin typeface="Arial" panose="020B0604020202020204" pitchFamily="34" charset="0"/>
              </a:rPr>
              <a:t> (</a:t>
            </a:r>
            <a:r>
              <a:rPr lang="es-ES" sz="2000" dirty="0" err="1" smtClean="0">
                <a:latin typeface="Arial" panose="020B0604020202020204" pitchFamily="34" charset="0"/>
              </a:rPr>
              <a:t>Innpulsa</a:t>
            </a:r>
            <a:r>
              <a:rPr lang="es-ES" sz="2000" dirty="0" smtClean="0">
                <a:latin typeface="Arial" panose="020B0604020202020204" pitchFamily="34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060560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14339" name="Picture 3" descr="C:\Users\NOVA\Desktop\CONCYTEC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51950" cy="702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CuadroTexto"/>
          <p:cNvSpPr txBox="1"/>
          <p:nvPr/>
        </p:nvSpPr>
        <p:spPr>
          <a:xfrm>
            <a:off x="1143846" y="1206500"/>
            <a:ext cx="661719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2583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3600" b="1" dirty="0" smtClean="0">
                <a:solidFill>
                  <a:srgbClr val="0099CC"/>
                </a:solidFill>
                <a:latin typeface="+mj-lt"/>
                <a:cs typeface="+mn-cs"/>
              </a:rPr>
              <a:t>Convenios Sur – Sur priorizados por el CONCYTEC (2) </a:t>
            </a:r>
            <a:endParaRPr lang="es-PE" sz="3600" b="1" dirty="0">
              <a:solidFill>
                <a:srgbClr val="0099CC"/>
              </a:solidFill>
              <a:latin typeface="+mj-lt"/>
              <a:cs typeface="+mn-cs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917848" y="2502644"/>
            <a:ext cx="7731869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</a:rPr>
              <a:t>Comité binacional con </a:t>
            </a:r>
            <a:r>
              <a:rPr lang="es-ES" sz="2000" dirty="0" smtClean="0">
                <a:latin typeface="Arial" panose="020B0604020202020204" pitchFamily="34" charset="0"/>
              </a:rPr>
              <a:t>Chile</a:t>
            </a:r>
            <a:endParaRPr lang="es-ES" sz="2000" dirty="0">
              <a:latin typeface="Arial" panose="020B0604020202020204" pitchFamily="34" charset="0"/>
            </a:endParaRP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Aprendizaje de iniciativas de innovación 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Consultas y apoyo para el establecimiento del sistema de incentivos tributarios (CORFO)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Consultas sobre el establecimiento de </a:t>
            </a:r>
            <a:r>
              <a:rPr lang="es-ES" sz="2000" dirty="0" err="1" smtClean="0">
                <a:latin typeface="Arial" panose="020B0604020202020204" pitchFamily="34" charset="0"/>
              </a:rPr>
              <a:t>OTTs</a:t>
            </a:r>
            <a:endParaRPr lang="es-ES" sz="2000" dirty="0" smtClean="0">
              <a:latin typeface="Arial" panose="020B0604020202020204" pitchFamily="34" charset="0"/>
            </a:endParaRP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Consultas para el diseño y gestión del financiamiento para Centros de Excelencia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endParaRPr lang="es-ES" sz="2000" dirty="0" smtClean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Convenio con MINCYT (Argentina)</a:t>
            </a:r>
            <a:endParaRPr lang="es-ES" sz="2000" dirty="0">
              <a:latin typeface="Arial" panose="020B0604020202020204" pitchFamily="34" charset="0"/>
            </a:endParaRP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Consultas y apoyo para el establecimiento de Oficina de Enlace de Horizonte 2020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Apoyo y consulta en temas relacionados con investigación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85732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14339" name="Picture 3" descr="C:\Users\NOVA\Desktop\CONCYTEC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51950" cy="702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CuadroTexto"/>
          <p:cNvSpPr txBox="1"/>
          <p:nvPr/>
        </p:nvSpPr>
        <p:spPr>
          <a:xfrm>
            <a:off x="1143846" y="1206500"/>
            <a:ext cx="661719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2583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3600" b="1" dirty="0" smtClean="0">
                <a:solidFill>
                  <a:srgbClr val="0099CC"/>
                </a:solidFill>
                <a:latin typeface="+mj-lt"/>
                <a:cs typeface="+mn-cs"/>
              </a:rPr>
              <a:t>Convenios Sur – Sur priorizados por el CONCYTEC (3) </a:t>
            </a:r>
            <a:endParaRPr lang="es-PE" sz="3600" b="1" dirty="0">
              <a:solidFill>
                <a:srgbClr val="0099CC"/>
              </a:solidFill>
              <a:latin typeface="+mj-lt"/>
              <a:cs typeface="+mn-cs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917848" y="2502644"/>
            <a:ext cx="7731869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Alianza del Pacífico</a:t>
            </a:r>
            <a:endParaRPr lang="es-ES" sz="2000" dirty="0">
              <a:latin typeface="Arial" panose="020B0604020202020204" pitchFamily="34" charset="0"/>
            </a:endParaRP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Socialización de experiencias en el ámbito de implementación de políticas de innovación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Realización de eventos conjuntos 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Estudios y actividades conjuntas sobre diferentes aspectos de los ecosistemas de innovación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Esquemas de capacitación conjunta para mejorar la gestión de CTI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Socialización de experiencias en el ámbito del seguimiento y evaluación de instrumentos de innovación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Generación de programas conjuntos de innovación entre los países de AP y otros países / regiones (Canadá, UK, EU)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endParaRPr lang="es-ES" sz="2000" dirty="0" smtClean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964937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14339" name="Picture 3" descr="C:\Users\NOVA\Desktop\CONCYTEC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51950" cy="702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CuadroTexto"/>
          <p:cNvSpPr txBox="1"/>
          <p:nvPr/>
        </p:nvSpPr>
        <p:spPr>
          <a:xfrm>
            <a:off x="1143846" y="1206500"/>
            <a:ext cx="661719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2583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3600" b="1" dirty="0" smtClean="0">
                <a:solidFill>
                  <a:srgbClr val="0099CC"/>
                </a:solidFill>
                <a:latin typeface="+mj-lt"/>
                <a:cs typeface="+mn-cs"/>
              </a:rPr>
              <a:t>Lecciones aprendidas</a:t>
            </a:r>
            <a:endParaRPr lang="es-PE" sz="3600" b="1" dirty="0">
              <a:solidFill>
                <a:srgbClr val="0099CC"/>
              </a:solidFill>
              <a:latin typeface="+mj-lt"/>
              <a:cs typeface="+mn-cs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917848" y="2502644"/>
            <a:ext cx="7731869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Cooperación sur – sur entre países similares permite una transferencia de conocimiento de políticas e instrumentos de políticas, así como la transmisión de buenas prácticas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Sin embargo, las experiencias deben pasar por un proceso de adaptación a las condiciones nacionales</a:t>
            </a:r>
            <a:endParaRPr lang="es-ES" sz="2000" dirty="0">
              <a:latin typeface="Arial" panose="020B0604020202020204" pitchFamily="34" charset="0"/>
            </a:endParaRP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Marcos legales e incentivos distintos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Aspectos culturales y de conducta innovadora distinta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endParaRPr lang="es-ES" sz="2000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Es necesario tener disponibilidad de recursos financieros y técnicos para aprovechar esta transferencia de conocimiento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También es necesario establecer reformas institucionales </a:t>
            </a:r>
            <a:r>
              <a:rPr lang="es-ES" sz="2000" smtClean="0">
                <a:latin typeface="Arial" panose="020B0604020202020204" pitchFamily="34" charset="0"/>
              </a:rPr>
              <a:t>y normativas</a:t>
            </a:r>
            <a:endParaRPr lang="es-ES" sz="2000" dirty="0" smtClean="0">
              <a:latin typeface="Arial" panose="020B0604020202020204" pitchFamily="34" charset="0"/>
            </a:endParaRPr>
          </a:p>
          <a:p>
            <a:pPr marL="747713" lvl="1" indent="-285750">
              <a:buFont typeface="Arial" panose="020B0604020202020204" pitchFamily="34" charset="0"/>
              <a:buChar char="•"/>
            </a:pPr>
            <a:endParaRPr lang="es-ES" sz="2000" dirty="0" smtClean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262015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 descr="C:\Users\NOVA\Desktop\CONCYTEC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34488" cy="702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CuadroTexto 1"/>
          <p:cNvSpPr txBox="1"/>
          <p:nvPr/>
        </p:nvSpPr>
        <p:spPr>
          <a:xfrm>
            <a:off x="2306355" y="4662884"/>
            <a:ext cx="46217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PE" sz="3600" b="1" dirty="0" smtClean="0"/>
              <a:t>MUCHAS GRACIAS!</a:t>
            </a:r>
            <a:endParaRPr lang="es-PE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14339" name="Picture 3" descr="C:\Users\NOVA\Desktop\CONCYTEC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51950" cy="702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CuadroTexto"/>
          <p:cNvSpPr txBox="1"/>
          <p:nvPr/>
        </p:nvSpPr>
        <p:spPr>
          <a:xfrm>
            <a:off x="1141413" y="1577975"/>
            <a:ext cx="594995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92583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3600" b="1" dirty="0" smtClean="0">
                <a:solidFill>
                  <a:srgbClr val="0099CC"/>
                </a:solidFill>
                <a:latin typeface="+mj-lt"/>
                <a:cs typeface="+mn-cs"/>
              </a:rPr>
              <a:t>Contenido</a:t>
            </a:r>
            <a:endParaRPr lang="es-PE" sz="2400" b="1" dirty="0">
              <a:solidFill>
                <a:srgbClr val="0099CC"/>
              </a:solidFill>
              <a:latin typeface="+mj-lt"/>
              <a:cs typeface="+mn-cs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989855" y="2718668"/>
            <a:ext cx="773186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PE" dirty="0" smtClean="0"/>
              <a:t>La internacionalización de las actividades de </a:t>
            </a:r>
            <a:r>
              <a:rPr lang="es-PE" dirty="0" err="1" smtClean="0"/>
              <a:t>CONCYTEC</a:t>
            </a:r>
            <a:endParaRPr lang="es-P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PE" dirty="0" smtClean="0"/>
              <a:t>Programa </a:t>
            </a:r>
            <a:r>
              <a:rPr lang="es-PE" dirty="0" err="1" smtClean="0"/>
              <a:t>CYTED</a:t>
            </a:r>
            <a:endParaRPr lang="es-PE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PE" dirty="0" smtClean="0"/>
              <a:t>Centros de Excelencia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PE" dirty="0" err="1" smtClean="0"/>
              <a:t>ERANET</a:t>
            </a:r>
            <a:r>
              <a:rPr lang="es-PE" dirty="0" smtClean="0"/>
              <a:t> LAC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PE" dirty="0" smtClean="0"/>
              <a:t>Horizonte 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PE" dirty="0" smtClean="0"/>
              <a:t>Convenios Sur – Sur priorizados por </a:t>
            </a:r>
            <a:r>
              <a:rPr lang="es-PE" dirty="0" smtClean="0"/>
              <a:t>CONCYTEC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PE" dirty="0" smtClean="0"/>
              <a:t>Lecciones aprendidas</a:t>
            </a:r>
            <a:endParaRPr lang="es-P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14339" name="Picture 3" descr="C:\Users\NOVA\Desktop\CONCYTEC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51950" cy="702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CuadroTexto"/>
          <p:cNvSpPr txBox="1"/>
          <p:nvPr/>
        </p:nvSpPr>
        <p:spPr>
          <a:xfrm>
            <a:off x="917848" y="1240234"/>
            <a:ext cx="756084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2583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3600" b="1" dirty="0" smtClean="0">
                <a:solidFill>
                  <a:srgbClr val="0099CC"/>
                </a:solidFill>
                <a:latin typeface="+mj-lt"/>
                <a:cs typeface="+mn-cs"/>
              </a:rPr>
              <a:t>Internacionalización de las actividades de </a:t>
            </a:r>
            <a:r>
              <a:rPr lang="es-PE" sz="3600" b="1" dirty="0" err="1" smtClean="0">
                <a:solidFill>
                  <a:srgbClr val="0099CC"/>
                </a:solidFill>
                <a:latin typeface="+mj-lt"/>
                <a:cs typeface="+mn-cs"/>
              </a:rPr>
              <a:t>CONCYTEC</a:t>
            </a:r>
            <a:endParaRPr lang="es-PE" sz="2400" b="1" dirty="0">
              <a:solidFill>
                <a:srgbClr val="0099CC"/>
              </a:solidFill>
              <a:latin typeface="+mj-lt"/>
              <a:cs typeface="+mn-cs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917848" y="2502644"/>
            <a:ext cx="7731869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Cambios en la forma de relacionamiento del </a:t>
            </a:r>
            <a:r>
              <a:rPr lang="es-ES" sz="2000" dirty="0" err="1" smtClean="0">
                <a:latin typeface="Arial" panose="020B0604020202020204" pitchFamily="34" charset="0"/>
              </a:rPr>
              <a:t>CONCYTEC</a:t>
            </a:r>
            <a:r>
              <a:rPr lang="es-ES" sz="2000" dirty="0" smtClean="0">
                <a:latin typeface="Arial" panose="020B0604020202020204" pitchFamily="34" charset="0"/>
              </a:rPr>
              <a:t> con sus pares internacionales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Mayor presupuesto 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De receptor de ayuda a contraparte 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Cooperación sur – sur toma un nuevo impulso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 smtClean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Prioridad a acuerdos de cooperación que se puedan ejecutar 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Más de 200 convenios, pero alrededor del 15% son ejecutados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 smtClean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Intención de consolidar acuerdos pequeños con instituciones de un solo país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Evitar el fraccionamiento y los altos costos administrativos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… pero no siempre es posible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406679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14339" name="Picture 3" descr="C:\Users\NOVA\Desktop\CONCYTEC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51950" cy="702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CuadroTexto"/>
          <p:cNvSpPr txBox="1"/>
          <p:nvPr/>
        </p:nvSpPr>
        <p:spPr>
          <a:xfrm>
            <a:off x="1141413" y="1577975"/>
            <a:ext cx="594995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92583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3600" b="1" dirty="0" smtClean="0">
                <a:solidFill>
                  <a:srgbClr val="0099CC"/>
                </a:solidFill>
                <a:latin typeface="+mj-lt"/>
                <a:cs typeface="+mn-cs"/>
              </a:rPr>
              <a:t>Programa </a:t>
            </a:r>
            <a:r>
              <a:rPr lang="es-PE" sz="3600" b="1" dirty="0" err="1" smtClean="0">
                <a:solidFill>
                  <a:srgbClr val="0099CC"/>
                </a:solidFill>
                <a:latin typeface="+mj-lt"/>
                <a:cs typeface="+mn-cs"/>
              </a:rPr>
              <a:t>CYTED</a:t>
            </a:r>
            <a:r>
              <a:rPr lang="es-PE" sz="3600" b="1" dirty="0">
                <a:solidFill>
                  <a:srgbClr val="0099CC"/>
                </a:solidFill>
                <a:latin typeface="+mj-lt"/>
                <a:cs typeface="+mn-cs"/>
              </a:rPr>
              <a:t> </a:t>
            </a:r>
            <a:r>
              <a:rPr lang="es-PE" sz="3600" b="1" dirty="0" smtClean="0">
                <a:solidFill>
                  <a:srgbClr val="0099CC"/>
                </a:solidFill>
                <a:latin typeface="+mj-lt"/>
                <a:cs typeface="+mn-cs"/>
              </a:rPr>
              <a:t>(1)</a:t>
            </a:r>
            <a:endParaRPr lang="es-PE" sz="2400" b="1" dirty="0">
              <a:solidFill>
                <a:srgbClr val="0099CC"/>
              </a:solidFill>
              <a:latin typeface="+mj-lt"/>
              <a:cs typeface="+mn-cs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917848" y="2502644"/>
            <a:ext cx="7731869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Plataforma de cooperación regional de Iberoamérica en </a:t>
            </a:r>
            <a:r>
              <a:rPr lang="es-ES" sz="2000" dirty="0" err="1" smtClean="0">
                <a:latin typeface="Arial" panose="020B0604020202020204" pitchFamily="34" charset="0"/>
              </a:rPr>
              <a:t>CTI</a:t>
            </a:r>
            <a:endParaRPr lang="es-ES" sz="2000" dirty="0" smtClean="0">
              <a:latin typeface="Arial" panose="020B0604020202020204" pitchFamily="34" charset="0"/>
            </a:endParaRP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Cambios en el financiamiento de programas, proyectos y actividades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Menor participación de España </a:t>
            </a:r>
            <a:r>
              <a:rPr lang="es-ES" sz="2000" dirty="0" smtClean="0">
                <a:latin typeface="Arial" panose="020B0604020202020204" pitchFamily="34" charset="0"/>
                <a:sym typeface="Wingdings" panose="05000000000000000000" pitchFamily="2" charset="2"/>
              </a:rPr>
              <a:t> mayor participación de los países latinoamericanos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  <a:sym typeface="Wingdings" panose="05000000000000000000" pitchFamily="2" charset="2"/>
              </a:rPr>
              <a:t>Crecimiento del aporte de países medianos  Colombia, Chile, Perú</a:t>
            </a:r>
            <a:endParaRPr lang="es-ES" sz="2000" dirty="0" smtClean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 smtClean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Programas principales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Redes temáticas </a:t>
            </a:r>
            <a:r>
              <a:rPr lang="es-ES" sz="2000" dirty="0" smtClean="0">
                <a:latin typeface="Arial" panose="020B0604020202020204" pitchFamily="34" charset="0"/>
                <a:sym typeface="Wingdings" panose="05000000000000000000" pitchFamily="2" charset="2"/>
              </a:rPr>
              <a:t> redes de investigación</a:t>
            </a:r>
            <a:endParaRPr lang="es-ES" sz="2000" dirty="0" smtClean="0">
              <a:latin typeface="Arial" panose="020B0604020202020204" pitchFamily="34" charset="0"/>
            </a:endParaRP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err="1" smtClean="0">
                <a:latin typeface="Arial" panose="020B0604020202020204" pitchFamily="34" charset="0"/>
              </a:rPr>
              <a:t>IBEROEKA</a:t>
            </a:r>
            <a:r>
              <a:rPr lang="es-ES" sz="2000" dirty="0" smtClean="0">
                <a:latin typeface="Arial" panose="020B0604020202020204" pitchFamily="34" charset="0"/>
              </a:rPr>
              <a:t> </a:t>
            </a:r>
            <a:r>
              <a:rPr lang="es-ES" sz="2000" dirty="0" smtClean="0">
                <a:latin typeface="Arial" panose="020B0604020202020204" pitchFamily="34" charset="0"/>
                <a:sym typeface="Wingdings" panose="05000000000000000000" pitchFamily="2" charset="2"/>
              </a:rPr>
              <a:t> innovación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390041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14339" name="Picture 3" descr="C:\Users\NOVA\Desktop\CONCYTEC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51950" cy="702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CuadroTexto"/>
          <p:cNvSpPr txBox="1"/>
          <p:nvPr/>
        </p:nvSpPr>
        <p:spPr>
          <a:xfrm>
            <a:off x="1141413" y="1577975"/>
            <a:ext cx="594995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92583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3600" b="1" dirty="0" smtClean="0">
                <a:solidFill>
                  <a:srgbClr val="0099CC"/>
                </a:solidFill>
                <a:latin typeface="+mj-lt"/>
                <a:cs typeface="+mn-cs"/>
              </a:rPr>
              <a:t>Programa </a:t>
            </a:r>
            <a:r>
              <a:rPr lang="es-PE" sz="3600" b="1" dirty="0" err="1" smtClean="0">
                <a:solidFill>
                  <a:srgbClr val="0099CC"/>
                </a:solidFill>
                <a:latin typeface="+mj-lt"/>
                <a:cs typeface="+mn-cs"/>
              </a:rPr>
              <a:t>CYTED</a:t>
            </a:r>
            <a:r>
              <a:rPr lang="es-PE" sz="3600" b="1" dirty="0">
                <a:solidFill>
                  <a:srgbClr val="0099CC"/>
                </a:solidFill>
                <a:latin typeface="+mj-lt"/>
                <a:cs typeface="+mn-cs"/>
              </a:rPr>
              <a:t> </a:t>
            </a:r>
            <a:r>
              <a:rPr lang="es-PE" sz="3600" b="1" dirty="0" smtClean="0">
                <a:solidFill>
                  <a:srgbClr val="0099CC"/>
                </a:solidFill>
                <a:latin typeface="+mj-lt"/>
                <a:cs typeface="+mn-cs"/>
              </a:rPr>
              <a:t>(2)</a:t>
            </a:r>
            <a:endParaRPr lang="es-PE" sz="2400" b="1" dirty="0">
              <a:solidFill>
                <a:srgbClr val="0099CC"/>
              </a:solidFill>
              <a:latin typeface="+mj-lt"/>
              <a:cs typeface="+mn-cs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917848" y="2502644"/>
            <a:ext cx="7731869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Participación peruana en redes temáticas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Enfermedades de altura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Red de control de salmonelosis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Desarrollo de vacuna para VIH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Enfermedad renal crónica</a:t>
            </a:r>
            <a:endParaRPr lang="es-ES" sz="2000" dirty="0" smtClean="0"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  <a:sym typeface="Wingdings" panose="05000000000000000000" pitchFamily="2" charset="2"/>
              </a:rPr>
              <a:t>Biodiversidad regional</a:t>
            </a:r>
            <a:endParaRPr lang="es-ES" sz="2000" dirty="0" smtClean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 smtClean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err="1" smtClean="0">
                <a:latin typeface="Arial" panose="020B0604020202020204" pitchFamily="34" charset="0"/>
              </a:rPr>
              <a:t>IBEROEKA</a:t>
            </a:r>
            <a:endParaRPr lang="es-ES" sz="2000" dirty="0" smtClean="0">
              <a:latin typeface="Arial" panose="020B0604020202020204" pitchFamily="34" charset="0"/>
            </a:endParaRP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err="1" smtClean="0">
                <a:latin typeface="Arial" panose="020B0604020202020204" pitchFamily="34" charset="0"/>
              </a:rPr>
              <a:t>Miniforos</a:t>
            </a:r>
            <a:r>
              <a:rPr lang="es-ES" sz="2000" dirty="0" smtClean="0">
                <a:latin typeface="Arial" panose="020B0604020202020204" pitchFamily="34" charset="0"/>
              </a:rPr>
              <a:t> </a:t>
            </a:r>
            <a:r>
              <a:rPr lang="es-ES" sz="2000" dirty="0" smtClean="0">
                <a:latin typeface="Arial" panose="020B0604020202020204" pitchFamily="34" charset="0"/>
                <a:sym typeface="Wingdings" panose="05000000000000000000" pitchFamily="2" charset="2"/>
              </a:rPr>
              <a:t> Olivo, alimentos funcionales, </a:t>
            </a:r>
            <a:r>
              <a:rPr lang="es-ES" sz="2000" dirty="0" err="1" smtClean="0">
                <a:latin typeface="Arial" panose="020B0604020202020204" pitchFamily="34" charset="0"/>
                <a:sym typeface="Wingdings" panose="05000000000000000000" pitchFamily="2" charset="2"/>
              </a:rPr>
              <a:t>capsicum</a:t>
            </a:r>
            <a:endParaRPr lang="es-ES" sz="2000" dirty="0" smtClean="0">
              <a:latin typeface="Arial" panose="020B0604020202020204" pitchFamily="34" charset="0"/>
            </a:endParaRP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Proyectos bilaterales </a:t>
            </a:r>
            <a:r>
              <a:rPr lang="es-ES" sz="2000" dirty="0" smtClean="0">
                <a:latin typeface="Arial" panose="020B0604020202020204" pitchFamily="34" charset="0"/>
                <a:sym typeface="Wingdings" panose="05000000000000000000" pitchFamily="2" charset="2"/>
              </a:rPr>
              <a:t> aumento de presupuesto posibilita que </a:t>
            </a:r>
            <a:r>
              <a:rPr lang="es-ES" sz="2000" dirty="0" err="1" smtClean="0">
                <a:latin typeface="Arial" panose="020B0604020202020204" pitchFamily="34" charset="0"/>
                <a:sym typeface="Wingdings" panose="05000000000000000000" pitchFamily="2" charset="2"/>
              </a:rPr>
              <a:t>miniforos</a:t>
            </a:r>
            <a:r>
              <a:rPr lang="es-ES" sz="2000" dirty="0" smtClean="0">
                <a:latin typeface="Arial" panose="020B0604020202020204" pitchFamily="34" charset="0"/>
                <a:sym typeface="Wingdings" panose="05000000000000000000" pitchFamily="2" charset="2"/>
              </a:rPr>
              <a:t> culminen en proyectos conjuntos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47331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14339" name="Picture 3" descr="C:\Users\NOVA\Desktop\CONCYTEC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51950" cy="702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CuadroTexto"/>
          <p:cNvSpPr txBox="1"/>
          <p:nvPr/>
        </p:nvSpPr>
        <p:spPr>
          <a:xfrm>
            <a:off x="1133872" y="1315134"/>
            <a:ext cx="594995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92583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3600" b="1" dirty="0" smtClean="0">
                <a:solidFill>
                  <a:srgbClr val="0099CC"/>
                </a:solidFill>
                <a:latin typeface="+mj-lt"/>
                <a:cs typeface="+mn-cs"/>
              </a:rPr>
              <a:t>Centros de Excelencia (</a:t>
            </a:r>
            <a:r>
              <a:rPr lang="es-PE" sz="3600" b="1" dirty="0">
                <a:solidFill>
                  <a:srgbClr val="0099CC"/>
                </a:solidFill>
                <a:latin typeface="+mj-lt"/>
                <a:cs typeface="+mn-cs"/>
              </a:rPr>
              <a:t>1</a:t>
            </a:r>
            <a:r>
              <a:rPr lang="es-PE" sz="3600" b="1" dirty="0" smtClean="0">
                <a:solidFill>
                  <a:srgbClr val="0099CC"/>
                </a:solidFill>
                <a:latin typeface="+mj-lt"/>
                <a:cs typeface="+mn-cs"/>
              </a:rPr>
              <a:t>)</a:t>
            </a:r>
            <a:endParaRPr lang="es-PE" sz="2400" b="1" dirty="0">
              <a:solidFill>
                <a:srgbClr val="0099CC"/>
              </a:solidFill>
              <a:latin typeface="+mj-lt"/>
              <a:cs typeface="+mn-cs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845840" y="2170629"/>
            <a:ext cx="7731869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Consorcio entre universidad peruana, universidad o centro de investigación internacional y empresas peruanas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Objeto: investigación aplicada para solucionar problemas de sector empresarial y promover la transferencia de tecnología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Financiamiento otorgado por </a:t>
            </a:r>
            <a:r>
              <a:rPr lang="es-ES" sz="2000" dirty="0" err="1" smtClean="0">
                <a:latin typeface="Arial" panose="020B0604020202020204" pitchFamily="34" charset="0"/>
              </a:rPr>
              <a:t>CONCYTEC</a:t>
            </a:r>
            <a:r>
              <a:rPr lang="es-ES" sz="2000" dirty="0" smtClean="0">
                <a:latin typeface="Arial" panose="020B0604020202020204" pitchFamily="34" charset="0"/>
              </a:rPr>
              <a:t> de hasta S/. 20 millones por 5 años.  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Financiamiento total hasta por S/. 80 millones </a:t>
            </a:r>
            <a:r>
              <a:rPr lang="es-ES" sz="2000" dirty="0" smtClean="0">
                <a:latin typeface="Arial" panose="020B0604020202020204" pitchFamily="34" charset="0"/>
                <a:sym typeface="Wingdings" panose="05000000000000000000" pitchFamily="2" charset="2"/>
              </a:rPr>
              <a:t> los socios del consorcio ponen S/. 60 millones restantes en monetario y en valorizado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 smtClean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No fue pensado como instrumento para promover la cooperación sur – sur, pero los consorcios incluyen participación de instituciones de países similares o más avanzados del sur  </a:t>
            </a: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539872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14339" name="Picture 3" descr="C:\Users\NOVA\Desktop\CONCYTEC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51950" cy="702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CuadroTexto"/>
          <p:cNvSpPr txBox="1"/>
          <p:nvPr/>
        </p:nvSpPr>
        <p:spPr>
          <a:xfrm>
            <a:off x="1133872" y="1315134"/>
            <a:ext cx="594995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92583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3600" b="1" dirty="0" smtClean="0">
                <a:solidFill>
                  <a:srgbClr val="0099CC"/>
                </a:solidFill>
                <a:latin typeface="+mj-lt"/>
                <a:cs typeface="+mn-cs"/>
              </a:rPr>
              <a:t>Centros de Excelencia (2)</a:t>
            </a:r>
            <a:endParaRPr lang="es-PE" sz="2400" b="1" dirty="0">
              <a:solidFill>
                <a:srgbClr val="0099CC"/>
              </a:solidFill>
              <a:latin typeface="+mj-lt"/>
              <a:cs typeface="+mn-cs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845840" y="2170629"/>
            <a:ext cx="773186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Ganador: </a:t>
            </a:r>
            <a:r>
              <a:rPr lang="es-ES" sz="2000" b="1" dirty="0" smtClean="0">
                <a:latin typeface="Arial" panose="020B0604020202020204" pitchFamily="34" charset="0"/>
              </a:rPr>
              <a:t>Centro de Investigaciones Biomédicas, Tecnológicas y Medioambientales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Socios: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</a:rPr>
              <a:t>Universidad de Washington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</a:rPr>
              <a:t>Centro de Investigación de Enfermedades Infecciosas de la Marina de los Estados Unidos (</a:t>
            </a:r>
            <a:r>
              <a:rPr lang="es-ES" sz="2000" dirty="0" err="1">
                <a:latin typeface="Arial" panose="020B0604020202020204" pitchFamily="34" charset="0"/>
              </a:rPr>
              <a:t>NAMRU</a:t>
            </a:r>
            <a:r>
              <a:rPr lang="es-ES" sz="2000" dirty="0">
                <a:latin typeface="Arial" panose="020B0604020202020204" pitchFamily="34" charset="0"/>
              </a:rPr>
              <a:t>-6)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b="1" dirty="0" err="1">
                <a:latin typeface="Arial" panose="020B0604020202020204" pitchFamily="34" charset="0"/>
              </a:rPr>
              <a:t>Universidade</a:t>
            </a:r>
            <a:r>
              <a:rPr lang="es-ES" sz="2000" b="1" dirty="0">
                <a:latin typeface="Arial" panose="020B0604020202020204" pitchFamily="34" charset="0"/>
              </a:rPr>
              <a:t> Federal de Minas Gerais (</a:t>
            </a:r>
            <a:r>
              <a:rPr lang="es-ES" sz="2000" b="1" dirty="0" err="1">
                <a:latin typeface="Arial" panose="020B0604020202020204" pitchFamily="34" charset="0"/>
              </a:rPr>
              <a:t>UFMG</a:t>
            </a:r>
            <a:r>
              <a:rPr lang="es-ES" sz="2000" b="1" dirty="0">
                <a:latin typeface="Arial" panose="020B0604020202020204" pitchFamily="34" charset="0"/>
              </a:rPr>
              <a:t>)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</a:rPr>
              <a:t>King Grace </a:t>
            </a:r>
            <a:r>
              <a:rPr lang="es-ES" sz="2000" dirty="0" err="1">
                <a:latin typeface="Arial" panose="020B0604020202020204" pitchFamily="34" charset="0"/>
              </a:rPr>
              <a:t>SAC</a:t>
            </a:r>
            <a:endParaRPr lang="es-ES" sz="2000" dirty="0">
              <a:latin typeface="Arial" panose="020B0604020202020204" pitchFamily="34" charset="0"/>
            </a:endParaRP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err="1">
                <a:latin typeface="Arial" panose="020B0604020202020204" pitchFamily="34" charset="0"/>
              </a:rPr>
              <a:t>Quality</a:t>
            </a:r>
            <a:r>
              <a:rPr lang="es-ES" sz="2000" dirty="0">
                <a:latin typeface="Arial" panose="020B0604020202020204" pitchFamily="34" charset="0"/>
              </a:rPr>
              <a:t> </a:t>
            </a:r>
            <a:r>
              <a:rPr lang="es-ES" sz="2000" dirty="0" err="1">
                <a:latin typeface="Arial" panose="020B0604020202020204" pitchFamily="34" charset="0"/>
              </a:rPr>
              <a:t>Pharma</a:t>
            </a:r>
            <a:r>
              <a:rPr lang="es-ES" sz="2000" dirty="0">
                <a:latin typeface="Arial" panose="020B0604020202020204" pitchFamily="34" charset="0"/>
              </a:rPr>
              <a:t> </a:t>
            </a:r>
            <a:r>
              <a:rPr lang="es-ES" sz="2000" dirty="0" err="1">
                <a:latin typeface="Arial" panose="020B0604020202020204" pitchFamily="34" charset="0"/>
              </a:rPr>
              <a:t>E.I.R.L</a:t>
            </a:r>
            <a:r>
              <a:rPr lang="es-ES" sz="2000" dirty="0">
                <a:latin typeface="Arial" panose="020B0604020202020204" pitchFamily="34" charset="0"/>
              </a:rPr>
              <a:t>.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>
                <a:latin typeface="Arial" panose="020B0604020202020204" pitchFamily="34" charset="0"/>
              </a:rPr>
              <a:t>Organismo Nacional de Sanidad Pesquera – </a:t>
            </a:r>
            <a:r>
              <a:rPr lang="es-ES" sz="2000" dirty="0" err="1" smtClean="0">
                <a:latin typeface="Arial" panose="020B0604020202020204" pitchFamily="34" charset="0"/>
              </a:rPr>
              <a:t>SANIPES</a:t>
            </a:r>
            <a:endParaRPr lang="es-ES" sz="2000" dirty="0" smtClean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 smtClean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Otras propuestas han contado con alta participación de entidades países de la región </a:t>
            </a:r>
            <a:r>
              <a:rPr lang="es-ES" sz="2000" dirty="0" smtClean="0">
                <a:latin typeface="Arial" panose="020B0604020202020204" pitchFamily="34" charset="0"/>
                <a:sym typeface="Wingdings" panose="05000000000000000000" pitchFamily="2" charset="2"/>
              </a:rPr>
              <a:t> Brasil </a:t>
            </a:r>
          </a:p>
        </p:txBody>
      </p:sp>
    </p:spTree>
    <p:extLst>
      <p:ext uri="{BB962C8B-B14F-4D97-AF65-F5344CB8AC3E}">
        <p14:creationId xmlns:p14="http://schemas.microsoft.com/office/powerpoint/2010/main" val="271792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14339" name="Picture 3" descr="C:\Users\NOVA\Desktop\CONCYTEC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51950" cy="702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CuadroTexto"/>
          <p:cNvSpPr txBox="1"/>
          <p:nvPr/>
        </p:nvSpPr>
        <p:spPr>
          <a:xfrm>
            <a:off x="1141413" y="1577975"/>
            <a:ext cx="594995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92583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3600" b="1" dirty="0" smtClean="0">
                <a:solidFill>
                  <a:srgbClr val="0099CC"/>
                </a:solidFill>
                <a:latin typeface="+mj-lt"/>
                <a:cs typeface="+mn-cs"/>
              </a:rPr>
              <a:t>ERANET – LAC (1)</a:t>
            </a:r>
            <a:endParaRPr lang="es-PE" sz="2400" b="1" dirty="0">
              <a:solidFill>
                <a:srgbClr val="0099CC"/>
              </a:solidFill>
              <a:latin typeface="+mj-lt"/>
              <a:cs typeface="+mn-cs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917848" y="2502644"/>
            <a:ext cx="7731869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Proyecto de cooperación </a:t>
            </a:r>
            <a:r>
              <a:rPr lang="es-ES" sz="2000" dirty="0" err="1" smtClean="0">
                <a:latin typeface="Arial" panose="020B0604020202020204" pitchFamily="34" charset="0"/>
              </a:rPr>
              <a:t>bi</a:t>
            </a:r>
            <a:r>
              <a:rPr lang="es-ES" sz="2000" dirty="0" smtClean="0">
                <a:latin typeface="Arial" panose="020B0604020202020204" pitchFamily="34" charset="0"/>
              </a:rPr>
              <a:t>-regional para promover la investigación, innovación y cooperación en infraestructura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 smtClean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Participación requiere de compromiso de financiamiento por parte de países participantes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Aporte de Perú </a:t>
            </a:r>
            <a:r>
              <a:rPr lang="es-ES" sz="2000" dirty="0" smtClean="0">
                <a:latin typeface="Arial" panose="020B0604020202020204" pitchFamily="34" charset="0"/>
                <a:sym typeface="Wingdings" panose="05000000000000000000" pitchFamily="2" charset="2"/>
              </a:rPr>
              <a:t> € 900,000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  <a:sym typeface="Wingdings" panose="05000000000000000000" pitchFamily="2" charset="2"/>
              </a:rPr>
              <a:t>Financiamiento de 9 proyectos de € 100,000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endParaRPr lang="es-ES" sz="2000" dirty="0"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  <a:sym typeface="Wingdings" panose="05000000000000000000" pitchFamily="2" charset="2"/>
              </a:rPr>
              <a:t>En convocatoria de 2014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  <a:sym typeface="Wingdings" panose="05000000000000000000" pitchFamily="2" charset="2"/>
              </a:rPr>
              <a:t>4 proyectos ganadores con participación peruana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 smtClean="0"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541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PE"/>
          </a:p>
        </p:txBody>
      </p:sp>
      <p:pic>
        <p:nvPicPr>
          <p:cNvPr id="14339" name="Picture 3" descr="C:\Users\NOVA\Desktop\CONCYTEC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251950" cy="702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CuadroTexto"/>
          <p:cNvSpPr txBox="1"/>
          <p:nvPr/>
        </p:nvSpPr>
        <p:spPr>
          <a:xfrm>
            <a:off x="1141413" y="1577975"/>
            <a:ext cx="594995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defTabSz="92583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PE" sz="3600" b="1" dirty="0" smtClean="0">
                <a:solidFill>
                  <a:srgbClr val="0099CC"/>
                </a:solidFill>
                <a:latin typeface="+mj-lt"/>
                <a:cs typeface="+mn-cs"/>
              </a:rPr>
              <a:t>ERANET – LAC (2)</a:t>
            </a:r>
            <a:endParaRPr lang="es-PE" sz="2400" b="1" dirty="0">
              <a:solidFill>
                <a:srgbClr val="0099CC"/>
              </a:solidFill>
              <a:latin typeface="+mj-lt"/>
              <a:cs typeface="+mn-cs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917848" y="2502644"/>
            <a:ext cx="7731869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latin typeface="Arial" panose="020B0604020202020204" pitchFamily="34" charset="0"/>
              </a:rPr>
              <a:t>Proyectos ganadores</a:t>
            </a:r>
          </a:p>
          <a:p>
            <a:endParaRPr lang="es-ES" sz="2000" dirty="0" smtClean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Manejo eficiente de energía en mini redes eléctricas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Líder: Universidad Politécnica de Cataluña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Socio peruano: </a:t>
            </a:r>
            <a:r>
              <a:rPr lang="es-ES" sz="2000" dirty="0" err="1" smtClean="0">
                <a:latin typeface="Arial" panose="020B0604020202020204" pitchFamily="34" charset="0"/>
              </a:rPr>
              <a:t>Waira</a:t>
            </a:r>
            <a:r>
              <a:rPr lang="es-ES" sz="2000" dirty="0" smtClean="0">
                <a:latin typeface="Arial" panose="020B0604020202020204" pitchFamily="34" charset="0"/>
              </a:rPr>
              <a:t> Energía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Otros socios: Portugal, Argentina y España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 smtClean="0"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dirty="0" err="1" smtClean="0">
                <a:latin typeface="Arial" panose="020B0604020202020204" pitchFamily="34" charset="0"/>
              </a:rPr>
              <a:t>Cribaje</a:t>
            </a:r>
            <a:r>
              <a:rPr lang="es-ES" sz="2000" dirty="0" smtClean="0">
                <a:latin typeface="Arial" panose="020B0604020202020204" pitchFamily="34" charset="0"/>
              </a:rPr>
              <a:t> de </a:t>
            </a:r>
            <a:r>
              <a:rPr lang="es-ES" sz="2000" dirty="0" err="1" smtClean="0">
                <a:latin typeface="Arial" panose="020B0604020202020204" pitchFamily="34" charset="0"/>
              </a:rPr>
              <a:t>microalgas</a:t>
            </a:r>
            <a:r>
              <a:rPr lang="es-ES" sz="2000" dirty="0" smtClean="0">
                <a:latin typeface="Arial" panose="020B0604020202020204" pitchFamily="34" charset="0"/>
              </a:rPr>
              <a:t> marinas y bacterias terrestres para su potencial uso medicinal e industrial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Líder: Instituto Noruego para la Investigación Agrícola y Medioambiente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Socio peruano: UPCH</a:t>
            </a:r>
          </a:p>
          <a:p>
            <a:pPr marL="747713" lvl="1" indent="-285750"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Arial" panose="020B0604020202020204" pitchFamily="34" charset="0"/>
              </a:rPr>
              <a:t>Otros socios: Noruega y Rumanía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2000" dirty="0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362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986</Words>
  <Application>Microsoft Office PowerPoint</Application>
  <PresentationFormat>Personalizado</PresentationFormat>
  <Paragraphs>150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TITULO Fuente HELVÉTICA NEUE REGULAR      Color: Negro</dc:title>
  <dc:creator>Gabriela Claudia Bertone</dc:creator>
  <cp:lastModifiedBy>Juana Kuramoto</cp:lastModifiedBy>
  <cp:revision>45</cp:revision>
  <dcterms:created xsi:type="dcterms:W3CDTF">2014-09-23T21:29:56Z</dcterms:created>
  <dcterms:modified xsi:type="dcterms:W3CDTF">2015-05-06T00:16:15Z</dcterms:modified>
</cp:coreProperties>
</file>