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1" r:id="rId2"/>
    <p:sldId id="327" r:id="rId3"/>
    <p:sldId id="328" r:id="rId4"/>
    <p:sldId id="334" r:id="rId5"/>
    <p:sldId id="329" r:id="rId6"/>
    <p:sldId id="325" r:id="rId7"/>
    <p:sldId id="330" r:id="rId8"/>
    <p:sldId id="331" r:id="rId9"/>
    <p:sldId id="332" r:id="rId10"/>
    <p:sldId id="333" r:id="rId11"/>
    <p:sldId id="347" r:id="rId12"/>
    <p:sldId id="346" r:id="rId13"/>
    <p:sldId id="340" r:id="rId14"/>
    <p:sldId id="342" r:id="rId15"/>
    <p:sldId id="337" r:id="rId16"/>
    <p:sldId id="343" r:id="rId17"/>
    <p:sldId id="348" r:id="rId18"/>
    <p:sldId id="349" r:id="rId19"/>
    <p:sldId id="350" r:id="rId20"/>
    <p:sldId id="356" r:id="rId21"/>
    <p:sldId id="355" r:id="rId22"/>
    <p:sldId id="352" r:id="rId23"/>
    <p:sldId id="353" r:id="rId24"/>
    <p:sldId id="357" r:id="rId25"/>
    <p:sldId id="358" r:id="rId26"/>
    <p:sldId id="341" r:id="rId27"/>
  </p:sldIdLst>
  <p:sldSz cx="9144000" cy="6858000" type="screen4x3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RTICIPAC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Hoja1!$B$202:$B$204</c:f>
              <c:strCache>
                <c:ptCount val="3"/>
                <c:pt idx="0">
                  <c:v>RNR</c:v>
                </c:pt>
                <c:pt idx="1">
                  <c:v>Monetario</c:v>
                </c:pt>
                <c:pt idx="2">
                  <c:v>No Monetario</c:v>
                </c:pt>
              </c:strCache>
            </c:strRef>
          </c:cat>
          <c:val>
            <c:numRef>
              <c:f>Hoja1!$C$202:$C$204</c:f>
              <c:numCache>
                <c:formatCode>General</c:formatCode>
                <c:ptCount val="3"/>
                <c:pt idx="0">
                  <c:v>50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2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Hoja1!$B$213:$B$215</c:f>
              <c:strCache>
                <c:ptCount val="3"/>
                <c:pt idx="0">
                  <c:v>RNR</c:v>
                </c:pt>
                <c:pt idx="1">
                  <c:v>Monetario</c:v>
                </c:pt>
                <c:pt idx="2">
                  <c:v>No Monetario</c:v>
                </c:pt>
              </c:strCache>
            </c:strRef>
          </c:cat>
          <c:val>
            <c:numRef>
              <c:f>Hoja1!$C$213:$C$215</c:f>
              <c:numCache>
                <c:formatCode>General</c:formatCode>
                <c:ptCount val="3"/>
                <c:pt idx="0">
                  <c:v>70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200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5FD41-DB85-41DC-97AC-3551DC4F399A}" type="datetimeFigureOut">
              <a:rPr lang="es-PE" smtClean="0"/>
              <a:t>05/05/2015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71E27-6080-412A-A2C9-A24738779F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7297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A1DE8-B8E1-415F-941C-7AD5587BD374}" type="datetimeFigureOut">
              <a:rPr lang="es-PE" smtClean="0"/>
              <a:pPr/>
              <a:t>05/05/2015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44A6F-D7AD-4DEE-B6FE-E37DD2B2734E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125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44A6F-D7AD-4DEE-B6FE-E37DD2B2734E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950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027-F017-4D07-868C-9E425D0EF618}" type="datetimeFigureOut">
              <a:rPr lang="es-PE" smtClean="0"/>
              <a:pPr/>
              <a:t>05/05/2015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E720-9F55-461B-8A6B-C0CAE7C6C90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027-F017-4D07-868C-9E425D0EF618}" type="datetimeFigureOut">
              <a:rPr lang="es-PE" smtClean="0"/>
              <a:pPr/>
              <a:t>05/05/2015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E720-9F55-461B-8A6B-C0CAE7C6C90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027-F017-4D07-868C-9E425D0EF618}" type="datetimeFigureOut">
              <a:rPr lang="es-PE" smtClean="0"/>
              <a:pPr/>
              <a:t>05/05/2015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E720-9F55-461B-8A6B-C0CAE7C6C90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027-F017-4D07-868C-9E425D0EF618}" type="datetimeFigureOut">
              <a:rPr lang="es-PE" smtClean="0"/>
              <a:pPr/>
              <a:t>05/05/2015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E720-9F55-461B-8A6B-C0CAE7C6C90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027-F017-4D07-868C-9E425D0EF618}" type="datetimeFigureOut">
              <a:rPr lang="es-PE" smtClean="0"/>
              <a:pPr/>
              <a:t>05/05/2015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E720-9F55-461B-8A6B-C0CAE7C6C90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027-F017-4D07-868C-9E425D0EF618}" type="datetimeFigureOut">
              <a:rPr lang="es-PE" smtClean="0"/>
              <a:pPr/>
              <a:t>05/05/2015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E720-9F55-461B-8A6B-C0CAE7C6C90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027-F017-4D07-868C-9E425D0EF618}" type="datetimeFigureOut">
              <a:rPr lang="es-PE" smtClean="0"/>
              <a:pPr/>
              <a:t>05/05/2015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E720-9F55-461B-8A6B-C0CAE7C6C90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027-F017-4D07-868C-9E425D0EF618}" type="datetimeFigureOut">
              <a:rPr lang="es-PE" smtClean="0"/>
              <a:pPr/>
              <a:t>05/05/2015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E720-9F55-461B-8A6B-C0CAE7C6C90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027-F017-4D07-868C-9E425D0EF618}" type="datetimeFigureOut">
              <a:rPr lang="es-PE" smtClean="0"/>
              <a:pPr/>
              <a:t>05/05/2015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E720-9F55-461B-8A6B-C0CAE7C6C90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027-F017-4D07-868C-9E425D0EF618}" type="datetimeFigureOut">
              <a:rPr lang="es-PE" smtClean="0"/>
              <a:pPr/>
              <a:t>05/05/2015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E720-9F55-461B-8A6B-C0CAE7C6C90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027-F017-4D07-868C-9E425D0EF618}" type="datetimeFigureOut">
              <a:rPr lang="es-PE" smtClean="0"/>
              <a:pPr/>
              <a:t>05/05/2015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E720-9F55-461B-8A6B-C0CAE7C6C90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bernaola\AppData\Local\Microsoft\Windows\Temporary Internet Files\Content.Outlook\C8B96LW0\fondoPPT-V-0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183"/>
            <a:ext cx="9144000" cy="666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7027-F017-4D07-868C-9E425D0EF618}" type="datetimeFigureOut">
              <a:rPr lang="es-PE" smtClean="0"/>
              <a:pPr/>
              <a:t>05/05/2015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1E720-9F55-461B-8A6B-C0CAE7C6C90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eperu.pe/" TargetMode="External"/><Relationship Id="rId2" Type="http://schemas.openxmlformats.org/officeDocument/2006/relationships/hyperlink" Target="mailto:sgrodriguez@produce.gob.p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539552" y="2348880"/>
            <a:ext cx="828092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latin typeface="Rimouski Sb" panose="020F0606020000020004" pitchFamily="34" charset="0"/>
              </a:rPr>
              <a:t>COOPERACIÓN SUR-SUR O TRIANGULAR EN EL MARCO DE LA PLATAFORMA DE APOYO A LA INNOVACIÓN</a:t>
            </a:r>
            <a:endParaRPr lang="es-ES" sz="3600" b="1" dirty="0">
              <a:latin typeface="Rimouski Sb" panose="020F06060200000200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156176" y="5373216"/>
            <a:ext cx="23762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Rimouski Sb" panose="020F0606020000020004" pitchFamily="34" charset="0"/>
              </a:rPr>
              <a:t>Mayo 2015</a:t>
            </a:r>
            <a:endParaRPr lang="es-ES" sz="2800" b="1" dirty="0">
              <a:latin typeface="Rimouski Sb" panose="020F060602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2008" y="3789041"/>
            <a:ext cx="8964488" cy="1634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917848" y="1268760"/>
            <a:ext cx="7272808" cy="576064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atin typeface="Rimouski Sb" panose="020F0606020000020004" pitchFamily="34" charset="0"/>
              </a:rPr>
              <a:t>FASES DE LA INNOVACIÓN EN LAS EMPRESAS</a:t>
            </a:r>
            <a:endParaRPr lang="es-ES" sz="2400" b="1" dirty="0">
              <a:latin typeface="Rimouski Sb" panose="020F0606020000020004" pitchFamily="34" charset="0"/>
            </a:endParaRPr>
          </a:p>
        </p:txBody>
      </p:sp>
      <p:sp>
        <p:nvSpPr>
          <p:cNvPr id="5" name="CuadroTexto 32"/>
          <p:cNvSpPr txBox="1"/>
          <p:nvPr/>
        </p:nvSpPr>
        <p:spPr>
          <a:xfrm>
            <a:off x="2483768" y="4703659"/>
            <a:ext cx="9986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NO HAY SOLUCIONES EXISTENTES</a:t>
            </a:r>
            <a:endParaRPr lang="es-ES" sz="1100" b="1" dirty="0">
              <a:latin typeface="+mj-lt"/>
            </a:endParaRPr>
          </a:p>
        </p:txBody>
      </p:sp>
      <p:sp>
        <p:nvSpPr>
          <p:cNvPr id="6" name="CuadroTexto 41"/>
          <p:cNvSpPr txBox="1"/>
          <p:nvPr/>
        </p:nvSpPr>
        <p:spPr>
          <a:xfrm>
            <a:off x="3419872" y="4703659"/>
            <a:ext cx="12372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PLANTEAMIENTO PROBLEMA/ HIPOTESIS</a:t>
            </a:r>
            <a:endParaRPr lang="es-ES" sz="1100" b="1" dirty="0">
              <a:latin typeface="+mj-lt"/>
            </a:endParaRPr>
          </a:p>
        </p:txBody>
      </p:sp>
      <p:sp>
        <p:nvSpPr>
          <p:cNvPr id="9" name="CuadroTexto 49"/>
          <p:cNvSpPr txBox="1"/>
          <p:nvPr/>
        </p:nvSpPr>
        <p:spPr>
          <a:xfrm>
            <a:off x="8100392" y="4703659"/>
            <a:ext cx="82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SALIDA AL MERCADO</a:t>
            </a:r>
            <a:endParaRPr lang="es-ES" sz="1100" b="1" dirty="0">
              <a:latin typeface="+mj-lt"/>
            </a:endParaRPr>
          </a:p>
        </p:txBody>
      </p:sp>
      <p:sp>
        <p:nvSpPr>
          <p:cNvPr id="19" name="CuadroTexto 51"/>
          <p:cNvSpPr txBox="1"/>
          <p:nvPr/>
        </p:nvSpPr>
        <p:spPr>
          <a:xfrm>
            <a:off x="4644008" y="4703659"/>
            <a:ext cx="968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DESARROLLO DE PROYECTOS</a:t>
            </a:r>
            <a:endParaRPr lang="es-ES" sz="1100" b="1" dirty="0">
              <a:latin typeface="+mj-lt"/>
            </a:endParaRPr>
          </a:p>
        </p:txBody>
      </p:sp>
      <p:sp>
        <p:nvSpPr>
          <p:cNvPr id="20" name="CuadroTexto 54"/>
          <p:cNvSpPr txBox="1"/>
          <p:nvPr/>
        </p:nvSpPr>
        <p:spPr>
          <a:xfrm>
            <a:off x="5580112" y="4703659"/>
            <a:ext cx="1176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PROTOTIPOS</a:t>
            </a:r>
            <a:endParaRPr lang="es-ES" sz="1100" b="1" dirty="0">
              <a:latin typeface="+mj-lt"/>
            </a:endParaRPr>
          </a:p>
        </p:txBody>
      </p:sp>
      <p:sp>
        <p:nvSpPr>
          <p:cNvPr id="25" name="CuadroTexto 48"/>
          <p:cNvSpPr txBox="1"/>
          <p:nvPr/>
        </p:nvSpPr>
        <p:spPr>
          <a:xfrm>
            <a:off x="6660232" y="4703659"/>
            <a:ext cx="146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VALIDACIÓN/ EMPAQUETAMIENTO</a:t>
            </a:r>
            <a:endParaRPr lang="es-ES" sz="1100" b="1" dirty="0">
              <a:latin typeface="+mj-lt"/>
            </a:endParaRPr>
          </a:p>
        </p:txBody>
      </p:sp>
      <p:sp>
        <p:nvSpPr>
          <p:cNvPr id="27" name="CuadroTexto 36"/>
          <p:cNvSpPr txBox="1"/>
          <p:nvPr/>
        </p:nvSpPr>
        <p:spPr>
          <a:xfrm>
            <a:off x="107505" y="4703659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DETECCIÓN BRECHAS/ OPORTUNIDADES</a:t>
            </a:r>
            <a:endParaRPr lang="es-ES" sz="1100" b="1" dirty="0">
              <a:latin typeface="+mj-lt"/>
            </a:endParaRPr>
          </a:p>
        </p:txBody>
      </p:sp>
      <p:sp>
        <p:nvSpPr>
          <p:cNvPr id="31" name="CuadroTexto 58"/>
          <p:cNvSpPr txBox="1"/>
          <p:nvPr/>
        </p:nvSpPr>
        <p:spPr>
          <a:xfrm>
            <a:off x="1259632" y="4703659"/>
            <a:ext cx="11482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IDENTIFICACIÓN SOLUCIONES EXISTENTES</a:t>
            </a:r>
            <a:endParaRPr lang="es-ES" sz="1100" b="1" dirty="0">
              <a:latin typeface="+mj-lt"/>
            </a:endParaRPr>
          </a:p>
        </p:txBody>
      </p:sp>
      <p:pic>
        <p:nvPicPr>
          <p:cNvPr id="17" name="Imagen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616" y="3839563"/>
            <a:ext cx="936104" cy="936104"/>
          </a:xfrm>
          <a:prstGeom prst="rect">
            <a:avLst/>
          </a:prstGeom>
        </p:spPr>
      </p:pic>
      <p:pic>
        <p:nvPicPr>
          <p:cNvPr id="18" name="Imagen 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504" y="3839563"/>
            <a:ext cx="882098" cy="882098"/>
          </a:xfrm>
          <a:prstGeom prst="rect">
            <a:avLst/>
          </a:prstGeom>
        </p:spPr>
      </p:pic>
      <p:pic>
        <p:nvPicPr>
          <p:cNvPr id="2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5188" y="3911571"/>
            <a:ext cx="721156" cy="721156"/>
          </a:xfrm>
          <a:prstGeom prst="rect">
            <a:avLst/>
          </a:prstGeom>
        </p:spPr>
      </p:pic>
      <p:pic>
        <p:nvPicPr>
          <p:cNvPr id="24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3230" y="3767555"/>
            <a:ext cx="997250" cy="997250"/>
          </a:xfrm>
          <a:prstGeom prst="rect">
            <a:avLst/>
          </a:prstGeom>
        </p:spPr>
      </p:pic>
      <p:pic>
        <p:nvPicPr>
          <p:cNvPr id="28" name="Imagen 3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39254" y="4041309"/>
            <a:ext cx="518334" cy="518334"/>
          </a:xfrm>
          <a:prstGeom prst="rect">
            <a:avLst/>
          </a:prstGeom>
        </p:spPr>
      </p:pic>
      <p:pic>
        <p:nvPicPr>
          <p:cNvPr id="30" name="Imagen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12168" y="4005065"/>
            <a:ext cx="467930" cy="568856"/>
          </a:xfrm>
          <a:prstGeom prst="rect">
            <a:avLst/>
          </a:prstGeom>
        </p:spPr>
      </p:pic>
      <p:pic>
        <p:nvPicPr>
          <p:cNvPr id="3" name="Imagen 5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64896" y="3911571"/>
            <a:ext cx="626543" cy="81723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Imagen 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40760" y="3983579"/>
            <a:ext cx="648072" cy="648072"/>
          </a:xfrm>
          <a:prstGeom prst="rect">
            <a:avLst/>
          </a:prstGeom>
        </p:spPr>
      </p:pic>
      <p:pic>
        <p:nvPicPr>
          <p:cNvPr id="11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5592" y="4127595"/>
            <a:ext cx="152560" cy="360040"/>
          </a:xfrm>
          <a:prstGeom prst="rect">
            <a:avLst/>
          </a:prstGeom>
        </p:spPr>
      </p:pic>
      <p:pic>
        <p:nvPicPr>
          <p:cNvPr id="34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51696" y="4127595"/>
            <a:ext cx="152560" cy="360040"/>
          </a:xfrm>
          <a:prstGeom prst="rect">
            <a:avLst/>
          </a:prstGeom>
        </p:spPr>
      </p:pic>
      <p:pic>
        <p:nvPicPr>
          <p:cNvPr id="35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96344" y="4127595"/>
            <a:ext cx="152560" cy="360040"/>
          </a:xfrm>
          <a:prstGeom prst="rect">
            <a:avLst/>
          </a:prstGeom>
        </p:spPr>
      </p:pic>
      <p:pic>
        <p:nvPicPr>
          <p:cNvPr id="36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20480" y="4127595"/>
            <a:ext cx="152560" cy="360040"/>
          </a:xfrm>
          <a:prstGeom prst="rect">
            <a:avLst/>
          </a:prstGeom>
        </p:spPr>
      </p:pic>
      <p:pic>
        <p:nvPicPr>
          <p:cNvPr id="37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92056" y="4127595"/>
            <a:ext cx="152560" cy="360040"/>
          </a:xfrm>
          <a:prstGeom prst="rect">
            <a:avLst/>
          </a:prstGeom>
        </p:spPr>
      </p:pic>
      <p:pic>
        <p:nvPicPr>
          <p:cNvPr id="38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2176" y="4127595"/>
            <a:ext cx="152560" cy="360040"/>
          </a:xfrm>
          <a:prstGeom prst="rect">
            <a:avLst/>
          </a:prstGeom>
        </p:spPr>
      </p:pic>
      <p:pic>
        <p:nvPicPr>
          <p:cNvPr id="39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04856" y="4127595"/>
            <a:ext cx="152560" cy="360040"/>
          </a:xfrm>
          <a:prstGeom prst="rect">
            <a:avLst/>
          </a:prstGeom>
        </p:spPr>
      </p:pic>
      <p:sp>
        <p:nvSpPr>
          <p:cNvPr id="57" name="56 Rectángulo"/>
          <p:cNvSpPr/>
          <p:nvPr/>
        </p:nvSpPr>
        <p:spPr>
          <a:xfrm>
            <a:off x="6756242" y="2782089"/>
            <a:ext cx="2280254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EMPAQUETAMIENTO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MERCADO DE  PATENTES</a:t>
            </a:r>
          </a:p>
        </p:txBody>
      </p:sp>
      <p:sp>
        <p:nvSpPr>
          <p:cNvPr id="67" name="66 Pentágono"/>
          <p:cNvSpPr/>
          <p:nvPr/>
        </p:nvSpPr>
        <p:spPr>
          <a:xfrm rot="5400000" flipV="1">
            <a:off x="4608004" y="4163599"/>
            <a:ext cx="576064" cy="295232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  <p:sp>
        <p:nvSpPr>
          <p:cNvPr id="68" name="67 Pentágono"/>
          <p:cNvSpPr/>
          <p:nvPr/>
        </p:nvSpPr>
        <p:spPr>
          <a:xfrm rot="5400000" flipH="1" flipV="1">
            <a:off x="7596336" y="2687435"/>
            <a:ext cx="576064" cy="187220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  <p:sp>
        <p:nvSpPr>
          <p:cNvPr id="69" name="68 Pentágono"/>
          <p:cNvSpPr/>
          <p:nvPr/>
        </p:nvSpPr>
        <p:spPr>
          <a:xfrm rot="5400000" flipV="1">
            <a:off x="305272" y="5369987"/>
            <a:ext cx="576064" cy="53955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  <p:sp>
        <p:nvSpPr>
          <p:cNvPr id="70" name="69 Pentágono"/>
          <p:cNvSpPr/>
          <p:nvPr/>
        </p:nvSpPr>
        <p:spPr>
          <a:xfrm rot="16200000" flipV="1">
            <a:off x="1439652" y="3515527"/>
            <a:ext cx="576064" cy="50405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707904" y="5975703"/>
            <a:ext cx="241277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/>
              <a:t>PROYECTOS DE INNOVACIÓN CAPITAL SEMILLA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23528" y="5997188"/>
            <a:ext cx="2880320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/>
              <a:t>AGENDAS DE INNOVACIÓN 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/>
              <a:t>PASANTIAS / MISIONES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1475656" y="1967355"/>
            <a:ext cx="3652748" cy="1277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ASESORIAS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TRANSFERENCIA TECNOLÓGICA PARA MICROEMPRESAS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CAPACITACION EN PRODUCTIVIDAD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CALIDAD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ACREDITACIÓN LABORATORIOS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EXTENSIONISMO 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FORTALECIMIENTO DE INCUBADORAS</a:t>
            </a:r>
          </a:p>
        </p:txBody>
      </p:sp>
    </p:spTree>
    <p:extLst>
      <p:ext uri="{BB962C8B-B14F-4D97-AF65-F5344CB8AC3E}">
        <p14:creationId xmlns:p14="http://schemas.microsoft.com/office/powerpoint/2010/main" val="35233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2008" y="3789041"/>
            <a:ext cx="8964488" cy="1634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917848" y="1268760"/>
            <a:ext cx="7272808" cy="576064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atin typeface="Rimouski Sb" panose="020F0606020000020004" pitchFamily="34" charset="0"/>
              </a:rPr>
              <a:t>FASES DE LA INNOVACIÓN EN LAS EMPRESAS</a:t>
            </a:r>
            <a:endParaRPr lang="es-ES" sz="2400" b="1" dirty="0">
              <a:latin typeface="Rimouski Sb" panose="020F0606020000020004" pitchFamily="34" charset="0"/>
            </a:endParaRPr>
          </a:p>
        </p:txBody>
      </p:sp>
      <p:sp>
        <p:nvSpPr>
          <p:cNvPr id="5" name="CuadroTexto 32"/>
          <p:cNvSpPr txBox="1"/>
          <p:nvPr/>
        </p:nvSpPr>
        <p:spPr>
          <a:xfrm>
            <a:off x="2483768" y="4703659"/>
            <a:ext cx="9986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NO HAY SOLUCIONES EXISTENTES</a:t>
            </a:r>
            <a:endParaRPr lang="es-ES" sz="1100" b="1" dirty="0">
              <a:latin typeface="+mj-lt"/>
            </a:endParaRPr>
          </a:p>
        </p:txBody>
      </p:sp>
      <p:sp>
        <p:nvSpPr>
          <p:cNvPr id="6" name="CuadroTexto 41"/>
          <p:cNvSpPr txBox="1"/>
          <p:nvPr/>
        </p:nvSpPr>
        <p:spPr>
          <a:xfrm>
            <a:off x="3419872" y="4703659"/>
            <a:ext cx="12372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PLANTEAMIENTO PROBLEMA/ HIPOTESIS</a:t>
            </a:r>
            <a:endParaRPr lang="es-ES" sz="1100" b="1" dirty="0">
              <a:latin typeface="+mj-lt"/>
            </a:endParaRPr>
          </a:p>
        </p:txBody>
      </p:sp>
      <p:sp>
        <p:nvSpPr>
          <p:cNvPr id="9" name="CuadroTexto 49"/>
          <p:cNvSpPr txBox="1"/>
          <p:nvPr/>
        </p:nvSpPr>
        <p:spPr>
          <a:xfrm>
            <a:off x="8100392" y="4703659"/>
            <a:ext cx="82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SALIDA AL MERCADO</a:t>
            </a:r>
            <a:endParaRPr lang="es-ES" sz="1100" b="1" dirty="0">
              <a:latin typeface="+mj-lt"/>
            </a:endParaRPr>
          </a:p>
        </p:txBody>
      </p:sp>
      <p:sp>
        <p:nvSpPr>
          <p:cNvPr id="19" name="CuadroTexto 51"/>
          <p:cNvSpPr txBox="1"/>
          <p:nvPr/>
        </p:nvSpPr>
        <p:spPr>
          <a:xfrm>
            <a:off x="4644008" y="4703659"/>
            <a:ext cx="968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DESARROLLO DE PROYECTOS</a:t>
            </a:r>
            <a:endParaRPr lang="es-ES" sz="1100" b="1" dirty="0">
              <a:latin typeface="+mj-lt"/>
            </a:endParaRPr>
          </a:p>
        </p:txBody>
      </p:sp>
      <p:sp>
        <p:nvSpPr>
          <p:cNvPr id="20" name="CuadroTexto 54"/>
          <p:cNvSpPr txBox="1"/>
          <p:nvPr/>
        </p:nvSpPr>
        <p:spPr>
          <a:xfrm>
            <a:off x="5580112" y="4703659"/>
            <a:ext cx="1176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PROTOTIPOS</a:t>
            </a:r>
            <a:endParaRPr lang="es-ES" sz="1100" b="1" dirty="0">
              <a:latin typeface="+mj-lt"/>
            </a:endParaRPr>
          </a:p>
        </p:txBody>
      </p:sp>
      <p:sp>
        <p:nvSpPr>
          <p:cNvPr id="25" name="CuadroTexto 48"/>
          <p:cNvSpPr txBox="1"/>
          <p:nvPr/>
        </p:nvSpPr>
        <p:spPr>
          <a:xfrm>
            <a:off x="6660232" y="4703659"/>
            <a:ext cx="146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VALIDACIÓN/ EMPAQUETAMIENTO</a:t>
            </a:r>
            <a:endParaRPr lang="es-ES" sz="1100" b="1" dirty="0">
              <a:latin typeface="+mj-lt"/>
            </a:endParaRPr>
          </a:p>
        </p:txBody>
      </p:sp>
      <p:sp>
        <p:nvSpPr>
          <p:cNvPr id="27" name="CuadroTexto 36"/>
          <p:cNvSpPr txBox="1"/>
          <p:nvPr/>
        </p:nvSpPr>
        <p:spPr>
          <a:xfrm>
            <a:off x="107505" y="4703659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DETECCIÓN BRECHAS/ OPORTUNIDADES</a:t>
            </a:r>
            <a:endParaRPr lang="es-ES" sz="1100" b="1" dirty="0">
              <a:latin typeface="+mj-lt"/>
            </a:endParaRPr>
          </a:p>
        </p:txBody>
      </p:sp>
      <p:sp>
        <p:nvSpPr>
          <p:cNvPr id="31" name="CuadroTexto 58"/>
          <p:cNvSpPr txBox="1"/>
          <p:nvPr/>
        </p:nvSpPr>
        <p:spPr>
          <a:xfrm>
            <a:off x="1259632" y="4703659"/>
            <a:ext cx="11482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IDENTIFICACIÓN SOLUCIONES EXISTENTES</a:t>
            </a:r>
            <a:endParaRPr lang="es-ES" sz="1100" b="1" dirty="0">
              <a:latin typeface="+mj-lt"/>
            </a:endParaRPr>
          </a:p>
        </p:txBody>
      </p:sp>
      <p:pic>
        <p:nvPicPr>
          <p:cNvPr id="17" name="Imagen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616" y="3839563"/>
            <a:ext cx="936104" cy="936104"/>
          </a:xfrm>
          <a:prstGeom prst="rect">
            <a:avLst/>
          </a:prstGeom>
        </p:spPr>
      </p:pic>
      <p:pic>
        <p:nvPicPr>
          <p:cNvPr id="18" name="Imagen 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504" y="3839563"/>
            <a:ext cx="882098" cy="882098"/>
          </a:xfrm>
          <a:prstGeom prst="rect">
            <a:avLst/>
          </a:prstGeom>
        </p:spPr>
      </p:pic>
      <p:pic>
        <p:nvPicPr>
          <p:cNvPr id="2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5188" y="3911571"/>
            <a:ext cx="721156" cy="721156"/>
          </a:xfrm>
          <a:prstGeom prst="rect">
            <a:avLst/>
          </a:prstGeom>
        </p:spPr>
      </p:pic>
      <p:pic>
        <p:nvPicPr>
          <p:cNvPr id="24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3230" y="3767555"/>
            <a:ext cx="997250" cy="997250"/>
          </a:xfrm>
          <a:prstGeom prst="rect">
            <a:avLst/>
          </a:prstGeom>
        </p:spPr>
      </p:pic>
      <p:pic>
        <p:nvPicPr>
          <p:cNvPr id="28" name="Imagen 3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39254" y="4041309"/>
            <a:ext cx="518334" cy="518334"/>
          </a:xfrm>
          <a:prstGeom prst="rect">
            <a:avLst/>
          </a:prstGeom>
        </p:spPr>
      </p:pic>
      <p:pic>
        <p:nvPicPr>
          <p:cNvPr id="30" name="Imagen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12168" y="4005065"/>
            <a:ext cx="467930" cy="568856"/>
          </a:xfrm>
          <a:prstGeom prst="rect">
            <a:avLst/>
          </a:prstGeom>
        </p:spPr>
      </p:pic>
      <p:pic>
        <p:nvPicPr>
          <p:cNvPr id="3" name="Imagen 5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64896" y="3911571"/>
            <a:ext cx="626543" cy="81723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Imagen 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40760" y="3983579"/>
            <a:ext cx="648072" cy="648072"/>
          </a:xfrm>
          <a:prstGeom prst="rect">
            <a:avLst/>
          </a:prstGeom>
        </p:spPr>
      </p:pic>
      <p:pic>
        <p:nvPicPr>
          <p:cNvPr id="11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5592" y="4127595"/>
            <a:ext cx="152560" cy="360040"/>
          </a:xfrm>
          <a:prstGeom prst="rect">
            <a:avLst/>
          </a:prstGeom>
        </p:spPr>
      </p:pic>
      <p:pic>
        <p:nvPicPr>
          <p:cNvPr id="34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51696" y="4127595"/>
            <a:ext cx="152560" cy="360040"/>
          </a:xfrm>
          <a:prstGeom prst="rect">
            <a:avLst/>
          </a:prstGeom>
        </p:spPr>
      </p:pic>
      <p:pic>
        <p:nvPicPr>
          <p:cNvPr id="35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96344" y="4127595"/>
            <a:ext cx="152560" cy="360040"/>
          </a:xfrm>
          <a:prstGeom prst="rect">
            <a:avLst/>
          </a:prstGeom>
        </p:spPr>
      </p:pic>
      <p:pic>
        <p:nvPicPr>
          <p:cNvPr id="36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20480" y="4127595"/>
            <a:ext cx="152560" cy="360040"/>
          </a:xfrm>
          <a:prstGeom prst="rect">
            <a:avLst/>
          </a:prstGeom>
        </p:spPr>
      </p:pic>
      <p:pic>
        <p:nvPicPr>
          <p:cNvPr id="37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92056" y="4127595"/>
            <a:ext cx="152560" cy="360040"/>
          </a:xfrm>
          <a:prstGeom prst="rect">
            <a:avLst/>
          </a:prstGeom>
        </p:spPr>
      </p:pic>
      <p:pic>
        <p:nvPicPr>
          <p:cNvPr id="38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2176" y="4127595"/>
            <a:ext cx="152560" cy="360040"/>
          </a:xfrm>
          <a:prstGeom prst="rect">
            <a:avLst/>
          </a:prstGeom>
        </p:spPr>
      </p:pic>
      <p:pic>
        <p:nvPicPr>
          <p:cNvPr id="39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04856" y="4127595"/>
            <a:ext cx="152560" cy="360040"/>
          </a:xfrm>
          <a:prstGeom prst="rect">
            <a:avLst/>
          </a:prstGeom>
        </p:spPr>
      </p:pic>
      <p:sp>
        <p:nvSpPr>
          <p:cNvPr id="57" name="56 Rectángulo"/>
          <p:cNvSpPr/>
          <p:nvPr/>
        </p:nvSpPr>
        <p:spPr>
          <a:xfrm>
            <a:off x="6756242" y="2782089"/>
            <a:ext cx="2280254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EMPAQUETAMIENTO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b="1" dirty="0" smtClean="0">
                <a:solidFill>
                  <a:srgbClr val="FF0000"/>
                </a:solidFill>
              </a:rPr>
              <a:t>MERCADO DE  PATENTES</a:t>
            </a:r>
          </a:p>
        </p:txBody>
      </p:sp>
      <p:sp>
        <p:nvSpPr>
          <p:cNvPr id="67" name="66 Pentágono"/>
          <p:cNvSpPr/>
          <p:nvPr/>
        </p:nvSpPr>
        <p:spPr>
          <a:xfrm rot="5400000" flipV="1">
            <a:off x="4608004" y="4163599"/>
            <a:ext cx="576064" cy="295232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  <p:sp>
        <p:nvSpPr>
          <p:cNvPr id="68" name="67 Pentágono"/>
          <p:cNvSpPr/>
          <p:nvPr/>
        </p:nvSpPr>
        <p:spPr>
          <a:xfrm rot="5400000" flipH="1" flipV="1">
            <a:off x="7596336" y="2687435"/>
            <a:ext cx="576064" cy="187220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  <p:sp>
        <p:nvSpPr>
          <p:cNvPr id="69" name="68 Pentágono"/>
          <p:cNvSpPr/>
          <p:nvPr/>
        </p:nvSpPr>
        <p:spPr>
          <a:xfrm rot="5400000" flipV="1">
            <a:off x="305272" y="5369987"/>
            <a:ext cx="576064" cy="53955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  <p:sp>
        <p:nvSpPr>
          <p:cNvPr id="70" name="69 Pentágono"/>
          <p:cNvSpPr/>
          <p:nvPr/>
        </p:nvSpPr>
        <p:spPr>
          <a:xfrm rot="16200000" flipV="1">
            <a:off x="1439652" y="3515527"/>
            <a:ext cx="576064" cy="50405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707904" y="5975703"/>
            <a:ext cx="241277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/>
              <a:t>PROYECTOS DE INNOVACIÓN CAPITAL SEMILLA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323528" y="5997188"/>
            <a:ext cx="2880320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/>
              <a:t>AGENDAS DE INNOVACIÓN 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/>
              <a:t>PASANTIAS / MISIONES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6840760" y="5975703"/>
            <a:ext cx="1979712" cy="43088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/>
              <a:t>INSTRUMENTO DEMANDA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b="1" dirty="0" smtClean="0">
                <a:solidFill>
                  <a:srgbClr val="FF0000"/>
                </a:solidFill>
              </a:rPr>
              <a:t>INSTRUMENTOS OFERTA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1475656" y="1967355"/>
            <a:ext cx="3652748" cy="1277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ASESORIAS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TRANSFERENCIA TECNOLÓGICA PARA MICROEMPRESAS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b="1" dirty="0" smtClean="0">
                <a:solidFill>
                  <a:srgbClr val="FF0000"/>
                </a:solidFill>
              </a:rPr>
              <a:t>CAPACITACION EN PRODUCTIVIDAD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CALIDAD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b="1" dirty="0" smtClean="0">
                <a:solidFill>
                  <a:srgbClr val="FF0000"/>
                </a:solidFill>
              </a:rPr>
              <a:t>ACREDITACIÓN LABORATORIOS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b="1" dirty="0" smtClean="0">
                <a:solidFill>
                  <a:srgbClr val="FF0000"/>
                </a:solidFill>
              </a:rPr>
              <a:t>EXTENSIONISMO 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b="1" dirty="0" smtClean="0">
                <a:solidFill>
                  <a:srgbClr val="FF0000"/>
                </a:solidFill>
              </a:rPr>
              <a:t>FORTALECIMIENTO DE INCUBADORAS</a:t>
            </a:r>
          </a:p>
        </p:txBody>
      </p:sp>
    </p:spTree>
    <p:extLst>
      <p:ext uri="{BB962C8B-B14F-4D97-AF65-F5344CB8AC3E}">
        <p14:creationId xmlns:p14="http://schemas.microsoft.com/office/powerpoint/2010/main" val="7991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935596" y="2564904"/>
            <a:ext cx="7272808" cy="1224136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Rimouski Sb" panose="020F0606020000020004" pitchFamily="34" charset="0"/>
              </a:rPr>
              <a:t>CASO DE  ESTUDIO SOBRE COOPERACIÓN : </a:t>
            </a:r>
            <a:br>
              <a:rPr lang="es-ES" sz="3200" b="1" dirty="0" smtClean="0">
                <a:latin typeface="Rimouski Sb" panose="020F0606020000020004" pitchFamily="34" charset="0"/>
              </a:rPr>
            </a:br>
            <a:r>
              <a:rPr lang="es-ES" sz="3200" b="1" dirty="0" smtClean="0">
                <a:latin typeface="Rimouski Sb" panose="020F0606020000020004" pitchFamily="34" charset="0"/>
              </a:rPr>
              <a:t>CONCURSO DE FORTALECIMIENTO DE INCUBADORAS</a:t>
            </a:r>
            <a:endParaRPr lang="es-ES" sz="3200" b="1" dirty="0">
              <a:latin typeface="Rimouski Sb" panose="020F060602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209250" y="1988840"/>
            <a:ext cx="8799142" cy="1446550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PE" sz="1600" b="1" dirty="0" smtClean="0"/>
              <a:t>BENEFICIARIO ELEGIBLE: </a:t>
            </a:r>
            <a:r>
              <a:rPr lang="es-PE" sz="1600" dirty="0"/>
              <a:t>Instituciones que tengan como objeto social la incubación, con experiencia en </a:t>
            </a:r>
            <a:r>
              <a:rPr lang="es-PE" sz="1600" dirty="0" err="1" smtClean="0"/>
              <a:t>preincubación</a:t>
            </a:r>
            <a:r>
              <a:rPr lang="es-PE" sz="1600" dirty="0" smtClean="0"/>
              <a:t>, incubación </a:t>
            </a:r>
            <a:r>
              <a:rPr lang="es-PE" sz="1600" dirty="0"/>
              <a:t>y aceleración de negocios o actividades de apoyo y asistencia </a:t>
            </a:r>
            <a:r>
              <a:rPr lang="es-PE" sz="1600" dirty="0" smtClean="0"/>
              <a:t>a emprendimientos</a:t>
            </a:r>
            <a:r>
              <a:rPr lang="es-PE" sz="1600" dirty="0"/>
              <a:t>, </a:t>
            </a:r>
            <a:r>
              <a:rPr lang="es-PE" sz="1600" dirty="0" smtClean="0"/>
              <a:t>con un año </a:t>
            </a:r>
            <a:r>
              <a:rPr lang="es-PE" sz="1600" dirty="0"/>
              <a:t>de </a:t>
            </a:r>
            <a:r>
              <a:rPr lang="es-PE" sz="1600" dirty="0" smtClean="0"/>
              <a:t>RUC activo.</a:t>
            </a:r>
          </a:p>
          <a:p>
            <a:endParaRPr lang="es-PE" sz="800" dirty="0" smtClean="0"/>
          </a:p>
          <a:p>
            <a:r>
              <a:rPr lang="es-PE" sz="1600" b="1" dirty="0" smtClean="0"/>
              <a:t>ALTAMENTE RECOMENDABLE: </a:t>
            </a:r>
            <a:r>
              <a:rPr lang="es-PE" sz="1600" dirty="0" smtClean="0"/>
              <a:t>Entidades asociadas y Alianzas internacionales que sumen valor a la oferta de la incubadora y transfieran conocimientos y buenas prácticas.</a:t>
            </a:r>
            <a:endParaRPr lang="es-PE" sz="1600" dirty="0"/>
          </a:p>
        </p:txBody>
      </p:sp>
      <p:sp>
        <p:nvSpPr>
          <p:cNvPr id="24" name="23 Rectángulo"/>
          <p:cNvSpPr/>
          <p:nvPr/>
        </p:nvSpPr>
        <p:spPr>
          <a:xfrm>
            <a:off x="683568" y="1321023"/>
            <a:ext cx="820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dirty="0" smtClean="0"/>
              <a:t>CONCURSO FORTALECIMIENTO </a:t>
            </a:r>
            <a:r>
              <a:rPr lang="es-PE" sz="2400" b="1" dirty="0"/>
              <a:t>DE INCUBADORAS DE NEGOCIO</a:t>
            </a:r>
            <a:endParaRPr lang="es-PE" sz="2400" b="1" dirty="0" smtClean="0"/>
          </a:p>
        </p:txBody>
      </p:sp>
      <p:sp>
        <p:nvSpPr>
          <p:cNvPr id="41" name="40 Rectángulo"/>
          <p:cNvSpPr/>
          <p:nvPr/>
        </p:nvSpPr>
        <p:spPr>
          <a:xfrm>
            <a:off x="209250" y="4994481"/>
            <a:ext cx="4308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es-PE" sz="1600" dirty="0"/>
              <a:t>Asesorías y consultorías </a:t>
            </a:r>
            <a:r>
              <a:rPr lang="es-PE" sz="1600" dirty="0" smtClean="0"/>
              <a:t>especializadas 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600" dirty="0" smtClean="0"/>
              <a:t>Honorarios staff.</a:t>
            </a:r>
            <a:endParaRPr lang="es-PE" sz="1600" dirty="0"/>
          </a:p>
          <a:p>
            <a:pPr marL="108000" indent="-108000">
              <a:buFont typeface="Arial" pitchFamily="34" charset="0"/>
              <a:buChar char="•"/>
            </a:pPr>
            <a:r>
              <a:rPr lang="es-PE" sz="1600" dirty="0" smtClean="0"/>
              <a:t>Acondicionamiento </a:t>
            </a:r>
            <a:r>
              <a:rPr lang="es-PE" sz="1600" dirty="0"/>
              <a:t>de instalaciones.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600" dirty="0"/>
              <a:t>Licencias </a:t>
            </a:r>
            <a:r>
              <a:rPr lang="es-PE" sz="1600" dirty="0" smtClean="0"/>
              <a:t>y software </a:t>
            </a:r>
            <a:r>
              <a:rPr lang="es-PE" sz="1600" dirty="0"/>
              <a:t>especializado, etc.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600" dirty="0"/>
              <a:t>Pasajes y </a:t>
            </a:r>
            <a:r>
              <a:rPr lang="es-PE" sz="1600" dirty="0" smtClean="0"/>
              <a:t>viáticos </a:t>
            </a:r>
            <a:r>
              <a:rPr lang="es-PE" sz="1600" dirty="0"/>
              <a:t>para </a:t>
            </a:r>
            <a:r>
              <a:rPr lang="es-PE" sz="1600" dirty="0" smtClean="0"/>
              <a:t>pasantías.</a:t>
            </a:r>
            <a:endParaRPr lang="es-PE" sz="1600" dirty="0"/>
          </a:p>
          <a:p>
            <a:pPr marL="108000" indent="-108000">
              <a:buFont typeface="Arial" pitchFamily="34" charset="0"/>
              <a:buChar char="•"/>
            </a:pPr>
            <a:r>
              <a:rPr lang="es-PE" sz="1600" dirty="0" smtClean="0"/>
              <a:t>Servicios, </a:t>
            </a:r>
            <a:r>
              <a:rPr lang="es-PE" sz="1600" dirty="0"/>
              <a:t>capacitaciones al </a:t>
            </a:r>
            <a:r>
              <a:rPr lang="es-PE" sz="1600" dirty="0" smtClean="0"/>
              <a:t>staff.</a:t>
            </a:r>
            <a:endParaRPr lang="es-PE" sz="1600" dirty="0"/>
          </a:p>
        </p:txBody>
      </p:sp>
      <p:sp>
        <p:nvSpPr>
          <p:cNvPr id="7" name="6 Rectángulo"/>
          <p:cNvSpPr/>
          <p:nvPr/>
        </p:nvSpPr>
        <p:spPr>
          <a:xfrm>
            <a:off x="251612" y="3765882"/>
            <a:ext cx="4265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Financiamiento:</a:t>
            </a:r>
          </a:p>
          <a:p>
            <a:r>
              <a:rPr lang="es-PE" b="1" dirty="0" smtClean="0"/>
              <a:t>S/. 750,000 (RNR)</a:t>
            </a:r>
          </a:p>
          <a:p>
            <a:r>
              <a:rPr lang="es-PE" b="1" dirty="0" smtClean="0"/>
              <a:t>Duración: 36 meses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4755722" y="6222504"/>
            <a:ext cx="3937440" cy="446856"/>
            <a:chOff x="3347864" y="6381328"/>
            <a:chExt cx="3937440" cy="446856"/>
          </a:xfrm>
        </p:grpSpPr>
        <p:sp>
          <p:nvSpPr>
            <p:cNvPr id="8" name="7 Rectángulo"/>
            <p:cNvSpPr/>
            <p:nvPr/>
          </p:nvSpPr>
          <p:spPr>
            <a:xfrm>
              <a:off x="3347864" y="6381328"/>
              <a:ext cx="595950" cy="21602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90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3367592" y="6597352"/>
              <a:ext cx="5412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dirty="0" smtClean="0"/>
                <a:t>RNR</a:t>
              </a:r>
              <a:endParaRPr lang="es-PE" sz="900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848681" y="6381328"/>
              <a:ext cx="595950" cy="2160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90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534588" y="6597352"/>
              <a:ext cx="12241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dirty="0" smtClean="0"/>
                <a:t>Aporte Monetario</a:t>
              </a:r>
              <a:endParaRPr lang="es-PE" sz="900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291605" y="6381328"/>
              <a:ext cx="595950" cy="2160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90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893855" y="6597352"/>
              <a:ext cx="13914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dirty="0" smtClean="0"/>
                <a:t>Aporte no Monetario</a:t>
              </a:r>
              <a:endParaRPr lang="es-PE" sz="900" dirty="0"/>
            </a:p>
          </p:txBody>
        </p:sp>
      </p:grpSp>
      <p:graphicFrame>
        <p:nvGraphicFramePr>
          <p:cNvPr id="20" name="1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614841"/>
              </p:ext>
            </p:extLst>
          </p:nvPr>
        </p:nvGraphicFramePr>
        <p:xfrm>
          <a:off x="4283968" y="4083605"/>
          <a:ext cx="2457450" cy="191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1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608370"/>
              </p:ext>
            </p:extLst>
          </p:nvPr>
        </p:nvGraphicFramePr>
        <p:xfrm>
          <a:off x="6546744" y="4083605"/>
          <a:ext cx="2457450" cy="191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21 Rectángulo"/>
          <p:cNvSpPr/>
          <p:nvPr/>
        </p:nvSpPr>
        <p:spPr>
          <a:xfrm>
            <a:off x="5004048" y="3728438"/>
            <a:ext cx="953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200" b="1" dirty="0" smtClean="0"/>
              <a:t>INDIVIDUAL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7386866" y="3728438"/>
            <a:ext cx="8575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200" b="1" dirty="0" smtClean="0"/>
              <a:t>ASOCIADA</a:t>
            </a:r>
          </a:p>
        </p:txBody>
      </p:sp>
      <p:cxnSp>
        <p:nvCxnSpPr>
          <p:cNvPr id="28" name="27 Conector recto"/>
          <p:cNvCxnSpPr/>
          <p:nvPr/>
        </p:nvCxnSpPr>
        <p:spPr>
          <a:xfrm>
            <a:off x="6522770" y="3765882"/>
            <a:ext cx="0" cy="231260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6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83768" y="500479"/>
            <a:ext cx="6408712" cy="24314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Nombre de la incubadora: </a:t>
            </a:r>
            <a:r>
              <a:rPr lang="es-PE" sz="1400" dirty="0"/>
              <a:t>Centro de Innovación y Desarrollo </a:t>
            </a:r>
            <a:r>
              <a:rPr lang="es-PE" sz="1400" dirty="0" smtClean="0"/>
              <a:t>Emprendedor</a:t>
            </a:r>
            <a:endParaRPr lang="es-PE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Nombre del proyecto: </a:t>
            </a:r>
            <a:r>
              <a:rPr lang="es-PE" sz="1400" dirty="0"/>
              <a:t>Fortalecimiento del Sistema de Incubación de Empresas de la Pontificia Universidad Católica del Perú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Institución proponente: </a:t>
            </a:r>
            <a:r>
              <a:rPr lang="es-PE" sz="1400" dirty="0"/>
              <a:t>Pontificia Universidad Católica del Perú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Instituciones asociadas: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PE" sz="1400" b="1" dirty="0">
                <a:solidFill>
                  <a:srgbClr val="FF0000"/>
                </a:solidFill>
              </a:rPr>
              <a:t>MERCADEANDO 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PE" sz="1400" b="1" dirty="0">
                <a:solidFill>
                  <a:srgbClr val="FF0000"/>
                </a:solidFill>
              </a:rPr>
              <a:t>COWORKING S.A.C.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Alianzas: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PE" sz="1400" b="1" dirty="0">
                <a:solidFill>
                  <a:srgbClr val="FF0000"/>
                </a:solidFill>
              </a:rPr>
              <a:t>PONTIFICIA UNIVERSIDAD CATÓLICA DE VALPARÍSO, Chile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PE" sz="1400" b="1" dirty="0">
                <a:solidFill>
                  <a:srgbClr val="FF0000"/>
                </a:solidFill>
              </a:rPr>
              <a:t>VARELA CONSULTING, Estados </a:t>
            </a:r>
            <a:r>
              <a:rPr lang="es-PE" sz="1400" b="1" dirty="0" smtClean="0">
                <a:solidFill>
                  <a:srgbClr val="FF0000"/>
                </a:solidFill>
              </a:rPr>
              <a:t>Unidos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s-PE" sz="1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83768" y="3124125"/>
            <a:ext cx="640871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b="1" dirty="0"/>
              <a:t>Presentación de la incubadora:</a:t>
            </a:r>
          </a:p>
          <a:p>
            <a:pPr algn="just"/>
            <a:endParaRPr lang="es-PE" sz="1400" dirty="0"/>
          </a:p>
          <a:p>
            <a:pPr algn="just"/>
            <a:r>
              <a:rPr lang="es-PE" sz="1400" dirty="0"/>
              <a:t>El CIDE-PUCP cuenta con 18 años transformando emprendedores con empresarios a través del Sistema de Incubación de Empresas, el cual apoya al emprendedor con ideas innovadoras de negocios y deseos de hacerlas realidad.</a:t>
            </a:r>
          </a:p>
          <a:p>
            <a:endParaRPr lang="es-PE" sz="14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4725144"/>
            <a:ext cx="8568952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b="1" dirty="0"/>
              <a:t>Principales servicios que ofrece(</a:t>
            </a:r>
            <a:r>
              <a:rPr lang="es-PE" sz="1400" b="1" dirty="0" err="1"/>
              <a:t>rá</a:t>
            </a:r>
            <a:r>
              <a:rPr lang="es-PE" sz="1400" b="1" dirty="0"/>
              <a:t>) a los incubados:</a:t>
            </a:r>
          </a:p>
          <a:p>
            <a:endParaRPr lang="es-PE" sz="1400" dirty="0"/>
          </a:p>
          <a:p>
            <a:pPr>
              <a:buFontTx/>
              <a:buChar char="-"/>
            </a:pPr>
            <a:r>
              <a:rPr lang="es-PE" sz="1400" dirty="0"/>
              <a:t>Acompañamiento en el desarrollo e implementación del plan de negocio. </a:t>
            </a:r>
          </a:p>
          <a:p>
            <a:pPr>
              <a:buFontTx/>
              <a:buChar char="-"/>
            </a:pPr>
            <a:r>
              <a:rPr lang="es-PE" sz="1400" dirty="0"/>
              <a:t>Desarrollo de Imagen corporativa. </a:t>
            </a:r>
          </a:p>
          <a:p>
            <a:pPr>
              <a:buFontTx/>
              <a:buChar char="-"/>
            </a:pPr>
            <a:r>
              <a:rPr lang="es-PE" sz="1400" dirty="0"/>
              <a:t>Soporte y apoyo para participación de eventos y concursos internacionales.</a:t>
            </a:r>
          </a:p>
          <a:p>
            <a:pPr>
              <a:buFontTx/>
              <a:buChar char="-"/>
            </a:pPr>
            <a:r>
              <a:rPr lang="es-PE" sz="1400" dirty="0"/>
              <a:t>Facilidad de acceso a espacios físicos para oficinas</a:t>
            </a:r>
          </a:p>
          <a:p>
            <a:pPr>
              <a:buFontTx/>
              <a:buChar char="-"/>
            </a:pPr>
            <a:r>
              <a:rPr lang="es-PE" sz="1400" dirty="0"/>
              <a:t>Asesorías especializadas en  propiedad intelectual, asesoría legal, asesoría comercial y contable.</a:t>
            </a:r>
          </a:p>
          <a:p>
            <a:pPr>
              <a:buFontTx/>
              <a:buChar char="-"/>
            </a:pPr>
            <a:r>
              <a:rPr lang="es-PE" sz="1400" dirty="0" smtClean="0"/>
              <a:t>Oportunidad </a:t>
            </a:r>
            <a:r>
              <a:rPr lang="es-PE" sz="1400" dirty="0"/>
              <a:t>de acceder al servicio de </a:t>
            </a:r>
            <a:r>
              <a:rPr lang="es-PE" sz="1400" dirty="0" err="1"/>
              <a:t>co</a:t>
            </a:r>
            <a:r>
              <a:rPr lang="es-PE" sz="1400" dirty="0"/>
              <a:t> incubación con la Incubadora </a:t>
            </a:r>
            <a:r>
              <a:rPr lang="es-PE" sz="1400" dirty="0" err="1"/>
              <a:t>Chrysalis</a:t>
            </a:r>
            <a:r>
              <a:rPr lang="es-PE" sz="1400" dirty="0"/>
              <a:t>, de la PUCV, Chile.</a:t>
            </a:r>
          </a:p>
          <a:p>
            <a:pPr>
              <a:buFontTx/>
              <a:buChar char="-"/>
            </a:pPr>
            <a:r>
              <a:rPr lang="es-PE" sz="1400" dirty="0"/>
              <a:t>Respaldo institucional</a:t>
            </a:r>
            <a:r>
              <a:rPr lang="es-PE" sz="1400" dirty="0" smtClean="0"/>
              <a:t>.</a:t>
            </a:r>
            <a:endParaRPr lang="es-PE" sz="1400" dirty="0"/>
          </a:p>
        </p:txBody>
      </p:sp>
      <p:grpSp>
        <p:nvGrpSpPr>
          <p:cNvPr id="9" name="8 Grupo"/>
          <p:cNvGrpSpPr/>
          <p:nvPr/>
        </p:nvGrpSpPr>
        <p:grpSpPr>
          <a:xfrm>
            <a:off x="323528" y="577756"/>
            <a:ext cx="1872000" cy="696273"/>
            <a:chOff x="251520" y="930897"/>
            <a:chExt cx="1872000" cy="696273"/>
          </a:xfrm>
        </p:grpSpPr>
        <p:sp>
          <p:nvSpPr>
            <p:cNvPr id="10" name="9 Rectángulo redondeado"/>
            <p:cNvSpPr/>
            <p:nvPr/>
          </p:nvSpPr>
          <p:spPr>
            <a:xfrm>
              <a:off x="251520" y="930897"/>
              <a:ext cx="1872000" cy="69627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pic>
          <p:nvPicPr>
            <p:cNvPr id="11" name="10 Imagen" descr="logo-pucp-colo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041" y="1008174"/>
              <a:ext cx="1770958" cy="520965"/>
            </a:xfrm>
            <a:prstGeom prst="rect">
              <a:avLst/>
            </a:prstGeom>
          </p:spPr>
        </p:pic>
      </p:grpSp>
      <p:grpSp>
        <p:nvGrpSpPr>
          <p:cNvPr id="12" name="11 Grupo"/>
          <p:cNvGrpSpPr/>
          <p:nvPr/>
        </p:nvGrpSpPr>
        <p:grpSpPr>
          <a:xfrm>
            <a:off x="124172" y="1556792"/>
            <a:ext cx="2197702" cy="936103"/>
            <a:chOff x="259805" y="1726649"/>
            <a:chExt cx="1999445" cy="936103"/>
          </a:xfrm>
        </p:grpSpPr>
        <p:pic>
          <p:nvPicPr>
            <p:cNvPr id="13" name="Picture 2" descr="D:\Users\serrano.ana\Downloads\logo puc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805" y="1726649"/>
              <a:ext cx="1999445" cy="936103"/>
            </a:xfrm>
            <a:prstGeom prst="rect">
              <a:avLst/>
            </a:prstGeom>
            <a:noFill/>
          </p:spPr>
        </p:pic>
        <p:sp>
          <p:nvSpPr>
            <p:cNvPr id="14" name="13 Rectángulo redondeado"/>
            <p:cNvSpPr/>
            <p:nvPr/>
          </p:nvSpPr>
          <p:spPr>
            <a:xfrm>
              <a:off x="371116" y="1726649"/>
              <a:ext cx="1872000" cy="91684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17474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83768" y="464473"/>
            <a:ext cx="6408712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270000">
              <a:buFont typeface="Arial" pitchFamily="34" charset="0"/>
              <a:buChar char="•"/>
            </a:pPr>
            <a:r>
              <a:rPr lang="es-PE" sz="1400" b="1" dirty="0" smtClean="0"/>
              <a:t>Nombre de la incubadora: </a:t>
            </a:r>
            <a:r>
              <a:rPr lang="es-PE" sz="1400" dirty="0" smtClean="0"/>
              <a:t>Centro de Innovación y Emprendimiento</a:t>
            </a:r>
          </a:p>
          <a:p>
            <a:pPr marL="342900" indent="-270000">
              <a:buFont typeface="Arial" pitchFamily="34" charset="0"/>
              <a:buChar char="•"/>
            </a:pPr>
            <a:r>
              <a:rPr lang="es-PE" sz="1400" b="1" dirty="0" smtClean="0"/>
              <a:t>Nombre del proyecto: </a:t>
            </a:r>
            <a:r>
              <a:rPr lang="es-PE" sz="1400" dirty="0" smtClean="0"/>
              <a:t>Fortalecimiento de Incubadora de Empresas Tecnológicas del Centro de Innovación y Emprendimiento de la Universidad Nacional Mayor de San Marcos</a:t>
            </a:r>
          </a:p>
          <a:p>
            <a:pPr marL="342900" indent="-270000">
              <a:buFont typeface="Arial" pitchFamily="34" charset="0"/>
              <a:buChar char="•"/>
            </a:pPr>
            <a:r>
              <a:rPr lang="es-PE" sz="1400" b="1" dirty="0" smtClean="0"/>
              <a:t>Institución proponente: </a:t>
            </a:r>
            <a:r>
              <a:rPr lang="es-PE" sz="1400" dirty="0" smtClean="0"/>
              <a:t>UNIVERSIDAD NACIONAL MAYOR DE SAN MARCOS</a:t>
            </a:r>
          </a:p>
          <a:p>
            <a:pPr marL="342900" indent="-270000">
              <a:buFont typeface="Arial" pitchFamily="34" charset="0"/>
              <a:buChar char="•"/>
            </a:pPr>
            <a:r>
              <a:rPr lang="es-PE" sz="1400" b="1" dirty="0" smtClean="0"/>
              <a:t>Instituciones asociadas: </a:t>
            </a:r>
            <a:r>
              <a:rPr lang="es-PE" sz="1400" b="1" dirty="0" smtClean="0">
                <a:solidFill>
                  <a:srgbClr val="FF0000"/>
                </a:solidFill>
              </a:rPr>
              <a:t>SOCIEDAD NACIONAL DE INDUSTRIAS</a:t>
            </a:r>
          </a:p>
          <a:p>
            <a:pPr marL="342900" indent="-270000">
              <a:buFont typeface="Arial" pitchFamily="34" charset="0"/>
              <a:buChar char="•"/>
            </a:pPr>
            <a:r>
              <a:rPr lang="es-PE" sz="1400" b="1" dirty="0" smtClean="0"/>
              <a:t>Alianzas:</a:t>
            </a:r>
          </a:p>
          <a:p>
            <a:pPr marL="547200" lvl="1" indent="-198000">
              <a:buFont typeface="Arial" pitchFamily="34" charset="0"/>
              <a:buChar char="•"/>
            </a:pPr>
            <a:r>
              <a:rPr lang="es-PE" sz="1400" b="1" dirty="0" smtClean="0">
                <a:solidFill>
                  <a:srgbClr val="FF0000"/>
                </a:solidFill>
              </a:rPr>
              <a:t>Centro Europeo de Empresas Innovadoras de Elche</a:t>
            </a:r>
          </a:p>
          <a:p>
            <a:pPr marL="547200" lvl="1" indent="-198000">
              <a:buFont typeface="Arial" pitchFamily="34" charset="0"/>
              <a:buChar char="•"/>
            </a:pPr>
            <a:r>
              <a:rPr lang="es-PE" sz="1400" b="1" dirty="0" smtClean="0">
                <a:solidFill>
                  <a:srgbClr val="FF0000"/>
                </a:solidFill>
              </a:rPr>
              <a:t>Corp. Incubadora de Empresas de Base Tecnológica de Antioquía - CREAME</a:t>
            </a:r>
          </a:p>
          <a:p>
            <a:pPr marL="547200" lvl="1" indent="-198000">
              <a:buFont typeface="Arial" pitchFamily="34" charset="0"/>
              <a:buChar char="•"/>
            </a:pPr>
            <a:r>
              <a:rPr lang="es-PE" sz="1400" b="1" dirty="0" smtClean="0">
                <a:solidFill>
                  <a:srgbClr val="FF0000"/>
                </a:solidFill>
              </a:rPr>
              <a:t>Univ. </a:t>
            </a:r>
            <a:r>
              <a:rPr lang="es-PE" sz="1400" b="1" dirty="0" err="1" smtClean="0">
                <a:solidFill>
                  <a:srgbClr val="FF0000"/>
                </a:solidFill>
              </a:rPr>
              <a:t>Tec</a:t>
            </a:r>
            <a:r>
              <a:rPr lang="es-PE" sz="1400" b="1" dirty="0" smtClean="0">
                <a:solidFill>
                  <a:srgbClr val="FF0000"/>
                </a:solidFill>
              </a:rPr>
              <a:t>. Federico Santa María – Inst. </a:t>
            </a:r>
            <a:r>
              <a:rPr lang="es-PE" sz="1400" b="1" dirty="0" err="1" smtClean="0">
                <a:solidFill>
                  <a:srgbClr val="FF0000"/>
                </a:solidFill>
              </a:rPr>
              <a:t>Intern</a:t>
            </a:r>
            <a:r>
              <a:rPr lang="es-PE" sz="1400" b="1" dirty="0" smtClean="0">
                <a:solidFill>
                  <a:srgbClr val="FF0000"/>
                </a:solidFill>
              </a:rPr>
              <a:t>. para la Innovación Empresarial</a:t>
            </a:r>
          </a:p>
          <a:p>
            <a:pPr marL="547200" lvl="1" indent="-198000">
              <a:buFont typeface="Arial" pitchFamily="34" charset="0"/>
              <a:buChar char="•"/>
            </a:pPr>
            <a:r>
              <a:rPr lang="es-PE" sz="1400" b="1" dirty="0" smtClean="0">
                <a:solidFill>
                  <a:srgbClr val="FF0000"/>
                </a:solidFill>
              </a:rPr>
              <a:t>Lead </a:t>
            </a:r>
            <a:r>
              <a:rPr lang="es-PE" sz="1400" b="1" dirty="0" err="1" smtClean="0">
                <a:solidFill>
                  <a:srgbClr val="FF0000"/>
                </a:solidFill>
              </a:rPr>
              <a:t>To</a:t>
            </a:r>
            <a:r>
              <a:rPr lang="es-PE" sz="1400" b="1" dirty="0" smtClean="0">
                <a:solidFill>
                  <a:srgbClr val="FF0000"/>
                </a:solidFill>
              </a:rPr>
              <a:t> </a:t>
            </a:r>
            <a:r>
              <a:rPr lang="es-PE" sz="1400" b="1" dirty="0" err="1" smtClean="0">
                <a:solidFill>
                  <a:srgbClr val="FF0000"/>
                </a:solidFill>
              </a:rPr>
              <a:t>Change</a:t>
            </a:r>
            <a:r>
              <a:rPr lang="es-PE" sz="1400" b="1" dirty="0" smtClean="0">
                <a:solidFill>
                  <a:srgbClr val="FF0000"/>
                </a:solidFill>
              </a:rPr>
              <a:t> S.L.</a:t>
            </a:r>
          </a:p>
          <a:p>
            <a:pPr marL="547200" lvl="1" indent="-198000">
              <a:buFont typeface="Arial" pitchFamily="34" charset="0"/>
              <a:buChar char="•"/>
            </a:pPr>
            <a:r>
              <a:rPr lang="es-PE" sz="1400" b="1" dirty="0" smtClean="0">
                <a:solidFill>
                  <a:srgbClr val="FF0000"/>
                </a:solidFill>
              </a:rPr>
              <a:t>Fundación </a:t>
            </a:r>
            <a:r>
              <a:rPr lang="es-PE" sz="1400" b="1" dirty="0" err="1" smtClean="0">
                <a:solidFill>
                  <a:srgbClr val="FF0000"/>
                </a:solidFill>
              </a:rPr>
              <a:t>Comunitat</a:t>
            </a:r>
            <a:r>
              <a:rPr lang="es-PE" sz="1400" b="1" dirty="0" smtClean="0">
                <a:solidFill>
                  <a:srgbClr val="FF0000"/>
                </a:solidFill>
              </a:rPr>
              <a:t> Valenciana Ciudad Politécnica de Innovación</a:t>
            </a:r>
            <a:endParaRPr lang="es-PE" sz="14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83768" y="3356992"/>
            <a:ext cx="6408712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b="1" dirty="0" smtClean="0"/>
              <a:t>Presentación de la incubadora:</a:t>
            </a:r>
          </a:p>
          <a:p>
            <a:endParaRPr lang="es-PE" sz="1400" dirty="0" smtClean="0"/>
          </a:p>
          <a:p>
            <a:r>
              <a:rPr lang="es-PE" sz="1400" dirty="0" smtClean="0"/>
              <a:t>Es un espacio para generar y realizar ideas mediante la incubación y aceleración de empresas </a:t>
            </a:r>
            <a:r>
              <a:rPr lang="es-PE" sz="1400" dirty="0"/>
              <a:t>tecnológicas con énfasis en el sector servicios, enfocado en las personas y en las necesidades reales de los emprendedores, con actividades </a:t>
            </a:r>
            <a:r>
              <a:rPr lang="es-PE" sz="1400" dirty="0" smtClean="0"/>
              <a:t>de trabajo </a:t>
            </a:r>
            <a:r>
              <a:rPr lang="es-PE" sz="1400" dirty="0"/>
              <a:t>conjunto que </a:t>
            </a:r>
            <a:r>
              <a:rPr lang="es-PE" sz="1400" dirty="0" smtClean="0"/>
              <a:t>logren </a:t>
            </a:r>
            <a:r>
              <a:rPr lang="es-PE" sz="1400" dirty="0"/>
              <a:t>la integración y participación de los actores más relevantes del país</a:t>
            </a:r>
            <a:r>
              <a:rPr lang="es-PE" sz="1400" dirty="0" smtClean="0"/>
              <a:t>.</a:t>
            </a:r>
          </a:p>
          <a:p>
            <a:endParaRPr lang="es-PE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29222" y="5140930"/>
            <a:ext cx="8568952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b="1" dirty="0" smtClean="0"/>
              <a:t>Principales servicios que ofrece(</a:t>
            </a:r>
            <a:r>
              <a:rPr lang="es-PE" sz="1400" b="1" dirty="0" err="1" smtClean="0"/>
              <a:t>rá</a:t>
            </a:r>
            <a:r>
              <a:rPr lang="es-PE" sz="1400" b="1" dirty="0" smtClean="0"/>
              <a:t>) a los incubados:</a:t>
            </a:r>
          </a:p>
          <a:p>
            <a:endParaRPr lang="es-PE" sz="1400" dirty="0"/>
          </a:p>
          <a:p>
            <a:pPr marL="171450" indent="-171450">
              <a:buFontTx/>
              <a:buChar char="-"/>
            </a:pPr>
            <a:r>
              <a:rPr lang="es-PE" sz="1400" dirty="0" smtClean="0"/>
              <a:t>Presentación de soluciones a los desafíos de innovación propuestos por empresas.</a:t>
            </a:r>
          </a:p>
          <a:p>
            <a:pPr marL="171450" indent="-171450">
              <a:buFontTx/>
              <a:buChar char="-"/>
            </a:pPr>
            <a:r>
              <a:rPr lang="es-PE" sz="1400" dirty="0" smtClean="0"/>
              <a:t>Validación comercial y técnica del producto o servicio mediante ventas y/o inversión.</a:t>
            </a:r>
            <a:endParaRPr lang="es-PE" sz="1400" dirty="0"/>
          </a:p>
          <a:p>
            <a:pPr marL="171450" indent="-171450">
              <a:buFontTx/>
              <a:buChar char="-"/>
            </a:pPr>
            <a:r>
              <a:rPr lang="es-PE" sz="1400" dirty="0" smtClean="0"/>
              <a:t>Presentación de resultados comerciales y técnicos comprometidos en su plan de actividades.</a:t>
            </a:r>
          </a:p>
          <a:p>
            <a:pPr marL="171450" indent="-171450">
              <a:buFontTx/>
              <a:buChar char="-"/>
            </a:pPr>
            <a:r>
              <a:rPr lang="es-PE" sz="1400" dirty="0" smtClean="0"/>
              <a:t>Crecimiento en ventas </a:t>
            </a:r>
            <a:r>
              <a:rPr lang="es-PE" sz="1400" dirty="0"/>
              <a:t>y en la creación de </a:t>
            </a:r>
            <a:r>
              <a:rPr lang="es-PE" sz="1400" dirty="0" smtClean="0"/>
              <a:t>empleo </a:t>
            </a:r>
            <a:r>
              <a:rPr lang="es-PE" sz="1400" dirty="0"/>
              <a:t>para conseguir inversionistas y </a:t>
            </a:r>
            <a:r>
              <a:rPr lang="es-PE" sz="1400" dirty="0" smtClean="0"/>
              <a:t>alcanzar nuevos mercados.</a:t>
            </a:r>
            <a:endParaRPr lang="es-PE" sz="1400" dirty="0"/>
          </a:p>
          <a:p>
            <a:pPr marL="171450" indent="-171450">
              <a:buFontTx/>
              <a:buChar char="-"/>
            </a:pPr>
            <a:r>
              <a:rPr lang="es-PE" sz="1400" dirty="0" smtClean="0"/>
              <a:t>Visión </a:t>
            </a:r>
            <a:r>
              <a:rPr lang="es-PE" sz="1400" dirty="0"/>
              <a:t>de negocios global para poner en marcha </a:t>
            </a:r>
            <a:r>
              <a:rPr lang="es-PE" sz="1400" dirty="0" smtClean="0"/>
              <a:t>planes </a:t>
            </a:r>
            <a:r>
              <a:rPr lang="es-PE" sz="1400" dirty="0"/>
              <a:t>de crecimiento comercial en mercados extranjeros</a:t>
            </a:r>
            <a:r>
              <a:rPr lang="es-PE" sz="1400" dirty="0" smtClean="0"/>
              <a:t>.</a:t>
            </a:r>
          </a:p>
        </p:txBody>
      </p:sp>
      <p:pic>
        <p:nvPicPr>
          <p:cNvPr id="8" name="7 Imagen" descr="logo unms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4"/>
          <a:stretch/>
        </p:blipFill>
        <p:spPr bwMode="auto">
          <a:xfrm>
            <a:off x="420390" y="620685"/>
            <a:ext cx="1759284" cy="103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11261" r="4925" b="9624"/>
          <a:stretch/>
        </p:blipFill>
        <p:spPr bwMode="auto">
          <a:xfrm>
            <a:off x="229222" y="1943957"/>
            <a:ext cx="2141621" cy="78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3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83768" y="332656"/>
            <a:ext cx="6408712" cy="28931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Nombre de la incubadora: </a:t>
            </a:r>
            <a:r>
              <a:rPr lang="es-PE" sz="1400" dirty="0"/>
              <a:t>UTEC </a:t>
            </a:r>
            <a:r>
              <a:rPr lang="es-PE" sz="1400" dirty="0" err="1"/>
              <a:t>Ventures</a:t>
            </a:r>
            <a:endParaRPr lang="es-PE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Nombre del proyecto: </a:t>
            </a:r>
            <a:r>
              <a:rPr lang="es-PE" sz="1400" dirty="0"/>
              <a:t>Proyecto de Fortalecimiento de Incubadoras - UTEC </a:t>
            </a:r>
            <a:r>
              <a:rPr lang="es-PE" sz="1400" dirty="0" err="1"/>
              <a:t>Ventures</a:t>
            </a:r>
            <a:endParaRPr lang="es-PE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Institución proponente: </a:t>
            </a:r>
            <a:r>
              <a:rPr lang="es-PE" sz="1400" dirty="0"/>
              <a:t>UNIVERSIDAD DE INGENIERIA Y TECNOLOGIA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Instituciones asociadas: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PE" sz="1400" dirty="0"/>
              <a:t>TECSUP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PE" sz="1400" dirty="0" err="1"/>
              <a:t>Starscamp</a:t>
            </a:r>
            <a:r>
              <a:rPr lang="es-PE" sz="1400" dirty="0"/>
              <a:t> Asociación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Alianzas: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Singularity University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Harvard School of Engineering and Applied Sciences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Sausalito Ventures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Massachusetts Institute of Technology - Science and Technology </a:t>
            </a:r>
            <a:r>
              <a:rPr lang="en-US" sz="1400" b="1" dirty="0" smtClean="0">
                <a:solidFill>
                  <a:srgbClr val="FF0000"/>
                </a:solidFill>
              </a:rPr>
              <a:t>Initiatives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83768" y="3484165"/>
            <a:ext cx="640871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b="1" dirty="0"/>
              <a:t>Presentación de la incubadora:</a:t>
            </a:r>
          </a:p>
          <a:p>
            <a:endParaRPr lang="es-PE" sz="1400" dirty="0"/>
          </a:p>
          <a:p>
            <a:r>
              <a:rPr lang="es-PE" sz="1400" dirty="0"/>
              <a:t>UTEC </a:t>
            </a:r>
            <a:r>
              <a:rPr lang="es-PE" sz="1400" dirty="0" err="1"/>
              <a:t>Ventures</a:t>
            </a:r>
            <a:r>
              <a:rPr lang="es-PE" sz="1400" dirty="0"/>
              <a:t> es una aceleradora para negocios de base tecnológica e ingenieril. Se enfoca en colaborar con</a:t>
            </a:r>
            <a:r>
              <a:rPr lang="es-ES" sz="1400" dirty="0"/>
              <a:t> empresarios peruanos que aprovechan las nuevas tecnologías para crear productos o servicios de alto valor agregado</a:t>
            </a:r>
            <a:r>
              <a:rPr lang="es-PE" sz="1400" dirty="0"/>
              <a:t> para diferentes industrias y para la sociedad.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3528" y="5099700"/>
            <a:ext cx="8568952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b="1" dirty="0"/>
              <a:t>Principales servicios que ofrece(</a:t>
            </a:r>
            <a:r>
              <a:rPr lang="es-PE" sz="1400" b="1" dirty="0" err="1"/>
              <a:t>rá</a:t>
            </a:r>
            <a:r>
              <a:rPr lang="es-PE" sz="1400" b="1" dirty="0"/>
              <a:t>) a los incubados</a:t>
            </a:r>
            <a:r>
              <a:rPr lang="es-PE" sz="1400" b="1" dirty="0" smtClean="0"/>
              <a:t>:</a:t>
            </a:r>
          </a:p>
          <a:p>
            <a:endParaRPr lang="es-PE" sz="1400" b="1" dirty="0"/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Alianzas</a:t>
            </a:r>
            <a:r>
              <a:rPr lang="en-US" sz="1400" dirty="0" smtClean="0"/>
              <a:t> </a:t>
            </a:r>
            <a:r>
              <a:rPr lang="en-US" sz="1400" dirty="0"/>
              <a:t>con </a:t>
            </a:r>
            <a:r>
              <a:rPr lang="en-US" sz="1400" dirty="0" err="1"/>
              <a:t>universidades</a:t>
            </a:r>
            <a:r>
              <a:rPr lang="en-US" sz="1400" dirty="0"/>
              <a:t> y </a:t>
            </a:r>
            <a:r>
              <a:rPr lang="en-US" sz="1400" dirty="0" err="1"/>
              <a:t>aceleradoras</a:t>
            </a:r>
            <a:r>
              <a:rPr lang="en-US" sz="1400" dirty="0"/>
              <a:t> </a:t>
            </a:r>
            <a:r>
              <a:rPr lang="en-US" sz="1400" dirty="0" err="1"/>
              <a:t>internacionales</a:t>
            </a:r>
            <a:r>
              <a:rPr lang="en-US" sz="1400" dirty="0"/>
              <a:t> </a:t>
            </a:r>
            <a:endParaRPr lang="es-PE" sz="1400" dirty="0"/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Educación</a:t>
            </a:r>
            <a:r>
              <a:rPr lang="en-US" sz="1400" dirty="0" smtClean="0"/>
              <a:t> </a:t>
            </a:r>
            <a:r>
              <a:rPr lang="en-US" sz="1400" dirty="0" err="1"/>
              <a:t>permanente</a:t>
            </a:r>
            <a:r>
              <a:rPr lang="en-US" sz="1400" dirty="0"/>
              <a:t> para </a:t>
            </a:r>
            <a:r>
              <a:rPr lang="en-US" sz="1400" dirty="0" err="1"/>
              <a:t>profundizar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nuevas</a:t>
            </a:r>
            <a:r>
              <a:rPr lang="en-US" sz="1400" dirty="0"/>
              <a:t> </a:t>
            </a:r>
            <a:r>
              <a:rPr lang="en-US" sz="1400" dirty="0" err="1"/>
              <a:t>temáticas</a:t>
            </a:r>
            <a:r>
              <a:rPr lang="en-US" sz="1400" dirty="0"/>
              <a:t> </a:t>
            </a:r>
            <a:r>
              <a:rPr lang="en-US" sz="1400" dirty="0" err="1"/>
              <a:t>relevantes</a:t>
            </a:r>
            <a:r>
              <a:rPr lang="en-US" sz="1400" dirty="0"/>
              <a:t> para el </a:t>
            </a:r>
            <a:r>
              <a:rPr lang="en-US" sz="1400" dirty="0" err="1"/>
              <a:t>desarrollo</a:t>
            </a:r>
            <a:r>
              <a:rPr lang="en-US" sz="1400" dirty="0"/>
              <a:t> del </a:t>
            </a:r>
            <a:r>
              <a:rPr lang="en-US" sz="1400" dirty="0" err="1"/>
              <a:t>emprendimiento</a:t>
            </a:r>
            <a:r>
              <a:rPr lang="en-US" sz="1400" dirty="0"/>
              <a:t> </a:t>
            </a:r>
            <a:endParaRPr lang="es-PE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Red </a:t>
            </a:r>
            <a:r>
              <a:rPr lang="en-US" sz="1400" dirty="0"/>
              <a:t>de </a:t>
            </a:r>
            <a:r>
              <a:rPr lang="en-US" sz="1400" dirty="0" err="1"/>
              <a:t>mentores</a:t>
            </a:r>
            <a:r>
              <a:rPr lang="en-US" sz="1400" dirty="0"/>
              <a:t> </a:t>
            </a:r>
            <a:r>
              <a:rPr lang="en-US" sz="1400" dirty="0" err="1"/>
              <a:t>cercanos</a:t>
            </a:r>
            <a:r>
              <a:rPr lang="en-US" sz="1400" dirty="0"/>
              <a:t> al </a:t>
            </a:r>
            <a:r>
              <a:rPr lang="en-US" sz="1400" dirty="0" err="1"/>
              <a:t>mercado</a:t>
            </a:r>
            <a:r>
              <a:rPr lang="en-US" sz="1400" dirty="0"/>
              <a:t> y con </a:t>
            </a:r>
            <a:r>
              <a:rPr lang="en-US" sz="1400" dirty="0" err="1"/>
              <a:t>poder</a:t>
            </a:r>
            <a:r>
              <a:rPr lang="en-US" sz="1400" dirty="0"/>
              <a:t> de </a:t>
            </a:r>
            <a:r>
              <a:rPr lang="en-US" sz="1400" dirty="0" err="1"/>
              <a:t>decisión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sus</a:t>
            </a:r>
            <a:r>
              <a:rPr lang="en-US" sz="1400" dirty="0"/>
              <a:t> </a:t>
            </a:r>
            <a:r>
              <a:rPr lang="en-US" sz="1400" dirty="0" err="1" smtClean="0"/>
              <a:t>empresas</a:t>
            </a:r>
            <a:endParaRPr lang="es-PE" sz="1400" dirty="0"/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Conexión</a:t>
            </a:r>
            <a:r>
              <a:rPr lang="en-US" sz="1400" dirty="0" smtClean="0"/>
              <a:t> </a:t>
            </a:r>
            <a:r>
              <a:rPr lang="en-US" sz="1400" dirty="0"/>
              <a:t>con </a:t>
            </a:r>
            <a:r>
              <a:rPr lang="en-US" sz="1400" dirty="0" err="1"/>
              <a:t>redes</a:t>
            </a:r>
            <a:r>
              <a:rPr lang="en-US" sz="1400" dirty="0"/>
              <a:t> y </a:t>
            </a:r>
            <a:r>
              <a:rPr lang="en-US" sz="1400" dirty="0" err="1"/>
              <a:t>fuentes</a:t>
            </a:r>
            <a:r>
              <a:rPr lang="en-US" sz="1400" dirty="0"/>
              <a:t> de </a:t>
            </a:r>
            <a:r>
              <a:rPr lang="en-US" sz="1400" dirty="0" err="1"/>
              <a:t>financiamiento</a:t>
            </a:r>
            <a:r>
              <a:rPr lang="en-US" sz="1400" dirty="0"/>
              <a:t> para </a:t>
            </a:r>
            <a:r>
              <a:rPr lang="en-US" sz="1400" dirty="0" err="1"/>
              <a:t>empresas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etapas</a:t>
            </a:r>
            <a:r>
              <a:rPr lang="en-US" sz="1400" dirty="0"/>
              <a:t> </a:t>
            </a:r>
            <a:r>
              <a:rPr lang="en-US" sz="1400" dirty="0" err="1"/>
              <a:t>tempranas</a:t>
            </a:r>
            <a:r>
              <a:rPr lang="en-US" sz="1400" dirty="0"/>
              <a:t> de </a:t>
            </a:r>
            <a:r>
              <a:rPr lang="en-US" sz="1400" dirty="0" err="1" smtClean="0"/>
              <a:t>desarrollo</a:t>
            </a:r>
            <a:endParaRPr lang="es-PE" sz="1400" dirty="0"/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Acceso</a:t>
            </a:r>
            <a:r>
              <a:rPr lang="en-US" sz="1400" dirty="0" smtClean="0"/>
              <a:t> </a:t>
            </a:r>
            <a:r>
              <a:rPr lang="en-US" sz="1400" dirty="0"/>
              <a:t>a red de </a:t>
            </a:r>
            <a:r>
              <a:rPr lang="en-US" sz="1400" dirty="0" err="1"/>
              <a:t>asesores</a:t>
            </a:r>
            <a:r>
              <a:rPr lang="en-US" sz="1400" dirty="0"/>
              <a:t> </a:t>
            </a:r>
            <a:r>
              <a:rPr lang="en-US" sz="1400" dirty="0" err="1"/>
              <a:t>técnicos</a:t>
            </a:r>
            <a:r>
              <a:rPr lang="en-US" sz="1400" dirty="0"/>
              <a:t> (</a:t>
            </a:r>
            <a:r>
              <a:rPr lang="en-US" sz="1400" dirty="0" err="1"/>
              <a:t>profesores</a:t>
            </a:r>
            <a:r>
              <a:rPr lang="en-US" sz="1400" dirty="0"/>
              <a:t> e </a:t>
            </a:r>
            <a:r>
              <a:rPr lang="en-US" sz="1400" dirty="0" err="1"/>
              <a:t>investigadores</a:t>
            </a:r>
            <a:r>
              <a:rPr lang="en-US" sz="1400" dirty="0"/>
              <a:t> de UTEC y </a:t>
            </a:r>
            <a:r>
              <a:rPr lang="en-US" sz="1400" dirty="0" err="1"/>
              <a:t>Tecsup</a:t>
            </a:r>
            <a:r>
              <a:rPr lang="en-US" sz="1400" dirty="0" smtClean="0"/>
              <a:t>)</a:t>
            </a:r>
            <a:endParaRPr lang="es-PE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0" y="620688"/>
            <a:ext cx="1937189" cy="91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1" y="1935124"/>
            <a:ext cx="2054290" cy="74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9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83768" y="500479"/>
            <a:ext cx="6408712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Nombre de la incubadora: </a:t>
            </a:r>
            <a:r>
              <a:rPr lang="es-PE" sz="1400" dirty="0" err="1" smtClean="0"/>
              <a:t>NESsT</a:t>
            </a:r>
            <a:endParaRPr lang="es-PE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Nombre del proyecto: </a:t>
            </a:r>
            <a:r>
              <a:rPr lang="es-PE" sz="1400" dirty="0" smtClean="0"/>
              <a:t>Incubación verde: fortaleciendo a emprendedores tecnológicos ambientalmente responsables en Perú.</a:t>
            </a:r>
            <a:endParaRPr lang="es-PE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Institución proponente: </a:t>
            </a:r>
            <a:r>
              <a:rPr lang="es-PE" sz="1400" dirty="0" err="1" smtClean="0"/>
              <a:t>NESsT</a:t>
            </a:r>
            <a:endParaRPr lang="es-PE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Instituciones asociadas</a:t>
            </a:r>
            <a:r>
              <a:rPr lang="es-PE" sz="1400" b="1" dirty="0" smtClean="0"/>
              <a:t>:</a:t>
            </a:r>
            <a:endParaRPr lang="es-PE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Alianzas: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PE" sz="1400" b="1" dirty="0" err="1" smtClean="0">
                <a:solidFill>
                  <a:srgbClr val="FF0000"/>
                </a:solidFill>
              </a:rPr>
              <a:t>Venture</a:t>
            </a:r>
            <a:r>
              <a:rPr lang="es-PE" sz="1400" b="1" dirty="0" smtClean="0">
                <a:solidFill>
                  <a:srgbClr val="FF0000"/>
                </a:solidFill>
              </a:rPr>
              <a:t> </a:t>
            </a:r>
            <a:r>
              <a:rPr lang="es-PE" sz="1400" b="1" dirty="0" err="1" smtClean="0">
                <a:solidFill>
                  <a:srgbClr val="FF0000"/>
                </a:solidFill>
              </a:rPr>
              <a:t>Well</a:t>
            </a:r>
            <a:endParaRPr lang="es-PE" sz="1400" b="1" dirty="0" smtClean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83768" y="2276872"/>
            <a:ext cx="640871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b="1" dirty="0"/>
              <a:t>Presentación de la incubadora:</a:t>
            </a:r>
          </a:p>
          <a:p>
            <a:r>
              <a:rPr lang="es-PE" sz="1400" dirty="0" err="1" smtClean="0"/>
              <a:t>NESsT</a:t>
            </a:r>
            <a:r>
              <a:rPr lang="es-PE" sz="1400" dirty="0" smtClean="0"/>
              <a:t> desarrolla empresas sociales sostenibles para resolver problemas sociales críticos en países con economías emergentes como el Perú. Brindamos apoyo a largo plazo para crecer y mantener un portafolio de empresas sociales de alto impacto. Brinda apoyo a empresas sociales en las primeras etapas para desarrollar pruebas de concepto y prepararlas para su replicación e impacto a gran escala. Proporciona incubación a largo plazo para la puesta en marcha de empresas y potenciar su impacto.</a:t>
            </a:r>
            <a:endParaRPr lang="es-PE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4350583"/>
            <a:ext cx="8568952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b="1" dirty="0"/>
              <a:t>Principales servicios que ofrece(</a:t>
            </a:r>
            <a:r>
              <a:rPr lang="es-PE" sz="1400" b="1" dirty="0" err="1"/>
              <a:t>rá</a:t>
            </a:r>
            <a:r>
              <a:rPr lang="es-PE" sz="1400" b="1" dirty="0"/>
              <a:t>) a los incubados:</a:t>
            </a:r>
          </a:p>
          <a:p>
            <a:pPr marL="228600" lvl="0" indent="-228600">
              <a:buFont typeface="Calibri" pitchFamily="34" charset="0"/>
              <a:buChar char="₋"/>
            </a:pPr>
            <a:r>
              <a:rPr lang="es-PE" sz="1400" dirty="0" smtClean="0"/>
              <a:t>Selección y evaluación de emprendedores.</a:t>
            </a:r>
          </a:p>
          <a:p>
            <a:pPr marL="228600" lvl="0" indent="-228600">
              <a:buFont typeface="Calibri" pitchFamily="34" charset="0"/>
              <a:buChar char="₋"/>
            </a:pPr>
            <a:r>
              <a:rPr lang="es-PE" sz="1400" dirty="0" smtClean="0"/>
              <a:t>Evaluación de novedad.</a:t>
            </a:r>
          </a:p>
          <a:p>
            <a:pPr marL="228600" lvl="0" indent="-228600">
              <a:buFont typeface="Calibri" pitchFamily="34" charset="0"/>
              <a:buChar char="₋"/>
            </a:pPr>
            <a:r>
              <a:rPr lang="es-PE" sz="1400" dirty="0" smtClean="0"/>
              <a:t>Panel </a:t>
            </a:r>
            <a:r>
              <a:rPr lang="es-PE" sz="1400" dirty="0" smtClean="0"/>
              <a:t>de evaluación</a:t>
            </a:r>
          </a:p>
          <a:p>
            <a:pPr marL="228600" lvl="0" indent="-228600">
              <a:buFont typeface="Calibri" pitchFamily="34" charset="0"/>
              <a:buChar char="₋"/>
            </a:pPr>
            <a:r>
              <a:rPr lang="es-PE" sz="1400" dirty="0" smtClean="0"/>
              <a:t>Planificación y diagnóstico de campo.</a:t>
            </a:r>
          </a:p>
          <a:p>
            <a:pPr marL="228600" lvl="0" indent="-228600">
              <a:buFont typeface="Calibri" pitchFamily="34" charset="0"/>
              <a:buChar char="₋"/>
            </a:pPr>
            <a:r>
              <a:rPr lang="es-PE" sz="1400" i="1" dirty="0" err="1" smtClean="0"/>
              <a:t>Design</a:t>
            </a:r>
            <a:r>
              <a:rPr lang="es-PE" sz="1400" i="1" dirty="0" smtClean="0"/>
              <a:t> </a:t>
            </a:r>
            <a:r>
              <a:rPr lang="es-PE" sz="1400" i="1" dirty="0" err="1" smtClean="0"/>
              <a:t>thinking</a:t>
            </a:r>
            <a:r>
              <a:rPr lang="es-PE" sz="1400" dirty="0" smtClean="0"/>
              <a:t> para definir el modelo de negocio.</a:t>
            </a:r>
          </a:p>
          <a:p>
            <a:pPr marL="228600" lvl="0" indent="-228600">
              <a:buFont typeface="Calibri" pitchFamily="34" charset="0"/>
              <a:buChar char="₋"/>
            </a:pPr>
            <a:r>
              <a:rPr lang="es-PE" sz="1400" dirty="0" smtClean="0"/>
              <a:t>Análisis de mercado basados en investigación primaria</a:t>
            </a:r>
          </a:p>
          <a:p>
            <a:pPr marL="228600" lvl="0" indent="-228600">
              <a:buFont typeface="Calibri" pitchFamily="34" charset="0"/>
              <a:buChar char="₋"/>
            </a:pPr>
            <a:r>
              <a:rPr lang="es-PE" sz="1400" dirty="0" smtClean="0"/>
              <a:t>Servicios de desarrollo tecnológico para validar prototipos.</a:t>
            </a:r>
          </a:p>
          <a:p>
            <a:pPr marL="228600" lvl="0" indent="-228600">
              <a:buFont typeface="Calibri" pitchFamily="34" charset="0"/>
              <a:buChar char="₋"/>
            </a:pPr>
            <a:r>
              <a:rPr lang="es-PE" sz="1400" dirty="0" smtClean="0"/>
              <a:t>Evaluación de plan de negocios en el </a:t>
            </a:r>
            <a:r>
              <a:rPr lang="es-PE" sz="1400" dirty="0" smtClean="0"/>
              <a:t>Comité </a:t>
            </a:r>
            <a:r>
              <a:rPr lang="es-PE" sz="1400" dirty="0" smtClean="0"/>
              <a:t>de inversiones.</a:t>
            </a:r>
          </a:p>
          <a:p>
            <a:pPr marL="228600" lvl="0" indent="-228600">
              <a:buFont typeface="Calibri" pitchFamily="34" charset="0"/>
              <a:buChar char="₋"/>
            </a:pPr>
            <a:r>
              <a:rPr lang="es-PE" sz="1400" dirty="0" smtClean="0"/>
              <a:t>Diseño </a:t>
            </a:r>
            <a:r>
              <a:rPr lang="es-PE" sz="1400" dirty="0" smtClean="0"/>
              <a:t>e implementación de plan de </a:t>
            </a:r>
            <a:r>
              <a:rPr lang="es-PE" sz="1400" dirty="0" err="1" smtClean="0"/>
              <a:t>mentoría</a:t>
            </a:r>
            <a:r>
              <a:rPr lang="es-PE" sz="1400" dirty="0" smtClean="0"/>
              <a:t> o asesoría</a:t>
            </a:r>
            <a:r>
              <a:rPr lang="es-PE" sz="14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696" t="10671" r="64267" b="80182"/>
          <a:stretch>
            <a:fillRect/>
          </a:stretch>
        </p:blipFill>
        <p:spPr bwMode="auto">
          <a:xfrm>
            <a:off x="179512" y="908720"/>
            <a:ext cx="210623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42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83768" y="500479"/>
            <a:ext cx="6408712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Nombre de la incubadora: </a:t>
            </a:r>
            <a:r>
              <a:rPr lang="es-PE" sz="1400" dirty="0" smtClean="0"/>
              <a:t>WAYRA</a:t>
            </a:r>
            <a:endParaRPr lang="es-PE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Nombre del proyecto: </a:t>
            </a:r>
            <a:r>
              <a:rPr lang="es-PE" sz="1400" dirty="0" smtClean="0"/>
              <a:t>Programa de Aceleración </a:t>
            </a:r>
            <a:r>
              <a:rPr lang="es-PE" sz="1400" dirty="0" err="1" smtClean="0"/>
              <a:t>Wayra</a:t>
            </a:r>
            <a:r>
              <a:rPr lang="es-PE" sz="1400" dirty="0" smtClean="0"/>
              <a:t>.</a:t>
            </a:r>
            <a:endParaRPr lang="es-PE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Institución proponente: </a:t>
            </a:r>
            <a:r>
              <a:rPr lang="es-PE" sz="1400" dirty="0" smtClean="0"/>
              <a:t>WAYRA PERU ACELERADORA DE PROYECTOS SAC</a:t>
            </a:r>
            <a:endParaRPr lang="es-PE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Instituciones asociadas</a:t>
            </a:r>
            <a:r>
              <a:rPr lang="es-PE" sz="1400" b="1" dirty="0" smtClean="0"/>
              <a:t>:</a:t>
            </a:r>
            <a:endParaRPr lang="es-PE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Alianzas</a:t>
            </a:r>
            <a:r>
              <a:rPr lang="es-PE" sz="1400" b="1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endParaRPr lang="es-PE" sz="1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483768" y="2132856"/>
            <a:ext cx="640871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b="1" dirty="0"/>
              <a:t>Presentación de la incubadora:</a:t>
            </a:r>
          </a:p>
          <a:p>
            <a:r>
              <a:rPr lang="es-PE" sz="1400" dirty="0" err="1" smtClean="0"/>
              <a:t>Wayra</a:t>
            </a:r>
            <a:r>
              <a:rPr lang="es-PE" sz="1400" dirty="0" smtClean="0"/>
              <a:t> Perú ayuda a los emprendedores a crecer y construir negocios exitosos. El programa de aceleración ofrece facilidades para el despegue y desarrollo del negocio como son: (a) financiamiento de hasta $50,000, (b) espacio de trabajo en la academia de Perú , (c) acceso a una red global de socios de trabajo , mentores y expertos y (d) la oportunidad de trabajar con las empresas de Telefónica en todo el mundo.</a:t>
            </a:r>
            <a:endParaRPr lang="es-PE" sz="1400" dirty="0"/>
          </a:p>
          <a:p>
            <a:endParaRPr lang="es-PE" sz="1400" dirty="0" smtClean="0"/>
          </a:p>
          <a:p>
            <a:endParaRPr lang="es-PE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4293096"/>
            <a:ext cx="8568952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b="1" dirty="0"/>
              <a:t>Principales servicios que ofrece(</a:t>
            </a:r>
            <a:r>
              <a:rPr lang="es-PE" sz="1400" b="1" dirty="0" err="1"/>
              <a:t>rá</a:t>
            </a:r>
            <a:r>
              <a:rPr lang="es-PE" sz="1400" b="1" dirty="0"/>
              <a:t>) a los incubados:</a:t>
            </a:r>
          </a:p>
          <a:p>
            <a:pPr marL="228600" indent="-228600">
              <a:buFont typeface="Calibri" pitchFamily="34" charset="0"/>
              <a:buChar char="₋"/>
            </a:pPr>
            <a:r>
              <a:rPr lang="es-PE" sz="1400" dirty="0" smtClean="0"/>
              <a:t>Visitas a Centros de desarrollo de </a:t>
            </a:r>
            <a:r>
              <a:rPr lang="es-PE" sz="1400" dirty="0" err="1" smtClean="0"/>
              <a:t>Startups</a:t>
            </a:r>
            <a:r>
              <a:rPr lang="es-PE" sz="1400" dirty="0" smtClean="0"/>
              <a:t> como </a:t>
            </a:r>
            <a:r>
              <a:rPr lang="es-PE" sz="1400" dirty="0" err="1" smtClean="0"/>
              <a:t>Sillicon</a:t>
            </a:r>
            <a:r>
              <a:rPr lang="es-PE" sz="1400" dirty="0" smtClean="0"/>
              <a:t> Valley, Israel, La India entre otros.</a:t>
            </a:r>
          </a:p>
          <a:p>
            <a:pPr marL="228600" indent="-228600">
              <a:buFont typeface="Calibri" pitchFamily="34" charset="0"/>
              <a:buChar char="₋"/>
            </a:pPr>
            <a:r>
              <a:rPr lang="es-PE" sz="1400" dirty="0" smtClean="0"/>
              <a:t>Mentores tácticos permanentes</a:t>
            </a:r>
          </a:p>
          <a:p>
            <a:pPr marL="228600" indent="-228600">
              <a:buFont typeface="Calibri" pitchFamily="34" charset="0"/>
              <a:buChar char="₋"/>
            </a:pPr>
            <a:r>
              <a:rPr lang="es-PE" sz="1400" dirty="0" err="1" smtClean="0"/>
              <a:t>Bootcamp</a:t>
            </a:r>
            <a:r>
              <a:rPr lang="es-PE" sz="1400" dirty="0" smtClean="0"/>
              <a:t>, que son reuniones Full Time por dos días con todos los acelerados por </a:t>
            </a:r>
            <a:r>
              <a:rPr lang="es-PE" sz="1400" dirty="0" err="1" smtClean="0"/>
              <a:t>Wayra</a:t>
            </a:r>
            <a:r>
              <a:rPr lang="es-PE" sz="1400" dirty="0" smtClean="0"/>
              <a:t> Perú.</a:t>
            </a:r>
          </a:p>
          <a:p>
            <a:pPr marL="228600" indent="-228600">
              <a:buFont typeface="Calibri" pitchFamily="34" charset="0"/>
              <a:buChar char="₋"/>
            </a:pPr>
            <a:r>
              <a:rPr lang="es-PE" sz="1400" dirty="0" err="1" smtClean="0"/>
              <a:t>Meetup</a:t>
            </a:r>
            <a:r>
              <a:rPr lang="es-PE" sz="1400" dirty="0" smtClean="0"/>
              <a:t> entre emprendedores que ya pasaron por el proceso de aceleración.</a:t>
            </a:r>
          </a:p>
          <a:p>
            <a:pPr marL="228600" indent="-228600">
              <a:buFont typeface="Calibri" pitchFamily="34" charset="0"/>
              <a:buChar char="₋"/>
            </a:pPr>
            <a:r>
              <a:rPr lang="es-PE" sz="1400" dirty="0" smtClean="0"/>
              <a:t>Horas de consultoría personalizada para </a:t>
            </a:r>
            <a:r>
              <a:rPr lang="es-PE" sz="1400" dirty="0" err="1" smtClean="0"/>
              <a:t>Startups</a:t>
            </a:r>
            <a:r>
              <a:rPr lang="es-PE" sz="1400" dirty="0" smtClean="0"/>
              <a:t> en servicios Legales, Marketing y Finanzas</a:t>
            </a:r>
          </a:p>
          <a:p>
            <a:pPr marL="228600" indent="-228600">
              <a:buFont typeface="Calibri" pitchFamily="34" charset="0"/>
              <a:buChar char="₋"/>
            </a:pPr>
            <a:r>
              <a:rPr lang="es-PE" sz="1400" dirty="0" smtClean="0"/>
              <a:t>Disponibilidad de especialistas en temas de Marketing Digital, UX </a:t>
            </a:r>
            <a:r>
              <a:rPr lang="es-PE" sz="1400" dirty="0" err="1" smtClean="0"/>
              <a:t>Growth</a:t>
            </a:r>
            <a:r>
              <a:rPr lang="es-PE" sz="1400" dirty="0" smtClean="0"/>
              <a:t> Hacking.</a:t>
            </a:r>
          </a:p>
          <a:p>
            <a:pPr marL="228600" indent="-228600">
              <a:buFont typeface="Calibri" pitchFamily="34" charset="0"/>
              <a:buChar char="₋"/>
            </a:pPr>
            <a:r>
              <a:rPr lang="es-PE" sz="1400" dirty="0" smtClean="0"/>
              <a:t>Visitas a presentaciones internacionales ante inversionistas.</a:t>
            </a:r>
          </a:p>
          <a:p>
            <a:pPr marL="228600" indent="-228600">
              <a:buFont typeface="Calibri" pitchFamily="34" charset="0"/>
              <a:buChar char="₋"/>
            </a:pPr>
            <a:r>
              <a:rPr lang="es-PE" sz="1400" dirty="0" smtClean="0"/>
              <a:t>Cursos y talleres personalizados.</a:t>
            </a:r>
            <a:endParaRPr lang="es-PE" sz="1400" dirty="0"/>
          </a:p>
        </p:txBody>
      </p:sp>
      <p:pic>
        <p:nvPicPr>
          <p:cNvPr id="8" name="Picture 6" descr="http://appsuser.net/www/wp-content/uploads/2015/04/Logo-Way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1559496" cy="860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2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83768" y="500479"/>
            <a:ext cx="6408712" cy="24622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Nombre de la incubadora: </a:t>
            </a:r>
            <a:r>
              <a:rPr lang="es-PE" sz="1400" dirty="0" smtClean="0"/>
              <a:t>Universidad </a:t>
            </a:r>
            <a:r>
              <a:rPr lang="es-PE" sz="1400" dirty="0" smtClean="0"/>
              <a:t>Católica </a:t>
            </a:r>
            <a:r>
              <a:rPr lang="es-PE" sz="1400" dirty="0" smtClean="0"/>
              <a:t>San Pablo</a:t>
            </a:r>
            <a:endParaRPr lang="es-PE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Nombre del proyecto: </a:t>
            </a:r>
            <a:r>
              <a:rPr lang="es-PE" sz="1400" dirty="0" smtClean="0"/>
              <a:t>Fortalecimiento de la Incubadora de Negocios de la Universidad Católica San Pablo para atención del sur del Perú.</a:t>
            </a:r>
            <a:endParaRPr lang="es-PE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Institución proponente: </a:t>
            </a:r>
            <a:r>
              <a:rPr lang="es-PE" sz="1400" dirty="0" smtClean="0"/>
              <a:t>Universidad </a:t>
            </a:r>
            <a:r>
              <a:rPr lang="es-PE" sz="1400" dirty="0" smtClean="0"/>
              <a:t>Católica </a:t>
            </a:r>
            <a:r>
              <a:rPr lang="es-PE" sz="1400" dirty="0" smtClean="0"/>
              <a:t>San Pablo</a:t>
            </a:r>
            <a:endParaRPr lang="es-PE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Instituciones asociadas</a:t>
            </a:r>
            <a:r>
              <a:rPr lang="es-PE" sz="1400" b="1" dirty="0" smtClean="0"/>
              <a:t>:</a:t>
            </a:r>
            <a:endParaRPr lang="es-PE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Alianzas: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PE" sz="1400" b="1" dirty="0" smtClean="0">
                <a:solidFill>
                  <a:srgbClr val="FF0000"/>
                </a:solidFill>
              </a:rPr>
              <a:t>Pontificia Universidad Católica De Valparaíso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PE" sz="1400" b="1" dirty="0" smtClean="0">
                <a:solidFill>
                  <a:srgbClr val="FF0000"/>
                </a:solidFill>
              </a:rPr>
              <a:t>Instituto Politécnico Nacional De México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PE" sz="1400" b="1" dirty="0" smtClean="0">
                <a:solidFill>
                  <a:srgbClr val="FF0000"/>
                </a:solidFill>
              </a:rPr>
              <a:t>Universidad Nacional De Cuyo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PE" sz="1400" b="1" dirty="0" smtClean="0">
                <a:solidFill>
                  <a:srgbClr val="FF0000"/>
                </a:solidFill>
              </a:rPr>
              <a:t>Sociedad Nacional De Industrias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PE" sz="1400" b="1" dirty="0" smtClean="0">
                <a:solidFill>
                  <a:srgbClr val="FF0000"/>
                </a:solidFill>
              </a:rPr>
              <a:t>Sociedad Minera Cerro Verde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83768" y="3124125"/>
            <a:ext cx="640871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b="1" dirty="0"/>
              <a:t>Presentación de la incubadora:</a:t>
            </a:r>
          </a:p>
          <a:p>
            <a:r>
              <a:rPr lang="es-PE" sz="1400" dirty="0" smtClean="0"/>
              <a:t>Gestiona las actividades de emprendimiento en coordinación con las distintas instancias de la Universidad y propicia incubación de negocios, a través de sus propios conocimientos y en colaboración con los profesionales de la UCSP y de las diferentes facultades. </a:t>
            </a:r>
            <a:endParaRPr lang="es-PE" sz="1400" dirty="0" smtClean="0"/>
          </a:p>
          <a:p>
            <a:endParaRPr lang="es-PE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13699" y="4869160"/>
            <a:ext cx="8568952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b="1" dirty="0"/>
              <a:t>Principales servicios que ofrece(</a:t>
            </a:r>
            <a:r>
              <a:rPr lang="es-PE" sz="1400" b="1" dirty="0" err="1"/>
              <a:t>rá</a:t>
            </a:r>
            <a:r>
              <a:rPr lang="es-PE" sz="1400" b="1" dirty="0"/>
              <a:t>) a los incubados:</a:t>
            </a:r>
          </a:p>
          <a:p>
            <a:pPr marL="228600" lvl="0" indent="-228600">
              <a:buFont typeface="Calibri" pitchFamily="34" charset="0"/>
              <a:buChar char="₋"/>
            </a:pPr>
            <a:r>
              <a:rPr lang="es-PE" sz="1400" dirty="0" smtClean="0"/>
              <a:t>Definición del modelo de negocios, el aceleramiento y graduación del emprendimiento.</a:t>
            </a:r>
          </a:p>
          <a:p>
            <a:pPr marL="228600" lvl="0" indent="-228600">
              <a:buFont typeface="Calibri" pitchFamily="34" charset="0"/>
              <a:buChar char="₋"/>
            </a:pPr>
            <a:r>
              <a:rPr lang="es-PE" sz="1400" dirty="0" smtClean="0"/>
              <a:t>Elaborar diagnósticos iniciales a los emprendedores, requeridos por el emprendedor o potenciales interesados.</a:t>
            </a:r>
          </a:p>
          <a:p>
            <a:pPr marL="228600" lvl="0" indent="-228600">
              <a:buFont typeface="Calibri" pitchFamily="34" charset="0"/>
              <a:buChar char="₋"/>
            </a:pPr>
            <a:r>
              <a:rPr lang="es-PE" sz="1400" dirty="0" smtClean="0"/>
              <a:t>Servicios de incubación adaptables a la situación de cada emprendimiento.</a:t>
            </a:r>
          </a:p>
          <a:p>
            <a:pPr marL="228600" lvl="0" indent="-228600">
              <a:buFont typeface="Calibri" pitchFamily="34" charset="0"/>
              <a:buChar char="₋"/>
            </a:pPr>
            <a:r>
              <a:rPr lang="es-PE" sz="1400" dirty="0" smtClean="0"/>
              <a:t>Servicios de post incubación, que acompañen por lo menos un año al Incubando.</a:t>
            </a:r>
          </a:p>
          <a:p>
            <a:pPr marL="228600" lvl="0" indent="-228600">
              <a:buFont typeface="Calibri" pitchFamily="34" charset="0"/>
              <a:buChar char="₋"/>
            </a:pPr>
            <a:r>
              <a:rPr lang="es-PE" sz="1400" dirty="0" smtClean="0"/>
              <a:t>Transferencia de modelos de incubación producto de la adaptación de metodologías.</a:t>
            </a:r>
          </a:p>
          <a:p>
            <a:pPr marL="228600" lvl="0" indent="-228600">
              <a:buFont typeface="Calibri" pitchFamily="34" charset="0"/>
              <a:buChar char="₋"/>
            </a:pPr>
            <a:r>
              <a:rPr lang="es-PE" sz="1400" dirty="0" smtClean="0"/>
              <a:t>Servicios de asesoría, </a:t>
            </a:r>
            <a:r>
              <a:rPr lang="es-PE" sz="1400" dirty="0" err="1" smtClean="0"/>
              <a:t>consultoria</a:t>
            </a:r>
            <a:r>
              <a:rPr lang="es-PE" sz="1400" dirty="0" smtClean="0"/>
              <a:t> y asistencia a emprendedores, empresas y publico en general</a:t>
            </a:r>
            <a:r>
              <a:rPr lang="es-PE" sz="1400" dirty="0" smtClean="0"/>
              <a:t>.</a:t>
            </a:r>
          </a:p>
          <a:p>
            <a:pPr marL="228600" lvl="0" indent="-228600">
              <a:buFont typeface="Calibri" pitchFamily="34" charset="0"/>
              <a:buChar char="₋"/>
            </a:pPr>
            <a:endParaRPr lang="es-PE" sz="1400" dirty="0"/>
          </a:p>
        </p:txBody>
      </p:sp>
      <p:pic>
        <p:nvPicPr>
          <p:cNvPr id="8" name="Picture 8" descr="http://pmisurperu.org/congreso/wp-content/plugins/wp-image-slider-with-lightbox/imagestoscroll/ucs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141934" cy="920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2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 de flecha"/>
          <p:cNvCxnSpPr/>
          <p:nvPr/>
        </p:nvCxnSpPr>
        <p:spPr>
          <a:xfrm flipV="1">
            <a:off x="863588" y="2492896"/>
            <a:ext cx="3348372" cy="124562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2393758" y="2492896"/>
            <a:ext cx="2106234" cy="12726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43508" y="539885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2010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250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709682" y="3717017"/>
            <a:ext cx="1368152" cy="164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Contrato de Préstamo N°. 2693 (BID)</a:t>
            </a:r>
          </a:p>
          <a:p>
            <a:pPr algn="ctr"/>
            <a:r>
              <a:rPr lang="es-PE" sz="1200" dirty="0" smtClean="0"/>
              <a:t>Proyecto de Innovación para la Competitividad (FINCYT 2)</a:t>
            </a:r>
            <a:endParaRPr lang="es-PE" sz="1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722258" y="5358627"/>
            <a:ext cx="12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2013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300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97514" y="3738518"/>
            <a:ext cx="1332148" cy="1614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Fondo de Investigación y Desarrollo para la Competitividad-FIDECOM (Ley 29152)</a:t>
            </a:r>
            <a:endParaRPr lang="es-PE" sz="12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236400" y="2746375"/>
            <a:ext cx="24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Fuentes de recursos</a:t>
            </a:r>
            <a:endParaRPr lang="es-PE" dirty="0"/>
          </a:p>
        </p:txBody>
      </p:sp>
      <p:sp>
        <p:nvSpPr>
          <p:cNvPr id="10" name="9 Rectángulo"/>
          <p:cNvSpPr/>
          <p:nvPr/>
        </p:nvSpPr>
        <p:spPr>
          <a:xfrm>
            <a:off x="1331640" y="548680"/>
            <a:ext cx="6336704" cy="194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 smtClean="0">
              <a:solidFill>
                <a:schemeClr val="tx1"/>
              </a:solidFill>
            </a:endParaRPr>
          </a:p>
          <a:p>
            <a:pPr algn="ctr"/>
            <a:endParaRPr lang="es-ES" sz="2000" b="1" dirty="0" smtClean="0">
              <a:latin typeface="Rimouski Sb" panose="020F0606020000020004" pitchFamily="34" charset="0"/>
            </a:endParaRPr>
          </a:p>
          <a:p>
            <a:pPr algn="ctr"/>
            <a:endParaRPr lang="es-ES" sz="2000" b="1" dirty="0">
              <a:latin typeface="Rimouski Sb" panose="020F0606020000020004" pitchFamily="34" charset="0"/>
            </a:endParaRPr>
          </a:p>
          <a:p>
            <a:pPr algn="ctr"/>
            <a:r>
              <a:rPr lang="es-ES" sz="2000" b="1" dirty="0" smtClean="0">
                <a:latin typeface="Rimouski Sb" panose="020F0606020000020004" pitchFamily="34" charset="0"/>
              </a:rPr>
              <a:t>PROGRAMA NACIONAL DE INNOVACIÓN PARA LA COMPETITIVIDAD Y PRODUCTIVIDAD</a:t>
            </a:r>
            <a:endParaRPr lang="es-P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83768" y="500479"/>
            <a:ext cx="6408712" cy="24622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Nombre de la incubadora: </a:t>
            </a:r>
            <a:r>
              <a:rPr lang="es-PE" sz="1400" dirty="0" err="1"/>
              <a:t>Bioincuba</a:t>
            </a:r>
            <a:endParaRPr lang="es-PE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Nombre del proyecto: </a:t>
            </a:r>
            <a:r>
              <a:rPr lang="es-PE" sz="1400" dirty="0"/>
              <a:t>Incubadora de negocios para empresas de base tecnológica a nivel nacional en las áreas de ciencias de la vida y su conservación, cuidado del medio ambiente, biotecnología, nutrición, salud, educación y desarrollo sostenible.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Institución proponente: </a:t>
            </a:r>
            <a:r>
              <a:rPr lang="es-PE" sz="1400" dirty="0"/>
              <a:t>BIOINCUBA S.A.C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Instituciones asociadas: </a:t>
            </a:r>
            <a:r>
              <a:rPr lang="es-PE" sz="1400" dirty="0"/>
              <a:t>UNIVERSIDAD PERUANA CAYETANO HEREDIA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1400" b="1" dirty="0"/>
              <a:t>Alianzas: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PE" sz="1400" b="1" dirty="0">
                <a:solidFill>
                  <a:srgbClr val="FF0000"/>
                </a:solidFill>
              </a:rPr>
              <a:t>EUROBIOMED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PE" sz="1400" b="1" dirty="0">
                <a:solidFill>
                  <a:srgbClr val="FF0000"/>
                </a:solidFill>
              </a:rPr>
              <a:t>Universidad de Concepción - Incuba </a:t>
            </a:r>
            <a:r>
              <a:rPr lang="es-PE" sz="1400" b="1" dirty="0" err="1" smtClean="0">
                <a:solidFill>
                  <a:srgbClr val="FF0000"/>
                </a:solidFill>
              </a:rPr>
              <a:t>Udec</a:t>
            </a:r>
            <a:endParaRPr lang="es-PE" sz="1400" b="1" dirty="0">
              <a:solidFill>
                <a:srgbClr val="FF0000"/>
              </a:solidFill>
            </a:endParaRPr>
          </a:p>
          <a:p>
            <a:pPr lvl="1"/>
            <a:endParaRPr lang="es-PE" sz="1400" b="1" dirty="0" smtClean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83768" y="3196714"/>
            <a:ext cx="6408712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b="1" dirty="0"/>
              <a:t>Presentación de la incubadora</a:t>
            </a:r>
            <a:r>
              <a:rPr lang="es-PE" sz="1400" b="1" dirty="0" smtClean="0"/>
              <a:t>:</a:t>
            </a:r>
          </a:p>
          <a:p>
            <a:endParaRPr lang="es-PE" sz="1400" b="1" dirty="0"/>
          </a:p>
          <a:p>
            <a:r>
              <a:rPr lang="es-PE" sz="1400" dirty="0" err="1"/>
              <a:t>Bioincuba</a:t>
            </a:r>
            <a:r>
              <a:rPr lang="es-PE" sz="1400" dirty="0"/>
              <a:t> apoya a los emprendedores en la creación de empresas y negocios de alto impacto y base tecnológica que se generan en el espacio de investigación y emprendimiento en las universidades peruanas, institutos de investigación y espacios públicos, persiguiendo la mejora en la calidad de vida de las personas y del medio ambiente del Perú.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3528" y="5068922"/>
            <a:ext cx="8568952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b="1" dirty="0"/>
              <a:t>Principales servicios que ofrece(</a:t>
            </a:r>
            <a:r>
              <a:rPr lang="es-PE" sz="1400" b="1" dirty="0" err="1"/>
              <a:t>rá</a:t>
            </a:r>
            <a:r>
              <a:rPr lang="es-PE" sz="1400" b="1" dirty="0"/>
              <a:t>) a los incubados</a:t>
            </a:r>
            <a:r>
              <a:rPr lang="es-PE" sz="1400" b="1" dirty="0" smtClean="0"/>
              <a:t>:</a:t>
            </a:r>
          </a:p>
          <a:p>
            <a:endParaRPr lang="es-PE" sz="1400" b="1" dirty="0"/>
          </a:p>
          <a:p>
            <a:pPr marL="171450" lvl="0" indent="-171450">
              <a:buFontTx/>
              <a:buChar char="-"/>
            </a:pPr>
            <a:r>
              <a:rPr lang="es-PE" sz="1400" dirty="0" smtClean="0"/>
              <a:t>Valoración </a:t>
            </a:r>
            <a:r>
              <a:rPr lang="es-PE" sz="1400" dirty="0"/>
              <a:t>de la tecnología </a:t>
            </a:r>
            <a:r>
              <a:rPr lang="es-PE" sz="1400" dirty="0" smtClean="0"/>
              <a:t>desarrollada</a:t>
            </a:r>
          </a:p>
          <a:p>
            <a:pPr marL="171450" lvl="0" indent="-171450">
              <a:buFontTx/>
              <a:buChar char="-"/>
            </a:pPr>
            <a:r>
              <a:rPr lang="es-PE" sz="1400" dirty="0" smtClean="0"/>
              <a:t>Asesoramiento </a:t>
            </a:r>
            <a:r>
              <a:rPr lang="es-PE" sz="1400" dirty="0"/>
              <a:t>en Protección a la propiedad </a:t>
            </a:r>
            <a:r>
              <a:rPr lang="es-PE" sz="1400" dirty="0" smtClean="0"/>
              <a:t>intelectual</a:t>
            </a:r>
          </a:p>
          <a:p>
            <a:pPr marL="171450" lvl="0" indent="-171450">
              <a:buFontTx/>
              <a:buChar char="-"/>
            </a:pPr>
            <a:r>
              <a:rPr lang="es-PE" sz="1400" dirty="0" smtClean="0"/>
              <a:t>Talleres </a:t>
            </a:r>
            <a:r>
              <a:rPr lang="es-PE" sz="1400" dirty="0"/>
              <a:t>de Capacitación en administración, modelo de negocios, planificación, gestión financiera, negociación estratégica, </a:t>
            </a:r>
            <a:r>
              <a:rPr lang="es-PE" sz="1400" i="1" dirty="0" err="1"/>
              <a:t>elevator</a:t>
            </a:r>
            <a:r>
              <a:rPr lang="es-PE" sz="1400" i="1" dirty="0"/>
              <a:t> pitch</a:t>
            </a:r>
            <a:r>
              <a:rPr lang="es-PE" sz="1400" dirty="0"/>
              <a:t>, y cualquier otra necesaria para estudiantes, investigadores y personas naturales o jurídicas con emprendimientos de base tecnológica en las áreas definidas para </a:t>
            </a:r>
            <a:r>
              <a:rPr lang="es-PE" sz="1400" dirty="0" err="1" smtClean="0"/>
              <a:t>Bioincuba</a:t>
            </a:r>
            <a:r>
              <a:rPr lang="es-PE" sz="1400" dirty="0" smtClean="0"/>
              <a:t>.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5" y="1696285"/>
            <a:ext cx="1972810" cy="72470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27536" r="27621" b="19022"/>
          <a:stretch/>
        </p:blipFill>
        <p:spPr bwMode="auto">
          <a:xfrm>
            <a:off x="395536" y="443644"/>
            <a:ext cx="1779824" cy="110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3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935596" y="2564904"/>
            <a:ext cx="7272808" cy="1224136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Rimouski Sb" panose="020F0606020000020004" pitchFamily="34" charset="0"/>
              </a:rPr>
              <a:t>LA EXPERIENCIA DE BIOINCUBA S.A.C (UPCH) y LA UNIVERSIDAD DE CONCEPCIÓN DE CHILE</a:t>
            </a:r>
            <a:endParaRPr lang="es-ES" sz="3200" b="1" dirty="0">
              <a:latin typeface="Rimouski Sb" panose="020F06060200000200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27536" r="27621" b="19022"/>
          <a:stretch/>
        </p:blipFill>
        <p:spPr bwMode="auto">
          <a:xfrm>
            <a:off x="3203848" y="3979912"/>
            <a:ext cx="1080120" cy="67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 descr="C:\Users\Carolina\AppData\Local\Microsoft\Windows\Temporary Internet Files\Content.Word\Marca Ideaincuba 2014 72dp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085456"/>
            <a:ext cx="1800200" cy="495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4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50574" y="2708920"/>
            <a:ext cx="836212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/>
              <a:t>Institución de </a:t>
            </a:r>
            <a:r>
              <a:rPr lang="es-PE" sz="2400" dirty="0" smtClean="0"/>
              <a:t>Prestigio</a:t>
            </a:r>
            <a:endParaRPr lang="es-P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/>
              <a:t>Se </a:t>
            </a:r>
            <a:r>
              <a:rPr lang="es-PE" sz="2400" dirty="0" smtClean="0"/>
              <a:t>desarrollo hace 10 años cuando el ecosistema era inmaduro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/>
              <a:t>Foco </a:t>
            </a:r>
            <a:r>
              <a:rPr lang="es-PE" sz="2400" dirty="0" smtClean="0"/>
              <a:t>de desarrollo en emprendimientos tecnológicos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/>
              <a:t>Universidad </a:t>
            </a:r>
            <a:r>
              <a:rPr lang="es-PE" sz="2400" dirty="0" smtClean="0"/>
              <a:t>Generalista con desarrollo en ciencias </a:t>
            </a:r>
            <a:r>
              <a:rPr lang="es-PE" sz="2400" dirty="0" err="1" smtClean="0"/>
              <a:t>Biologicas</a:t>
            </a:r>
            <a:endParaRPr lang="es-P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86292" y="1772816"/>
            <a:ext cx="7272808" cy="576064"/>
          </a:xfrm>
        </p:spPr>
        <p:txBody>
          <a:bodyPr>
            <a:noAutofit/>
          </a:bodyPr>
          <a:lstStyle/>
          <a:p>
            <a:pPr algn="l"/>
            <a:r>
              <a:rPr lang="es-ES" sz="2400" b="1" dirty="0" smtClean="0">
                <a:latin typeface="Rimouski Sb" panose="020F0606020000020004" pitchFamily="34" charset="0"/>
              </a:rPr>
              <a:t>¿</a:t>
            </a:r>
            <a:r>
              <a:rPr lang="es-ES" sz="2400" b="1" dirty="0" smtClean="0">
                <a:latin typeface="Rimouski Sb" panose="020F0606020000020004" pitchFamily="34" charset="0"/>
              </a:rPr>
              <a:t>POR QUÉ INCUBA UDEC?</a:t>
            </a:r>
            <a:endParaRPr lang="es-ES" sz="2400" b="1" dirty="0">
              <a:latin typeface="Rimouski Sb" panose="020F060602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50574" y="2553866"/>
            <a:ext cx="8362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/>
              <a:t>Transferencia de </a:t>
            </a:r>
            <a:r>
              <a:rPr lang="es-PE" sz="2400" dirty="0" smtClean="0"/>
              <a:t>conocimientos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s-PE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PE" sz="2400" dirty="0" smtClean="0"/>
              <a:t>Entrenamiento </a:t>
            </a:r>
            <a:r>
              <a:rPr lang="es-PE" sz="2400" dirty="0" smtClean="0"/>
              <a:t>de personal </a:t>
            </a:r>
            <a:endParaRPr lang="es-PE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PE" sz="2400" dirty="0" smtClean="0"/>
              <a:t>Manuales </a:t>
            </a:r>
            <a:r>
              <a:rPr lang="es-PE" sz="2400" dirty="0" smtClean="0"/>
              <a:t>de </a:t>
            </a:r>
            <a:r>
              <a:rPr lang="es-PE" sz="2400" dirty="0" smtClean="0"/>
              <a:t>procesos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PE" sz="2400" dirty="0" smtClean="0"/>
              <a:t>Documentos </a:t>
            </a:r>
            <a:r>
              <a:rPr lang="es-PE" sz="2400" dirty="0" smtClean="0"/>
              <a:t>Técnicos (contratos, clausulas, </a:t>
            </a:r>
            <a:r>
              <a:rPr lang="es-PE" sz="2400" dirty="0" err="1" smtClean="0"/>
              <a:t>etc</a:t>
            </a:r>
            <a:r>
              <a:rPr lang="es-PE" sz="2400" dirty="0" smtClean="0"/>
              <a:t>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PE" sz="2400" dirty="0" smtClean="0"/>
              <a:t>Gestión </a:t>
            </a:r>
            <a:r>
              <a:rPr lang="es-PE" sz="2400" dirty="0" smtClean="0"/>
              <a:t>de Incubadora </a:t>
            </a:r>
            <a:endParaRPr lang="es-PE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PE" sz="2400" dirty="0" smtClean="0"/>
              <a:t>Plan </a:t>
            </a:r>
            <a:r>
              <a:rPr lang="es-PE" sz="2400" dirty="0" smtClean="0"/>
              <a:t>de </a:t>
            </a:r>
            <a:r>
              <a:rPr lang="es-PE" sz="2400" dirty="0" err="1" smtClean="0"/>
              <a:t>Mentoría</a:t>
            </a:r>
            <a:endParaRPr lang="es-PE" sz="24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s-P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/>
              <a:t>Evaluación de Medio Termino del proyecto de incubación.</a:t>
            </a:r>
            <a:endParaRPr lang="es-PE" sz="24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86292" y="1772816"/>
            <a:ext cx="7272808" cy="576064"/>
          </a:xfrm>
        </p:spPr>
        <p:txBody>
          <a:bodyPr>
            <a:noAutofit/>
          </a:bodyPr>
          <a:lstStyle/>
          <a:p>
            <a:pPr algn="l"/>
            <a:r>
              <a:rPr lang="es-ES" sz="2400" b="1" dirty="0" smtClean="0">
                <a:latin typeface="Rimouski Sb" panose="020F0606020000020004" pitchFamily="34" charset="0"/>
              </a:rPr>
              <a:t>ÁREAS DE APOYO</a:t>
            </a:r>
            <a:endParaRPr lang="es-ES" sz="2400" b="1" dirty="0">
              <a:latin typeface="Rimouski Sb" panose="020F060602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86292" y="1772816"/>
            <a:ext cx="7272808" cy="576064"/>
          </a:xfrm>
        </p:spPr>
        <p:txBody>
          <a:bodyPr>
            <a:noAutofit/>
          </a:bodyPr>
          <a:lstStyle/>
          <a:p>
            <a:pPr algn="l"/>
            <a:r>
              <a:rPr lang="es-ES" sz="2400" b="1" dirty="0" smtClean="0">
                <a:latin typeface="Rimouski Sb" panose="020F0606020000020004" pitchFamily="34" charset="0"/>
              </a:rPr>
              <a:t>ÁREAS DE APOYO</a:t>
            </a:r>
            <a:endParaRPr lang="es-ES" sz="2400" b="1" dirty="0">
              <a:latin typeface="Rimouski Sb" panose="020F06060200000200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542252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400" dirty="0"/>
              <a:t>Manuales de pre e incubación</a:t>
            </a:r>
            <a:endParaRPr lang="es-PE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Contratos </a:t>
            </a:r>
            <a:r>
              <a:rPr lang="es-ES" sz="2400" dirty="0"/>
              <a:t>de </a:t>
            </a:r>
            <a:r>
              <a:rPr lang="es-ES" sz="2400" dirty="0" smtClean="0"/>
              <a:t>pre-incubación</a:t>
            </a:r>
            <a:r>
              <a:rPr lang="es-ES" sz="2400" dirty="0"/>
              <a:t>, incubación, venta de servicios.</a:t>
            </a:r>
            <a:endParaRPr lang="es-PE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Manual </a:t>
            </a:r>
            <a:r>
              <a:rPr lang="es-ES" sz="2400" dirty="0"/>
              <a:t>de comportamiento de incubandos al interior de la incubadora. </a:t>
            </a:r>
            <a:endParaRPr lang="es-PE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Acuerdos </a:t>
            </a:r>
            <a:r>
              <a:rPr lang="es-ES" sz="2400" dirty="0"/>
              <a:t>de confidencialidad  </a:t>
            </a:r>
          </a:p>
        </p:txBody>
      </p:sp>
    </p:spTree>
    <p:extLst>
      <p:ext uri="{BB962C8B-B14F-4D97-AF65-F5344CB8AC3E}">
        <p14:creationId xmlns:p14="http://schemas.microsoft.com/office/powerpoint/2010/main" val="34682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86292" y="1772816"/>
            <a:ext cx="7272808" cy="576064"/>
          </a:xfrm>
        </p:spPr>
        <p:txBody>
          <a:bodyPr>
            <a:noAutofit/>
          </a:bodyPr>
          <a:lstStyle/>
          <a:p>
            <a:pPr algn="l"/>
            <a:r>
              <a:rPr lang="es-ES" sz="2400" b="1" dirty="0" smtClean="0">
                <a:latin typeface="Rimouski Sb" panose="020F0606020000020004" pitchFamily="34" charset="0"/>
              </a:rPr>
              <a:t>ÁREAS DE APOYO</a:t>
            </a:r>
            <a:endParaRPr lang="es-ES" sz="2400" b="1" dirty="0">
              <a:latin typeface="Rimouski Sb" panose="020F06060200000200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523668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Flujos sobre sistema de gestión de incubandos. </a:t>
            </a:r>
            <a:endParaRPr lang="es-PE" sz="24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Metodología para el cálculo del valor de los servicios de incubación.</a:t>
            </a:r>
            <a:endParaRPr lang="es-PE" sz="24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Guía para el desarrollo de concursos de incubación</a:t>
            </a:r>
            <a:endParaRPr lang="es-PE" sz="24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Guías de selección de incubandos 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40471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52729" y="2348880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/>
              <a:t>Muchas gracias</a:t>
            </a:r>
          </a:p>
          <a:p>
            <a:pPr algn="ctr"/>
            <a:r>
              <a:rPr lang="es-PE" sz="3200" dirty="0" smtClean="0"/>
              <a:t>Sergio Rodríguez Soria</a:t>
            </a:r>
          </a:p>
          <a:p>
            <a:pPr algn="ctr"/>
            <a:r>
              <a:rPr lang="es-PE" sz="3200" dirty="0" smtClean="0">
                <a:hlinkClick r:id="rId2"/>
              </a:rPr>
              <a:t>sgrodriguez@produce.gob.pe</a:t>
            </a:r>
            <a:endParaRPr lang="es-PE" sz="3200" dirty="0" smtClean="0"/>
          </a:p>
          <a:p>
            <a:pPr algn="ctr"/>
            <a:endParaRPr lang="es-PE" sz="3200" dirty="0"/>
          </a:p>
          <a:p>
            <a:pPr algn="ctr"/>
            <a:r>
              <a:rPr lang="es-PE" sz="3200" dirty="0" smtClean="0">
                <a:hlinkClick r:id="rId3"/>
              </a:rPr>
              <a:t>http://www.innovateperu.pe</a:t>
            </a:r>
            <a:endParaRPr lang="es-PE" sz="3200" dirty="0" smtClean="0"/>
          </a:p>
        </p:txBody>
      </p:sp>
    </p:spTree>
    <p:extLst>
      <p:ext uri="{BB962C8B-B14F-4D97-AF65-F5344CB8AC3E}">
        <p14:creationId xmlns:p14="http://schemas.microsoft.com/office/powerpoint/2010/main" val="27510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71972" y="3765496"/>
            <a:ext cx="1372036" cy="16146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 smtClean="0"/>
              <a:t>Fondo Marco para la Innovación Ciencia y Tecnología –FOMITEC (Ley 29951)</a:t>
            </a:r>
          </a:p>
        </p:txBody>
      </p:sp>
      <p:cxnSp>
        <p:nvCxnSpPr>
          <p:cNvPr id="12" name="11 Conector recto de flecha"/>
          <p:cNvCxnSpPr>
            <a:stCxn id="10" idx="0"/>
          </p:cNvCxnSpPr>
          <p:nvPr/>
        </p:nvCxnSpPr>
        <p:spPr>
          <a:xfrm flipV="1">
            <a:off x="3957990" y="2492896"/>
            <a:ext cx="689902" cy="127260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275856" y="5373216"/>
            <a:ext cx="137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2015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72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cxnSp>
        <p:nvCxnSpPr>
          <p:cNvPr id="16" name="15 Conector recto de flecha"/>
          <p:cNvCxnSpPr>
            <a:stCxn id="17" idx="0"/>
          </p:cNvCxnSpPr>
          <p:nvPr/>
        </p:nvCxnSpPr>
        <p:spPr>
          <a:xfrm flipH="1" flipV="1">
            <a:off x="4644008" y="2537049"/>
            <a:ext cx="989350" cy="1228447"/>
          </a:xfrm>
          <a:prstGeom prst="straightConnector1">
            <a:avLst/>
          </a:prstGeom>
          <a:ln w="63500"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5045124" y="3765496"/>
            <a:ext cx="1176468" cy="1607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 smtClean="0"/>
              <a:t>Fondo MIPYME (Ley 30230)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004048" y="5410209"/>
            <a:ext cx="121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2015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100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863588" y="2492896"/>
            <a:ext cx="3348372" cy="124562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2393758" y="2492896"/>
            <a:ext cx="2106234" cy="12726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43508" y="539885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2010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250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709682" y="3717017"/>
            <a:ext cx="1368152" cy="164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Contrato de Préstamo N°. 2693 (BID)</a:t>
            </a:r>
          </a:p>
          <a:p>
            <a:pPr algn="ctr"/>
            <a:r>
              <a:rPr lang="es-PE" sz="1200" dirty="0" smtClean="0"/>
              <a:t>Proyecto de Innovación para la Competitividad (FINCYT 2)</a:t>
            </a:r>
            <a:endParaRPr lang="es-PE" sz="12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722258" y="5358627"/>
            <a:ext cx="12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2013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300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97514" y="3738518"/>
            <a:ext cx="1332148" cy="1614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Fondo de Investigación y Desarrollo para la Competitividad-FIDECOM (Ley 29152)</a:t>
            </a:r>
            <a:endParaRPr lang="es-PE" sz="12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236400" y="2746375"/>
            <a:ext cx="24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Fuentes de recursos</a:t>
            </a:r>
            <a:endParaRPr lang="es-PE" dirty="0"/>
          </a:p>
        </p:txBody>
      </p:sp>
      <p:sp>
        <p:nvSpPr>
          <p:cNvPr id="26" name="25 Rectángulo"/>
          <p:cNvSpPr/>
          <p:nvPr/>
        </p:nvSpPr>
        <p:spPr>
          <a:xfrm>
            <a:off x="1331640" y="548680"/>
            <a:ext cx="6336704" cy="194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 smtClean="0">
              <a:solidFill>
                <a:schemeClr val="tx1"/>
              </a:solidFill>
            </a:endParaRPr>
          </a:p>
          <a:p>
            <a:pPr algn="ctr"/>
            <a:endParaRPr lang="es-ES" sz="2000" b="1" dirty="0" smtClean="0">
              <a:latin typeface="Rimouski Sb" panose="020F0606020000020004" pitchFamily="34" charset="0"/>
            </a:endParaRPr>
          </a:p>
          <a:p>
            <a:pPr algn="ctr"/>
            <a:endParaRPr lang="es-ES" sz="2000" b="1" dirty="0">
              <a:latin typeface="Rimouski Sb" panose="020F0606020000020004" pitchFamily="34" charset="0"/>
            </a:endParaRPr>
          </a:p>
          <a:p>
            <a:pPr algn="ctr"/>
            <a:r>
              <a:rPr lang="es-ES" sz="2000" b="1" dirty="0" smtClean="0">
                <a:latin typeface="Rimouski Sb" panose="020F0606020000020004" pitchFamily="34" charset="0"/>
              </a:rPr>
              <a:t>PROGRAMA NACIONAL DE INNOVACIÓN PARA LA COMPETITIVIDAD Y PRODUCTIVIDAD</a:t>
            </a:r>
            <a:endParaRPr lang="es-P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71972" y="3765496"/>
            <a:ext cx="1372036" cy="16146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 smtClean="0"/>
              <a:t>Fondo Marco para la Innovación Ciencia y Tecnología –FOMITEC (Ley 29951)</a:t>
            </a:r>
          </a:p>
        </p:txBody>
      </p:sp>
      <p:cxnSp>
        <p:nvCxnSpPr>
          <p:cNvPr id="12" name="11 Conector recto de flecha"/>
          <p:cNvCxnSpPr>
            <a:stCxn id="10" idx="0"/>
          </p:cNvCxnSpPr>
          <p:nvPr/>
        </p:nvCxnSpPr>
        <p:spPr>
          <a:xfrm flipV="1">
            <a:off x="3957990" y="2492896"/>
            <a:ext cx="689902" cy="127260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275856" y="5373216"/>
            <a:ext cx="137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2015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72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cxnSp>
        <p:nvCxnSpPr>
          <p:cNvPr id="16" name="15 Conector recto de flecha"/>
          <p:cNvCxnSpPr>
            <a:stCxn id="17" idx="0"/>
          </p:cNvCxnSpPr>
          <p:nvPr/>
        </p:nvCxnSpPr>
        <p:spPr>
          <a:xfrm flipH="1" flipV="1">
            <a:off x="4644008" y="2537049"/>
            <a:ext cx="989350" cy="1228447"/>
          </a:xfrm>
          <a:prstGeom prst="straightConnector1">
            <a:avLst/>
          </a:prstGeom>
          <a:ln w="63500"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5045124" y="3765496"/>
            <a:ext cx="1176468" cy="1607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 smtClean="0"/>
              <a:t>Fondo MIPYME (Ley 30230)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004048" y="5410209"/>
            <a:ext cx="121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2015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100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236400" y="2746375"/>
            <a:ext cx="24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Fuentes de recursos</a:t>
            </a:r>
            <a:endParaRPr lang="es-PE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004048" y="5410209"/>
            <a:ext cx="121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2015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100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463140" y="3779382"/>
            <a:ext cx="1176468" cy="15938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 smtClean="0">
                <a:solidFill>
                  <a:schemeClr val="bg1"/>
                </a:solidFill>
              </a:rPr>
              <a:t>Nueva Operación de Préstamo BID Desarrollo Productivo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463140" y="5411629"/>
            <a:ext cx="125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2016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450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cxnSp>
        <p:nvCxnSpPr>
          <p:cNvPr id="24" name="23 Conector recto de flecha"/>
          <p:cNvCxnSpPr>
            <a:stCxn id="22" idx="0"/>
          </p:cNvCxnSpPr>
          <p:nvPr/>
        </p:nvCxnSpPr>
        <p:spPr>
          <a:xfrm flipH="1" flipV="1">
            <a:off x="4833667" y="2537050"/>
            <a:ext cx="2217707" cy="1242332"/>
          </a:xfrm>
          <a:prstGeom prst="straightConnector1">
            <a:avLst/>
          </a:prstGeom>
          <a:ln w="63500"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7802893" y="3772439"/>
            <a:ext cx="1176468" cy="15938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 smtClean="0">
                <a:solidFill>
                  <a:schemeClr val="bg1"/>
                </a:solidFill>
              </a:rPr>
              <a:t>Recursos Ordinarios </a:t>
            </a:r>
          </a:p>
          <a:p>
            <a:pPr algn="ctr"/>
            <a:r>
              <a:rPr lang="es-PE" sz="1200" b="1" dirty="0" smtClean="0">
                <a:solidFill>
                  <a:schemeClr val="bg1"/>
                </a:solidFill>
              </a:rPr>
              <a:t>Programa Presupuesto por Resultados - PPR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7802892" y="5414210"/>
            <a:ext cx="1233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Vigencia 2016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10 MM/ año</a:t>
            </a:r>
            <a:endParaRPr lang="es-PE" sz="1200" b="1" dirty="0">
              <a:solidFill>
                <a:srgbClr val="FF0000"/>
              </a:solidFill>
            </a:endParaRPr>
          </a:p>
        </p:txBody>
      </p:sp>
      <p:cxnSp>
        <p:nvCxnSpPr>
          <p:cNvPr id="27" name="26 Conector recto de flecha"/>
          <p:cNvCxnSpPr>
            <a:stCxn id="25" idx="0"/>
          </p:cNvCxnSpPr>
          <p:nvPr/>
        </p:nvCxnSpPr>
        <p:spPr>
          <a:xfrm flipH="1" flipV="1">
            <a:off x="5061010" y="2492896"/>
            <a:ext cx="3330117" cy="1279543"/>
          </a:xfrm>
          <a:prstGeom prst="straightConnector1">
            <a:avLst/>
          </a:prstGeom>
          <a:ln w="63500"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863588" y="2492896"/>
            <a:ext cx="3348372" cy="124562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V="1">
            <a:off x="2393758" y="2492896"/>
            <a:ext cx="2106234" cy="12726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143508" y="539885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2010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250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1709682" y="3717017"/>
            <a:ext cx="1368152" cy="164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Contrato de Préstamo N°. 2693 (BID)</a:t>
            </a:r>
          </a:p>
          <a:p>
            <a:pPr algn="ctr"/>
            <a:r>
              <a:rPr lang="es-PE" sz="1200" dirty="0" smtClean="0"/>
              <a:t>Proyecto de Innovación para la Competitividad (FINCYT 2)</a:t>
            </a:r>
            <a:endParaRPr lang="es-PE" sz="12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722258" y="5358627"/>
            <a:ext cx="12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2013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300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97514" y="3738518"/>
            <a:ext cx="1332148" cy="1614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Fondo de Investigación y Desarrollo para la Competitividad-FIDECOM (Ley 29152)</a:t>
            </a:r>
            <a:endParaRPr lang="es-PE" sz="1200" dirty="0"/>
          </a:p>
        </p:txBody>
      </p:sp>
      <p:sp>
        <p:nvSpPr>
          <p:cNvPr id="34" name="33 Rectángulo"/>
          <p:cNvSpPr/>
          <p:nvPr/>
        </p:nvSpPr>
        <p:spPr>
          <a:xfrm>
            <a:off x="1331640" y="548680"/>
            <a:ext cx="6336704" cy="194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 smtClean="0">
              <a:solidFill>
                <a:schemeClr val="tx1"/>
              </a:solidFill>
            </a:endParaRPr>
          </a:p>
          <a:p>
            <a:pPr algn="ctr"/>
            <a:endParaRPr lang="es-ES" sz="2000" b="1" dirty="0" smtClean="0">
              <a:latin typeface="Rimouski Sb" panose="020F0606020000020004" pitchFamily="34" charset="0"/>
            </a:endParaRPr>
          </a:p>
          <a:p>
            <a:pPr algn="ctr"/>
            <a:endParaRPr lang="es-ES" sz="2000" b="1" dirty="0">
              <a:latin typeface="Rimouski Sb" panose="020F0606020000020004" pitchFamily="34" charset="0"/>
            </a:endParaRPr>
          </a:p>
          <a:p>
            <a:pPr algn="ctr"/>
            <a:r>
              <a:rPr lang="es-ES" sz="2000" b="1" dirty="0" smtClean="0">
                <a:latin typeface="Rimouski Sb" panose="020F0606020000020004" pitchFamily="34" charset="0"/>
              </a:rPr>
              <a:t>PROGRAMA NACIONAL DE INNOVACIÓN PARA LA COMPETITIVIDAD Y PRODUCTIVIDAD</a:t>
            </a:r>
            <a:endParaRPr lang="es-P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71972" y="3765496"/>
            <a:ext cx="1372036" cy="16146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 smtClean="0"/>
              <a:t>Fondo Marco para la Innovación Ciencia y Tecnología –FOMITEC (Ley 29951)</a:t>
            </a:r>
          </a:p>
        </p:txBody>
      </p:sp>
      <p:cxnSp>
        <p:nvCxnSpPr>
          <p:cNvPr id="12" name="11 Conector recto de flecha"/>
          <p:cNvCxnSpPr>
            <a:stCxn id="10" idx="0"/>
          </p:cNvCxnSpPr>
          <p:nvPr/>
        </p:nvCxnSpPr>
        <p:spPr>
          <a:xfrm flipV="1">
            <a:off x="3957990" y="2492896"/>
            <a:ext cx="689902" cy="1272600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275856" y="5373216"/>
            <a:ext cx="137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2015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72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cxnSp>
        <p:nvCxnSpPr>
          <p:cNvPr id="16" name="15 Conector recto de flecha"/>
          <p:cNvCxnSpPr>
            <a:stCxn id="17" idx="0"/>
          </p:cNvCxnSpPr>
          <p:nvPr/>
        </p:nvCxnSpPr>
        <p:spPr>
          <a:xfrm flipH="1" flipV="1">
            <a:off x="4644008" y="2537049"/>
            <a:ext cx="989350" cy="1228447"/>
          </a:xfrm>
          <a:prstGeom prst="straightConnector1">
            <a:avLst/>
          </a:prstGeom>
          <a:ln w="63500"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5045124" y="3765496"/>
            <a:ext cx="1176468" cy="1607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 smtClean="0"/>
              <a:t>Fondo MIPYME (Ley 30230)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004048" y="5410209"/>
            <a:ext cx="121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2015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100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236400" y="2746375"/>
            <a:ext cx="24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Fuentes de recursos</a:t>
            </a:r>
            <a:endParaRPr lang="es-PE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004048" y="5410209"/>
            <a:ext cx="121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2015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100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463140" y="3779382"/>
            <a:ext cx="1176468" cy="15938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 smtClean="0">
                <a:solidFill>
                  <a:schemeClr val="bg1"/>
                </a:solidFill>
              </a:rPr>
              <a:t>Nueva Operación de Préstamo BID Desarrollo Productivo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463140" y="5411629"/>
            <a:ext cx="125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2016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450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cxnSp>
        <p:nvCxnSpPr>
          <p:cNvPr id="24" name="23 Conector recto de flecha"/>
          <p:cNvCxnSpPr>
            <a:stCxn id="22" idx="0"/>
          </p:cNvCxnSpPr>
          <p:nvPr/>
        </p:nvCxnSpPr>
        <p:spPr>
          <a:xfrm flipH="1" flipV="1">
            <a:off x="4833667" y="2537050"/>
            <a:ext cx="2217707" cy="1242332"/>
          </a:xfrm>
          <a:prstGeom prst="straightConnector1">
            <a:avLst/>
          </a:prstGeom>
          <a:ln w="63500"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7802893" y="3772439"/>
            <a:ext cx="1176468" cy="15938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 smtClean="0">
                <a:solidFill>
                  <a:schemeClr val="bg1"/>
                </a:solidFill>
              </a:rPr>
              <a:t>Recursos Ordinarios </a:t>
            </a:r>
          </a:p>
          <a:p>
            <a:pPr algn="ctr"/>
            <a:r>
              <a:rPr lang="es-PE" sz="1200" b="1" dirty="0" smtClean="0">
                <a:solidFill>
                  <a:schemeClr val="bg1"/>
                </a:solidFill>
              </a:rPr>
              <a:t>Programa Presupuesto por Resultados - PPR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7802892" y="5414210"/>
            <a:ext cx="1233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Vigencia 2016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10 MM/ año</a:t>
            </a:r>
            <a:endParaRPr lang="es-PE" sz="1200" b="1" dirty="0">
              <a:solidFill>
                <a:srgbClr val="FF0000"/>
              </a:solidFill>
            </a:endParaRPr>
          </a:p>
        </p:txBody>
      </p:sp>
      <p:cxnSp>
        <p:nvCxnSpPr>
          <p:cNvPr id="27" name="26 Conector recto de flecha"/>
          <p:cNvCxnSpPr>
            <a:stCxn id="25" idx="0"/>
          </p:cNvCxnSpPr>
          <p:nvPr/>
        </p:nvCxnSpPr>
        <p:spPr>
          <a:xfrm flipH="1" flipV="1">
            <a:off x="5061010" y="2492896"/>
            <a:ext cx="3330117" cy="1279543"/>
          </a:xfrm>
          <a:prstGeom prst="straightConnector1">
            <a:avLst/>
          </a:prstGeom>
          <a:ln w="63500"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863588" y="2492896"/>
            <a:ext cx="3348372" cy="124562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V="1">
            <a:off x="2393758" y="2492896"/>
            <a:ext cx="2106234" cy="12726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143508" y="539885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2010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250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1709682" y="3717017"/>
            <a:ext cx="1368152" cy="164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Contrato de Préstamo N°. 2693 (BID)</a:t>
            </a:r>
          </a:p>
          <a:p>
            <a:pPr algn="ctr"/>
            <a:r>
              <a:rPr lang="es-PE" sz="1200" dirty="0" smtClean="0"/>
              <a:t>Proyecto de Innovación para la Competitividad (FINCYT 2)</a:t>
            </a:r>
            <a:endParaRPr lang="es-PE" sz="12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722258" y="5358627"/>
            <a:ext cx="12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Operación 2013</a:t>
            </a:r>
          </a:p>
          <a:p>
            <a:pPr algn="ctr"/>
            <a:r>
              <a:rPr lang="es-PE" sz="1200" b="1" dirty="0" smtClean="0">
                <a:solidFill>
                  <a:srgbClr val="FF0000"/>
                </a:solidFill>
              </a:rPr>
              <a:t>S/. 300 MM</a:t>
            </a:r>
            <a:endParaRPr lang="es-PE" sz="1200" b="1" dirty="0">
              <a:solidFill>
                <a:srgbClr val="FF0000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97514" y="3738518"/>
            <a:ext cx="1332148" cy="1614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Fondo de Investigación y Desarrollo para la Competitividad-FIDECOM (Ley 29152)</a:t>
            </a:r>
            <a:endParaRPr lang="es-PE" sz="1200" dirty="0"/>
          </a:p>
        </p:txBody>
      </p:sp>
      <p:sp>
        <p:nvSpPr>
          <p:cNvPr id="34" name="33 Rectángulo"/>
          <p:cNvSpPr/>
          <p:nvPr/>
        </p:nvSpPr>
        <p:spPr>
          <a:xfrm>
            <a:off x="1331640" y="548680"/>
            <a:ext cx="6336704" cy="19442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 smtClean="0">
              <a:solidFill>
                <a:schemeClr val="tx1"/>
              </a:solidFill>
            </a:endParaRPr>
          </a:p>
          <a:p>
            <a:pPr algn="ctr"/>
            <a:endParaRPr lang="es-ES" sz="2000" b="1" dirty="0" smtClean="0">
              <a:latin typeface="Rimouski Sb" panose="020F0606020000020004" pitchFamily="34" charset="0"/>
            </a:endParaRPr>
          </a:p>
          <a:p>
            <a:pPr algn="ctr"/>
            <a:endParaRPr lang="es-ES" sz="2000" b="1" dirty="0">
              <a:latin typeface="Rimouski Sb" panose="020F0606020000020004" pitchFamily="34" charset="0"/>
            </a:endParaRPr>
          </a:p>
          <a:p>
            <a:pPr algn="ctr"/>
            <a:r>
              <a:rPr lang="es-ES" sz="2000" b="1" dirty="0" smtClean="0">
                <a:latin typeface="Rimouski Sb" panose="020F0606020000020004" pitchFamily="34" charset="0"/>
              </a:rPr>
              <a:t>PROGRAMA NACIONAL DE INNOVACIÓN PARA LA COMPETITIVIDAD Y PRODUCTIVIDAD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6951633" y="1124744"/>
            <a:ext cx="1769551" cy="16272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Mil Millones</a:t>
            </a:r>
            <a:endParaRPr lang="es-PE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917848" y="1268760"/>
            <a:ext cx="7272808" cy="576064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atin typeface="Rimouski Sb" panose="020F0606020000020004" pitchFamily="34" charset="0"/>
              </a:rPr>
              <a:t>FASES DE LA INNOVACIÓN EN LAS EMPRESAS</a:t>
            </a:r>
            <a:endParaRPr lang="es-ES" sz="2400" b="1" dirty="0">
              <a:latin typeface="Rimouski Sb" panose="020F0606020000020004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72008" y="3789041"/>
            <a:ext cx="8964488" cy="1634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7" name="CuadroTexto 32"/>
          <p:cNvSpPr txBox="1"/>
          <p:nvPr/>
        </p:nvSpPr>
        <p:spPr>
          <a:xfrm>
            <a:off x="2483768" y="4703659"/>
            <a:ext cx="9986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NO HAY SOLUCIONES EXISTENTES</a:t>
            </a:r>
            <a:endParaRPr lang="es-ES" sz="1100" b="1" dirty="0">
              <a:latin typeface="+mj-lt"/>
            </a:endParaRPr>
          </a:p>
        </p:txBody>
      </p:sp>
      <p:sp>
        <p:nvSpPr>
          <p:cNvPr id="48" name="CuadroTexto 41"/>
          <p:cNvSpPr txBox="1"/>
          <p:nvPr/>
        </p:nvSpPr>
        <p:spPr>
          <a:xfrm>
            <a:off x="3419872" y="4703659"/>
            <a:ext cx="12372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PLANTEAMIENTO PROBLEMA/ HIPOTESIS</a:t>
            </a:r>
            <a:endParaRPr lang="es-ES" sz="1100" b="1" dirty="0">
              <a:latin typeface="+mj-lt"/>
            </a:endParaRPr>
          </a:p>
        </p:txBody>
      </p:sp>
      <p:sp>
        <p:nvSpPr>
          <p:cNvPr id="49" name="CuadroTexto 49"/>
          <p:cNvSpPr txBox="1"/>
          <p:nvPr/>
        </p:nvSpPr>
        <p:spPr>
          <a:xfrm>
            <a:off x="8100392" y="4703659"/>
            <a:ext cx="82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SALIDA AL MERCADO</a:t>
            </a:r>
            <a:endParaRPr lang="es-ES" sz="1100" b="1" dirty="0">
              <a:latin typeface="+mj-lt"/>
            </a:endParaRPr>
          </a:p>
        </p:txBody>
      </p:sp>
      <p:sp>
        <p:nvSpPr>
          <p:cNvPr id="50" name="CuadroTexto 51"/>
          <p:cNvSpPr txBox="1"/>
          <p:nvPr/>
        </p:nvSpPr>
        <p:spPr>
          <a:xfrm>
            <a:off x="4644008" y="4703659"/>
            <a:ext cx="968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DESARROLLO DE PROYECTOS</a:t>
            </a:r>
            <a:endParaRPr lang="es-ES" sz="1100" b="1" dirty="0">
              <a:latin typeface="+mj-lt"/>
            </a:endParaRPr>
          </a:p>
        </p:txBody>
      </p:sp>
      <p:sp>
        <p:nvSpPr>
          <p:cNvPr id="51" name="CuadroTexto 54"/>
          <p:cNvSpPr txBox="1"/>
          <p:nvPr/>
        </p:nvSpPr>
        <p:spPr>
          <a:xfrm>
            <a:off x="5580112" y="4703659"/>
            <a:ext cx="1176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PROTOTIPOS</a:t>
            </a:r>
            <a:endParaRPr lang="es-ES" sz="1100" b="1" dirty="0">
              <a:latin typeface="+mj-lt"/>
            </a:endParaRPr>
          </a:p>
        </p:txBody>
      </p:sp>
      <p:sp>
        <p:nvSpPr>
          <p:cNvPr id="52" name="CuadroTexto 48"/>
          <p:cNvSpPr txBox="1"/>
          <p:nvPr/>
        </p:nvSpPr>
        <p:spPr>
          <a:xfrm>
            <a:off x="6660232" y="4703659"/>
            <a:ext cx="146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VALIDACIÓN/ EMPAQUETAMIENTO</a:t>
            </a:r>
            <a:endParaRPr lang="es-ES" sz="1100" b="1" dirty="0">
              <a:latin typeface="+mj-lt"/>
            </a:endParaRPr>
          </a:p>
        </p:txBody>
      </p:sp>
      <p:sp>
        <p:nvSpPr>
          <p:cNvPr id="53" name="CuadroTexto 36"/>
          <p:cNvSpPr txBox="1"/>
          <p:nvPr/>
        </p:nvSpPr>
        <p:spPr>
          <a:xfrm>
            <a:off x="107505" y="4703659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DETECCIÓN BRECHAS/ OPORTUNIDADES</a:t>
            </a:r>
            <a:endParaRPr lang="es-ES" sz="1100" b="1" dirty="0">
              <a:latin typeface="+mj-lt"/>
            </a:endParaRPr>
          </a:p>
        </p:txBody>
      </p:sp>
      <p:sp>
        <p:nvSpPr>
          <p:cNvPr id="54" name="CuadroTexto 58"/>
          <p:cNvSpPr txBox="1"/>
          <p:nvPr/>
        </p:nvSpPr>
        <p:spPr>
          <a:xfrm>
            <a:off x="1259632" y="4703659"/>
            <a:ext cx="11482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IDENTIFICACIÓN SOLUCIONES EXISTENTES</a:t>
            </a:r>
            <a:endParaRPr lang="es-ES" sz="1100" b="1" dirty="0">
              <a:latin typeface="+mj-lt"/>
            </a:endParaRPr>
          </a:p>
        </p:txBody>
      </p:sp>
      <p:pic>
        <p:nvPicPr>
          <p:cNvPr id="55" name="Imagen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616" y="3839563"/>
            <a:ext cx="936104" cy="936104"/>
          </a:xfrm>
          <a:prstGeom prst="rect">
            <a:avLst/>
          </a:prstGeom>
        </p:spPr>
      </p:pic>
      <p:pic>
        <p:nvPicPr>
          <p:cNvPr id="56" name="Imagen 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504" y="3839563"/>
            <a:ext cx="882098" cy="882098"/>
          </a:xfrm>
          <a:prstGeom prst="rect">
            <a:avLst/>
          </a:prstGeom>
        </p:spPr>
      </p:pic>
      <p:pic>
        <p:nvPicPr>
          <p:cNvPr id="60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5188" y="3911571"/>
            <a:ext cx="721156" cy="721156"/>
          </a:xfrm>
          <a:prstGeom prst="rect">
            <a:avLst/>
          </a:prstGeom>
        </p:spPr>
      </p:pic>
      <p:pic>
        <p:nvPicPr>
          <p:cNvPr id="62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3230" y="3767555"/>
            <a:ext cx="997250" cy="997250"/>
          </a:xfrm>
          <a:prstGeom prst="rect">
            <a:avLst/>
          </a:prstGeom>
        </p:spPr>
      </p:pic>
      <p:pic>
        <p:nvPicPr>
          <p:cNvPr id="63" name="Imagen 3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39254" y="4041309"/>
            <a:ext cx="518334" cy="518334"/>
          </a:xfrm>
          <a:prstGeom prst="rect">
            <a:avLst/>
          </a:prstGeom>
        </p:spPr>
      </p:pic>
      <p:pic>
        <p:nvPicPr>
          <p:cNvPr id="64" name="Imagen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12168" y="4005065"/>
            <a:ext cx="467930" cy="568856"/>
          </a:xfrm>
          <a:prstGeom prst="rect">
            <a:avLst/>
          </a:prstGeom>
        </p:spPr>
      </p:pic>
      <p:pic>
        <p:nvPicPr>
          <p:cNvPr id="65" name="Imagen 5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64896" y="3911571"/>
            <a:ext cx="626543" cy="81723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6" name="Imagen 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40760" y="3983579"/>
            <a:ext cx="648072" cy="648072"/>
          </a:xfrm>
          <a:prstGeom prst="rect">
            <a:avLst/>
          </a:prstGeom>
        </p:spPr>
      </p:pic>
      <p:pic>
        <p:nvPicPr>
          <p:cNvPr id="71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5592" y="4127595"/>
            <a:ext cx="152560" cy="360040"/>
          </a:xfrm>
          <a:prstGeom prst="rect">
            <a:avLst/>
          </a:prstGeom>
        </p:spPr>
      </p:pic>
      <p:pic>
        <p:nvPicPr>
          <p:cNvPr id="72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51696" y="4127595"/>
            <a:ext cx="152560" cy="360040"/>
          </a:xfrm>
          <a:prstGeom prst="rect">
            <a:avLst/>
          </a:prstGeom>
        </p:spPr>
      </p:pic>
      <p:pic>
        <p:nvPicPr>
          <p:cNvPr id="73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96344" y="4127595"/>
            <a:ext cx="152560" cy="360040"/>
          </a:xfrm>
          <a:prstGeom prst="rect">
            <a:avLst/>
          </a:prstGeom>
        </p:spPr>
      </p:pic>
      <p:pic>
        <p:nvPicPr>
          <p:cNvPr id="74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20480" y="4127595"/>
            <a:ext cx="152560" cy="360040"/>
          </a:xfrm>
          <a:prstGeom prst="rect">
            <a:avLst/>
          </a:prstGeom>
        </p:spPr>
      </p:pic>
      <p:pic>
        <p:nvPicPr>
          <p:cNvPr id="75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92056" y="4127595"/>
            <a:ext cx="152560" cy="360040"/>
          </a:xfrm>
          <a:prstGeom prst="rect">
            <a:avLst/>
          </a:prstGeom>
        </p:spPr>
      </p:pic>
      <p:pic>
        <p:nvPicPr>
          <p:cNvPr id="76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2176" y="4127595"/>
            <a:ext cx="152560" cy="360040"/>
          </a:xfrm>
          <a:prstGeom prst="rect">
            <a:avLst/>
          </a:prstGeom>
        </p:spPr>
      </p:pic>
      <p:pic>
        <p:nvPicPr>
          <p:cNvPr id="77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04856" y="4127595"/>
            <a:ext cx="15256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2008" y="3789041"/>
            <a:ext cx="8964488" cy="1634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917848" y="1268760"/>
            <a:ext cx="7272808" cy="576064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atin typeface="Rimouski Sb" panose="020F0606020000020004" pitchFamily="34" charset="0"/>
              </a:rPr>
              <a:t>FASES DE LA INNOVACIÓN EN LAS EMPRESAS</a:t>
            </a:r>
            <a:endParaRPr lang="es-ES" sz="2400" b="1" dirty="0">
              <a:latin typeface="Rimouski Sb" panose="020F0606020000020004" pitchFamily="34" charset="0"/>
            </a:endParaRPr>
          </a:p>
        </p:txBody>
      </p:sp>
      <p:sp>
        <p:nvSpPr>
          <p:cNvPr id="5" name="CuadroTexto 32"/>
          <p:cNvSpPr txBox="1"/>
          <p:nvPr/>
        </p:nvSpPr>
        <p:spPr>
          <a:xfrm>
            <a:off x="2483768" y="4703659"/>
            <a:ext cx="9986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NO HAY SOLUCIONES EXISTENTES</a:t>
            </a:r>
            <a:endParaRPr lang="es-ES" sz="1100" b="1" dirty="0">
              <a:latin typeface="+mj-lt"/>
            </a:endParaRPr>
          </a:p>
        </p:txBody>
      </p:sp>
      <p:sp>
        <p:nvSpPr>
          <p:cNvPr id="6" name="CuadroTexto 41"/>
          <p:cNvSpPr txBox="1"/>
          <p:nvPr/>
        </p:nvSpPr>
        <p:spPr>
          <a:xfrm>
            <a:off x="3419872" y="4703659"/>
            <a:ext cx="12372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PLANTEAMIENTO PROBLEMA/ HIPOTESIS</a:t>
            </a:r>
            <a:endParaRPr lang="es-ES" sz="1100" b="1" dirty="0">
              <a:latin typeface="+mj-lt"/>
            </a:endParaRPr>
          </a:p>
        </p:txBody>
      </p:sp>
      <p:sp>
        <p:nvSpPr>
          <p:cNvPr id="9" name="CuadroTexto 49"/>
          <p:cNvSpPr txBox="1"/>
          <p:nvPr/>
        </p:nvSpPr>
        <p:spPr>
          <a:xfrm>
            <a:off x="8100392" y="4703659"/>
            <a:ext cx="82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SALIDA AL MERCADO</a:t>
            </a:r>
            <a:endParaRPr lang="es-ES" sz="1100" b="1" dirty="0">
              <a:latin typeface="+mj-lt"/>
            </a:endParaRPr>
          </a:p>
        </p:txBody>
      </p:sp>
      <p:sp>
        <p:nvSpPr>
          <p:cNvPr id="19" name="CuadroTexto 51"/>
          <p:cNvSpPr txBox="1"/>
          <p:nvPr/>
        </p:nvSpPr>
        <p:spPr>
          <a:xfrm>
            <a:off x="4644008" y="4703659"/>
            <a:ext cx="968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DESARROLLO DE PROYECTOS</a:t>
            </a:r>
            <a:endParaRPr lang="es-ES" sz="1100" b="1" dirty="0">
              <a:latin typeface="+mj-lt"/>
            </a:endParaRPr>
          </a:p>
        </p:txBody>
      </p:sp>
      <p:sp>
        <p:nvSpPr>
          <p:cNvPr id="20" name="CuadroTexto 54"/>
          <p:cNvSpPr txBox="1"/>
          <p:nvPr/>
        </p:nvSpPr>
        <p:spPr>
          <a:xfrm>
            <a:off x="5580112" y="4703659"/>
            <a:ext cx="1176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PROTOTIPOS</a:t>
            </a:r>
            <a:endParaRPr lang="es-ES" sz="1100" b="1" dirty="0">
              <a:latin typeface="+mj-lt"/>
            </a:endParaRPr>
          </a:p>
        </p:txBody>
      </p:sp>
      <p:sp>
        <p:nvSpPr>
          <p:cNvPr id="25" name="CuadroTexto 48"/>
          <p:cNvSpPr txBox="1"/>
          <p:nvPr/>
        </p:nvSpPr>
        <p:spPr>
          <a:xfrm>
            <a:off x="6660232" y="4703659"/>
            <a:ext cx="146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VALIDACIÓN/ EMPAQUETAMIENTO</a:t>
            </a:r>
            <a:endParaRPr lang="es-ES" sz="1100" b="1" dirty="0">
              <a:latin typeface="+mj-lt"/>
            </a:endParaRPr>
          </a:p>
        </p:txBody>
      </p:sp>
      <p:sp>
        <p:nvSpPr>
          <p:cNvPr id="27" name="CuadroTexto 36"/>
          <p:cNvSpPr txBox="1"/>
          <p:nvPr/>
        </p:nvSpPr>
        <p:spPr>
          <a:xfrm>
            <a:off x="107505" y="4703659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DETECCIÓN BRECHAS/ OPORTUNIDADES</a:t>
            </a:r>
            <a:endParaRPr lang="es-ES" sz="1100" b="1" dirty="0">
              <a:latin typeface="+mj-lt"/>
            </a:endParaRPr>
          </a:p>
        </p:txBody>
      </p:sp>
      <p:sp>
        <p:nvSpPr>
          <p:cNvPr id="31" name="CuadroTexto 58"/>
          <p:cNvSpPr txBox="1"/>
          <p:nvPr/>
        </p:nvSpPr>
        <p:spPr>
          <a:xfrm>
            <a:off x="1259632" y="4703659"/>
            <a:ext cx="11482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IDENTIFICACIÓN SOLUCIONES EXISTENTES</a:t>
            </a:r>
            <a:endParaRPr lang="es-ES" sz="1100" b="1" dirty="0">
              <a:latin typeface="+mj-lt"/>
            </a:endParaRPr>
          </a:p>
        </p:txBody>
      </p:sp>
      <p:pic>
        <p:nvPicPr>
          <p:cNvPr id="17" name="Imagen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616" y="3839563"/>
            <a:ext cx="936104" cy="936104"/>
          </a:xfrm>
          <a:prstGeom prst="rect">
            <a:avLst/>
          </a:prstGeom>
        </p:spPr>
      </p:pic>
      <p:pic>
        <p:nvPicPr>
          <p:cNvPr id="18" name="Imagen 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504" y="3839563"/>
            <a:ext cx="882098" cy="882098"/>
          </a:xfrm>
          <a:prstGeom prst="rect">
            <a:avLst/>
          </a:prstGeom>
        </p:spPr>
      </p:pic>
      <p:pic>
        <p:nvPicPr>
          <p:cNvPr id="2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5188" y="3911571"/>
            <a:ext cx="721156" cy="721156"/>
          </a:xfrm>
          <a:prstGeom prst="rect">
            <a:avLst/>
          </a:prstGeom>
        </p:spPr>
      </p:pic>
      <p:pic>
        <p:nvPicPr>
          <p:cNvPr id="24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3230" y="3767555"/>
            <a:ext cx="997250" cy="997250"/>
          </a:xfrm>
          <a:prstGeom prst="rect">
            <a:avLst/>
          </a:prstGeom>
        </p:spPr>
      </p:pic>
      <p:pic>
        <p:nvPicPr>
          <p:cNvPr id="28" name="Imagen 3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39254" y="4041309"/>
            <a:ext cx="518334" cy="518334"/>
          </a:xfrm>
          <a:prstGeom prst="rect">
            <a:avLst/>
          </a:prstGeom>
        </p:spPr>
      </p:pic>
      <p:pic>
        <p:nvPicPr>
          <p:cNvPr id="30" name="Imagen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12168" y="4005065"/>
            <a:ext cx="467930" cy="568856"/>
          </a:xfrm>
          <a:prstGeom prst="rect">
            <a:avLst/>
          </a:prstGeom>
        </p:spPr>
      </p:pic>
      <p:pic>
        <p:nvPicPr>
          <p:cNvPr id="3" name="Imagen 5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64896" y="3911571"/>
            <a:ext cx="626543" cy="81723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Imagen 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40760" y="3983579"/>
            <a:ext cx="648072" cy="648072"/>
          </a:xfrm>
          <a:prstGeom prst="rect">
            <a:avLst/>
          </a:prstGeom>
        </p:spPr>
      </p:pic>
      <p:pic>
        <p:nvPicPr>
          <p:cNvPr id="11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5592" y="4127595"/>
            <a:ext cx="152560" cy="360040"/>
          </a:xfrm>
          <a:prstGeom prst="rect">
            <a:avLst/>
          </a:prstGeom>
        </p:spPr>
      </p:pic>
      <p:pic>
        <p:nvPicPr>
          <p:cNvPr id="34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51696" y="4127595"/>
            <a:ext cx="152560" cy="360040"/>
          </a:xfrm>
          <a:prstGeom prst="rect">
            <a:avLst/>
          </a:prstGeom>
        </p:spPr>
      </p:pic>
      <p:pic>
        <p:nvPicPr>
          <p:cNvPr id="35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96344" y="4127595"/>
            <a:ext cx="152560" cy="360040"/>
          </a:xfrm>
          <a:prstGeom prst="rect">
            <a:avLst/>
          </a:prstGeom>
        </p:spPr>
      </p:pic>
      <p:pic>
        <p:nvPicPr>
          <p:cNvPr id="36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20480" y="4127595"/>
            <a:ext cx="152560" cy="360040"/>
          </a:xfrm>
          <a:prstGeom prst="rect">
            <a:avLst/>
          </a:prstGeom>
        </p:spPr>
      </p:pic>
      <p:pic>
        <p:nvPicPr>
          <p:cNvPr id="37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92056" y="4127595"/>
            <a:ext cx="152560" cy="360040"/>
          </a:xfrm>
          <a:prstGeom prst="rect">
            <a:avLst/>
          </a:prstGeom>
        </p:spPr>
      </p:pic>
      <p:pic>
        <p:nvPicPr>
          <p:cNvPr id="38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2176" y="4127595"/>
            <a:ext cx="152560" cy="360040"/>
          </a:xfrm>
          <a:prstGeom prst="rect">
            <a:avLst/>
          </a:prstGeom>
        </p:spPr>
      </p:pic>
      <p:pic>
        <p:nvPicPr>
          <p:cNvPr id="39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04856" y="4127595"/>
            <a:ext cx="152560" cy="360040"/>
          </a:xfrm>
          <a:prstGeom prst="rect">
            <a:avLst/>
          </a:prstGeom>
        </p:spPr>
      </p:pic>
      <p:sp>
        <p:nvSpPr>
          <p:cNvPr id="61" name="60 Rectángulo"/>
          <p:cNvSpPr/>
          <p:nvPr/>
        </p:nvSpPr>
        <p:spPr>
          <a:xfrm>
            <a:off x="323528" y="5997188"/>
            <a:ext cx="2880320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/>
              <a:t>AGENDAS DE INNOVACIÓN 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/>
              <a:t>PASANTIAS / MISIONES</a:t>
            </a:r>
          </a:p>
        </p:txBody>
      </p:sp>
      <p:sp>
        <p:nvSpPr>
          <p:cNvPr id="69" name="68 Pentágono"/>
          <p:cNvSpPr/>
          <p:nvPr/>
        </p:nvSpPr>
        <p:spPr>
          <a:xfrm rot="5400000" flipV="1">
            <a:off x="305272" y="5369987"/>
            <a:ext cx="576064" cy="53955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2008" y="3789041"/>
            <a:ext cx="8964488" cy="1634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917848" y="1268760"/>
            <a:ext cx="7272808" cy="576064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atin typeface="Rimouski Sb" panose="020F0606020000020004" pitchFamily="34" charset="0"/>
              </a:rPr>
              <a:t>FASES DE LA INNOVACIÓN EN LAS EMPRESAS</a:t>
            </a:r>
            <a:endParaRPr lang="es-ES" sz="2400" b="1" dirty="0">
              <a:latin typeface="Rimouski Sb" panose="020F0606020000020004" pitchFamily="34" charset="0"/>
            </a:endParaRPr>
          </a:p>
        </p:txBody>
      </p:sp>
      <p:sp>
        <p:nvSpPr>
          <p:cNvPr id="5" name="CuadroTexto 32"/>
          <p:cNvSpPr txBox="1"/>
          <p:nvPr/>
        </p:nvSpPr>
        <p:spPr>
          <a:xfrm>
            <a:off x="2483768" y="4703659"/>
            <a:ext cx="9986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NO HAY SOLUCIONES EXISTENTES</a:t>
            </a:r>
            <a:endParaRPr lang="es-ES" sz="1100" b="1" dirty="0">
              <a:latin typeface="+mj-lt"/>
            </a:endParaRPr>
          </a:p>
        </p:txBody>
      </p:sp>
      <p:sp>
        <p:nvSpPr>
          <p:cNvPr id="6" name="CuadroTexto 41"/>
          <p:cNvSpPr txBox="1"/>
          <p:nvPr/>
        </p:nvSpPr>
        <p:spPr>
          <a:xfrm>
            <a:off x="3419872" y="4703659"/>
            <a:ext cx="12372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PLANTEAMIENTO PROBLEMA/ HIPOTESIS</a:t>
            </a:r>
            <a:endParaRPr lang="es-ES" sz="1100" b="1" dirty="0">
              <a:latin typeface="+mj-lt"/>
            </a:endParaRPr>
          </a:p>
        </p:txBody>
      </p:sp>
      <p:sp>
        <p:nvSpPr>
          <p:cNvPr id="9" name="CuadroTexto 49"/>
          <p:cNvSpPr txBox="1"/>
          <p:nvPr/>
        </p:nvSpPr>
        <p:spPr>
          <a:xfrm>
            <a:off x="8100392" y="4703659"/>
            <a:ext cx="82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SALIDA AL MERCADO</a:t>
            </a:r>
            <a:endParaRPr lang="es-ES" sz="1100" b="1" dirty="0">
              <a:latin typeface="+mj-lt"/>
            </a:endParaRPr>
          </a:p>
        </p:txBody>
      </p:sp>
      <p:sp>
        <p:nvSpPr>
          <p:cNvPr id="19" name="CuadroTexto 51"/>
          <p:cNvSpPr txBox="1"/>
          <p:nvPr/>
        </p:nvSpPr>
        <p:spPr>
          <a:xfrm>
            <a:off x="4644008" y="4703659"/>
            <a:ext cx="968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DESARROLLO DE PROYECTOS</a:t>
            </a:r>
            <a:endParaRPr lang="es-ES" sz="1100" b="1" dirty="0">
              <a:latin typeface="+mj-lt"/>
            </a:endParaRPr>
          </a:p>
        </p:txBody>
      </p:sp>
      <p:sp>
        <p:nvSpPr>
          <p:cNvPr id="20" name="CuadroTexto 54"/>
          <p:cNvSpPr txBox="1"/>
          <p:nvPr/>
        </p:nvSpPr>
        <p:spPr>
          <a:xfrm>
            <a:off x="5580112" y="4703659"/>
            <a:ext cx="1176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PROTOTIPOS</a:t>
            </a:r>
            <a:endParaRPr lang="es-ES" sz="1100" b="1" dirty="0">
              <a:latin typeface="+mj-lt"/>
            </a:endParaRPr>
          </a:p>
        </p:txBody>
      </p:sp>
      <p:sp>
        <p:nvSpPr>
          <p:cNvPr id="25" name="CuadroTexto 48"/>
          <p:cNvSpPr txBox="1"/>
          <p:nvPr/>
        </p:nvSpPr>
        <p:spPr>
          <a:xfrm>
            <a:off x="6660232" y="4703659"/>
            <a:ext cx="146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VALIDACIÓN/ EMPAQUETAMIENTO</a:t>
            </a:r>
            <a:endParaRPr lang="es-ES" sz="1100" b="1" dirty="0">
              <a:latin typeface="+mj-lt"/>
            </a:endParaRPr>
          </a:p>
        </p:txBody>
      </p:sp>
      <p:sp>
        <p:nvSpPr>
          <p:cNvPr id="27" name="CuadroTexto 36"/>
          <p:cNvSpPr txBox="1"/>
          <p:nvPr/>
        </p:nvSpPr>
        <p:spPr>
          <a:xfrm>
            <a:off x="107505" y="4703659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DETECCIÓN BRECHAS/ OPORTUNIDADES</a:t>
            </a:r>
            <a:endParaRPr lang="es-ES" sz="1100" b="1" dirty="0">
              <a:latin typeface="+mj-lt"/>
            </a:endParaRPr>
          </a:p>
        </p:txBody>
      </p:sp>
      <p:sp>
        <p:nvSpPr>
          <p:cNvPr id="31" name="CuadroTexto 58"/>
          <p:cNvSpPr txBox="1"/>
          <p:nvPr/>
        </p:nvSpPr>
        <p:spPr>
          <a:xfrm>
            <a:off x="1259632" y="4703659"/>
            <a:ext cx="11482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IDENTIFICACIÓN SOLUCIONES EXISTENTES</a:t>
            </a:r>
            <a:endParaRPr lang="es-ES" sz="1100" b="1" dirty="0">
              <a:latin typeface="+mj-lt"/>
            </a:endParaRPr>
          </a:p>
        </p:txBody>
      </p:sp>
      <p:pic>
        <p:nvPicPr>
          <p:cNvPr id="17" name="Imagen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616" y="3839563"/>
            <a:ext cx="936104" cy="936104"/>
          </a:xfrm>
          <a:prstGeom prst="rect">
            <a:avLst/>
          </a:prstGeom>
        </p:spPr>
      </p:pic>
      <p:pic>
        <p:nvPicPr>
          <p:cNvPr id="18" name="Imagen 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504" y="3839563"/>
            <a:ext cx="882098" cy="882098"/>
          </a:xfrm>
          <a:prstGeom prst="rect">
            <a:avLst/>
          </a:prstGeom>
        </p:spPr>
      </p:pic>
      <p:pic>
        <p:nvPicPr>
          <p:cNvPr id="2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5188" y="3911571"/>
            <a:ext cx="721156" cy="721156"/>
          </a:xfrm>
          <a:prstGeom prst="rect">
            <a:avLst/>
          </a:prstGeom>
        </p:spPr>
      </p:pic>
      <p:pic>
        <p:nvPicPr>
          <p:cNvPr id="24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3230" y="3767555"/>
            <a:ext cx="997250" cy="997250"/>
          </a:xfrm>
          <a:prstGeom prst="rect">
            <a:avLst/>
          </a:prstGeom>
        </p:spPr>
      </p:pic>
      <p:pic>
        <p:nvPicPr>
          <p:cNvPr id="28" name="Imagen 3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39254" y="4041309"/>
            <a:ext cx="518334" cy="518334"/>
          </a:xfrm>
          <a:prstGeom prst="rect">
            <a:avLst/>
          </a:prstGeom>
        </p:spPr>
      </p:pic>
      <p:pic>
        <p:nvPicPr>
          <p:cNvPr id="30" name="Imagen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12168" y="4005065"/>
            <a:ext cx="467930" cy="568856"/>
          </a:xfrm>
          <a:prstGeom prst="rect">
            <a:avLst/>
          </a:prstGeom>
        </p:spPr>
      </p:pic>
      <p:pic>
        <p:nvPicPr>
          <p:cNvPr id="3" name="Imagen 5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64896" y="3911571"/>
            <a:ext cx="626543" cy="81723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Imagen 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40760" y="3983579"/>
            <a:ext cx="648072" cy="648072"/>
          </a:xfrm>
          <a:prstGeom prst="rect">
            <a:avLst/>
          </a:prstGeom>
        </p:spPr>
      </p:pic>
      <p:pic>
        <p:nvPicPr>
          <p:cNvPr id="11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5592" y="4127595"/>
            <a:ext cx="152560" cy="360040"/>
          </a:xfrm>
          <a:prstGeom prst="rect">
            <a:avLst/>
          </a:prstGeom>
        </p:spPr>
      </p:pic>
      <p:pic>
        <p:nvPicPr>
          <p:cNvPr id="34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51696" y="4127595"/>
            <a:ext cx="152560" cy="360040"/>
          </a:xfrm>
          <a:prstGeom prst="rect">
            <a:avLst/>
          </a:prstGeom>
        </p:spPr>
      </p:pic>
      <p:pic>
        <p:nvPicPr>
          <p:cNvPr id="35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96344" y="4127595"/>
            <a:ext cx="152560" cy="360040"/>
          </a:xfrm>
          <a:prstGeom prst="rect">
            <a:avLst/>
          </a:prstGeom>
        </p:spPr>
      </p:pic>
      <p:pic>
        <p:nvPicPr>
          <p:cNvPr id="36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20480" y="4127595"/>
            <a:ext cx="152560" cy="360040"/>
          </a:xfrm>
          <a:prstGeom prst="rect">
            <a:avLst/>
          </a:prstGeom>
        </p:spPr>
      </p:pic>
      <p:pic>
        <p:nvPicPr>
          <p:cNvPr id="37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92056" y="4127595"/>
            <a:ext cx="152560" cy="360040"/>
          </a:xfrm>
          <a:prstGeom prst="rect">
            <a:avLst/>
          </a:prstGeom>
        </p:spPr>
      </p:pic>
      <p:pic>
        <p:nvPicPr>
          <p:cNvPr id="38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2176" y="4127595"/>
            <a:ext cx="152560" cy="360040"/>
          </a:xfrm>
          <a:prstGeom prst="rect">
            <a:avLst/>
          </a:prstGeom>
        </p:spPr>
      </p:pic>
      <p:pic>
        <p:nvPicPr>
          <p:cNvPr id="39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04856" y="4127595"/>
            <a:ext cx="152560" cy="360040"/>
          </a:xfrm>
          <a:prstGeom prst="rect">
            <a:avLst/>
          </a:prstGeom>
        </p:spPr>
      </p:pic>
      <p:sp>
        <p:nvSpPr>
          <p:cNvPr id="59" name="58 Rectángulo"/>
          <p:cNvSpPr/>
          <p:nvPr/>
        </p:nvSpPr>
        <p:spPr>
          <a:xfrm>
            <a:off x="1475656" y="1967355"/>
            <a:ext cx="3652748" cy="1277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ASESORIAS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TRANSFERENCIA TECNOLÓGICA PARA MICROEMPRESAS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CAPACITACION EN PRODUCTIVIDAD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CALIDAD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ACREDITACIÓN LABORATORIOS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EXTENSIONISMO 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FORTALECIMIENTO DE INCUBADORAS</a:t>
            </a:r>
          </a:p>
        </p:txBody>
      </p:sp>
      <p:sp>
        <p:nvSpPr>
          <p:cNvPr id="69" name="68 Pentágono"/>
          <p:cNvSpPr/>
          <p:nvPr/>
        </p:nvSpPr>
        <p:spPr>
          <a:xfrm rot="5400000" flipV="1">
            <a:off x="305272" y="5369987"/>
            <a:ext cx="576064" cy="53955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  <p:sp>
        <p:nvSpPr>
          <p:cNvPr id="70" name="69 Pentágono"/>
          <p:cNvSpPr/>
          <p:nvPr/>
        </p:nvSpPr>
        <p:spPr>
          <a:xfrm rot="16200000" flipV="1">
            <a:off x="1439652" y="3515527"/>
            <a:ext cx="576064" cy="50405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323528" y="5997188"/>
            <a:ext cx="2880320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/>
              <a:t>AGENDAS DE INNOVACIÓN 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/>
              <a:t>PASANTIAS / MISIONES</a:t>
            </a:r>
          </a:p>
        </p:txBody>
      </p:sp>
    </p:spTree>
    <p:extLst>
      <p:ext uri="{BB962C8B-B14F-4D97-AF65-F5344CB8AC3E}">
        <p14:creationId xmlns:p14="http://schemas.microsoft.com/office/powerpoint/2010/main" val="40110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2008" y="3789041"/>
            <a:ext cx="8964488" cy="1634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917848" y="1268760"/>
            <a:ext cx="7272808" cy="576064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atin typeface="Rimouski Sb" panose="020F0606020000020004" pitchFamily="34" charset="0"/>
              </a:rPr>
              <a:t>FASES DE LA INNOVACIÓN EN LAS EMPRESAS</a:t>
            </a:r>
            <a:endParaRPr lang="es-ES" sz="2400" b="1" dirty="0">
              <a:latin typeface="Rimouski Sb" panose="020F0606020000020004" pitchFamily="34" charset="0"/>
            </a:endParaRPr>
          </a:p>
        </p:txBody>
      </p:sp>
      <p:sp>
        <p:nvSpPr>
          <p:cNvPr id="5" name="CuadroTexto 32"/>
          <p:cNvSpPr txBox="1"/>
          <p:nvPr/>
        </p:nvSpPr>
        <p:spPr>
          <a:xfrm>
            <a:off x="2483768" y="4703659"/>
            <a:ext cx="9986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NO HAY SOLUCIONES EXISTENTES</a:t>
            </a:r>
            <a:endParaRPr lang="es-ES" sz="1100" b="1" dirty="0">
              <a:latin typeface="+mj-lt"/>
            </a:endParaRPr>
          </a:p>
        </p:txBody>
      </p:sp>
      <p:sp>
        <p:nvSpPr>
          <p:cNvPr id="6" name="CuadroTexto 41"/>
          <p:cNvSpPr txBox="1"/>
          <p:nvPr/>
        </p:nvSpPr>
        <p:spPr>
          <a:xfrm>
            <a:off x="3419872" y="4703659"/>
            <a:ext cx="12372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PLANTEAMIENTO PROBLEMA/ HIPOTESIS</a:t>
            </a:r>
            <a:endParaRPr lang="es-ES" sz="1100" b="1" dirty="0">
              <a:latin typeface="+mj-lt"/>
            </a:endParaRPr>
          </a:p>
        </p:txBody>
      </p:sp>
      <p:sp>
        <p:nvSpPr>
          <p:cNvPr id="9" name="CuadroTexto 49"/>
          <p:cNvSpPr txBox="1"/>
          <p:nvPr/>
        </p:nvSpPr>
        <p:spPr>
          <a:xfrm>
            <a:off x="8100392" y="4703659"/>
            <a:ext cx="82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SALIDA AL MERCADO</a:t>
            </a:r>
            <a:endParaRPr lang="es-ES" sz="1100" b="1" dirty="0">
              <a:latin typeface="+mj-lt"/>
            </a:endParaRPr>
          </a:p>
        </p:txBody>
      </p:sp>
      <p:sp>
        <p:nvSpPr>
          <p:cNvPr id="19" name="CuadroTexto 51"/>
          <p:cNvSpPr txBox="1"/>
          <p:nvPr/>
        </p:nvSpPr>
        <p:spPr>
          <a:xfrm>
            <a:off x="4644008" y="4703659"/>
            <a:ext cx="968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DESARROLLO DE PROYECTOS</a:t>
            </a:r>
            <a:endParaRPr lang="es-ES" sz="1100" b="1" dirty="0">
              <a:latin typeface="+mj-lt"/>
            </a:endParaRPr>
          </a:p>
        </p:txBody>
      </p:sp>
      <p:sp>
        <p:nvSpPr>
          <p:cNvPr id="20" name="CuadroTexto 54"/>
          <p:cNvSpPr txBox="1"/>
          <p:nvPr/>
        </p:nvSpPr>
        <p:spPr>
          <a:xfrm>
            <a:off x="5580112" y="4703659"/>
            <a:ext cx="1176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PROTOTIPOS</a:t>
            </a:r>
            <a:endParaRPr lang="es-ES" sz="1100" b="1" dirty="0">
              <a:latin typeface="+mj-lt"/>
            </a:endParaRPr>
          </a:p>
        </p:txBody>
      </p:sp>
      <p:sp>
        <p:nvSpPr>
          <p:cNvPr id="25" name="CuadroTexto 48"/>
          <p:cNvSpPr txBox="1"/>
          <p:nvPr/>
        </p:nvSpPr>
        <p:spPr>
          <a:xfrm>
            <a:off x="6660232" y="4703659"/>
            <a:ext cx="146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VALIDACIÓN/ EMPAQUETAMIENTO</a:t>
            </a:r>
            <a:endParaRPr lang="es-ES" sz="1100" b="1" dirty="0">
              <a:latin typeface="+mj-lt"/>
            </a:endParaRPr>
          </a:p>
        </p:txBody>
      </p:sp>
      <p:sp>
        <p:nvSpPr>
          <p:cNvPr id="27" name="CuadroTexto 36"/>
          <p:cNvSpPr txBox="1"/>
          <p:nvPr/>
        </p:nvSpPr>
        <p:spPr>
          <a:xfrm>
            <a:off x="107505" y="4703659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DETECCIÓN BRECHAS/ OPORTUNIDADES</a:t>
            </a:r>
            <a:endParaRPr lang="es-ES" sz="1100" b="1" dirty="0">
              <a:latin typeface="+mj-lt"/>
            </a:endParaRPr>
          </a:p>
        </p:txBody>
      </p:sp>
      <p:sp>
        <p:nvSpPr>
          <p:cNvPr id="31" name="CuadroTexto 58"/>
          <p:cNvSpPr txBox="1"/>
          <p:nvPr/>
        </p:nvSpPr>
        <p:spPr>
          <a:xfrm>
            <a:off x="1259632" y="4703659"/>
            <a:ext cx="11482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+mj-lt"/>
              </a:rPr>
              <a:t>IDENTIFICACIÓN SOLUCIONES EXISTENTES</a:t>
            </a:r>
            <a:endParaRPr lang="es-ES" sz="1100" b="1" dirty="0">
              <a:latin typeface="+mj-lt"/>
            </a:endParaRPr>
          </a:p>
        </p:txBody>
      </p:sp>
      <p:pic>
        <p:nvPicPr>
          <p:cNvPr id="17" name="Imagen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616" y="3839563"/>
            <a:ext cx="936104" cy="936104"/>
          </a:xfrm>
          <a:prstGeom prst="rect">
            <a:avLst/>
          </a:prstGeom>
        </p:spPr>
      </p:pic>
      <p:pic>
        <p:nvPicPr>
          <p:cNvPr id="18" name="Imagen 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504" y="3839563"/>
            <a:ext cx="882098" cy="882098"/>
          </a:xfrm>
          <a:prstGeom prst="rect">
            <a:avLst/>
          </a:prstGeom>
        </p:spPr>
      </p:pic>
      <p:pic>
        <p:nvPicPr>
          <p:cNvPr id="2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5188" y="3911571"/>
            <a:ext cx="721156" cy="721156"/>
          </a:xfrm>
          <a:prstGeom prst="rect">
            <a:avLst/>
          </a:prstGeom>
        </p:spPr>
      </p:pic>
      <p:pic>
        <p:nvPicPr>
          <p:cNvPr id="24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3230" y="3767555"/>
            <a:ext cx="997250" cy="997250"/>
          </a:xfrm>
          <a:prstGeom prst="rect">
            <a:avLst/>
          </a:prstGeom>
        </p:spPr>
      </p:pic>
      <p:pic>
        <p:nvPicPr>
          <p:cNvPr id="28" name="Imagen 3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39254" y="4041309"/>
            <a:ext cx="518334" cy="518334"/>
          </a:xfrm>
          <a:prstGeom prst="rect">
            <a:avLst/>
          </a:prstGeom>
        </p:spPr>
      </p:pic>
      <p:pic>
        <p:nvPicPr>
          <p:cNvPr id="30" name="Imagen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12168" y="4005065"/>
            <a:ext cx="467930" cy="568856"/>
          </a:xfrm>
          <a:prstGeom prst="rect">
            <a:avLst/>
          </a:prstGeom>
        </p:spPr>
      </p:pic>
      <p:pic>
        <p:nvPicPr>
          <p:cNvPr id="3" name="Imagen 5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64896" y="3911571"/>
            <a:ext cx="626543" cy="81723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Imagen 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40760" y="3983579"/>
            <a:ext cx="648072" cy="648072"/>
          </a:xfrm>
          <a:prstGeom prst="rect">
            <a:avLst/>
          </a:prstGeom>
        </p:spPr>
      </p:pic>
      <p:pic>
        <p:nvPicPr>
          <p:cNvPr id="11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5592" y="4127595"/>
            <a:ext cx="152560" cy="360040"/>
          </a:xfrm>
          <a:prstGeom prst="rect">
            <a:avLst/>
          </a:prstGeom>
        </p:spPr>
      </p:pic>
      <p:pic>
        <p:nvPicPr>
          <p:cNvPr id="34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51696" y="4127595"/>
            <a:ext cx="152560" cy="360040"/>
          </a:xfrm>
          <a:prstGeom prst="rect">
            <a:avLst/>
          </a:prstGeom>
        </p:spPr>
      </p:pic>
      <p:pic>
        <p:nvPicPr>
          <p:cNvPr id="35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96344" y="4127595"/>
            <a:ext cx="152560" cy="360040"/>
          </a:xfrm>
          <a:prstGeom prst="rect">
            <a:avLst/>
          </a:prstGeom>
        </p:spPr>
      </p:pic>
      <p:pic>
        <p:nvPicPr>
          <p:cNvPr id="36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20480" y="4127595"/>
            <a:ext cx="152560" cy="360040"/>
          </a:xfrm>
          <a:prstGeom prst="rect">
            <a:avLst/>
          </a:prstGeom>
        </p:spPr>
      </p:pic>
      <p:pic>
        <p:nvPicPr>
          <p:cNvPr id="37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92056" y="4127595"/>
            <a:ext cx="152560" cy="360040"/>
          </a:xfrm>
          <a:prstGeom prst="rect">
            <a:avLst/>
          </a:prstGeom>
        </p:spPr>
      </p:pic>
      <p:pic>
        <p:nvPicPr>
          <p:cNvPr id="38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2176" y="4127595"/>
            <a:ext cx="152560" cy="360040"/>
          </a:xfrm>
          <a:prstGeom prst="rect">
            <a:avLst/>
          </a:prstGeom>
        </p:spPr>
      </p:pic>
      <p:pic>
        <p:nvPicPr>
          <p:cNvPr id="39" name="Imagen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04856" y="4127595"/>
            <a:ext cx="152560" cy="360040"/>
          </a:xfrm>
          <a:prstGeom prst="rect">
            <a:avLst/>
          </a:prstGeom>
        </p:spPr>
      </p:pic>
      <p:sp>
        <p:nvSpPr>
          <p:cNvPr id="58" name="57 Rectángulo"/>
          <p:cNvSpPr/>
          <p:nvPr/>
        </p:nvSpPr>
        <p:spPr>
          <a:xfrm>
            <a:off x="3707904" y="5975703"/>
            <a:ext cx="241277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/>
              <a:t>PROYECTOS DE INNOVACIÓN CAPITAL SEMILLA</a:t>
            </a:r>
          </a:p>
        </p:txBody>
      </p:sp>
      <p:sp>
        <p:nvSpPr>
          <p:cNvPr id="67" name="66 Pentágono"/>
          <p:cNvSpPr/>
          <p:nvPr/>
        </p:nvSpPr>
        <p:spPr>
          <a:xfrm rot="5400000" flipV="1">
            <a:off x="4608004" y="4163599"/>
            <a:ext cx="576064" cy="295232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  <p:sp>
        <p:nvSpPr>
          <p:cNvPr id="69" name="68 Pentágono"/>
          <p:cNvSpPr/>
          <p:nvPr/>
        </p:nvSpPr>
        <p:spPr>
          <a:xfrm rot="5400000" flipV="1">
            <a:off x="305272" y="5369987"/>
            <a:ext cx="576064" cy="53955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  <p:sp>
        <p:nvSpPr>
          <p:cNvPr id="70" name="69 Pentágono"/>
          <p:cNvSpPr/>
          <p:nvPr/>
        </p:nvSpPr>
        <p:spPr>
          <a:xfrm rot="16200000" flipV="1">
            <a:off x="1439652" y="3515527"/>
            <a:ext cx="576064" cy="50405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323528" y="5997188"/>
            <a:ext cx="2880320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/>
              <a:t>AGENDAS DE INNOVACIÓN 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/>
              <a:t>PASANTIAS / MISIONES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1475656" y="1967355"/>
            <a:ext cx="3652748" cy="1277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ASESORIAS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TRANSFERENCIA TECNOLÓGICA PARA MICROEMPRESAS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CAPACITACION EN PRODUCTIVIDAD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CALIDAD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ACREDITACIÓN LABORATORIOS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EXTENSIONISMO 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es-PE" sz="1100" dirty="0" smtClean="0">
                <a:solidFill>
                  <a:schemeClr val="tx1"/>
                </a:solidFill>
              </a:rPr>
              <a:t>FORTALECIMIENTO DE INCUBADORAS</a:t>
            </a:r>
          </a:p>
        </p:txBody>
      </p:sp>
    </p:spTree>
    <p:extLst>
      <p:ext uri="{BB962C8B-B14F-4D97-AF65-F5344CB8AC3E}">
        <p14:creationId xmlns:p14="http://schemas.microsoft.com/office/powerpoint/2010/main" val="23084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2400</Words>
  <Application>Microsoft Office PowerPoint</Application>
  <PresentationFormat>Presentación en pantalla (4:3)</PresentationFormat>
  <Paragraphs>378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FASES DE LA INNOVACIÓN EN LAS EMPRESAS</vt:lpstr>
      <vt:lpstr>FASES DE LA INNOVACIÓN EN LAS EMPRESAS</vt:lpstr>
      <vt:lpstr>FASES DE LA INNOVACIÓN EN LAS EMPRESAS</vt:lpstr>
      <vt:lpstr>FASES DE LA INNOVACIÓN EN LAS EMPRESAS</vt:lpstr>
      <vt:lpstr>FASES DE LA INNOVACIÓN EN LAS EMPRESAS</vt:lpstr>
      <vt:lpstr>FASES DE LA INNOVACIÓN EN LAS EMPRESAS</vt:lpstr>
      <vt:lpstr>CASO DE  ESTUDIO SOBRE COOPERACIÓN :  CONCURSO DE FORTALECIMIENTO DE INCUBADORAS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EXPERIENCIA DE BIOINCUBA S.A.C (UPCH) y LA UNIVERSIDAD DE CONCEPCIÓN DE CHILE</vt:lpstr>
      <vt:lpstr>¿POR QUÉ INCUBA UDEC?</vt:lpstr>
      <vt:lpstr>ÁREAS DE APOYO</vt:lpstr>
      <vt:lpstr>ÁREAS DE APOYO</vt:lpstr>
      <vt:lpstr>ÁREAS DE APOYO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Sergio Gilberto Rodriguez Soria</cp:lastModifiedBy>
  <cp:revision>66</cp:revision>
  <cp:lastPrinted>2015-05-05T19:53:21Z</cp:lastPrinted>
  <dcterms:created xsi:type="dcterms:W3CDTF">2014-11-23T04:55:50Z</dcterms:created>
  <dcterms:modified xsi:type="dcterms:W3CDTF">2015-05-05T19:57:49Z</dcterms:modified>
</cp:coreProperties>
</file>