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48" r:id="rId2"/>
  </p:sldMasterIdLst>
  <p:notesMasterIdLst>
    <p:notesMasterId r:id="rId22"/>
  </p:notesMasterIdLst>
  <p:sldIdLst>
    <p:sldId id="256" r:id="rId3"/>
    <p:sldId id="257" r:id="rId4"/>
    <p:sldId id="259" r:id="rId5"/>
    <p:sldId id="297" r:id="rId6"/>
    <p:sldId id="304" r:id="rId7"/>
    <p:sldId id="303" r:id="rId8"/>
    <p:sldId id="291" r:id="rId9"/>
    <p:sldId id="300" r:id="rId10"/>
    <p:sldId id="298" r:id="rId11"/>
    <p:sldId id="277" r:id="rId12"/>
    <p:sldId id="301" r:id="rId13"/>
    <p:sldId id="293" r:id="rId14"/>
    <p:sldId id="302" r:id="rId15"/>
    <p:sldId id="294" r:id="rId16"/>
    <p:sldId id="305" r:id="rId17"/>
    <p:sldId id="296" r:id="rId18"/>
    <p:sldId id="299" r:id="rId19"/>
    <p:sldId id="290" r:id="rId20"/>
    <p:sldId id="276" r:id="rId21"/>
  </p:sldIdLst>
  <p:sldSz cx="12192000" cy="6858000"/>
  <p:notesSz cx="6797675" cy="9926638"/>
  <p:embeddedFontLst>
    <p:embeddedFont>
      <p:font typeface="Microsoft Sans Serif" panose="020B0604020202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XvxD5CzfF2cq6LVMZ+d7iFY/V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FDB3C4-D37B-B4D0-D181-2D6566327F6A}" name="Johana Carolina Valencia Castaño" initials="JC" userId="S::c.jvalencia@sic.gov.co::c4ace388-73bc-49b6-b52e-7383fd50dc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58F"/>
    <a:srgbClr val="1FCFBC"/>
    <a:srgbClr val="6B2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012A9-0300-737D-49F2-7C04D7D1A6A0}" v="183" dt="2022-05-11T01:27:39.758"/>
    <p1510:client id="{287DC5B3-5519-6489-5900-9D1B87B09F51}" v="2816" dt="2022-05-13T17:11:49.279"/>
    <p1510:client id="{333AD4AC-7244-D403-A3EE-8B369D73B4F6}" v="259" dt="2022-05-06T13:20:24.905"/>
    <p1510:client id="{78CB65D5-C861-96D4-385D-07427E1ADDD7}" v="2002" dt="2022-01-31T23:23:57.445"/>
    <p1510:client id="{7A1CEF1E-6A85-CD38-F35F-DE124B9E2E84}" v="2761" dt="2022-05-19T20:16:06.431"/>
    <p1510:client id="{8BA82A56-6722-74C7-9B0A-EFE7CA434D39}" v="4" dt="2022-01-31T19:20:19.193"/>
    <p1510:client id="{936B5FAB-0E90-EBD6-3541-A2D00647134D}" v="1861" dt="2022-02-01T00:10:05.460"/>
    <p1510:client id="{9A43F885-BEBA-80B0-8335-7701441431E4}" v="86" dt="2022-01-31T23:40:47.673"/>
    <p1510:client id="{B744B0BF-DE44-46B3-A5BA-CC3CF80A6FF0}" v="4" dt="2022-01-31T17:21:08.077"/>
    <p1510:client id="{D29F0640-2824-FDC7-512F-AF65CE67757C}" v="587" dt="2022-05-19T16:05:16.555"/>
    <p1510:client id="{D9970E1A-7785-997E-CD5D-CB85DBEC40B6}" v="813" dt="2022-05-11T01:06:48.835"/>
  </p1510:revLst>
</p1510:revInfo>
</file>

<file path=ppt/tableStyles.xml><?xml version="1.0" encoding="utf-8"?>
<a:tblStyleLst xmlns:a="http://schemas.openxmlformats.org/drawingml/2006/main" def="{C9372C9E-2EBD-4FB4-A9F5-EAA3BF5DF7B8}">
  <a:tblStyle styleId="{C9372C9E-2EBD-4FB4-A9F5-EAA3BF5DF7B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9E0A7F-1E8B-4E07-A978-5DD953AFC8B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68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239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409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54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31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816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08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09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6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236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82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868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031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532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925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413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38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473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31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020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80E16-5176-490C-B891-68CC35344B3F}" type="datetimeFigureOut">
              <a:rPr lang="es-CO" smtClean="0"/>
              <a:t>23/05/2022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366D-2C8E-4832-966E-E570024575A0}" type="slidenum">
              <a:rPr lang="es-CO" smtClean="0"/>
              <a:t>‹#›</a:t>
            </a:fld>
            <a:endParaRPr lang="es-CO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8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ypoBq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432"/>
            <a:ext cx="12192000" cy="6833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63461" y="110686"/>
            <a:ext cx="6096000" cy="8864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CH" sz="18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COLOMBIA </a:t>
            </a:r>
            <a:r>
              <a:rPr lang="en-CH" sz="18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r-CH" sz="18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LAURA CAROLINA OVALLE</a:t>
            </a:r>
            <a:endParaRPr 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BOOTH COPY –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– CHECK AGAINST DELIVERY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081EA81-BE79-DEC3-2594-9ABD97B72541}"/>
              </a:ext>
            </a:extLst>
          </p:cNvPr>
          <p:cNvSpPr/>
          <p:nvPr/>
        </p:nvSpPr>
        <p:spPr>
          <a:xfrm>
            <a:off x="6429736" y="1930078"/>
            <a:ext cx="5825923" cy="58162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6E335A-FFA9-42D3-839E-84D5B1225147}"/>
              </a:ext>
            </a:extLst>
          </p:cNvPr>
          <p:cNvSpPr txBox="1"/>
          <p:nvPr/>
        </p:nvSpPr>
        <p:spPr>
          <a:xfrm>
            <a:off x="607144" y="2520351"/>
            <a:ext cx="4570689" cy="1394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600" b="1">
                <a:solidFill>
                  <a:srgbClr val="002060"/>
                </a:solidFill>
                <a:latin typeface="Montserrat"/>
                <a:cs typeface="Calibri"/>
              </a:rPr>
              <a:t>Una estrategia lúdica y pedagógica para el desarrollo de contendidos y jornadas de sensibilización dirigida a los niños, niñas y adolescentes</a:t>
            </a:r>
            <a:r>
              <a:rPr lang="es-ES" sz="1600">
                <a:solidFill>
                  <a:srgbClr val="002060"/>
                </a:solidFill>
                <a:latin typeface="Montserrat"/>
                <a:cs typeface="Calibri"/>
              </a:rPr>
              <a:t> atendiendo a su desarrollo cognitivo y comunicativo.</a:t>
            </a:r>
          </a:p>
        </p:txBody>
      </p:sp>
      <p:pic>
        <p:nvPicPr>
          <p:cNvPr id="19" name="Imagen 19" descr="Logotipo&#10;&#10;Descripción generada automáticamente">
            <a:extLst>
              <a:ext uri="{FF2B5EF4-FFF2-40B4-BE49-F238E27FC236}">
                <a16:creationId xmlns:a16="http://schemas.microsoft.com/office/drawing/2014/main" id="{126525B4-84B1-4AA8-84F9-61741B089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38" y="1515507"/>
            <a:ext cx="2599947" cy="1383981"/>
          </a:xfrm>
          <a:prstGeom prst="rect">
            <a:avLst/>
          </a:prstGeom>
        </p:spPr>
      </p:pic>
      <p:sp>
        <p:nvSpPr>
          <p:cNvPr id="48" name="CuadroTexto 1">
            <a:extLst>
              <a:ext uri="{FF2B5EF4-FFF2-40B4-BE49-F238E27FC236}">
                <a16:creationId xmlns:a16="http://schemas.microsoft.com/office/drawing/2014/main" id="{3CEE62B3-D53A-7E3D-C0D0-A8FC1937232B}"/>
              </a:ext>
            </a:extLst>
          </p:cNvPr>
          <p:cNvSpPr txBox="1"/>
          <p:nvPr/>
        </p:nvSpPr>
        <p:spPr>
          <a:xfrm>
            <a:off x="184884" y="238973"/>
            <a:ext cx="7164382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  <a:t>Desarrollamos contenidos a la medida para públicos específicos</a:t>
            </a:r>
          </a:p>
        </p:txBody>
      </p:sp>
      <p:pic>
        <p:nvPicPr>
          <p:cNvPr id="75" name="Imagen 25" descr="Imagen que contiene juguete, muñeca, lego&#10;&#10;Descripción generada automáticamente">
            <a:extLst>
              <a:ext uri="{FF2B5EF4-FFF2-40B4-BE49-F238E27FC236}">
                <a16:creationId xmlns:a16="http://schemas.microsoft.com/office/drawing/2014/main" id="{D6875132-CAAC-92C2-D983-0A0008A10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722" y="3429897"/>
            <a:ext cx="6337861" cy="3223720"/>
          </a:xfrm>
          <a:prstGeom prst="rect">
            <a:avLst/>
          </a:prstGeom>
        </p:spPr>
      </p:pic>
      <p:pic>
        <p:nvPicPr>
          <p:cNvPr id="2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AC3E1E65-4F3D-1E95-9EB9-2DC97C7DE5C4}"/>
              </a:ext>
            </a:extLst>
          </p:cNvPr>
          <p:cNvSpPr txBox="1"/>
          <p:nvPr/>
        </p:nvSpPr>
        <p:spPr>
          <a:xfrm>
            <a:off x="3827350" y="1694916"/>
            <a:ext cx="124301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134 </a:t>
            </a:r>
            <a:r>
              <a:rPr lang="es-ES"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jornadas </a:t>
            </a:r>
            <a:r>
              <a:rPr lang="es-E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realizadas</a:t>
            </a:r>
          </a:p>
        </p:txBody>
      </p:sp>
      <p:sp>
        <p:nvSpPr>
          <p:cNvPr id="48" name="CuadroTexto 1">
            <a:extLst>
              <a:ext uri="{FF2B5EF4-FFF2-40B4-BE49-F238E27FC236}">
                <a16:creationId xmlns:a16="http://schemas.microsoft.com/office/drawing/2014/main" id="{3CEE62B3-D53A-7E3D-C0D0-A8FC1937232B}"/>
              </a:ext>
            </a:extLst>
          </p:cNvPr>
          <p:cNvSpPr txBox="1"/>
          <p:nvPr/>
        </p:nvSpPr>
        <p:spPr>
          <a:xfrm>
            <a:off x="108266" y="-5806"/>
            <a:ext cx="6093724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Desarrollamos contenidos a la medida para públicos específicos</a:t>
            </a:r>
          </a:p>
        </p:txBody>
      </p:sp>
      <p:pic>
        <p:nvPicPr>
          <p:cNvPr id="4" name="Imagen 3" descr="Imagen que contiene persona, interior, lentes, teléfono&#10;&#10;Descripción generada automáticamente">
            <a:extLst>
              <a:ext uri="{FF2B5EF4-FFF2-40B4-BE49-F238E27FC236}">
                <a16:creationId xmlns:a16="http://schemas.microsoft.com/office/drawing/2014/main" id="{0C08CBEB-2173-E3DB-CD8C-8A5D15697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14" y="1466239"/>
            <a:ext cx="3682072" cy="5519918"/>
          </a:xfrm>
          <a:prstGeom prst="rect">
            <a:avLst/>
          </a:prstGeom>
        </p:spPr>
      </p:pic>
      <p:pic>
        <p:nvPicPr>
          <p:cNvPr id="3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68AFE59A-16DE-0973-F3A5-E815AA58B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111" y="6123349"/>
            <a:ext cx="1913021" cy="563747"/>
          </a:xfrm>
          <a:prstGeom prst="rect">
            <a:avLst/>
          </a:prstGeom>
        </p:spPr>
      </p:pic>
      <p:pic>
        <p:nvPicPr>
          <p:cNvPr id="6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8B6C7AF9-3D99-C541-0C7F-03F3A922E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7873" y="2039454"/>
            <a:ext cx="981234" cy="292158"/>
          </a:xfrm>
          <a:prstGeom prst="rect">
            <a:avLst/>
          </a:prstGeom>
        </p:spPr>
      </p:pic>
      <p:sp>
        <p:nvSpPr>
          <p:cNvPr id="12" name="Google Shape;192;p8">
            <a:extLst>
              <a:ext uri="{FF2B5EF4-FFF2-40B4-BE49-F238E27FC236}">
                <a16:creationId xmlns:a16="http://schemas.microsoft.com/office/drawing/2014/main" id="{0B293C79-8058-AB51-6D7E-45A5187346C2}"/>
              </a:ext>
            </a:extLst>
          </p:cNvPr>
          <p:cNvSpPr txBox="1"/>
          <p:nvPr/>
        </p:nvSpPr>
        <p:spPr>
          <a:xfrm>
            <a:off x="1244224" y="1597039"/>
            <a:ext cx="60937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3600" b="1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  <a:t>Experiencias </a:t>
            </a:r>
            <a:br>
              <a:rPr lang="es-CO" sz="3600" b="1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</a:br>
            <a:r>
              <a:rPr lang="es-CO" sz="3600" b="1">
                <a:solidFill>
                  <a:srgbClr val="002060"/>
                </a:solidFill>
                <a:latin typeface="Montserrat"/>
                <a:cs typeface="Calibri" panose="020F0502020204030204" pitchFamily="34" charset="0"/>
              </a:rPr>
              <a:t>Creativas con la SIC</a:t>
            </a:r>
            <a:endParaRPr lang="es-CO" sz="36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14" name="Google Shape;193;p8">
            <a:extLst>
              <a:ext uri="{FF2B5EF4-FFF2-40B4-BE49-F238E27FC236}">
                <a16:creationId xmlns:a16="http://schemas.microsoft.com/office/drawing/2014/main" id="{E2CE4EA4-0CC9-4FBD-D1B7-8ED0E97454DA}"/>
              </a:ext>
            </a:extLst>
          </p:cNvPr>
          <p:cNvSpPr txBox="1"/>
          <p:nvPr/>
        </p:nvSpPr>
        <p:spPr>
          <a:xfrm>
            <a:off x="803807" y="3027156"/>
            <a:ext cx="6614816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1800">
                <a:solidFill>
                  <a:srgbClr val="002060"/>
                </a:solidFill>
                <a:latin typeface="Montserrat"/>
                <a:ea typeface="Calibri"/>
                <a:cs typeface="Calibri"/>
              </a:rPr>
              <a:t>Surge en 2021 con el objetivo de fortalecer las redes de trabajo de los sectores que componen el ecosistema de la industria cultural y creativa del país. Se desarrolla a través de jornadas de sensibilización sobre los temas misionales de la SIC, haciendo énfasis en el registro de marca para la protección y materialización de sus creaciones en el mercado.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s-CO" sz="2400">
              <a:solidFill>
                <a:srgbClr val="002060"/>
              </a:solidFill>
              <a:latin typeface="Montserrat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2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0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8054" y="-215979"/>
            <a:ext cx="12304633" cy="6130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F1A3D9E-5DB9-5963-F94B-641A47E5F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7" t="1302" r="8921" b="-1615"/>
          <a:stretch/>
        </p:blipFill>
        <p:spPr>
          <a:xfrm>
            <a:off x="7968588" y="1162806"/>
            <a:ext cx="1568433" cy="149844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Imagen 6" descr="Imagen que contiene cuarto, casa de juegos, escena&#10;&#10;Descripción generada automáticamente">
            <a:extLst>
              <a:ext uri="{FF2B5EF4-FFF2-40B4-BE49-F238E27FC236}">
                <a16:creationId xmlns:a16="http://schemas.microsoft.com/office/drawing/2014/main" id="{35F1B48D-6B42-B6C2-46E3-ED4BD0B6E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31" t="-649" r="15211" b="649"/>
          <a:stretch/>
        </p:blipFill>
        <p:spPr>
          <a:xfrm>
            <a:off x="9714333" y="2846224"/>
            <a:ext cx="1912625" cy="1873760"/>
          </a:xfrm>
          <a:prstGeom prst="ellipse">
            <a:avLst/>
          </a:prstGeom>
          <a:ln w="12700">
            <a:solidFill>
              <a:srgbClr val="002060"/>
            </a:solidFill>
          </a:ln>
        </p:spPr>
      </p:pic>
      <p:pic>
        <p:nvPicPr>
          <p:cNvPr id="1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16" y="2995917"/>
            <a:ext cx="2871956" cy="29093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" y="3947863"/>
            <a:ext cx="370443" cy="19692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42" y="449286"/>
            <a:ext cx="1112758" cy="59563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41" y="855339"/>
            <a:ext cx="2366693" cy="214597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62" y="6040640"/>
            <a:ext cx="1110766" cy="72533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92" y="3538555"/>
            <a:ext cx="2179586" cy="197631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959" y="1050097"/>
            <a:ext cx="8109835" cy="1959108"/>
          </a:xfrm>
          <a:prstGeom prst="rect">
            <a:avLst/>
          </a:prstGeom>
        </p:spPr>
      </p:pic>
      <p:pic>
        <p:nvPicPr>
          <p:cNvPr id="5" name="Imagen 5" descr="Imagen que contiene interior, persona, tabla, pequeño&#10;&#10;Descripción generada automáticamente">
            <a:extLst>
              <a:ext uri="{FF2B5EF4-FFF2-40B4-BE49-F238E27FC236}">
                <a16:creationId xmlns:a16="http://schemas.microsoft.com/office/drawing/2014/main" id="{63A49287-5454-0C1A-B742-CEA14041C70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919" t="4052" r="13615" b="2428"/>
          <a:stretch/>
        </p:blipFill>
        <p:spPr>
          <a:xfrm>
            <a:off x="7208515" y="3679248"/>
            <a:ext cx="1633523" cy="158023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421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55124" y="-89232"/>
            <a:ext cx="12304633" cy="6130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5A0DBE-1AC6-16B9-24C4-3EE1B0139605}"/>
              </a:ext>
            </a:extLst>
          </p:cNvPr>
          <p:cNvSpPr txBox="1"/>
          <p:nvPr/>
        </p:nvSpPr>
        <p:spPr>
          <a:xfrm rot="10800000" flipV="1">
            <a:off x="3109794" y="1775112"/>
            <a:ext cx="70851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000" dirty="0">
                <a:solidFill>
                  <a:srgbClr val="002060"/>
                </a:solidFill>
                <a:latin typeface="Montserrat"/>
                <a:cs typeface="Calibri"/>
              </a:rPr>
              <a:t>Surge de la necesidad de diseñar una oferta académica en temas misionales de la SIC, atendiendo a las particularidades de poblaciones en condición de discapacidad, aplicando principios de</a:t>
            </a:r>
            <a:r>
              <a:rPr lang="es-CO" sz="2000" dirty="0">
                <a:latin typeface="Montserrat"/>
              </a:rPr>
              <a:t>l </a:t>
            </a:r>
            <a:r>
              <a:rPr lang="es-CO" sz="2000" dirty="0">
                <a:solidFill>
                  <a:srgbClr val="002060"/>
                </a:solidFill>
                <a:latin typeface="Montserrat"/>
                <a:cs typeface="Calibri"/>
              </a:rPr>
              <a:t>Diseño Universal de Aprendizaje (DUA).</a:t>
            </a:r>
            <a:endParaRPr lang="es-MX" sz="2000" dirty="0">
              <a:solidFill>
                <a:srgbClr val="002060"/>
              </a:solidFill>
              <a:latin typeface="Montserrat"/>
              <a:cs typeface="Calibri"/>
            </a:endParaRPr>
          </a:p>
          <a:p>
            <a:endParaRPr lang="es-CO" sz="2000">
              <a:solidFill>
                <a:srgbClr val="002060"/>
              </a:solidFill>
              <a:latin typeface="Montserrat"/>
              <a:cs typeface="Calibri"/>
            </a:endParaRPr>
          </a:p>
          <a:p>
            <a:r>
              <a:rPr lang="es-CO" sz="2000" dirty="0">
                <a:solidFill>
                  <a:srgbClr val="002060"/>
                </a:solidFill>
                <a:latin typeface="Montserrat"/>
                <a:cs typeface="Calibri"/>
              </a:rPr>
              <a:t>Así, creamos experiencias de formación que sean lo suficientemente amplias que respondan a todas las necesidades, capacidades y condiciones.</a:t>
            </a:r>
            <a:endParaRPr lang="es-MX" sz="2000" dirty="0">
              <a:solidFill>
                <a:srgbClr val="002060"/>
              </a:solidFill>
              <a:latin typeface="Montserrat"/>
              <a:cs typeface="Calibri"/>
            </a:endParaRPr>
          </a:p>
        </p:txBody>
      </p:sp>
      <p:pic>
        <p:nvPicPr>
          <p:cNvPr id="1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16" y="2665239"/>
            <a:ext cx="3087616" cy="31394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4" y="3329637"/>
            <a:ext cx="514216" cy="241497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42" y="449286"/>
            <a:ext cx="1112758" cy="595639"/>
          </a:xfrm>
          <a:prstGeom prst="rect">
            <a:avLst/>
          </a:prstGeom>
        </p:spPr>
      </p:pic>
      <p:cxnSp>
        <p:nvCxnSpPr>
          <p:cNvPr id="23" name="Conector recto 22"/>
          <p:cNvCxnSpPr/>
          <p:nvPr/>
        </p:nvCxnSpPr>
        <p:spPr>
          <a:xfrm>
            <a:off x="8052810" y="5095480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8052810" y="5292497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8049996" y="5510631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8052810" y="5740159"/>
            <a:ext cx="487355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62" y="6040640"/>
            <a:ext cx="1110766" cy="72533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35" y="320879"/>
            <a:ext cx="3577945" cy="8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9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56425" y="1342417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1556425" y="3681277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6453931" y="134241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6453931" y="368127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CB7B2B-195B-AD42-5941-73E772122A60}"/>
              </a:ext>
            </a:extLst>
          </p:cNvPr>
          <p:cNvSpPr txBox="1"/>
          <p:nvPr/>
        </p:nvSpPr>
        <p:spPr>
          <a:xfrm>
            <a:off x="1783020" y="1803052"/>
            <a:ext cx="45193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1800" dirty="0">
                <a:solidFill>
                  <a:srgbClr val="002060"/>
                </a:solidFill>
                <a:latin typeface="Montserrat"/>
              </a:rPr>
              <a:t>Diseño y elaboración de</a:t>
            </a:r>
            <a:r>
              <a:rPr lang="es-419" sz="1800" b="1" dirty="0">
                <a:solidFill>
                  <a:srgbClr val="002060"/>
                </a:solidFill>
                <a:latin typeface="Montserrat"/>
              </a:rPr>
              <a:t> material didáctico accesible, como: </a:t>
            </a:r>
            <a:endParaRPr lang="es-ES" sz="1800" dirty="0">
              <a:solidFill>
                <a:srgbClr val="002060"/>
              </a:solidFill>
              <a:latin typeface="Montserrat"/>
            </a:endParaRPr>
          </a:p>
          <a:p>
            <a:r>
              <a:rPr lang="es-419" sz="1800" dirty="0">
                <a:solidFill>
                  <a:srgbClr val="002060"/>
                </a:solidFill>
                <a:latin typeface="Montserrat"/>
              </a:rPr>
              <a:t>rompecabezas, loterías y cartillas sobre Propiedad Industrial.</a:t>
            </a:r>
            <a:endParaRPr lang="es-ES" sz="1800" dirty="0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BEB0D9-0D20-5B71-31E9-D3E65177B13F}"/>
              </a:ext>
            </a:extLst>
          </p:cNvPr>
          <p:cNvSpPr txBox="1"/>
          <p:nvPr/>
        </p:nvSpPr>
        <p:spPr>
          <a:xfrm>
            <a:off x="6631384" y="1604389"/>
            <a:ext cx="430758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b="1" dirty="0">
                <a:solidFill>
                  <a:srgbClr val="002060"/>
                </a:solidFill>
                <a:latin typeface="Montserrat"/>
              </a:rPr>
              <a:t>Consolidación de alianzas estratégicas:</a:t>
            </a:r>
            <a:endParaRPr lang="es-ES" b="1" dirty="0">
              <a:solidFill>
                <a:srgbClr val="002060"/>
              </a:solidFill>
              <a:latin typeface="Montserrat"/>
            </a:endParaRPr>
          </a:p>
          <a:p>
            <a:r>
              <a:rPr lang="es-ES" dirty="0">
                <a:solidFill>
                  <a:srgbClr val="002060"/>
                </a:solidFill>
                <a:latin typeface="Montserrat"/>
              </a:rPr>
              <a:t>- Instituto Nacional para Ciegos (INCI)</a:t>
            </a:r>
            <a:endParaRPr lang="es-ES" b="1" dirty="0">
              <a:solidFill>
                <a:srgbClr val="002060"/>
              </a:solidFill>
              <a:latin typeface="Montserrat"/>
            </a:endParaRPr>
          </a:p>
          <a:p>
            <a:r>
              <a:rPr lang="es-ES" dirty="0">
                <a:solidFill>
                  <a:srgbClr val="002060"/>
                </a:solidFill>
                <a:latin typeface="Montserrat"/>
              </a:rPr>
              <a:t>- Centro de Rehabilitación para Adultos Ciegos (CRAC)</a:t>
            </a:r>
            <a:endParaRPr lang="es-ES" sz="1200" dirty="0">
              <a:latin typeface="Montserrat"/>
            </a:endParaRPr>
          </a:p>
          <a:p>
            <a:r>
              <a:rPr lang="es-ES" dirty="0">
                <a:solidFill>
                  <a:srgbClr val="002060"/>
                </a:solidFill>
                <a:latin typeface="Montserrat"/>
              </a:rPr>
              <a:t>- Instituto Nacional para Sordos (INSOR)</a:t>
            </a:r>
          </a:p>
          <a:p>
            <a:r>
              <a:rPr lang="es-ES" dirty="0">
                <a:solidFill>
                  <a:srgbClr val="002060"/>
                </a:solidFill>
                <a:latin typeface="Montserrat"/>
              </a:rPr>
              <a:t>- Instituto Distrital de la Participación y Acción Comunal (IDPAC)</a:t>
            </a:r>
          </a:p>
          <a:p>
            <a:endParaRPr lang="es-ES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FFE7CA-57D2-E110-344A-49E40E703B0F}"/>
              </a:ext>
            </a:extLst>
          </p:cNvPr>
          <p:cNvSpPr txBox="1"/>
          <p:nvPr/>
        </p:nvSpPr>
        <p:spPr>
          <a:xfrm>
            <a:off x="2056190" y="4086417"/>
            <a:ext cx="37581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1600" b="1">
                <a:solidFill>
                  <a:srgbClr val="002060"/>
                </a:solidFill>
                <a:latin typeface="Montserrat"/>
              </a:rPr>
              <a:t>Impacto en municipios de Colombia:</a:t>
            </a:r>
          </a:p>
          <a:p>
            <a:r>
              <a:rPr lang="es-419" sz="1600">
                <a:solidFill>
                  <a:srgbClr val="002060"/>
                </a:solidFill>
                <a:latin typeface="Montserrat"/>
              </a:rPr>
              <a:t>- Mesetas, Meta</a:t>
            </a:r>
          </a:p>
          <a:p>
            <a:r>
              <a:rPr lang="es-419" sz="1600">
                <a:solidFill>
                  <a:srgbClr val="002060"/>
                </a:solidFill>
                <a:latin typeface="Montserrat"/>
              </a:rPr>
              <a:t>- Acacías, Meta</a:t>
            </a:r>
          </a:p>
          <a:p>
            <a:r>
              <a:rPr lang="es-419" sz="1600">
                <a:solidFill>
                  <a:srgbClr val="002060"/>
                </a:solidFill>
                <a:latin typeface="Montserrat"/>
              </a:rPr>
              <a:t>- Villavicencio, Meta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518BEE2C-7625-3A62-119D-8D048884DEF8}"/>
              </a:ext>
            </a:extLst>
          </p:cNvPr>
          <p:cNvSpPr txBox="1"/>
          <p:nvPr/>
        </p:nvSpPr>
        <p:spPr>
          <a:xfrm>
            <a:off x="6645761" y="3962295"/>
            <a:ext cx="4307584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600" b="1">
                <a:solidFill>
                  <a:srgbClr val="002060"/>
                </a:solidFill>
                <a:latin typeface="Montserrat"/>
              </a:rPr>
              <a:t>Desarrollo de jornadas y contenidos para públicos específicos</a:t>
            </a:r>
            <a:endParaRPr lang="es-CO" sz="1600">
              <a:solidFill>
                <a:srgbClr val="002060"/>
              </a:solidFill>
              <a:latin typeface="Montserrat"/>
            </a:endParaRPr>
          </a:p>
          <a:p>
            <a:r>
              <a:rPr lang="es-CO" sz="1600">
                <a:solidFill>
                  <a:srgbClr val="002060"/>
                </a:solidFill>
                <a:latin typeface="Montserrat"/>
              </a:rPr>
              <a:t>- ABC de la Propiedad Industrial </a:t>
            </a:r>
          </a:p>
          <a:p>
            <a:r>
              <a:rPr lang="es-CO" sz="1600">
                <a:solidFill>
                  <a:srgbClr val="002060"/>
                </a:solidFill>
                <a:latin typeface="Montserrat"/>
              </a:rPr>
              <a:t>- ¡1, 2, 3 por mi Propiedad Industrial!</a:t>
            </a:r>
          </a:p>
          <a:p>
            <a:r>
              <a:rPr lang="es-CO" sz="1600">
                <a:solidFill>
                  <a:srgbClr val="002060"/>
                </a:solidFill>
                <a:latin typeface="Montserrat"/>
              </a:rPr>
              <a:t>- Crear también es cosa de jóvenes</a:t>
            </a:r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2EC6B13-1AA2-515B-D3B5-CB34F0587D0C}"/>
              </a:ext>
            </a:extLst>
          </p:cNvPr>
          <p:cNvCxnSpPr/>
          <p:nvPr/>
        </p:nvCxnSpPr>
        <p:spPr>
          <a:xfrm flipV="1">
            <a:off x="1556425" y="1196699"/>
            <a:ext cx="9542835" cy="27821"/>
          </a:xfrm>
          <a:prstGeom prst="straightConnector1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5DF72952-74BF-45A3-23C4-753F86EA6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653" y="4863638"/>
            <a:ext cx="3051858" cy="18859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947EBA-172A-A28E-A28C-7965790587A6}"/>
              </a:ext>
            </a:extLst>
          </p:cNvPr>
          <p:cNvGrpSpPr/>
          <p:nvPr/>
        </p:nvGrpSpPr>
        <p:grpSpPr>
          <a:xfrm>
            <a:off x="-112259" y="165657"/>
            <a:ext cx="2886078" cy="655407"/>
            <a:chOff x="-112259" y="165657"/>
            <a:chExt cx="2886078" cy="655407"/>
          </a:xfrm>
        </p:grpSpPr>
        <p:sp>
          <p:nvSpPr>
            <p:cNvPr id="18" name="Rectángulo 1">
              <a:extLst>
                <a:ext uri="{FF2B5EF4-FFF2-40B4-BE49-F238E27FC236}">
                  <a16:creationId xmlns:a16="http://schemas.microsoft.com/office/drawing/2014/main" id="{61EC0A03-83A8-5CB4-6168-89413FE6D123}"/>
                </a:ext>
              </a:extLst>
            </p:cNvPr>
            <p:cNvSpPr/>
            <p:nvPr/>
          </p:nvSpPr>
          <p:spPr>
            <a:xfrm>
              <a:off x="-112259" y="165657"/>
              <a:ext cx="2886078" cy="6554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n 17">
              <a:extLst>
                <a:ext uri="{FF2B5EF4-FFF2-40B4-BE49-F238E27FC236}">
                  <a16:creationId xmlns:a16="http://schemas.microsoft.com/office/drawing/2014/main" id="{DCC36175-210B-1BB1-2504-D7358EA6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678" y="166550"/>
              <a:ext cx="2700199" cy="653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42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35564" y="1352245"/>
            <a:ext cx="4786437" cy="4599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6453931" y="1299286"/>
            <a:ext cx="4645329" cy="4599896"/>
          </a:xfrm>
          <a:prstGeom prst="rect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CB7B2B-195B-AD42-5941-73E772122A60}"/>
              </a:ext>
            </a:extLst>
          </p:cNvPr>
          <p:cNvSpPr txBox="1"/>
          <p:nvPr/>
        </p:nvSpPr>
        <p:spPr>
          <a:xfrm>
            <a:off x="1338777" y="1499489"/>
            <a:ext cx="417428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3600" b="1">
                <a:solidFill>
                  <a:srgbClr val="002060"/>
                </a:solidFill>
                <a:latin typeface="Montserrat"/>
              </a:rPr>
              <a:t>2021</a:t>
            </a:r>
            <a:endParaRPr lang="es-ES" sz="3600" b="1">
              <a:latin typeface="Montserrat"/>
            </a:endParaRPr>
          </a:p>
          <a:p>
            <a:r>
              <a:rPr lang="es-419" sz="2000">
                <a:solidFill>
                  <a:srgbClr val="002060"/>
                </a:solidFill>
                <a:latin typeface="Montserrat"/>
              </a:rPr>
              <a:t/>
            </a:r>
            <a:br>
              <a:rPr lang="es-419" sz="2000">
                <a:solidFill>
                  <a:srgbClr val="002060"/>
                </a:solidFill>
                <a:latin typeface="Montserrat"/>
              </a:rPr>
            </a:br>
            <a:r>
              <a:rPr lang="es-419" sz="2000">
                <a:solidFill>
                  <a:srgbClr val="002060"/>
                </a:solidFill>
                <a:latin typeface="Montserrat"/>
              </a:rPr>
              <a:t>*Diseño de la estrategia y de experiencias de formación para personas con discapacidades auditivas o visuales. </a:t>
            </a:r>
            <a:endParaRPr lang="es-419">
              <a:latin typeface="Montserrat"/>
            </a:endParaRPr>
          </a:p>
          <a:p>
            <a:endParaRPr lang="es-419" sz="2000">
              <a:solidFill>
                <a:srgbClr val="002060"/>
              </a:solidFill>
              <a:latin typeface="Montserrat"/>
            </a:endParaRPr>
          </a:p>
          <a:p>
            <a:r>
              <a:rPr lang="es-CO" sz="2000">
                <a:solidFill>
                  <a:srgbClr val="002060"/>
                </a:solidFill>
                <a:latin typeface="Montserrat"/>
              </a:rPr>
              <a:t>*Realización de 11 sensibilizaciones virtuales, con la participación total de 260 personas.</a:t>
            </a:r>
            <a:r>
              <a:rPr lang="es-419" sz="2000">
                <a:solidFill>
                  <a:srgbClr val="002060"/>
                </a:solidFill>
                <a:latin typeface="Montserrat"/>
              </a:rPr>
              <a:t> </a:t>
            </a:r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803C001-AFF5-D06A-132D-7D2C5F7C3D9E}"/>
              </a:ext>
            </a:extLst>
          </p:cNvPr>
          <p:cNvSpPr txBox="1"/>
          <p:nvPr/>
        </p:nvSpPr>
        <p:spPr>
          <a:xfrm>
            <a:off x="6676053" y="1460907"/>
            <a:ext cx="414552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3600" b="1">
                <a:solidFill>
                  <a:srgbClr val="FFC000"/>
                </a:solidFill>
                <a:latin typeface="Montserrat"/>
              </a:rPr>
              <a:t> 2022</a:t>
            </a:r>
          </a:p>
          <a:p>
            <a:r>
              <a:rPr lang="es-CO" sz="2000">
                <a:solidFill>
                  <a:schemeClr val="bg1"/>
                </a:solidFill>
                <a:latin typeface="Montserrat"/>
              </a:rPr>
              <a:t/>
            </a:r>
            <a:br>
              <a:rPr lang="es-CO" sz="2000">
                <a:solidFill>
                  <a:schemeClr val="bg1"/>
                </a:solidFill>
                <a:latin typeface="Montserrat"/>
              </a:rPr>
            </a:br>
            <a:r>
              <a:rPr lang="es-CO" sz="2000">
                <a:solidFill>
                  <a:schemeClr val="bg1"/>
                </a:solidFill>
                <a:latin typeface="Montserrat"/>
              </a:rPr>
              <a:t>*Realización de sensibilizaciones tanto virtuales como presenciales en regiones de difícil acceso.</a:t>
            </a:r>
            <a:endParaRPr lang="es-ES" sz="3600" b="1">
              <a:solidFill>
                <a:schemeClr val="bg1"/>
              </a:solidFill>
              <a:latin typeface="Montserrat"/>
            </a:endParaRPr>
          </a:p>
          <a:p>
            <a:endParaRPr lang="es-CO" sz="2000">
              <a:solidFill>
                <a:schemeClr val="bg1"/>
              </a:solidFill>
              <a:latin typeface="Montserrat"/>
            </a:endParaRPr>
          </a:p>
          <a:p>
            <a:r>
              <a:rPr lang="es-CO" sz="2000">
                <a:solidFill>
                  <a:schemeClr val="bg1"/>
                </a:solidFill>
                <a:latin typeface="Montserrat"/>
              </a:rPr>
              <a:t>*Diseño de nuevos recursos didácticos que complementen los existentes y fortalezcan el sentido pedagógico desde lo experiencial de esta iniciativa.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0FCDE-67D7-D9F3-0482-65D4FC53A8C6}"/>
              </a:ext>
            </a:extLst>
          </p:cNvPr>
          <p:cNvGrpSpPr/>
          <p:nvPr/>
        </p:nvGrpSpPr>
        <p:grpSpPr>
          <a:xfrm>
            <a:off x="-112259" y="165657"/>
            <a:ext cx="2886078" cy="655407"/>
            <a:chOff x="-112259" y="165657"/>
            <a:chExt cx="2886078" cy="655407"/>
          </a:xfrm>
        </p:grpSpPr>
        <p:sp>
          <p:nvSpPr>
            <p:cNvPr id="10" name="Rectángulo 1">
              <a:extLst>
                <a:ext uri="{FF2B5EF4-FFF2-40B4-BE49-F238E27FC236}">
                  <a16:creationId xmlns:a16="http://schemas.microsoft.com/office/drawing/2014/main" id="{8E1AE800-5926-6268-04FF-520CEAF1D71A}"/>
                </a:ext>
              </a:extLst>
            </p:cNvPr>
            <p:cNvSpPr/>
            <p:nvPr/>
          </p:nvSpPr>
          <p:spPr>
            <a:xfrm>
              <a:off x="-112259" y="165657"/>
              <a:ext cx="2886078" cy="6554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agen 17">
              <a:extLst>
                <a:ext uri="{FF2B5EF4-FFF2-40B4-BE49-F238E27FC236}">
                  <a16:creationId xmlns:a16="http://schemas.microsoft.com/office/drawing/2014/main" id="{FEA66232-6772-2DBC-D88D-5D845982E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678" y="166550"/>
              <a:ext cx="2700199" cy="653693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6D715E7-2836-D6C8-6734-097B0C731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10" r="54737" b="943"/>
          <a:stretch/>
        </p:blipFill>
        <p:spPr>
          <a:xfrm>
            <a:off x="4820855" y="1976852"/>
            <a:ext cx="2294430" cy="39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4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8054" y="-215979"/>
            <a:ext cx="12304633" cy="61303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42" y="4700444"/>
            <a:ext cx="1363415" cy="73600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62" y="6040640"/>
            <a:ext cx="1110766" cy="72533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35" y="320879"/>
            <a:ext cx="3577945" cy="8658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5AFDBEA-1E27-2E43-9485-E2EE47513B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95" t="14759" r="9728" b="9639"/>
          <a:stretch/>
        </p:blipFill>
        <p:spPr>
          <a:xfrm>
            <a:off x="1036195" y="1653563"/>
            <a:ext cx="3100139" cy="2965982"/>
          </a:xfrm>
          <a:prstGeom prst="ellipse">
            <a:avLst/>
          </a:prstGeom>
        </p:spPr>
      </p:pic>
      <p:pic>
        <p:nvPicPr>
          <p:cNvPr id="2" name="Imagen 3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3FE119CE-3AD4-8AA7-A0A6-2B0598825C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3344" b="420"/>
          <a:stretch/>
        </p:blipFill>
        <p:spPr>
          <a:xfrm>
            <a:off x="8012653" y="1048829"/>
            <a:ext cx="2860518" cy="2793876"/>
          </a:xfrm>
          <a:prstGeom prst="ellipse">
            <a:avLst/>
          </a:prstGeom>
        </p:spPr>
      </p:pic>
      <p:pic>
        <p:nvPicPr>
          <p:cNvPr id="5" name="Imagen 14">
            <a:extLst>
              <a:ext uri="{FF2B5EF4-FFF2-40B4-BE49-F238E27FC236}">
                <a16:creationId xmlns:a16="http://schemas.microsoft.com/office/drawing/2014/main" id="{491342BE-6C25-E38B-138D-9AA69D1D4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6" y="1476970"/>
            <a:ext cx="3690166" cy="3329081"/>
          </a:xfrm>
          <a:prstGeom prst="rect">
            <a:avLst/>
          </a:prstGeom>
        </p:spPr>
      </p:pic>
      <p:pic>
        <p:nvPicPr>
          <p:cNvPr id="12" name="Imagen 14">
            <a:extLst>
              <a:ext uri="{FF2B5EF4-FFF2-40B4-BE49-F238E27FC236}">
                <a16:creationId xmlns:a16="http://schemas.microsoft.com/office/drawing/2014/main" id="{832AEB4D-CBC5-3AEC-829C-D08C85E62D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46" y="1948207"/>
            <a:ext cx="3489640" cy="31586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F1E72F-2616-6E28-C337-D0986CD995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40" y="614707"/>
            <a:ext cx="3690166" cy="3329081"/>
          </a:xfrm>
          <a:prstGeom prst="rect">
            <a:avLst/>
          </a:prstGeom>
        </p:spPr>
      </p:pic>
      <p:pic>
        <p:nvPicPr>
          <p:cNvPr id="4" name="Imagen 4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A89F651F-CB40-068A-3694-294F46F2F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87" t="1266" r="22222" b="-1266"/>
          <a:stretch/>
        </p:blipFill>
        <p:spPr>
          <a:xfrm>
            <a:off x="4793071" y="2100267"/>
            <a:ext cx="2899019" cy="28549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720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56425" y="1342417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1556425" y="3667036"/>
            <a:ext cx="4815191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6453931" y="134241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6453931" y="3681277"/>
            <a:ext cx="4645329" cy="22276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4722407" y="503798"/>
            <a:ext cx="346304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3200" b="1">
                <a:solidFill>
                  <a:srgbClr val="002060"/>
                </a:solidFill>
                <a:latin typeface="Montserrat"/>
              </a:rPr>
              <a:t>Planes a futuro</a:t>
            </a:r>
            <a:endParaRPr lang="es-ES" sz="1200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0CB7B2B-195B-AD42-5941-73E772122A60}"/>
              </a:ext>
            </a:extLst>
          </p:cNvPr>
          <p:cNvSpPr txBox="1"/>
          <p:nvPr/>
        </p:nvSpPr>
        <p:spPr>
          <a:xfrm>
            <a:off x="6738308" y="1798777"/>
            <a:ext cx="39029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1800">
                <a:solidFill>
                  <a:srgbClr val="002060"/>
                </a:solidFill>
                <a:latin typeface="Montserrat"/>
              </a:rPr>
              <a:t>Adecuación y creación de estrategias y programas con </a:t>
            </a:r>
            <a:r>
              <a:rPr lang="es-419" sz="1800" b="1">
                <a:solidFill>
                  <a:srgbClr val="002060"/>
                </a:solidFill>
                <a:latin typeface="Montserrat"/>
              </a:rPr>
              <a:t>lenguaje claro </a:t>
            </a:r>
            <a:r>
              <a:rPr lang="es-419" sz="1800">
                <a:solidFill>
                  <a:srgbClr val="002060"/>
                </a:solidFill>
                <a:latin typeface="Montserrat"/>
              </a:rPr>
              <a:t>para acercar la Propiedad Industrial a la ciudadanía. </a:t>
            </a:r>
            <a:endParaRPr lang="es-ES" sz="1800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BEB0D9-0D20-5B71-31E9-D3E65177B13F}"/>
              </a:ext>
            </a:extLst>
          </p:cNvPr>
          <p:cNvSpPr txBox="1"/>
          <p:nvPr/>
        </p:nvSpPr>
        <p:spPr>
          <a:xfrm>
            <a:off x="1810228" y="4099886"/>
            <a:ext cx="43075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1800">
                <a:solidFill>
                  <a:srgbClr val="002060"/>
                </a:solidFill>
                <a:latin typeface="Montserrat"/>
              </a:rPr>
              <a:t>Accesibilidad de la información para</a:t>
            </a:r>
            <a:r>
              <a:rPr lang="es-419" sz="1800" b="1">
                <a:solidFill>
                  <a:srgbClr val="002060"/>
                </a:solidFill>
                <a:latin typeface="Montserrat"/>
              </a:rPr>
              <a:t> </a:t>
            </a:r>
            <a:r>
              <a:rPr lang="es-419" sz="1800">
                <a:solidFill>
                  <a:srgbClr val="002060"/>
                </a:solidFill>
                <a:latin typeface="Montserrat"/>
              </a:rPr>
              <a:t>públicos específicos,</a:t>
            </a:r>
            <a:r>
              <a:rPr lang="es-419" sz="1800" b="1">
                <a:solidFill>
                  <a:srgbClr val="002060"/>
                </a:solidFill>
                <a:latin typeface="Montserrat"/>
              </a:rPr>
              <a:t> diseñando contenidos a la medida.</a:t>
            </a:r>
            <a:endParaRPr lang="es-ES" sz="1800" b="1">
              <a:solidFill>
                <a:srgbClr val="002060"/>
              </a:solidFill>
              <a:latin typeface="Montserra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FFE7CA-57D2-E110-344A-49E40E703B0F}"/>
              </a:ext>
            </a:extLst>
          </p:cNvPr>
          <p:cNvSpPr txBox="1"/>
          <p:nvPr/>
        </p:nvSpPr>
        <p:spPr>
          <a:xfrm>
            <a:off x="6735444" y="4108412"/>
            <a:ext cx="40726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1800" b="1">
                <a:solidFill>
                  <a:srgbClr val="002060"/>
                </a:solidFill>
                <a:latin typeface="Montserrat"/>
              </a:rPr>
              <a:t>Impactar en municipios de difícil acceso, </a:t>
            </a:r>
            <a:r>
              <a:rPr lang="es-419" sz="1800">
                <a:solidFill>
                  <a:srgbClr val="002060"/>
                </a:solidFill>
                <a:latin typeface="Montserrat"/>
              </a:rPr>
              <a:t>como</a:t>
            </a:r>
            <a:r>
              <a:rPr lang="es-419" sz="1800" b="1">
                <a:solidFill>
                  <a:srgbClr val="002060"/>
                </a:solidFill>
                <a:latin typeface="Montserrat"/>
              </a:rPr>
              <a:t> </a:t>
            </a:r>
            <a:r>
              <a:rPr lang="es-419" sz="1800">
                <a:solidFill>
                  <a:srgbClr val="002060"/>
                </a:solidFill>
                <a:latin typeface="Montserrat"/>
              </a:rPr>
              <a:t>comunidades ubicadas en el departamento del Chocó.</a:t>
            </a:r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97F5B11-053E-5442-99DE-37815BBC38FE}"/>
              </a:ext>
            </a:extLst>
          </p:cNvPr>
          <p:cNvSpPr txBox="1"/>
          <p:nvPr/>
        </p:nvSpPr>
        <p:spPr>
          <a:xfrm>
            <a:off x="1810228" y="1948403"/>
            <a:ext cx="43075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800">
                <a:solidFill>
                  <a:srgbClr val="002060"/>
                </a:solidFill>
                <a:latin typeface="Montserrat"/>
              </a:rPr>
              <a:t>Adecuación de cursos virtuales de propiedad industrial del </a:t>
            </a:r>
            <a:r>
              <a:rPr lang="es-CO" sz="1800" b="1">
                <a:solidFill>
                  <a:srgbClr val="002060"/>
                </a:solidFill>
                <a:latin typeface="Montserrat"/>
              </a:rPr>
              <a:t>campus virtual de la SIC </a:t>
            </a:r>
            <a:r>
              <a:rPr lang="es-CO" sz="1800">
                <a:solidFill>
                  <a:srgbClr val="002060"/>
                </a:solidFill>
                <a:latin typeface="Montserrat"/>
              </a:rPr>
              <a:t>en alianza con la</a:t>
            </a:r>
            <a:r>
              <a:rPr lang="es-CO" sz="1800" b="1">
                <a:solidFill>
                  <a:srgbClr val="002060"/>
                </a:solidFill>
                <a:latin typeface="Montserrat"/>
              </a:rPr>
              <a:t> OMPI.</a:t>
            </a:r>
            <a:endParaRPr lang="es-ES" sz="1800" b="1">
              <a:solidFill>
                <a:srgbClr val="002060"/>
              </a:solidFill>
              <a:latin typeface="Montserra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C5FA990-E1BE-1182-7402-B43B6473E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7" y="2866663"/>
            <a:ext cx="644662" cy="30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 descr="Interfaz de usuario gráfica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91FA8E7E-917A-7503-454C-E0839B11F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050" y="933855"/>
            <a:ext cx="7946324" cy="4432018"/>
          </a:xfrm>
          <a:prstGeom prst="rect">
            <a:avLst/>
          </a:prstGeom>
        </p:spPr>
      </p:pic>
      <p:pic>
        <p:nvPicPr>
          <p:cNvPr id="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69C37D-722E-4B91-A565-83E7D048F4E2}"/>
              </a:ext>
            </a:extLst>
          </p:cNvPr>
          <p:cNvSpPr/>
          <p:nvPr/>
        </p:nvSpPr>
        <p:spPr>
          <a:xfrm>
            <a:off x="-3002" y="-129306"/>
            <a:ext cx="12421643" cy="48139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2" name="Google Shape;362;p21"/>
          <p:cNvSpPr txBox="1"/>
          <p:nvPr/>
        </p:nvSpPr>
        <p:spPr>
          <a:xfrm>
            <a:off x="3553937" y="1800481"/>
            <a:ext cx="48798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chemeClr val="bg1"/>
                </a:solidFill>
                <a:latin typeface="Calibri"/>
                <a:cs typeface="Calibri"/>
              </a:rPr>
              <a:t>Gracias</a:t>
            </a:r>
            <a:endParaRPr lang="es-ES" sz="18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2" name="Imagen 22" descr="Texto&#10;&#10;Descripción generada automáticamente">
            <a:extLst>
              <a:ext uri="{FF2B5EF4-FFF2-40B4-BE49-F238E27FC236}">
                <a16:creationId xmlns:a16="http://schemas.microsoft.com/office/drawing/2014/main" id="{B9D543F9-AACF-4C42-A97D-0DE255B4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93" y="5422309"/>
            <a:ext cx="3571875" cy="775687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08B91D72-06A6-4320-A9BB-EE6C04A26D5E}"/>
              </a:ext>
            </a:extLst>
          </p:cNvPr>
          <p:cNvGrpSpPr/>
          <p:nvPr/>
        </p:nvGrpSpPr>
        <p:grpSpPr>
          <a:xfrm>
            <a:off x="880475" y="-125132"/>
            <a:ext cx="686709" cy="643004"/>
            <a:chOff x="413752" y="3970618"/>
            <a:chExt cx="781962" cy="509654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D4584FE-BF27-4A59-B31C-DC1A721D5BF3}"/>
                </a:ext>
              </a:extLst>
            </p:cNvPr>
            <p:cNvSpPr/>
            <p:nvPr/>
          </p:nvSpPr>
          <p:spPr>
            <a:xfrm flipH="1">
              <a:off x="737341" y="3970619"/>
              <a:ext cx="145223" cy="5096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endParaRPr lang="es-ES">
                <a:cs typeface="Arial"/>
              </a:endParaRP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BE620062-15B1-45DA-9629-C66F8ACA1F42}"/>
                </a:ext>
              </a:extLst>
            </p:cNvPr>
            <p:cNvSpPr/>
            <p:nvPr/>
          </p:nvSpPr>
          <p:spPr>
            <a:xfrm flipH="1">
              <a:off x="1050491" y="3970619"/>
              <a:ext cx="145223" cy="5096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A5178B65-6C6C-4A1C-8DED-1FBEAD57B6F8}"/>
                </a:ext>
              </a:extLst>
            </p:cNvPr>
            <p:cNvSpPr/>
            <p:nvPr/>
          </p:nvSpPr>
          <p:spPr>
            <a:xfrm flipH="1">
              <a:off x="413752" y="3970618"/>
              <a:ext cx="145223" cy="50965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endParaRPr lang="es-ES">
                <a:cs typeface="Arial"/>
              </a:endParaRPr>
            </a:p>
          </p:txBody>
        </p:sp>
      </p:grpSp>
      <p:pic>
        <p:nvPicPr>
          <p:cNvPr id="3" name="Imagen 4" descr="Logotipo&#10;&#10;Descripción generada automáticamente">
            <a:extLst>
              <a:ext uri="{FF2B5EF4-FFF2-40B4-BE49-F238E27FC236}">
                <a16:creationId xmlns:a16="http://schemas.microsoft.com/office/drawing/2014/main" id="{0DF4CB5B-B554-E455-F19E-B9EBE3EA3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890" y="5311032"/>
            <a:ext cx="1620093" cy="9982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25279"/>
            <a:ext cx="12192000" cy="57879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oogle Shape;107;p2"/>
          <p:cNvSpPr txBox="1"/>
          <p:nvPr/>
        </p:nvSpPr>
        <p:spPr>
          <a:xfrm>
            <a:off x="973253" y="873265"/>
            <a:ext cx="759798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28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Aula de Propiedad Industrial (API)</a:t>
            </a:r>
            <a:endParaRPr lang="es-CO" sz="280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O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“Promoviendo la innovación y la creatividad en personas con capacidades diversas a través de la educación en PI”</a:t>
            </a:r>
            <a:endParaRPr lang="es-ES"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95;gf7ef388e21_0_1">
            <a:extLst>
              <a:ext uri="{FF2B5EF4-FFF2-40B4-BE49-F238E27FC236}">
                <a16:creationId xmlns:a16="http://schemas.microsoft.com/office/drawing/2014/main" id="{45575238-7704-AC89-D330-285F746360A0}"/>
              </a:ext>
            </a:extLst>
          </p:cNvPr>
          <p:cNvSpPr txBox="1"/>
          <p:nvPr/>
        </p:nvSpPr>
        <p:spPr>
          <a:xfrm>
            <a:off x="6301800" y="3715142"/>
            <a:ext cx="463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 i="0" u="none" strike="noStrike" cap="none">
                <a:solidFill>
                  <a:srgbClr val="FFC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Grupo de Formación</a:t>
            </a:r>
            <a:endParaRPr sz="3200" b="1" i="0" u="none" strike="noStrike" cap="none">
              <a:solidFill>
                <a:srgbClr val="FFC000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14" name="Google Shape;94;gf7ef388e21_0_1">
            <a:extLst>
              <a:ext uri="{FF2B5EF4-FFF2-40B4-BE49-F238E27FC236}">
                <a16:creationId xmlns:a16="http://schemas.microsoft.com/office/drawing/2014/main" id="{A4F3A0DA-87B2-8C33-D232-0D45E2EEC699}"/>
              </a:ext>
            </a:extLst>
          </p:cNvPr>
          <p:cNvSpPr txBox="1"/>
          <p:nvPr/>
        </p:nvSpPr>
        <p:spPr>
          <a:xfrm>
            <a:off x="6319421" y="4181385"/>
            <a:ext cx="54259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600"/>
            </a:pPr>
            <a:r>
              <a:rPr lang="es-ES" sz="24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Oficina Servicios al Consumidor y </a:t>
            </a:r>
            <a:endParaRPr lang="es-ES" sz="2400">
              <a:solidFill>
                <a:schemeClr val="bg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es-ES" sz="24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de Apoyo Empresarial</a:t>
            </a:r>
            <a:endParaRPr lang="es-ES" sz="2400" b="0" i="0" u="none" strike="noStrike" cap="none">
              <a:solidFill>
                <a:schemeClr val="bg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0380348" y="-513511"/>
            <a:ext cx="2207768" cy="2207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0084" y="301330"/>
            <a:ext cx="1231796" cy="7589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655FD1F-BB94-F104-0156-0B56E77D53CD}"/>
              </a:ext>
            </a:extLst>
          </p:cNvPr>
          <p:cNvSpPr txBox="1"/>
          <p:nvPr/>
        </p:nvSpPr>
        <p:spPr>
          <a:xfrm>
            <a:off x="1700966" y="2579309"/>
            <a:ext cx="841625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  <a:latin typeface="Montserrat"/>
              </a:rPr>
              <a:t>La SIC es la autoridad nacional en la protección de la competencia, los datos personales y la metrología legal; administra el Sistema Nacional de Propiedad Industrial y protege los derechos de los consumidores.</a:t>
            </a:r>
            <a:endParaRPr lang="en-US" dirty="0"/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03CB48-5AE8-C13E-6E26-98ED181F140E}"/>
              </a:ext>
            </a:extLst>
          </p:cNvPr>
          <p:cNvSpPr txBox="1"/>
          <p:nvPr/>
        </p:nvSpPr>
        <p:spPr>
          <a:xfrm>
            <a:off x="1965201" y="506397"/>
            <a:ext cx="76009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 b="1">
                <a:solidFill>
                  <a:srgbClr val="002060"/>
                </a:solidFill>
                <a:latin typeface="Montserrat"/>
              </a:rPr>
              <a:t>Superintendencia de Industria y Comercio de Colombia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4D5F8F3-AE66-4E5C-2BD7-30477366B6BD}"/>
              </a:ext>
            </a:extLst>
          </p:cNvPr>
          <p:cNvSpPr txBox="1"/>
          <p:nvPr/>
        </p:nvSpPr>
        <p:spPr>
          <a:xfrm>
            <a:off x="6169759" y="453072"/>
            <a:ext cx="591879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400" b="1">
                <a:solidFill>
                  <a:srgbClr val="002060"/>
                </a:solidFill>
                <a:latin typeface="Montserrat"/>
              </a:rPr>
              <a:t>O</a:t>
            </a:r>
            <a:r>
              <a:rPr lang="es-ES" sz="4400">
                <a:solidFill>
                  <a:srgbClr val="002060"/>
                </a:solidFill>
                <a:latin typeface="Montserrat"/>
              </a:rPr>
              <a:t>ficina de </a:t>
            </a:r>
            <a:endParaRPr lang="es-ES" sz="2400">
              <a:latin typeface="Montserrat"/>
            </a:endParaRPr>
          </a:p>
          <a:p>
            <a:r>
              <a:rPr lang="es-ES" sz="4400" b="1">
                <a:solidFill>
                  <a:srgbClr val="002060"/>
                </a:solidFill>
                <a:latin typeface="Montserrat"/>
              </a:rPr>
              <a:t>S</a:t>
            </a:r>
            <a:r>
              <a:rPr lang="es-ES" sz="4400">
                <a:solidFill>
                  <a:srgbClr val="002060"/>
                </a:solidFill>
                <a:latin typeface="Montserrat"/>
              </a:rPr>
              <a:t>ervicios al </a:t>
            </a:r>
            <a:endParaRPr lang="es-ES" sz="2400">
              <a:latin typeface="Montserrat"/>
            </a:endParaRPr>
          </a:p>
          <a:p>
            <a:r>
              <a:rPr lang="es-ES" sz="4400" b="1">
                <a:solidFill>
                  <a:srgbClr val="002060"/>
                </a:solidFill>
                <a:latin typeface="Montserrat"/>
              </a:rPr>
              <a:t>C</a:t>
            </a:r>
            <a:r>
              <a:rPr lang="es-ES" sz="4400">
                <a:solidFill>
                  <a:srgbClr val="002060"/>
                </a:solidFill>
                <a:latin typeface="Montserrat"/>
              </a:rPr>
              <a:t>onsumidor y </a:t>
            </a:r>
            <a:endParaRPr lang="es-ES" sz="2400">
              <a:latin typeface="Montserrat"/>
            </a:endParaRPr>
          </a:p>
          <a:p>
            <a:r>
              <a:rPr lang="es-ES" sz="4400" b="1">
                <a:solidFill>
                  <a:srgbClr val="002060"/>
                </a:solidFill>
                <a:latin typeface="Montserrat"/>
              </a:rPr>
              <a:t>A</a:t>
            </a:r>
            <a:r>
              <a:rPr lang="es-ES" sz="4400">
                <a:solidFill>
                  <a:srgbClr val="002060"/>
                </a:solidFill>
                <a:latin typeface="Montserrat"/>
              </a:rPr>
              <a:t>poyo </a:t>
            </a:r>
            <a:endParaRPr lang="es-ES" sz="2400">
              <a:latin typeface="Montserrat"/>
            </a:endParaRPr>
          </a:p>
          <a:p>
            <a:r>
              <a:rPr lang="es-ES" sz="4400" b="1">
                <a:solidFill>
                  <a:srgbClr val="002060"/>
                </a:solidFill>
                <a:latin typeface="Montserrat"/>
              </a:rPr>
              <a:t>E</a:t>
            </a:r>
            <a:r>
              <a:rPr lang="es-ES" sz="4400">
                <a:solidFill>
                  <a:srgbClr val="002060"/>
                </a:solidFill>
                <a:latin typeface="Montserrat"/>
              </a:rPr>
              <a:t>mpresarial </a:t>
            </a:r>
            <a:endParaRPr lang="es-ES" sz="2400">
              <a:latin typeface="Montserrat"/>
            </a:endParaRPr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CB4EDE6-1A45-2E42-51B9-9200E60A6D86}"/>
              </a:ext>
            </a:extLst>
          </p:cNvPr>
          <p:cNvSpPr txBox="1"/>
          <p:nvPr/>
        </p:nvSpPr>
        <p:spPr>
          <a:xfrm>
            <a:off x="1311122" y="1426365"/>
            <a:ext cx="402098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8000" b="1">
                <a:solidFill>
                  <a:srgbClr val="002060"/>
                </a:solidFill>
                <a:latin typeface="Montserrat"/>
              </a:rPr>
              <a:t>OSCAE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27B9B3-30DB-2ADD-4D0E-2DB6EA223609}"/>
              </a:ext>
            </a:extLst>
          </p:cNvPr>
          <p:cNvSpPr/>
          <p:nvPr/>
        </p:nvSpPr>
        <p:spPr>
          <a:xfrm>
            <a:off x="2246225" y="4466034"/>
            <a:ext cx="8209609" cy="8812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143EE2-F06C-A67B-1812-E7E2DDCA4D6E}"/>
              </a:ext>
            </a:extLst>
          </p:cNvPr>
          <p:cNvSpPr txBox="1"/>
          <p:nvPr/>
        </p:nvSpPr>
        <p:spPr>
          <a:xfrm>
            <a:off x="2827842" y="4632699"/>
            <a:ext cx="69683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800">
                <a:solidFill>
                  <a:srgbClr val="002060"/>
                </a:solidFill>
                <a:latin typeface="Montserrat"/>
              </a:rPr>
              <a:t>Oficina transversal a toda la entidad </a:t>
            </a:r>
            <a:endParaRPr lang="es-ES">
              <a:latin typeface="Montserrat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A3D02EE-0DF0-A404-9D10-B27B8CA602D4}"/>
              </a:ext>
            </a:extLst>
          </p:cNvPr>
          <p:cNvSpPr/>
          <p:nvPr/>
        </p:nvSpPr>
        <p:spPr>
          <a:xfrm>
            <a:off x="5825363" y="454306"/>
            <a:ext cx="347241" cy="3433822"/>
          </a:xfrm>
          <a:prstGeom prst="lef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46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94D7933C-15FD-F5EF-7025-7E3FC4F89476}"/>
              </a:ext>
            </a:extLst>
          </p:cNvPr>
          <p:cNvSpPr/>
          <p:nvPr/>
        </p:nvSpPr>
        <p:spPr>
          <a:xfrm>
            <a:off x="5372941" y="1770321"/>
            <a:ext cx="3559216" cy="3549571"/>
          </a:xfrm>
          <a:prstGeom prst="ellipse">
            <a:avLst/>
          </a:prstGeom>
          <a:noFill/>
          <a:ln>
            <a:solidFill>
              <a:srgbClr val="1315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0CAAE1-30AD-1474-9A57-D045C9CA6E51}"/>
              </a:ext>
            </a:extLst>
          </p:cNvPr>
          <p:cNvSpPr/>
          <p:nvPr/>
        </p:nvSpPr>
        <p:spPr>
          <a:xfrm>
            <a:off x="5160740" y="1500247"/>
            <a:ext cx="4022202" cy="403184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05FBEE3-C103-DF25-C0CC-56D905C3C8FD}"/>
              </a:ext>
            </a:extLst>
          </p:cNvPr>
          <p:cNvSpPr/>
          <p:nvPr/>
        </p:nvSpPr>
        <p:spPr>
          <a:xfrm>
            <a:off x="3900413" y="2104425"/>
            <a:ext cx="1956229" cy="19658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C8CAC8-AF9F-C4A3-6EEC-79E9EC909703}"/>
              </a:ext>
            </a:extLst>
          </p:cNvPr>
          <p:cNvSpPr/>
          <p:nvPr/>
        </p:nvSpPr>
        <p:spPr>
          <a:xfrm>
            <a:off x="5921615" y="2286234"/>
            <a:ext cx="2607942" cy="2607942"/>
          </a:xfrm>
          <a:prstGeom prst="ellipse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4" descr="Logotipo&#10;&#10;Descripción generada automáticamente">
            <a:extLst>
              <a:ext uri="{FF2B5EF4-FFF2-40B4-BE49-F238E27FC236}">
                <a16:creationId xmlns:a16="http://schemas.microsoft.com/office/drawing/2014/main" id="{D049BA90-7E93-FB9F-3CC0-7BEEBEE8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034" y="2605764"/>
            <a:ext cx="1216287" cy="7507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2EE848-3C8B-7138-80AE-F164C8C57F4A}"/>
              </a:ext>
            </a:extLst>
          </p:cNvPr>
          <p:cNvSpPr txBox="1"/>
          <p:nvPr/>
        </p:nvSpPr>
        <p:spPr>
          <a:xfrm>
            <a:off x="342744" y="2836255"/>
            <a:ext cx="34458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2000" b="1">
                <a:solidFill>
                  <a:srgbClr val="1E4E79"/>
                </a:solidFill>
                <a:latin typeface="Montserrat"/>
              </a:rPr>
              <a:t>Grupo de trabajo</a:t>
            </a:r>
            <a:endParaRPr lang="es-ES" sz="1100">
              <a:solidFill>
                <a:srgbClr val="1E4E79"/>
              </a:solidFill>
            </a:endParaRPr>
          </a:p>
          <a:p>
            <a:pPr algn="r"/>
            <a:r>
              <a:rPr lang="es-ES" sz="2000" b="1">
                <a:solidFill>
                  <a:srgbClr val="1E4E79"/>
                </a:solidFill>
                <a:latin typeface="Montserrat"/>
              </a:rPr>
              <a:t>de formación</a:t>
            </a:r>
            <a:endParaRPr lang="es-ES" sz="1100">
              <a:solidFill>
                <a:srgbClr val="1E4E79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975BE6-F70C-6FAF-F90D-C2A72DDD3DF6}"/>
              </a:ext>
            </a:extLst>
          </p:cNvPr>
          <p:cNvSpPr txBox="1"/>
          <p:nvPr/>
        </p:nvSpPr>
        <p:spPr>
          <a:xfrm>
            <a:off x="8283958" y="2495930"/>
            <a:ext cx="34458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2000" b="1">
                <a:solidFill>
                  <a:srgbClr val="1E4E79"/>
                </a:solidFill>
                <a:latin typeface="Montserrat"/>
              </a:rPr>
              <a:t>Grupo de comunicaciones</a:t>
            </a:r>
            <a:endParaRPr lang="es-ES" sz="1100">
              <a:solidFill>
                <a:srgbClr val="1E4E79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61661CB-F354-C0A4-CCA0-21C8951493C1}"/>
              </a:ext>
            </a:extLst>
          </p:cNvPr>
          <p:cNvSpPr txBox="1"/>
          <p:nvPr/>
        </p:nvSpPr>
        <p:spPr>
          <a:xfrm>
            <a:off x="4548758" y="5594160"/>
            <a:ext cx="31583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sz="2000" b="1">
                <a:solidFill>
                  <a:srgbClr val="1E4E79"/>
                </a:solidFill>
                <a:latin typeface="Montserrat"/>
              </a:rPr>
              <a:t>Grupo de atención</a:t>
            </a:r>
            <a:endParaRPr lang="es-ES" sz="1100">
              <a:solidFill>
                <a:srgbClr val="1E4E79"/>
              </a:solidFill>
            </a:endParaRPr>
          </a:p>
          <a:p>
            <a:pPr algn="r"/>
            <a:r>
              <a:rPr lang="es-ES" sz="2000" b="1">
                <a:solidFill>
                  <a:srgbClr val="1E4E79"/>
                </a:solidFill>
                <a:latin typeface="Montserrat"/>
              </a:rPr>
              <a:t>al ciudadano</a:t>
            </a:r>
            <a:endParaRPr lang="es-ES" sz="1100">
              <a:solidFill>
                <a:srgbClr val="1E4E79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4B8523-8166-869F-D7FB-76A473EA929D}"/>
              </a:ext>
            </a:extLst>
          </p:cNvPr>
          <p:cNvSpPr txBox="1"/>
          <p:nvPr/>
        </p:nvSpPr>
        <p:spPr>
          <a:xfrm>
            <a:off x="1173718" y="344061"/>
            <a:ext cx="480883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b="1">
                <a:solidFill>
                  <a:srgbClr val="002060"/>
                </a:solidFill>
                <a:latin typeface="Montserrat"/>
              </a:rPr>
              <a:t>¿Cómo funciona OSCAE en la SIC?</a:t>
            </a:r>
            <a:r>
              <a:rPr lang="es-ES" sz="3200">
                <a:solidFill>
                  <a:srgbClr val="002060"/>
                </a:solidFill>
                <a:latin typeface="Montserrat"/>
              </a:rPr>
              <a:t> </a:t>
            </a:r>
            <a:endParaRPr lang="es-ES" sz="3200">
              <a:latin typeface="Montserrat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C8F7F6D-909C-4B10-860D-1AFFC5789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75" y="2701954"/>
            <a:ext cx="1633959" cy="161806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8B434C1-A722-7F60-C193-5ED0BB5109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42" t="505" r="11930"/>
          <a:stretch/>
        </p:blipFill>
        <p:spPr>
          <a:xfrm>
            <a:off x="7974957" y="1017867"/>
            <a:ext cx="1982866" cy="1928601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90922C1-049A-5E20-5B76-B799FAD741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51" r="10703" b="526"/>
          <a:stretch/>
        </p:blipFill>
        <p:spPr>
          <a:xfrm>
            <a:off x="7772401" y="4482297"/>
            <a:ext cx="1891335" cy="1819176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76511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2129869" y="1622961"/>
            <a:ext cx="8209609" cy="3843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0A86C5-91D6-67F1-05BF-707F1D6B0E62}"/>
              </a:ext>
            </a:extLst>
          </p:cNvPr>
          <p:cNvSpPr txBox="1"/>
          <p:nvPr/>
        </p:nvSpPr>
        <p:spPr>
          <a:xfrm>
            <a:off x="2322906" y="1946501"/>
            <a:ext cx="786862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>
                <a:solidFill>
                  <a:srgbClr val="002060"/>
                </a:solidFill>
                <a:latin typeface="Montserrat"/>
              </a:rPr>
              <a:t>Es un equipo interdisciplinar, conformado por profesionales en derecho, pedagogía, historia del arte, gestión cultural, comunicaciones, entre otros. Todos ellos creando contenidos, estrategias  y programas de carácter académico sobre todas las áreas misionales de la SIC, diseñados a la medida para públicos específicos y para la ciudadanía en general. </a:t>
            </a:r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D5F8F3-AE66-4E5C-2BD7-30477366B6BD}"/>
              </a:ext>
            </a:extLst>
          </p:cNvPr>
          <p:cNvSpPr txBox="1"/>
          <p:nvPr/>
        </p:nvSpPr>
        <p:spPr>
          <a:xfrm>
            <a:off x="1720786" y="693303"/>
            <a:ext cx="87655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>
                <a:solidFill>
                  <a:srgbClr val="002060"/>
                </a:solidFill>
                <a:latin typeface="Montserrat"/>
              </a:rPr>
              <a:t>Grupo de trabajo de formación</a:t>
            </a:r>
          </a:p>
        </p:txBody>
      </p:sp>
      <p:pic>
        <p:nvPicPr>
          <p:cNvPr id="12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3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EA02BA1-132F-4045-B19B-BAEFE14FF30E}"/>
              </a:ext>
            </a:extLst>
          </p:cNvPr>
          <p:cNvSpPr/>
          <p:nvPr/>
        </p:nvSpPr>
        <p:spPr>
          <a:xfrm>
            <a:off x="1601611" y="2181855"/>
            <a:ext cx="9010191" cy="1195779"/>
          </a:xfrm>
          <a:prstGeom prst="rect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132;p4"/>
          <p:cNvSpPr txBox="1"/>
          <p:nvPr/>
        </p:nvSpPr>
        <p:spPr>
          <a:xfrm>
            <a:off x="2478029" y="2245002"/>
            <a:ext cx="7315200" cy="1192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CO" sz="2400" dirty="0">
                <a:solidFill>
                  <a:schemeClr val="bg1"/>
                </a:solidFill>
                <a:latin typeface="Montserrat"/>
                <a:cs typeface="Calibri"/>
              </a:rPr>
              <a:t>Desde 2013, el Grupo</a:t>
            </a:r>
            <a:r>
              <a:rPr lang="es-CO" sz="2400" dirty="0">
                <a:solidFill>
                  <a:schemeClr val="bg1"/>
                </a:solidFill>
                <a:latin typeface="Montserrat"/>
                <a:cs typeface="Calibri"/>
                <a:sym typeface="Arial"/>
              </a:rPr>
              <a:t> de Formación</a:t>
            </a:r>
            <a:r>
              <a:rPr lang="es-CO" sz="2400" dirty="0">
                <a:solidFill>
                  <a:schemeClr val="bg1"/>
                </a:solidFill>
                <a:latin typeface="Montserrat"/>
                <a:cs typeface="Calibri"/>
              </a:rPr>
              <a:t> tiene a cargo el </a:t>
            </a:r>
            <a:r>
              <a:rPr lang="es-CO" sz="2400" b="1" dirty="0">
                <a:solidFill>
                  <a:schemeClr val="bg1"/>
                </a:solidFill>
                <a:latin typeface="Montserrat"/>
                <a:cs typeface="Calibri"/>
              </a:rPr>
              <a:t>Aula de Propiedad Industrial (API).</a:t>
            </a:r>
            <a:r>
              <a:rPr lang="es-CO" sz="2400" b="1" dirty="0">
                <a:solidFill>
                  <a:srgbClr val="002060"/>
                </a:solidFill>
                <a:latin typeface="Montserrat"/>
                <a:cs typeface="Calibri"/>
              </a:rPr>
              <a:t>.</a:t>
            </a:r>
            <a:endParaRPr lang="es-CO" sz="24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endParaRPr lang="es-CO" sz="18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ctr"/>
            <a:r>
              <a:rPr lang="es-CO" sz="1800" dirty="0">
                <a:latin typeface="Montserrat"/>
                <a:cs typeface="Calibri" panose="020F0502020204030204" pitchFamily="34" charset="0"/>
              </a:rPr>
              <a:t/>
            </a:r>
            <a:br>
              <a:rPr lang="es-CO" sz="1800" dirty="0">
                <a:latin typeface="Montserrat"/>
                <a:cs typeface="Calibri" panose="020F0502020204030204" pitchFamily="34" charset="0"/>
              </a:rPr>
            </a:br>
            <a:endParaRPr lang="es-CO" sz="18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578566E-EF11-6F3B-E8F2-2453002DAD16}"/>
              </a:ext>
            </a:extLst>
          </p:cNvPr>
          <p:cNvSpPr/>
          <p:nvPr/>
        </p:nvSpPr>
        <p:spPr>
          <a:xfrm>
            <a:off x="1592693" y="1052595"/>
            <a:ext cx="9010191" cy="881298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36CFD51-FF1E-84BF-14E3-85FB55AFA4DE}"/>
              </a:ext>
            </a:extLst>
          </p:cNvPr>
          <p:cNvSpPr/>
          <p:nvPr/>
        </p:nvSpPr>
        <p:spPr>
          <a:xfrm>
            <a:off x="1598699" y="3654897"/>
            <a:ext cx="9014741" cy="1830203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32;p4">
            <a:extLst>
              <a:ext uri="{FF2B5EF4-FFF2-40B4-BE49-F238E27FC236}">
                <a16:creationId xmlns:a16="http://schemas.microsoft.com/office/drawing/2014/main" id="{608B4966-4910-9674-8929-80E4E5B505CE}"/>
              </a:ext>
            </a:extLst>
          </p:cNvPr>
          <p:cNvSpPr txBox="1"/>
          <p:nvPr/>
        </p:nvSpPr>
        <p:spPr>
          <a:xfrm>
            <a:off x="2284935" y="1202551"/>
            <a:ext cx="7315200" cy="8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CO" sz="2400">
                <a:solidFill>
                  <a:srgbClr val="002060"/>
                </a:solidFill>
                <a:latin typeface="Montserrat"/>
                <a:cs typeface="Calibri"/>
              </a:rPr>
              <a:t>En 2011, la SIC firma convenio con la OMPI.</a:t>
            </a:r>
          </a:p>
          <a:p>
            <a:pPr algn="ctr"/>
            <a:r>
              <a:rPr lang="es-CO" sz="1800">
                <a:latin typeface="Montserrat"/>
                <a:cs typeface="Calibri" panose="020F0502020204030204" pitchFamily="34" charset="0"/>
              </a:rPr>
              <a:t/>
            </a:r>
            <a:br>
              <a:rPr lang="es-CO" sz="1800">
                <a:latin typeface="Montserrat"/>
                <a:cs typeface="Calibri" panose="020F0502020204030204" pitchFamily="34" charset="0"/>
              </a:rPr>
            </a:br>
            <a:endParaRPr lang="es-CO" sz="18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9" name="Google Shape;132;p4">
            <a:extLst>
              <a:ext uri="{FF2B5EF4-FFF2-40B4-BE49-F238E27FC236}">
                <a16:creationId xmlns:a16="http://schemas.microsoft.com/office/drawing/2014/main" id="{ACF13712-495D-E332-C74A-78C9DD318C1A}"/>
              </a:ext>
            </a:extLst>
          </p:cNvPr>
          <p:cNvSpPr txBox="1"/>
          <p:nvPr/>
        </p:nvSpPr>
        <p:spPr>
          <a:xfrm>
            <a:off x="1830866" y="3867823"/>
            <a:ext cx="8609162" cy="150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CO" sz="2400">
                <a:solidFill>
                  <a:srgbClr val="002060"/>
                </a:solidFill>
                <a:latin typeface="Montserrat"/>
                <a:cs typeface="Calibri"/>
              </a:rPr>
              <a:t>Desde el API, se promueve</a:t>
            </a:r>
            <a:r>
              <a:rPr lang="es-CO" sz="2400">
                <a:solidFill>
                  <a:srgbClr val="002060"/>
                </a:solidFill>
                <a:latin typeface="Montserrat"/>
                <a:cs typeface="Calibri"/>
                <a:sym typeface="Arial"/>
              </a:rPr>
              <a:t> la protección, uso y aprovechamiento del Sistema de Propiedad Industrial</a:t>
            </a:r>
            <a:r>
              <a:rPr lang="es-CO" sz="2400">
                <a:solidFill>
                  <a:srgbClr val="002060"/>
                </a:solidFill>
                <a:latin typeface="Montserrat"/>
                <a:cs typeface="Calibri"/>
              </a:rPr>
              <a:t>, a</a:t>
            </a:r>
            <a:r>
              <a:rPr lang="es-CO" sz="2400">
                <a:solidFill>
                  <a:srgbClr val="002060"/>
                </a:solidFill>
                <a:latin typeface="Montserrat"/>
                <a:cs typeface="Calibri"/>
                <a:sym typeface="Arial"/>
              </a:rPr>
              <a:t> través de la formación y la educación continua.</a:t>
            </a:r>
            <a:r>
              <a:rPr lang="es-CO" sz="2400">
                <a:solidFill>
                  <a:srgbClr val="002060"/>
                </a:solidFill>
                <a:latin typeface="Montserrat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782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EF38272-C417-5E57-EA52-2EA430A58D31}"/>
              </a:ext>
            </a:extLst>
          </p:cNvPr>
          <p:cNvSpPr/>
          <p:nvPr/>
        </p:nvSpPr>
        <p:spPr>
          <a:xfrm>
            <a:off x="6024622" y="666509"/>
            <a:ext cx="3819645" cy="38389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CB84F6E-B704-7D69-0B40-FEC362501B63}"/>
              </a:ext>
            </a:extLst>
          </p:cNvPr>
          <p:cNvSpPr txBox="1"/>
          <p:nvPr/>
        </p:nvSpPr>
        <p:spPr>
          <a:xfrm>
            <a:off x="6159704" y="1382657"/>
            <a:ext cx="3552997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2800" b="1">
                <a:solidFill>
                  <a:srgbClr val="13158F"/>
                </a:solidFill>
                <a:latin typeface="Montserrat"/>
                <a:cs typeface="Calibri"/>
              </a:rPr>
              <a:t>Temáticas: </a:t>
            </a:r>
            <a:r>
              <a:rPr lang="es-CO" b="1">
                <a:solidFill>
                  <a:srgbClr val="13158F"/>
                </a:solidFill>
                <a:latin typeface="Montserrat"/>
                <a:cs typeface="Calibri" panose="020F0502020204030204" pitchFamily="34" charset="0"/>
              </a:rPr>
              <a:t/>
            </a:r>
            <a:br>
              <a:rPr lang="es-CO" b="1">
                <a:solidFill>
                  <a:srgbClr val="13158F"/>
                </a:solidFill>
                <a:latin typeface="Montserrat"/>
                <a:cs typeface="Calibri" panose="020F0502020204030204" pitchFamily="34" charset="0"/>
              </a:rPr>
            </a:br>
            <a:r>
              <a:rPr lang="es-CO" sz="1600" b="1" u="sng">
                <a:solidFill>
                  <a:srgbClr val="13158F"/>
                </a:solidFill>
                <a:latin typeface="Montserrat"/>
                <a:cs typeface="Calibri"/>
              </a:rPr>
              <a:t>- Importancia de las marcas</a:t>
            </a:r>
          </a:p>
          <a:p>
            <a:pPr algn="ctr"/>
            <a:r>
              <a:rPr lang="es-CO" sz="1600" b="1" u="sng">
                <a:solidFill>
                  <a:srgbClr val="13158F"/>
                </a:solidFill>
                <a:latin typeface="Montserrat"/>
                <a:cs typeface="Calibri"/>
              </a:rPr>
              <a:t>- Importancia de las patentes</a:t>
            </a:r>
          </a:p>
          <a:p>
            <a:pPr algn="ctr"/>
            <a:r>
              <a:rPr lang="es-CO" sz="1600" b="1" u="sng">
                <a:solidFill>
                  <a:srgbClr val="13158F"/>
                </a:solidFill>
                <a:latin typeface="Montserrat"/>
                <a:cs typeface="Calibri"/>
              </a:rPr>
              <a:t>- Introducción a la propiedad industrial</a:t>
            </a:r>
          </a:p>
          <a:p>
            <a:pPr algn="ctr"/>
            <a:r>
              <a:rPr lang="es-CO">
                <a:solidFill>
                  <a:srgbClr val="13158F"/>
                </a:solidFill>
                <a:latin typeface="Montserrat"/>
                <a:cs typeface="Calibri"/>
              </a:rPr>
              <a:t>- Taller de registro de marcas</a:t>
            </a:r>
          </a:p>
          <a:p>
            <a:pPr algn="ctr"/>
            <a:r>
              <a:rPr lang="es-CO">
                <a:solidFill>
                  <a:srgbClr val="13158F"/>
                </a:solidFill>
                <a:latin typeface="Montserrat"/>
                <a:cs typeface="Calibri"/>
              </a:rPr>
              <a:t>- Importancia del diseño industrial</a:t>
            </a:r>
          </a:p>
          <a:p>
            <a:pPr algn="ctr"/>
            <a:r>
              <a:rPr lang="es-CO">
                <a:solidFill>
                  <a:srgbClr val="13158F"/>
                </a:solidFill>
                <a:latin typeface="Montserrat"/>
                <a:cs typeface="Calibri"/>
              </a:rPr>
              <a:t>- Taller de búsqueda de información de  patentes </a:t>
            </a:r>
          </a:p>
          <a:p>
            <a:pPr algn="ctr"/>
            <a:endParaRPr lang="es-CO" sz="1800">
              <a:solidFill>
                <a:srgbClr val="13158F"/>
              </a:solidFill>
              <a:latin typeface="Montserrat"/>
              <a:cs typeface="Calibri" panose="020F0502020204030204" pitchFamily="34" charset="0"/>
            </a:endParaRPr>
          </a:p>
        </p:txBody>
      </p:sp>
      <p:pic>
        <p:nvPicPr>
          <p:cNvPr id="1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F0D5D6-A0BF-82CA-DFE2-9135618C407B}"/>
              </a:ext>
            </a:extLst>
          </p:cNvPr>
          <p:cNvSpPr/>
          <p:nvPr/>
        </p:nvSpPr>
        <p:spPr>
          <a:xfrm>
            <a:off x="2012065" y="406078"/>
            <a:ext cx="2999772" cy="3019063"/>
          </a:xfrm>
          <a:prstGeom prst="ellipse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8DF62D-5FC5-2915-7B64-E43BBD1FD79B}"/>
              </a:ext>
            </a:extLst>
          </p:cNvPr>
          <p:cNvSpPr txBox="1"/>
          <p:nvPr/>
        </p:nvSpPr>
        <p:spPr>
          <a:xfrm>
            <a:off x="2013259" y="1068423"/>
            <a:ext cx="299231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3200" b="1">
                <a:solidFill>
                  <a:srgbClr val="FFC000"/>
                </a:solidFill>
                <a:latin typeface="Montserrat"/>
                <a:cs typeface="Calibri"/>
              </a:rPr>
              <a:t>6 temáticas</a:t>
            </a:r>
            <a:r>
              <a:rPr lang="es-CO" sz="1600" b="1">
                <a:solidFill>
                  <a:schemeClr val="tx2"/>
                </a:solidFill>
                <a:latin typeface="Montserrat"/>
                <a:cs typeface="Calibri"/>
              </a:rPr>
              <a:t> </a:t>
            </a:r>
            <a:r>
              <a:rPr lang="es-CO" sz="1600" b="1">
                <a:solidFill>
                  <a:schemeClr val="tx2"/>
                </a:solidFill>
                <a:latin typeface="Montserrat"/>
                <a:cs typeface="Calibri" panose="020F0502020204030204" pitchFamily="34" charset="0"/>
              </a:rPr>
              <a:t/>
            </a:r>
            <a:br>
              <a:rPr lang="es-CO" sz="1600" b="1">
                <a:solidFill>
                  <a:schemeClr val="tx2"/>
                </a:solidFill>
                <a:latin typeface="Montserrat"/>
                <a:cs typeface="Calibri" panose="020F0502020204030204" pitchFamily="34" charset="0"/>
              </a:rPr>
            </a:br>
            <a:r>
              <a:rPr lang="es-CO" sz="2400">
                <a:solidFill>
                  <a:schemeClr val="tx2"/>
                </a:solidFill>
                <a:latin typeface="Montserrat"/>
                <a:cs typeface="Calibri"/>
              </a:rPr>
              <a:t>Impartidas en modalidad presencial y virtual.​</a:t>
            </a:r>
            <a:endParaRPr lang="es-ES" sz="2400">
              <a:solidFill>
                <a:schemeClr val="tx2"/>
              </a:solidFill>
              <a:latin typeface="Montserrat"/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B7111B-6BA5-64E3-AD80-F28005DD541D}"/>
              </a:ext>
            </a:extLst>
          </p:cNvPr>
          <p:cNvSpPr/>
          <p:nvPr/>
        </p:nvSpPr>
        <p:spPr>
          <a:xfrm>
            <a:off x="3275634" y="3521597"/>
            <a:ext cx="2691113" cy="27104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2C2570F-74BC-0481-33E0-300ECE087D2B}"/>
              </a:ext>
            </a:extLst>
          </p:cNvPr>
          <p:cNvSpPr txBox="1"/>
          <p:nvPr/>
        </p:nvSpPr>
        <p:spPr>
          <a:xfrm>
            <a:off x="3630666" y="3995218"/>
            <a:ext cx="198691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2400" b="1">
                <a:solidFill>
                  <a:srgbClr val="FFC000"/>
                </a:solidFill>
                <a:latin typeface="Montserrat"/>
                <a:cs typeface="Calibri"/>
              </a:rPr>
              <a:t>802 jornadas </a:t>
            </a:r>
            <a:r>
              <a:rPr lang="es-CO" sz="1200" b="1">
                <a:solidFill>
                  <a:srgbClr val="FFC000"/>
                </a:solidFill>
                <a:latin typeface="Montserrat"/>
                <a:cs typeface="Calibri" panose="020F0502020204030204" pitchFamily="34" charset="0"/>
              </a:rPr>
              <a:t/>
            </a:r>
            <a:br>
              <a:rPr lang="es-CO" sz="1200" b="1">
                <a:solidFill>
                  <a:srgbClr val="FFC000"/>
                </a:solidFill>
                <a:latin typeface="Montserrat"/>
                <a:cs typeface="Calibri" panose="020F0502020204030204" pitchFamily="34" charset="0"/>
              </a:rPr>
            </a:br>
            <a:r>
              <a:rPr lang="es-CO" sz="2000">
                <a:solidFill>
                  <a:srgbClr val="13158F"/>
                </a:solidFill>
                <a:latin typeface="Montserrat"/>
                <a:cs typeface="Calibri"/>
              </a:rPr>
              <a:t>Realizadas en los últimos tres años.</a:t>
            </a:r>
            <a:endParaRPr lang="es-ES" sz="2000">
              <a:solidFill>
                <a:srgbClr val="13158F"/>
              </a:solidFill>
              <a:latin typeface="Montserra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76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AAC0B25-ECB4-83C9-DCBC-353834841E0C}"/>
              </a:ext>
            </a:extLst>
          </p:cNvPr>
          <p:cNvSpPr/>
          <p:nvPr/>
        </p:nvSpPr>
        <p:spPr>
          <a:xfrm>
            <a:off x="1115027" y="2142281"/>
            <a:ext cx="3809999" cy="3829290"/>
          </a:xfrm>
          <a:prstGeom prst="ellipse">
            <a:avLst/>
          </a:prstGeom>
          <a:solidFill>
            <a:srgbClr val="131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4" descr="Logotipo&#10;&#10;Descripción generada automáticamente">
            <a:extLst>
              <a:ext uri="{FF2B5EF4-FFF2-40B4-BE49-F238E27FC236}">
                <a16:creationId xmlns:a16="http://schemas.microsoft.com/office/drawing/2014/main" id="{852EDD59-5054-39A9-398E-FB759C28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885" y="242965"/>
            <a:ext cx="1001356" cy="616997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EA02BA1-132F-4045-B19B-BAEFE14FF30E}"/>
              </a:ext>
            </a:extLst>
          </p:cNvPr>
          <p:cNvSpPr/>
          <p:nvPr/>
        </p:nvSpPr>
        <p:spPr>
          <a:xfrm>
            <a:off x="5501007" y="1526142"/>
            <a:ext cx="6803722" cy="4601861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132;p4"/>
          <p:cNvSpPr txBox="1"/>
          <p:nvPr/>
        </p:nvSpPr>
        <p:spPr>
          <a:xfrm>
            <a:off x="1008819" y="514569"/>
            <a:ext cx="8319248" cy="83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-CO" sz="1800" b="1">
                <a:solidFill>
                  <a:srgbClr val="002060"/>
                </a:solidFill>
                <a:latin typeface="Montserrat"/>
                <a:cs typeface="Calibri"/>
              </a:rPr>
              <a:t>Ofrecemos a la ciudadanía una serie de cursos virtuales en temas de propiedad industrial ubicados en nuestro Campus Virtual.</a:t>
            </a:r>
          </a:p>
          <a:p>
            <a:pPr algn="just">
              <a:lnSpc>
                <a:spcPct val="115000"/>
              </a:lnSpc>
            </a:pPr>
            <a:endParaRPr lang="es-CO" sz="1800" b="1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s-CO" sz="1800" b="1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 algn="just"/>
            <a:r>
              <a:rPr lang="es-CO" sz="1800" b="1">
                <a:latin typeface="Montserrat"/>
                <a:cs typeface="Calibri" panose="020F0502020204030204" pitchFamily="34" charset="0"/>
              </a:rPr>
              <a:t/>
            </a:r>
            <a:br>
              <a:rPr lang="es-CO" sz="1800" b="1">
                <a:latin typeface="Montserrat"/>
                <a:cs typeface="Calibri" panose="020F0502020204030204" pitchFamily="34" charset="0"/>
              </a:rPr>
            </a:br>
            <a:endParaRPr lang="es-CO" sz="1800" b="1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6" name="Google Shape;132;p4">
            <a:extLst>
              <a:ext uri="{FF2B5EF4-FFF2-40B4-BE49-F238E27FC236}">
                <a16:creationId xmlns:a16="http://schemas.microsoft.com/office/drawing/2014/main" id="{9407D8B4-BD88-7992-5546-E60FE0D1F9A1}"/>
              </a:ext>
            </a:extLst>
          </p:cNvPr>
          <p:cNvSpPr txBox="1"/>
          <p:nvPr/>
        </p:nvSpPr>
        <p:spPr>
          <a:xfrm>
            <a:off x="5656708" y="2422389"/>
            <a:ext cx="5512024" cy="34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Introducción a la propiedad intelectual</a:t>
            </a: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Propiedad intelectual para el sector agrícola</a:t>
            </a:r>
            <a:endParaRPr lang="es-CO" sz="16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Gestión de la propiedad intelectual</a:t>
            </a:r>
            <a:endParaRPr lang="es-CO" sz="16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Búsqueda de información sobre patentes</a:t>
            </a:r>
            <a:endParaRPr lang="es-CO" sz="16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Curso básico de la Propiedad intelectual</a:t>
            </a: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Marcas colectivas, de certificación y Denominación de origen</a:t>
            </a:r>
            <a:endParaRPr lang="es-CO" sz="16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El diseño, un camino hacia la innovación</a:t>
            </a: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Registro de marcas</a:t>
            </a: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Aspectos fundamentales de la redacción de Solicitudes de patentes</a:t>
            </a:r>
          </a:p>
          <a:p>
            <a:pPr>
              <a:lnSpc>
                <a:spcPct val="114999"/>
              </a:lnSpc>
            </a:pPr>
            <a:r>
              <a:rPr lang="es-CO" sz="1600">
                <a:solidFill>
                  <a:srgbClr val="002060"/>
                </a:solidFill>
                <a:latin typeface="Montserrat"/>
                <a:cs typeface="Calibri"/>
              </a:rPr>
              <a:t>- Comercialización de patentes</a:t>
            </a:r>
            <a:r>
              <a:rPr lang="es-CO" sz="1600">
                <a:latin typeface="Montserrat"/>
                <a:cs typeface="Calibri" panose="020F0502020204030204" pitchFamily="34" charset="0"/>
              </a:rPr>
              <a:t/>
            </a:r>
            <a:br>
              <a:rPr lang="es-CO" sz="1600">
                <a:latin typeface="Montserrat"/>
                <a:cs typeface="Calibri" panose="020F0502020204030204" pitchFamily="34" charset="0"/>
              </a:rPr>
            </a:br>
            <a:endParaRPr lang="es-CO" sz="1600">
              <a:solidFill>
                <a:srgbClr val="002060"/>
              </a:solidFill>
              <a:latin typeface="Montserrat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EC54E5-E456-15A8-AB3C-E7DD5731FF65}"/>
              </a:ext>
            </a:extLst>
          </p:cNvPr>
          <p:cNvSpPr txBox="1"/>
          <p:nvPr/>
        </p:nvSpPr>
        <p:spPr>
          <a:xfrm>
            <a:off x="1112446" y="2933477"/>
            <a:ext cx="374241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3600" b="1">
                <a:solidFill>
                  <a:srgbClr val="FFC000"/>
                </a:solidFill>
                <a:latin typeface="Montserrat"/>
                <a:cs typeface="Calibri"/>
              </a:rPr>
              <a:t>10 cursos</a:t>
            </a:r>
            <a:r>
              <a:rPr lang="es-CO" sz="1800" b="1">
                <a:latin typeface="Montserrat"/>
                <a:cs typeface="Calibri" panose="020F0502020204030204" pitchFamily="34" charset="0"/>
              </a:rPr>
              <a:t/>
            </a:r>
            <a:br>
              <a:rPr lang="es-CO" sz="1800" b="1">
                <a:latin typeface="Montserrat"/>
                <a:cs typeface="Calibri" panose="020F0502020204030204" pitchFamily="34" charset="0"/>
              </a:rPr>
            </a:br>
            <a:r>
              <a:rPr lang="es-CO" sz="2400">
                <a:solidFill>
                  <a:schemeClr val="bg1">
                    <a:lumMod val="95000"/>
                  </a:schemeClr>
                </a:solidFill>
                <a:latin typeface="Montserrat"/>
                <a:cs typeface="Calibri"/>
              </a:rPr>
              <a:t>para realización autónoma por un tiempo determinado.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88E254-D3CE-522C-474C-9E003B4ED8DF}"/>
              </a:ext>
            </a:extLst>
          </p:cNvPr>
          <p:cNvSpPr txBox="1"/>
          <p:nvPr/>
        </p:nvSpPr>
        <p:spPr>
          <a:xfrm>
            <a:off x="5658928" y="177704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3600" b="1">
                <a:solidFill>
                  <a:srgbClr val="FFC000"/>
                </a:solidFill>
                <a:latin typeface="Montserrat"/>
              </a:rPr>
              <a:t>Temáticas</a:t>
            </a:r>
            <a:endParaRPr lang="es-ES" sz="36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74415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910</Words>
  <Application>Microsoft Office PowerPoint</Application>
  <PresentationFormat>Widescreen</PresentationFormat>
  <Paragraphs>103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Microsoft Sans Serif</vt:lpstr>
      <vt:lpstr>Calibri</vt:lpstr>
      <vt:lpstr>Montserrat</vt:lpstr>
      <vt:lpstr>Calibri Light</vt:lpstr>
      <vt:lpstr>Arial</vt:lpstr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Dany poveda</dc:creator>
  <cp:keywords>FOR OFFICIAL USE ONLY</cp:keywords>
  <cp:lastModifiedBy>LOPEZ BARAJAS Daniela</cp:lastModifiedBy>
  <cp:revision>17</cp:revision>
  <cp:lastPrinted>2022-05-23T08:46:37Z</cp:lastPrinted>
  <dcterms:created xsi:type="dcterms:W3CDTF">2020-04-06T22:55:00Z</dcterms:created>
  <dcterms:modified xsi:type="dcterms:W3CDTF">2022-05-23T08:50:34Z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b0a488f3-493f-4757-a88e-2b65687f78c7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