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6" r:id="rId2"/>
    <p:sldId id="256" r:id="rId3"/>
    <p:sldId id="257" r:id="rId4"/>
    <p:sldId id="271" r:id="rId5"/>
    <p:sldId id="264" r:id="rId6"/>
    <p:sldId id="270" r:id="rId7"/>
    <p:sldId id="258" r:id="rId8"/>
    <p:sldId id="259" r:id="rId9"/>
    <p:sldId id="268" r:id="rId10"/>
    <p:sldId id="260" r:id="rId11"/>
    <p:sldId id="267" r:id="rId12"/>
    <p:sldId id="263" r:id="rId13"/>
    <p:sldId id="261" r:id="rId14"/>
    <p:sldId id="262" r:id="rId15"/>
    <p:sldId id="274" r:id="rId16"/>
    <p:sldId id="275" r:id="rId17"/>
    <p:sldId id="269" r:id="rId18"/>
    <p:sldId id="273" r:id="rId19"/>
    <p:sldId id="272"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8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5"/>
          </a:xfrm>
          <a:prstGeom prst="rect">
            <a:avLst/>
          </a:prstGeom>
        </p:spPr>
        <p:txBody>
          <a:bodyPr vert="horz" lIns="93177" tIns="46589" rIns="93177" bIns="46589" rtlCol="0"/>
          <a:lstStyle>
            <a:lvl1pPr algn="r">
              <a:defRPr sz="1200"/>
            </a:lvl1pPr>
          </a:lstStyle>
          <a:p>
            <a:fld id="{BB1F98F3-69C3-40A9-B237-C53739897C46}" type="datetimeFigureOut">
              <a:rPr lang="en-US" smtClean="0"/>
              <a:t>6/13/2022</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4"/>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3177" tIns="46589" rIns="93177" bIns="46589" rtlCol="0" anchor="b"/>
          <a:lstStyle>
            <a:lvl1pPr algn="r">
              <a:defRPr sz="1200"/>
            </a:lvl1pPr>
          </a:lstStyle>
          <a:p>
            <a:fld id="{D5B3F4AB-BC78-49E4-A8CB-14CBD1A952BD}" type="slidenum">
              <a:rPr lang="en-US" smtClean="0"/>
              <a:t>‹#›</a:t>
            </a:fld>
            <a:endParaRPr lang="en-US" dirty="0"/>
          </a:p>
        </p:txBody>
      </p:sp>
    </p:spTree>
    <p:extLst>
      <p:ext uri="{BB962C8B-B14F-4D97-AF65-F5344CB8AC3E}">
        <p14:creationId xmlns:p14="http://schemas.microsoft.com/office/powerpoint/2010/main" val="2985669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txBox="1">
            <a:spLocks noGrp="1"/>
          </p:cNvSpPr>
          <p:nvPr>
            <p:ph type="body" idx="1"/>
          </p:nvPr>
        </p:nvSpPr>
        <p:spPr>
          <a:xfrm>
            <a:off x="679768" y="4715153"/>
            <a:ext cx="5438140" cy="4466987"/>
          </a:xfrm>
          <a:prstGeom prst="rect">
            <a:avLst/>
          </a:prstGeom>
        </p:spPr>
        <p:txBody>
          <a:bodyPr spcFirstLastPara="1" wrap="square" lIns="93162" tIns="93162" rIns="93162" bIns="93162" anchor="t" anchorCtr="0">
            <a:noAutofit/>
          </a:bodyPr>
          <a:lstStyle/>
          <a:p>
            <a:endParaRPr dirty="0"/>
          </a:p>
        </p:txBody>
      </p:sp>
      <p:sp>
        <p:nvSpPr>
          <p:cNvPr id="196" name="Google Shape;196;p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0315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256529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3702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276484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2460549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18132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256886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2288805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46374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244035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293636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DA21A-4D8E-4F6E-92AF-AD5F5E853CC3}" type="datetimeFigureOut">
              <a:rPr lang="en-US" smtClean="0"/>
              <a:t>6/13/2022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F53EA3-013A-4867-9E10-3B381D92F7C2}" type="slidenum">
              <a:rPr lang="en-US" smtClean="0"/>
              <a:t>‹#›</a:t>
            </a:fld>
            <a:endParaRPr lang="en-US" dirty="0"/>
          </a:p>
        </p:txBody>
      </p:sp>
    </p:spTree>
    <p:extLst>
      <p:ext uri="{BB962C8B-B14F-4D97-AF65-F5344CB8AC3E}">
        <p14:creationId xmlns:p14="http://schemas.microsoft.com/office/powerpoint/2010/main" val="346280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rgbClr val="8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5DA21A-4D8E-4F6E-92AF-AD5F5E853CC3}" type="datetimeFigureOut">
              <a:rPr lang="en-US" smtClean="0"/>
              <a:t>6/13/2022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53EA3-013A-4867-9E10-3B381D92F7C2}" type="slidenum">
              <a:rPr lang="en-US" smtClean="0"/>
              <a:t>‹#›</a:t>
            </a:fld>
            <a:endParaRPr lang="en-US" dirty="0"/>
          </a:p>
        </p:txBody>
      </p:sp>
      <p:sp>
        <p:nvSpPr>
          <p:cNvPr id="7"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dirty="0" smtClean="0">
                <a:solidFill>
                  <a:srgbClr val="000000"/>
                </a:solidFill>
                <a:latin typeface="Microsoft Sans Serif" panose="020B0604020202020204" pitchFamily="34" charset="0"/>
              </a:rPr>
              <a:t>WIPO FOR OFFICIAL USE ONLY</a:t>
            </a:r>
            <a:endParaRPr lang="en-US"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559186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OkZ2M0KQB4w"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file:///C:\Users\Bou\AppData\Roaming\OpenText\OTEdit\EC_kic\c14766928\NUL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facebook.com/IPOTrinbago" TargetMode="External"/><Relationship Id="rId7" Type="http://schemas.openxmlformats.org/officeDocument/2006/relationships/hyperlink" Target="https://www.instagram.com/ipotrinbago/?hl=en" TargetMode="External"/><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twitter.com/ipotrinbago" TargetMode="Externa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2620851"/>
            <a:ext cx="10631977" cy="1116972"/>
          </a:xfrm>
          <a:prstGeom prst="rect">
            <a:avLst/>
          </a:prstGeom>
        </p:spPr>
        <p:txBody>
          <a:bodyPr wrap="square">
            <a:spAutoFit/>
          </a:bodyPr>
          <a:lstStyle/>
          <a:p>
            <a:pPr algn="r">
              <a:lnSpc>
                <a:spcPct val="107000"/>
              </a:lnSpc>
              <a:spcAft>
                <a:spcPts val="800"/>
              </a:spcAft>
              <a:tabLst>
                <a:tab pos="2914650" algn="l"/>
              </a:tabLst>
            </a:pPr>
            <a:r>
              <a:rPr lang="es-ES" sz="2800" b="1" u="sng"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Trinidad y Tabago – Nicholas Gayapersad</a:t>
            </a:r>
          </a:p>
          <a:p>
            <a:pPr algn="ctr">
              <a:lnSpc>
                <a:spcPct val="107000"/>
              </a:lnSpc>
              <a:spcAft>
                <a:spcPts val="800"/>
              </a:spcAft>
              <a:tabLst>
                <a:tab pos="2914650" algn="l"/>
              </a:tabLst>
            </a:pPr>
            <a:r>
              <a:rPr lang="es-ES" sz="2800" b="1"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COPIA DE CABINA </a:t>
            </a:r>
            <a:r>
              <a:rPr lang="es-ES" b="1"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 CONFIDENCIAL - COTEJAR CON EXPOSICIÓN DEL ORADOR</a:t>
            </a:r>
          </a:p>
        </p:txBody>
      </p:sp>
    </p:spTree>
    <p:extLst>
      <p:ext uri="{BB962C8B-B14F-4D97-AF65-F5344CB8AC3E}">
        <p14:creationId xmlns:p14="http://schemas.microsoft.com/office/powerpoint/2010/main" val="922574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009" y="353115"/>
            <a:ext cx="7693981" cy="1325563"/>
          </a:xfrm>
        </p:spPr>
        <p:txBody>
          <a:bodyPr>
            <a:normAutofit/>
          </a:bodyPr>
          <a:lstStyle/>
          <a:p>
            <a:pPr algn="ctr"/>
            <a:r>
              <a:rPr lang="es-ES" dirty="0">
                <a:solidFill>
                  <a:schemeClr val="bg1"/>
                </a:solidFill>
                <a:effectLst>
                  <a:outerShdw blurRad="38100" dist="38100" dir="2700000" algn="tl">
                    <a:srgbClr val="000000">
                      <a:alpha val="43137"/>
                    </a:srgbClr>
                  </a:outerShdw>
                </a:effectLst>
              </a:rPr>
              <a:t>¿Qué resultados tuvo el taller sobre alimentos y bebidas?</a:t>
            </a:r>
          </a:p>
        </p:txBody>
      </p:sp>
      <p:sp>
        <p:nvSpPr>
          <p:cNvPr id="3" name="Rectangle 2"/>
          <p:cNvSpPr/>
          <p:nvPr/>
        </p:nvSpPr>
        <p:spPr>
          <a:xfrm>
            <a:off x="-211239" y="2186043"/>
            <a:ext cx="4212879"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0" i="0" u="none" strike="noStrike" cap="none" normalizeH="0" baseline="0" noProof="0" dirty="0" smtClean="0">
                <a:ln>
                  <a:noFill/>
                </a:ln>
                <a:solidFill>
                  <a:srgbClr val="FFFFFF"/>
                </a:solidFill>
                <a:uLnTx/>
                <a:uFillTx/>
                <a:cs typeface="Arial" panose="020B0604020202020204" pitchFamily="34" charset="0"/>
              </a:rPr>
              <a:t>Un 93,8</a:t>
            </a:r>
            <a:r>
              <a:rPr kumimoji="0" lang="es-ES" sz="2000" b="0" i="0" u="none" strike="noStrike" cap="none" normalizeH="0" baseline="0" noProof="0" dirty="0">
                <a:ln>
                  <a:noFill/>
                </a:ln>
                <a:solidFill>
                  <a:srgbClr val="FFFFFF"/>
                </a:solidFill>
                <a:uLnTx/>
                <a:uFillTx/>
                <a:cs typeface="Arial" panose="020B0604020202020204" pitchFamily="34" charset="0"/>
              </a:rPr>
              <a:t>% opinó que la información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0" i="0" u="none" strike="noStrike" cap="none" normalizeH="0" baseline="0" noProof="0" dirty="0">
                <a:ln>
                  <a:noFill/>
                </a:ln>
                <a:solidFill>
                  <a:srgbClr val="FFFFFF"/>
                </a:solidFill>
                <a:uLnTx/>
                <a:uFillTx/>
                <a:cs typeface="Arial" panose="020B0604020202020204" pitchFamily="34" charset="0"/>
              </a:rPr>
              <a:t>les resultó útil</a:t>
            </a:r>
          </a:p>
        </p:txBody>
      </p:sp>
      <p:pic>
        <p:nvPicPr>
          <p:cNvPr id="4" name="Picture 3"/>
          <p:cNvPicPr>
            <a:picLocks noChangeAspect="1"/>
          </p:cNvPicPr>
          <p:nvPr/>
        </p:nvPicPr>
        <p:blipFill rotWithShape="1">
          <a:blip r:embed="rId2"/>
          <a:srcRect l="17947" t="25512" r="49923" b="5272"/>
          <a:stretch/>
        </p:blipFill>
        <p:spPr>
          <a:xfrm>
            <a:off x="259533" y="2996697"/>
            <a:ext cx="3223033" cy="2987644"/>
          </a:xfrm>
          <a:prstGeom prst="rect">
            <a:avLst/>
          </a:prstGeom>
        </p:spPr>
      </p:pic>
      <p:sp>
        <p:nvSpPr>
          <p:cNvPr id="5" name="Rectangle 4"/>
          <p:cNvSpPr/>
          <p:nvPr/>
        </p:nvSpPr>
        <p:spPr>
          <a:xfrm>
            <a:off x="3621390" y="5033727"/>
            <a:ext cx="4212879" cy="707886"/>
          </a:xfrm>
          <a:prstGeom prst="rect">
            <a:avLst/>
          </a:prstGeom>
        </p:spPr>
        <p:txBody>
          <a:bodyPr wrap="square">
            <a:spAutoFit/>
          </a:bodyPr>
          <a:lstStyle/>
          <a:p>
            <a:pPr lvl="0" algn="ctr"/>
            <a:r>
              <a:rPr lang="es-ES" sz="2000" dirty="0" smtClean="0">
                <a:solidFill>
                  <a:srgbClr val="FFFFFF"/>
                </a:solidFill>
                <a:cs typeface="Arial" panose="020B0604020202020204" pitchFamily="34" charset="0"/>
              </a:rPr>
              <a:t>Un 92,9</a:t>
            </a:r>
            <a:r>
              <a:rPr lang="es-ES" sz="2000" dirty="0">
                <a:solidFill>
                  <a:srgbClr val="FFFFFF"/>
                </a:solidFill>
                <a:cs typeface="Arial" panose="020B0604020202020204" pitchFamily="34" charset="0"/>
              </a:rPr>
              <a:t>% opinó que la información </a:t>
            </a:r>
            <a:r>
              <a:rPr lang="es-ES" sz="2000" dirty="0" smtClean="0">
                <a:solidFill>
                  <a:srgbClr val="FFFFFF"/>
                </a:solidFill>
                <a:cs typeface="Arial" panose="020B0604020202020204" pitchFamily="34" charset="0"/>
              </a:rPr>
              <a:t>fue de </a:t>
            </a:r>
            <a:r>
              <a:rPr lang="es-ES" sz="2000" dirty="0">
                <a:solidFill>
                  <a:srgbClr val="FFFFFF"/>
                </a:solidFill>
                <a:cs typeface="Arial" panose="020B0604020202020204" pitchFamily="34" charset="0"/>
              </a:rPr>
              <a:t>gran calidad</a:t>
            </a:r>
          </a:p>
        </p:txBody>
      </p:sp>
      <p:pic>
        <p:nvPicPr>
          <p:cNvPr id="6" name="Picture 5"/>
          <p:cNvPicPr>
            <a:picLocks noChangeAspect="1"/>
          </p:cNvPicPr>
          <p:nvPr/>
        </p:nvPicPr>
        <p:blipFill rotWithShape="1">
          <a:blip r:embed="rId3"/>
          <a:srcRect l="9277" t="24840" b="9348"/>
          <a:stretch/>
        </p:blipFill>
        <p:spPr>
          <a:xfrm>
            <a:off x="3594241" y="2996697"/>
            <a:ext cx="4223750" cy="1620570"/>
          </a:xfrm>
          <a:prstGeom prst="rect">
            <a:avLst/>
          </a:prstGeom>
        </p:spPr>
      </p:pic>
      <p:sp>
        <p:nvSpPr>
          <p:cNvPr id="9" name="Rectangle 8"/>
          <p:cNvSpPr/>
          <p:nvPr/>
        </p:nvSpPr>
        <p:spPr>
          <a:xfrm>
            <a:off x="7929666" y="3121361"/>
            <a:ext cx="4212879" cy="707886"/>
          </a:xfrm>
          <a:prstGeom prst="rect">
            <a:avLst/>
          </a:prstGeom>
        </p:spPr>
        <p:txBody>
          <a:bodyPr wrap="square">
            <a:spAutoFit/>
          </a:bodyPr>
          <a:lstStyle/>
          <a:p>
            <a:pPr lvl="0" algn="ctr"/>
            <a:r>
              <a:rPr lang="es-ES" sz="2000" dirty="0" smtClean="0">
                <a:solidFill>
                  <a:srgbClr val="FFFFFF"/>
                </a:solidFill>
                <a:cs typeface="Arial" panose="020B0604020202020204" pitchFamily="34" charset="0"/>
              </a:rPr>
              <a:t>Un 92,9</a:t>
            </a:r>
            <a:r>
              <a:rPr lang="es-ES" sz="2000" dirty="0">
                <a:solidFill>
                  <a:srgbClr val="FFFFFF"/>
                </a:solidFill>
                <a:cs typeface="Arial" panose="020B0604020202020204" pitchFamily="34" charset="0"/>
              </a:rPr>
              <a:t>% opinó que los disertantes </a:t>
            </a:r>
            <a:r>
              <a:rPr lang="es-ES" sz="2000" dirty="0" smtClean="0">
                <a:solidFill>
                  <a:srgbClr val="FFFFFF"/>
                </a:solidFill>
                <a:cs typeface="Arial" panose="020B0604020202020204" pitchFamily="34" charset="0"/>
              </a:rPr>
              <a:t>fueron de </a:t>
            </a:r>
            <a:r>
              <a:rPr lang="es-ES" sz="2000" dirty="0">
                <a:solidFill>
                  <a:srgbClr val="FFFFFF"/>
                </a:solidFill>
                <a:cs typeface="Arial" panose="020B0604020202020204" pitchFamily="34" charset="0"/>
              </a:rPr>
              <a:t>primera categoría</a:t>
            </a:r>
          </a:p>
        </p:txBody>
      </p:sp>
      <p:pic>
        <p:nvPicPr>
          <p:cNvPr id="10" name="Content Placeholder 3"/>
          <p:cNvPicPr>
            <a:picLocks noGrp="1" noChangeAspect="1"/>
          </p:cNvPicPr>
          <p:nvPr>
            <p:ph idx="1"/>
          </p:nvPr>
        </p:nvPicPr>
        <p:blipFill rotWithShape="1">
          <a:blip r:embed="rId4"/>
          <a:srcRect l="5880" t="22970" b="12110"/>
          <a:stretch/>
        </p:blipFill>
        <p:spPr>
          <a:xfrm>
            <a:off x="7929666" y="4336612"/>
            <a:ext cx="4223750" cy="1620570"/>
          </a:xfrm>
          <a:prstGeom prst="rect">
            <a:avLst/>
          </a:prstGeom>
        </p:spPr>
      </p:pic>
      <p:sp>
        <p:nvSpPr>
          <p:cNvPr id="7" name="Rectangle 6"/>
          <p:cNvSpPr/>
          <p:nvPr/>
        </p:nvSpPr>
        <p:spPr>
          <a:xfrm>
            <a:off x="5977217" y="3244334"/>
            <a:ext cx="237566" cy="369332"/>
          </a:xfrm>
          <a:prstGeom prst="rect">
            <a:avLst/>
          </a:prstGeom>
        </p:spPr>
        <p:txBody>
          <a:bodyPr wrap="none">
            <a:spAutoFit/>
          </a:bodyPr>
          <a:lstStyle/>
          <a:p>
            <a:r>
              <a:rPr lang="es-ES" dirty="0"/>
              <a:t> </a:t>
            </a:r>
          </a:p>
        </p:txBody>
      </p:sp>
    </p:spTree>
    <p:extLst>
      <p:ext uri="{BB962C8B-B14F-4D97-AF65-F5344CB8AC3E}">
        <p14:creationId xmlns:p14="http://schemas.microsoft.com/office/powerpoint/2010/main" val="292485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08535" y="2295928"/>
            <a:ext cx="6096000" cy="3924151"/>
          </a:xfrm>
          <a:prstGeom prst="rect">
            <a:avLst/>
          </a:prstGeom>
        </p:spPr>
        <p:txBody>
          <a:bodyPr>
            <a:spAutoFit/>
          </a:bodyPr>
          <a:lstStyle/>
          <a:p>
            <a:pPr fontAlgn="base">
              <a:spcBef>
                <a:spcPts val="1000"/>
              </a:spcBef>
              <a:buFont typeface="Arial" panose="020B0604020202020204" pitchFamily="34" charset="0"/>
              <a:buChar char="•"/>
            </a:pPr>
            <a:r>
              <a:rPr lang="es-ES" sz="2800" dirty="0">
                <a:solidFill>
                  <a:srgbClr val="FFFFFF"/>
                </a:solidFill>
                <a:latin typeface="Calibri" panose="020F0502020204030204" pitchFamily="34" charset="0"/>
              </a:rPr>
              <a:t>Clínica de PI: Iniciativa de cooperación entre la TTIPO y el CARIRI</a:t>
            </a:r>
          </a:p>
          <a:p>
            <a:pPr fontAlgn="base">
              <a:spcBef>
                <a:spcPts val="1000"/>
              </a:spcBef>
              <a:buFont typeface="Arial" panose="020B0604020202020204" pitchFamily="34" charset="0"/>
              <a:buChar char="•"/>
            </a:pPr>
            <a:r>
              <a:rPr lang="es-ES" sz="2800" dirty="0" smtClean="0">
                <a:solidFill>
                  <a:srgbClr val="FFFFFF"/>
                </a:solidFill>
                <a:latin typeface="Calibri" panose="020F0502020204030204" pitchFamily="34" charset="0"/>
              </a:rPr>
              <a:t>Estandarización de </a:t>
            </a:r>
            <a:r>
              <a:rPr lang="es-ES" sz="2800" dirty="0">
                <a:solidFill>
                  <a:srgbClr val="FFFFFF"/>
                </a:solidFill>
                <a:latin typeface="Calibri" panose="020F0502020204030204" pitchFamily="34" charset="0"/>
              </a:rPr>
              <a:t>productos y documentación sobre recetas</a:t>
            </a:r>
          </a:p>
          <a:p>
            <a:pPr fontAlgn="base">
              <a:spcBef>
                <a:spcPts val="1000"/>
              </a:spcBef>
              <a:buFont typeface="Arial" panose="020B0604020202020204" pitchFamily="34" charset="0"/>
              <a:buChar char="•"/>
            </a:pPr>
            <a:r>
              <a:rPr lang="es-ES" sz="2800" dirty="0" smtClean="0">
                <a:solidFill>
                  <a:srgbClr val="FFFFFF"/>
                </a:solidFill>
                <a:latin typeface="Calibri" panose="020F0502020204030204" pitchFamily="34" charset="0"/>
              </a:rPr>
              <a:t>Análisis sobre la </a:t>
            </a:r>
            <a:r>
              <a:rPr lang="es-ES" sz="2800" dirty="0">
                <a:solidFill>
                  <a:srgbClr val="FFFFFF"/>
                </a:solidFill>
                <a:latin typeface="Calibri" panose="020F0502020204030204" pitchFamily="34" charset="0"/>
              </a:rPr>
              <a:t>aplicación de prácticas adecuadas de inocuidad alimentaria</a:t>
            </a:r>
          </a:p>
          <a:p>
            <a:pPr fontAlgn="base">
              <a:spcBef>
                <a:spcPts val="1000"/>
              </a:spcBef>
              <a:buFont typeface="Arial" panose="020B0604020202020204" pitchFamily="34" charset="0"/>
              <a:buChar char="•"/>
            </a:pPr>
            <a:r>
              <a:rPr lang="es-ES" sz="2800" dirty="0">
                <a:solidFill>
                  <a:srgbClr val="FFFFFF"/>
                </a:solidFill>
                <a:latin typeface="Calibri" panose="020F0502020204030204" pitchFamily="34" charset="0"/>
              </a:rPr>
              <a:t>Aumento del interés en la protección de las marcas</a:t>
            </a:r>
          </a:p>
        </p:txBody>
      </p:sp>
      <p:sp>
        <p:nvSpPr>
          <p:cNvPr id="5" name="Rectangle 4"/>
          <p:cNvSpPr/>
          <p:nvPr/>
        </p:nvSpPr>
        <p:spPr>
          <a:xfrm>
            <a:off x="5358970" y="254584"/>
            <a:ext cx="5575565" cy="769441"/>
          </a:xfrm>
          <a:prstGeom prst="rect">
            <a:avLst/>
          </a:prstGeom>
        </p:spPr>
        <p:txBody>
          <a:bodyPr wrap="none">
            <a:spAutoFit/>
          </a:bodyPr>
          <a:lstStyle/>
          <a:p>
            <a:r>
              <a:rPr lang="es-ES" sz="4400" dirty="0">
                <a:solidFill>
                  <a:srgbClr val="FFFFFF"/>
                </a:solidFill>
                <a:latin typeface="Calibri" panose="020F0502020204030204" pitchFamily="34" charset="0"/>
              </a:rPr>
              <a:t>¿Qué </a:t>
            </a:r>
            <a:r>
              <a:rPr lang="es-ES" sz="4400" dirty="0" smtClean="0">
                <a:solidFill>
                  <a:srgbClr val="FFFFFF"/>
                </a:solidFill>
                <a:latin typeface="Calibri" panose="020F0502020204030204" pitchFamily="34" charset="0"/>
              </a:rPr>
              <a:t>sucedió después?</a:t>
            </a:r>
            <a:endParaRPr lang="es-ES" sz="4400" dirty="0">
              <a:solidFill>
                <a:srgbClr val="FFFFFF"/>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32874"/>
            <a:ext cx="3696346" cy="342512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675"/>
          <a:stretch/>
        </p:blipFill>
        <p:spPr>
          <a:xfrm>
            <a:off x="0" y="-263472"/>
            <a:ext cx="3696346" cy="3696346"/>
          </a:xfrm>
          <a:prstGeom prst="rect">
            <a:avLst/>
          </a:prstGeom>
        </p:spPr>
      </p:pic>
    </p:spTree>
    <p:extLst>
      <p:ext uri="{BB962C8B-B14F-4D97-AF65-F5344CB8AC3E}">
        <p14:creationId xmlns:p14="http://schemas.microsoft.com/office/powerpoint/2010/main" val="3939280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ristiann_sonny_testimonial (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2873" y="322881"/>
            <a:ext cx="10927866" cy="6146925"/>
          </a:xfrm>
          <a:prstGeom prst="rect">
            <a:avLst/>
          </a:prstGeom>
        </p:spPr>
      </p:pic>
    </p:spTree>
    <p:extLst>
      <p:ext uri="{BB962C8B-B14F-4D97-AF65-F5344CB8AC3E}">
        <p14:creationId xmlns:p14="http://schemas.microsoft.com/office/powerpoint/2010/main" val="3387878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27" y="951925"/>
            <a:ext cx="7505323" cy="1309766"/>
          </a:xfrm>
        </p:spPr>
        <p:txBody>
          <a:bodyPr>
            <a:noAutofit/>
          </a:bodyPr>
          <a:lstStyle/>
          <a:p>
            <a:pPr algn="ctr"/>
            <a:r>
              <a:rPr lang="es-ES" sz="3200" b="1" dirty="0">
                <a:solidFill>
                  <a:schemeClr val="bg1"/>
                </a:solidFill>
                <a:effectLst>
                  <a:outerShdw blurRad="38100" dist="38100" dir="2700000" algn="tl">
                    <a:srgbClr val="000000">
                      <a:alpha val="43137"/>
                    </a:srgbClr>
                  </a:outerShdw>
                </a:effectLst>
              </a:rPr>
              <a:t>Seminario de expertos sobre la identificación, </a:t>
            </a:r>
            <a:r>
              <a:rPr lang="es-ES" sz="3200" b="1" dirty="0" smtClean="0">
                <a:solidFill>
                  <a:schemeClr val="bg1"/>
                </a:solidFill>
                <a:effectLst>
                  <a:outerShdw blurRad="38100" dist="38100" dir="2700000" algn="tl">
                    <a:srgbClr val="000000">
                      <a:alpha val="43137"/>
                    </a:srgbClr>
                  </a:outerShdw>
                </a:effectLst>
              </a:rPr>
              <a:t>la protección</a:t>
            </a:r>
            <a:r>
              <a:rPr lang="es-ES" sz="3200" b="1" dirty="0">
                <a:solidFill>
                  <a:schemeClr val="bg1"/>
                </a:solidFill>
                <a:effectLst>
                  <a:outerShdw blurRad="38100" dist="38100" dir="2700000" algn="tl">
                    <a:srgbClr val="000000">
                      <a:alpha val="43137"/>
                    </a:srgbClr>
                  </a:outerShdw>
                </a:effectLst>
              </a:rPr>
              <a:t>, </a:t>
            </a:r>
            <a:r>
              <a:rPr lang="es-ES" sz="3200" b="1" dirty="0" smtClean="0">
                <a:solidFill>
                  <a:schemeClr val="bg1"/>
                </a:solidFill>
                <a:effectLst>
                  <a:outerShdw blurRad="38100" dist="38100" dir="2700000" algn="tl">
                    <a:srgbClr val="000000">
                      <a:alpha val="43137"/>
                    </a:srgbClr>
                  </a:outerShdw>
                </a:effectLst>
              </a:rPr>
              <a:t>la valoración </a:t>
            </a:r>
            <a:r>
              <a:rPr lang="es-ES" sz="3200" b="1" dirty="0">
                <a:solidFill>
                  <a:schemeClr val="bg1"/>
                </a:solidFill>
                <a:effectLst>
                  <a:outerShdw blurRad="38100" dist="38100" dir="2700000" algn="tl">
                    <a:srgbClr val="000000">
                      <a:alpha val="43137"/>
                    </a:srgbClr>
                  </a:outerShdw>
                </a:effectLst>
              </a:rPr>
              <a:t>y </a:t>
            </a:r>
            <a:r>
              <a:rPr lang="es-ES" sz="3200" b="1" dirty="0" smtClean="0">
                <a:solidFill>
                  <a:schemeClr val="bg1"/>
                </a:solidFill>
                <a:effectLst>
                  <a:outerShdw blurRad="38100" dist="38100" dir="2700000" algn="tl">
                    <a:srgbClr val="000000">
                      <a:alpha val="43137"/>
                    </a:srgbClr>
                  </a:outerShdw>
                </a:effectLst>
              </a:rPr>
              <a:t>la obtención </a:t>
            </a:r>
            <a:r>
              <a:rPr lang="es-ES" sz="3200" b="1" dirty="0">
                <a:solidFill>
                  <a:schemeClr val="bg1"/>
                </a:solidFill>
                <a:effectLst>
                  <a:outerShdw blurRad="38100" dist="38100" dir="2700000" algn="tl">
                    <a:srgbClr val="000000">
                      <a:alpha val="43137"/>
                    </a:srgbClr>
                  </a:outerShdw>
                </a:effectLst>
              </a:rPr>
              <a:t>de beneficios de </a:t>
            </a:r>
            <a:r>
              <a:rPr lang="es-ES" sz="3200" b="1" dirty="0" smtClean="0">
                <a:solidFill>
                  <a:schemeClr val="bg1"/>
                </a:solidFill>
                <a:effectLst>
                  <a:outerShdw blurRad="38100" dist="38100" dir="2700000" algn="tl">
                    <a:srgbClr val="000000">
                      <a:alpha val="43137"/>
                    </a:srgbClr>
                  </a:outerShdw>
                </a:effectLst>
              </a:rPr>
              <a:t>los activos </a:t>
            </a:r>
            <a:r>
              <a:rPr lang="es-ES" sz="3200" b="1" dirty="0">
                <a:solidFill>
                  <a:schemeClr val="bg1"/>
                </a:solidFill>
                <a:effectLst>
                  <a:outerShdw blurRad="38100" dist="38100" dir="2700000" algn="tl">
                    <a:srgbClr val="000000">
                      <a:alpha val="43137"/>
                    </a:srgbClr>
                  </a:outerShdw>
                </a:effectLst>
              </a:rPr>
              <a:t>creativos en una economía en constante cambio</a:t>
            </a:r>
          </a:p>
        </p:txBody>
      </p:sp>
      <p:pic>
        <p:nvPicPr>
          <p:cNvPr id="4" name="Picture 3"/>
          <p:cNvPicPr>
            <a:picLocks noChangeAspect="1"/>
          </p:cNvPicPr>
          <p:nvPr/>
        </p:nvPicPr>
        <p:blipFill>
          <a:blip r:embed="rId2"/>
          <a:stretch>
            <a:fillRect/>
          </a:stretch>
        </p:blipFill>
        <p:spPr>
          <a:xfrm>
            <a:off x="4029974" y="3069125"/>
            <a:ext cx="8183031" cy="3764194"/>
          </a:xfrm>
          <a:prstGeom prst="rect">
            <a:avLst/>
          </a:prstGeom>
        </p:spPr>
      </p:pic>
      <p:pic>
        <p:nvPicPr>
          <p:cNvPr id="5" name="Picture 4"/>
          <p:cNvPicPr>
            <a:picLocks noChangeAspect="1"/>
          </p:cNvPicPr>
          <p:nvPr/>
        </p:nvPicPr>
        <p:blipFill>
          <a:blip r:embed="rId3"/>
          <a:stretch>
            <a:fillRect/>
          </a:stretch>
        </p:blipFill>
        <p:spPr>
          <a:xfrm>
            <a:off x="-2687" y="0"/>
            <a:ext cx="4034662" cy="2764022"/>
          </a:xfrm>
          <a:prstGeom prst="rect">
            <a:avLst/>
          </a:prstGeom>
        </p:spPr>
      </p:pic>
      <p:pic>
        <p:nvPicPr>
          <p:cNvPr id="6" name="Picture 5"/>
          <p:cNvPicPr>
            <a:picLocks noChangeAspect="1"/>
          </p:cNvPicPr>
          <p:nvPr/>
        </p:nvPicPr>
        <p:blipFill>
          <a:blip r:embed="rId4"/>
          <a:stretch>
            <a:fillRect/>
          </a:stretch>
        </p:blipFill>
        <p:spPr>
          <a:xfrm>
            <a:off x="3183" y="2764022"/>
            <a:ext cx="4028792" cy="2783713"/>
          </a:xfrm>
          <a:prstGeom prst="rect">
            <a:avLst/>
          </a:prstGeom>
        </p:spPr>
      </p:pic>
      <p:pic>
        <p:nvPicPr>
          <p:cNvPr id="7" name="Picture 6"/>
          <p:cNvPicPr>
            <a:picLocks noChangeAspect="1"/>
          </p:cNvPicPr>
          <p:nvPr/>
        </p:nvPicPr>
        <p:blipFill>
          <a:blip r:embed="rId5"/>
          <a:stretch>
            <a:fillRect/>
          </a:stretch>
        </p:blipFill>
        <p:spPr>
          <a:xfrm>
            <a:off x="1513768" y="5495830"/>
            <a:ext cx="1001751" cy="1362170"/>
          </a:xfrm>
          <a:prstGeom prst="rect">
            <a:avLst/>
          </a:prstGeom>
        </p:spPr>
      </p:pic>
    </p:spTree>
    <p:extLst>
      <p:ext uri="{BB962C8B-B14F-4D97-AF65-F5344CB8AC3E}">
        <p14:creationId xmlns:p14="http://schemas.microsoft.com/office/powerpoint/2010/main" val="1682456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4959" y="2007217"/>
            <a:ext cx="2394661" cy="2231679"/>
          </a:xfrm>
          <a:prstGeom prst="rect">
            <a:avLst/>
          </a:prstGeom>
        </p:spPr>
      </p:pic>
      <p:sp>
        <p:nvSpPr>
          <p:cNvPr id="6" name="Rectangle 5"/>
          <p:cNvSpPr/>
          <p:nvPr/>
        </p:nvSpPr>
        <p:spPr>
          <a:xfrm>
            <a:off x="71661" y="168402"/>
            <a:ext cx="9533298" cy="5909310"/>
          </a:xfrm>
          <a:prstGeom prst="rect">
            <a:avLst/>
          </a:prstGeom>
        </p:spPr>
        <p:txBody>
          <a:bodyPr wrap="square">
            <a:spAutoFit/>
          </a:bodyPr>
          <a:lstStyle/>
          <a:p>
            <a:r>
              <a:rPr lang="es-ES" i="1" dirty="0">
                <a:solidFill>
                  <a:schemeClr val="bg1"/>
                </a:solidFill>
              </a:rPr>
              <a:t>Tras idear el concepto del evento Ideas Empowered, me puse en contacto con la TTIPO para establecer una posible colaboración, que dio buenos resultados y creció con el apoyo de la Academia de la OMPI. Ideas Empowered ofreció contenido destinado a ampliar los horizontes de todos los creadores y se desarrolló en forma de intensos debates sobre los derechos de propiedad intelectual y su aplicación en el mundo digital y la innovación, el examen de las oportunidades existentes en la cadena de valor, y la medición del valor en las industrias creativas. El evento finalizó con un debate en el que se expusieron opiniones sobre la manera en que los diversos puntos examinados a lo largo del día podrían ayudar al desarrollo y el crecimiento de la industria del carnaval de Trinidad y Tabago. </a:t>
            </a:r>
          </a:p>
          <a:p>
            <a:r>
              <a:rPr lang="es-ES" i="1" dirty="0">
                <a:solidFill>
                  <a:schemeClr val="bg1"/>
                </a:solidFill>
              </a:rPr>
              <a:t>A ese respecto, la Academia de la OMPI proporcionó el apoyo del Dr. Andrés Guadamuz, quien como orador destacado del evento, ofreció una brillante visión de la PI, la innovación y la cadena de bloques. El evento también sirvió de plataforma para la puesta en marcha del NIPTC, gracias a lo cual la TTIPO ha logrado el honor de albergar la 12.ª IPTI de la Academia de la OMPI en el mundo. La Academia de la OMPI y, por ende, el NIPTC, han liderado las iniciativas de uso de la propiedad intelectual como herramienta para el desarrollo integral del capital humano. He participado en este sector desde 2014 hasta el presente, y la repercusión de todas las iniciativas globales de la OMPI ha sido reconocida y valorada de manera positiva una y otra vez. También hay que reconocer la labor del Sr. Regan Asgarali, director de la TTIPO, por su inquebrantable dedicación a la hora de colaborar con la OMPI para fomentar el desarrollo de las capacidades y las operaciones de la TTIPO, y de encabezar el enfoque nacional en materia de sensibilización sobre la propiedad intelectual.
</a:t>
            </a:r>
            <a:br>
              <a:rPr lang="es-ES" i="1" dirty="0">
                <a:solidFill>
                  <a:schemeClr val="bg1"/>
                </a:solidFill>
              </a:rPr>
            </a:br>
            <a:endParaRPr lang="es-ES" i="1" dirty="0">
              <a:solidFill>
                <a:schemeClr val="bg1"/>
              </a:solidFill>
            </a:endParaRPr>
          </a:p>
          <a:p>
            <a:endParaRPr lang="en-US" i="1" dirty="0">
              <a:solidFill>
                <a:schemeClr val="bg1"/>
              </a:solidFill>
            </a:endParaRPr>
          </a:p>
          <a:p>
            <a:r>
              <a:rPr lang="es-ES" i="1" dirty="0">
                <a:solidFill>
                  <a:schemeClr val="bg1"/>
                </a:solidFill>
              </a:rPr>
              <a:t>Sr. Kahlil Mohammed</a:t>
            </a:r>
          </a:p>
          <a:p>
            <a:r>
              <a:rPr lang="es-ES" i="1" dirty="0">
                <a:solidFill>
                  <a:schemeClr val="bg1"/>
                </a:solidFill>
              </a:rPr>
              <a:t>Consultor en propiedad intelectual</a:t>
            </a: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4040" y="5297423"/>
            <a:ext cx="2727960" cy="1560576"/>
          </a:xfrm>
          <a:prstGeom prst="rect">
            <a:avLst/>
          </a:prstGeom>
        </p:spPr>
      </p:pic>
    </p:spTree>
    <p:extLst>
      <p:ext uri="{BB962C8B-B14F-4D97-AF65-F5344CB8AC3E}">
        <p14:creationId xmlns:p14="http://schemas.microsoft.com/office/powerpoint/2010/main" val="2829279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1573-4E9F-4F6D-8006-031AF4513679}"/>
              </a:ext>
            </a:extLst>
          </p:cNvPr>
          <p:cNvSpPr>
            <a:spLocks noGrp="1"/>
          </p:cNvSpPr>
          <p:nvPr>
            <p:ph type="title"/>
          </p:nvPr>
        </p:nvSpPr>
        <p:spPr>
          <a:xfrm>
            <a:off x="-245042" y="1915346"/>
            <a:ext cx="8051942" cy="471783"/>
          </a:xfrm>
        </p:spPr>
        <p:txBody>
          <a:bodyPr>
            <a:normAutofit fontScale="90000"/>
          </a:bodyPr>
          <a:lstStyle/>
          <a:p>
            <a:pPr algn="ctr"/>
            <a:r>
              <a:rPr lang="es-ES" sz="4000" b="1" dirty="0">
                <a:solidFill>
                  <a:schemeClr val="bg1"/>
                </a:solidFill>
                <a:latin typeface="+mn-lt"/>
                <a:cs typeface="Arial"/>
              </a:rPr>
              <a:t>1º solicitud internacional tramitada mediante la TTIPO </a:t>
            </a:r>
          </a:p>
          <a:p>
            <a:endParaRPr lang="en-US" sz="4000" dirty="0">
              <a:latin typeface="Arial"/>
              <a:cs typeface="Calibri Ligh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404" y="2725744"/>
            <a:ext cx="5276055" cy="2825396"/>
          </a:xfrm>
        </p:spPr>
      </p:pic>
      <p:sp>
        <p:nvSpPr>
          <p:cNvPr id="3" name="Rectangle 2"/>
          <p:cNvSpPr/>
          <p:nvPr/>
        </p:nvSpPr>
        <p:spPr>
          <a:xfrm>
            <a:off x="10290495" y="210391"/>
            <a:ext cx="1542602" cy="830997"/>
          </a:xfrm>
          <a:prstGeom prst="rect">
            <a:avLst/>
          </a:prstGeom>
        </p:spPr>
        <p:txBody>
          <a:bodyPr wrap="none">
            <a:spAutoFit/>
          </a:bodyPr>
          <a:lstStyle/>
          <a:p>
            <a:r>
              <a:rPr lang="es-ES" sz="4800" dirty="0">
                <a:solidFill>
                  <a:schemeClr val="bg1"/>
                </a:solidFill>
              </a:rPr>
              <a:t>Brasil</a:t>
            </a:r>
          </a:p>
        </p:txBody>
      </p:sp>
      <p:sp>
        <p:nvSpPr>
          <p:cNvPr id="4" name="Rectangle 3"/>
          <p:cNvSpPr/>
          <p:nvPr/>
        </p:nvSpPr>
        <p:spPr>
          <a:xfrm>
            <a:off x="9787344" y="1894747"/>
            <a:ext cx="2045753" cy="830997"/>
          </a:xfrm>
          <a:prstGeom prst="rect">
            <a:avLst/>
          </a:prstGeom>
        </p:spPr>
        <p:txBody>
          <a:bodyPr wrap="none">
            <a:spAutoFit/>
          </a:bodyPr>
          <a:lstStyle/>
          <a:p>
            <a:r>
              <a:rPr lang="es-ES" sz="4800" dirty="0">
                <a:solidFill>
                  <a:schemeClr val="bg1"/>
                </a:solidFill>
              </a:rPr>
              <a:t>Canadá</a:t>
            </a:r>
          </a:p>
        </p:txBody>
      </p:sp>
      <p:sp>
        <p:nvSpPr>
          <p:cNvPr id="6" name="Rectangle 5"/>
          <p:cNvSpPr/>
          <p:nvPr/>
        </p:nvSpPr>
        <p:spPr>
          <a:xfrm>
            <a:off x="7674971" y="5604618"/>
            <a:ext cx="4236737" cy="830997"/>
          </a:xfrm>
          <a:prstGeom prst="rect">
            <a:avLst/>
          </a:prstGeom>
        </p:spPr>
        <p:txBody>
          <a:bodyPr wrap="none">
            <a:spAutoFit/>
          </a:bodyPr>
          <a:lstStyle/>
          <a:p>
            <a:r>
              <a:rPr lang="es-ES" sz="4800" dirty="0">
                <a:solidFill>
                  <a:schemeClr val="bg1"/>
                </a:solidFill>
              </a:rPr>
              <a:t>Unión Europea</a:t>
            </a:r>
          </a:p>
        </p:txBody>
      </p:sp>
      <p:sp>
        <p:nvSpPr>
          <p:cNvPr id="7" name="Rectangle 6"/>
          <p:cNvSpPr/>
          <p:nvPr/>
        </p:nvSpPr>
        <p:spPr>
          <a:xfrm>
            <a:off x="7674971" y="4548425"/>
            <a:ext cx="4224746" cy="830997"/>
          </a:xfrm>
          <a:prstGeom prst="rect">
            <a:avLst/>
          </a:prstGeom>
        </p:spPr>
        <p:txBody>
          <a:bodyPr wrap="none">
            <a:spAutoFit/>
          </a:bodyPr>
          <a:lstStyle/>
          <a:p>
            <a:r>
              <a:rPr lang="es-ES" sz="4800" dirty="0">
                <a:solidFill>
                  <a:schemeClr val="bg1"/>
                </a:solidFill>
              </a:rPr>
              <a:t>Reino Unido</a:t>
            </a:r>
          </a:p>
        </p:txBody>
      </p:sp>
      <p:sp>
        <p:nvSpPr>
          <p:cNvPr id="8" name="Rectangle 7"/>
          <p:cNvSpPr/>
          <p:nvPr/>
        </p:nvSpPr>
        <p:spPr>
          <a:xfrm>
            <a:off x="10215346" y="1052569"/>
            <a:ext cx="1617751" cy="830997"/>
          </a:xfrm>
          <a:prstGeom prst="rect">
            <a:avLst/>
          </a:prstGeom>
        </p:spPr>
        <p:txBody>
          <a:bodyPr wrap="none">
            <a:spAutoFit/>
          </a:bodyPr>
          <a:lstStyle/>
          <a:p>
            <a:r>
              <a:rPr lang="es-ES" sz="4800" dirty="0">
                <a:solidFill>
                  <a:schemeClr val="bg1"/>
                </a:solidFill>
              </a:rPr>
              <a:t>Japón</a:t>
            </a:r>
          </a:p>
        </p:txBody>
      </p:sp>
      <p:sp>
        <p:nvSpPr>
          <p:cNvPr id="9" name="Rectangle 8"/>
          <p:cNvSpPr/>
          <p:nvPr/>
        </p:nvSpPr>
        <p:spPr>
          <a:xfrm>
            <a:off x="8455281" y="2753569"/>
            <a:ext cx="3670428" cy="1569660"/>
          </a:xfrm>
          <a:prstGeom prst="rect">
            <a:avLst/>
          </a:prstGeom>
        </p:spPr>
        <p:txBody>
          <a:bodyPr wrap="none">
            <a:spAutoFit/>
          </a:bodyPr>
          <a:lstStyle/>
          <a:p>
            <a:pPr algn="ctr"/>
            <a:r>
              <a:rPr lang="es-ES" sz="4800" dirty="0">
                <a:solidFill>
                  <a:schemeClr val="bg1"/>
                </a:solidFill>
              </a:rPr>
              <a:t>Estados Unidos </a:t>
            </a:r>
          </a:p>
          <a:p>
            <a:pPr algn="ctr"/>
            <a:r>
              <a:rPr lang="es-ES" sz="4800" dirty="0">
                <a:solidFill>
                  <a:schemeClr val="bg1"/>
                </a:solidFill>
              </a:rPr>
              <a:t>de América</a:t>
            </a:r>
          </a:p>
        </p:txBody>
      </p:sp>
      <p:cxnSp>
        <p:nvCxnSpPr>
          <p:cNvPr id="11" name="Straight Arrow Connector 10"/>
          <p:cNvCxnSpPr>
            <a:endCxn id="3" idx="1"/>
          </p:cNvCxnSpPr>
          <p:nvPr/>
        </p:nvCxnSpPr>
        <p:spPr>
          <a:xfrm flipV="1">
            <a:off x="5935494" y="625890"/>
            <a:ext cx="4355001" cy="234000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960156" y="1567245"/>
            <a:ext cx="4121491" cy="1693959"/>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960156" y="2414224"/>
            <a:ext cx="3693489" cy="1110263"/>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960156" y="3734071"/>
            <a:ext cx="2275325" cy="6318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979313" y="4014837"/>
            <a:ext cx="1495015" cy="82666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006148" y="4323229"/>
            <a:ext cx="1574034" cy="1542879"/>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617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 is CarniCon_">
            <a:hlinkClick r:id="" action="ppaction://media"/>
          </p:cNvPr>
          <p:cNvPicPr>
            <a:picLocks noChangeAspect="1"/>
          </p:cNvPicPr>
          <p:nvPr>
            <a:videoFile r:link="rId1"/>
            <p:extLst/>
          </p:nvPr>
        </p:nvPicPr>
        <p:blipFill>
          <a:blip r:embed="rId3"/>
          <a:stretch>
            <a:fillRect/>
          </a:stretch>
        </p:blipFill>
        <p:spPr>
          <a:xfrm>
            <a:off x="616864" y="338002"/>
            <a:ext cx="10906125" cy="6134695"/>
          </a:xfrm>
          <a:prstGeom prst="rect">
            <a:avLst/>
          </a:prstGeom>
        </p:spPr>
      </p:pic>
    </p:spTree>
    <p:extLst>
      <p:ext uri="{BB962C8B-B14F-4D97-AF65-F5344CB8AC3E}">
        <p14:creationId xmlns:p14="http://schemas.microsoft.com/office/powerpoint/2010/main" val="2670012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612" y="1951120"/>
            <a:ext cx="6058546" cy="487282"/>
          </a:xfrm>
        </p:spPr>
        <p:txBody>
          <a:bodyPr>
            <a:normAutofit/>
          </a:bodyPr>
          <a:lstStyle/>
          <a:p>
            <a:pPr algn="ctr"/>
            <a:r>
              <a:rPr lang="es-ES" sz="2000" dirty="0">
                <a:solidFill>
                  <a:schemeClr val="bg1"/>
                </a:solidFill>
              </a:rPr>
              <a:t>290 personas inscriptas</a:t>
            </a:r>
          </a:p>
        </p:txBody>
      </p:sp>
      <p:pic>
        <p:nvPicPr>
          <p:cNvPr id="4" name="Picture 3"/>
          <p:cNvPicPr>
            <a:picLocks noChangeAspect="1"/>
          </p:cNvPicPr>
          <p:nvPr/>
        </p:nvPicPr>
        <p:blipFill rotWithShape="1">
          <a:blip r:embed="rId2"/>
          <a:srcRect l="17052" r="22948"/>
          <a:stretch/>
        </p:blipFill>
        <p:spPr>
          <a:xfrm>
            <a:off x="7038814" y="-11237"/>
            <a:ext cx="5153186" cy="6869237"/>
          </a:xfrm>
          <a:prstGeom prst="rect">
            <a:avLst/>
          </a:prstGeom>
        </p:spPr>
      </p:pic>
      <p:sp>
        <p:nvSpPr>
          <p:cNvPr id="5" name="Title 1"/>
          <p:cNvSpPr txBox="1">
            <a:spLocks/>
          </p:cNvSpPr>
          <p:nvPr/>
        </p:nvSpPr>
        <p:spPr>
          <a:xfrm>
            <a:off x="2465522" y="1951120"/>
            <a:ext cx="6058546" cy="5208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dirty="0">
                <a:solidFill>
                  <a:schemeClr val="bg1"/>
                </a:solidFill>
              </a:rPr>
              <a:t>Asistencia máxima de 129</a:t>
            </a:r>
          </a:p>
        </p:txBody>
      </p:sp>
      <p:sp>
        <p:nvSpPr>
          <p:cNvPr id="6" name="Title 1"/>
          <p:cNvSpPr txBox="1">
            <a:spLocks/>
          </p:cNvSpPr>
          <p:nvPr/>
        </p:nvSpPr>
        <p:spPr>
          <a:xfrm>
            <a:off x="435244" y="181730"/>
            <a:ext cx="6058546" cy="13255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solidFill>
                  <a:schemeClr val="bg1"/>
                </a:solidFill>
              </a:rPr>
              <a:t>Los temas tratados ofrecieron excelentes oportunidades </a:t>
            </a:r>
            <a:r>
              <a:rPr lang="es-ES" dirty="0" smtClean="0">
                <a:solidFill>
                  <a:schemeClr val="bg1"/>
                </a:solidFill>
              </a:rPr>
              <a:t>para ayudar </a:t>
            </a:r>
            <a:r>
              <a:rPr lang="es-ES" dirty="0">
                <a:solidFill>
                  <a:schemeClr val="bg1"/>
                </a:solidFill>
              </a:rPr>
              <a:t>a la industria del carnaval de Trinidad y Tabago</a:t>
            </a:r>
          </a:p>
        </p:txBody>
      </p:sp>
      <p:sp>
        <p:nvSpPr>
          <p:cNvPr id="7" name="Right Arrow 6"/>
          <p:cNvSpPr/>
          <p:nvPr/>
        </p:nvSpPr>
        <p:spPr>
          <a:xfrm>
            <a:off x="2962113" y="2044943"/>
            <a:ext cx="1193370" cy="33321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529525" y="2699897"/>
            <a:ext cx="6058546"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dirty="0">
                <a:solidFill>
                  <a:schemeClr val="bg1"/>
                </a:solidFill>
              </a:rPr>
              <a:t>Se </a:t>
            </a:r>
            <a:r>
              <a:rPr lang="es-ES" sz="3600" dirty="0" smtClean="0">
                <a:solidFill>
                  <a:schemeClr val="bg1"/>
                </a:solidFill>
              </a:rPr>
              <a:t>analizó la </a:t>
            </a:r>
            <a:r>
              <a:rPr lang="es-ES" sz="3600" dirty="0">
                <a:solidFill>
                  <a:schemeClr val="bg1"/>
                </a:solidFill>
              </a:rPr>
              <a:t>posibilidad de celebrar el evento todos los años</a:t>
            </a:r>
          </a:p>
        </p:txBody>
      </p:sp>
      <p:pic>
        <p:nvPicPr>
          <p:cNvPr id="9" name="Picture 8"/>
          <p:cNvPicPr>
            <a:picLocks noChangeAspect="1"/>
          </p:cNvPicPr>
          <p:nvPr/>
        </p:nvPicPr>
        <p:blipFill>
          <a:blip r:embed="rId3"/>
          <a:stretch>
            <a:fillRect/>
          </a:stretch>
        </p:blipFill>
        <p:spPr>
          <a:xfrm>
            <a:off x="1779204" y="4207792"/>
            <a:ext cx="3370626" cy="2527970"/>
          </a:xfrm>
          <a:prstGeom prst="rect">
            <a:avLst/>
          </a:prstGeom>
        </p:spPr>
      </p:pic>
    </p:spTree>
    <p:extLst>
      <p:ext uri="{BB962C8B-B14F-4D97-AF65-F5344CB8AC3E}">
        <p14:creationId xmlns:p14="http://schemas.microsoft.com/office/powerpoint/2010/main" val="4099553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825" y="-214297"/>
            <a:ext cx="10515600" cy="1325563"/>
          </a:xfrm>
        </p:spPr>
        <p:txBody>
          <a:bodyPr/>
          <a:lstStyle/>
          <a:p>
            <a:pPr algn="ctr"/>
            <a:r>
              <a:rPr lang="es-ES" dirty="0">
                <a:solidFill>
                  <a:schemeClr val="bg1"/>
                </a:solidFill>
              </a:rPr>
              <a:t>Temas tratados</a:t>
            </a:r>
          </a:p>
        </p:txBody>
      </p:sp>
      <p:sp>
        <p:nvSpPr>
          <p:cNvPr id="4" name="Rectangle 3"/>
          <p:cNvSpPr/>
          <p:nvPr/>
        </p:nvSpPr>
        <p:spPr>
          <a:xfrm>
            <a:off x="129765" y="616133"/>
            <a:ext cx="11805719" cy="6281848"/>
          </a:xfrm>
          <a:prstGeom prst="rect">
            <a:avLst/>
          </a:prstGeom>
        </p:spPr>
        <p:txBody>
          <a:bodyPr wrap="square">
            <a:spAutoFit/>
          </a:bodyPr>
          <a:lstStyle/>
          <a:p>
            <a:pPr marL="342900" indent="-342900">
              <a:lnSpc>
                <a:spcPct val="150000"/>
              </a:lnSpc>
              <a:buAutoNum type="arabicPeriod"/>
            </a:pPr>
            <a:r>
              <a:rPr lang="es-ES" dirty="0">
                <a:solidFill>
                  <a:schemeClr val="bg1"/>
                </a:solidFill>
                <a:effectLst>
                  <a:outerShdw blurRad="38100" dist="38100" dir="2700000" algn="tl">
                    <a:srgbClr val="000000">
                      <a:alpha val="43137"/>
                    </a:srgbClr>
                  </a:outerShdw>
                </a:effectLst>
              </a:rPr>
              <a:t>Propiedad intelectual: el ingrediente clave para la creación y la innovación</a:t>
            </a:r>
          </a:p>
          <a:p>
            <a:pPr>
              <a:lnSpc>
                <a:spcPct val="150000"/>
              </a:lnSpc>
            </a:pPr>
            <a:r>
              <a:rPr lang="es-ES" b="0" dirty="0">
                <a:solidFill>
                  <a:schemeClr val="bg1"/>
                </a:solidFill>
                <a:effectLst>
                  <a:outerShdw blurRad="38100" dist="38100" dir="2700000" algn="tl">
                    <a:srgbClr val="000000">
                      <a:alpha val="43137"/>
                    </a:srgbClr>
                  </a:outerShdw>
                </a:effectLst>
              </a:rPr>
              <a:t>2.</a:t>
            </a:r>
            <a:r>
              <a:rPr lang="es-ES" dirty="0">
                <a:solidFill>
                  <a:schemeClr val="bg1"/>
                </a:solidFill>
                <a:effectLst>
                  <a:outerShdw blurRad="38100" dist="38100" dir="2700000" algn="tl">
                    <a:srgbClr val="000000">
                      <a:alpha val="43137"/>
                    </a:srgbClr>
                  </a:outerShdw>
                </a:effectLst>
              </a:rPr>
              <a:t> Mesa redonda: Aprovechar al máximo los beneficios de los derechos de propiedad intelectual (licencias,</a:t>
            </a:r>
          </a:p>
          <a:p>
            <a:pPr>
              <a:lnSpc>
                <a:spcPct val="150000"/>
              </a:lnSpc>
            </a:pPr>
            <a:r>
              <a:rPr lang="es-ES" dirty="0">
                <a:solidFill>
                  <a:schemeClr val="bg1"/>
                </a:solidFill>
                <a:effectLst>
                  <a:outerShdw blurRad="38100" dist="38100" dir="2700000" algn="tl">
                    <a:srgbClr val="000000">
                      <a:alpha val="43137"/>
                    </a:srgbClr>
                  </a:outerShdw>
                </a:effectLst>
              </a:rPr>
              <a:t>franquicias, comercialización, derechos de los inventores, etc.)</a:t>
            </a:r>
          </a:p>
          <a:p>
            <a:pPr>
              <a:lnSpc>
                <a:spcPct val="150000"/>
              </a:lnSpc>
            </a:pPr>
            <a:r>
              <a:rPr lang="es-ES" b="0" dirty="0">
                <a:solidFill>
                  <a:schemeClr val="bg1"/>
                </a:solidFill>
                <a:effectLst>
                  <a:outerShdw blurRad="38100" dist="38100" dir="2700000" algn="tl">
                    <a:srgbClr val="000000">
                      <a:alpha val="43137"/>
                    </a:srgbClr>
                  </a:outerShdw>
                </a:effectLst>
              </a:rPr>
              <a:t>3.</a:t>
            </a:r>
            <a:r>
              <a:rPr lang="es-ES" dirty="0">
                <a:solidFill>
                  <a:schemeClr val="bg1"/>
                </a:solidFill>
                <a:effectLst>
                  <a:outerShdw blurRad="38100" dist="38100" dir="2700000" algn="tl">
                    <a:srgbClr val="000000">
                      <a:alpha val="43137"/>
                    </a:srgbClr>
                  </a:outerShdw>
                </a:effectLst>
              </a:rPr>
              <a:t> Explorar los tipos de PI, cómo se protege la PI y cuál es el alcance de la protección</a:t>
            </a:r>
          </a:p>
          <a:p>
            <a:pPr>
              <a:lnSpc>
                <a:spcPct val="150000"/>
              </a:lnSpc>
            </a:pPr>
            <a:r>
              <a:rPr lang="es-ES" b="0" dirty="0">
                <a:solidFill>
                  <a:schemeClr val="bg1"/>
                </a:solidFill>
                <a:effectLst>
                  <a:outerShdw blurRad="38100" dist="38100" dir="2700000" algn="tl">
                    <a:srgbClr val="000000">
                      <a:alpha val="43137"/>
                    </a:srgbClr>
                  </a:outerShdw>
                </a:effectLst>
              </a:rPr>
              <a:t>4.</a:t>
            </a:r>
            <a:r>
              <a:rPr lang="es-ES" dirty="0">
                <a:solidFill>
                  <a:schemeClr val="bg1"/>
                </a:solidFill>
                <a:effectLst>
                  <a:outerShdw blurRad="38100" dist="38100" dir="2700000" algn="tl">
                    <a:srgbClr val="000000">
                      <a:alpha val="43137"/>
                    </a:srgbClr>
                  </a:outerShdw>
                </a:effectLst>
              </a:rPr>
              <a:t> Desmitificar los tókenes no fungibles (TNF): el futuro digital de la expresión creativa</a:t>
            </a:r>
          </a:p>
          <a:p>
            <a:pPr>
              <a:lnSpc>
                <a:spcPct val="150000"/>
              </a:lnSpc>
            </a:pPr>
            <a:r>
              <a:rPr lang="es-ES" b="0" dirty="0">
                <a:solidFill>
                  <a:schemeClr val="bg1"/>
                </a:solidFill>
                <a:effectLst>
                  <a:outerShdw blurRad="38100" dist="38100" dir="2700000" algn="tl">
                    <a:srgbClr val="000000">
                      <a:alpha val="43137"/>
                    </a:srgbClr>
                  </a:outerShdw>
                </a:effectLst>
              </a:rPr>
              <a:t>5.</a:t>
            </a:r>
            <a:r>
              <a:rPr lang="es-ES" dirty="0">
                <a:solidFill>
                  <a:schemeClr val="bg1"/>
                </a:solidFill>
                <a:effectLst>
                  <a:outerShdw blurRad="38100" dist="38100" dir="2700000" algn="tl">
                    <a:srgbClr val="000000">
                      <a:alpha val="43137"/>
                    </a:srgbClr>
                  </a:outerShdw>
                </a:effectLst>
              </a:rPr>
              <a:t> Entender el ecosistema de los TNF</a:t>
            </a:r>
          </a:p>
          <a:p>
            <a:pPr>
              <a:lnSpc>
                <a:spcPct val="150000"/>
              </a:lnSpc>
            </a:pPr>
            <a:r>
              <a:rPr lang="es-ES" b="0" dirty="0">
                <a:solidFill>
                  <a:schemeClr val="bg1"/>
                </a:solidFill>
                <a:effectLst>
                  <a:outerShdw blurRad="38100" dist="38100" dir="2700000" algn="tl">
                    <a:srgbClr val="000000">
                      <a:alpha val="43137"/>
                    </a:srgbClr>
                  </a:outerShdw>
                </a:effectLst>
              </a:rPr>
              <a:t>6.</a:t>
            </a:r>
            <a:r>
              <a:rPr lang="es-ES" dirty="0">
                <a:solidFill>
                  <a:schemeClr val="bg1"/>
                </a:solidFill>
                <a:effectLst>
                  <a:outerShdw blurRad="38100" dist="38100" dir="2700000" algn="tl">
                    <a:srgbClr val="000000">
                      <a:alpha val="43137"/>
                    </a:srgbClr>
                  </a:outerShdw>
                </a:effectLst>
              </a:rPr>
              <a:t> Contactos inteligentes y mejores prácticas del mercado como catalizadores para los derechos de PI en el ámbito de los TNF, seguido </a:t>
            </a:r>
            <a:r>
              <a:rPr lang="es-ES" dirty="0" smtClean="0">
                <a:solidFill>
                  <a:schemeClr val="bg1"/>
                </a:solidFill>
                <a:effectLst>
                  <a:outerShdw blurRad="38100" dist="38100" dir="2700000" algn="tl">
                    <a:srgbClr val="000000">
                      <a:alpha val="43137"/>
                    </a:srgbClr>
                  </a:outerShdw>
                </a:effectLst>
              </a:rPr>
              <a:t>por el lanzamiento del </a:t>
            </a:r>
            <a:r>
              <a:rPr lang="es-ES" dirty="0">
                <a:solidFill>
                  <a:schemeClr val="bg1"/>
                </a:solidFill>
                <a:effectLst>
                  <a:outerShdw blurRad="38100" dist="38100" dir="2700000" algn="tl">
                    <a:srgbClr val="000000">
                      <a:alpha val="43137"/>
                    </a:srgbClr>
                  </a:outerShdw>
                </a:effectLst>
              </a:rPr>
              <a:t>Mercado TNF Modcomm (y las iniciativas)</a:t>
            </a:r>
          </a:p>
          <a:p>
            <a:pPr>
              <a:lnSpc>
                <a:spcPct val="150000"/>
              </a:lnSpc>
            </a:pPr>
            <a:r>
              <a:rPr lang="es-ES" b="0" dirty="0">
                <a:solidFill>
                  <a:schemeClr val="bg1"/>
                </a:solidFill>
                <a:effectLst>
                  <a:outerShdw blurRad="38100" dist="38100" dir="2700000" algn="tl">
                    <a:srgbClr val="000000">
                      <a:alpha val="43137"/>
                    </a:srgbClr>
                  </a:outerShdw>
                </a:effectLst>
              </a:rPr>
              <a:t>7.</a:t>
            </a:r>
            <a:r>
              <a:rPr lang="es-ES" dirty="0">
                <a:solidFill>
                  <a:schemeClr val="bg1"/>
                </a:solidFill>
                <a:effectLst>
                  <a:outerShdw blurRad="38100" dist="38100" dir="2700000" algn="tl">
                    <a:srgbClr val="000000">
                      <a:alpha val="43137"/>
                    </a:srgbClr>
                  </a:outerShdw>
                </a:effectLst>
              </a:rPr>
              <a:t> Definir, cuantificar y dar seguimiento al valor en la industria creativa</a:t>
            </a:r>
          </a:p>
          <a:p>
            <a:pPr>
              <a:lnSpc>
                <a:spcPct val="150000"/>
              </a:lnSpc>
            </a:pPr>
            <a:r>
              <a:rPr lang="es-ES" b="0" dirty="0">
                <a:solidFill>
                  <a:schemeClr val="bg1"/>
                </a:solidFill>
                <a:effectLst>
                  <a:outerShdw blurRad="38100" dist="38100" dir="2700000" algn="tl">
                    <a:srgbClr val="000000">
                      <a:alpha val="43137"/>
                    </a:srgbClr>
                  </a:outerShdw>
                </a:effectLst>
              </a:rPr>
              <a:t>8.</a:t>
            </a:r>
            <a:r>
              <a:rPr lang="es-ES" dirty="0">
                <a:solidFill>
                  <a:schemeClr val="bg1"/>
                </a:solidFill>
                <a:effectLst>
                  <a:outerShdw blurRad="38100" dist="38100" dir="2700000" algn="tl">
                    <a:srgbClr val="000000">
                      <a:alpha val="43137"/>
                    </a:srgbClr>
                  </a:outerShdw>
                </a:effectLst>
              </a:rPr>
              <a:t> El poder económico de la creatividad y la cultura</a:t>
            </a:r>
          </a:p>
          <a:p>
            <a:pPr>
              <a:lnSpc>
                <a:spcPct val="150000"/>
              </a:lnSpc>
            </a:pPr>
            <a:r>
              <a:rPr lang="es-ES" b="0" dirty="0">
                <a:solidFill>
                  <a:schemeClr val="bg1"/>
                </a:solidFill>
                <a:effectLst>
                  <a:outerShdw blurRad="38100" dist="38100" dir="2700000" algn="tl">
                    <a:srgbClr val="000000">
                      <a:alpha val="43137"/>
                    </a:srgbClr>
                  </a:outerShdw>
                </a:effectLst>
              </a:rPr>
              <a:t>9.</a:t>
            </a:r>
            <a:r>
              <a:rPr lang="es-ES" dirty="0">
                <a:solidFill>
                  <a:schemeClr val="bg1"/>
                </a:solidFill>
                <a:effectLst>
                  <a:outerShdw blurRad="38100" dist="38100" dir="2700000" algn="tl">
                    <a:srgbClr val="000000">
                      <a:alpha val="43137"/>
                    </a:srgbClr>
                  </a:outerShdw>
                </a:effectLst>
              </a:rPr>
              <a:t> Un debate entre los actores de una industria creativa</a:t>
            </a:r>
          </a:p>
          <a:p>
            <a:pPr>
              <a:lnSpc>
                <a:spcPct val="150000"/>
              </a:lnSpc>
            </a:pPr>
            <a:r>
              <a:rPr lang="es-ES" b="0" dirty="0">
                <a:solidFill>
                  <a:schemeClr val="bg1"/>
                </a:solidFill>
                <a:effectLst>
                  <a:outerShdw blurRad="38100" dist="38100" dir="2700000" algn="tl">
                    <a:srgbClr val="000000">
                      <a:alpha val="43137"/>
                    </a:srgbClr>
                  </a:outerShdw>
                </a:effectLst>
              </a:rPr>
              <a:t>10.</a:t>
            </a:r>
            <a:r>
              <a:rPr lang="es-ES" dirty="0">
                <a:solidFill>
                  <a:schemeClr val="bg1"/>
                </a:solidFill>
                <a:effectLst>
                  <a:outerShdw blurRad="38100" dist="38100" dir="2700000" algn="tl">
                    <a:srgbClr val="000000">
                      <a:alpha val="43137"/>
                    </a:srgbClr>
                  </a:outerShdw>
                </a:effectLst>
              </a:rPr>
              <a:t> Un festival para la mente</a:t>
            </a:r>
          </a:p>
          <a:p>
            <a:pPr>
              <a:lnSpc>
                <a:spcPct val="150000"/>
              </a:lnSpc>
            </a:pPr>
            <a:r>
              <a:rPr lang="es-ES" b="0" dirty="0">
                <a:solidFill>
                  <a:schemeClr val="bg1"/>
                </a:solidFill>
                <a:effectLst>
                  <a:outerShdw blurRad="38100" dist="38100" dir="2700000" algn="tl">
                    <a:srgbClr val="000000">
                      <a:alpha val="43137"/>
                    </a:srgbClr>
                  </a:outerShdw>
                </a:effectLst>
              </a:rPr>
              <a:t>11.</a:t>
            </a:r>
            <a:r>
              <a:rPr lang="es-ES" dirty="0">
                <a:solidFill>
                  <a:schemeClr val="bg1"/>
                </a:solidFill>
                <a:effectLst>
                  <a:outerShdw blurRad="38100" dist="38100" dir="2700000" algn="tl">
                    <a:srgbClr val="000000">
                      <a:alpha val="43137"/>
                    </a:srgbClr>
                  </a:outerShdw>
                </a:effectLst>
              </a:rPr>
              <a:t> Reorientar y reinventar su marca o negocio del carnaval</a:t>
            </a:r>
          </a:p>
          <a:p>
            <a:pPr>
              <a:lnSpc>
                <a:spcPct val="150000"/>
              </a:lnSpc>
            </a:pPr>
            <a:r>
              <a:rPr lang="es-ES" b="0" dirty="0">
                <a:solidFill>
                  <a:schemeClr val="bg1"/>
                </a:solidFill>
                <a:effectLst>
                  <a:outerShdw blurRad="38100" dist="38100" dir="2700000" algn="tl">
                    <a:srgbClr val="000000">
                      <a:alpha val="43137"/>
                    </a:srgbClr>
                  </a:outerShdw>
                </a:effectLst>
              </a:rPr>
              <a:t>12.</a:t>
            </a:r>
            <a:r>
              <a:rPr lang="es-ES" dirty="0">
                <a:solidFill>
                  <a:schemeClr val="bg1"/>
                </a:solidFill>
                <a:effectLst>
                  <a:outerShdw blurRad="38100" dist="38100" dir="2700000" algn="tl">
                    <a:srgbClr val="000000">
                      <a:alpha val="43137"/>
                    </a:srgbClr>
                  </a:outerShdw>
                </a:effectLst>
              </a:rPr>
              <a:t> Un evento abarcador sobre las oportunidades para las bandas, las marcas, las actividades, los bailes de máscaras, la historia, el arte y la tradición en el futuro del carnaval</a:t>
            </a:r>
          </a:p>
        </p:txBody>
      </p:sp>
    </p:spTree>
    <p:extLst>
      <p:ext uri="{BB962C8B-B14F-4D97-AF65-F5344CB8AC3E}">
        <p14:creationId xmlns:p14="http://schemas.microsoft.com/office/powerpoint/2010/main" val="3759593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3559"/>
          <a:stretch/>
        </p:blipFill>
        <p:spPr>
          <a:xfrm>
            <a:off x="-26194" y="0"/>
            <a:ext cx="12218193" cy="6858000"/>
          </a:xfrm>
          <a:prstGeom prst="rect">
            <a:avLst/>
          </a:prstGeom>
        </p:spPr>
      </p:pic>
      <p:sp>
        <p:nvSpPr>
          <p:cNvPr id="2" name="Title 1"/>
          <p:cNvSpPr>
            <a:spLocks noGrp="1"/>
          </p:cNvSpPr>
          <p:nvPr>
            <p:ph type="title"/>
          </p:nvPr>
        </p:nvSpPr>
        <p:spPr>
          <a:xfrm>
            <a:off x="0" y="0"/>
            <a:ext cx="3283320" cy="1325563"/>
          </a:xfrm>
        </p:spPr>
        <p:txBody>
          <a:bodyPr/>
          <a:lstStyle/>
          <a:p>
            <a:pPr algn="ctr"/>
            <a:r>
              <a:rPr lang="es-ES" dirty="0">
                <a:effectLst>
                  <a:outerShdw blurRad="38100" dist="38100" dir="2700000" algn="tl">
                    <a:srgbClr val="000000">
                      <a:alpha val="43137"/>
                    </a:srgbClr>
                  </a:outerShdw>
                </a:effectLst>
              </a:rPr>
              <a:t>¡Gracias!</a:t>
            </a:r>
          </a:p>
        </p:txBody>
      </p:sp>
      <p:pic>
        <p:nvPicPr>
          <p:cNvPr id="4" name="Picture 3">
            <a:hlinkClick r:id="rId3"/>
          </p:cNvPr>
          <p:cNvPicPr>
            <a:picLocks noChangeAspect="1"/>
          </p:cNvPicPr>
          <p:nvPr/>
        </p:nvPicPr>
        <p:blipFill>
          <a:blip r:embed="rId4"/>
          <a:stretch>
            <a:fillRect/>
          </a:stretch>
        </p:blipFill>
        <p:spPr>
          <a:xfrm>
            <a:off x="2462289" y="1067028"/>
            <a:ext cx="516062" cy="517070"/>
          </a:xfrm>
          <a:prstGeom prst="rect">
            <a:avLst/>
          </a:prstGeom>
        </p:spPr>
      </p:pic>
      <p:pic>
        <p:nvPicPr>
          <p:cNvPr id="6" name="Picture 5">
            <a:hlinkClick r:id="rId5"/>
          </p:cNvPr>
          <p:cNvPicPr>
            <a:picLocks noChangeAspect="1"/>
          </p:cNvPicPr>
          <p:nvPr/>
        </p:nvPicPr>
        <p:blipFill>
          <a:blip r:embed="rId6"/>
          <a:stretch>
            <a:fillRect/>
          </a:stretch>
        </p:blipFill>
        <p:spPr>
          <a:xfrm>
            <a:off x="312754" y="1067028"/>
            <a:ext cx="520223" cy="5170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hlinkClick r:id="rId7"/>
          </p:cNvPr>
          <p:cNvPicPr>
            <a:picLocks noChangeAspect="1"/>
          </p:cNvPicPr>
          <p:nvPr/>
        </p:nvPicPr>
        <p:blipFill>
          <a:blip r:embed="rId8"/>
          <a:stretch>
            <a:fillRect/>
          </a:stretch>
        </p:blipFill>
        <p:spPr>
          <a:xfrm>
            <a:off x="1383125" y="1067028"/>
            <a:ext cx="517070" cy="517070"/>
          </a:xfrm>
          <a:prstGeom prst="rect">
            <a:avLst/>
          </a:prstGeom>
        </p:spPr>
      </p:pic>
    </p:spTree>
    <p:extLst>
      <p:ext uri="{BB962C8B-B14F-4D97-AF65-F5344CB8AC3E}">
        <p14:creationId xmlns:p14="http://schemas.microsoft.com/office/powerpoint/2010/main" val="3451743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5366" y="469538"/>
            <a:ext cx="5287224" cy="1893416"/>
          </a:xfrm>
        </p:spPr>
        <p:txBody>
          <a:bodyPr>
            <a:normAutofit/>
          </a:bodyPr>
          <a:lstStyle/>
          <a:p>
            <a:r>
              <a:rPr lang="es-ES" sz="3200" dirty="0">
                <a:solidFill>
                  <a:schemeClr val="bg1"/>
                </a:solidFill>
                <a:effectLst>
                  <a:outerShdw blurRad="38100" dist="38100" dir="2700000" algn="tl">
                    <a:srgbClr val="000000">
                      <a:alpha val="43137"/>
                    </a:srgbClr>
                  </a:outerShdw>
                </a:effectLst>
              </a:rPr>
              <a:t>Centro Nacional de Formación en Propiedad Intelectual en Trinidad y Tabago</a:t>
            </a:r>
          </a:p>
        </p:txBody>
      </p:sp>
      <p:sp>
        <p:nvSpPr>
          <p:cNvPr id="5" name="Subtitle 2"/>
          <p:cNvSpPr txBox="1">
            <a:spLocks/>
          </p:cNvSpPr>
          <p:nvPr/>
        </p:nvSpPr>
        <p:spPr>
          <a:xfrm>
            <a:off x="6904776" y="3429000"/>
            <a:ext cx="5287224" cy="1338404"/>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dirty="0">
                <a:solidFill>
                  <a:schemeClr val="bg1"/>
                </a:solidFill>
                <a:effectLst>
                  <a:outerShdw blurRad="38100" dist="38100" dir="2700000" algn="tl">
                    <a:srgbClr val="000000">
                      <a:alpha val="43137"/>
                    </a:srgbClr>
                  </a:outerShdw>
                </a:effectLst>
              </a:rPr>
              <a:t>Presentado por:</a:t>
            </a:r>
          </a:p>
          <a:p>
            <a:r>
              <a:rPr lang="es-ES" dirty="0">
                <a:solidFill>
                  <a:schemeClr val="bg1"/>
                </a:solidFill>
                <a:effectLst>
                  <a:outerShdw blurRad="38100" dist="38100" dir="2700000" algn="tl">
                    <a:srgbClr val="000000">
                      <a:alpha val="43137"/>
                    </a:srgbClr>
                  </a:outerShdw>
                </a:effectLst>
              </a:rPr>
              <a:t>Sr. Regan Asgarali, TTIPO</a:t>
            </a:r>
          </a:p>
          <a:p>
            <a:r>
              <a:rPr lang="es-ES" dirty="0">
                <a:solidFill>
                  <a:schemeClr val="bg1"/>
                </a:solidFill>
                <a:effectLst>
                  <a:outerShdw blurRad="38100" dist="38100" dir="2700000" algn="tl">
                    <a:srgbClr val="000000">
                      <a:alpha val="43137"/>
                    </a:srgbClr>
                  </a:outerShdw>
                </a:effectLst>
              </a:rPr>
              <a:t>Sra. Laura D’abreau, </a:t>
            </a:r>
            <a:r>
              <a:rPr lang="es-ES" dirty="0" smtClean="0">
                <a:solidFill>
                  <a:schemeClr val="bg1"/>
                </a:solidFill>
                <a:effectLst>
                  <a:outerShdw blurRad="38100" dist="38100" dir="2700000" algn="tl">
                    <a:srgbClr val="000000">
                      <a:alpha val="43137"/>
                    </a:srgbClr>
                  </a:outerShdw>
                </a:effectLst>
              </a:rPr>
              <a:t>CARIRI</a:t>
            </a:r>
            <a:endParaRPr lang="es-ES" dirty="0">
              <a:solidFill>
                <a:schemeClr val="bg1"/>
              </a:solidFill>
              <a:effectLst>
                <a:outerShdw blurRad="38100" dist="38100" dir="2700000" algn="tl">
                  <a:srgbClr val="000000">
                    <a:alpha val="43137"/>
                  </a:srgbClr>
                </a:outerShdw>
              </a:effectLst>
            </a:endParaRPr>
          </a:p>
          <a:p>
            <a:r>
              <a:rPr lang="es-ES" dirty="0">
                <a:solidFill>
                  <a:schemeClr val="bg1"/>
                </a:solidFill>
                <a:effectLst>
                  <a:outerShdw blurRad="38100" dist="38100" dir="2700000" algn="tl">
                    <a:srgbClr val="000000">
                      <a:alpha val="43137"/>
                    </a:srgbClr>
                  </a:outerShdw>
                </a:effectLst>
              </a:rPr>
              <a:t>Sr. Nicholas Gayahpersad, TTIPO</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307" y="5672380"/>
            <a:ext cx="1015660" cy="10156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451" y="5482140"/>
            <a:ext cx="1396139" cy="1396139"/>
          </a:xfrm>
          <a:prstGeom prst="rect">
            <a:avLst/>
          </a:prstGeom>
        </p:spPr>
      </p:pic>
      <p:pic>
        <p:nvPicPr>
          <p:cNvPr id="8" name="Picture 7"/>
          <p:cNvPicPr>
            <a:picLocks noChangeAspect="1"/>
          </p:cNvPicPr>
          <p:nvPr/>
        </p:nvPicPr>
        <p:blipFill>
          <a:blip r:embed="rId4"/>
          <a:stretch>
            <a:fillRect/>
          </a:stretch>
        </p:blipFill>
        <p:spPr>
          <a:xfrm>
            <a:off x="8929442" y="5672380"/>
            <a:ext cx="1396340" cy="98261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33466"/>
          <a:stretch/>
        </p:blipFill>
        <p:spPr>
          <a:xfrm>
            <a:off x="0" y="0"/>
            <a:ext cx="6844420" cy="6858000"/>
          </a:xfrm>
          <a:prstGeom prst="rect">
            <a:avLst/>
          </a:prstGeom>
        </p:spPr>
      </p:pic>
    </p:spTree>
    <p:extLst>
      <p:ext uri="{BB962C8B-B14F-4D97-AF65-F5344CB8AC3E}">
        <p14:creationId xmlns:p14="http://schemas.microsoft.com/office/powerpoint/2010/main" val="154799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140" y="317716"/>
            <a:ext cx="5245729" cy="796705"/>
          </a:xfrm>
        </p:spPr>
        <p:txBody>
          <a:bodyPr/>
          <a:lstStyle/>
          <a:p>
            <a:pPr algn="ctr"/>
            <a:r>
              <a:rPr lang="es-ES" dirty="0">
                <a:solidFill>
                  <a:schemeClr val="bg1"/>
                </a:solidFill>
                <a:effectLst>
                  <a:outerShdw blurRad="38100" dist="38100" dir="2700000" algn="tl">
                    <a:srgbClr val="000000">
                      <a:alpha val="43137"/>
                    </a:srgbClr>
                  </a:outerShdw>
                </a:effectLst>
              </a:rPr>
              <a:t>El mandato</a:t>
            </a:r>
          </a:p>
        </p:txBody>
      </p:sp>
      <p:sp>
        <p:nvSpPr>
          <p:cNvPr id="6" name="Title 1"/>
          <p:cNvSpPr txBox="1">
            <a:spLocks/>
          </p:cNvSpPr>
          <p:nvPr/>
        </p:nvSpPr>
        <p:spPr>
          <a:xfrm>
            <a:off x="60219" y="822701"/>
            <a:ext cx="6433572" cy="6035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s-ES" sz="2000" dirty="0">
                <a:solidFill>
                  <a:schemeClr val="bg1"/>
                </a:solidFill>
              </a:rPr>
              <a:t>En lo referido a la educación, la Oficina de Propiedad Intelectual de Trinidad y Tabago (TTIPO) se encarga de poner a disposición del público información sobre la propiedad intelectual.</a:t>
            </a:r>
          </a:p>
          <a:p>
            <a:pPr marL="571500" indent="-571500">
              <a:buFont typeface="Arial" panose="020B0604020202020204" pitchFamily="34" charset="0"/>
              <a:buChar char="•"/>
            </a:pPr>
            <a:endParaRPr lang="en-US" sz="2000" dirty="0">
              <a:solidFill>
                <a:schemeClr val="bg1"/>
              </a:solidFill>
            </a:endParaRPr>
          </a:p>
          <a:p>
            <a:pPr marL="571500" indent="-571500">
              <a:buFont typeface="Arial" panose="020B0604020202020204" pitchFamily="34" charset="0"/>
              <a:buChar char="•"/>
            </a:pPr>
            <a:r>
              <a:rPr lang="es-ES" sz="2000" dirty="0">
                <a:solidFill>
                  <a:schemeClr val="bg1"/>
                </a:solidFill>
              </a:rPr>
              <a:t>Desde su creación, la TTIPO ha participado en numerosas iniciativas educativas en Trinidad y Tabago.</a:t>
            </a:r>
          </a:p>
          <a:p>
            <a:endParaRPr lang="en-US" sz="2000" dirty="0">
              <a:solidFill>
                <a:schemeClr val="bg1"/>
              </a:solidFill>
            </a:endParaRPr>
          </a:p>
          <a:p>
            <a:pPr marL="571500" indent="-571500">
              <a:buFont typeface="Arial" panose="020B0604020202020204" pitchFamily="34" charset="0"/>
              <a:buChar char="•"/>
            </a:pPr>
            <a:r>
              <a:rPr lang="es-ES" sz="2000" dirty="0">
                <a:solidFill>
                  <a:schemeClr val="bg1"/>
                </a:solidFill>
              </a:rPr>
              <a:t>A fin de promover una cultura de respeto por la propiedad intelectual, </a:t>
            </a:r>
            <a:r>
              <a:rPr lang="es-ES" sz="2000" dirty="0" smtClean="0">
                <a:solidFill>
                  <a:schemeClr val="bg1"/>
                </a:solidFill>
              </a:rPr>
              <a:t>era necesario </a:t>
            </a:r>
            <a:r>
              <a:rPr lang="es-ES" sz="2000" dirty="0">
                <a:solidFill>
                  <a:schemeClr val="bg1"/>
                </a:solidFill>
              </a:rPr>
              <a:t>formalizar los aspectos relativos a la educación, la información y la capacitación. </a:t>
            </a:r>
          </a:p>
          <a:p>
            <a:pPr marL="571500" indent="-571500">
              <a:buFont typeface="Arial" panose="020B0604020202020204" pitchFamily="34" charset="0"/>
              <a:buChar char="•"/>
            </a:pPr>
            <a:endParaRPr lang="en-US" sz="2000" dirty="0">
              <a:solidFill>
                <a:schemeClr val="bg1"/>
              </a:solidFill>
            </a:endParaRPr>
          </a:p>
          <a:p>
            <a:pPr marL="571500" indent="-571500">
              <a:buFont typeface="Arial" panose="020B0604020202020204" pitchFamily="34" charset="0"/>
              <a:buChar char="•"/>
            </a:pPr>
            <a:r>
              <a:rPr lang="es-ES" sz="2000" dirty="0">
                <a:solidFill>
                  <a:schemeClr val="bg1"/>
                </a:solidFill>
              </a:rPr>
              <a:t>Actualmente la TTIPO está </a:t>
            </a:r>
            <a:r>
              <a:rPr lang="es-ES" sz="2000" dirty="0" smtClean="0">
                <a:solidFill>
                  <a:schemeClr val="bg1"/>
                </a:solidFill>
              </a:rPr>
              <a:t>integrando </a:t>
            </a:r>
            <a:r>
              <a:rPr lang="es-ES" sz="2000" dirty="0">
                <a:solidFill>
                  <a:schemeClr val="bg1"/>
                </a:solidFill>
              </a:rPr>
              <a:t>la educación en materia de PI a los planes de estudio.</a:t>
            </a:r>
          </a:p>
          <a:p>
            <a:pPr marL="571500" indent="-571500">
              <a:buFont typeface="Arial" panose="020B0604020202020204" pitchFamily="34" charset="0"/>
              <a:buChar char="•"/>
            </a:pPr>
            <a:endParaRPr lang="en-US" sz="2000" dirty="0" smtClean="0">
              <a:solidFill>
                <a:schemeClr val="bg1"/>
              </a:solidFill>
            </a:endParaRPr>
          </a:p>
          <a:p>
            <a:pPr marL="571500" indent="-571500">
              <a:buFont typeface="Arial" panose="020B0604020202020204" pitchFamily="34" charset="0"/>
              <a:buChar char="•"/>
            </a:pPr>
            <a:r>
              <a:rPr lang="es-ES" sz="2000" dirty="0">
                <a:solidFill>
                  <a:schemeClr val="bg1"/>
                </a:solidFill>
              </a:rPr>
              <a:t>La Oficina de Propiedad Intelectual de Trinidad y Tabago firmó un M</a:t>
            </a:r>
            <a:r>
              <a:rPr lang="es-ES" sz="2000" dirty="0" smtClean="0">
                <a:solidFill>
                  <a:schemeClr val="bg1"/>
                </a:solidFill>
              </a:rPr>
              <a:t>emorando </a:t>
            </a:r>
            <a:r>
              <a:rPr lang="es-ES" sz="2000" dirty="0">
                <a:solidFill>
                  <a:schemeClr val="bg1"/>
                </a:solidFill>
              </a:rPr>
              <a:t>de entendimiento con la OMPI para establecer el Centro Nacional de Formación en Propiedad Intelectual (NIPTC).</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878" t="25742" b="26205"/>
          <a:stretch/>
        </p:blipFill>
        <p:spPr>
          <a:xfrm>
            <a:off x="6657125" y="4045059"/>
            <a:ext cx="5551182" cy="2812942"/>
          </a:xfrm>
          <a:prstGeom prst="rect">
            <a:avLst/>
          </a:prstGeom>
        </p:spPr>
      </p:pic>
      <p:pic>
        <p:nvPicPr>
          <p:cNvPr id="4" name="Picture 3"/>
          <p:cNvPicPr>
            <a:picLocks noChangeAspect="1"/>
          </p:cNvPicPr>
          <p:nvPr/>
        </p:nvPicPr>
        <p:blipFill>
          <a:blip r:embed="rId3"/>
          <a:stretch>
            <a:fillRect/>
          </a:stretch>
        </p:blipFill>
        <p:spPr>
          <a:xfrm>
            <a:off x="6657125" y="-1"/>
            <a:ext cx="5534876" cy="4045060"/>
          </a:xfrm>
          <a:prstGeom prst="rect">
            <a:avLst/>
          </a:prstGeom>
        </p:spPr>
      </p:pic>
    </p:spTree>
    <p:extLst>
      <p:ext uri="{BB962C8B-B14F-4D97-AF65-F5344CB8AC3E}">
        <p14:creationId xmlns:p14="http://schemas.microsoft.com/office/powerpoint/2010/main" val="2160654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4998203" cy="2944951"/>
          </a:xfrm>
          <a:prstGeom prst="rect">
            <a:avLst/>
          </a:prstGeom>
        </p:spPr>
      </p:pic>
      <p:pic>
        <p:nvPicPr>
          <p:cNvPr id="7" name="Picture 6"/>
          <p:cNvPicPr>
            <a:picLocks noChangeAspect="1"/>
          </p:cNvPicPr>
          <p:nvPr/>
        </p:nvPicPr>
        <p:blipFill>
          <a:blip r:embed="rId3"/>
          <a:stretch>
            <a:fillRect/>
          </a:stretch>
        </p:blipFill>
        <p:spPr>
          <a:xfrm>
            <a:off x="4998201" y="0"/>
            <a:ext cx="7193799"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8701" b="19548"/>
          <a:stretch/>
        </p:blipFill>
        <p:spPr>
          <a:xfrm>
            <a:off x="0" y="2944951"/>
            <a:ext cx="4998201" cy="3913049"/>
          </a:xfrm>
          <a:prstGeom prst="rect">
            <a:avLst/>
          </a:prstGeom>
        </p:spPr>
      </p:pic>
    </p:spTree>
    <p:extLst>
      <p:ext uri="{BB962C8B-B14F-4D97-AF65-F5344CB8AC3E}">
        <p14:creationId xmlns:p14="http://schemas.microsoft.com/office/powerpoint/2010/main" val="103601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940" y="-201476"/>
            <a:ext cx="5647841" cy="1325563"/>
          </a:xfrm>
        </p:spPr>
        <p:txBody>
          <a:bodyPr/>
          <a:lstStyle/>
          <a:p>
            <a:r>
              <a:rPr lang="es-ES" dirty="0">
                <a:solidFill>
                  <a:schemeClr val="bg1"/>
                </a:solidFill>
              </a:rPr>
              <a:t>Próximos programas</a:t>
            </a:r>
          </a:p>
        </p:txBody>
      </p:sp>
      <p:pic>
        <p:nvPicPr>
          <p:cNvPr id="4" name="Picture 3"/>
          <p:cNvPicPr>
            <a:picLocks noChangeAspect="1"/>
          </p:cNvPicPr>
          <p:nvPr/>
        </p:nvPicPr>
        <p:blipFill>
          <a:blip r:embed="rId2"/>
          <a:stretch>
            <a:fillRect/>
          </a:stretch>
        </p:blipFill>
        <p:spPr>
          <a:xfrm>
            <a:off x="515173" y="1430662"/>
            <a:ext cx="4762000" cy="4575489"/>
          </a:xfrm>
          <a:prstGeom prst="rect">
            <a:avLst/>
          </a:prstGeom>
        </p:spPr>
      </p:pic>
      <p:sp>
        <p:nvSpPr>
          <p:cNvPr id="6" name="Rectangle 5"/>
          <p:cNvSpPr/>
          <p:nvPr/>
        </p:nvSpPr>
        <p:spPr>
          <a:xfrm>
            <a:off x="268528" y="6069123"/>
            <a:ext cx="5445786" cy="523220"/>
          </a:xfrm>
          <a:prstGeom prst="rect">
            <a:avLst/>
          </a:prstGeom>
        </p:spPr>
        <p:txBody>
          <a:bodyPr wrap="none">
            <a:spAutoFit/>
          </a:bodyPr>
          <a:lstStyle/>
          <a:p>
            <a:r>
              <a:rPr lang="es-ES" sz="2800" dirty="0">
                <a:effectLst>
                  <a:outerShdw blurRad="38100" dist="38100" dir="2700000" algn="tl">
                    <a:srgbClr val="000000">
                      <a:alpha val="43137"/>
                    </a:srgbClr>
                  </a:outerShdw>
                </a:effectLst>
              </a:rPr>
              <a:t>Introducción a la propiedad intelectual</a:t>
            </a:r>
          </a:p>
        </p:txBody>
      </p:sp>
      <p:pic>
        <p:nvPicPr>
          <p:cNvPr id="10" name="Picture 9"/>
          <p:cNvPicPr>
            <a:picLocks noChangeAspect="1"/>
          </p:cNvPicPr>
          <p:nvPr/>
        </p:nvPicPr>
        <p:blipFill>
          <a:blip r:embed="rId3"/>
          <a:stretch>
            <a:fillRect/>
          </a:stretch>
        </p:blipFill>
        <p:spPr>
          <a:xfrm>
            <a:off x="5801568" y="1430662"/>
            <a:ext cx="6142425" cy="4638461"/>
          </a:xfrm>
          <a:prstGeom prst="rect">
            <a:avLst/>
          </a:prstGeom>
        </p:spPr>
      </p:pic>
    </p:spTree>
    <p:extLst>
      <p:ext uri="{BB962C8B-B14F-4D97-AF65-F5344CB8AC3E}">
        <p14:creationId xmlns:p14="http://schemas.microsoft.com/office/powerpoint/2010/main" val="3711575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33429" y="-113023"/>
            <a:ext cx="5337874" cy="9593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bg1"/>
                </a:solidFill>
              </a:rPr>
              <a:t>Programas propuestos</a:t>
            </a:r>
          </a:p>
        </p:txBody>
      </p:sp>
      <p:pic>
        <p:nvPicPr>
          <p:cNvPr id="9" name="Picture 8"/>
          <p:cNvPicPr>
            <a:picLocks noChangeAspect="1"/>
          </p:cNvPicPr>
          <p:nvPr/>
        </p:nvPicPr>
        <p:blipFill rotWithShape="1">
          <a:blip r:embed="rId2"/>
          <a:srcRect l="31150"/>
          <a:stretch/>
        </p:blipFill>
        <p:spPr>
          <a:xfrm>
            <a:off x="8792123" y="724617"/>
            <a:ext cx="2471726" cy="1608050"/>
          </a:xfrm>
          <a:prstGeom prst="rect">
            <a:avLst/>
          </a:prstGeom>
        </p:spPr>
      </p:pic>
      <p:sp>
        <p:nvSpPr>
          <p:cNvPr id="10" name="Rectangle 9"/>
          <p:cNvSpPr/>
          <p:nvPr/>
        </p:nvSpPr>
        <p:spPr>
          <a:xfrm>
            <a:off x="429787" y="1257800"/>
            <a:ext cx="7583480" cy="646331"/>
          </a:xfrm>
          <a:prstGeom prst="rect">
            <a:avLst/>
          </a:prstGeom>
        </p:spPr>
        <p:txBody>
          <a:bodyPr wrap="square">
            <a:spAutoFit/>
          </a:bodyPr>
          <a:lstStyle/>
          <a:p>
            <a:pPr algn="ctr"/>
            <a:r>
              <a:rPr lang="es-ES" dirty="0">
                <a:solidFill>
                  <a:schemeClr val="bg1"/>
                </a:solidFill>
              </a:rPr>
              <a:t>Provisión de cursos de desarrollo profesional y un curso extracurricular (Introducción a la PI) </a:t>
            </a:r>
            <a:r>
              <a:rPr lang="es-ES" dirty="0" smtClean="0">
                <a:solidFill>
                  <a:schemeClr val="bg1"/>
                </a:solidFill>
              </a:rPr>
              <a:t>en </a:t>
            </a:r>
            <a:r>
              <a:rPr lang="es-ES" dirty="0">
                <a:solidFill>
                  <a:schemeClr val="bg1"/>
                </a:solidFill>
              </a:rPr>
              <a:t>la Universidad de las Indias Occidentales.</a:t>
            </a:r>
          </a:p>
        </p:txBody>
      </p:sp>
      <p:pic>
        <p:nvPicPr>
          <p:cNvPr id="11" name="Picture 10"/>
          <p:cNvPicPr>
            <a:picLocks noChangeAspect="1"/>
          </p:cNvPicPr>
          <p:nvPr/>
        </p:nvPicPr>
        <p:blipFill rotWithShape="1">
          <a:blip r:embed="rId3"/>
          <a:srcRect l="22227" r="10275"/>
          <a:stretch/>
        </p:blipFill>
        <p:spPr>
          <a:xfrm>
            <a:off x="8792123" y="2332667"/>
            <a:ext cx="2472625" cy="1626356"/>
          </a:xfrm>
          <a:prstGeom prst="rect">
            <a:avLst/>
          </a:prstGeom>
        </p:spPr>
      </p:pic>
      <p:sp>
        <p:nvSpPr>
          <p:cNvPr id="12" name="Rectangle 11"/>
          <p:cNvSpPr/>
          <p:nvPr/>
        </p:nvSpPr>
        <p:spPr>
          <a:xfrm>
            <a:off x="154080" y="2765654"/>
            <a:ext cx="8424875" cy="707886"/>
          </a:xfrm>
          <a:prstGeom prst="rect">
            <a:avLst/>
          </a:prstGeom>
        </p:spPr>
        <p:txBody>
          <a:bodyPr wrap="square">
            <a:spAutoFit/>
          </a:bodyPr>
          <a:lstStyle/>
          <a:p>
            <a:pPr algn="ctr"/>
            <a:r>
              <a:rPr lang="es-ES" sz="2000" dirty="0">
                <a:solidFill>
                  <a:schemeClr val="bg1"/>
                </a:solidFill>
              </a:rPr>
              <a:t>Propiedad intelectual y observancia de las normas para la División de Aduanas del Servicio de Policía de Trinidad y Tabago </a:t>
            </a:r>
          </a:p>
        </p:txBody>
      </p:sp>
      <p:pic>
        <p:nvPicPr>
          <p:cNvPr id="3" name="Picture 2"/>
          <p:cNvPicPr>
            <a:picLocks noChangeAspect="1"/>
          </p:cNvPicPr>
          <p:nvPr/>
        </p:nvPicPr>
        <p:blipFill rotWithShape="1">
          <a:blip r:embed="rId4"/>
          <a:srcRect t="22452" b="25192"/>
          <a:stretch/>
        </p:blipFill>
        <p:spPr>
          <a:xfrm>
            <a:off x="8793022" y="3941928"/>
            <a:ext cx="2471726" cy="1286360"/>
          </a:xfrm>
          <a:prstGeom prst="rect">
            <a:avLst/>
          </a:prstGeom>
        </p:spPr>
      </p:pic>
      <p:sp>
        <p:nvSpPr>
          <p:cNvPr id="13" name="Rectangle 12"/>
          <p:cNvSpPr/>
          <p:nvPr/>
        </p:nvSpPr>
        <p:spPr>
          <a:xfrm>
            <a:off x="719770" y="4212859"/>
            <a:ext cx="7293497" cy="707886"/>
          </a:xfrm>
          <a:prstGeom prst="rect">
            <a:avLst/>
          </a:prstGeom>
        </p:spPr>
        <p:txBody>
          <a:bodyPr wrap="square">
            <a:spAutoFit/>
          </a:bodyPr>
          <a:lstStyle/>
          <a:p>
            <a:pPr algn="ctr"/>
            <a:r>
              <a:rPr lang="es-ES" sz="2000" dirty="0">
                <a:solidFill>
                  <a:schemeClr val="bg1"/>
                </a:solidFill>
              </a:rPr>
              <a:t>Taller de propiedad intelectual para pymes, organizado en cooperación con CARIRI de manera anual</a:t>
            </a:r>
          </a:p>
        </p:txBody>
      </p:sp>
      <p:sp>
        <p:nvSpPr>
          <p:cNvPr id="14" name="Rectangle 13"/>
          <p:cNvSpPr/>
          <p:nvPr/>
        </p:nvSpPr>
        <p:spPr>
          <a:xfrm>
            <a:off x="758670" y="5424758"/>
            <a:ext cx="7293497" cy="707886"/>
          </a:xfrm>
          <a:prstGeom prst="rect">
            <a:avLst/>
          </a:prstGeom>
        </p:spPr>
        <p:txBody>
          <a:bodyPr wrap="square">
            <a:spAutoFit/>
          </a:bodyPr>
          <a:lstStyle/>
          <a:p>
            <a:pPr algn="ctr"/>
            <a:r>
              <a:rPr lang="es-ES" sz="2000" dirty="0">
                <a:solidFill>
                  <a:schemeClr val="bg1"/>
                </a:solidFill>
              </a:rPr>
              <a:t>Desarrollo de un curso sobre PI para la industria creativa, con énfasis en los sectores de las producciones cinematográficas, la moda, la música y las aplicaciones móviles.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8060" y="5666213"/>
            <a:ext cx="913896" cy="9138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6956" y="5650715"/>
            <a:ext cx="963858" cy="96385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5813" y="5650714"/>
            <a:ext cx="964926" cy="964926"/>
          </a:xfrm>
          <a:prstGeom prst="rect">
            <a:avLst/>
          </a:prstGeom>
        </p:spPr>
      </p:pic>
    </p:spTree>
    <p:extLst>
      <p:ext uri="{BB962C8B-B14F-4D97-AF65-F5344CB8AC3E}">
        <p14:creationId xmlns:p14="http://schemas.microsoft.com/office/powerpoint/2010/main" val="3146500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2174" y="-51174"/>
            <a:ext cx="5118662" cy="1325563"/>
          </a:xfrm>
        </p:spPr>
        <p:txBody>
          <a:bodyPr/>
          <a:lstStyle/>
          <a:p>
            <a:pPr algn="ctr"/>
            <a:r>
              <a:rPr lang="es-ES" dirty="0">
                <a:solidFill>
                  <a:schemeClr val="bg1"/>
                </a:solidFill>
                <a:effectLst>
                  <a:outerShdw blurRad="38100" dist="38100" dir="2700000" algn="tl">
                    <a:srgbClr val="000000">
                      <a:alpha val="43137"/>
                    </a:srgbClr>
                  </a:outerShdw>
                </a:effectLst>
              </a:rPr>
              <a:t>Nuestros formadores</a:t>
            </a:r>
          </a:p>
        </p:txBody>
      </p:sp>
      <p:pic>
        <p:nvPicPr>
          <p:cNvPr id="3" name="Picture 2"/>
          <p:cNvPicPr>
            <a:picLocks noChangeAspect="1"/>
          </p:cNvPicPr>
          <p:nvPr/>
        </p:nvPicPr>
        <p:blipFill>
          <a:blip r:embed="rId2"/>
          <a:stretch>
            <a:fillRect/>
          </a:stretch>
        </p:blipFill>
        <p:spPr>
          <a:xfrm>
            <a:off x="0" y="192500"/>
            <a:ext cx="2163778" cy="2163778"/>
          </a:xfrm>
          <a:prstGeom prst="rect">
            <a:avLst/>
          </a:prstGeom>
        </p:spPr>
      </p:pic>
      <p:pic>
        <p:nvPicPr>
          <p:cNvPr id="4" name="Picture 3"/>
          <p:cNvPicPr>
            <a:picLocks noChangeAspect="1"/>
          </p:cNvPicPr>
          <p:nvPr/>
        </p:nvPicPr>
        <p:blipFill>
          <a:blip r:embed="rId3"/>
          <a:stretch>
            <a:fillRect/>
          </a:stretch>
        </p:blipFill>
        <p:spPr>
          <a:xfrm>
            <a:off x="4327551" y="2356277"/>
            <a:ext cx="2163778" cy="2163778"/>
          </a:xfrm>
          <a:prstGeom prst="rect">
            <a:avLst/>
          </a:prstGeom>
        </p:spPr>
      </p:pic>
      <p:pic>
        <p:nvPicPr>
          <p:cNvPr id="5" name="Picture 4"/>
          <p:cNvPicPr>
            <a:picLocks noChangeAspect="1"/>
          </p:cNvPicPr>
          <p:nvPr/>
        </p:nvPicPr>
        <p:blipFill>
          <a:blip r:embed="rId4"/>
          <a:stretch>
            <a:fillRect/>
          </a:stretch>
        </p:blipFill>
        <p:spPr>
          <a:xfrm>
            <a:off x="4327558" y="192501"/>
            <a:ext cx="2163778" cy="2163778"/>
          </a:xfrm>
          <a:prstGeom prst="rect">
            <a:avLst/>
          </a:prstGeom>
        </p:spPr>
      </p:pic>
      <p:pic>
        <p:nvPicPr>
          <p:cNvPr id="6" name="Picture 5"/>
          <p:cNvPicPr>
            <a:picLocks noChangeAspect="1"/>
          </p:cNvPicPr>
          <p:nvPr/>
        </p:nvPicPr>
        <p:blipFill>
          <a:blip r:embed="rId5"/>
          <a:stretch>
            <a:fillRect/>
          </a:stretch>
        </p:blipFill>
        <p:spPr>
          <a:xfrm>
            <a:off x="-1" y="2356278"/>
            <a:ext cx="2163779" cy="2163779"/>
          </a:xfrm>
          <a:prstGeom prst="rect">
            <a:avLst/>
          </a:prstGeom>
        </p:spPr>
      </p:pic>
      <p:pic>
        <p:nvPicPr>
          <p:cNvPr id="7" name="Picture 6"/>
          <p:cNvPicPr>
            <a:picLocks noChangeAspect="1"/>
          </p:cNvPicPr>
          <p:nvPr/>
        </p:nvPicPr>
        <p:blipFill>
          <a:blip r:embed="rId6"/>
          <a:stretch>
            <a:fillRect/>
          </a:stretch>
        </p:blipFill>
        <p:spPr>
          <a:xfrm>
            <a:off x="2163770" y="2356273"/>
            <a:ext cx="2163779" cy="2163779"/>
          </a:xfrm>
          <a:prstGeom prst="rect">
            <a:avLst/>
          </a:prstGeom>
        </p:spPr>
      </p:pic>
      <p:pic>
        <p:nvPicPr>
          <p:cNvPr id="8" name="Picture 7"/>
          <p:cNvPicPr>
            <a:picLocks noChangeAspect="1"/>
          </p:cNvPicPr>
          <p:nvPr/>
        </p:nvPicPr>
        <p:blipFill>
          <a:blip r:embed="rId7"/>
          <a:stretch>
            <a:fillRect/>
          </a:stretch>
        </p:blipFill>
        <p:spPr>
          <a:xfrm>
            <a:off x="2163775" y="192500"/>
            <a:ext cx="2163779" cy="2163779"/>
          </a:xfrm>
          <a:prstGeom prst="rect">
            <a:avLst/>
          </a:prstGeom>
        </p:spPr>
      </p:pic>
      <p:pic>
        <p:nvPicPr>
          <p:cNvPr id="9" name="Picture 8"/>
          <p:cNvPicPr>
            <a:picLocks noChangeAspect="1"/>
          </p:cNvPicPr>
          <p:nvPr/>
        </p:nvPicPr>
        <p:blipFill>
          <a:blip r:embed="rId8"/>
          <a:stretch>
            <a:fillRect/>
          </a:stretch>
        </p:blipFill>
        <p:spPr>
          <a:xfrm>
            <a:off x="-2" y="4520055"/>
            <a:ext cx="2163777" cy="2163777"/>
          </a:xfrm>
          <a:prstGeom prst="rect">
            <a:avLst/>
          </a:prstGeom>
        </p:spPr>
      </p:pic>
      <p:pic>
        <p:nvPicPr>
          <p:cNvPr id="10" name="Picture 9"/>
          <p:cNvPicPr>
            <a:picLocks noChangeAspect="1"/>
          </p:cNvPicPr>
          <p:nvPr/>
        </p:nvPicPr>
        <p:blipFill>
          <a:blip r:embed="rId9"/>
          <a:stretch>
            <a:fillRect/>
          </a:stretch>
        </p:blipFill>
        <p:spPr>
          <a:xfrm>
            <a:off x="2163775" y="4520053"/>
            <a:ext cx="2163778" cy="2163778"/>
          </a:xfrm>
          <a:prstGeom prst="rect">
            <a:avLst/>
          </a:prstGeom>
        </p:spPr>
      </p:pic>
      <p:pic>
        <p:nvPicPr>
          <p:cNvPr id="11" name="Picture 10"/>
          <p:cNvPicPr>
            <a:picLocks noChangeAspect="1"/>
          </p:cNvPicPr>
          <p:nvPr/>
        </p:nvPicPr>
        <p:blipFill>
          <a:blip r:embed="rId10"/>
          <a:stretch>
            <a:fillRect/>
          </a:stretch>
        </p:blipFill>
        <p:spPr>
          <a:xfrm>
            <a:off x="4327552" y="4520054"/>
            <a:ext cx="2163776" cy="2163776"/>
          </a:xfrm>
          <a:prstGeom prst="rect">
            <a:avLst/>
          </a:prstGeom>
        </p:spPr>
      </p:pic>
      <p:sp>
        <p:nvSpPr>
          <p:cNvPr id="12" name="Rectangle 11"/>
          <p:cNvSpPr/>
          <p:nvPr/>
        </p:nvSpPr>
        <p:spPr>
          <a:xfrm>
            <a:off x="7153366" y="1325176"/>
            <a:ext cx="4665553" cy="2554545"/>
          </a:xfrm>
          <a:prstGeom prst="rect">
            <a:avLst/>
          </a:prstGeom>
        </p:spPr>
        <p:txBody>
          <a:bodyPr wrap="square">
            <a:spAutoFit/>
          </a:bodyPr>
          <a:lstStyle/>
          <a:p>
            <a:pPr algn="ctr"/>
            <a:r>
              <a:rPr lang="es-ES" sz="2000" dirty="0">
                <a:solidFill>
                  <a:schemeClr val="bg1"/>
                </a:solidFill>
                <a:effectLst>
                  <a:outerShdw blurRad="38100" dist="38100" dir="2700000" algn="tl">
                    <a:srgbClr val="000000">
                      <a:alpha val="43137"/>
                    </a:srgbClr>
                  </a:outerShdw>
                </a:effectLst>
              </a:rPr>
              <a:t>Del 8 al 12 de julio de 2019, se celebró la primera edición del taller de formación de formadores para el establecimiento del Centro Nacional de Formación en Propiedad Intelectual (NIPTC) con la asistencia de la Organización Mundial de la Propiedad Intelectual (OMPI) para formar al futuro personal administrativo y docente del NIPTC.</a:t>
            </a:r>
          </a:p>
        </p:txBody>
      </p:sp>
      <p:sp>
        <p:nvSpPr>
          <p:cNvPr id="13" name="Rectangle 12"/>
          <p:cNvSpPr/>
          <p:nvPr/>
        </p:nvSpPr>
        <p:spPr>
          <a:xfrm>
            <a:off x="7152665" y="4286970"/>
            <a:ext cx="4665553" cy="1938992"/>
          </a:xfrm>
          <a:prstGeom prst="rect">
            <a:avLst/>
          </a:prstGeom>
        </p:spPr>
        <p:txBody>
          <a:bodyPr wrap="square">
            <a:spAutoFit/>
          </a:bodyPr>
          <a:lstStyle/>
          <a:p>
            <a:pPr algn="ctr"/>
            <a:r>
              <a:rPr lang="es-ES" sz="2000" dirty="0">
                <a:solidFill>
                  <a:schemeClr val="bg1"/>
                </a:solidFill>
                <a:effectLst>
                  <a:outerShdw blurRad="38100" dist="38100" dir="2700000" algn="tl">
                    <a:srgbClr val="000000">
                      <a:alpha val="43137"/>
                    </a:srgbClr>
                  </a:outerShdw>
                </a:effectLst>
              </a:rPr>
              <a:t>Veintiocho personas lograron obtener una certificación para trabajar en el NIPTC. Nuestros formadores son profesionales de larga trayectoria provenientes de los sectores público y privado, con experiencia en los ámbitos del derecho, la ciencia, los negocios y las artes creativas. </a:t>
            </a:r>
          </a:p>
        </p:txBody>
      </p:sp>
    </p:spTree>
    <p:extLst>
      <p:ext uri="{BB962C8B-B14F-4D97-AF65-F5344CB8AC3E}">
        <p14:creationId xmlns:p14="http://schemas.microsoft.com/office/powerpoint/2010/main" val="2085879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4" y="172510"/>
            <a:ext cx="7245458" cy="1325563"/>
          </a:xfrm>
        </p:spPr>
        <p:txBody>
          <a:bodyPr>
            <a:normAutofit/>
          </a:bodyPr>
          <a:lstStyle/>
          <a:p>
            <a:pPr algn="ctr"/>
            <a:r>
              <a:rPr lang="es-ES" dirty="0">
                <a:solidFill>
                  <a:schemeClr val="bg1"/>
                </a:solidFill>
              </a:rPr>
              <a:t>Taller de bebidas y alimentos</a:t>
            </a:r>
            <a:br>
              <a:rPr lang="es-ES" dirty="0">
                <a:solidFill>
                  <a:schemeClr val="bg1"/>
                </a:solidFill>
              </a:rPr>
            </a:br>
            <a:r>
              <a:rPr lang="es-ES" dirty="0">
                <a:solidFill>
                  <a:schemeClr val="bg1"/>
                </a:solidFill>
              </a:rPr>
              <a:t>“La receta para el éxito”</a:t>
            </a:r>
          </a:p>
        </p:txBody>
      </p:sp>
      <p:graphicFrame>
        <p:nvGraphicFramePr>
          <p:cNvPr id="4" name="Object 3"/>
          <p:cNvGraphicFramePr>
            <a:graphicFrameLocks noChangeAspect="1"/>
          </p:cNvGraphicFramePr>
          <p:nvPr>
            <p:extLst>
              <p:ext uri="{D42A27DB-BD31-4B8C-83A1-F6EECF244321}">
                <p14:modId xmlns:p14="http://schemas.microsoft.com/office/powerpoint/2010/main" val="4268060840"/>
              </p:ext>
            </p:extLst>
          </p:nvPr>
        </p:nvGraphicFramePr>
        <p:xfrm>
          <a:off x="7360467" y="27159"/>
          <a:ext cx="4831533" cy="6825756"/>
        </p:xfrm>
        <a:graphic>
          <a:graphicData uri="http://schemas.openxmlformats.org/presentationml/2006/ole">
            <mc:AlternateContent xmlns:mc="http://schemas.openxmlformats.org/markup-compatibility/2006">
              <mc:Choice xmlns:v="urn:schemas-microsoft-com:vml" Requires="v">
                <p:oleObj spid="_x0000_s1064" name="Acrobat Document" r:id="rId3" imgW="3784513" imgH="5346331" progId="Acrobat.Document.DC">
                  <p:embed/>
                </p:oleObj>
              </mc:Choice>
              <mc:Fallback>
                <p:oleObj name="Acrobat Document" r:id="rId3" imgW="3784513" imgH="5346331" progId="Acrobat.Document.DC">
                  <p:embed/>
                  <p:pic>
                    <p:nvPicPr>
                      <p:cNvPr id="0" name=""/>
                      <p:cNvPicPr/>
                      <p:nvPr/>
                    </p:nvPicPr>
                    <p:blipFill>
                      <a:blip r:embed="rId4"/>
                      <a:stretch>
                        <a:fillRect/>
                      </a:stretch>
                    </p:blipFill>
                    <p:spPr>
                      <a:xfrm>
                        <a:off x="7360467" y="27159"/>
                        <a:ext cx="4831533" cy="6825756"/>
                      </a:xfrm>
                      <a:prstGeom prst="rect">
                        <a:avLst/>
                      </a:prstGeom>
                    </p:spPr>
                  </p:pic>
                </p:oleObj>
              </mc:Fallback>
            </mc:AlternateContent>
          </a:graphicData>
        </a:graphic>
      </p:graphicFrame>
      <p:sp>
        <p:nvSpPr>
          <p:cNvPr id="3" name="Rectangle 2"/>
          <p:cNvSpPr/>
          <p:nvPr/>
        </p:nvSpPr>
        <p:spPr>
          <a:xfrm>
            <a:off x="54244" y="1757670"/>
            <a:ext cx="7245458" cy="4801314"/>
          </a:xfrm>
          <a:prstGeom prst="rect">
            <a:avLst/>
          </a:prstGeom>
        </p:spPr>
        <p:txBody>
          <a:bodyPr wrap="square">
            <a:spAutoFit/>
          </a:bodyPr>
          <a:lstStyle/>
          <a:p>
            <a:pPr algn="ctr"/>
            <a:r>
              <a:rPr lang="es-ES" dirty="0">
                <a:solidFill>
                  <a:schemeClr val="bg1"/>
                </a:solidFill>
              </a:rPr>
              <a:t>El 18 y 19 de noviembre de 2021, la TTIPO, mediante el NIPTC y en cooperación con el  Instituto de Investigaciones Industriales del Caribe</a:t>
            </a:r>
          </a:p>
          <a:p>
            <a:pPr algn="ctr"/>
            <a:r>
              <a:rPr lang="es-ES" dirty="0">
                <a:solidFill>
                  <a:schemeClr val="bg1"/>
                </a:solidFill>
              </a:rPr>
              <a:t>(CARIRI), celebró un taller virtual de dos días con una duración de media jornada </a:t>
            </a:r>
            <a:r>
              <a:rPr lang="es-ES" dirty="0" smtClean="0">
                <a:solidFill>
                  <a:schemeClr val="bg1"/>
                </a:solidFill>
              </a:rPr>
              <a:t>por sesión</a:t>
            </a:r>
            <a:endParaRPr lang="es-ES" dirty="0">
              <a:solidFill>
                <a:schemeClr val="bg1"/>
              </a:solidFill>
            </a:endParaRPr>
          </a:p>
          <a:p>
            <a:pPr algn="ctr"/>
            <a:r>
              <a:rPr lang="es-ES" dirty="0">
                <a:solidFill>
                  <a:schemeClr val="bg1"/>
                </a:solidFill>
              </a:rPr>
              <a:t>dirigido a empresarios y pymes de la industria de los</a:t>
            </a:r>
          </a:p>
          <a:p>
            <a:pPr algn="ctr"/>
            <a:r>
              <a:rPr lang="es-ES" dirty="0">
                <a:solidFill>
                  <a:schemeClr val="bg1"/>
                </a:solidFill>
              </a:rPr>
              <a:t>alimentos y las </a:t>
            </a:r>
            <a:r>
              <a:rPr lang="es-ES" dirty="0" smtClean="0">
                <a:solidFill>
                  <a:schemeClr val="bg1"/>
                </a:solidFill>
              </a:rPr>
              <a:t>bebidas.</a:t>
            </a:r>
            <a:endParaRPr lang="es-ES" dirty="0">
              <a:solidFill>
                <a:schemeClr val="bg1"/>
              </a:solidFill>
            </a:endParaRPr>
          </a:p>
          <a:p>
            <a:pPr algn="ctr"/>
            <a:endParaRPr lang="en-US" dirty="0">
              <a:solidFill>
                <a:schemeClr val="bg1"/>
              </a:solidFill>
            </a:endParaRPr>
          </a:p>
          <a:p>
            <a:pPr algn="ctr"/>
            <a:r>
              <a:rPr lang="es-ES" dirty="0" smtClean="0">
                <a:solidFill>
                  <a:schemeClr val="bg1"/>
                </a:solidFill>
              </a:rPr>
              <a:t>Los asistentes </a:t>
            </a:r>
            <a:r>
              <a:rPr lang="es-ES" dirty="0">
                <a:solidFill>
                  <a:schemeClr val="bg1"/>
                </a:solidFill>
              </a:rPr>
              <a:t>al taller tuvieron la oportunidad de aprender</a:t>
            </a:r>
          </a:p>
          <a:p>
            <a:pPr algn="ctr"/>
            <a:r>
              <a:rPr lang="es-ES" dirty="0" smtClean="0">
                <a:solidFill>
                  <a:schemeClr val="bg1"/>
                </a:solidFill>
              </a:rPr>
              <a:t>sobre diversos </a:t>
            </a:r>
            <a:r>
              <a:rPr lang="es-ES" dirty="0">
                <a:solidFill>
                  <a:schemeClr val="bg1"/>
                </a:solidFill>
              </a:rPr>
              <a:t>aspectos de la propiedad intelectual,</a:t>
            </a:r>
          </a:p>
          <a:p>
            <a:pPr algn="ctr"/>
            <a:r>
              <a:rPr lang="es-ES" dirty="0">
                <a:solidFill>
                  <a:schemeClr val="bg1"/>
                </a:solidFill>
              </a:rPr>
              <a:t>en particular </a:t>
            </a:r>
            <a:r>
              <a:rPr lang="es-ES" dirty="0" smtClean="0">
                <a:solidFill>
                  <a:schemeClr val="bg1"/>
                </a:solidFill>
              </a:rPr>
              <a:t>la </a:t>
            </a:r>
            <a:r>
              <a:rPr lang="es-ES" dirty="0">
                <a:solidFill>
                  <a:schemeClr val="bg1"/>
                </a:solidFill>
              </a:rPr>
              <a:t>manera de valerse de  tipos específicos derechos de</a:t>
            </a:r>
          </a:p>
          <a:p>
            <a:pPr algn="ctr"/>
            <a:r>
              <a:rPr lang="es-ES" dirty="0">
                <a:solidFill>
                  <a:schemeClr val="bg1"/>
                </a:solidFill>
              </a:rPr>
              <a:t>propiedad intelectual para proteger sus creaciones únicas. </a:t>
            </a:r>
          </a:p>
          <a:p>
            <a:pPr algn="ctr"/>
            <a:endParaRPr lang="en-US" dirty="0">
              <a:solidFill>
                <a:schemeClr val="bg1"/>
              </a:solidFill>
            </a:endParaRPr>
          </a:p>
          <a:p>
            <a:pPr algn="ctr"/>
            <a:r>
              <a:rPr lang="es-ES" dirty="0" smtClean="0">
                <a:solidFill>
                  <a:schemeClr val="bg1"/>
                </a:solidFill>
              </a:rPr>
              <a:t>La OMPI, que brindó un enorme apoyo a </a:t>
            </a:r>
            <a:r>
              <a:rPr lang="es-ES" dirty="0">
                <a:solidFill>
                  <a:schemeClr val="bg1"/>
                </a:solidFill>
              </a:rPr>
              <a:t>este </a:t>
            </a:r>
            <a:r>
              <a:rPr lang="es-ES" dirty="0" smtClean="0">
                <a:solidFill>
                  <a:schemeClr val="bg1"/>
                </a:solidFill>
              </a:rPr>
              <a:t>taller, cooperó </a:t>
            </a:r>
            <a:r>
              <a:rPr lang="es-ES" dirty="0">
                <a:solidFill>
                  <a:schemeClr val="bg1"/>
                </a:solidFill>
              </a:rPr>
              <a:t>para convocar al Sr. Sergio Chuez, del Instituto Nacional de Defensa de la Competencia y de la Protección de la Propiedad Intelectual (INDECOPI), para que disertara sobre la PI y la gastronomía, y </a:t>
            </a:r>
            <a:r>
              <a:rPr lang="es-ES" dirty="0" smtClean="0">
                <a:solidFill>
                  <a:schemeClr val="bg1"/>
                </a:solidFill>
              </a:rPr>
              <a:t>también al </a:t>
            </a:r>
            <a:r>
              <a:rPr lang="es-ES" dirty="0">
                <a:solidFill>
                  <a:schemeClr val="bg1"/>
                </a:solidFill>
              </a:rPr>
              <a:t>Sr. Fernando Cano Trevino, que habló sobre la importancia de las indicaciones geográficas.</a:t>
            </a:r>
          </a:p>
        </p:txBody>
      </p:sp>
    </p:spTree>
    <p:extLst>
      <p:ext uri="{BB962C8B-B14F-4D97-AF65-F5344CB8AC3E}">
        <p14:creationId xmlns:p14="http://schemas.microsoft.com/office/powerpoint/2010/main" val="2335974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
          <p:cNvSpPr txBox="1">
            <a:spLocks noGrp="1"/>
          </p:cNvSpPr>
          <p:nvPr>
            <p:ph type="title"/>
          </p:nvPr>
        </p:nvSpPr>
        <p:spPr>
          <a:xfrm>
            <a:off x="2143118" y="181085"/>
            <a:ext cx="797636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ct val="100000"/>
              <a:buFont typeface="Calibri"/>
              <a:buNone/>
            </a:pPr>
            <a:r>
              <a:rPr lang="es-ES" dirty="0">
                <a:solidFill>
                  <a:schemeClr val="lt1"/>
                </a:solidFill>
              </a:rPr>
              <a:t>¿Qué resultados tuvo el taller sobre alimentos y bebidas?</a:t>
            </a:r>
          </a:p>
        </p:txBody>
      </p:sp>
      <p:sp>
        <p:nvSpPr>
          <p:cNvPr id="199" name="Google Shape;199;p5"/>
          <p:cNvSpPr/>
          <p:nvPr/>
        </p:nvSpPr>
        <p:spPr>
          <a:xfrm>
            <a:off x="4396667" y="1794541"/>
            <a:ext cx="3386700" cy="3386700"/>
          </a:xfrm>
          <a:prstGeom prst="donut">
            <a:avLst>
              <a:gd name="adj" fmla="val 16067"/>
            </a:avLst>
          </a:prstGeom>
          <a:solidFill>
            <a:srgbClr val="000000">
              <a:alpha val="107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grpSp>
        <p:nvGrpSpPr>
          <p:cNvPr id="200" name="Google Shape;200;p5"/>
          <p:cNvGrpSpPr/>
          <p:nvPr/>
        </p:nvGrpSpPr>
        <p:grpSpPr>
          <a:xfrm>
            <a:off x="2241059" y="1993673"/>
            <a:ext cx="2575446" cy="892778"/>
            <a:chOff x="1680836" y="1315124"/>
            <a:chExt cx="1931633" cy="669600"/>
          </a:xfrm>
        </p:grpSpPr>
        <p:cxnSp>
          <p:nvCxnSpPr>
            <p:cNvPr id="201" name="Google Shape;201;p5"/>
            <p:cNvCxnSpPr/>
            <p:nvPr/>
          </p:nvCxnSpPr>
          <p:spPr>
            <a:xfrm>
              <a:off x="3178969" y="1638300"/>
              <a:ext cx="433500" cy="252300"/>
            </a:xfrm>
            <a:prstGeom prst="straightConnector1">
              <a:avLst/>
            </a:prstGeom>
            <a:noFill/>
            <a:ln w="19050" cap="flat" cmpd="sng">
              <a:solidFill>
                <a:srgbClr val="65F0AD"/>
              </a:solidFill>
              <a:prstDash val="solid"/>
              <a:round/>
              <a:headEnd type="oval" w="med" len="med"/>
              <a:tailEnd type="none" w="sm" len="sm"/>
            </a:ln>
          </p:spPr>
        </p:cxnSp>
        <p:sp>
          <p:nvSpPr>
            <p:cNvPr id="202" name="Google Shape;202;p5"/>
            <p:cNvSpPr txBox="1"/>
            <p:nvPr/>
          </p:nvSpPr>
          <p:spPr>
            <a:xfrm>
              <a:off x="1680836" y="1315124"/>
              <a:ext cx="1495200" cy="669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sz="2400" b="1" dirty="0">
                  <a:solidFill>
                    <a:schemeClr val="lt1"/>
                  </a:solidFill>
                  <a:latin typeface="Roboto"/>
                  <a:ea typeface="Roboto"/>
                  <a:cs typeface="Roboto"/>
                  <a:sym typeface="Roboto"/>
                </a:rPr>
                <a:t>67% mujeres</a:t>
              </a:r>
            </a:p>
          </p:txBody>
        </p:sp>
      </p:grpSp>
      <p:grpSp>
        <p:nvGrpSpPr>
          <p:cNvPr id="203" name="Google Shape;203;p5"/>
          <p:cNvGrpSpPr/>
          <p:nvPr/>
        </p:nvGrpSpPr>
        <p:grpSpPr>
          <a:xfrm>
            <a:off x="7356241" y="1993673"/>
            <a:ext cx="2586610" cy="892778"/>
            <a:chOff x="5517319" y="1315124"/>
            <a:chExt cx="1940006" cy="669600"/>
          </a:xfrm>
        </p:grpSpPr>
        <p:cxnSp>
          <p:nvCxnSpPr>
            <p:cNvPr id="204" name="Google Shape;204;p5"/>
            <p:cNvCxnSpPr/>
            <p:nvPr/>
          </p:nvCxnSpPr>
          <p:spPr>
            <a:xfrm flipH="1">
              <a:off x="5517319" y="1638300"/>
              <a:ext cx="433500" cy="252300"/>
            </a:xfrm>
            <a:prstGeom prst="straightConnector1">
              <a:avLst/>
            </a:prstGeom>
            <a:noFill/>
            <a:ln w="19050" cap="flat" cmpd="sng">
              <a:solidFill>
                <a:srgbClr val="085631"/>
              </a:solidFill>
              <a:prstDash val="solid"/>
              <a:round/>
              <a:headEnd type="oval" w="med" len="med"/>
              <a:tailEnd type="none" w="sm" len="sm"/>
            </a:ln>
          </p:spPr>
        </p:cxnSp>
        <p:sp>
          <p:nvSpPr>
            <p:cNvPr id="205" name="Google Shape;205;p5"/>
            <p:cNvSpPr txBox="1"/>
            <p:nvPr/>
          </p:nvSpPr>
          <p:spPr>
            <a:xfrm>
              <a:off x="5962125" y="1315124"/>
              <a:ext cx="1495200" cy="669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s-ES" sz="2400" b="1" dirty="0">
                  <a:solidFill>
                    <a:schemeClr val="lt1"/>
                  </a:solidFill>
                  <a:latin typeface="Roboto"/>
                  <a:ea typeface="Roboto"/>
                  <a:cs typeface="Roboto"/>
                  <a:sym typeface="Roboto"/>
                </a:rPr>
                <a:t>33% hombres</a:t>
              </a:r>
            </a:p>
          </p:txBody>
        </p:sp>
      </p:grpSp>
      <p:grpSp>
        <p:nvGrpSpPr>
          <p:cNvPr id="206" name="Google Shape;206;p5"/>
          <p:cNvGrpSpPr/>
          <p:nvPr/>
        </p:nvGrpSpPr>
        <p:grpSpPr>
          <a:xfrm>
            <a:off x="4433574" y="4953622"/>
            <a:ext cx="3304317" cy="1299074"/>
            <a:chOff x="3325263" y="3535140"/>
            <a:chExt cx="2478300" cy="974330"/>
          </a:xfrm>
        </p:grpSpPr>
        <p:cxnSp>
          <p:nvCxnSpPr>
            <p:cNvPr id="207" name="Google Shape;207;p5"/>
            <p:cNvCxnSpPr/>
            <p:nvPr/>
          </p:nvCxnSpPr>
          <p:spPr>
            <a:xfrm rot="10800000">
              <a:off x="4556399" y="3535140"/>
              <a:ext cx="0" cy="460500"/>
            </a:xfrm>
            <a:prstGeom prst="straightConnector1">
              <a:avLst/>
            </a:prstGeom>
            <a:noFill/>
            <a:ln w="19050" cap="flat" cmpd="sng">
              <a:solidFill>
                <a:srgbClr val="0E9453"/>
              </a:solidFill>
              <a:prstDash val="solid"/>
              <a:round/>
              <a:headEnd type="oval" w="med" len="med"/>
              <a:tailEnd type="none" w="sm" len="sm"/>
            </a:ln>
          </p:spPr>
        </p:cxnSp>
        <p:sp>
          <p:nvSpPr>
            <p:cNvPr id="208" name="Google Shape;208;p5"/>
            <p:cNvSpPr txBox="1"/>
            <p:nvPr/>
          </p:nvSpPr>
          <p:spPr>
            <a:xfrm>
              <a:off x="3325263" y="3839870"/>
              <a:ext cx="2478300" cy="669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s-ES" sz="1900" b="1" dirty="0">
                  <a:solidFill>
                    <a:schemeClr val="lt1"/>
                  </a:solidFill>
                  <a:latin typeface="Roboto"/>
                  <a:ea typeface="Roboto"/>
                  <a:cs typeface="Roboto"/>
                  <a:sym typeface="Roboto"/>
                </a:rPr>
                <a:t>Trinidad &amp; Tabago</a:t>
              </a:r>
            </a:p>
            <a:p>
              <a:pPr marL="0" lvl="0" indent="0" algn="ctr" rtl="0">
                <a:lnSpc>
                  <a:spcPct val="115000"/>
                </a:lnSpc>
                <a:spcBef>
                  <a:spcPts val="0"/>
                </a:spcBef>
                <a:spcAft>
                  <a:spcPts val="0"/>
                </a:spcAft>
                <a:buNone/>
              </a:pPr>
              <a:r>
                <a:rPr lang="es-ES" sz="1900" b="1" dirty="0">
                  <a:solidFill>
                    <a:schemeClr val="lt1"/>
                  </a:solidFill>
                  <a:latin typeface="Roboto"/>
                  <a:ea typeface="Roboto"/>
                  <a:cs typeface="Roboto"/>
                  <a:sym typeface="Roboto"/>
                </a:rPr>
                <a:t>EE. UU. </a:t>
              </a:r>
            </a:p>
            <a:p>
              <a:pPr marL="0" lvl="0" indent="0" algn="ctr" rtl="0">
                <a:lnSpc>
                  <a:spcPct val="115000"/>
                </a:lnSpc>
                <a:spcBef>
                  <a:spcPts val="0"/>
                </a:spcBef>
                <a:spcAft>
                  <a:spcPts val="0"/>
                </a:spcAft>
                <a:buNone/>
              </a:pPr>
              <a:r>
                <a:rPr lang="es-ES" sz="1900" b="1" dirty="0">
                  <a:solidFill>
                    <a:schemeClr val="lt1"/>
                  </a:solidFill>
                  <a:latin typeface="Roboto"/>
                  <a:ea typeface="Roboto"/>
                  <a:cs typeface="Roboto"/>
                  <a:sym typeface="Roboto"/>
                </a:rPr>
                <a:t>El Caribe</a:t>
              </a:r>
            </a:p>
          </p:txBody>
        </p:sp>
      </p:grpSp>
      <p:sp>
        <p:nvSpPr>
          <p:cNvPr id="209" name="Google Shape;209;p5"/>
          <p:cNvSpPr txBox="1"/>
          <p:nvPr/>
        </p:nvSpPr>
        <p:spPr>
          <a:xfrm>
            <a:off x="5056242" y="2873680"/>
            <a:ext cx="2206104" cy="10725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s-ES" sz="2400" b="1" dirty="0">
                <a:solidFill>
                  <a:schemeClr val="lt1"/>
                </a:solidFill>
                <a:latin typeface="Roboto"/>
                <a:ea typeface="Roboto"/>
                <a:cs typeface="Roboto"/>
                <a:sym typeface="Roboto"/>
              </a:rPr>
              <a:t>54 </a:t>
            </a:r>
          </a:p>
          <a:p>
            <a:pPr marL="0" lvl="0" indent="0" algn="ctr" rtl="0">
              <a:lnSpc>
                <a:spcPct val="115000"/>
              </a:lnSpc>
              <a:spcBef>
                <a:spcPts val="0"/>
              </a:spcBef>
              <a:spcAft>
                <a:spcPts val="0"/>
              </a:spcAft>
              <a:buNone/>
            </a:pPr>
            <a:r>
              <a:rPr lang="es-ES" sz="2400" b="1" dirty="0">
                <a:solidFill>
                  <a:schemeClr val="lt1"/>
                </a:solidFill>
                <a:latin typeface="Roboto"/>
                <a:ea typeface="Roboto"/>
                <a:cs typeface="Roboto"/>
                <a:sym typeface="Roboto"/>
              </a:rPr>
              <a:t>participantes</a:t>
            </a:r>
          </a:p>
        </p:txBody>
      </p:sp>
      <p:sp>
        <p:nvSpPr>
          <p:cNvPr id="210" name="Google Shape;210;p5"/>
          <p:cNvSpPr/>
          <p:nvPr/>
        </p:nvSpPr>
        <p:spPr>
          <a:xfrm rot="1800095">
            <a:off x="4293117" y="1688791"/>
            <a:ext cx="3587828" cy="3587828"/>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211" name="Google Shape;211;p5"/>
          <p:cNvSpPr/>
          <p:nvPr/>
        </p:nvSpPr>
        <p:spPr>
          <a:xfrm rot="-1800095" flipH="1">
            <a:off x="4296034" y="1688791"/>
            <a:ext cx="3587828" cy="3587828"/>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212" name="Google Shape;212;p5"/>
          <p:cNvSpPr/>
          <p:nvPr/>
        </p:nvSpPr>
        <p:spPr>
          <a:xfrm rot="-8100000">
            <a:off x="5843691" y="1610247"/>
            <a:ext cx="484085" cy="484085"/>
          </a:xfrm>
          <a:prstGeom prst="rtTriangle">
            <a:avLst/>
          </a:prstGeom>
          <a:solidFill>
            <a:srgbClr val="65F0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213" name="Google Shape;213;p5"/>
          <p:cNvSpPr/>
          <p:nvPr/>
        </p:nvSpPr>
        <p:spPr>
          <a:xfrm rot="-9000757" flipH="1">
            <a:off x="4294605" y="1686630"/>
            <a:ext cx="3586968" cy="3586968"/>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214" name="Google Shape;214;p5"/>
          <p:cNvSpPr/>
          <p:nvPr/>
        </p:nvSpPr>
        <p:spPr>
          <a:xfrm rot="-1027073">
            <a:off x="7314463" y="4040060"/>
            <a:ext cx="416867" cy="416867"/>
          </a:xfrm>
          <a:prstGeom prst="rtTriangle">
            <a:avLst/>
          </a:prstGeom>
          <a:solidFill>
            <a:srgbClr val="08563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215" name="Google Shape;215;p5"/>
          <p:cNvSpPr/>
          <p:nvPr/>
        </p:nvSpPr>
        <p:spPr>
          <a:xfrm rot="6359354">
            <a:off x="4421229" y="4037296"/>
            <a:ext cx="484649" cy="484649"/>
          </a:xfrm>
          <a:prstGeom prst="rtTriangle">
            <a:avLst/>
          </a:prstGeom>
          <a:solidFill>
            <a:srgbClr val="0E945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216" name="Google Shape;216;p5"/>
          <p:cNvSpPr txBox="1"/>
          <p:nvPr/>
        </p:nvSpPr>
        <p:spPr>
          <a:xfrm>
            <a:off x="7624482" y="5892300"/>
            <a:ext cx="4567518"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b="1" dirty="0">
                <a:solidFill>
                  <a:schemeClr val="lt1"/>
                </a:solidFill>
                <a:latin typeface="Calibri"/>
                <a:ea typeface="Calibri"/>
                <a:cs typeface="Calibri"/>
                <a:sym typeface="Calibri"/>
              </a:rPr>
              <a:t>Estadísticas </a:t>
            </a:r>
            <a:r>
              <a:rPr lang="es-ES" b="1" dirty="0" smtClean="0">
                <a:solidFill>
                  <a:schemeClr val="lt1"/>
                </a:solidFill>
                <a:latin typeface="Calibri"/>
                <a:ea typeface="Calibri"/>
                <a:cs typeface="Calibri"/>
                <a:sym typeface="Calibri"/>
              </a:rPr>
              <a:t>sobre los </a:t>
            </a:r>
            <a:r>
              <a:rPr lang="es-ES" b="1" dirty="0">
                <a:solidFill>
                  <a:schemeClr val="lt1"/>
                </a:solidFill>
                <a:latin typeface="Calibri"/>
                <a:ea typeface="Calibri"/>
                <a:cs typeface="Calibri"/>
                <a:sym typeface="Calibri"/>
              </a:rPr>
              <a:t>aficionados y los entusiastas de la gastronomía que asistieron </a:t>
            </a:r>
          </a:p>
        </p:txBody>
      </p:sp>
    </p:spTree>
    <p:extLst>
      <p:ext uri="{BB962C8B-B14F-4D97-AF65-F5344CB8AC3E}">
        <p14:creationId xmlns:p14="http://schemas.microsoft.com/office/powerpoint/2010/main" val="3701291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1344</Words>
  <Application>Microsoft Office PowerPoint</Application>
  <PresentationFormat>Widescreen</PresentationFormat>
  <Paragraphs>92</Paragraphs>
  <Slides>19</Slides>
  <Notes>1</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Calibri Light</vt:lpstr>
      <vt:lpstr>Microsoft Sans Serif</vt:lpstr>
      <vt:lpstr>Roboto</vt:lpstr>
      <vt:lpstr>Office Theme</vt:lpstr>
      <vt:lpstr>Acrobat Document</vt:lpstr>
      <vt:lpstr>PowerPoint Presentation</vt:lpstr>
      <vt:lpstr>PowerPoint Presentation</vt:lpstr>
      <vt:lpstr>El mandato</vt:lpstr>
      <vt:lpstr>PowerPoint Presentation</vt:lpstr>
      <vt:lpstr>Próximos programas</vt:lpstr>
      <vt:lpstr>PowerPoint Presentation</vt:lpstr>
      <vt:lpstr>Nuestros formadores</vt:lpstr>
      <vt:lpstr>Taller de bebidas y alimentos “La receta para el éxito”</vt:lpstr>
      <vt:lpstr>¿Qué resultados tuvo el taller sobre alimentos y bebidas?</vt:lpstr>
      <vt:lpstr>¿Qué resultados tuvo el taller sobre alimentos y bebidas?</vt:lpstr>
      <vt:lpstr>PowerPoint Presentation</vt:lpstr>
      <vt:lpstr>PowerPoint Presentation</vt:lpstr>
      <vt:lpstr>Seminario de expertos sobre la identificación, la protección, la valoración y la obtención de beneficios de los activos creativos en una economía en constante cambio</vt:lpstr>
      <vt:lpstr>PowerPoint Presentation</vt:lpstr>
      <vt:lpstr>1º solicitud internacional tramitada mediante la TTIPO  </vt:lpstr>
      <vt:lpstr>PowerPoint Presentation</vt:lpstr>
      <vt:lpstr>290 personas inscriptas</vt:lpstr>
      <vt:lpstr>Temas tratados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and  Baccanal”</dc:title>
  <dc:creator>Nicholas NG. Gayahpersad</dc:creator>
  <cp:keywords>FOR OFFICIAL USE ONLY</cp:keywords>
  <cp:lastModifiedBy>BOU LLORET Amparo</cp:lastModifiedBy>
  <cp:revision>64</cp:revision>
  <cp:lastPrinted>2022-05-24T11:28:31Z</cp:lastPrinted>
  <dcterms:created xsi:type="dcterms:W3CDTF">2022-05-15T17:49:00Z</dcterms:created>
  <dcterms:modified xsi:type="dcterms:W3CDTF">2022-06-13T06:23:23Z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865679c8-0013-4c04-a07d-bbec45e083ab</vt:lpwstr>
  </property>
  <property fmtid="{D5CDD505-2E9C-101B-9397-08002B2CF9AE}" pid="3" name="Classification">
    <vt:lpwstr>For Official Use Only</vt:lpwstr>
  </property>
  <property fmtid="{D5CDD505-2E9C-101B-9397-08002B2CF9AE}" pid="4" name="VisualMarkings">
    <vt:lpwstr>Footer</vt:lpwstr>
  </property>
  <property fmtid="{D5CDD505-2E9C-101B-9397-08002B2CF9AE}" pid="5" name="Alignment">
    <vt:lpwstr>Centre</vt:lpwstr>
  </property>
  <property fmtid="{D5CDD505-2E9C-101B-9397-08002B2CF9AE}" pid="6" name="Language">
    <vt:lpwstr>English</vt:lpwstr>
  </property>
  <property fmtid="{D5CDD505-2E9C-101B-9397-08002B2CF9AE}" pid="7" name="TCSClassification">
    <vt:lpwstr>FOR OFFICIAL USE ONLY</vt:lpwstr>
  </property>
</Properties>
</file>