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Lst>
  <p:notesMasterIdLst>
    <p:notesMasterId r:id="rId43"/>
  </p:notesMasterIdLst>
  <p:sldIdLst>
    <p:sldId id="322" r:id="rId3"/>
    <p:sldId id="321" r:id="rId4"/>
    <p:sldId id="369" r:id="rId5"/>
    <p:sldId id="266" r:id="rId6"/>
    <p:sldId id="368" r:id="rId7"/>
    <p:sldId id="340" r:id="rId8"/>
    <p:sldId id="341" r:id="rId9"/>
    <p:sldId id="367" r:id="rId10"/>
    <p:sldId id="405" r:id="rId11"/>
    <p:sldId id="370" r:id="rId12"/>
    <p:sldId id="323" r:id="rId13"/>
    <p:sldId id="342" r:id="rId14"/>
    <p:sldId id="400" r:id="rId15"/>
    <p:sldId id="401" r:id="rId16"/>
    <p:sldId id="371" r:id="rId17"/>
    <p:sldId id="380" r:id="rId18"/>
    <p:sldId id="346" r:id="rId19"/>
    <p:sldId id="347" r:id="rId20"/>
    <p:sldId id="381" r:id="rId21"/>
    <p:sldId id="382" r:id="rId22"/>
    <p:sldId id="406" r:id="rId23"/>
    <p:sldId id="372" r:id="rId24"/>
    <p:sldId id="383" r:id="rId25"/>
    <p:sldId id="384" r:id="rId26"/>
    <p:sldId id="385" r:id="rId27"/>
    <p:sldId id="386" r:id="rId28"/>
    <p:sldId id="407" r:id="rId29"/>
    <p:sldId id="375" r:id="rId30"/>
    <p:sldId id="387" r:id="rId31"/>
    <p:sldId id="388" r:id="rId32"/>
    <p:sldId id="389" r:id="rId33"/>
    <p:sldId id="409" r:id="rId34"/>
    <p:sldId id="390" r:id="rId35"/>
    <p:sldId id="391" r:id="rId36"/>
    <p:sldId id="392" r:id="rId37"/>
    <p:sldId id="393" r:id="rId38"/>
    <p:sldId id="395" r:id="rId39"/>
    <p:sldId id="376" r:id="rId40"/>
    <p:sldId id="379" r:id="rId41"/>
    <p:sldId id="30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646"/>
    <a:srgbClr val="595959"/>
    <a:srgbClr val="6199FF"/>
    <a:srgbClr val="85B1FF"/>
    <a:srgbClr val="89B3FF"/>
    <a:srgbClr val="3B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7356" autoAdjust="0"/>
  </p:normalViewPr>
  <p:slideViewPr>
    <p:cSldViewPr snapToGrid="0" showGuides="1">
      <p:cViewPr varScale="1">
        <p:scale>
          <a:sx n="89" d="100"/>
          <a:sy n="89" d="100"/>
        </p:scale>
        <p:origin x="132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c:f>
              <c:strCache>
                <c:ptCount val="1"/>
                <c:pt idx="0">
                  <c:v>Average GDP growth rate percentage, 2018-2022</c:v>
                </c:pt>
              </c:strCache>
            </c:strRef>
          </c:tx>
          <c:spPr>
            <a:solidFill>
              <a:srgbClr val="00828C"/>
            </a:soli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Sheet1!$A$2:$A$9</c:f>
              <c:strCache>
                <c:ptCount val="8"/>
                <c:pt idx="0">
                  <c:v>Ghana</c:v>
                </c:pt>
                <c:pt idx="1">
                  <c:v>Kenya</c:v>
                </c:pt>
                <c:pt idx="2">
                  <c:v>Tanzania</c:v>
                </c:pt>
                <c:pt idx="3">
                  <c:v>Uganda</c:v>
                </c:pt>
                <c:pt idx="4">
                  <c:v>Senegal</c:v>
                </c:pt>
                <c:pt idx="5">
                  <c:v>Cote d'Ivoire</c:v>
                </c:pt>
                <c:pt idx="6">
                  <c:v>Ethiopia</c:v>
                </c:pt>
                <c:pt idx="7">
                  <c:v>Mozambique</c:v>
                </c:pt>
              </c:strCache>
            </c:strRef>
          </c:cat>
          <c:val>
            <c:numRef>
              <c:f>Sheet1!$B$2:$B$9</c:f>
              <c:numCache>
                <c:formatCode>General</c:formatCode>
                <c:ptCount val="8"/>
                <c:pt idx="0">
                  <c:v>6.1</c:v>
                </c:pt>
                <c:pt idx="1">
                  <c:v>6.3</c:v>
                </c:pt>
                <c:pt idx="2">
                  <c:v>6.6</c:v>
                </c:pt>
                <c:pt idx="3">
                  <c:v>6.7</c:v>
                </c:pt>
                <c:pt idx="4">
                  <c:v>6.85</c:v>
                </c:pt>
                <c:pt idx="5">
                  <c:v>6.95</c:v>
                </c:pt>
                <c:pt idx="6">
                  <c:v>7.3</c:v>
                </c:pt>
                <c:pt idx="7">
                  <c:v>7.9</c:v>
                </c:pt>
              </c:numCache>
            </c:numRef>
          </c:val>
          <c:extLst>
            <c:ext xmlns:c16="http://schemas.microsoft.com/office/drawing/2014/chart" uri="{C3380CC4-5D6E-409C-BE32-E72D297353CC}">
              <c16:uniqueId val="{00000000-A21E-4FC9-8A49-6804918C4AC7}"/>
            </c:ext>
          </c:extLst>
        </c:ser>
        <c:dLbls>
          <c:showLegendKey val="0"/>
          <c:showVal val="0"/>
          <c:showCatName val="0"/>
          <c:showSerName val="0"/>
          <c:showPercent val="0"/>
          <c:showBubbleSize val="0"/>
        </c:dLbls>
        <c:gapWidth val="195"/>
        <c:overlap val="100"/>
        <c:axId val="711759935"/>
        <c:axId val="711770575"/>
      </c:barChart>
      <c:catAx>
        <c:axId val="711759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rgbClr val="00828C"/>
                </a:solidFill>
                <a:latin typeface="Montserrat" pitchFamily="2" charset="77"/>
                <a:ea typeface="+mn-ea"/>
                <a:cs typeface="+mn-cs"/>
              </a:defRPr>
            </a:pPr>
            <a:endParaRPr lang="en-US"/>
          </a:p>
        </c:txPr>
        <c:crossAx val="711770575"/>
        <c:crosses val="autoZero"/>
        <c:auto val="1"/>
        <c:lblAlgn val="ctr"/>
        <c:lblOffset val="100"/>
        <c:noMultiLvlLbl val="0"/>
      </c:catAx>
      <c:valAx>
        <c:axId val="7117705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rgbClr val="00828C"/>
                </a:solidFill>
                <a:latin typeface="Montserrat" pitchFamily="2" charset="77"/>
                <a:ea typeface="+mn-ea"/>
                <a:cs typeface="+mn-cs"/>
              </a:defRPr>
            </a:pPr>
            <a:endParaRPr lang="en-US"/>
          </a:p>
        </c:txPr>
        <c:crossAx val="71175993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200" b="1" i="0" u="none" strike="noStrike" kern="1200" baseline="0">
                <a:solidFill>
                  <a:srgbClr val="00828C"/>
                </a:solidFill>
                <a:latin typeface="Montserrat" pitchFamily="2" charset="77"/>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200" b="0" i="0" u="none" strike="noStrike" kern="1200" baseline="0">
              <a:solidFill>
                <a:srgbClr val="00828C"/>
              </a:solidFill>
              <a:latin typeface="Montserra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DE6E3-AB69-4520-AD33-A14675573553}" type="datetimeFigureOut">
              <a:rPr lang="en-GB" smtClean="0"/>
              <a:t>09/12/2019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EC607-68F8-4003-B456-22DA97AE4C40}" type="slidenum">
              <a:rPr lang="en-GB" smtClean="0"/>
              <a:t>‹#›</a:t>
            </a:fld>
            <a:endParaRPr lang="en-GB"/>
          </a:p>
        </p:txBody>
      </p:sp>
    </p:spTree>
    <p:extLst>
      <p:ext uri="{BB962C8B-B14F-4D97-AF65-F5344CB8AC3E}">
        <p14:creationId xmlns:p14="http://schemas.microsoft.com/office/powerpoint/2010/main" val="261179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1</a:t>
            </a:fld>
            <a:endParaRPr lang="en-GB"/>
          </a:p>
        </p:txBody>
      </p:sp>
    </p:spTree>
    <p:extLst>
      <p:ext uri="{BB962C8B-B14F-4D97-AF65-F5344CB8AC3E}">
        <p14:creationId xmlns:p14="http://schemas.microsoft.com/office/powerpoint/2010/main" val="342300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13</a:t>
            </a:fld>
            <a:endParaRPr lang="en-GB"/>
          </a:p>
        </p:txBody>
      </p:sp>
    </p:spTree>
    <p:extLst>
      <p:ext uri="{BB962C8B-B14F-4D97-AF65-F5344CB8AC3E}">
        <p14:creationId xmlns:p14="http://schemas.microsoft.com/office/powerpoint/2010/main" val="97422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14</a:t>
            </a:fld>
            <a:endParaRPr lang="en-GB"/>
          </a:p>
        </p:txBody>
      </p:sp>
    </p:spTree>
    <p:extLst>
      <p:ext uri="{BB962C8B-B14F-4D97-AF65-F5344CB8AC3E}">
        <p14:creationId xmlns:p14="http://schemas.microsoft.com/office/powerpoint/2010/main" val="191030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15</a:t>
            </a:fld>
            <a:endParaRPr lang="en-GB"/>
          </a:p>
        </p:txBody>
      </p:sp>
    </p:spTree>
    <p:extLst>
      <p:ext uri="{BB962C8B-B14F-4D97-AF65-F5344CB8AC3E}">
        <p14:creationId xmlns:p14="http://schemas.microsoft.com/office/powerpoint/2010/main" val="332101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16</a:t>
            </a:fld>
            <a:endParaRPr lang="en-GB"/>
          </a:p>
        </p:txBody>
      </p:sp>
    </p:spTree>
    <p:extLst>
      <p:ext uri="{BB962C8B-B14F-4D97-AF65-F5344CB8AC3E}">
        <p14:creationId xmlns:p14="http://schemas.microsoft.com/office/powerpoint/2010/main" val="203977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18</a:t>
            </a:fld>
            <a:endParaRPr lang="en-GB"/>
          </a:p>
        </p:txBody>
      </p:sp>
    </p:spTree>
    <p:extLst>
      <p:ext uri="{BB962C8B-B14F-4D97-AF65-F5344CB8AC3E}">
        <p14:creationId xmlns:p14="http://schemas.microsoft.com/office/powerpoint/2010/main" val="160495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19</a:t>
            </a:fld>
            <a:endParaRPr lang="en-GB"/>
          </a:p>
        </p:txBody>
      </p:sp>
    </p:spTree>
    <p:extLst>
      <p:ext uri="{BB962C8B-B14F-4D97-AF65-F5344CB8AC3E}">
        <p14:creationId xmlns:p14="http://schemas.microsoft.com/office/powerpoint/2010/main" val="303832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20</a:t>
            </a:fld>
            <a:endParaRPr lang="en-GB"/>
          </a:p>
        </p:txBody>
      </p:sp>
    </p:spTree>
    <p:extLst>
      <p:ext uri="{BB962C8B-B14F-4D97-AF65-F5344CB8AC3E}">
        <p14:creationId xmlns:p14="http://schemas.microsoft.com/office/powerpoint/2010/main" val="2695612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21</a:t>
            </a:fld>
            <a:endParaRPr lang="en-GB"/>
          </a:p>
        </p:txBody>
      </p:sp>
    </p:spTree>
    <p:extLst>
      <p:ext uri="{BB962C8B-B14F-4D97-AF65-F5344CB8AC3E}">
        <p14:creationId xmlns:p14="http://schemas.microsoft.com/office/powerpoint/2010/main" val="172362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23</a:t>
            </a:fld>
            <a:endParaRPr lang="en-GB"/>
          </a:p>
        </p:txBody>
      </p:sp>
    </p:spTree>
    <p:extLst>
      <p:ext uri="{BB962C8B-B14F-4D97-AF65-F5344CB8AC3E}">
        <p14:creationId xmlns:p14="http://schemas.microsoft.com/office/powerpoint/2010/main" val="1666622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Sharing of lessons from own development journeys</a:t>
            </a:r>
          </a:p>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24</a:t>
            </a:fld>
            <a:endParaRPr lang="en-GB"/>
          </a:p>
        </p:txBody>
      </p:sp>
    </p:spTree>
    <p:extLst>
      <p:ext uri="{BB962C8B-B14F-4D97-AF65-F5344CB8AC3E}">
        <p14:creationId xmlns:p14="http://schemas.microsoft.com/office/powerpoint/2010/main" val="416990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2</a:t>
            </a:fld>
            <a:endParaRPr lang="en-GB"/>
          </a:p>
        </p:txBody>
      </p:sp>
    </p:spTree>
    <p:extLst>
      <p:ext uri="{BB962C8B-B14F-4D97-AF65-F5344CB8AC3E}">
        <p14:creationId xmlns:p14="http://schemas.microsoft.com/office/powerpoint/2010/main" val="290659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25</a:t>
            </a:fld>
            <a:endParaRPr lang="en-GB"/>
          </a:p>
        </p:txBody>
      </p:sp>
    </p:spTree>
    <p:extLst>
      <p:ext uri="{BB962C8B-B14F-4D97-AF65-F5344CB8AC3E}">
        <p14:creationId xmlns:p14="http://schemas.microsoft.com/office/powerpoint/2010/main" val="1769946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26</a:t>
            </a:fld>
            <a:endParaRPr lang="en-GB"/>
          </a:p>
        </p:txBody>
      </p:sp>
    </p:spTree>
    <p:extLst>
      <p:ext uri="{BB962C8B-B14F-4D97-AF65-F5344CB8AC3E}">
        <p14:creationId xmlns:p14="http://schemas.microsoft.com/office/powerpoint/2010/main" val="1724324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27</a:t>
            </a:fld>
            <a:endParaRPr lang="en-GB"/>
          </a:p>
        </p:txBody>
      </p:sp>
    </p:spTree>
    <p:extLst>
      <p:ext uri="{BB962C8B-B14F-4D97-AF65-F5344CB8AC3E}">
        <p14:creationId xmlns:p14="http://schemas.microsoft.com/office/powerpoint/2010/main" val="4153253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28</a:t>
            </a:fld>
            <a:endParaRPr lang="en-GB"/>
          </a:p>
        </p:txBody>
      </p:sp>
    </p:spTree>
    <p:extLst>
      <p:ext uri="{BB962C8B-B14F-4D97-AF65-F5344CB8AC3E}">
        <p14:creationId xmlns:p14="http://schemas.microsoft.com/office/powerpoint/2010/main" val="3896472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29</a:t>
            </a:fld>
            <a:endParaRPr lang="en-GB"/>
          </a:p>
        </p:txBody>
      </p:sp>
    </p:spTree>
    <p:extLst>
      <p:ext uri="{BB962C8B-B14F-4D97-AF65-F5344CB8AC3E}">
        <p14:creationId xmlns:p14="http://schemas.microsoft.com/office/powerpoint/2010/main" val="1641635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An</a:t>
            </a:r>
            <a:r>
              <a:rPr lang="en-ZA" baseline="0" dirty="0" smtClean="0"/>
              <a:t> analysis of South Africa’s trade balance for high industries shows three key areas – increase in pharmaceuticals, computer, electronic and </a:t>
            </a:r>
            <a:r>
              <a:rPr lang="en-ZA" baseline="0" dirty="0" err="1" smtClean="0"/>
              <a:t>opticals</a:t>
            </a:r>
            <a:r>
              <a:rPr lang="en-ZA" baseline="0" dirty="0" smtClean="0"/>
              <a:t>.  At the same time, exports have been on the increase also in computers, electronics and </a:t>
            </a:r>
            <a:r>
              <a:rPr lang="en-ZA" baseline="0" dirty="0" err="1" smtClean="0"/>
              <a:t>opticals</a:t>
            </a:r>
            <a:r>
              <a:rPr lang="en-ZA" baseline="0" dirty="0" smtClean="0"/>
              <a:t>.  There is notable decline in exports in pharmaceuticals.  Thus, over the period of 2005 – 2013, there has been increasing negative trade balance in pharmaceuticals, computes, electronics and </a:t>
            </a:r>
            <a:r>
              <a:rPr lang="en-ZA" baseline="0" dirty="0" err="1" smtClean="0"/>
              <a:t>opticals</a:t>
            </a:r>
            <a:r>
              <a:rPr lang="en-ZA" baseline="0" dirty="0" smtClean="0"/>
              <a:t>.  Given the high value of these goods, it would be in South Africa’s long terms competitiveness to put in place interventions to boost competitiveness of these sectors, through acquisitions of appropriate IP and technologies (inbound technology transfer), increase capacity building in respect of appropriate human capital to make these industries more competitive.  If South Africa was to request TA – perhaps such TA should be focused on these sectors resources which would also contribute to enhancing manufacturing in South Africa. </a:t>
            </a:r>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30</a:t>
            </a:fld>
            <a:endParaRPr lang="en-GB"/>
          </a:p>
        </p:txBody>
      </p:sp>
    </p:spTree>
    <p:extLst>
      <p:ext uri="{BB962C8B-B14F-4D97-AF65-F5344CB8AC3E}">
        <p14:creationId xmlns:p14="http://schemas.microsoft.com/office/powerpoint/2010/main" val="2549640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31</a:t>
            </a:fld>
            <a:endParaRPr lang="en-GB"/>
          </a:p>
        </p:txBody>
      </p:sp>
    </p:spTree>
    <p:extLst>
      <p:ext uri="{BB962C8B-B14F-4D97-AF65-F5344CB8AC3E}">
        <p14:creationId xmlns:p14="http://schemas.microsoft.com/office/powerpoint/2010/main" val="79561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32</a:t>
            </a:fld>
            <a:endParaRPr lang="en-GB"/>
          </a:p>
        </p:txBody>
      </p:sp>
    </p:spTree>
    <p:extLst>
      <p:ext uri="{BB962C8B-B14F-4D97-AF65-F5344CB8AC3E}">
        <p14:creationId xmlns:p14="http://schemas.microsoft.com/office/powerpoint/2010/main" val="2872820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33</a:t>
            </a:fld>
            <a:endParaRPr lang="en-GB"/>
          </a:p>
        </p:txBody>
      </p:sp>
    </p:spTree>
    <p:extLst>
      <p:ext uri="{BB962C8B-B14F-4D97-AF65-F5344CB8AC3E}">
        <p14:creationId xmlns:p14="http://schemas.microsoft.com/office/powerpoint/2010/main" val="3828106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34</a:t>
            </a:fld>
            <a:endParaRPr lang="en-GB"/>
          </a:p>
        </p:txBody>
      </p:sp>
    </p:spTree>
    <p:extLst>
      <p:ext uri="{BB962C8B-B14F-4D97-AF65-F5344CB8AC3E}">
        <p14:creationId xmlns:p14="http://schemas.microsoft.com/office/powerpoint/2010/main" val="284903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It is not that Africa has ever</a:t>
            </a:r>
            <a:r>
              <a:rPr lang="en-ZA" baseline="0" dirty="0" smtClean="0"/>
              <a:t> lacked a vision, roadmaps or recognised the important role of science and technology for her development. </a:t>
            </a:r>
            <a:r>
              <a:rPr lang="en-ZA" dirty="0" smtClean="0"/>
              <a:t>Africa has had</a:t>
            </a:r>
            <a:r>
              <a:rPr lang="en-ZA" baseline="0" dirty="0" smtClean="0"/>
              <a:t> a well articulated vision of economic development through science and technology as far back as 1963 when the  Ghana President stated thus, at the founding summit of the Organisation for Africa Unity in Ethiopia.  The founding fathers of the OAU (now Africa Union) foresaw the important role of science and technology for development, industrialisation, energy, telecommunications, health and food security. Perhaps the challenge has been one of its history, her being left out of critical conversations regarding economic development strategies, lack of capacity (both technical and financial), or balancing between addressing today’s challenges versus investing in long term development.  </a:t>
            </a:r>
          </a:p>
          <a:p>
            <a:endParaRPr lang="en-ZA" baseline="0" dirty="0" smtClean="0"/>
          </a:p>
          <a:p>
            <a:r>
              <a:rPr lang="en-ZA" baseline="0" dirty="0" smtClean="0"/>
              <a:t>In this regard, it is important when dealing with the issue of the Role of Technical Assistance in Intellectual Property and Innovation for Business Competitiveness in Africa, to have a clear shared vision between African countries and High Income Countries on “What Success Looks Like”.  This presentation will attempt to paint a picture of what success could look like – an Africa that invests significantly in R&amp;D for its own development and contributing to addressing the multitude of global challenges  - an Africa that has vibrant private sector businesses that are sustainable and competitive in the global arena – an Africa whose higher education institutions and Small Medium Enterprises (SMEs) have great appreciation of the importance of intellectual property and innovation, protect and commercialise their own IP and have well established capabilities to conduct advanced IP searched and mappings – an Africa with growing industries that continuously increase value of her exports (goods, services, knowledge and human capital) to the rest of the world – an Africa that is an equal in the discussions on trade and knowledge economy in global platforms; and an Africa that is industrialised and is a major contributor in the 4</a:t>
            </a:r>
            <a:r>
              <a:rPr lang="en-ZA" baseline="30000" dirty="0" smtClean="0"/>
              <a:t>th</a:t>
            </a:r>
            <a:r>
              <a:rPr lang="en-ZA" baseline="0" dirty="0" smtClean="0"/>
              <a:t> industrial revolution.  </a:t>
            </a:r>
          </a:p>
          <a:p>
            <a:endParaRPr lang="en-ZA" baseline="0" dirty="0" smtClean="0"/>
          </a:p>
          <a:p>
            <a:r>
              <a:rPr lang="en-ZA" baseline="0" dirty="0" smtClean="0"/>
              <a:t>The developmental journeys of Japan, Korea, China and Singapore provide hope and inspiration that this vision of Africa can be realised in perhaps an even shorter period of time than it took these Asian Tigers to achieve their development status, because of the lessons learnt about the role and importance of IP and Innovation, advantages that the 4</a:t>
            </a:r>
            <a:r>
              <a:rPr lang="en-ZA" baseline="30000" dirty="0" smtClean="0"/>
              <a:t>th</a:t>
            </a:r>
            <a:r>
              <a:rPr lang="en-ZA" baseline="0" dirty="0" smtClean="0"/>
              <a:t> industrial revolution provides, Africa’s demographic dividend and renewed commitment by African governments.</a:t>
            </a:r>
          </a:p>
        </p:txBody>
      </p:sp>
      <p:sp>
        <p:nvSpPr>
          <p:cNvPr id="4" name="Slide Number Placeholder 3"/>
          <p:cNvSpPr>
            <a:spLocks noGrp="1"/>
          </p:cNvSpPr>
          <p:nvPr>
            <p:ph type="sldNum" sz="quarter" idx="10"/>
          </p:nvPr>
        </p:nvSpPr>
        <p:spPr/>
        <p:txBody>
          <a:bodyPr/>
          <a:lstStyle/>
          <a:p>
            <a:fld id="{411EC607-68F8-4003-B456-22DA97AE4C40}" type="slidenum">
              <a:rPr lang="en-GB" smtClean="0"/>
              <a:t>4</a:t>
            </a:fld>
            <a:endParaRPr lang="en-GB"/>
          </a:p>
        </p:txBody>
      </p:sp>
    </p:spTree>
    <p:extLst>
      <p:ext uri="{BB962C8B-B14F-4D97-AF65-F5344CB8AC3E}">
        <p14:creationId xmlns:p14="http://schemas.microsoft.com/office/powerpoint/2010/main" val="1332021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35</a:t>
            </a:fld>
            <a:endParaRPr lang="en-GB"/>
          </a:p>
        </p:txBody>
      </p:sp>
    </p:spTree>
    <p:extLst>
      <p:ext uri="{BB962C8B-B14F-4D97-AF65-F5344CB8AC3E}">
        <p14:creationId xmlns:p14="http://schemas.microsoft.com/office/powerpoint/2010/main" val="4049470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TA could involve support in analysing patent data by International Patent Classification</a:t>
            </a:r>
            <a:r>
              <a:rPr lang="en-ZA" baseline="0" dirty="0" smtClean="0"/>
              <a:t>.  In this case, an IPC analysis of PCT patent applications by South African publicly financed institutions reveals two broad technology strengths (</a:t>
            </a:r>
            <a:r>
              <a:rPr lang="en-ZA" baseline="0" dirty="0" err="1" smtClean="0"/>
              <a:t>i</a:t>
            </a:r>
            <a:r>
              <a:rPr lang="en-ZA" baseline="0" dirty="0" smtClean="0"/>
              <a:t>) life sciences / biotechnology and (ii) ICT /electronics.  </a:t>
            </a:r>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36</a:t>
            </a:fld>
            <a:endParaRPr lang="en-GB"/>
          </a:p>
        </p:txBody>
      </p:sp>
    </p:spTree>
    <p:extLst>
      <p:ext uri="{BB962C8B-B14F-4D97-AF65-F5344CB8AC3E}">
        <p14:creationId xmlns:p14="http://schemas.microsoft.com/office/powerpoint/2010/main" val="605028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What</a:t>
            </a:r>
            <a:r>
              <a:rPr lang="en-ZA" baseline="0" dirty="0" smtClean="0"/>
              <a:t> is notable about these patent filings is that these three revealed technology advantage fields and most prolific patenting areas by South African universities in USPTO mirror the top </a:t>
            </a:r>
            <a:r>
              <a:rPr lang="en-ZA" sz="1200" i="1" dirty="0" smtClean="0">
                <a:solidFill>
                  <a:schemeClr val="tx1"/>
                </a:solidFill>
              </a:rPr>
              <a:t>Scientific Publications in Various Research Fields</a:t>
            </a:r>
            <a:r>
              <a:rPr lang="en-ZA" sz="1200" i="0" baseline="0" dirty="0" smtClean="0">
                <a:solidFill>
                  <a:schemeClr val="tx1"/>
                </a:solidFill>
              </a:rPr>
              <a:t> by South Africans.  </a:t>
            </a:r>
          </a:p>
          <a:p>
            <a:endParaRPr lang="en-ZA" sz="1200" i="0" baseline="0" dirty="0" smtClean="0">
              <a:solidFill>
                <a:schemeClr val="tx1"/>
              </a:solidFill>
            </a:endParaRPr>
          </a:p>
          <a:p>
            <a:r>
              <a:rPr lang="en-ZA" sz="1200" i="0" baseline="0" dirty="0" smtClean="0">
                <a:solidFill>
                  <a:schemeClr val="tx1"/>
                </a:solidFill>
              </a:rPr>
              <a:t>Accordingly, any TA to South African universities should be directed to enhanced IP search and publication tools in these top fields, including identifying third party IP that could be acquired  / licensed; and also promoting joint R&amp;D programmes between institutions in high income countries and middle income / low income countries such as South Africa and research fellowships.</a:t>
            </a:r>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37</a:t>
            </a:fld>
            <a:endParaRPr lang="en-GB"/>
          </a:p>
        </p:txBody>
      </p:sp>
    </p:spTree>
    <p:extLst>
      <p:ext uri="{BB962C8B-B14F-4D97-AF65-F5344CB8AC3E}">
        <p14:creationId xmlns:p14="http://schemas.microsoft.com/office/powerpoint/2010/main" val="4283261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38</a:t>
            </a:fld>
            <a:endParaRPr lang="en-GB"/>
          </a:p>
        </p:txBody>
      </p:sp>
    </p:spTree>
    <p:extLst>
      <p:ext uri="{BB962C8B-B14F-4D97-AF65-F5344CB8AC3E}">
        <p14:creationId xmlns:p14="http://schemas.microsoft.com/office/powerpoint/2010/main" val="1003335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39</a:t>
            </a:fld>
            <a:endParaRPr lang="en-GB"/>
          </a:p>
        </p:txBody>
      </p:sp>
    </p:spTree>
    <p:extLst>
      <p:ext uri="{BB962C8B-B14F-4D97-AF65-F5344CB8AC3E}">
        <p14:creationId xmlns:p14="http://schemas.microsoft.com/office/powerpoint/2010/main" val="143076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Of the top 15 fastest growing economies in the world,</a:t>
            </a:r>
            <a:r>
              <a:rPr lang="en-ZA" baseline="0" dirty="0" smtClean="0"/>
              <a:t> six of them are in Africa, with GDP growth rates of between 6.1 and 7.9% per annum.  What is worth noting is that other than Cote d’Ivoire and Ghana, the rest are so called LDC. [</a:t>
            </a:r>
            <a:r>
              <a:rPr lang="en-GB" b="1" dirty="0" smtClean="0">
                <a:effectLst/>
              </a:rPr>
              <a:t>World's Fastest Growing Economies:</a:t>
            </a:r>
            <a:r>
              <a:rPr lang="en-ZA" baseline="0" dirty="0" smtClean="0"/>
              <a:t> https://www.focus-economics.com/blog/fastest-growing-economies-in-the-world]</a:t>
            </a:r>
          </a:p>
          <a:p>
            <a:endParaRPr lang="en-ZA" baseline="0" dirty="0" smtClean="0"/>
          </a:p>
          <a:p>
            <a:r>
              <a:rPr lang="en-ZA" baseline="0" dirty="0" smtClean="0"/>
              <a:t>The top eight (8) fastest growing economies in Africa have growth rates in the range 6.1 – 7.9%.  For most of these countries, the growth has been on the back of significant investments in infrastructure, oil and gas discoveries and development of necessary infrastructure to extract these.  What is evident is that other than Mozambique, most of the fastest growing economies are in East and West Africa.  Although it could be argued that these countries are starting off a lower base than the Southern African countries, the reality is that there are definite signs of recovery and deliberate support of innovation which has seen innovations in the financial services for most of the unbanked in East Africa, for example.  Entrepreneurial levels are on the rise, much supported by donor funding targeted at LDCs. Notwithstanding the good progress being made in many cases, industrialisation and in particular, manufacturing levels remain very low, and there is a need to boost industrialisation so the countries’ economies can effectively support the growing urban population and rising youth. Government in most of these countries, remains the largest employer, a situation that is not sustainable, if government services to citizens is to increase, as there would be a need for more taxes to be collected.</a:t>
            </a:r>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6</a:t>
            </a:fld>
            <a:endParaRPr lang="en-GB"/>
          </a:p>
        </p:txBody>
      </p:sp>
    </p:spTree>
    <p:extLst>
      <p:ext uri="{BB962C8B-B14F-4D97-AF65-F5344CB8AC3E}">
        <p14:creationId xmlns:p14="http://schemas.microsoft.com/office/powerpoint/2010/main" val="413983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8</a:t>
            </a:fld>
            <a:endParaRPr lang="en-GB"/>
          </a:p>
        </p:txBody>
      </p:sp>
    </p:spTree>
    <p:extLst>
      <p:ext uri="{BB962C8B-B14F-4D97-AF65-F5344CB8AC3E}">
        <p14:creationId xmlns:p14="http://schemas.microsoft.com/office/powerpoint/2010/main" val="242309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9</a:t>
            </a:fld>
            <a:endParaRPr lang="en-GB"/>
          </a:p>
        </p:txBody>
      </p:sp>
    </p:spTree>
    <p:extLst>
      <p:ext uri="{BB962C8B-B14F-4D97-AF65-F5344CB8AC3E}">
        <p14:creationId xmlns:p14="http://schemas.microsoft.com/office/powerpoint/2010/main" val="266034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10</a:t>
            </a:fld>
            <a:endParaRPr lang="en-GB"/>
          </a:p>
        </p:txBody>
      </p:sp>
    </p:spTree>
    <p:extLst>
      <p:ext uri="{BB962C8B-B14F-4D97-AF65-F5344CB8AC3E}">
        <p14:creationId xmlns:p14="http://schemas.microsoft.com/office/powerpoint/2010/main" val="220143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WIPO Development Agenda,</a:t>
            </a:r>
            <a:r>
              <a:rPr lang="en-ZA" baseline="0" dirty="0" smtClean="0"/>
              <a:t> adopted in 2007 by members states comprises 45 recommendations in 6 clusters. This Webinar will focus on Cluster A-Technical Assistance and Capacity Development. </a:t>
            </a:r>
          </a:p>
          <a:p>
            <a:r>
              <a:rPr lang="en-ZA" baseline="0" dirty="0" smtClean="0"/>
              <a:t>In respect of TA and Capacity Development, there is a realisation that the world will remain unequal, if those who have more advanced economies are not in any way involved in capacitating those countries with developing economies.  By and large, most developing countries are endowed with natural resources (minerals, oil and gas, human resources) that could and in many cases, have benefitted the developed countries. There is also a recognition that as the world is becoming more globalised, it is important to ensure harmonisation of rules relating to trade, intellectual property, etc. to facilitate trade and development.</a:t>
            </a:r>
          </a:p>
          <a:p>
            <a:endParaRPr lang="en-ZA" baseline="0" dirty="0" smtClean="0"/>
          </a:p>
          <a:p>
            <a:r>
              <a:rPr lang="en-ZA" baseline="0" dirty="0" smtClean="0"/>
              <a:t>It is also worth noting the overlap between Cluster A and Cluster C, particularly when it comes to issues of economic development, as TA in the area of technology transfer is critical to the discussion about innovation in Africa, as we will see in the case study of South Africa towards the end of this presentation.</a:t>
            </a:r>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11</a:t>
            </a:fld>
            <a:endParaRPr lang="en-GB"/>
          </a:p>
        </p:txBody>
      </p:sp>
    </p:spTree>
    <p:extLst>
      <p:ext uri="{BB962C8B-B14F-4D97-AF65-F5344CB8AC3E}">
        <p14:creationId xmlns:p14="http://schemas.microsoft.com/office/powerpoint/2010/main" val="3189862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1EC607-68F8-4003-B456-22DA97AE4C40}" type="slidenum">
              <a:rPr lang="en-GB" smtClean="0"/>
              <a:t>12</a:t>
            </a:fld>
            <a:endParaRPr lang="en-GB"/>
          </a:p>
        </p:txBody>
      </p:sp>
    </p:spTree>
    <p:extLst>
      <p:ext uri="{BB962C8B-B14F-4D97-AF65-F5344CB8AC3E}">
        <p14:creationId xmlns:p14="http://schemas.microsoft.com/office/powerpoint/2010/main" val="414820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lumMod val="75000"/>
                    <a:lumOff val="25000"/>
                  </a:prstClr>
                </a:solidFill>
                <a:effectLst/>
                <a:uLnTx/>
                <a:uFillTx/>
                <a:latin typeface="Candara"/>
                <a:ea typeface="+mn-ea"/>
                <a:cs typeface="+mn-cs"/>
              </a:rPr>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10383368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smtClean="0"/>
              <a:t>Click to edit Master subtitle style</a:t>
            </a:r>
            <a:endParaRPr lang="en-ZA"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Tree>
    <p:extLst>
      <p:ext uri="{BB962C8B-B14F-4D97-AF65-F5344CB8AC3E}">
        <p14:creationId xmlns:p14="http://schemas.microsoft.com/office/powerpoint/2010/main" val="19963842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smtClean="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lumMod val="75000"/>
                    <a:lumOff val="25000"/>
                  </a:prstClr>
                </a:solidFill>
                <a:effectLst/>
                <a:uLnTx/>
                <a:uFillTx/>
                <a:latin typeface="Candara"/>
                <a:ea typeface="+mn-ea"/>
                <a:cs typeface="+mn-cs"/>
              </a:rPr>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2391752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smtClean="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lumMod val="75000"/>
                    <a:lumOff val="25000"/>
                  </a:prstClr>
                </a:solidFill>
                <a:effectLst/>
                <a:uLnTx/>
                <a:uFillTx/>
                <a:latin typeface="Candara"/>
                <a:ea typeface="+mn-ea"/>
                <a:cs typeface="+mn-cs"/>
              </a:rPr>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7707017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dirty="0"/>
              <a:t>Thank You</a:t>
            </a:r>
            <a:endParaRPr lang="en-ZA" dirty="0"/>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17440618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lumMod val="75000"/>
                    <a:lumOff val="25000"/>
                  </a:prstClr>
                </a:solidFill>
                <a:effectLst/>
                <a:uLnTx/>
                <a:uFillTx/>
                <a:latin typeface="Candara"/>
                <a:ea typeface="+mn-ea"/>
                <a:cs typeface="+mn-cs"/>
              </a:rPr>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5367214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lumMod val="75000"/>
                    <a:lumOff val="25000"/>
                  </a:prstClr>
                </a:solidFill>
                <a:effectLst/>
                <a:uLnTx/>
                <a:uFillTx/>
                <a:latin typeface="Candara"/>
                <a:ea typeface="+mn-ea"/>
                <a:cs typeface="+mn-cs"/>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fc" descr="WIPO FOR OFFICIAL USE ONLY"/>
          <p:cNvSpPr txBox="1"/>
          <p:nvPr userDrawn="1"/>
        </p:nvSpPr>
        <p:spPr>
          <a:xfrm>
            <a:off x="0" y="6537960"/>
            <a:ext cx="12192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293135401"/>
      </p:ext>
    </p:extLst>
  </p:cSld>
  <p:clrMap bg1="lt1" tx1="dk1" bg2="lt2" tx2="dk2" accent1="accent1" accent2="accent2" accent3="accent3" accent4="accent4" accent5="accent5" accent6="accent6" hlink="hlink" folHlink="folHlink"/>
  <p:sldLayoutIdLst>
    <p:sldLayoutId id="2147483663" r:id="rId1"/>
    <p:sldLayoutId id="2147483691" r:id="rId2"/>
    <p:sldLayoutId id="2147483693" r:id="rId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lumMod val="75000"/>
                    <a:lumOff val="25000"/>
                  </a:prstClr>
                </a:solidFill>
                <a:effectLst/>
                <a:uLnTx/>
                <a:uFillTx/>
                <a:latin typeface="Candara"/>
                <a:ea typeface="+mn-ea"/>
                <a:cs typeface="+mn-cs"/>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dara"/>
              <a:ea typeface="+mn-ea"/>
              <a:cs typeface="+mn-cs"/>
            </a:endParaRPr>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fc" descr="WIPO FOR OFFICIAL USE ONLY"/>
          <p:cNvSpPr txBox="1"/>
          <p:nvPr userDrawn="1"/>
        </p:nvSpPr>
        <p:spPr>
          <a:xfrm>
            <a:off x="0" y="6537960"/>
            <a:ext cx="12192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412495312"/>
      </p:ext>
    </p:extLst>
  </p:cSld>
  <p:clrMap bg1="lt1" tx1="dk1" bg2="lt2" tx2="dk2" accent1="accent1" accent2="accent2" accent3="accent3" accent4="accent4" accent5="accent5" accent6="accent6" hlink="hlink" folHlink="folHlink"/>
  <p:sldLayoutIdLst>
    <p:sldLayoutId id="2147483665" r:id="rId1"/>
    <p:sldLayoutId id="2147483690" r:id="rId2"/>
    <p:sldLayoutId id="2147483694" r:id="rId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hyperlink" Target="https://www.wipo.int/ip-development/en/agenda/recommendations.html#f" TargetMode="External"/><Relationship Id="rId3" Type="http://schemas.openxmlformats.org/officeDocument/2006/relationships/hyperlink" Target="https://www.wipo.int/ip-development/en/agenda/recommendations.html#a" TargetMode="External"/><Relationship Id="rId7" Type="http://schemas.openxmlformats.org/officeDocument/2006/relationships/hyperlink" Target="https://www.wipo.int/ip-development/en/agenda/recommendations.html#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wipo.int/ip-development/en/agenda/recommendations.html#d" TargetMode="External"/><Relationship Id="rId5" Type="http://schemas.openxmlformats.org/officeDocument/2006/relationships/hyperlink" Target="https://www.wipo.int/ip-development/en/agenda/recommendations.html#c" TargetMode="External"/><Relationship Id="rId4" Type="http://schemas.openxmlformats.org/officeDocument/2006/relationships/hyperlink" Target="https://www.wipo.int/ip-development/en/agenda/recommendations.html#b"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wipo.int/meetings/en/doc_details.jsp?doc_id=301656"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wipo.int/meetings/en/doc_details.jsp?doc_id=32919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ipo.int/meetings/en/doc_details.jsp?doc_id=37283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wipo.int/meetings/en/doc_details.jsp?doc_id=416005%20" TargetMode="External"/><Relationship Id="rId4" Type="http://schemas.openxmlformats.org/officeDocument/2006/relationships/hyperlink" Target="https://www.wipo.int/meetings/en/doc_details.jsp?doc_id=40637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uis.unesco.org/sites/default/files/documents/fs54-global-investments-rd-2019-en.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uis.unesco.org/sites/default/files/documents/fs54-global-investments-rd-2019-en.pdf"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uis.unesco.org/sites/default/files/documents/fs54-global-investments-rd-2019-e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uis.unesco.org/sites/default/files/documents/fs54-global-investments-rd-2019-e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wipo.int/ip-development/en/agenda/projects.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link.springer.com/chapter/10.1007/978-3-030-03946-2_9"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nk.springer.com/chapter/10.1007/978-3-030-03946-2_9"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mailto:Mclean.sibanda@gmail.com" TargetMode="External"/><Relationship Id="rId3" Type="http://schemas.openxmlformats.org/officeDocument/2006/relationships/image" Target="../media/image32.png"/><Relationship Id="rId7" Type="http://schemas.openxmlformats.org/officeDocument/2006/relationships/hyperlink" Target="mailto:mclean.sibanda@bigenglobal.com" TargetMode="External"/><Relationship Id="rId2" Type="http://schemas.openxmlformats.org/officeDocument/2006/relationships/image" Target="../media/image31.jpg"/><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33.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za/url?sa=i&amp;rct=j&amp;q=&amp;esrc=s&amp;source=images&amp;cd=&amp;cad=rja&amp;uact=8&amp;ved=0CAcQjRxqFQoTCLXbquzhkscCFRAY2wodStMPsQ&amp;url=https://nilofarnigar.wordpress.com/2013/10/01/africas-huge-market-opportunity-2/&amp;ei=vW_CVfWINJCw7AbKpr-ICw&amp;bvm=bv.99261572,d.d24&amp;psig=AFQjCNFyabla7km26PxFfhi4wP9tpdHMkw&amp;ust=143889216901247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007601" y="1771987"/>
            <a:ext cx="2184399" cy="2769343"/>
          </a:xfrm>
          <a:prstGeom prst="rect">
            <a:avLst/>
          </a:prstGeom>
          <a:solidFill>
            <a:schemeClr val="bg1">
              <a:lumMod val="95000"/>
            </a:schemeClr>
          </a:solidFill>
        </p:spPr>
      </p:pic>
      <p:graphicFrame>
        <p:nvGraphicFramePr>
          <p:cNvPr id="5" name="Table 4"/>
          <p:cNvGraphicFramePr>
            <a:graphicFrameLocks noGrp="1"/>
          </p:cNvGraphicFramePr>
          <p:nvPr>
            <p:extLst>
              <p:ext uri="{D42A27DB-BD31-4B8C-83A1-F6EECF244321}">
                <p14:modId xmlns:p14="http://schemas.microsoft.com/office/powerpoint/2010/main" val="3912417726"/>
              </p:ext>
            </p:extLst>
          </p:nvPr>
        </p:nvGraphicFramePr>
        <p:xfrm>
          <a:off x="0" y="-9625"/>
          <a:ext cx="10312399" cy="6867625"/>
        </p:xfrm>
        <a:graphic>
          <a:graphicData uri="http://schemas.openxmlformats.org/drawingml/2006/table">
            <a:tbl>
              <a:tblPr firstRow="1" bandRow="1">
                <a:tableStyleId>{5C22544A-7EE6-4342-B048-85BDC9FD1C3A}</a:tableStyleId>
              </a:tblPr>
              <a:tblGrid>
                <a:gridCol w="10312399">
                  <a:extLst>
                    <a:ext uri="{9D8B030D-6E8A-4147-A177-3AD203B41FA5}">
                      <a16:colId xmlns:a16="http://schemas.microsoft.com/office/drawing/2014/main" val="2744526515"/>
                    </a:ext>
                  </a:extLst>
                </a:gridCol>
              </a:tblGrid>
              <a:tr h="4230983">
                <a:tc>
                  <a:txBody>
                    <a:bodyPr/>
                    <a:lstStyle/>
                    <a:p>
                      <a:pPr algn="ctr"/>
                      <a:r>
                        <a:rPr lang="en-ZA" sz="3200" b="1" i="0" dirty="0" smtClean="0">
                          <a:solidFill>
                            <a:schemeClr val="bg1"/>
                          </a:solidFill>
                          <a:latin typeface="Arial Black" panose="020B0604020202020204" pitchFamily="34" charset="0"/>
                          <a:cs typeface="Arial Black" panose="020B0604020202020204" pitchFamily="34" charset="0"/>
                        </a:rPr>
                        <a:t>The</a:t>
                      </a:r>
                      <a:r>
                        <a:rPr lang="en-ZA" sz="3200" b="1" i="0" baseline="0" dirty="0" smtClean="0">
                          <a:solidFill>
                            <a:schemeClr val="bg1"/>
                          </a:solidFill>
                          <a:latin typeface="Arial Black" panose="020B0604020202020204" pitchFamily="34" charset="0"/>
                          <a:cs typeface="Arial Black" panose="020B0604020202020204" pitchFamily="34" charset="0"/>
                        </a:rPr>
                        <a:t> Role of Technical Assistance in Intellectual Property (IP) and Innovation for Business Competitiveness in Africa</a:t>
                      </a:r>
                      <a:endParaRPr lang="en-ZA" sz="3200" b="1" i="0" dirty="0" smtClean="0">
                        <a:solidFill>
                          <a:schemeClr val="bg1"/>
                        </a:solidFill>
                        <a:latin typeface="Arial Black" panose="020B0604020202020204" pitchFamily="34" charset="0"/>
                        <a:cs typeface="Arial Black" panose="020B0604020202020204" pitchFamily="34" charset="0"/>
                      </a:endParaRPr>
                    </a:p>
                    <a:p>
                      <a:pPr algn="ctr"/>
                      <a:endParaRPr lang="en-ZA" sz="3000" b="0" i="0" dirty="0" smtClean="0">
                        <a:solidFill>
                          <a:schemeClr val="bg1"/>
                        </a:solidFill>
                        <a:latin typeface="Arial Black" panose="020B0A04020102020204" pitchFamily="34" charset="0"/>
                        <a:cs typeface="Arial" panose="020B0604020202020204" pitchFamily="34" charset="0"/>
                      </a:endParaRPr>
                    </a:p>
                    <a:p>
                      <a:pPr algn="ctr"/>
                      <a:r>
                        <a:rPr lang="en-ZA" sz="2600" b="0" i="0" dirty="0" smtClean="0">
                          <a:solidFill>
                            <a:schemeClr val="bg1"/>
                          </a:solidFill>
                          <a:latin typeface="Arial Black" panose="020B0A04020102020204" pitchFamily="34" charset="0"/>
                          <a:cs typeface="Arial" panose="020B0604020202020204" pitchFamily="34" charset="0"/>
                        </a:rPr>
                        <a:t>Dr. McLean</a:t>
                      </a:r>
                      <a:r>
                        <a:rPr lang="en-ZA" sz="2600" b="0" i="0" baseline="0" dirty="0" smtClean="0">
                          <a:solidFill>
                            <a:schemeClr val="bg1"/>
                          </a:solidFill>
                          <a:latin typeface="Arial Black" panose="020B0A04020102020204" pitchFamily="34" charset="0"/>
                          <a:cs typeface="Arial" panose="020B0604020202020204" pitchFamily="34" charset="0"/>
                        </a:rPr>
                        <a:t> Sibanda</a:t>
                      </a:r>
                    </a:p>
                    <a:p>
                      <a:pPr algn="ctr"/>
                      <a:r>
                        <a:rPr lang="en-ZA" sz="2000" b="0" i="0" baseline="0" dirty="0" smtClean="0">
                          <a:solidFill>
                            <a:schemeClr val="bg1"/>
                          </a:solidFill>
                          <a:latin typeface="Arial" panose="020B0604020202020204" pitchFamily="34" charset="0"/>
                          <a:cs typeface="Arial" panose="020B0604020202020204" pitchFamily="34" charset="0"/>
                        </a:rPr>
                        <a:t>Managing Director: Bigen Global Limited</a:t>
                      </a:r>
                    </a:p>
                  </a:txBody>
                  <a:tcPr marL="77987" marR="77987" marT="38994" marB="38994" anchor="ctr">
                    <a:solidFill>
                      <a:srgbClr val="002060"/>
                    </a:solidFill>
                  </a:tcPr>
                </a:tc>
                <a:extLst>
                  <a:ext uri="{0D108BD9-81ED-4DB2-BD59-A6C34878D82A}">
                    <a16:rowId xmlns:a16="http://schemas.microsoft.com/office/drawing/2014/main" val="2683905065"/>
                  </a:ext>
                </a:extLst>
              </a:tr>
              <a:tr h="2636642">
                <a:tc>
                  <a:txBody>
                    <a:bodyPr/>
                    <a:lstStyle/>
                    <a:p>
                      <a:pPr algn="ctr">
                        <a:lnSpc>
                          <a:spcPct val="100000"/>
                        </a:lnSpc>
                      </a:pPr>
                      <a:endParaRPr lang="en-ZA" sz="2400" b="1" i="0" baseline="0" dirty="0" smtClean="0">
                        <a:solidFill>
                          <a:schemeClr val="bg1"/>
                        </a:solidFill>
                        <a:latin typeface="Arial" panose="020B0604020202020204" pitchFamily="34" charset="0"/>
                        <a:ea typeface="+mn-ea"/>
                        <a:cs typeface="Arial" panose="020B0604020202020204" pitchFamily="34" charset="0"/>
                      </a:endParaRPr>
                    </a:p>
                    <a:p>
                      <a:pPr algn="ctr">
                        <a:lnSpc>
                          <a:spcPct val="100000"/>
                        </a:lnSpc>
                      </a:pPr>
                      <a:r>
                        <a:rPr lang="en-ZA" sz="2000" b="1" i="0" baseline="0" dirty="0" smtClean="0">
                          <a:solidFill>
                            <a:schemeClr val="bg1"/>
                          </a:solidFill>
                          <a:latin typeface="Arial" panose="020B0604020202020204" pitchFamily="34" charset="0"/>
                          <a:ea typeface="+mn-ea"/>
                          <a:cs typeface="Arial" panose="020B0604020202020204" pitchFamily="34" charset="0"/>
                        </a:rPr>
                        <a:t>Under the auspices of, Development Agenda Coordination Division (DACD), Development Sector,</a:t>
                      </a:r>
                    </a:p>
                    <a:p>
                      <a:pPr algn="ctr">
                        <a:lnSpc>
                          <a:spcPct val="100000"/>
                        </a:lnSpc>
                      </a:pPr>
                      <a:r>
                        <a:rPr lang="en-ZA" sz="2400" b="1" i="0" baseline="0" dirty="0" smtClean="0">
                          <a:solidFill>
                            <a:schemeClr val="bg1"/>
                          </a:solidFill>
                          <a:latin typeface="Arial" panose="020B0604020202020204" pitchFamily="34" charset="0"/>
                          <a:ea typeface="+mn-ea"/>
                          <a:cs typeface="Arial" panose="020B0604020202020204" pitchFamily="34" charset="0"/>
                        </a:rPr>
                        <a:t>World Intellectual Property Organisation (WIPO), Geneva, Switzerland</a:t>
                      </a:r>
                    </a:p>
                    <a:p>
                      <a:pPr algn="ctr">
                        <a:lnSpc>
                          <a:spcPct val="100000"/>
                        </a:lnSpc>
                      </a:pPr>
                      <a:endParaRPr lang="en-ZA" sz="3200" b="1" i="0" baseline="0" dirty="0" smtClean="0">
                        <a:solidFill>
                          <a:schemeClr val="bg1"/>
                        </a:solidFill>
                        <a:latin typeface="Arial" panose="020B0604020202020204" pitchFamily="34" charset="0"/>
                        <a:ea typeface="+mn-ea"/>
                        <a:cs typeface="Arial" panose="020B0604020202020204" pitchFamily="34" charset="0"/>
                      </a:endParaRPr>
                    </a:p>
                    <a:p>
                      <a:pPr algn="ctr">
                        <a:lnSpc>
                          <a:spcPct val="100000"/>
                        </a:lnSpc>
                      </a:pPr>
                      <a:r>
                        <a:rPr lang="en-ZA" sz="2400" b="1" i="0" baseline="0" dirty="0" smtClean="0">
                          <a:solidFill>
                            <a:schemeClr val="bg1"/>
                          </a:solidFill>
                          <a:latin typeface="Arial" panose="020B0604020202020204" pitchFamily="34" charset="0"/>
                          <a:ea typeface="+mn-ea"/>
                          <a:cs typeface="Arial" panose="020B0604020202020204" pitchFamily="34" charset="0"/>
                        </a:rPr>
                        <a:t>Webinar, 12h00 CAT, 10</a:t>
                      </a:r>
                      <a:r>
                        <a:rPr lang="en-ZA" sz="2400" b="1" i="0" baseline="30000" dirty="0" smtClean="0">
                          <a:solidFill>
                            <a:schemeClr val="bg1"/>
                          </a:solidFill>
                          <a:latin typeface="Arial" panose="020B0604020202020204" pitchFamily="34" charset="0"/>
                          <a:ea typeface="+mn-ea"/>
                          <a:cs typeface="Arial" panose="020B0604020202020204" pitchFamily="34" charset="0"/>
                        </a:rPr>
                        <a:t>th</a:t>
                      </a:r>
                      <a:r>
                        <a:rPr lang="en-ZA" sz="2400" b="1" i="0" baseline="0" dirty="0" smtClean="0">
                          <a:solidFill>
                            <a:schemeClr val="bg1"/>
                          </a:solidFill>
                          <a:latin typeface="Arial" panose="020B0604020202020204" pitchFamily="34" charset="0"/>
                          <a:ea typeface="+mn-ea"/>
                          <a:cs typeface="Arial" panose="020B0604020202020204" pitchFamily="34" charset="0"/>
                        </a:rPr>
                        <a:t> December 2019</a:t>
                      </a:r>
                      <a:endParaRPr lang="en-ZA" sz="2200" b="0" baseline="0" dirty="0">
                        <a:solidFill>
                          <a:schemeClr val="bg1"/>
                        </a:solidFill>
                        <a:latin typeface="Arial" panose="020B0604020202020204" pitchFamily="34" charset="0"/>
                        <a:ea typeface="+mn-ea"/>
                        <a:cs typeface="Arial" panose="020B0604020202020204" pitchFamily="34" charset="0"/>
                      </a:endParaRPr>
                    </a:p>
                  </a:txBody>
                  <a:tcPr marL="77987" marR="77987" marT="38994" marB="38994">
                    <a:solidFill>
                      <a:srgbClr val="002060"/>
                    </a:solidFill>
                  </a:tcPr>
                </a:tc>
                <a:extLst>
                  <a:ext uri="{0D108BD9-81ED-4DB2-BD59-A6C34878D82A}">
                    <a16:rowId xmlns:a16="http://schemas.microsoft.com/office/drawing/2014/main" val="1490030854"/>
                  </a:ext>
                </a:extLst>
              </a:tr>
            </a:tbl>
          </a:graphicData>
        </a:graphic>
      </p:graphicFrame>
    </p:spTree>
    <p:extLst>
      <p:ext uri="{BB962C8B-B14F-4D97-AF65-F5344CB8AC3E}">
        <p14:creationId xmlns:p14="http://schemas.microsoft.com/office/powerpoint/2010/main" val="34661982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10" name="Rectangle 9"/>
          <p:cNvSpPr/>
          <p:nvPr/>
        </p:nvSpPr>
        <p:spPr bwMode="auto">
          <a:xfrm>
            <a:off x="6329168" y="2302113"/>
            <a:ext cx="741363" cy="504825"/>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S. No.</a:t>
            </a:r>
          </a:p>
        </p:txBody>
      </p:sp>
      <p:sp>
        <p:nvSpPr>
          <p:cNvPr id="11" name="Rectangle 10"/>
          <p:cNvSpPr/>
          <p:nvPr/>
        </p:nvSpPr>
        <p:spPr bwMode="auto">
          <a:xfrm>
            <a:off x="7206018" y="2300526"/>
            <a:ext cx="3787024"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Contents</a:t>
            </a:r>
          </a:p>
        </p:txBody>
      </p:sp>
      <p:sp>
        <p:nvSpPr>
          <p:cNvPr id="12" name="Rectangle 11"/>
          <p:cNvSpPr/>
          <p:nvPr/>
        </p:nvSpPr>
        <p:spPr bwMode="auto">
          <a:xfrm>
            <a:off x="11145443" y="2300526"/>
            <a:ext cx="736600"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Page No.</a:t>
            </a:r>
          </a:p>
        </p:txBody>
      </p:sp>
      <p:sp>
        <p:nvSpPr>
          <p:cNvPr id="15" name="Rectangle 14"/>
          <p:cNvSpPr/>
          <p:nvPr/>
        </p:nvSpPr>
        <p:spPr bwMode="auto">
          <a:xfrm>
            <a:off x="6329168" y="3522901"/>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Candara"/>
                <a:ea typeface="+mn-ea"/>
                <a:cs typeface="Arial"/>
              </a:rPr>
              <a:t>2</a:t>
            </a:r>
          </a:p>
        </p:txBody>
      </p:sp>
      <p:sp>
        <p:nvSpPr>
          <p:cNvPr id="16" name="Rectangle 15"/>
          <p:cNvSpPr/>
          <p:nvPr/>
        </p:nvSpPr>
        <p:spPr bwMode="auto">
          <a:xfrm>
            <a:off x="7206018" y="3522901"/>
            <a:ext cx="3783850"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smtClean="0">
                <a:cs typeface="Arial"/>
              </a:rPr>
              <a:t>WIPO Development Agenda</a:t>
            </a:r>
            <a:endParaRPr lang="en-US" sz="1200" b="1" kern="0" dirty="0">
              <a:cs typeface="Arial"/>
            </a:endParaRPr>
          </a:p>
        </p:txBody>
      </p:sp>
      <p:sp>
        <p:nvSpPr>
          <p:cNvPr id="17" name="Rectangle 16"/>
          <p:cNvSpPr/>
          <p:nvPr/>
        </p:nvSpPr>
        <p:spPr bwMode="auto">
          <a:xfrm>
            <a:off x="11138266" y="351972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andara"/>
                <a:ea typeface="+mn-ea"/>
                <a:cs typeface="Arial"/>
              </a:rPr>
              <a:t>10</a:t>
            </a:r>
            <a:endParaRPr kumimoji="0" lang="en-US" sz="1400" b="1" i="0" u="none" strike="noStrike" kern="0" cap="none" spc="0" normalizeH="0" baseline="0" noProof="0" dirty="0">
              <a:ln>
                <a:noFill/>
              </a:ln>
              <a:effectLst/>
              <a:uLnTx/>
              <a:uFillTx/>
              <a:latin typeface="Candara"/>
              <a:ea typeface="+mn-ea"/>
              <a:cs typeface="Arial"/>
            </a:endParaRPr>
          </a:p>
        </p:txBody>
      </p:sp>
      <p:sp>
        <p:nvSpPr>
          <p:cNvPr id="19" name="Rectangle 18"/>
          <p:cNvSpPr/>
          <p:nvPr/>
        </p:nvSpPr>
        <p:spPr bwMode="auto">
          <a:xfrm>
            <a:off x="6329168" y="4037250"/>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3</a:t>
            </a:r>
          </a:p>
        </p:txBody>
      </p:sp>
      <p:sp>
        <p:nvSpPr>
          <p:cNvPr id="21" name="Rectangle 20"/>
          <p:cNvSpPr/>
          <p:nvPr/>
        </p:nvSpPr>
        <p:spPr bwMode="auto">
          <a:xfrm>
            <a:off x="7206018" y="4035663"/>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2" name="Rectangle 21"/>
          <p:cNvSpPr/>
          <p:nvPr/>
        </p:nvSpPr>
        <p:spPr bwMode="auto">
          <a:xfrm>
            <a:off x="11138266" y="4035663"/>
            <a:ext cx="736600" cy="338137"/>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4" name="Rectangle 23"/>
          <p:cNvSpPr/>
          <p:nvPr/>
        </p:nvSpPr>
        <p:spPr bwMode="auto">
          <a:xfrm>
            <a:off x="6329168" y="4548426"/>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4</a:t>
            </a:r>
          </a:p>
        </p:txBody>
      </p:sp>
      <p:sp>
        <p:nvSpPr>
          <p:cNvPr id="25" name="Rectangle 24"/>
          <p:cNvSpPr/>
          <p:nvPr/>
        </p:nvSpPr>
        <p:spPr bwMode="auto">
          <a:xfrm>
            <a:off x="7206018" y="4545251"/>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6" name="Rectangle 25"/>
          <p:cNvSpPr/>
          <p:nvPr/>
        </p:nvSpPr>
        <p:spPr bwMode="auto">
          <a:xfrm>
            <a:off x="11145443" y="4545206"/>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8" name="Rectangle 27"/>
          <p:cNvSpPr/>
          <p:nvPr/>
        </p:nvSpPr>
        <p:spPr bwMode="auto">
          <a:xfrm>
            <a:off x="6329168" y="3005376"/>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9" name="Rectangle 28"/>
          <p:cNvSpPr/>
          <p:nvPr/>
        </p:nvSpPr>
        <p:spPr bwMode="auto">
          <a:xfrm>
            <a:off x="7206018" y="3005376"/>
            <a:ext cx="3783849" cy="334962"/>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30" name="Rectangle 29"/>
          <p:cNvSpPr/>
          <p:nvPr/>
        </p:nvSpPr>
        <p:spPr bwMode="auto">
          <a:xfrm>
            <a:off x="11138266" y="300537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0" name="Rectangle 19"/>
          <p:cNvSpPr/>
          <p:nvPr/>
        </p:nvSpPr>
        <p:spPr bwMode="auto">
          <a:xfrm>
            <a:off x="6332706" y="5063507"/>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5</a:t>
            </a:r>
          </a:p>
        </p:txBody>
      </p:sp>
      <p:sp>
        <p:nvSpPr>
          <p:cNvPr id="23" name="Rectangle 22"/>
          <p:cNvSpPr/>
          <p:nvPr/>
        </p:nvSpPr>
        <p:spPr bwMode="auto">
          <a:xfrm>
            <a:off x="7209556" y="5060377"/>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7" name="Rectangle 26"/>
          <p:cNvSpPr/>
          <p:nvPr/>
        </p:nvSpPr>
        <p:spPr bwMode="auto">
          <a:xfrm>
            <a:off x="11148981" y="5060332"/>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31" name="Rectangle 30"/>
          <p:cNvSpPr/>
          <p:nvPr/>
        </p:nvSpPr>
        <p:spPr bwMode="auto">
          <a:xfrm>
            <a:off x="6336244" y="5577429"/>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32" name="Rectangle 31"/>
          <p:cNvSpPr/>
          <p:nvPr/>
        </p:nvSpPr>
        <p:spPr bwMode="auto">
          <a:xfrm>
            <a:off x="7213094" y="5574299"/>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latin typeface="Candara"/>
              <a:cs typeface="Arial"/>
            </a:endParaRPr>
          </a:p>
        </p:txBody>
      </p:sp>
      <p:sp>
        <p:nvSpPr>
          <p:cNvPr id="33" name="Rectangle 32"/>
          <p:cNvSpPr/>
          <p:nvPr/>
        </p:nvSpPr>
        <p:spPr bwMode="auto">
          <a:xfrm>
            <a:off x="11152519" y="5574254"/>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 name="Picture Placeholder 1"/>
          <p:cNvSpPr>
            <a:spLocks noGrp="1"/>
          </p:cNvSpPr>
          <p:nvPr>
            <p:ph type="pic" sz="quarter" idx="14"/>
          </p:nvPr>
        </p:nvSpPr>
        <p:spPr/>
      </p:sp>
      <p:pic>
        <p:nvPicPr>
          <p:cNvPr id="34" name="Picture 33"/>
          <p:cNvPicPr>
            <a:picLocks noChangeAspect="1"/>
          </p:cNvPicPr>
          <p:nvPr/>
        </p:nvPicPr>
        <p:blipFill>
          <a:blip r:embed="rId3"/>
          <a:stretch>
            <a:fillRect/>
          </a:stretch>
        </p:blipFill>
        <p:spPr>
          <a:xfrm>
            <a:off x="2982" y="-2145"/>
            <a:ext cx="4762500" cy="2667000"/>
          </a:xfrm>
          <a:prstGeom prst="rect">
            <a:avLst/>
          </a:prstGeom>
        </p:spPr>
      </p:pic>
      <p:pic>
        <p:nvPicPr>
          <p:cNvPr id="2050" name="Picture 2" descr="https://www.wipo.int/export/sites/www/development/en/sdgs/images/getty_644172832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308" y="0"/>
            <a:ext cx="2517321" cy="23976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9298" y="2432634"/>
            <a:ext cx="6096000" cy="4370717"/>
          </a:xfrm>
          <a:prstGeom prst="rect">
            <a:avLst/>
          </a:prstGeom>
        </p:spPr>
      </p:pic>
    </p:spTree>
    <p:extLst>
      <p:ext uri="{BB962C8B-B14F-4D97-AF65-F5344CB8AC3E}">
        <p14:creationId xmlns:p14="http://schemas.microsoft.com/office/powerpoint/2010/main" val="30804391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272340"/>
            <a:ext cx="11340000" cy="522720"/>
          </a:xfrm>
          <a:solidFill>
            <a:srgbClr val="002060"/>
          </a:solidFill>
        </p:spPr>
        <p:txBody>
          <a:bodyPr vert="horz" lIns="0" tIns="0" rIns="0" bIns="0" rtlCol="0" anchor="ctr">
            <a:noAutofit/>
          </a:bodyPr>
          <a:lstStyle/>
          <a:p>
            <a:r>
              <a:rPr lang="en-ZA" dirty="0" smtClean="0">
                <a:solidFill>
                  <a:schemeClr val="bg1"/>
                </a:solidFill>
              </a:rPr>
              <a:t>WIPO Development Agenda</a:t>
            </a:r>
            <a:endParaRPr lang="en-ZA" i="1" dirty="0">
              <a:solidFill>
                <a:schemeClr val="bg1"/>
              </a:solidFill>
            </a:endParaRPr>
          </a:p>
        </p:txBody>
      </p:sp>
      <p:cxnSp>
        <p:nvCxnSpPr>
          <p:cNvPr id="11" name="Straight Connector 10" descr="Slide divider">
            <a:extLst>
              <a:ext uri="{FF2B5EF4-FFF2-40B4-BE49-F238E27FC236}">
                <a16:creationId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5686565" y="2758824"/>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5" name="TextBox 14"/>
          <p:cNvSpPr txBox="1"/>
          <p:nvPr/>
        </p:nvSpPr>
        <p:spPr>
          <a:xfrm>
            <a:off x="5686565" y="918450"/>
            <a:ext cx="6170102" cy="4939814"/>
          </a:xfrm>
          <a:prstGeom prst="rect">
            <a:avLst/>
          </a:prstGeom>
          <a:noFill/>
        </p:spPr>
        <p:txBody>
          <a:bodyPr wrap="square" rtlCol="0">
            <a:spAutoFit/>
          </a:bodyPr>
          <a:lstStyle/>
          <a:p>
            <a:pPr marL="457200" indent="-457200">
              <a:spcBef>
                <a:spcPts val="600"/>
              </a:spcBef>
              <a:spcAft>
                <a:spcPts val="1200"/>
              </a:spcAft>
              <a:buSzPct val="100000"/>
              <a:buFont typeface="Courier New" panose="02070309020205020404" pitchFamily="49" charset="0"/>
              <a:buChar char="o"/>
            </a:pPr>
            <a:r>
              <a:rPr lang="en-GB" sz="2000" dirty="0" smtClean="0">
                <a:solidFill>
                  <a:srgbClr val="594646"/>
                </a:solidFill>
                <a:hlinkClick r:id="rId3"/>
              </a:rPr>
              <a:t>Cluster </a:t>
            </a:r>
            <a:r>
              <a:rPr lang="en-GB" sz="2000" dirty="0">
                <a:solidFill>
                  <a:srgbClr val="594646"/>
                </a:solidFill>
                <a:hlinkClick r:id="rId3"/>
              </a:rPr>
              <a:t>A: Technical Assistance and Capacity </a:t>
            </a:r>
            <a:r>
              <a:rPr lang="en-GB" sz="2000" dirty="0" smtClean="0">
                <a:solidFill>
                  <a:srgbClr val="594646"/>
                </a:solidFill>
                <a:hlinkClick r:id="rId3"/>
              </a:rPr>
              <a:t>Building</a:t>
            </a:r>
            <a:endParaRPr lang="en-GB" sz="2000" dirty="0">
              <a:solidFill>
                <a:srgbClr val="594646"/>
              </a:solidFill>
            </a:endParaRPr>
          </a:p>
          <a:p>
            <a:pPr marL="457200" indent="-457200">
              <a:spcBef>
                <a:spcPts val="600"/>
              </a:spcBef>
              <a:spcAft>
                <a:spcPts val="1200"/>
              </a:spcAft>
              <a:buSzPct val="100000"/>
              <a:buFont typeface="Courier New" panose="02070309020205020404" pitchFamily="49" charset="0"/>
              <a:buChar char="o"/>
            </a:pPr>
            <a:r>
              <a:rPr lang="en-GB" sz="2000" dirty="0" smtClean="0">
                <a:hlinkClick r:id="rId4"/>
              </a:rPr>
              <a:t>Cluster </a:t>
            </a:r>
            <a:r>
              <a:rPr lang="en-GB" sz="2000" dirty="0">
                <a:hlinkClick r:id="rId4"/>
              </a:rPr>
              <a:t>B: Norm-setting, flexibilities, public policy and public </a:t>
            </a:r>
            <a:r>
              <a:rPr lang="en-GB" sz="2000" dirty="0" smtClean="0">
                <a:hlinkClick r:id="rId4"/>
              </a:rPr>
              <a:t>domain</a:t>
            </a:r>
            <a:endParaRPr lang="en-GB" sz="2000" dirty="0"/>
          </a:p>
          <a:p>
            <a:pPr marL="457200" indent="-457200">
              <a:spcBef>
                <a:spcPts val="600"/>
              </a:spcBef>
              <a:spcAft>
                <a:spcPts val="1200"/>
              </a:spcAft>
              <a:buSzPct val="100000"/>
              <a:buFont typeface="Courier New" panose="02070309020205020404" pitchFamily="49" charset="0"/>
              <a:buChar char="o"/>
            </a:pPr>
            <a:r>
              <a:rPr lang="en-GB" sz="2000" dirty="0" smtClean="0">
                <a:hlinkClick r:id="rId5"/>
              </a:rPr>
              <a:t>Cluster </a:t>
            </a:r>
            <a:r>
              <a:rPr lang="en-GB" sz="2000" dirty="0">
                <a:hlinkClick r:id="rId5"/>
              </a:rPr>
              <a:t>C: Technology Transfer, Information and Communication Technologies (ICT) and Access to </a:t>
            </a:r>
            <a:r>
              <a:rPr lang="en-GB" sz="2000" dirty="0" smtClean="0">
                <a:hlinkClick r:id="rId5"/>
              </a:rPr>
              <a:t>Knowledge</a:t>
            </a:r>
            <a:endParaRPr lang="en-GB" sz="2000" dirty="0"/>
          </a:p>
          <a:p>
            <a:pPr marL="457200" indent="-457200">
              <a:spcBef>
                <a:spcPts val="600"/>
              </a:spcBef>
              <a:spcAft>
                <a:spcPts val="1200"/>
              </a:spcAft>
              <a:buSzPct val="100000"/>
              <a:buFont typeface="Courier New" panose="02070309020205020404" pitchFamily="49" charset="0"/>
              <a:buChar char="o"/>
            </a:pPr>
            <a:r>
              <a:rPr lang="en-GB" sz="2000" dirty="0" smtClean="0">
                <a:hlinkClick r:id="rId6"/>
              </a:rPr>
              <a:t>Cluster </a:t>
            </a:r>
            <a:r>
              <a:rPr lang="en-GB" sz="2000" dirty="0">
                <a:hlinkClick r:id="rId6"/>
              </a:rPr>
              <a:t>D: Assessment, Evaluation and Impact </a:t>
            </a:r>
            <a:r>
              <a:rPr lang="en-GB" sz="2000" dirty="0" smtClean="0">
                <a:hlinkClick r:id="rId6"/>
              </a:rPr>
              <a:t>Studies</a:t>
            </a:r>
            <a:endParaRPr lang="en-GB" sz="2000" dirty="0"/>
          </a:p>
          <a:p>
            <a:pPr marL="457200" indent="-457200">
              <a:spcBef>
                <a:spcPts val="600"/>
              </a:spcBef>
              <a:spcAft>
                <a:spcPts val="1200"/>
              </a:spcAft>
              <a:buSzPct val="100000"/>
              <a:buFont typeface="Courier New" panose="02070309020205020404" pitchFamily="49" charset="0"/>
              <a:buChar char="o"/>
            </a:pPr>
            <a:r>
              <a:rPr lang="en-GB" sz="2000" dirty="0" smtClean="0">
                <a:hlinkClick r:id="rId7"/>
              </a:rPr>
              <a:t>Cluster </a:t>
            </a:r>
            <a:r>
              <a:rPr lang="en-GB" sz="2000" dirty="0">
                <a:hlinkClick r:id="rId7"/>
              </a:rPr>
              <a:t>E: Institutional Matters including Mandate and </a:t>
            </a:r>
            <a:r>
              <a:rPr lang="en-GB" sz="2000" dirty="0" smtClean="0">
                <a:hlinkClick r:id="rId7"/>
              </a:rPr>
              <a:t>Governance</a:t>
            </a:r>
            <a:endParaRPr lang="en-GB" sz="2000" dirty="0"/>
          </a:p>
          <a:p>
            <a:pPr marL="457200" indent="-457200">
              <a:spcBef>
                <a:spcPts val="600"/>
              </a:spcBef>
              <a:spcAft>
                <a:spcPts val="1200"/>
              </a:spcAft>
              <a:buSzPct val="100000"/>
              <a:buFont typeface="Courier New" panose="02070309020205020404" pitchFamily="49" charset="0"/>
              <a:buChar char="o"/>
            </a:pPr>
            <a:r>
              <a:rPr lang="en-GB" sz="2000" dirty="0" smtClean="0">
                <a:hlinkClick r:id="rId8"/>
              </a:rPr>
              <a:t>Cluster </a:t>
            </a:r>
            <a:r>
              <a:rPr lang="en-GB" sz="2000" dirty="0">
                <a:hlinkClick r:id="rId8"/>
              </a:rPr>
              <a:t>F: Other Issues</a:t>
            </a:r>
            <a:endParaRPr lang="en-GB" sz="2000" dirty="0"/>
          </a:p>
        </p:txBody>
      </p:sp>
      <p:cxnSp>
        <p:nvCxnSpPr>
          <p:cNvPr id="16" name="Straight Connector 15"/>
          <p:cNvCxnSpPr/>
          <p:nvPr/>
        </p:nvCxnSpPr>
        <p:spPr>
          <a:xfrm>
            <a:off x="5534165" y="1025351"/>
            <a:ext cx="0" cy="5346000"/>
          </a:xfrm>
          <a:prstGeom prst="line">
            <a:avLst/>
          </a:prstGeom>
          <a:ln w="19050">
            <a:solidFill>
              <a:schemeClr val="accent2">
                <a:lumMod val="75000"/>
              </a:schemeClr>
            </a:solidFill>
          </a:ln>
        </p:spPr>
        <p:style>
          <a:lnRef idx="1">
            <a:schemeClr val="accent6"/>
          </a:lnRef>
          <a:fillRef idx="0">
            <a:schemeClr val="accent6"/>
          </a:fillRef>
          <a:effectRef idx="0">
            <a:schemeClr val="accent6"/>
          </a:effectRef>
          <a:fontRef idx="minor">
            <a:schemeClr val="tx1"/>
          </a:fontRef>
        </p:style>
      </p:cxnSp>
      <p:sp>
        <p:nvSpPr>
          <p:cNvPr id="4" name="Rectangle 3"/>
          <p:cNvSpPr/>
          <p:nvPr/>
        </p:nvSpPr>
        <p:spPr>
          <a:xfrm>
            <a:off x="432000" y="1518614"/>
            <a:ext cx="4648000" cy="4339650"/>
          </a:xfrm>
          <a:prstGeom prst="rect">
            <a:avLst/>
          </a:prstGeom>
        </p:spPr>
        <p:txBody>
          <a:bodyPr wrap="square">
            <a:spAutoFit/>
          </a:bodyPr>
          <a:lstStyle/>
          <a:p>
            <a:r>
              <a:rPr lang="en-GB" sz="2400" b="1" u="sng" dirty="0" smtClean="0">
                <a:solidFill>
                  <a:srgbClr val="444444"/>
                </a:solidFill>
                <a:latin typeface="Open Sans"/>
              </a:rPr>
              <a:t>Development </a:t>
            </a:r>
            <a:r>
              <a:rPr lang="en-GB" sz="2400" b="1" u="sng" dirty="0">
                <a:solidFill>
                  <a:srgbClr val="444444"/>
                </a:solidFill>
                <a:latin typeface="Open Sans"/>
              </a:rPr>
              <a:t>Agenda (DA)</a:t>
            </a:r>
            <a:r>
              <a:rPr lang="en-GB" sz="2400" b="1" dirty="0">
                <a:solidFill>
                  <a:srgbClr val="444444"/>
                </a:solidFill>
                <a:latin typeface="Open Sans"/>
              </a:rPr>
              <a:t> is a pro-development reform of the international intellectual property (IP) </a:t>
            </a:r>
            <a:r>
              <a:rPr lang="en-GB" sz="2400" b="1" dirty="0" smtClean="0">
                <a:solidFill>
                  <a:srgbClr val="444444"/>
                </a:solidFill>
                <a:latin typeface="Open Sans"/>
              </a:rPr>
              <a:t>system</a:t>
            </a:r>
          </a:p>
          <a:p>
            <a:endParaRPr lang="en-GB" sz="2400" b="1" dirty="0" smtClean="0">
              <a:solidFill>
                <a:srgbClr val="444444"/>
              </a:solidFill>
              <a:latin typeface="Open Sans"/>
            </a:endParaRPr>
          </a:p>
          <a:p>
            <a:r>
              <a:rPr lang="en-GB" sz="2400" b="1" dirty="0">
                <a:solidFill>
                  <a:srgbClr val="444444"/>
                </a:solidFill>
                <a:latin typeface="Open Sans"/>
              </a:rPr>
              <a:t>A</a:t>
            </a:r>
            <a:r>
              <a:rPr lang="en-GB" sz="2400" b="1" dirty="0" smtClean="0">
                <a:solidFill>
                  <a:srgbClr val="444444"/>
                </a:solidFill>
                <a:latin typeface="Open Sans"/>
              </a:rPr>
              <a:t>dopted in 2007</a:t>
            </a:r>
          </a:p>
          <a:p>
            <a:endParaRPr lang="en-ZA" sz="2400" b="1" dirty="0">
              <a:solidFill>
                <a:srgbClr val="444444"/>
              </a:solidFill>
              <a:latin typeface="Open Sans"/>
            </a:endParaRPr>
          </a:p>
          <a:p>
            <a:r>
              <a:rPr lang="en-ZA" sz="2400" b="1" dirty="0" smtClean="0">
                <a:solidFill>
                  <a:srgbClr val="444444"/>
                </a:solidFill>
                <a:latin typeface="Open Sans"/>
              </a:rPr>
              <a:t>45 recommendations</a:t>
            </a:r>
          </a:p>
          <a:p>
            <a:endParaRPr lang="en-ZA" sz="2400" b="1" dirty="0">
              <a:solidFill>
                <a:srgbClr val="444444"/>
              </a:solidFill>
              <a:latin typeface="Open Sans"/>
            </a:endParaRPr>
          </a:p>
          <a:p>
            <a:r>
              <a:rPr lang="en-ZA" sz="2400" b="1" dirty="0" smtClean="0">
                <a:solidFill>
                  <a:srgbClr val="444444"/>
                </a:solidFill>
                <a:latin typeface="Open Sans"/>
              </a:rPr>
              <a:t>6 Clusters</a:t>
            </a:r>
          </a:p>
          <a:p>
            <a:endParaRPr lang="en-ZA" dirty="0">
              <a:solidFill>
                <a:srgbClr val="444444"/>
              </a:solidFill>
              <a:latin typeface="Open Sans"/>
            </a:endParaRPr>
          </a:p>
          <a:p>
            <a:endParaRPr lang="en-GB" dirty="0"/>
          </a:p>
        </p:txBody>
      </p:sp>
      <p:sp>
        <p:nvSpPr>
          <p:cNvPr id="5" name="Striped Right Arrow 4"/>
          <p:cNvSpPr/>
          <p:nvPr/>
        </p:nvSpPr>
        <p:spPr>
          <a:xfrm>
            <a:off x="4670566" y="1422400"/>
            <a:ext cx="787400" cy="4232664"/>
          </a:xfrm>
          <a:prstGeom prst="strip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610365" y="762000"/>
            <a:ext cx="5546866" cy="1016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37158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152401"/>
            <a:ext cx="11340000" cy="748346"/>
          </a:xfrm>
          <a:solidFill>
            <a:srgbClr val="002060"/>
          </a:solidFill>
        </p:spPr>
        <p:txBody>
          <a:bodyPr vert="horz" lIns="0" tIns="0" rIns="0" bIns="0" rtlCol="0" anchor="ctr">
            <a:noAutofit/>
          </a:bodyPr>
          <a:lstStyle/>
          <a:p>
            <a:r>
              <a:rPr lang="en-ZA" dirty="0" smtClean="0">
                <a:solidFill>
                  <a:schemeClr val="bg1"/>
                </a:solidFill>
              </a:rPr>
              <a:t>Development Agenda – T</a:t>
            </a:r>
            <a:r>
              <a:rPr lang="en-ZA" sz="2800" dirty="0" smtClean="0">
                <a:solidFill>
                  <a:schemeClr val="bg1"/>
                </a:solidFill>
              </a:rPr>
              <a:t>echnical </a:t>
            </a:r>
            <a:r>
              <a:rPr lang="en-ZA" sz="2800" dirty="0">
                <a:solidFill>
                  <a:schemeClr val="bg1"/>
                </a:solidFill>
              </a:rPr>
              <a:t>Assistance and Capacity </a:t>
            </a:r>
            <a:r>
              <a:rPr lang="en-ZA" sz="2800" dirty="0" smtClean="0">
                <a:solidFill>
                  <a:schemeClr val="bg1"/>
                </a:solidFill>
              </a:rPr>
              <a:t>Building</a:t>
            </a:r>
            <a:br>
              <a:rPr lang="en-ZA" sz="2800" dirty="0" smtClean="0">
                <a:solidFill>
                  <a:schemeClr val="bg1"/>
                </a:solidFill>
              </a:rPr>
            </a:br>
            <a:r>
              <a:rPr lang="en-ZA" sz="2400" b="0" dirty="0" smtClean="0">
                <a:solidFill>
                  <a:schemeClr val="bg1"/>
                </a:solidFill>
              </a:rPr>
              <a:t>Cluster A –Overview of 14 Recommendations</a:t>
            </a:r>
            <a:endParaRPr lang="en-ZA" sz="2400" b="0" i="1" dirty="0">
              <a:solidFill>
                <a:schemeClr val="bg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3" name="Rectangle 2"/>
          <p:cNvSpPr/>
          <p:nvPr/>
        </p:nvSpPr>
        <p:spPr>
          <a:xfrm>
            <a:off x="342900" y="917912"/>
            <a:ext cx="11429100" cy="6217087"/>
          </a:xfrm>
          <a:prstGeom prst="rect">
            <a:avLst/>
          </a:prstGeom>
        </p:spPr>
        <p:txBody>
          <a:bodyPr wrap="square">
            <a:spAutoFit/>
          </a:bodyPr>
          <a:lstStyle/>
          <a:p>
            <a:pPr marL="444500" lvl="1" indent="-285750">
              <a:spcAft>
                <a:spcPts val="600"/>
              </a:spcAft>
              <a:buFont typeface="Arial" panose="020B0604020202020204" pitchFamily="34" charset="0"/>
              <a:buChar char="•"/>
            </a:pPr>
            <a:r>
              <a:rPr lang="en-GB" sz="2200" dirty="0"/>
              <a:t>Development-oriented, demand-driven and transparent,</a:t>
            </a:r>
          </a:p>
          <a:p>
            <a:pPr marL="444500" lvl="1" indent="-285750">
              <a:spcAft>
                <a:spcPts val="600"/>
              </a:spcAft>
              <a:buFont typeface="Arial" panose="020B0604020202020204" pitchFamily="34" charset="0"/>
              <a:buChar char="•"/>
            </a:pPr>
            <a:r>
              <a:rPr lang="en-GB" sz="2200" dirty="0"/>
              <a:t>Consider priorities and the special needs of developing countries, especially LDCs, incl. different levels of development of Member States;</a:t>
            </a:r>
          </a:p>
          <a:p>
            <a:pPr marL="444500" lvl="1" indent="-285750">
              <a:spcAft>
                <a:spcPts val="600"/>
              </a:spcAft>
              <a:buFont typeface="Arial" panose="020B0604020202020204" pitchFamily="34" charset="0"/>
              <a:buChar char="•"/>
            </a:pPr>
            <a:r>
              <a:rPr lang="en-GB" sz="2200" dirty="0"/>
              <a:t>Legal, commercial, cultural, and economic exploitation of intellectual property</a:t>
            </a:r>
          </a:p>
          <a:p>
            <a:pPr marL="444500" lvl="1" indent="-285750">
              <a:spcAft>
                <a:spcPts val="600"/>
              </a:spcAft>
              <a:buFont typeface="Arial" panose="020B0604020202020204" pitchFamily="34" charset="0"/>
              <a:buChar char="•"/>
            </a:pPr>
            <a:r>
              <a:rPr lang="en-GB" sz="2200" dirty="0"/>
              <a:t>Human and financial allocation for technical assistance programs</a:t>
            </a:r>
          </a:p>
          <a:p>
            <a:pPr marL="444500" lvl="1" indent="-285750">
              <a:spcAft>
                <a:spcPts val="600"/>
              </a:spcAft>
              <a:buFont typeface="Arial" panose="020B0604020202020204" pitchFamily="34" charset="0"/>
              <a:buChar char="•"/>
            </a:pPr>
            <a:r>
              <a:rPr lang="en-GB" sz="2200" dirty="0"/>
              <a:t>Needs of small and medium-sized enterprises (SMEs) and institutions dealing with scientific research and cultural industries</a:t>
            </a:r>
          </a:p>
          <a:p>
            <a:pPr marL="444500" lvl="1" indent="-285750">
              <a:spcAft>
                <a:spcPts val="600"/>
              </a:spcAft>
              <a:buFont typeface="Arial" panose="020B0604020202020204" pitchFamily="34" charset="0"/>
              <a:buChar char="•"/>
            </a:pPr>
            <a:r>
              <a:rPr lang="en-GB" sz="2200" dirty="0"/>
              <a:t>Greater public awareness on IP and appropriate IP Strategies</a:t>
            </a:r>
          </a:p>
          <a:p>
            <a:pPr marL="444500" lvl="1" indent="-285750">
              <a:spcAft>
                <a:spcPts val="600"/>
              </a:spcAft>
              <a:buFont typeface="Arial" panose="020B0604020202020204" pitchFamily="34" charset="0"/>
              <a:buChar char="•"/>
            </a:pPr>
            <a:r>
              <a:rPr lang="en-GB" sz="2200" dirty="0"/>
              <a:t>Development of national scientific and technological infrastructure for protection of domestic creations and innovations</a:t>
            </a:r>
          </a:p>
          <a:p>
            <a:pPr marL="444500" lvl="1" indent="-285750">
              <a:spcAft>
                <a:spcPts val="600"/>
              </a:spcAft>
              <a:buFont typeface="Arial" panose="020B0604020202020204" pitchFamily="34" charset="0"/>
              <a:buChar char="•"/>
            </a:pPr>
            <a:r>
              <a:rPr lang="en-GB" sz="2200" dirty="0"/>
              <a:t>Access to specialized databases for purposes of patent searches by national offices of developing countries (esp. LDCs) as well as their regional and sub-regional IP organizations </a:t>
            </a:r>
          </a:p>
          <a:p>
            <a:pPr marL="444500" lvl="1" indent="-285750">
              <a:spcAft>
                <a:spcPts val="600"/>
              </a:spcAft>
              <a:buFont typeface="Arial" panose="020B0604020202020204" pitchFamily="34" charset="0"/>
              <a:buChar char="•"/>
            </a:pPr>
            <a:r>
              <a:rPr lang="en-GB" sz="2200" dirty="0"/>
              <a:t>Bridge digital divide through databases to match specific IP-related development needs with available resources</a:t>
            </a:r>
          </a:p>
          <a:p>
            <a:pPr>
              <a:spcAft>
                <a:spcPts val="600"/>
              </a:spcAft>
            </a:pPr>
            <a:endParaRPr lang="en-GB" sz="2000" dirty="0">
              <a:solidFill>
                <a:srgbClr val="C00000"/>
              </a:solidFill>
              <a:latin typeface="Arial" panose="020B0604020202020204" pitchFamily="34" charset="0"/>
            </a:endParaRPr>
          </a:p>
          <a:p>
            <a:pPr marL="444500" lvl="1" indent="-285750">
              <a:buFont typeface="Arial" panose="020B0604020202020204" pitchFamily="34" charset="0"/>
              <a:buChar char="•"/>
            </a:pPr>
            <a:endParaRPr lang="en-GB" sz="2000" dirty="0">
              <a:solidFill>
                <a:srgbClr val="3B3B3B"/>
              </a:solidFill>
              <a:latin typeface="Arial" panose="020B0604020202020204" pitchFamily="34" charset="0"/>
            </a:endParaRPr>
          </a:p>
        </p:txBody>
      </p:sp>
    </p:spTree>
    <p:extLst>
      <p:ext uri="{BB962C8B-B14F-4D97-AF65-F5344CB8AC3E}">
        <p14:creationId xmlns:p14="http://schemas.microsoft.com/office/powerpoint/2010/main" val="1675135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152401"/>
            <a:ext cx="11340000" cy="748346"/>
          </a:xfrm>
          <a:solidFill>
            <a:srgbClr val="002060"/>
          </a:solidFill>
        </p:spPr>
        <p:txBody>
          <a:bodyPr vert="horz" lIns="0" tIns="0" rIns="0" bIns="0" rtlCol="0" anchor="ctr">
            <a:noAutofit/>
          </a:bodyPr>
          <a:lstStyle/>
          <a:p>
            <a:r>
              <a:rPr lang="en-ZA" dirty="0" smtClean="0">
                <a:solidFill>
                  <a:schemeClr val="bg1"/>
                </a:solidFill>
              </a:rPr>
              <a:t>Development Agenda – T</a:t>
            </a:r>
            <a:r>
              <a:rPr lang="en-ZA" sz="2800" dirty="0" smtClean="0">
                <a:solidFill>
                  <a:schemeClr val="bg1"/>
                </a:solidFill>
              </a:rPr>
              <a:t>echnical </a:t>
            </a:r>
            <a:r>
              <a:rPr lang="en-ZA" sz="2800" dirty="0">
                <a:solidFill>
                  <a:schemeClr val="bg1"/>
                </a:solidFill>
              </a:rPr>
              <a:t>Assistance and Capacity </a:t>
            </a:r>
            <a:r>
              <a:rPr lang="en-ZA" sz="2800" dirty="0" smtClean="0">
                <a:solidFill>
                  <a:schemeClr val="bg1"/>
                </a:solidFill>
              </a:rPr>
              <a:t>Building</a:t>
            </a:r>
            <a:br>
              <a:rPr lang="en-ZA" sz="2800" dirty="0" smtClean="0">
                <a:solidFill>
                  <a:schemeClr val="bg1"/>
                </a:solidFill>
              </a:rPr>
            </a:br>
            <a:r>
              <a:rPr lang="en-ZA" sz="2400" b="0" dirty="0" smtClean="0">
                <a:solidFill>
                  <a:schemeClr val="bg1"/>
                </a:solidFill>
              </a:rPr>
              <a:t>Cluster A – Some Completed TA Projects in Africa</a:t>
            </a:r>
            <a:endParaRPr lang="en-ZA" sz="2400" b="0" i="1" dirty="0">
              <a:solidFill>
                <a:schemeClr val="bg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319787309"/>
              </p:ext>
            </p:extLst>
          </p:nvPr>
        </p:nvGraphicFramePr>
        <p:xfrm>
          <a:off x="432000" y="1028701"/>
          <a:ext cx="11328000" cy="5437632"/>
        </p:xfrm>
        <a:graphic>
          <a:graphicData uri="http://schemas.openxmlformats.org/drawingml/2006/table">
            <a:tbl>
              <a:tblPr firstRow="1" firstCol="1" bandRow="1">
                <a:tableStyleId>{5C22544A-7EE6-4342-B048-85BDC9FD1C3A}</a:tableStyleId>
              </a:tblPr>
              <a:tblGrid>
                <a:gridCol w="4178100">
                  <a:extLst>
                    <a:ext uri="{9D8B030D-6E8A-4147-A177-3AD203B41FA5}">
                      <a16:colId xmlns:a16="http://schemas.microsoft.com/office/drawing/2014/main" val="3827867750"/>
                    </a:ext>
                  </a:extLst>
                </a:gridCol>
                <a:gridCol w="1625600">
                  <a:extLst>
                    <a:ext uri="{9D8B030D-6E8A-4147-A177-3AD203B41FA5}">
                      <a16:colId xmlns:a16="http://schemas.microsoft.com/office/drawing/2014/main" val="87723813"/>
                    </a:ext>
                  </a:extLst>
                </a:gridCol>
                <a:gridCol w="5524300">
                  <a:extLst>
                    <a:ext uri="{9D8B030D-6E8A-4147-A177-3AD203B41FA5}">
                      <a16:colId xmlns:a16="http://schemas.microsoft.com/office/drawing/2014/main" val="991883804"/>
                    </a:ext>
                  </a:extLst>
                </a:gridCol>
              </a:tblGrid>
              <a:tr h="645961">
                <a:tc>
                  <a:txBody>
                    <a:bodyPr/>
                    <a:lstStyle/>
                    <a:p>
                      <a:pPr algn="ctr">
                        <a:lnSpc>
                          <a:spcPct val="107000"/>
                        </a:lnSpc>
                        <a:spcAft>
                          <a:spcPts val="0"/>
                        </a:spcAft>
                      </a:pPr>
                      <a:r>
                        <a:rPr lang="en-US" sz="2000" dirty="0">
                          <a:effectLst/>
                        </a:rPr>
                        <a:t>Project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en-US" sz="2000" dirty="0">
                          <a:effectLst/>
                        </a:rPr>
                        <a:t>Beneficiary </a:t>
                      </a:r>
                      <a:r>
                        <a:rPr lang="en-US" sz="2000" dirty="0" smtClean="0">
                          <a:effectLst/>
                        </a:rPr>
                        <a:t>Countries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ctr">
                        <a:lnSpc>
                          <a:spcPct val="107000"/>
                        </a:lnSpc>
                        <a:spcAft>
                          <a:spcPts val="0"/>
                        </a:spcAft>
                      </a:pPr>
                      <a:r>
                        <a:rPr lang="en-US" sz="2000">
                          <a:effectLst/>
                        </a:rPr>
                        <a:t>Brief Description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1626137159"/>
                  </a:ext>
                </a:extLst>
              </a:tr>
              <a:tr h="1251946">
                <a:tc>
                  <a:txBody>
                    <a:bodyPr/>
                    <a:lstStyle/>
                    <a:p>
                      <a:pPr>
                        <a:lnSpc>
                          <a:spcPct val="107000"/>
                        </a:lnSpc>
                        <a:spcAft>
                          <a:spcPts val="0"/>
                        </a:spcAft>
                      </a:pPr>
                      <a:r>
                        <a:rPr lang="en-US" sz="2000" dirty="0">
                          <a:effectLst/>
                        </a:rPr>
                        <a:t>Intellectual Property, Tourism and Culture: Supporting Development Objectives and Promoting Cultural Heritage in Egypt and other Developing Countries (</a:t>
                      </a:r>
                      <a:r>
                        <a:rPr lang="en-US" sz="2000" u="sng" dirty="0">
                          <a:effectLst/>
                          <a:hlinkClick r:id="rId3"/>
                        </a:rPr>
                        <a:t>CDIP15/7 Rev.</a:t>
                      </a:r>
                      <a:r>
                        <a:rPr lang="en-US"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r>
                        <a:rPr lang="es-ES" sz="2000" dirty="0" err="1">
                          <a:solidFill>
                            <a:schemeClr val="bg1"/>
                          </a:solidFill>
                          <a:effectLst/>
                        </a:rPr>
                        <a:t>Egypt</a:t>
                      </a:r>
                      <a:endParaRPr lang="en-GB" sz="2000" dirty="0">
                        <a:solidFill>
                          <a:schemeClr val="bg1"/>
                        </a:solidFill>
                        <a:effectLst/>
                      </a:endParaRPr>
                    </a:p>
                    <a:p>
                      <a:pPr algn="ctr">
                        <a:lnSpc>
                          <a:spcPct val="107000"/>
                        </a:lnSpc>
                        <a:spcAft>
                          <a:spcPts val="0"/>
                        </a:spcAft>
                      </a:pPr>
                      <a:r>
                        <a:rPr lang="es-ES" sz="2000" dirty="0">
                          <a:solidFill>
                            <a:schemeClr val="bg1"/>
                          </a:solidFill>
                          <a:effectLst/>
                        </a:rPr>
                        <a:t>Namibia</a:t>
                      </a:r>
                      <a:endParaRPr lang="en-GB" sz="2000" dirty="0">
                        <a:solidFill>
                          <a:schemeClr val="bg1"/>
                        </a:solidFill>
                        <a:effectLst/>
                      </a:endParaRPr>
                    </a:p>
                    <a:p>
                      <a:pPr algn="ctr">
                        <a:lnSpc>
                          <a:spcPct val="107000"/>
                        </a:lnSpc>
                        <a:spcAft>
                          <a:spcPts val="0"/>
                        </a:spcAft>
                      </a:pPr>
                      <a:r>
                        <a:rPr lang="es-ES" sz="2000" dirty="0">
                          <a:solidFill>
                            <a:schemeClr val="bg1"/>
                          </a:solidFill>
                          <a:effectLst/>
                        </a:rPr>
                        <a:t> </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nSpc>
                          <a:spcPct val="107000"/>
                        </a:lnSpc>
                        <a:spcAft>
                          <a:spcPts val="0"/>
                        </a:spcAft>
                      </a:pPr>
                      <a:r>
                        <a:rPr lang="en-US" sz="2000" dirty="0">
                          <a:solidFill>
                            <a:schemeClr val="bg1"/>
                          </a:solidFill>
                          <a:effectLst/>
                        </a:rPr>
                        <a:t>Analysis, support and promotion of awareness on </a:t>
                      </a:r>
                      <a:r>
                        <a:rPr lang="en-US" sz="2000" dirty="0" smtClean="0">
                          <a:solidFill>
                            <a:schemeClr val="bg1"/>
                          </a:solidFill>
                          <a:effectLst/>
                        </a:rPr>
                        <a:t>role </a:t>
                      </a:r>
                      <a:r>
                        <a:rPr lang="en-US" sz="2000" dirty="0">
                          <a:solidFill>
                            <a:schemeClr val="bg1"/>
                          </a:solidFill>
                          <a:effectLst/>
                        </a:rPr>
                        <a:t>of IP system in tourism-related economic activity, including </a:t>
                      </a:r>
                      <a:r>
                        <a:rPr lang="en-US" sz="2000" dirty="0" smtClean="0">
                          <a:solidFill>
                            <a:schemeClr val="bg1"/>
                          </a:solidFill>
                          <a:effectLst/>
                        </a:rPr>
                        <a:t>promotion </a:t>
                      </a:r>
                      <a:r>
                        <a:rPr lang="en-US" sz="2000" dirty="0">
                          <a:solidFill>
                            <a:schemeClr val="bg1"/>
                          </a:solidFill>
                          <a:effectLst/>
                        </a:rPr>
                        <a:t>of national and/or local knowledge, traditions, and culture</a:t>
                      </a:r>
                      <a:r>
                        <a:rPr lang="en-US" sz="2000" dirty="0" smtClean="0">
                          <a:solidFill>
                            <a:schemeClr val="bg1"/>
                          </a:solidFill>
                          <a:effectLst/>
                        </a:rPr>
                        <a:t>.</a:t>
                      </a:r>
                      <a:endParaRPr lang="en-GB" sz="2000" dirty="0">
                        <a:solidFill>
                          <a:schemeClr val="bg1"/>
                        </a:solidFill>
                        <a:effectLst/>
                      </a:endParaRPr>
                    </a:p>
                  </a:txBody>
                  <a:tcPr marL="68580" marR="68580" marT="0" marB="0">
                    <a:solidFill>
                      <a:srgbClr val="002060"/>
                    </a:solidFill>
                  </a:tcPr>
                </a:tc>
                <a:extLst>
                  <a:ext uri="{0D108BD9-81ED-4DB2-BD59-A6C34878D82A}">
                    <a16:rowId xmlns:a16="http://schemas.microsoft.com/office/drawing/2014/main" val="3317618166"/>
                  </a:ext>
                </a:extLst>
              </a:tr>
              <a:tr h="1251946">
                <a:tc>
                  <a:txBody>
                    <a:bodyPr/>
                    <a:lstStyle/>
                    <a:p>
                      <a:pPr>
                        <a:lnSpc>
                          <a:spcPct val="107000"/>
                        </a:lnSpc>
                        <a:spcAft>
                          <a:spcPts val="0"/>
                        </a:spcAft>
                      </a:pPr>
                      <a:r>
                        <a:rPr lang="en-US" sz="2000" dirty="0">
                          <a:effectLst/>
                        </a:rPr>
                        <a:t>Project on the Use of Information in the Public Domain for Economic Development </a:t>
                      </a:r>
                      <a:r>
                        <a:rPr lang="en-US" sz="2000" u="sng" dirty="0">
                          <a:effectLst/>
                          <a:hlinkClick r:id="rId4"/>
                        </a:rPr>
                        <a:t>(CDIP/16/4 Rev.)</a:t>
                      </a:r>
                      <a:r>
                        <a:rPr lang="en-US" sz="2000" u="sng" dirty="0">
                          <a:effectLst/>
                        </a:rPr>
                        <a:t> </a:t>
                      </a:r>
                      <a:endParaRPr lang="en-GB" sz="2000" dirty="0">
                        <a:effectLst/>
                      </a:endParaRPr>
                    </a:p>
                    <a:p>
                      <a:pPr>
                        <a:lnSpc>
                          <a:spcPct val="107000"/>
                        </a:lnSpc>
                        <a:spcAft>
                          <a:spcPts val="0"/>
                        </a:spcAft>
                      </a:pPr>
                      <a:r>
                        <a:rPr lang="en-U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pPr>
                      <a:r>
                        <a:rPr lang="es-ES" sz="2000" dirty="0">
                          <a:solidFill>
                            <a:schemeClr val="bg1"/>
                          </a:solidFill>
                          <a:effectLst/>
                        </a:rPr>
                        <a:t>Kenya</a:t>
                      </a:r>
                      <a:endParaRPr lang="en-GB" sz="2000" dirty="0">
                        <a:solidFill>
                          <a:schemeClr val="bg1"/>
                        </a:solidFill>
                        <a:effectLst/>
                      </a:endParaRPr>
                    </a:p>
                    <a:p>
                      <a:pPr algn="ctr">
                        <a:lnSpc>
                          <a:spcPct val="107000"/>
                        </a:lnSpc>
                        <a:spcAft>
                          <a:spcPts val="0"/>
                        </a:spcAft>
                      </a:pPr>
                      <a:r>
                        <a:rPr lang="es-ES" sz="2000" dirty="0">
                          <a:solidFill>
                            <a:schemeClr val="bg1"/>
                          </a:solidFill>
                          <a:effectLst/>
                        </a:rPr>
                        <a:t>South Africa</a:t>
                      </a:r>
                      <a:endParaRPr lang="en-GB" sz="2000" dirty="0">
                        <a:solidFill>
                          <a:schemeClr val="bg1"/>
                        </a:solidFill>
                        <a:effectLst/>
                      </a:endParaRPr>
                    </a:p>
                    <a:p>
                      <a:pPr algn="ctr">
                        <a:lnSpc>
                          <a:spcPct val="107000"/>
                        </a:lnSpc>
                        <a:spcAft>
                          <a:spcPts val="0"/>
                        </a:spcAft>
                      </a:pPr>
                      <a:r>
                        <a:rPr lang="en-US" sz="2000" dirty="0">
                          <a:solidFill>
                            <a:schemeClr val="bg1"/>
                          </a:solidFill>
                          <a:effectLst/>
                        </a:rPr>
                        <a:t>Morocco</a:t>
                      </a:r>
                      <a:endParaRPr lang="en-GB" sz="2000" dirty="0">
                        <a:solidFill>
                          <a:schemeClr val="bg1"/>
                        </a:solidFill>
                        <a:effectLst/>
                      </a:endParaRPr>
                    </a:p>
                    <a:p>
                      <a:pPr algn="ctr">
                        <a:lnSpc>
                          <a:spcPct val="107000"/>
                        </a:lnSpc>
                        <a:spcAft>
                          <a:spcPts val="0"/>
                        </a:spcAft>
                      </a:pPr>
                      <a:r>
                        <a:rPr lang="en-US" sz="2000" dirty="0">
                          <a:solidFill>
                            <a:schemeClr val="bg1"/>
                          </a:solidFill>
                          <a:effectLst/>
                        </a:rPr>
                        <a:t> </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nSpc>
                          <a:spcPct val="107000"/>
                        </a:lnSpc>
                        <a:spcAft>
                          <a:spcPts val="0"/>
                        </a:spcAft>
                      </a:pPr>
                      <a:r>
                        <a:rPr lang="en-US" sz="2000" kern="1200" dirty="0" smtClean="0">
                          <a:solidFill>
                            <a:schemeClr val="bg1"/>
                          </a:solidFill>
                          <a:effectLst/>
                          <a:latin typeface="+mn-lt"/>
                          <a:ea typeface="+mn-ea"/>
                          <a:cs typeface="+mn-cs"/>
                        </a:rPr>
                        <a:t>New services and tools to supplement </a:t>
                      </a:r>
                      <a:r>
                        <a:rPr lang="en-US" sz="2000" kern="1200" dirty="0">
                          <a:solidFill>
                            <a:schemeClr val="bg1"/>
                          </a:solidFill>
                          <a:effectLst/>
                          <a:latin typeface="+mn-lt"/>
                          <a:ea typeface="+mn-ea"/>
                          <a:cs typeface="+mn-cs"/>
                        </a:rPr>
                        <a:t>existing TISC </a:t>
                      </a:r>
                      <a:r>
                        <a:rPr lang="en-US" sz="2000" kern="1200" dirty="0" smtClean="0">
                          <a:solidFill>
                            <a:schemeClr val="bg1"/>
                          </a:solidFill>
                          <a:effectLst/>
                          <a:latin typeface="+mn-lt"/>
                          <a:ea typeface="+mn-ea"/>
                          <a:cs typeface="+mn-cs"/>
                        </a:rPr>
                        <a:t>services, to </a:t>
                      </a:r>
                      <a:r>
                        <a:rPr lang="en-US" sz="2000" kern="1200" dirty="0">
                          <a:solidFill>
                            <a:schemeClr val="bg1"/>
                          </a:solidFill>
                          <a:effectLst/>
                          <a:latin typeface="+mn-lt"/>
                          <a:ea typeface="+mn-ea"/>
                          <a:cs typeface="+mn-cs"/>
                        </a:rPr>
                        <a:t>identify inventions in the public domain and support inventors, researchers and entrepreneurs in using this information to generate new research outputs.</a:t>
                      </a:r>
                      <a:endParaRPr lang="en-GB" sz="2000" kern="1200" dirty="0">
                        <a:solidFill>
                          <a:schemeClr val="bg1"/>
                        </a:solidFill>
                        <a:effectLst/>
                        <a:latin typeface="+mn-lt"/>
                        <a:ea typeface="+mn-ea"/>
                        <a:cs typeface="+mn-cs"/>
                      </a:endParaRPr>
                    </a:p>
                  </a:txBody>
                  <a:tcPr marL="68580" marR="68580" marT="0" marB="0">
                    <a:solidFill>
                      <a:srgbClr val="002060"/>
                    </a:solidFill>
                  </a:tcPr>
                </a:tc>
                <a:extLst>
                  <a:ext uri="{0D108BD9-81ED-4DB2-BD59-A6C34878D82A}">
                    <a16:rowId xmlns:a16="http://schemas.microsoft.com/office/drawing/2014/main" val="1249963932"/>
                  </a:ext>
                </a:extLst>
              </a:tr>
              <a:tr h="125194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000" b="1" dirty="0" smtClean="0"/>
                        <a:t>Strengthening and Development of the </a:t>
                      </a:r>
                      <a:r>
                        <a:rPr lang="en-GB" sz="2000" b="1" dirty="0" err="1" smtClean="0"/>
                        <a:t>Audiovisual</a:t>
                      </a:r>
                      <a:r>
                        <a:rPr lang="en-GB" sz="2000" b="1" dirty="0" smtClean="0"/>
                        <a:t> Sector in Burkina Faso and Certain African Countries</a:t>
                      </a:r>
                    </a:p>
                  </a:txBody>
                  <a:tcPr marL="68580" marR="68580" marT="0" marB="0">
                    <a:solidFill>
                      <a:srgbClr val="002060"/>
                    </a:solidFill>
                  </a:tcPr>
                </a:tc>
                <a:tc>
                  <a:txBody>
                    <a:bodyPr/>
                    <a:lstStyle/>
                    <a:p>
                      <a:pPr algn="ctr">
                        <a:lnSpc>
                          <a:spcPct val="107000"/>
                        </a:lnSpc>
                        <a:spcAft>
                          <a:spcPts val="0"/>
                        </a:spcAft>
                      </a:pPr>
                      <a:r>
                        <a:rPr lang="en-US" sz="2000" kern="1200" dirty="0" smtClean="0">
                          <a:solidFill>
                            <a:schemeClr val="bg1"/>
                          </a:solidFill>
                          <a:effectLst/>
                          <a:latin typeface="+mn-lt"/>
                          <a:ea typeface="+mn-ea"/>
                          <a:cs typeface="+mn-cs"/>
                        </a:rPr>
                        <a:t>Burkina Faso Kenya </a:t>
                      </a:r>
                    </a:p>
                    <a:p>
                      <a:pPr algn="ctr">
                        <a:lnSpc>
                          <a:spcPct val="107000"/>
                        </a:lnSpc>
                        <a:spcAft>
                          <a:spcPts val="0"/>
                        </a:spcAft>
                      </a:pPr>
                      <a:r>
                        <a:rPr lang="en-US" sz="2000" kern="1200" dirty="0" smtClean="0">
                          <a:solidFill>
                            <a:schemeClr val="bg1"/>
                          </a:solidFill>
                          <a:effectLst/>
                          <a:latin typeface="+mn-lt"/>
                          <a:ea typeface="+mn-ea"/>
                          <a:cs typeface="+mn-cs"/>
                        </a:rPr>
                        <a:t> Senegal</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lvl="0"/>
                      <a:r>
                        <a:rPr lang="en-US" sz="2000" kern="1200" dirty="0" smtClean="0">
                          <a:solidFill>
                            <a:schemeClr val="bg1"/>
                          </a:solidFill>
                          <a:effectLst/>
                          <a:latin typeface="+mn-lt"/>
                          <a:ea typeface="+mn-ea"/>
                          <a:cs typeface="+mn-cs"/>
                        </a:rPr>
                        <a:t>Accelerate development of African audiovisual sector through</a:t>
                      </a:r>
                      <a:r>
                        <a:rPr lang="en-US" sz="2000" kern="1200" baseline="0" dirty="0" smtClean="0">
                          <a:solidFill>
                            <a:schemeClr val="bg1"/>
                          </a:solidFill>
                          <a:effectLst/>
                          <a:latin typeface="+mn-lt"/>
                          <a:ea typeface="+mn-ea"/>
                          <a:cs typeface="+mn-cs"/>
                        </a:rPr>
                        <a:t> </a:t>
                      </a:r>
                      <a:r>
                        <a:rPr lang="en-US" sz="2000" kern="1200" dirty="0" smtClean="0">
                          <a:solidFill>
                            <a:schemeClr val="bg1"/>
                          </a:solidFill>
                          <a:effectLst/>
                          <a:latin typeface="+mn-lt"/>
                          <a:ea typeface="+mn-ea"/>
                          <a:cs typeface="+mn-cs"/>
                        </a:rPr>
                        <a:t>use of the copyright system.</a:t>
                      </a:r>
                    </a:p>
                    <a:p>
                      <a:r>
                        <a:rPr lang="en-US" sz="2000" kern="1200" dirty="0" smtClean="0">
                          <a:solidFill>
                            <a:schemeClr val="bg1"/>
                          </a:solidFill>
                          <a:effectLst/>
                          <a:latin typeface="+mn-lt"/>
                          <a:ea typeface="+mn-ea"/>
                          <a:cs typeface="+mn-cs"/>
                        </a:rPr>
                        <a:t>Rights management, training program and distance learning program (development of skills, practices, infrastructure and tools. </a:t>
                      </a:r>
                      <a:endParaRPr lang="en-GB" sz="2000" kern="1200" dirty="0" smtClean="0">
                        <a:solidFill>
                          <a:schemeClr val="bg1"/>
                        </a:solidFill>
                        <a:effectLst/>
                        <a:latin typeface="+mn-lt"/>
                        <a:ea typeface="+mn-ea"/>
                        <a:cs typeface="+mn-cs"/>
                      </a:endParaRPr>
                    </a:p>
                  </a:txBody>
                  <a:tcPr marL="68580" marR="68580" marT="0" marB="0">
                    <a:solidFill>
                      <a:srgbClr val="002060"/>
                    </a:solidFill>
                  </a:tcPr>
                </a:tc>
                <a:extLst>
                  <a:ext uri="{0D108BD9-81ED-4DB2-BD59-A6C34878D82A}">
                    <a16:rowId xmlns:a16="http://schemas.microsoft.com/office/drawing/2014/main" val="1679669439"/>
                  </a:ext>
                </a:extLst>
              </a:tr>
            </a:tbl>
          </a:graphicData>
        </a:graphic>
      </p:graphicFrame>
    </p:spTree>
    <p:extLst>
      <p:ext uri="{BB962C8B-B14F-4D97-AF65-F5344CB8AC3E}">
        <p14:creationId xmlns:p14="http://schemas.microsoft.com/office/powerpoint/2010/main" val="1253349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152401"/>
            <a:ext cx="11340000" cy="748346"/>
          </a:xfrm>
          <a:solidFill>
            <a:srgbClr val="002060"/>
          </a:solidFill>
        </p:spPr>
        <p:txBody>
          <a:bodyPr vert="horz" lIns="0" tIns="0" rIns="0" bIns="0" rtlCol="0" anchor="ctr">
            <a:noAutofit/>
          </a:bodyPr>
          <a:lstStyle/>
          <a:p>
            <a:r>
              <a:rPr lang="en-ZA" dirty="0" smtClean="0">
                <a:solidFill>
                  <a:schemeClr val="bg1"/>
                </a:solidFill>
              </a:rPr>
              <a:t>Development Agenda – T</a:t>
            </a:r>
            <a:r>
              <a:rPr lang="en-ZA" sz="2800" dirty="0" smtClean="0">
                <a:solidFill>
                  <a:schemeClr val="bg1"/>
                </a:solidFill>
              </a:rPr>
              <a:t>echnical </a:t>
            </a:r>
            <a:r>
              <a:rPr lang="en-ZA" sz="2800" dirty="0">
                <a:solidFill>
                  <a:schemeClr val="bg1"/>
                </a:solidFill>
              </a:rPr>
              <a:t>Assistance and Capacity </a:t>
            </a:r>
            <a:r>
              <a:rPr lang="en-ZA" sz="2800" dirty="0" smtClean="0">
                <a:solidFill>
                  <a:schemeClr val="bg1"/>
                </a:solidFill>
              </a:rPr>
              <a:t>Building</a:t>
            </a:r>
            <a:br>
              <a:rPr lang="en-ZA" sz="2800" dirty="0" smtClean="0">
                <a:solidFill>
                  <a:schemeClr val="bg1"/>
                </a:solidFill>
              </a:rPr>
            </a:br>
            <a:r>
              <a:rPr lang="en-ZA" sz="2400" b="0" dirty="0" smtClean="0">
                <a:solidFill>
                  <a:schemeClr val="bg1"/>
                </a:solidFill>
              </a:rPr>
              <a:t>Cluster A – Some Ongoing  TA Projects in Africa</a:t>
            </a:r>
            <a:endParaRPr lang="en-ZA" sz="2400" b="0" i="1" dirty="0">
              <a:solidFill>
                <a:schemeClr val="bg1"/>
              </a:solidFill>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297131298"/>
              </p:ext>
            </p:extLst>
          </p:nvPr>
        </p:nvGraphicFramePr>
        <p:xfrm>
          <a:off x="432000" y="1092199"/>
          <a:ext cx="11328000" cy="5345671"/>
        </p:xfrm>
        <a:graphic>
          <a:graphicData uri="http://schemas.openxmlformats.org/drawingml/2006/table">
            <a:tbl>
              <a:tblPr firstRow="1" firstCol="1" bandRow="1"/>
              <a:tblGrid>
                <a:gridCol w="3479600">
                  <a:extLst>
                    <a:ext uri="{9D8B030D-6E8A-4147-A177-3AD203B41FA5}">
                      <a16:colId xmlns:a16="http://schemas.microsoft.com/office/drawing/2014/main" val="3902866875"/>
                    </a:ext>
                  </a:extLst>
                </a:gridCol>
                <a:gridCol w="1130300">
                  <a:extLst>
                    <a:ext uri="{9D8B030D-6E8A-4147-A177-3AD203B41FA5}">
                      <a16:colId xmlns:a16="http://schemas.microsoft.com/office/drawing/2014/main" val="2022627698"/>
                    </a:ext>
                  </a:extLst>
                </a:gridCol>
                <a:gridCol w="6718100">
                  <a:extLst>
                    <a:ext uri="{9D8B030D-6E8A-4147-A177-3AD203B41FA5}">
                      <a16:colId xmlns:a16="http://schemas.microsoft.com/office/drawing/2014/main" val="1588037623"/>
                    </a:ext>
                  </a:extLst>
                </a:gridCol>
              </a:tblGrid>
              <a:tr h="355713">
                <a:tc>
                  <a:txBody>
                    <a:bodyPr/>
                    <a:lstStyle/>
                    <a:p>
                      <a:pPr algn="ctr">
                        <a:lnSpc>
                          <a:spcPct val="107000"/>
                        </a:lnSpc>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Project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Countries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Brief Descriptions and Expected Outputs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8234122"/>
                  </a:ext>
                </a:extLst>
              </a:tr>
              <a:tr h="1723530">
                <a:tc>
                  <a:txBody>
                    <a:bodyPr/>
                    <a:lstStyle/>
                    <a:p>
                      <a:pPr>
                        <a:lnSpc>
                          <a:spcPct val="107000"/>
                        </a:lnSpc>
                        <a:spcAft>
                          <a:spcPts val="0"/>
                        </a:spcAft>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Intellectual </a:t>
                      </a:r>
                      <a:r>
                        <a:rPr lang="en-US" sz="1600" dirty="0">
                          <a:effectLst/>
                          <a:latin typeface="Arial" panose="020B0604020202020204" pitchFamily="34" charset="0"/>
                          <a:ea typeface="Calibri" panose="020F0502020204030204" pitchFamily="34" charset="0"/>
                          <a:cs typeface="Times New Roman" panose="02020603050405020304" pitchFamily="18" charset="0"/>
                        </a:rPr>
                        <a:t>Property Management and Transfer of Technology: Promoting the Effective Use of </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IP in </a:t>
                      </a:r>
                      <a:r>
                        <a:rPr lang="en-US" sz="1600" dirty="0">
                          <a:effectLst/>
                          <a:latin typeface="Arial" panose="020B0604020202020204" pitchFamily="34" charset="0"/>
                          <a:ea typeface="Calibri" panose="020F0502020204030204" pitchFamily="34" charset="0"/>
                          <a:cs typeface="Times New Roman" panose="02020603050405020304" pitchFamily="18" charset="0"/>
                        </a:rPr>
                        <a:t>Developing </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Countries</a:t>
                      </a:r>
                      <a:r>
                        <a:rPr lang="en-US" sz="1600" dirty="0">
                          <a:effectLst/>
                          <a:latin typeface="Arial" panose="020B0604020202020204" pitchFamily="34" charset="0"/>
                          <a:ea typeface="Calibri" panose="020F0502020204030204" pitchFamily="34" charset="0"/>
                          <a:cs typeface="Times New Roman" panose="02020603050405020304" pitchFamily="18" charset="0"/>
                        </a:rPr>
                        <a:t>, Least Developed Countries and Countries with Economies in Transition (</a:t>
                      </a:r>
                      <a:r>
                        <a:rPr lang="en-U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CDIP/19/11</a:t>
                      </a:r>
                      <a:r>
                        <a:rPr lang="en-U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Rev</a:t>
                      </a:r>
                      <a:r>
                        <a:rPr lang="en-US" sz="1600" u="sng" dirty="0" smtClean="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South Africa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Rwanda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Enhance the innovation capabilities of DCs, LDCs and countries with economies in transition by deploying training/capacity building opportunities, cooperation opportunities, and learning materials such as guides and best practices documents (both academic and practical in nature) for a range of players along the innovation value in a more targeted manner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Mapping </a:t>
                      </a:r>
                      <a:r>
                        <a:rPr lang="en-US" sz="1400" dirty="0">
                          <a:effectLst/>
                          <a:latin typeface="Arial" panose="020B0604020202020204" pitchFamily="34" charset="0"/>
                          <a:ea typeface="Calibri" panose="020F0502020204030204" pitchFamily="34" charset="0"/>
                          <a:cs typeface="Times New Roman" panose="02020603050405020304" pitchFamily="18" charset="0"/>
                        </a:rPr>
                        <a:t>of technology value chains in the pilot countries, </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funders</a:t>
                      </a:r>
                      <a:r>
                        <a:rPr lang="en-US" sz="1400" dirty="0">
                          <a:effectLst/>
                          <a:latin typeface="Arial" panose="020B0604020202020204" pitchFamily="34" charset="0"/>
                          <a:ea typeface="Calibri" panose="020F0502020204030204" pitchFamily="34" charset="0"/>
                          <a:cs typeface="Times New Roman" panose="02020603050405020304" pitchFamily="18" charset="0"/>
                        </a:rPr>
                        <a:t>, developers, managers, and users of IP and associated support institutions such as </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TISCs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6420187"/>
                  </a:ext>
                </a:extLst>
              </a:tr>
              <a:tr h="1551179">
                <a:tc>
                  <a:txBody>
                    <a:bodyPr/>
                    <a:lstStyle/>
                    <a:p>
                      <a:pP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Increasing the Role of Women in Innovation and Entrepreneurship, Encouraging Women in Developing Countries to use the Intellectual Property System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(CDIP/21/12 Rev.)</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Mexico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Oman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Pakistan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Uganda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Increase participation of women inventors and innovators in the national innovation system by supporting them make better use of the IP system.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Collection of a set of individual stories of women inventors and </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innovators; a  </a:t>
                      </a:r>
                      <a:r>
                        <a:rPr lang="en-US" sz="1400" dirty="0">
                          <a:effectLst/>
                          <a:latin typeface="Arial" panose="020B0604020202020204" pitchFamily="34" charset="0"/>
                          <a:ea typeface="Calibri" panose="020F0502020204030204" pitchFamily="34" charset="0"/>
                          <a:cs typeface="Times New Roman" panose="02020603050405020304" pitchFamily="18" charset="0"/>
                        </a:rPr>
                        <a:t>guide on the IP issues in bringing a patent-based product to market and/or in creating a start-up; a presentation material for use in workshops and, a compilation of existing relevant material in WIPO.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2148779"/>
                  </a:ext>
                </a:extLst>
              </a:tr>
              <a:tr h="1551179">
                <a:tc>
                  <a:txBody>
                    <a:bodyPr/>
                    <a:lstStyle/>
                    <a:p>
                      <a:pPr>
                        <a:lnSpc>
                          <a:spcPct val="107000"/>
                        </a:lnSpc>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Project on Enhancing the Use of Intellectual Property in the Software Sector (</a:t>
                      </a:r>
                      <a:r>
                        <a:rPr lang="en-US" sz="16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CDIP/22/8</a:t>
                      </a:r>
                      <a:r>
                        <a:rPr lang="en-US" sz="1600">
                          <a:effectLst/>
                          <a:latin typeface="Arial" panose="020B0604020202020204" pitchFamily="34" charset="0"/>
                          <a:ea typeface="Calibri" panose="020F0502020204030204" pitchFamily="34" charset="0"/>
                          <a:cs typeface="Times New Roman" panose="02020603050405020304" pitchFamily="18" charset="0"/>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Trinidad </a:t>
                      </a:r>
                      <a:r>
                        <a:rPr lang="en-US"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Tobago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Kenya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Philippines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Enhancing the use of IP in the software sector to support economic growth in the </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beneficiary </a:t>
                      </a:r>
                      <a:r>
                        <a:rPr lang="en-US" sz="1400" dirty="0">
                          <a:effectLst/>
                          <a:latin typeface="Arial" panose="020B0604020202020204" pitchFamily="34" charset="0"/>
                          <a:ea typeface="Calibri" panose="020F0502020204030204" pitchFamily="34" charset="0"/>
                          <a:cs typeface="Times New Roman" panose="02020603050405020304" pitchFamily="18" charset="0"/>
                        </a:rPr>
                        <a:t>countries by providing tools that could also be used in other countries.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Typology of various IP rights relevant to protect mobile applications, including where applicable copyright, patent, utility model, trademark, design and trade secrets.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Times New Roman" panose="02020603050405020304" pitchFamily="18" charset="0"/>
                        </a:rPr>
                        <a:t>Mentoring program connecting experienced business leaders and specialized lawyers volunteering to assist software start-ups in the beneficiary countries.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67" marR="6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2262288"/>
                  </a:ext>
                </a:extLst>
              </a:tr>
            </a:tbl>
          </a:graphicData>
        </a:graphic>
      </p:graphicFrame>
    </p:spTree>
    <p:extLst>
      <p:ext uri="{BB962C8B-B14F-4D97-AF65-F5344CB8AC3E}">
        <p14:creationId xmlns:p14="http://schemas.microsoft.com/office/powerpoint/2010/main" val="10971113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10" name="Rectangle 9"/>
          <p:cNvSpPr/>
          <p:nvPr/>
        </p:nvSpPr>
        <p:spPr bwMode="auto">
          <a:xfrm>
            <a:off x="6329168" y="2302113"/>
            <a:ext cx="741363" cy="504825"/>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S. No.</a:t>
            </a:r>
          </a:p>
        </p:txBody>
      </p:sp>
      <p:sp>
        <p:nvSpPr>
          <p:cNvPr id="11" name="Rectangle 10"/>
          <p:cNvSpPr/>
          <p:nvPr/>
        </p:nvSpPr>
        <p:spPr bwMode="auto">
          <a:xfrm>
            <a:off x="7206018" y="2300526"/>
            <a:ext cx="3787024"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Contents</a:t>
            </a:r>
          </a:p>
        </p:txBody>
      </p:sp>
      <p:sp>
        <p:nvSpPr>
          <p:cNvPr id="12" name="Rectangle 11"/>
          <p:cNvSpPr/>
          <p:nvPr/>
        </p:nvSpPr>
        <p:spPr bwMode="auto">
          <a:xfrm>
            <a:off x="11145443" y="2300526"/>
            <a:ext cx="736600"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Page No.</a:t>
            </a:r>
          </a:p>
        </p:txBody>
      </p:sp>
      <p:sp>
        <p:nvSpPr>
          <p:cNvPr id="15" name="Rectangle 14"/>
          <p:cNvSpPr/>
          <p:nvPr/>
        </p:nvSpPr>
        <p:spPr bwMode="auto">
          <a:xfrm>
            <a:off x="6329168" y="3522901"/>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Candara"/>
                <a:ea typeface="+mn-ea"/>
                <a:cs typeface="Arial"/>
              </a:rPr>
              <a:t>2</a:t>
            </a:r>
          </a:p>
        </p:txBody>
      </p:sp>
      <p:sp>
        <p:nvSpPr>
          <p:cNvPr id="16" name="Rectangle 15"/>
          <p:cNvSpPr/>
          <p:nvPr/>
        </p:nvSpPr>
        <p:spPr bwMode="auto">
          <a:xfrm>
            <a:off x="7206018" y="3522901"/>
            <a:ext cx="3783850"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17" name="Rectangle 16"/>
          <p:cNvSpPr/>
          <p:nvPr/>
        </p:nvSpPr>
        <p:spPr bwMode="auto">
          <a:xfrm>
            <a:off x="11138266" y="351972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Candara"/>
              <a:ea typeface="+mn-ea"/>
              <a:cs typeface="Arial"/>
            </a:endParaRPr>
          </a:p>
        </p:txBody>
      </p:sp>
      <p:sp>
        <p:nvSpPr>
          <p:cNvPr id="19" name="Rectangle 18"/>
          <p:cNvSpPr/>
          <p:nvPr/>
        </p:nvSpPr>
        <p:spPr bwMode="auto">
          <a:xfrm>
            <a:off x="6329168" y="4037250"/>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3</a:t>
            </a:r>
          </a:p>
        </p:txBody>
      </p:sp>
      <p:sp>
        <p:nvSpPr>
          <p:cNvPr id="21" name="Rectangle 20"/>
          <p:cNvSpPr/>
          <p:nvPr/>
        </p:nvSpPr>
        <p:spPr bwMode="auto">
          <a:xfrm>
            <a:off x="7206018" y="4035663"/>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smtClean="0">
                <a:cs typeface="Arial"/>
              </a:rPr>
              <a:t>State of Intellectual Property and Innovation in Africa</a:t>
            </a:r>
            <a:endParaRPr lang="en-US" sz="1200" b="1" kern="0" dirty="0">
              <a:cs typeface="Arial"/>
            </a:endParaRPr>
          </a:p>
        </p:txBody>
      </p:sp>
      <p:sp>
        <p:nvSpPr>
          <p:cNvPr id="22" name="Rectangle 21"/>
          <p:cNvSpPr/>
          <p:nvPr/>
        </p:nvSpPr>
        <p:spPr bwMode="auto">
          <a:xfrm>
            <a:off x="11138266" y="4035663"/>
            <a:ext cx="736600" cy="338137"/>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14</a:t>
            </a:r>
            <a:endParaRPr lang="en-US" sz="1400" b="1" kern="0" dirty="0">
              <a:latin typeface="Candara"/>
              <a:cs typeface="Arial"/>
            </a:endParaRPr>
          </a:p>
        </p:txBody>
      </p:sp>
      <p:sp>
        <p:nvSpPr>
          <p:cNvPr id="24" name="Rectangle 23"/>
          <p:cNvSpPr/>
          <p:nvPr/>
        </p:nvSpPr>
        <p:spPr bwMode="auto">
          <a:xfrm>
            <a:off x="6329168" y="4548426"/>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4</a:t>
            </a:r>
          </a:p>
        </p:txBody>
      </p:sp>
      <p:sp>
        <p:nvSpPr>
          <p:cNvPr id="25" name="Rectangle 24"/>
          <p:cNvSpPr/>
          <p:nvPr/>
        </p:nvSpPr>
        <p:spPr bwMode="auto">
          <a:xfrm>
            <a:off x="7206018" y="4545251"/>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6" name="Rectangle 25"/>
          <p:cNvSpPr/>
          <p:nvPr/>
        </p:nvSpPr>
        <p:spPr bwMode="auto">
          <a:xfrm>
            <a:off x="11145443" y="4545206"/>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8" name="Rectangle 27"/>
          <p:cNvSpPr/>
          <p:nvPr/>
        </p:nvSpPr>
        <p:spPr bwMode="auto">
          <a:xfrm>
            <a:off x="6329168" y="3005376"/>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9" name="Rectangle 28"/>
          <p:cNvSpPr/>
          <p:nvPr/>
        </p:nvSpPr>
        <p:spPr bwMode="auto">
          <a:xfrm>
            <a:off x="7206018" y="3005376"/>
            <a:ext cx="3783849" cy="334962"/>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30" name="Rectangle 29"/>
          <p:cNvSpPr/>
          <p:nvPr/>
        </p:nvSpPr>
        <p:spPr bwMode="auto">
          <a:xfrm>
            <a:off x="11138266" y="300537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0" name="Rectangle 19"/>
          <p:cNvSpPr/>
          <p:nvPr/>
        </p:nvSpPr>
        <p:spPr bwMode="auto">
          <a:xfrm>
            <a:off x="6332706" y="5063507"/>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5</a:t>
            </a:r>
          </a:p>
        </p:txBody>
      </p:sp>
      <p:sp>
        <p:nvSpPr>
          <p:cNvPr id="23" name="Rectangle 22"/>
          <p:cNvSpPr/>
          <p:nvPr/>
        </p:nvSpPr>
        <p:spPr bwMode="auto">
          <a:xfrm>
            <a:off x="7209556" y="5060377"/>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7" name="Rectangle 26"/>
          <p:cNvSpPr/>
          <p:nvPr/>
        </p:nvSpPr>
        <p:spPr bwMode="auto">
          <a:xfrm>
            <a:off x="11148981" y="5060332"/>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31" name="Rectangle 30"/>
          <p:cNvSpPr/>
          <p:nvPr/>
        </p:nvSpPr>
        <p:spPr bwMode="auto">
          <a:xfrm>
            <a:off x="6336244" y="5577429"/>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32" name="Rectangle 31"/>
          <p:cNvSpPr/>
          <p:nvPr/>
        </p:nvSpPr>
        <p:spPr bwMode="auto">
          <a:xfrm>
            <a:off x="7213094" y="5574299"/>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latin typeface="Candara"/>
              <a:cs typeface="Arial"/>
            </a:endParaRPr>
          </a:p>
        </p:txBody>
      </p:sp>
      <p:sp>
        <p:nvSpPr>
          <p:cNvPr id="33" name="Rectangle 32"/>
          <p:cNvSpPr/>
          <p:nvPr/>
        </p:nvSpPr>
        <p:spPr bwMode="auto">
          <a:xfrm>
            <a:off x="11152519" y="5574254"/>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 name="Picture Placeholder 1"/>
          <p:cNvSpPr>
            <a:spLocks noGrp="1"/>
          </p:cNvSpPr>
          <p:nvPr>
            <p:ph type="pic" sz="quarter" idx="14"/>
          </p:nvPr>
        </p:nvSpPr>
        <p:spPr/>
      </p:sp>
      <p:pic>
        <p:nvPicPr>
          <p:cNvPr id="38" name="Picture 37"/>
          <p:cNvPicPr>
            <a:picLocks noChangeAspect="1"/>
          </p:cNvPicPr>
          <p:nvPr/>
        </p:nvPicPr>
        <p:blipFill>
          <a:blip r:embed="rId3"/>
          <a:stretch>
            <a:fillRect/>
          </a:stretch>
        </p:blipFill>
        <p:spPr>
          <a:xfrm>
            <a:off x="-37390" y="0"/>
            <a:ext cx="6231071" cy="6371350"/>
          </a:xfrm>
          <a:prstGeom prst="rect">
            <a:avLst/>
          </a:prstGeom>
        </p:spPr>
      </p:pic>
    </p:spTree>
    <p:extLst>
      <p:ext uri="{BB962C8B-B14F-4D97-AF65-F5344CB8AC3E}">
        <p14:creationId xmlns:p14="http://schemas.microsoft.com/office/powerpoint/2010/main" val="1334204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6" name="Title 1">
            <a:extLst>
              <a:ext uri="{FF2B5EF4-FFF2-40B4-BE49-F238E27FC236}">
                <a16:creationId xmlns:a16="http://schemas.microsoft.com/office/drawing/2014/main" id="{19304E83-A4F0-49C5-BB01-F5773509A2B3}"/>
              </a:ext>
            </a:extLst>
          </p:cNvPr>
          <p:cNvSpPr>
            <a:spLocks noGrp="1"/>
          </p:cNvSpPr>
          <p:nvPr>
            <p:ph type="title"/>
          </p:nvPr>
        </p:nvSpPr>
        <p:spPr>
          <a:xfrm>
            <a:off x="432000" y="309704"/>
            <a:ext cx="11340000" cy="574992"/>
          </a:xfrm>
          <a:solidFill>
            <a:srgbClr val="002060"/>
          </a:solidFill>
        </p:spPr>
        <p:txBody>
          <a:bodyPr vert="horz" lIns="0" tIns="0" rIns="0" bIns="0" rtlCol="0" anchor="ctr">
            <a:noAutofit/>
          </a:bodyPr>
          <a:lstStyle/>
          <a:p>
            <a:r>
              <a:rPr lang="en-ZA" dirty="0" smtClean="0">
                <a:solidFill>
                  <a:schemeClr val="bg1"/>
                </a:solidFill>
              </a:rPr>
              <a:t>R&amp;D Investment in Africa – much more to be done</a:t>
            </a:r>
            <a:endParaRPr lang="en-ZA" i="1" dirty="0">
              <a:solidFill>
                <a:schemeClr val="bg1"/>
              </a:solidFill>
            </a:endParaRPr>
          </a:p>
        </p:txBody>
      </p:sp>
      <p:sp>
        <p:nvSpPr>
          <p:cNvPr id="7"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9739874" y="2411226"/>
            <a:ext cx="2032126" cy="2001153"/>
          </a:xfrm>
        </p:spPr>
        <p:txBody>
          <a:bodyPr/>
          <a:lstStyle/>
          <a:p>
            <a:pPr marL="285750" indent="-285750">
              <a:buFont typeface="Courier New" panose="02070309020205020404" pitchFamily="49" charset="0"/>
              <a:buChar char="o"/>
            </a:pPr>
            <a:r>
              <a:rPr lang="en-GB" b="1" dirty="0" smtClean="0">
                <a:solidFill>
                  <a:srgbClr val="C00000"/>
                </a:solidFill>
              </a:rPr>
              <a:t>Sub-Saharan Africa contribution to global R&amp;D investment very low &lt;1%</a:t>
            </a:r>
            <a:endParaRPr lang="en-US" b="1" dirty="0" smtClean="0">
              <a:solidFill>
                <a:srgbClr val="C00000"/>
              </a:solidFill>
            </a:endParaRPr>
          </a:p>
        </p:txBody>
      </p:sp>
      <p:pic>
        <p:nvPicPr>
          <p:cNvPr id="9" name="Picture 8"/>
          <p:cNvPicPr>
            <a:picLocks noChangeAspect="1"/>
          </p:cNvPicPr>
          <p:nvPr/>
        </p:nvPicPr>
        <p:blipFill>
          <a:blip r:embed="rId3"/>
          <a:stretch>
            <a:fillRect/>
          </a:stretch>
        </p:blipFill>
        <p:spPr>
          <a:xfrm>
            <a:off x="273050" y="963426"/>
            <a:ext cx="9258300" cy="5275449"/>
          </a:xfrm>
          <a:prstGeom prst="rect">
            <a:avLst/>
          </a:prstGeom>
        </p:spPr>
      </p:pic>
      <p:sp>
        <p:nvSpPr>
          <p:cNvPr id="10" name="Rectangle 9"/>
          <p:cNvSpPr/>
          <p:nvPr/>
        </p:nvSpPr>
        <p:spPr>
          <a:xfrm>
            <a:off x="432000" y="6388100"/>
            <a:ext cx="9423400" cy="369332"/>
          </a:xfrm>
          <a:prstGeom prst="rect">
            <a:avLst/>
          </a:prstGeom>
        </p:spPr>
        <p:txBody>
          <a:bodyPr wrap="square">
            <a:spAutoFit/>
          </a:bodyPr>
          <a:lstStyle/>
          <a:p>
            <a:r>
              <a:rPr lang="en-GB" dirty="0">
                <a:hlinkClick r:id="rId4"/>
              </a:rPr>
              <a:t>http://uis.unesco.org/sites/default/files/documents/fs54-global-investments-rd-2019-en.pdf</a:t>
            </a:r>
            <a:endParaRPr lang="en-GB" dirty="0"/>
          </a:p>
        </p:txBody>
      </p:sp>
    </p:spTree>
    <p:extLst>
      <p:ext uri="{BB962C8B-B14F-4D97-AF65-F5344CB8AC3E}">
        <p14:creationId xmlns:p14="http://schemas.microsoft.com/office/powerpoint/2010/main" val="30653068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297740"/>
            <a:ext cx="11340000" cy="522720"/>
          </a:xfrm>
          <a:solidFill>
            <a:srgbClr val="002060"/>
          </a:solidFill>
        </p:spPr>
        <p:txBody>
          <a:bodyPr vert="horz" lIns="0" tIns="0" rIns="0" bIns="0" rtlCol="0" anchor="ctr">
            <a:noAutofit/>
          </a:bodyPr>
          <a:lstStyle/>
          <a:p>
            <a:r>
              <a:rPr lang="en-ZA" dirty="0" smtClean="0">
                <a:solidFill>
                  <a:schemeClr val="bg1"/>
                </a:solidFill>
              </a:rPr>
              <a:t>R&amp;D Investment in Africa – much more to be done</a:t>
            </a:r>
            <a:endParaRPr lang="en-ZA" i="1" dirty="0">
              <a:solidFill>
                <a:schemeClr val="bg1"/>
              </a:solidFill>
            </a:endParaRPr>
          </a:p>
        </p:txBody>
      </p:sp>
      <p:pic>
        <p:nvPicPr>
          <p:cNvPr id="5" name="Picture 4"/>
          <p:cNvPicPr>
            <a:picLocks noChangeAspect="1"/>
          </p:cNvPicPr>
          <p:nvPr/>
        </p:nvPicPr>
        <p:blipFill>
          <a:blip r:embed="rId2"/>
          <a:stretch>
            <a:fillRect/>
          </a:stretch>
        </p:blipFill>
        <p:spPr>
          <a:xfrm>
            <a:off x="355800" y="963426"/>
            <a:ext cx="8940600" cy="5424674"/>
          </a:xfrm>
          <a:prstGeom prst="rect">
            <a:avLst/>
          </a:prstGeom>
        </p:spPr>
      </p:pic>
      <p:sp>
        <p:nvSpPr>
          <p:cNvPr id="6" name="Rectangle 5"/>
          <p:cNvSpPr/>
          <p:nvPr/>
        </p:nvSpPr>
        <p:spPr>
          <a:xfrm>
            <a:off x="432000" y="6388100"/>
            <a:ext cx="9423400" cy="369332"/>
          </a:xfrm>
          <a:prstGeom prst="rect">
            <a:avLst/>
          </a:prstGeom>
        </p:spPr>
        <p:txBody>
          <a:bodyPr wrap="square">
            <a:spAutoFit/>
          </a:bodyPr>
          <a:lstStyle/>
          <a:p>
            <a:r>
              <a:rPr lang="en-GB" dirty="0">
                <a:hlinkClick r:id="rId3"/>
              </a:rPr>
              <a:t>http://uis.unesco.org/sites/default/files/documents/fs54-global-investments-rd-2019-en.pdf</a:t>
            </a:r>
            <a:endParaRPr lang="en-GB" dirty="0"/>
          </a:p>
        </p:txBody>
      </p:sp>
      <p:cxnSp>
        <p:nvCxnSpPr>
          <p:cNvPr id="7" name="Straight Connector 6"/>
          <p:cNvCxnSpPr/>
          <p:nvPr/>
        </p:nvCxnSpPr>
        <p:spPr>
          <a:xfrm>
            <a:off x="8885048" y="1344426"/>
            <a:ext cx="0" cy="4860000"/>
          </a:xfrm>
          <a:prstGeom prst="line">
            <a:avLst/>
          </a:prstGeom>
          <a:ln w="19050">
            <a:solidFill>
              <a:schemeClr val="accent2">
                <a:lumMod val="75000"/>
              </a:schemeClr>
            </a:solidFill>
          </a:ln>
        </p:spPr>
        <p:style>
          <a:lnRef idx="1">
            <a:schemeClr val="accent6"/>
          </a:lnRef>
          <a:fillRef idx="0">
            <a:schemeClr val="accent6"/>
          </a:fillRef>
          <a:effectRef idx="0">
            <a:schemeClr val="accent6"/>
          </a:effectRef>
          <a:fontRef idx="minor">
            <a:schemeClr val="tx1"/>
          </a:fontRef>
        </p:style>
      </p:cxn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9004300" y="1280926"/>
            <a:ext cx="2921000" cy="5081774"/>
          </a:xfrm>
        </p:spPr>
        <p:txBody>
          <a:bodyPr/>
          <a:lstStyle/>
          <a:p>
            <a:pPr marL="285750" indent="-285750">
              <a:buFont typeface="Courier New" panose="02070309020205020404" pitchFamily="49" charset="0"/>
              <a:buChar char="o"/>
            </a:pPr>
            <a:r>
              <a:rPr lang="en-GB" b="1" dirty="0" smtClean="0">
                <a:solidFill>
                  <a:srgbClr val="C00000"/>
                </a:solidFill>
              </a:rPr>
              <a:t>R&amp;D expenditure in Sub-Saharan Africa is lowest globally at ~0.4% GDP</a:t>
            </a:r>
          </a:p>
          <a:p>
            <a:pPr marL="285750" indent="-285750">
              <a:buFont typeface="Candara" panose="020E0502030303020204" pitchFamily="34" charset="0"/>
              <a:buChar char="−"/>
            </a:pPr>
            <a:r>
              <a:rPr lang="en-GB" dirty="0" smtClean="0"/>
              <a:t>Highest GERD is South Africa ~ 0.78%</a:t>
            </a:r>
          </a:p>
          <a:p>
            <a:pPr marL="285750" indent="-285750">
              <a:buFont typeface="Candara" panose="020E0502030303020204" pitchFamily="34" charset="0"/>
              <a:buChar char="−"/>
            </a:pPr>
            <a:r>
              <a:rPr lang="en-ZA" dirty="0" smtClean="0"/>
              <a:t>Low intensity of technology / knowledge intensive industries</a:t>
            </a:r>
          </a:p>
          <a:p>
            <a:pPr marL="285750" indent="-285750">
              <a:buFont typeface="Candara" panose="020E0502030303020204" pitchFamily="34" charset="0"/>
              <a:buChar char="−"/>
            </a:pPr>
            <a:r>
              <a:rPr lang="en-ZA" dirty="0" smtClean="0"/>
              <a:t>Little appreciation of link between R&amp;D investment and GDP growth</a:t>
            </a:r>
          </a:p>
          <a:p>
            <a:pPr marL="285750" indent="-285750">
              <a:buFont typeface="Candara" panose="020E0502030303020204" pitchFamily="34" charset="0"/>
              <a:buChar char="−"/>
            </a:pPr>
            <a:r>
              <a:rPr lang="en-ZA" dirty="0" smtClean="0"/>
              <a:t>Despite good intentions and commitments (e.g. Africa Union), there are more pressing challenges which impact on governments prioritisation of limited resources</a:t>
            </a:r>
            <a:endParaRPr lang="en-GB" dirty="0" smtClean="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9581830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297740"/>
            <a:ext cx="11340000" cy="522720"/>
          </a:xfrm>
          <a:solidFill>
            <a:srgbClr val="002060"/>
          </a:solidFill>
        </p:spPr>
        <p:txBody>
          <a:bodyPr vert="horz" lIns="0" tIns="0" rIns="0" bIns="0" rtlCol="0" anchor="ctr">
            <a:noAutofit/>
          </a:bodyPr>
          <a:lstStyle/>
          <a:p>
            <a:r>
              <a:rPr lang="en-ZA" dirty="0" smtClean="0">
                <a:solidFill>
                  <a:schemeClr val="bg1"/>
                </a:solidFill>
              </a:rPr>
              <a:t>R&amp;D Investment in Africa – much more to be done</a:t>
            </a:r>
            <a:endParaRPr lang="en-ZA" i="1" dirty="0">
              <a:solidFill>
                <a:schemeClr val="bg1"/>
              </a:solidFill>
            </a:endParaRP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9391650" y="1141226"/>
            <a:ext cx="2546350" cy="4688074"/>
          </a:xfrm>
        </p:spPr>
        <p:txBody>
          <a:bodyPr/>
          <a:lstStyle/>
          <a:p>
            <a:pPr marL="285750" indent="-285750">
              <a:buFont typeface="Courier New" panose="02070309020205020404" pitchFamily="49" charset="0"/>
              <a:buChar char="o"/>
            </a:pPr>
            <a:r>
              <a:rPr lang="en-ZA" sz="2000" b="1" dirty="0" smtClean="0">
                <a:solidFill>
                  <a:srgbClr val="C00000"/>
                </a:solidFill>
              </a:rPr>
              <a:t>Most of Africa spending on R&amp;D as a percentage of GDP is below 0.5%</a:t>
            </a:r>
          </a:p>
          <a:p>
            <a:pPr marL="342900" indent="-342900">
              <a:buFont typeface="Candara" panose="020E0502030303020204" pitchFamily="34" charset="0"/>
              <a:buChar char="−"/>
            </a:pPr>
            <a:r>
              <a:rPr lang="en-ZA" sz="2000" dirty="0" smtClean="0"/>
              <a:t>Paucity of data on R&amp;D investment in certain parts of Africa – this would make it difficult to determine and tailor the type of technical assistance that could be provided to foster innovation and business competitiveness</a:t>
            </a:r>
          </a:p>
        </p:txBody>
      </p:sp>
      <p:pic>
        <p:nvPicPr>
          <p:cNvPr id="4" name="Picture 3"/>
          <p:cNvPicPr>
            <a:picLocks noChangeAspect="1"/>
          </p:cNvPicPr>
          <p:nvPr/>
        </p:nvPicPr>
        <p:blipFill>
          <a:blip r:embed="rId3"/>
          <a:stretch>
            <a:fillRect/>
          </a:stretch>
        </p:blipFill>
        <p:spPr>
          <a:xfrm>
            <a:off x="292300" y="963426"/>
            <a:ext cx="9099350" cy="5411974"/>
          </a:xfrm>
          <a:prstGeom prst="rect">
            <a:avLst/>
          </a:prstGeom>
        </p:spPr>
      </p:pic>
      <p:sp>
        <p:nvSpPr>
          <p:cNvPr id="6" name="Rectangle 5"/>
          <p:cNvSpPr/>
          <p:nvPr/>
        </p:nvSpPr>
        <p:spPr>
          <a:xfrm>
            <a:off x="432000" y="6388100"/>
            <a:ext cx="9423400" cy="369332"/>
          </a:xfrm>
          <a:prstGeom prst="rect">
            <a:avLst/>
          </a:prstGeom>
        </p:spPr>
        <p:txBody>
          <a:bodyPr wrap="square">
            <a:spAutoFit/>
          </a:bodyPr>
          <a:lstStyle/>
          <a:p>
            <a:r>
              <a:rPr lang="en-GB" dirty="0">
                <a:hlinkClick r:id="rId4"/>
              </a:rPr>
              <a:t>http://uis.unesco.org/sites/default/files/documents/fs54-global-investments-rd-2019-en.pdf</a:t>
            </a:r>
            <a:endParaRPr lang="en-GB" dirty="0"/>
          </a:p>
        </p:txBody>
      </p:sp>
      <p:cxnSp>
        <p:nvCxnSpPr>
          <p:cNvPr id="7" name="Straight Connector 6"/>
          <p:cNvCxnSpPr/>
          <p:nvPr/>
        </p:nvCxnSpPr>
        <p:spPr>
          <a:xfrm>
            <a:off x="9316848" y="963426"/>
            <a:ext cx="0" cy="4860000"/>
          </a:xfrm>
          <a:prstGeom prst="line">
            <a:avLst/>
          </a:prstGeom>
          <a:ln w="19050">
            <a:solidFill>
              <a:schemeClr val="accent2">
                <a:lumMod val="75000"/>
              </a:schemeClr>
            </a:solidFill>
          </a:ln>
        </p:spPr>
        <p:style>
          <a:lnRef idx="1">
            <a:schemeClr val="accent6"/>
          </a:lnRef>
          <a:fillRef idx="0">
            <a:schemeClr val="accent6"/>
          </a:fillRef>
          <a:effectRef idx="0">
            <a:schemeClr val="accent6"/>
          </a:effectRef>
          <a:fontRef idx="minor">
            <a:schemeClr val="tx1"/>
          </a:fontRef>
        </p:style>
      </p:cxn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05426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6" name="Title 1">
            <a:extLst>
              <a:ext uri="{FF2B5EF4-FFF2-40B4-BE49-F238E27FC236}">
                <a16:creationId xmlns:a16="http://schemas.microsoft.com/office/drawing/2014/main" id="{19304E83-A4F0-49C5-BB01-F5773509A2B3}"/>
              </a:ext>
            </a:extLst>
          </p:cNvPr>
          <p:cNvSpPr>
            <a:spLocks noGrp="1"/>
          </p:cNvSpPr>
          <p:nvPr>
            <p:ph type="title"/>
          </p:nvPr>
        </p:nvSpPr>
        <p:spPr>
          <a:xfrm>
            <a:off x="254200" y="152400"/>
            <a:ext cx="11340000" cy="614176"/>
          </a:xfrm>
          <a:solidFill>
            <a:srgbClr val="002060"/>
          </a:solidFill>
        </p:spPr>
        <p:txBody>
          <a:bodyPr vert="horz" lIns="0" tIns="0" rIns="0" bIns="0" rtlCol="0" anchor="ctr">
            <a:noAutofit/>
          </a:bodyPr>
          <a:lstStyle/>
          <a:p>
            <a:r>
              <a:rPr lang="en-ZA" dirty="0" smtClean="0">
                <a:solidFill>
                  <a:schemeClr val="bg1"/>
                </a:solidFill>
              </a:rPr>
              <a:t>R&amp;D Investment in Africa – much more to be done</a:t>
            </a:r>
            <a:endParaRPr lang="en-ZA" i="1" dirty="0">
              <a:solidFill>
                <a:schemeClr val="bg1"/>
              </a:solidFill>
            </a:endParaRPr>
          </a:p>
        </p:txBody>
      </p:sp>
      <p:sp>
        <p:nvSpPr>
          <p:cNvPr id="7"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9271001" y="1128526"/>
            <a:ext cx="2794000" cy="5018274"/>
          </a:xfrm>
        </p:spPr>
        <p:txBody>
          <a:bodyPr/>
          <a:lstStyle/>
          <a:p>
            <a:pPr marL="285750" indent="-285750">
              <a:buFont typeface="Courier New" panose="02070309020205020404" pitchFamily="49" charset="0"/>
              <a:buChar char="o"/>
            </a:pPr>
            <a:r>
              <a:rPr lang="en-GB" sz="2200" b="1" dirty="0" smtClean="0">
                <a:solidFill>
                  <a:srgbClr val="C00000"/>
                </a:solidFill>
              </a:rPr>
              <a:t>Asia and Pacific – business biggest investor in R&amp;D</a:t>
            </a:r>
          </a:p>
          <a:p>
            <a:pPr marL="285750" indent="-285750">
              <a:buFont typeface="Courier New" panose="02070309020205020404" pitchFamily="49" charset="0"/>
              <a:buChar char="o"/>
            </a:pPr>
            <a:r>
              <a:rPr lang="en-GB" sz="2200" b="1" dirty="0" smtClean="0">
                <a:solidFill>
                  <a:srgbClr val="C00000"/>
                </a:solidFill>
              </a:rPr>
              <a:t>Africa - Government is the largest investor in R&amp;D</a:t>
            </a:r>
          </a:p>
          <a:p>
            <a:pPr marL="342900" indent="-342900">
              <a:buFont typeface="Candara" panose="020E0502030303020204" pitchFamily="34" charset="0"/>
              <a:buChar char="−"/>
            </a:pPr>
            <a:r>
              <a:rPr lang="en-ZA" sz="2000" dirty="0" smtClean="0"/>
              <a:t>Small size of the business sector – government is the largest employer</a:t>
            </a:r>
          </a:p>
          <a:p>
            <a:pPr marL="342900" indent="-342900">
              <a:buFont typeface="Candara" panose="020E0502030303020204" pitchFamily="34" charset="0"/>
              <a:buChar char="−"/>
            </a:pPr>
            <a:r>
              <a:rPr lang="en-ZA" sz="2000" dirty="0" smtClean="0"/>
              <a:t>Another notable funder of R&amp;D is Non-Profit Sector (NGOs) which one assumes receive funding from abroad</a:t>
            </a:r>
            <a:endParaRPr lang="en-US" sz="2000" dirty="0" smtClean="0"/>
          </a:p>
        </p:txBody>
      </p:sp>
      <p:pic>
        <p:nvPicPr>
          <p:cNvPr id="9" name="Picture 8"/>
          <p:cNvPicPr>
            <a:picLocks noChangeAspect="1"/>
          </p:cNvPicPr>
          <p:nvPr/>
        </p:nvPicPr>
        <p:blipFill>
          <a:blip r:embed="rId3"/>
          <a:stretch>
            <a:fillRect/>
          </a:stretch>
        </p:blipFill>
        <p:spPr>
          <a:xfrm>
            <a:off x="76201" y="887226"/>
            <a:ext cx="9067799" cy="5665974"/>
          </a:xfrm>
          <a:prstGeom prst="rect">
            <a:avLst/>
          </a:prstGeom>
        </p:spPr>
      </p:pic>
      <p:sp>
        <p:nvSpPr>
          <p:cNvPr id="10" name="Rectangle 9"/>
          <p:cNvSpPr/>
          <p:nvPr/>
        </p:nvSpPr>
        <p:spPr>
          <a:xfrm>
            <a:off x="432000" y="6388100"/>
            <a:ext cx="9423400" cy="369332"/>
          </a:xfrm>
          <a:prstGeom prst="rect">
            <a:avLst/>
          </a:prstGeom>
        </p:spPr>
        <p:txBody>
          <a:bodyPr wrap="square">
            <a:spAutoFit/>
          </a:bodyPr>
          <a:lstStyle/>
          <a:p>
            <a:r>
              <a:rPr lang="en-GB" dirty="0">
                <a:hlinkClick r:id="rId4"/>
              </a:rPr>
              <a:t>http://uis.unesco.org/sites/default/files/documents/fs54-global-investments-rd-2019-en.pdf</a:t>
            </a:r>
            <a:endParaRPr lang="en-GB" dirty="0"/>
          </a:p>
        </p:txBody>
      </p:sp>
    </p:spTree>
    <p:extLst>
      <p:ext uri="{BB962C8B-B14F-4D97-AF65-F5344CB8AC3E}">
        <p14:creationId xmlns:p14="http://schemas.microsoft.com/office/powerpoint/2010/main" val="36562038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1"/>
            <a:ext cx="6096000" cy="6371351"/>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10" name="Rectangle 9"/>
          <p:cNvSpPr/>
          <p:nvPr/>
        </p:nvSpPr>
        <p:spPr bwMode="auto">
          <a:xfrm>
            <a:off x="6329168" y="2302113"/>
            <a:ext cx="741363" cy="504825"/>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S. No.</a:t>
            </a:r>
          </a:p>
        </p:txBody>
      </p:sp>
      <p:sp>
        <p:nvSpPr>
          <p:cNvPr id="11" name="Rectangle 10"/>
          <p:cNvSpPr/>
          <p:nvPr/>
        </p:nvSpPr>
        <p:spPr bwMode="auto">
          <a:xfrm>
            <a:off x="7206018" y="2300526"/>
            <a:ext cx="3787024"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Contents</a:t>
            </a:r>
          </a:p>
        </p:txBody>
      </p:sp>
      <p:sp>
        <p:nvSpPr>
          <p:cNvPr id="12" name="Rectangle 11"/>
          <p:cNvSpPr/>
          <p:nvPr/>
        </p:nvSpPr>
        <p:spPr bwMode="auto">
          <a:xfrm>
            <a:off x="11145443" y="2300526"/>
            <a:ext cx="736600"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Page No.</a:t>
            </a:r>
          </a:p>
        </p:txBody>
      </p:sp>
      <p:sp>
        <p:nvSpPr>
          <p:cNvPr id="15" name="Rectangle 14"/>
          <p:cNvSpPr/>
          <p:nvPr/>
        </p:nvSpPr>
        <p:spPr bwMode="auto">
          <a:xfrm>
            <a:off x="6329168" y="3522901"/>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Candara"/>
                <a:ea typeface="+mn-ea"/>
                <a:cs typeface="Arial"/>
              </a:rPr>
              <a:t>2</a:t>
            </a:r>
          </a:p>
        </p:txBody>
      </p:sp>
      <p:sp>
        <p:nvSpPr>
          <p:cNvPr id="16" name="Rectangle 15"/>
          <p:cNvSpPr/>
          <p:nvPr/>
        </p:nvSpPr>
        <p:spPr bwMode="auto">
          <a:xfrm>
            <a:off x="7206018" y="3522901"/>
            <a:ext cx="3783850"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a:cs typeface="Arial"/>
              </a:rPr>
              <a:t>WIPO Development Agenda</a:t>
            </a:r>
          </a:p>
        </p:txBody>
      </p:sp>
      <p:sp>
        <p:nvSpPr>
          <p:cNvPr id="17" name="Rectangle 16"/>
          <p:cNvSpPr/>
          <p:nvPr/>
        </p:nvSpPr>
        <p:spPr bwMode="auto">
          <a:xfrm>
            <a:off x="11138266" y="351972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andara"/>
                <a:ea typeface="+mn-ea"/>
                <a:cs typeface="Arial"/>
              </a:rPr>
              <a:t>9</a:t>
            </a:r>
            <a:endParaRPr kumimoji="0" lang="en-US" sz="1400" b="1" i="0" u="none" strike="noStrike" kern="0" cap="none" spc="0" normalizeH="0" baseline="0" noProof="0" dirty="0">
              <a:ln>
                <a:noFill/>
              </a:ln>
              <a:effectLst/>
              <a:uLnTx/>
              <a:uFillTx/>
              <a:latin typeface="Candara"/>
              <a:ea typeface="+mn-ea"/>
              <a:cs typeface="Arial"/>
            </a:endParaRPr>
          </a:p>
        </p:txBody>
      </p:sp>
      <p:sp>
        <p:nvSpPr>
          <p:cNvPr id="19" name="Rectangle 18"/>
          <p:cNvSpPr/>
          <p:nvPr/>
        </p:nvSpPr>
        <p:spPr bwMode="auto">
          <a:xfrm>
            <a:off x="6329168" y="4037250"/>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3</a:t>
            </a:r>
          </a:p>
        </p:txBody>
      </p:sp>
      <p:sp>
        <p:nvSpPr>
          <p:cNvPr id="21" name="Rectangle 20"/>
          <p:cNvSpPr/>
          <p:nvPr/>
        </p:nvSpPr>
        <p:spPr bwMode="auto">
          <a:xfrm>
            <a:off x="7206018" y="4035663"/>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a:cs typeface="Arial"/>
              </a:rPr>
              <a:t>State of Intellectual Property and Innovation in Africa</a:t>
            </a:r>
          </a:p>
        </p:txBody>
      </p:sp>
      <p:sp>
        <p:nvSpPr>
          <p:cNvPr id="22" name="Rectangle 21"/>
          <p:cNvSpPr/>
          <p:nvPr/>
        </p:nvSpPr>
        <p:spPr bwMode="auto">
          <a:xfrm>
            <a:off x="11138266" y="4035663"/>
            <a:ext cx="736600" cy="338137"/>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14</a:t>
            </a:r>
            <a:endParaRPr lang="en-US" sz="1400" b="1" kern="0" dirty="0">
              <a:latin typeface="Candara"/>
              <a:cs typeface="Arial"/>
            </a:endParaRPr>
          </a:p>
        </p:txBody>
      </p:sp>
      <p:sp>
        <p:nvSpPr>
          <p:cNvPr id="24" name="Rectangle 23"/>
          <p:cNvSpPr/>
          <p:nvPr/>
        </p:nvSpPr>
        <p:spPr bwMode="auto">
          <a:xfrm>
            <a:off x="6329168" y="4548426"/>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4</a:t>
            </a:r>
          </a:p>
        </p:txBody>
      </p:sp>
      <p:sp>
        <p:nvSpPr>
          <p:cNvPr id="25" name="Rectangle 24"/>
          <p:cNvSpPr/>
          <p:nvPr/>
        </p:nvSpPr>
        <p:spPr bwMode="auto">
          <a:xfrm>
            <a:off x="7206018" y="4545251"/>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a:cs typeface="Arial"/>
              </a:rPr>
              <a:t>Role of Technical Assistance in Africa’s Development</a:t>
            </a:r>
          </a:p>
        </p:txBody>
      </p:sp>
      <p:sp>
        <p:nvSpPr>
          <p:cNvPr id="26" name="Rectangle 25"/>
          <p:cNvSpPr/>
          <p:nvPr/>
        </p:nvSpPr>
        <p:spPr bwMode="auto">
          <a:xfrm>
            <a:off x="11145443" y="4545206"/>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20</a:t>
            </a:r>
            <a:endParaRPr lang="en-US" sz="1400" b="1" kern="0" dirty="0">
              <a:latin typeface="Candara"/>
              <a:cs typeface="Arial"/>
            </a:endParaRPr>
          </a:p>
        </p:txBody>
      </p:sp>
      <p:sp>
        <p:nvSpPr>
          <p:cNvPr id="28" name="Rectangle 27"/>
          <p:cNvSpPr/>
          <p:nvPr/>
        </p:nvSpPr>
        <p:spPr bwMode="auto">
          <a:xfrm>
            <a:off x="6329168" y="3005376"/>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1</a:t>
            </a:r>
          </a:p>
        </p:txBody>
      </p:sp>
      <p:sp>
        <p:nvSpPr>
          <p:cNvPr id="29" name="Rectangle 28"/>
          <p:cNvSpPr/>
          <p:nvPr/>
        </p:nvSpPr>
        <p:spPr bwMode="auto">
          <a:xfrm>
            <a:off x="7206018" y="3005376"/>
            <a:ext cx="3783849" cy="334962"/>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smtClean="0">
                <a:cs typeface="Arial"/>
              </a:rPr>
              <a:t>Continental Perspective</a:t>
            </a:r>
            <a:endParaRPr lang="en-US" sz="1200" b="1" kern="0" dirty="0">
              <a:cs typeface="Arial"/>
            </a:endParaRPr>
          </a:p>
        </p:txBody>
      </p:sp>
      <p:sp>
        <p:nvSpPr>
          <p:cNvPr id="30" name="Rectangle 29"/>
          <p:cNvSpPr/>
          <p:nvPr/>
        </p:nvSpPr>
        <p:spPr bwMode="auto">
          <a:xfrm>
            <a:off x="11138266" y="300537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4</a:t>
            </a:r>
            <a:endParaRPr lang="en-US" sz="1400" b="1" kern="0" dirty="0">
              <a:latin typeface="Candara"/>
              <a:cs typeface="Arial"/>
            </a:endParaRPr>
          </a:p>
        </p:txBody>
      </p:sp>
      <p:sp>
        <p:nvSpPr>
          <p:cNvPr id="20" name="Rectangle 19"/>
          <p:cNvSpPr/>
          <p:nvPr/>
        </p:nvSpPr>
        <p:spPr bwMode="auto">
          <a:xfrm>
            <a:off x="6332706" y="5063507"/>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5</a:t>
            </a:r>
          </a:p>
        </p:txBody>
      </p:sp>
      <p:sp>
        <p:nvSpPr>
          <p:cNvPr id="23" name="Rectangle 22"/>
          <p:cNvSpPr/>
          <p:nvPr/>
        </p:nvSpPr>
        <p:spPr bwMode="auto">
          <a:xfrm>
            <a:off x="7209556" y="5060377"/>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a:cs typeface="Arial"/>
              </a:rPr>
              <a:t>The Case of South Africa – IP and Innovation for Development and Competitiveness</a:t>
            </a:r>
          </a:p>
        </p:txBody>
      </p:sp>
      <p:sp>
        <p:nvSpPr>
          <p:cNvPr id="27" name="Rectangle 26"/>
          <p:cNvSpPr/>
          <p:nvPr/>
        </p:nvSpPr>
        <p:spPr bwMode="auto">
          <a:xfrm>
            <a:off x="11148981" y="5060332"/>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25</a:t>
            </a:r>
            <a:endParaRPr lang="en-US" sz="1400" b="1" kern="0" dirty="0">
              <a:latin typeface="Candara"/>
              <a:cs typeface="Arial"/>
            </a:endParaRPr>
          </a:p>
        </p:txBody>
      </p:sp>
      <p:sp>
        <p:nvSpPr>
          <p:cNvPr id="31" name="Rectangle 30"/>
          <p:cNvSpPr/>
          <p:nvPr/>
        </p:nvSpPr>
        <p:spPr bwMode="auto">
          <a:xfrm>
            <a:off x="6336244" y="5577429"/>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6</a:t>
            </a:r>
            <a:endParaRPr lang="en-US" sz="1400" b="1" kern="0" dirty="0">
              <a:latin typeface="Candara"/>
              <a:cs typeface="Arial"/>
            </a:endParaRPr>
          </a:p>
        </p:txBody>
      </p:sp>
      <p:sp>
        <p:nvSpPr>
          <p:cNvPr id="32" name="Rectangle 31"/>
          <p:cNvSpPr/>
          <p:nvPr/>
        </p:nvSpPr>
        <p:spPr bwMode="auto">
          <a:xfrm>
            <a:off x="7213094" y="5574299"/>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smtClean="0">
                <a:latin typeface="Candara"/>
                <a:cs typeface="Arial"/>
              </a:rPr>
              <a:t>Concluding Remarks</a:t>
            </a:r>
            <a:endParaRPr lang="en-US" sz="1200" b="1" kern="0" dirty="0">
              <a:latin typeface="Candara"/>
              <a:cs typeface="Arial"/>
            </a:endParaRPr>
          </a:p>
        </p:txBody>
      </p:sp>
      <p:sp>
        <p:nvSpPr>
          <p:cNvPr id="33" name="Rectangle 32"/>
          <p:cNvSpPr/>
          <p:nvPr/>
        </p:nvSpPr>
        <p:spPr bwMode="auto">
          <a:xfrm>
            <a:off x="11152519" y="5574254"/>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36</a:t>
            </a:r>
            <a:endParaRPr lang="en-US" sz="1400" b="1" kern="0" dirty="0">
              <a:latin typeface="Candara"/>
              <a:cs typeface="Arial"/>
            </a:endParaRPr>
          </a:p>
        </p:txBody>
      </p:sp>
    </p:spTree>
    <p:extLst>
      <p:ext uri="{BB962C8B-B14F-4D97-AF65-F5344CB8AC3E}">
        <p14:creationId xmlns:p14="http://schemas.microsoft.com/office/powerpoint/2010/main" val="14264733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Title 1">
            <a:extLst>
              <a:ext uri="{FF2B5EF4-FFF2-40B4-BE49-F238E27FC236}">
                <a16:creationId xmlns:a16="http://schemas.microsoft.com/office/drawing/2014/main" id="{19304E83-A4F0-49C5-BB01-F5773509A2B3}"/>
              </a:ext>
            </a:extLst>
          </p:cNvPr>
          <p:cNvSpPr>
            <a:spLocks noGrp="1"/>
          </p:cNvSpPr>
          <p:nvPr>
            <p:ph type="title"/>
          </p:nvPr>
        </p:nvSpPr>
        <p:spPr>
          <a:xfrm>
            <a:off x="432000" y="360504"/>
            <a:ext cx="11340000" cy="574992"/>
          </a:xfrm>
          <a:solidFill>
            <a:srgbClr val="002060"/>
          </a:solidFill>
        </p:spPr>
        <p:txBody>
          <a:bodyPr vert="horz" lIns="0" tIns="0" rIns="0" bIns="0" rtlCol="0" anchor="ctr">
            <a:noAutofit/>
          </a:bodyPr>
          <a:lstStyle/>
          <a:p>
            <a:r>
              <a:rPr lang="en-ZA" dirty="0" smtClean="0">
                <a:solidFill>
                  <a:schemeClr val="bg1"/>
                </a:solidFill>
              </a:rPr>
              <a:t>Patent Applications Per Region</a:t>
            </a:r>
            <a:endParaRPr lang="en-ZA" i="1" dirty="0">
              <a:solidFill>
                <a:schemeClr val="bg1"/>
              </a:solidFill>
            </a:endParaRPr>
          </a:p>
        </p:txBody>
      </p:sp>
      <p:sp>
        <p:nvSpPr>
          <p:cNvPr id="12"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9271001" y="1943100"/>
            <a:ext cx="2692399" cy="2895600"/>
          </a:xfrm>
        </p:spPr>
        <p:txBody>
          <a:bodyPr/>
          <a:lstStyle/>
          <a:p>
            <a:pPr marL="285750" indent="-285750">
              <a:buFont typeface="Courier New" panose="02070309020205020404" pitchFamily="49" charset="0"/>
              <a:buChar char="o"/>
            </a:pPr>
            <a:r>
              <a:rPr lang="en-GB" sz="2200" b="1" dirty="0" smtClean="0">
                <a:solidFill>
                  <a:srgbClr val="C00000"/>
                </a:solidFill>
              </a:rPr>
              <a:t>Although Africa has shown growth (~2%) in actual numbers from 14,100 to 17,000</a:t>
            </a:r>
            <a:r>
              <a:rPr lang="en-GB" sz="2200" dirty="0" smtClean="0"/>
              <a:t> PCT patent applications per year – actual share of global applications has fallen</a:t>
            </a:r>
          </a:p>
        </p:txBody>
      </p:sp>
      <p:pic>
        <p:nvPicPr>
          <p:cNvPr id="13" name="Picture 12"/>
          <p:cNvPicPr>
            <a:picLocks noChangeAspect="1"/>
          </p:cNvPicPr>
          <p:nvPr/>
        </p:nvPicPr>
        <p:blipFill>
          <a:blip r:embed="rId3"/>
          <a:stretch>
            <a:fillRect/>
          </a:stretch>
        </p:blipFill>
        <p:spPr>
          <a:xfrm>
            <a:off x="432000" y="1523564"/>
            <a:ext cx="8420100" cy="4254936"/>
          </a:xfrm>
          <a:prstGeom prst="rect">
            <a:avLst/>
          </a:prstGeom>
        </p:spPr>
      </p:pic>
    </p:spTree>
    <p:extLst>
      <p:ext uri="{BB962C8B-B14F-4D97-AF65-F5344CB8AC3E}">
        <p14:creationId xmlns:p14="http://schemas.microsoft.com/office/powerpoint/2010/main" val="1568969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34" name="Title 2"/>
          <p:cNvSpPr txBox="1">
            <a:spLocks/>
          </p:cNvSpPr>
          <p:nvPr/>
        </p:nvSpPr>
        <p:spPr>
          <a:xfrm>
            <a:off x="756249" y="290463"/>
            <a:ext cx="9193941"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68" dirty="0">
                <a:solidFill>
                  <a:schemeClr val="bg1"/>
                </a:solidFill>
              </a:rPr>
              <a:t>Summary and Concluding Remarks</a:t>
            </a:r>
          </a:p>
        </p:txBody>
      </p:sp>
      <p:sp>
        <p:nvSpPr>
          <p:cNvPr id="35" name="Shape 122"/>
          <p:cNvSpPr txBox="1">
            <a:spLocks/>
          </p:cNvSpPr>
          <p:nvPr/>
        </p:nvSpPr>
        <p:spPr bwMode="auto">
          <a:xfrm>
            <a:off x="317500" y="731088"/>
            <a:ext cx="11454500" cy="5834537"/>
          </a:xfrm>
          <a:prstGeom prst="rect">
            <a:avLst/>
          </a:prstGeom>
          <a:noFill/>
          <a:ln>
            <a:noFill/>
          </a:ln>
          <a:extLst/>
        </p:spPr>
        <p:txBody>
          <a:bodyPr vert="horz" wrap="square" lIns="91425" tIns="91425" rIns="91425" bIns="91425" numCol="1" anchor="t" anchorCtr="0" compatLnSpc="1">
            <a:prstTxWarp prst="textNoShape">
              <a:avLst/>
            </a:prstTxWarp>
            <a:noAutofit/>
          </a:bodyPr>
          <a:lstStyle>
            <a:lvl1pPr marL="455613" indent="-455613"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91" indent="-228463" algn="l" rtl="0" fontAlgn="base">
              <a:spcBef>
                <a:spcPct val="20000"/>
              </a:spcBef>
              <a:spcAft>
                <a:spcPct val="0"/>
              </a:spcAft>
              <a:buChar char="»"/>
              <a:defRPr sz="2000">
                <a:solidFill>
                  <a:schemeClr val="tx1"/>
                </a:solidFill>
                <a:latin typeface="+mn-lt"/>
              </a:defRPr>
            </a:lvl6pPr>
            <a:lvl7pPr marL="2970016" indent="-228463" algn="l" rtl="0" fontAlgn="base">
              <a:spcBef>
                <a:spcPct val="20000"/>
              </a:spcBef>
              <a:spcAft>
                <a:spcPct val="0"/>
              </a:spcAft>
              <a:buChar char="»"/>
              <a:defRPr sz="2000">
                <a:solidFill>
                  <a:schemeClr val="tx1"/>
                </a:solidFill>
                <a:latin typeface="+mn-lt"/>
              </a:defRPr>
            </a:lvl7pPr>
            <a:lvl8pPr marL="3426943" indent="-228463" algn="l" rtl="0" fontAlgn="base">
              <a:spcBef>
                <a:spcPct val="20000"/>
              </a:spcBef>
              <a:spcAft>
                <a:spcPct val="0"/>
              </a:spcAft>
              <a:buChar char="»"/>
              <a:defRPr sz="2000">
                <a:solidFill>
                  <a:schemeClr val="tx1"/>
                </a:solidFill>
                <a:latin typeface="+mn-lt"/>
              </a:defRPr>
            </a:lvl8pPr>
            <a:lvl9pPr marL="3883870" indent="-228463" algn="l" rtl="0" fontAlgn="base">
              <a:spcBef>
                <a:spcPct val="20000"/>
              </a:spcBef>
              <a:spcAft>
                <a:spcPct val="0"/>
              </a:spcAft>
              <a:buChar char="»"/>
              <a:defRPr sz="2000">
                <a:solidFill>
                  <a:schemeClr val="tx1"/>
                </a:solidFill>
                <a:latin typeface="+mn-lt"/>
              </a:defRPr>
            </a:lvl9pPr>
          </a:lstStyle>
          <a:p>
            <a:pPr marL="457200" indent="-457200">
              <a:lnSpc>
                <a:spcPct val="120000"/>
              </a:lnSpc>
              <a:spcBef>
                <a:spcPts val="0"/>
              </a:spcBef>
              <a:spcAft>
                <a:spcPts val="728"/>
              </a:spcAft>
              <a:buClrTx/>
              <a:buFont typeface="+mj-lt"/>
              <a:buAutoNum type="arabicParenR" startAt="3"/>
              <a:tabLst>
                <a:tab pos="3495725" algn="l"/>
              </a:tabLst>
            </a:pPr>
            <a:r>
              <a:rPr lang="en-US" sz="2400" dirty="0" smtClean="0">
                <a:solidFill>
                  <a:srgbClr val="003B6D"/>
                </a:solidFill>
              </a:rPr>
              <a:t>What approach to technology transfer do you think will yield biggest results?</a:t>
            </a:r>
          </a:p>
          <a:p>
            <a:pPr marL="990600" indent="-457200">
              <a:lnSpc>
                <a:spcPct val="120000"/>
              </a:lnSpc>
              <a:spcBef>
                <a:spcPts val="0"/>
              </a:spcBef>
              <a:spcAft>
                <a:spcPts val="728"/>
              </a:spcAft>
              <a:buClrTx/>
              <a:buAutoNum type="alphaLcParenR"/>
              <a:tabLst>
                <a:tab pos="3495725" algn="l"/>
              </a:tabLst>
            </a:pPr>
            <a:r>
              <a:rPr lang="en-US" sz="2400" dirty="0" smtClean="0">
                <a:solidFill>
                  <a:srgbClr val="003B6D"/>
                </a:solidFill>
              </a:rPr>
              <a:t>Acquisition of IP in specific sectors [Government led]</a:t>
            </a:r>
          </a:p>
          <a:p>
            <a:pPr marL="990600" indent="-457200">
              <a:lnSpc>
                <a:spcPct val="120000"/>
              </a:lnSpc>
              <a:spcBef>
                <a:spcPts val="0"/>
              </a:spcBef>
              <a:spcAft>
                <a:spcPts val="728"/>
              </a:spcAft>
              <a:buClrTx/>
              <a:buFont typeface="Wingdings" pitchFamily="2" charset="2"/>
              <a:buAutoNum type="alphaLcParenR"/>
              <a:tabLst>
                <a:tab pos="3495725" algn="l"/>
              </a:tabLst>
            </a:pPr>
            <a:r>
              <a:rPr lang="en-US" sz="2400" dirty="0">
                <a:solidFill>
                  <a:srgbClr val="003B6D"/>
                </a:solidFill>
              </a:rPr>
              <a:t>Acquisition of IP in specific sectors </a:t>
            </a:r>
            <a:r>
              <a:rPr lang="en-US" sz="2400" dirty="0" smtClean="0">
                <a:solidFill>
                  <a:srgbClr val="003B6D"/>
                </a:solidFill>
              </a:rPr>
              <a:t>[Private sector </a:t>
            </a:r>
            <a:r>
              <a:rPr lang="en-US" sz="2400" dirty="0">
                <a:solidFill>
                  <a:srgbClr val="003B6D"/>
                </a:solidFill>
              </a:rPr>
              <a:t>led]</a:t>
            </a:r>
          </a:p>
          <a:p>
            <a:pPr marL="990600" indent="-457200">
              <a:lnSpc>
                <a:spcPct val="120000"/>
              </a:lnSpc>
              <a:spcBef>
                <a:spcPts val="0"/>
              </a:spcBef>
              <a:spcAft>
                <a:spcPts val="728"/>
              </a:spcAft>
              <a:buClrTx/>
              <a:buFont typeface="Wingdings" pitchFamily="2" charset="2"/>
              <a:buAutoNum type="alphaLcParenR"/>
              <a:tabLst>
                <a:tab pos="3495725" algn="l"/>
              </a:tabLst>
            </a:pPr>
            <a:r>
              <a:rPr lang="en-US" sz="2400" dirty="0" smtClean="0">
                <a:solidFill>
                  <a:srgbClr val="003B6D"/>
                </a:solidFill>
              </a:rPr>
              <a:t>Acquisition of IP + exchange of personnel for know how transfer </a:t>
            </a:r>
            <a:r>
              <a:rPr lang="en-US" sz="2400" dirty="0">
                <a:solidFill>
                  <a:srgbClr val="003B6D"/>
                </a:solidFill>
              </a:rPr>
              <a:t>sectors [Government led</a:t>
            </a:r>
            <a:r>
              <a:rPr lang="en-US" sz="2400" dirty="0" smtClean="0">
                <a:solidFill>
                  <a:srgbClr val="003B6D"/>
                </a:solidFill>
              </a:rPr>
              <a:t>]</a:t>
            </a:r>
          </a:p>
          <a:p>
            <a:pPr marL="990600" indent="-457200">
              <a:lnSpc>
                <a:spcPct val="120000"/>
              </a:lnSpc>
              <a:spcBef>
                <a:spcPts val="0"/>
              </a:spcBef>
              <a:spcAft>
                <a:spcPts val="728"/>
              </a:spcAft>
              <a:buClrTx/>
              <a:buFont typeface="Wingdings" pitchFamily="2" charset="2"/>
              <a:buAutoNum type="alphaLcParenR"/>
              <a:tabLst>
                <a:tab pos="3495725" algn="l"/>
              </a:tabLst>
            </a:pPr>
            <a:r>
              <a:rPr lang="en-US" sz="2400" dirty="0">
                <a:solidFill>
                  <a:srgbClr val="003B6D"/>
                </a:solidFill>
              </a:rPr>
              <a:t>Acquisition of IP + exchange of personnel for know how transfer sectors </a:t>
            </a:r>
            <a:r>
              <a:rPr lang="en-US" sz="2400" dirty="0" smtClean="0">
                <a:solidFill>
                  <a:srgbClr val="003B6D"/>
                </a:solidFill>
              </a:rPr>
              <a:t>[Private Sector </a:t>
            </a:r>
            <a:r>
              <a:rPr lang="en-US" sz="2400" dirty="0">
                <a:solidFill>
                  <a:srgbClr val="003B6D"/>
                </a:solidFill>
              </a:rPr>
              <a:t>led]</a:t>
            </a:r>
          </a:p>
          <a:p>
            <a:pPr marL="990600" indent="-457200">
              <a:lnSpc>
                <a:spcPct val="120000"/>
              </a:lnSpc>
              <a:spcBef>
                <a:spcPts val="0"/>
              </a:spcBef>
              <a:spcAft>
                <a:spcPts val="728"/>
              </a:spcAft>
              <a:buClrTx/>
              <a:buAutoNum type="alphaLcParenR"/>
              <a:tabLst>
                <a:tab pos="3495725" algn="l"/>
              </a:tabLst>
            </a:pPr>
            <a:r>
              <a:rPr lang="en-US" sz="2400" dirty="0" smtClean="0">
                <a:solidFill>
                  <a:srgbClr val="003B6D"/>
                </a:solidFill>
              </a:rPr>
              <a:t>Acquisition of IP + exchange of personnel Patents</a:t>
            </a:r>
            <a:r>
              <a:rPr lang="en-US" sz="2400" dirty="0">
                <a:solidFill>
                  <a:srgbClr val="003B6D"/>
                </a:solidFill>
              </a:rPr>
              <a:t>, designs and utility </a:t>
            </a:r>
            <a:r>
              <a:rPr lang="en-US" sz="2400" dirty="0" smtClean="0">
                <a:solidFill>
                  <a:srgbClr val="003B6D"/>
                </a:solidFill>
              </a:rPr>
              <a:t>models [Public Private Partnership between Government and Private Sector]</a:t>
            </a:r>
            <a:endParaRPr lang="en-US" sz="2400" dirty="0">
              <a:solidFill>
                <a:srgbClr val="003B6D"/>
              </a:solidFill>
            </a:endParaRPr>
          </a:p>
          <a:p>
            <a:pPr marL="457200" indent="-457200">
              <a:lnSpc>
                <a:spcPct val="120000"/>
              </a:lnSpc>
              <a:spcBef>
                <a:spcPts val="0"/>
              </a:spcBef>
              <a:spcAft>
                <a:spcPts val="728"/>
              </a:spcAft>
              <a:buClrTx/>
              <a:buAutoNum type="alphaLcParenR"/>
              <a:tabLst>
                <a:tab pos="3495725" algn="l"/>
              </a:tabLst>
            </a:pPr>
            <a:endParaRPr lang="en-US" sz="2400" dirty="0" smtClean="0">
              <a:solidFill>
                <a:srgbClr val="003B6D"/>
              </a:solidFill>
            </a:endParaRPr>
          </a:p>
        </p:txBody>
      </p:sp>
      <p:sp>
        <p:nvSpPr>
          <p:cNvPr id="36" name="Oval 35"/>
          <p:cNvSpPr/>
          <p:nvPr/>
        </p:nvSpPr>
        <p:spPr>
          <a:xfrm>
            <a:off x="9054271" y="6518971"/>
            <a:ext cx="83962" cy="878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7" name="Title 1">
            <a:extLst>
              <a:ext uri="{FF2B5EF4-FFF2-40B4-BE49-F238E27FC236}">
                <a16:creationId xmlns:a16="http://schemas.microsoft.com/office/drawing/2014/main" id="{19304E83-A4F0-49C5-BB01-F5773509A2B3}"/>
              </a:ext>
            </a:extLst>
          </p:cNvPr>
          <p:cNvSpPr txBox="1">
            <a:spLocks/>
          </p:cNvSpPr>
          <p:nvPr/>
        </p:nvSpPr>
        <p:spPr>
          <a:xfrm>
            <a:off x="317500" y="139801"/>
            <a:ext cx="11340000" cy="632491"/>
          </a:xfrm>
          <a:prstGeom prst="rect">
            <a:avLst/>
          </a:prstGeom>
          <a:solidFill>
            <a:srgbClr val="002060"/>
          </a:solidFill>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ZA" dirty="0" smtClean="0">
                <a:solidFill>
                  <a:schemeClr val="bg1"/>
                </a:solidFill>
              </a:rPr>
              <a:t> Questions </a:t>
            </a:r>
            <a:endParaRPr lang="en-ZA" i="1" dirty="0">
              <a:solidFill>
                <a:schemeClr val="bg1"/>
              </a:solidFill>
            </a:endParaRPr>
          </a:p>
        </p:txBody>
      </p:sp>
    </p:spTree>
    <p:extLst>
      <p:ext uri="{BB962C8B-B14F-4D97-AF65-F5344CB8AC3E}">
        <p14:creationId xmlns:p14="http://schemas.microsoft.com/office/powerpoint/2010/main" val="11215232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10" name="Rectangle 9"/>
          <p:cNvSpPr/>
          <p:nvPr/>
        </p:nvSpPr>
        <p:spPr bwMode="auto">
          <a:xfrm>
            <a:off x="6329168" y="2302113"/>
            <a:ext cx="741363" cy="504825"/>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S. No.</a:t>
            </a:r>
          </a:p>
        </p:txBody>
      </p:sp>
      <p:sp>
        <p:nvSpPr>
          <p:cNvPr id="11" name="Rectangle 10"/>
          <p:cNvSpPr/>
          <p:nvPr/>
        </p:nvSpPr>
        <p:spPr bwMode="auto">
          <a:xfrm>
            <a:off x="7206018" y="2300526"/>
            <a:ext cx="3787024"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Contents</a:t>
            </a:r>
          </a:p>
        </p:txBody>
      </p:sp>
      <p:sp>
        <p:nvSpPr>
          <p:cNvPr id="12" name="Rectangle 11"/>
          <p:cNvSpPr/>
          <p:nvPr/>
        </p:nvSpPr>
        <p:spPr bwMode="auto">
          <a:xfrm>
            <a:off x="11145443" y="2300526"/>
            <a:ext cx="736600"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Page No.</a:t>
            </a:r>
          </a:p>
        </p:txBody>
      </p:sp>
      <p:sp>
        <p:nvSpPr>
          <p:cNvPr id="15" name="Rectangle 14"/>
          <p:cNvSpPr/>
          <p:nvPr/>
        </p:nvSpPr>
        <p:spPr bwMode="auto">
          <a:xfrm>
            <a:off x="6329168" y="3522901"/>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Candara"/>
                <a:ea typeface="+mn-ea"/>
                <a:cs typeface="Arial"/>
              </a:rPr>
              <a:t>2</a:t>
            </a:r>
          </a:p>
        </p:txBody>
      </p:sp>
      <p:sp>
        <p:nvSpPr>
          <p:cNvPr id="16" name="Rectangle 15"/>
          <p:cNvSpPr/>
          <p:nvPr/>
        </p:nvSpPr>
        <p:spPr bwMode="auto">
          <a:xfrm>
            <a:off x="7206018" y="3522901"/>
            <a:ext cx="3783850"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17" name="Rectangle 16"/>
          <p:cNvSpPr/>
          <p:nvPr/>
        </p:nvSpPr>
        <p:spPr bwMode="auto">
          <a:xfrm>
            <a:off x="11138266" y="351972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Candara"/>
              <a:ea typeface="+mn-ea"/>
              <a:cs typeface="Arial"/>
            </a:endParaRPr>
          </a:p>
        </p:txBody>
      </p:sp>
      <p:sp>
        <p:nvSpPr>
          <p:cNvPr id="19" name="Rectangle 18"/>
          <p:cNvSpPr/>
          <p:nvPr/>
        </p:nvSpPr>
        <p:spPr bwMode="auto">
          <a:xfrm>
            <a:off x="6329168" y="4037250"/>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3</a:t>
            </a:r>
          </a:p>
        </p:txBody>
      </p:sp>
      <p:sp>
        <p:nvSpPr>
          <p:cNvPr id="21" name="Rectangle 20"/>
          <p:cNvSpPr/>
          <p:nvPr/>
        </p:nvSpPr>
        <p:spPr bwMode="auto">
          <a:xfrm>
            <a:off x="7206018" y="4035663"/>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2" name="Rectangle 21"/>
          <p:cNvSpPr/>
          <p:nvPr/>
        </p:nvSpPr>
        <p:spPr bwMode="auto">
          <a:xfrm>
            <a:off x="11138266" y="4035663"/>
            <a:ext cx="736600" cy="338137"/>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4" name="Rectangle 23"/>
          <p:cNvSpPr/>
          <p:nvPr/>
        </p:nvSpPr>
        <p:spPr bwMode="auto">
          <a:xfrm>
            <a:off x="6329168" y="4548426"/>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4</a:t>
            </a:r>
          </a:p>
        </p:txBody>
      </p:sp>
      <p:sp>
        <p:nvSpPr>
          <p:cNvPr id="25" name="Rectangle 24"/>
          <p:cNvSpPr/>
          <p:nvPr/>
        </p:nvSpPr>
        <p:spPr bwMode="auto">
          <a:xfrm>
            <a:off x="7206018" y="4545251"/>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smtClean="0">
                <a:cs typeface="Arial"/>
              </a:rPr>
              <a:t>Role of Technical Assistance in Africa’s Development</a:t>
            </a:r>
            <a:endParaRPr lang="en-US" sz="1200" b="1" kern="0" dirty="0">
              <a:cs typeface="Arial"/>
            </a:endParaRPr>
          </a:p>
        </p:txBody>
      </p:sp>
      <p:sp>
        <p:nvSpPr>
          <p:cNvPr id="26" name="Rectangle 25"/>
          <p:cNvSpPr/>
          <p:nvPr/>
        </p:nvSpPr>
        <p:spPr bwMode="auto">
          <a:xfrm>
            <a:off x="11145443" y="4545206"/>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22</a:t>
            </a:r>
            <a:endParaRPr lang="en-US" sz="1400" b="1" kern="0" dirty="0">
              <a:latin typeface="Candara"/>
              <a:cs typeface="Arial"/>
            </a:endParaRPr>
          </a:p>
        </p:txBody>
      </p:sp>
      <p:sp>
        <p:nvSpPr>
          <p:cNvPr id="28" name="Rectangle 27"/>
          <p:cNvSpPr/>
          <p:nvPr/>
        </p:nvSpPr>
        <p:spPr bwMode="auto">
          <a:xfrm>
            <a:off x="6329168" y="3005376"/>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9" name="Rectangle 28"/>
          <p:cNvSpPr/>
          <p:nvPr/>
        </p:nvSpPr>
        <p:spPr bwMode="auto">
          <a:xfrm>
            <a:off x="7206018" y="3005376"/>
            <a:ext cx="3783849" cy="334962"/>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30" name="Rectangle 29"/>
          <p:cNvSpPr/>
          <p:nvPr/>
        </p:nvSpPr>
        <p:spPr bwMode="auto">
          <a:xfrm>
            <a:off x="11138266" y="300537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0" name="Rectangle 19"/>
          <p:cNvSpPr/>
          <p:nvPr/>
        </p:nvSpPr>
        <p:spPr bwMode="auto">
          <a:xfrm>
            <a:off x="6332706" y="5063507"/>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5</a:t>
            </a:r>
          </a:p>
        </p:txBody>
      </p:sp>
      <p:sp>
        <p:nvSpPr>
          <p:cNvPr id="23" name="Rectangle 22"/>
          <p:cNvSpPr/>
          <p:nvPr/>
        </p:nvSpPr>
        <p:spPr bwMode="auto">
          <a:xfrm>
            <a:off x="7209556" y="5060377"/>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7" name="Rectangle 26"/>
          <p:cNvSpPr/>
          <p:nvPr/>
        </p:nvSpPr>
        <p:spPr bwMode="auto">
          <a:xfrm>
            <a:off x="11148981" y="5060332"/>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31" name="Rectangle 30"/>
          <p:cNvSpPr/>
          <p:nvPr/>
        </p:nvSpPr>
        <p:spPr bwMode="auto">
          <a:xfrm>
            <a:off x="6336244" y="5577429"/>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32" name="Rectangle 31"/>
          <p:cNvSpPr/>
          <p:nvPr/>
        </p:nvSpPr>
        <p:spPr bwMode="auto">
          <a:xfrm>
            <a:off x="7213094" y="5574299"/>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latin typeface="Candara"/>
              <a:cs typeface="Arial"/>
            </a:endParaRPr>
          </a:p>
        </p:txBody>
      </p:sp>
      <p:sp>
        <p:nvSpPr>
          <p:cNvPr id="33" name="Rectangle 32"/>
          <p:cNvSpPr/>
          <p:nvPr/>
        </p:nvSpPr>
        <p:spPr bwMode="auto">
          <a:xfrm>
            <a:off x="11152519" y="5574254"/>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pic>
        <p:nvPicPr>
          <p:cNvPr id="34" name="Picture 33"/>
          <p:cNvPicPr>
            <a:picLocks noChangeAspect="1"/>
          </p:cNvPicPr>
          <p:nvPr/>
        </p:nvPicPr>
        <p:blipFill>
          <a:blip r:embed="rId2"/>
          <a:stretch>
            <a:fillRect/>
          </a:stretch>
        </p:blipFill>
        <p:spPr>
          <a:xfrm>
            <a:off x="0" y="5270500"/>
            <a:ext cx="3065702" cy="1532851"/>
          </a:xfrm>
          <a:prstGeom prst="rect">
            <a:avLst/>
          </a:prstGeom>
        </p:spPr>
      </p:pic>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5233987" cy="525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3112289" y="5234316"/>
            <a:ext cx="2742411" cy="1605217"/>
          </a:xfrm>
          <a:prstGeom prst="rect">
            <a:avLst/>
          </a:prstGeom>
        </p:spPr>
      </p:pic>
      <p:cxnSp>
        <p:nvCxnSpPr>
          <p:cNvPr id="36" name="Straight Connector 35"/>
          <p:cNvCxnSpPr/>
          <p:nvPr/>
        </p:nvCxnSpPr>
        <p:spPr>
          <a:xfrm>
            <a:off x="5989448" y="106008"/>
            <a:ext cx="0" cy="6468660"/>
          </a:xfrm>
          <a:prstGeom prst="line">
            <a:avLst/>
          </a:prstGeom>
          <a:ln w="19050">
            <a:solidFill>
              <a:schemeClr val="accent2">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882171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Content Placeholder 4"/>
          <p:cNvSpPr txBox="1">
            <a:spLocks/>
          </p:cNvSpPr>
          <p:nvPr/>
        </p:nvSpPr>
        <p:spPr>
          <a:xfrm>
            <a:off x="432000" y="894361"/>
            <a:ext cx="11340000" cy="5582640"/>
          </a:xfrm>
          <a:prstGeom prst="rect">
            <a:avLst/>
          </a:prstGeom>
          <a:ln>
            <a:no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457207">
              <a:spcAft>
                <a:spcPts val="364"/>
              </a:spcAft>
              <a:buFont typeface="Courier New" panose="02070309020205020404" pitchFamily="49" charset="0"/>
              <a:buChar char="o"/>
              <a:defRPr/>
            </a:pPr>
            <a:r>
              <a:rPr lang="en-ZA" sz="2000" b="1" dirty="0" smtClean="0">
                <a:solidFill>
                  <a:srgbClr val="1F497D">
                    <a:lumMod val="75000"/>
                  </a:srgbClr>
                </a:solidFill>
              </a:rPr>
              <a:t>Technology an enabler </a:t>
            </a:r>
            <a:r>
              <a:rPr lang="en-ZA" sz="2000" dirty="0" smtClean="0">
                <a:solidFill>
                  <a:srgbClr val="1F497D">
                    <a:lumMod val="75000"/>
                  </a:srgbClr>
                </a:solidFill>
              </a:rPr>
              <a:t>and important for country to develop its technological capacity (e.g. Korea, Japan, Germany, USA, China, Singapore, India, etc.)</a:t>
            </a:r>
          </a:p>
          <a:p>
            <a:pPr algn="just" defTabSz="457207">
              <a:spcAft>
                <a:spcPts val="364"/>
              </a:spcAft>
              <a:buFont typeface="Courier New" panose="02070309020205020404" pitchFamily="49" charset="0"/>
              <a:buChar char="o"/>
              <a:defRPr/>
            </a:pPr>
            <a:r>
              <a:rPr lang="en-ZA" sz="2000" b="1" dirty="0" smtClean="0">
                <a:solidFill>
                  <a:srgbClr val="1F497D">
                    <a:lumMod val="75000"/>
                  </a:srgbClr>
                </a:solidFill>
              </a:rPr>
              <a:t>Investment in R&amp;D  </a:t>
            </a:r>
            <a:r>
              <a:rPr lang="en-ZA" sz="2000" dirty="0" smtClean="0">
                <a:solidFill>
                  <a:srgbClr val="1F497D">
                    <a:lumMod val="75000"/>
                  </a:srgbClr>
                </a:solidFill>
              </a:rPr>
              <a:t>- to generate new technological capabilities ( most as we have seen &gt;2%GDP)</a:t>
            </a:r>
          </a:p>
          <a:p>
            <a:pPr algn="just" defTabSz="457207">
              <a:spcAft>
                <a:spcPts val="364"/>
              </a:spcAft>
              <a:buFont typeface="Courier New" panose="02070309020205020404" pitchFamily="49" charset="0"/>
              <a:buChar char="o"/>
              <a:defRPr/>
            </a:pPr>
            <a:r>
              <a:rPr lang="en-ZA" sz="2000" b="1" dirty="0" smtClean="0">
                <a:solidFill>
                  <a:srgbClr val="1F497D">
                    <a:lumMod val="75000"/>
                  </a:srgbClr>
                </a:solidFill>
              </a:rPr>
              <a:t>Linkages between economic </a:t>
            </a:r>
            <a:r>
              <a:rPr lang="en-ZA" sz="2000" b="1" dirty="0">
                <a:solidFill>
                  <a:srgbClr val="1F497D">
                    <a:lumMod val="75000"/>
                  </a:srgbClr>
                </a:solidFill>
              </a:rPr>
              <a:t>and education </a:t>
            </a:r>
            <a:r>
              <a:rPr lang="en-ZA" sz="2000" b="1" dirty="0" smtClean="0">
                <a:solidFill>
                  <a:srgbClr val="1F497D">
                    <a:lumMod val="75000"/>
                  </a:srgbClr>
                </a:solidFill>
              </a:rPr>
              <a:t>planning </a:t>
            </a:r>
            <a:r>
              <a:rPr lang="en-ZA" sz="2000" dirty="0" smtClean="0">
                <a:solidFill>
                  <a:srgbClr val="1F497D">
                    <a:lumMod val="75000"/>
                  </a:srgbClr>
                </a:solidFill>
              </a:rPr>
              <a:t>– education system to be appropriate for today’s development – employment vs entrepreneurship</a:t>
            </a:r>
          </a:p>
          <a:p>
            <a:pPr marL="742955" lvl="1" indent="-342905" algn="just" defTabSz="457207">
              <a:spcAft>
                <a:spcPts val="364"/>
              </a:spcAft>
              <a:buFont typeface="Courier New" panose="02070309020205020404" pitchFamily="49" charset="0"/>
              <a:buChar char="­"/>
              <a:defRPr/>
            </a:pPr>
            <a:r>
              <a:rPr lang="en-ZA" sz="1800" dirty="0" smtClean="0">
                <a:solidFill>
                  <a:sysClr val="windowText" lastClr="000000"/>
                </a:solidFill>
              </a:rPr>
              <a:t>In the former, the role of intellectual property was not that significant </a:t>
            </a:r>
          </a:p>
          <a:p>
            <a:pPr marL="742955" lvl="1" indent="-342905" algn="just" defTabSz="457207">
              <a:spcAft>
                <a:spcPts val="364"/>
              </a:spcAft>
              <a:buFont typeface="Courier New" panose="02070309020205020404" pitchFamily="49" charset="0"/>
              <a:buChar char="­"/>
              <a:defRPr/>
            </a:pPr>
            <a:r>
              <a:rPr lang="en-ZA" sz="1800" dirty="0" smtClean="0">
                <a:solidFill>
                  <a:sysClr val="windowText" lastClr="000000"/>
                </a:solidFill>
              </a:rPr>
              <a:t>intellectual property and innovation are differentiators for SMEs / Entrepreneurship  - TA to empower users of IP System</a:t>
            </a:r>
          </a:p>
          <a:p>
            <a:pPr marL="742955" lvl="1" indent="-342905" algn="just" defTabSz="457207">
              <a:spcAft>
                <a:spcPts val="364"/>
              </a:spcAft>
              <a:buFont typeface="Courier New" panose="02070309020205020404" pitchFamily="49" charset="0"/>
              <a:buChar char="­"/>
              <a:defRPr/>
            </a:pPr>
            <a:r>
              <a:rPr lang="en-ZA" sz="1800" dirty="0" smtClean="0">
                <a:solidFill>
                  <a:sysClr val="windowText" lastClr="000000"/>
                </a:solidFill>
              </a:rPr>
              <a:t>Build higher education on sound foundation of high quality schooling</a:t>
            </a:r>
          </a:p>
          <a:p>
            <a:pPr marL="342905" indent="-342905" algn="just" defTabSz="457207">
              <a:spcAft>
                <a:spcPts val="364"/>
              </a:spcAft>
              <a:buFont typeface="Wingdings" pitchFamily="2" charset="2"/>
              <a:buChar char="q"/>
              <a:defRPr/>
            </a:pPr>
            <a:r>
              <a:rPr lang="en-ZA" sz="2000" dirty="0" smtClean="0">
                <a:solidFill>
                  <a:srgbClr val="1F497D">
                    <a:lumMod val="75000"/>
                  </a:srgbClr>
                </a:solidFill>
              </a:rPr>
              <a:t>Role </a:t>
            </a:r>
            <a:r>
              <a:rPr lang="en-ZA" sz="2000" dirty="0">
                <a:solidFill>
                  <a:srgbClr val="1F497D">
                    <a:lumMod val="75000"/>
                  </a:srgbClr>
                </a:solidFill>
              </a:rPr>
              <a:t>of </a:t>
            </a:r>
            <a:r>
              <a:rPr lang="en-ZA" sz="2000" b="1" dirty="0">
                <a:solidFill>
                  <a:srgbClr val="1F497D">
                    <a:lumMod val="75000"/>
                  </a:srgbClr>
                </a:solidFill>
              </a:rPr>
              <a:t>higher education </a:t>
            </a:r>
            <a:r>
              <a:rPr lang="en-ZA" sz="2000" b="1" dirty="0" smtClean="0">
                <a:solidFill>
                  <a:srgbClr val="1F497D">
                    <a:lumMod val="75000"/>
                  </a:srgbClr>
                </a:solidFill>
              </a:rPr>
              <a:t>in </a:t>
            </a:r>
            <a:r>
              <a:rPr lang="en-ZA" sz="2000" b="1" dirty="0">
                <a:solidFill>
                  <a:srgbClr val="1F497D">
                    <a:lumMod val="75000"/>
                  </a:srgbClr>
                </a:solidFill>
              </a:rPr>
              <a:t>economic development</a:t>
            </a:r>
            <a:r>
              <a:rPr lang="en-ZA" sz="2000" dirty="0">
                <a:solidFill>
                  <a:srgbClr val="1F497D">
                    <a:lumMod val="75000"/>
                  </a:srgbClr>
                </a:solidFill>
              </a:rPr>
              <a:t>: </a:t>
            </a:r>
          </a:p>
          <a:p>
            <a:pPr marL="742961" lvl="1" indent="-285754" algn="just" defTabSz="457207">
              <a:spcAft>
                <a:spcPts val="364"/>
              </a:spcAft>
              <a:buFont typeface="Wingdings" pitchFamily="2" charset="2"/>
              <a:buChar char="§"/>
              <a:defRPr/>
            </a:pPr>
            <a:r>
              <a:rPr lang="en-ZA" sz="1800" dirty="0" smtClean="0">
                <a:solidFill>
                  <a:sysClr val="windowText" lastClr="000000"/>
                </a:solidFill>
              </a:rPr>
              <a:t>Human </a:t>
            </a:r>
            <a:r>
              <a:rPr lang="en-ZA" sz="1800" dirty="0">
                <a:solidFill>
                  <a:sysClr val="windowText" lastClr="000000"/>
                </a:solidFill>
              </a:rPr>
              <a:t>capital for growth and </a:t>
            </a:r>
            <a:r>
              <a:rPr lang="en-ZA" sz="1800" dirty="0" smtClean="0">
                <a:solidFill>
                  <a:sysClr val="windowText" lastClr="000000"/>
                </a:solidFill>
              </a:rPr>
              <a:t>development and enhancement of technology absorptive capacity</a:t>
            </a:r>
            <a:endParaRPr lang="en-ZA" sz="1800" dirty="0">
              <a:solidFill>
                <a:sysClr val="windowText" lastClr="000000"/>
              </a:solidFill>
            </a:endParaRPr>
          </a:p>
          <a:p>
            <a:pPr marL="742961" lvl="1" indent="-285754" algn="just" defTabSz="457207">
              <a:spcAft>
                <a:spcPts val="364"/>
              </a:spcAft>
              <a:buFont typeface="Wingdings" pitchFamily="2" charset="2"/>
              <a:buChar char="§"/>
              <a:defRPr/>
            </a:pPr>
            <a:r>
              <a:rPr lang="en-ZA" sz="1800" dirty="0">
                <a:solidFill>
                  <a:sysClr val="windowText" lastClr="000000"/>
                </a:solidFill>
              </a:rPr>
              <a:t>Research and </a:t>
            </a:r>
            <a:r>
              <a:rPr lang="en-ZA" sz="1800" dirty="0" smtClean="0">
                <a:solidFill>
                  <a:sysClr val="windowText" lastClr="000000"/>
                </a:solidFill>
              </a:rPr>
              <a:t>innovation (IP generation, protection and commercialisation / technology transfer)</a:t>
            </a:r>
          </a:p>
          <a:p>
            <a:pPr marL="342905" indent="-342905" algn="just" defTabSz="457207">
              <a:spcAft>
                <a:spcPts val="364"/>
              </a:spcAft>
              <a:buFont typeface="Wingdings" pitchFamily="2" charset="2"/>
              <a:buChar char="q"/>
              <a:defRPr/>
            </a:pPr>
            <a:r>
              <a:rPr lang="en-ZA" sz="2000" b="1" dirty="0" smtClean="0">
                <a:solidFill>
                  <a:srgbClr val="002060"/>
                </a:solidFill>
              </a:rPr>
              <a:t>Developing one’s technological capability takes time</a:t>
            </a:r>
            <a:r>
              <a:rPr lang="en-ZA" sz="2000" dirty="0" smtClean="0">
                <a:solidFill>
                  <a:srgbClr val="002060"/>
                </a:solidFill>
              </a:rPr>
              <a:t> </a:t>
            </a:r>
            <a:r>
              <a:rPr lang="en-ZA" sz="2000" dirty="0" smtClean="0">
                <a:solidFill>
                  <a:srgbClr val="1F497D">
                    <a:lumMod val="75000"/>
                  </a:srgbClr>
                </a:solidFill>
              </a:rPr>
              <a:t>– IP system enables one to use IP in the public domain, licence &amp; acquire 3</a:t>
            </a:r>
            <a:r>
              <a:rPr lang="en-ZA" sz="2000" baseline="30000" dirty="0" smtClean="0">
                <a:solidFill>
                  <a:srgbClr val="1F497D">
                    <a:lumMod val="75000"/>
                  </a:srgbClr>
                </a:solidFill>
              </a:rPr>
              <a:t>rd</a:t>
            </a:r>
            <a:r>
              <a:rPr lang="en-ZA" sz="2000" dirty="0" smtClean="0">
                <a:solidFill>
                  <a:srgbClr val="1F497D">
                    <a:lumMod val="75000"/>
                  </a:srgbClr>
                </a:solidFill>
              </a:rPr>
              <a:t> party IP, strategic technology transfer, to supplement local innovations</a:t>
            </a:r>
          </a:p>
          <a:p>
            <a:pPr marL="342905" indent="-342905" algn="just" defTabSz="457207">
              <a:spcAft>
                <a:spcPts val="364"/>
              </a:spcAft>
              <a:buFont typeface="Wingdings" pitchFamily="2" charset="2"/>
              <a:buChar char="q"/>
              <a:defRPr/>
            </a:pPr>
            <a:r>
              <a:rPr lang="en-ZA" sz="2000" b="1" dirty="0" smtClean="0">
                <a:solidFill>
                  <a:srgbClr val="1F497D">
                    <a:lumMod val="75000"/>
                  </a:srgbClr>
                </a:solidFill>
              </a:rPr>
              <a:t>Specific development orientation and priorities</a:t>
            </a:r>
            <a:endParaRPr lang="en-ZA" sz="2000" b="1" dirty="0">
              <a:solidFill>
                <a:sysClr val="windowText" lastClr="000000"/>
              </a:solidFill>
            </a:endParaRPr>
          </a:p>
        </p:txBody>
      </p:sp>
      <p:sp>
        <p:nvSpPr>
          <p:cNvPr id="10" name="Title 1">
            <a:extLst>
              <a:ext uri="{FF2B5EF4-FFF2-40B4-BE49-F238E27FC236}">
                <a16:creationId xmlns:a16="http://schemas.microsoft.com/office/drawing/2014/main" id="{19304E83-A4F0-49C5-BB01-F5773509A2B3}"/>
              </a:ext>
            </a:extLst>
          </p:cNvPr>
          <p:cNvSpPr txBox="1">
            <a:spLocks/>
          </p:cNvSpPr>
          <p:nvPr/>
        </p:nvSpPr>
        <p:spPr>
          <a:xfrm>
            <a:off x="432000" y="297740"/>
            <a:ext cx="11340000" cy="522720"/>
          </a:xfrm>
          <a:prstGeom prst="rect">
            <a:avLst/>
          </a:prstGeom>
          <a:solidFill>
            <a:srgbClr val="002060"/>
          </a:solidFill>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ZA" dirty="0" smtClean="0">
                <a:solidFill>
                  <a:schemeClr val="bg1"/>
                </a:solidFill>
              </a:rPr>
              <a:t>Key Development Lessons from Developed and Emerging Economies</a:t>
            </a:r>
            <a:endParaRPr lang="en-ZA" i="1" dirty="0">
              <a:solidFill>
                <a:schemeClr val="bg1"/>
              </a:solidFill>
            </a:endParaRPr>
          </a:p>
        </p:txBody>
      </p:sp>
    </p:spTree>
    <p:extLst>
      <p:ext uri="{BB962C8B-B14F-4D97-AF65-F5344CB8AC3E}">
        <p14:creationId xmlns:p14="http://schemas.microsoft.com/office/powerpoint/2010/main" val="1449345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Content Placeholder 4"/>
          <p:cNvSpPr txBox="1">
            <a:spLocks/>
          </p:cNvSpPr>
          <p:nvPr/>
        </p:nvSpPr>
        <p:spPr>
          <a:xfrm>
            <a:off x="432000" y="894361"/>
            <a:ext cx="11340000" cy="5582640"/>
          </a:xfrm>
          <a:prstGeom prst="rect">
            <a:avLst/>
          </a:prstGeom>
          <a:ln>
            <a:no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457207">
              <a:spcAft>
                <a:spcPts val="364"/>
              </a:spcAft>
              <a:buFont typeface="Courier New" panose="02070309020205020404" pitchFamily="49" charset="0"/>
              <a:buChar char="o"/>
              <a:defRPr/>
            </a:pPr>
            <a:r>
              <a:rPr lang="en-GB" sz="2200" dirty="0" smtClean="0"/>
              <a:t>Africa comprises 55 discrete economies -  no uniform approach to IP </a:t>
            </a:r>
            <a:r>
              <a:rPr lang="en-GB" sz="2200" dirty="0"/>
              <a:t>technical </a:t>
            </a:r>
            <a:r>
              <a:rPr lang="en-GB" sz="2200" dirty="0" smtClean="0"/>
              <a:t>assistance</a:t>
            </a:r>
          </a:p>
          <a:p>
            <a:pPr lvl="1" algn="just" defTabSz="457207">
              <a:spcAft>
                <a:spcPts val="364"/>
              </a:spcAft>
              <a:buFont typeface="Candara" panose="020E0502030303020204" pitchFamily="34" charset="0"/>
              <a:buChar char="−"/>
              <a:defRPr/>
            </a:pPr>
            <a:r>
              <a:rPr lang="en-GB" sz="1900" dirty="0" smtClean="0"/>
              <a:t>In some cases, TA focused on IP protection is of very little use (low R&amp;D and IP generation)</a:t>
            </a:r>
          </a:p>
          <a:p>
            <a:pPr lvl="1" algn="just" defTabSz="457207">
              <a:spcAft>
                <a:spcPts val="364"/>
              </a:spcAft>
              <a:buFont typeface="Candara" panose="020E0502030303020204" pitchFamily="34" charset="0"/>
              <a:buChar char="−"/>
              <a:defRPr/>
            </a:pPr>
            <a:r>
              <a:rPr lang="en-GB" sz="1900" dirty="0" smtClean="0"/>
              <a:t>Developing </a:t>
            </a:r>
            <a:r>
              <a:rPr lang="en-GB" sz="1900" dirty="0"/>
              <a:t>country </a:t>
            </a:r>
            <a:r>
              <a:rPr lang="en-GB" sz="1900" dirty="0" smtClean="0"/>
              <a:t>needs critical  - needs (address specific challenge or opportunity)</a:t>
            </a:r>
          </a:p>
          <a:p>
            <a:pPr lvl="1" algn="just" defTabSz="457207">
              <a:spcAft>
                <a:spcPts val="364"/>
              </a:spcAft>
              <a:buFont typeface="Candara" panose="020E0502030303020204" pitchFamily="34" charset="0"/>
              <a:buChar char="−"/>
              <a:defRPr/>
            </a:pPr>
            <a:r>
              <a:rPr lang="en-GB" sz="1900" dirty="0" smtClean="0"/>
              <a:t>WIPO assist developing </a:t>
            </a:r>
            <a:r>
              <a:rPr lang="en-GB" sz="1900" dirty="0"/>
              <a:t>countries </a:t>
            </a:r>
            <a:r>
              <a:rPr lang="en-GB" sz="1900" dirty="0" smtClean="0"/>
              <a:t>in assessing needs based </a:t>
            </a:r>
            <a:r>
              <a:rPr lang="en-GB" sz="1900" dirty="0"/>
              <a:t>on a broad and medium-term </a:t>
            </a:r>
            <a:r>
              <a:rPr lang="en-GB" sz="1900" dirty="0" smtClean="0"/>
              <a:t>perspective</a:t>
            </a:r>
          </a:p>
          <a:p>
            <a:pPr lvl="1" algn="just" defTabSz="457207">
              <a:spcAft>
                <a:spcPts val="364"/>
              </a:spcAft>
              <a:buFont typeface="Candara" panose="020E0502030303020204" pitchFamily="34" charset="0"/>
              <a:buChar char="−"/>
              <a:defRPr/>
            </a:pPr>
            <a:r>
              <a:rPr lang="en-GB" sz="1900" dirty="0" smtClean="0"/>
              <a:t>Not only challenges but opportunities (e.g.  Specific local </a:t>
            </a:r>
            <a:r>
              <a:rPr lang="en-GB" sz="1900" dirty="0"/>
              <a:t>industries where </a:t>
            </a:r>
            <a:r>
              <a:rPr lang="en-GB" sz="1900" dirty="0" smtClean="0"/>
              <a:t>better understanding and utilisation of IP may make them competitive, such as (</a:t>
            </a:r>
            <a:r>
              <a:rPr lang="en-GB" sz="1900" dirty="0" err="1" smtClean="0"/>
              <a:t>i</a:t>
            </a:r>
            <a:r>
              <a:rPr lang="en-GB" sz="1900" dirty="0" smtClean="0"/>
              <a:t>) music </a:t>
            </a:r>
            <a:r>
              <a:rPr lang="en-GB" sz="1900" dirty="0"/>
              <a:t>industry in West Africa, or </a:t>
            </a:r>
            <a:r>
              <a:rPr lang="en-GB" sz="1900" dirty="0" smtClean="0"/>
              <a:t>(ii) </a:t>
            </a:r>
            <a:r>
              <a:rPr lang="en-GB" sz="1900" dirty="0"/>
              <a:t>certain high international commercial value </a:t>
            </a:r>
            <a:r>
              <a:rPr lang="en-GB" sz="1900" dirty="0" smtClean="0"/>
              <a:t>products </a:t>
            </a:r>
            <a:r>
              <a:rPr lang="en-GB" sz="1900" dirty="0"/>
              <a:t>from developing </a:t>
            </a:r>
            <a:r>
              <a:rPr lang="en-GB" sz="1900" dirty="0" smtClean="0"/>
              <a:t>countries – e.g. Platinum)</a:t>
            </a:r>
          </a:p>
          <a:p>
            <a:pPr algn="just" defTabSz="457207">
              <a:spcAft>
                <a:spcPts val="364"/>
              </a:spcAft>
              <a:buFont typeface="Courier New" panose="02070309020205020404" pitchFamily="49" charset="0"/>
              <a:buChar char="o"/>
              <a:defRPr/>
            </a:pPr>
            <a:r>
              <a:rPr lang="en-GB" sz="2200" dirty="0" smtClean="0"/>
              <a:t>Tailor TA </a:t>
            </a:r>
            <a:r>
              <a:rPr lang="en-GB" sz="2200" dirty="0"/>
              <a:t>explicitly around </a:t>
            </a:r>
            <a:r>
              <a:rPr lang="en-GB" sz="2200" dirty="0" smtClean="0"/>
              <a:t>countries’ strategic </a:t>
            </a:r>
            <a:r>
              <a:rPr lang="en-GB" sz="2200" dirty="0"/>
              <a:t>plans and should generally be delivered through multi-year, broad-based programmes and not just one-off </a:t>
            </a:r>
            <a:r>
              <a:rPr lang="en-GB" sz="2200" dirty="0" smtClean="0"/>
              <a:t>events</a:t>
            </a:r>
          </a:p>
          <a:p>
            <a:pPr algn="just" defTabSz="457207">
              <a:spcAft>
                <a:spcPts val="364"/>
              </a:spcAft>
              <a:buFont typeface="Courier New" panose="02070309020205020404" pitchFamily="49" charset="0"/>
              <a:buChar char="o"/>
              <a:defRPr/>
            </a:pPr>
            <a:r>
              <a:rPr lang="en-GB" sz="2200" dirty="0" smtClean="0"/>
              <a:t>Integrate TA and capacity-building into new </a:t>
            </a:r>
            <a:r>
              <a:rPr lang="en-GB" sz="2200" dirty="0"/>
              <a:t>international trade negotiations and agreements covering IP issues at the bilateral, regional and multilateral </a:t>
            </a:r>
            <a:r>
              <a:rPr lang="en-GB" sz="2200" dirty="0" smtClean="0"/>
              <a:t>levels</a:t>
            </a:r>
          </a:p>
          <a:p>
            <a:pPr algn="just" defTabSz="457207">
              <a:spcAft>
                <a:spcPts val="364"/>
              </a:spcAft>
              <a:buFont typeface="Courier New" panose="02070309020205020404" pitchFamily="49" charset="0"/>
              <a:buChar char="o"/>
              <a:defRPr/>
            </a:pPr>
            <a:r>
              <a:rPr lang="en-ZA" sz="2200" dirty="0" smtClean="0"/>
              <a:t>TA and Capacity Building to be approached not as an obligation but striving for a win-win outcomes to reduce donor dependency and contribute to sustainability</a:t>
            </a:r>
          </a:p>
          <a:p>
            <a:pPr algn="just" defTabSz="457207">
              <a:spcAft>
                <a:spcPts val="364"/>
              </a:spcAft>
              <a:buFont typeface="Courier New" panose="02070309020205020404" pitchFamily="49" charset="0"/>
              <a:buChar char="o"/>
              <a:defRPr/>
            </a:pPr>
            <a:r>
              <a:rPr lang="en-ZA" sz="2200" b="1" dirty="0" smtClean="0">
                <a:solidFill>
                  <a:sysClr val="windowText" lastClr="000000"/>
                </a:solidFill>
              </a:rPr>
              <a:t>** WIPO supported TA projects: </a:t>
            </a:r>
            <a:r>
              <a:rPr lang="en-GB" sz="2000" dirty="0">
                <a:hlinkClick r:id="rId3"/>
              </a:rPr>
              <a:t>https://www.wipo.int/ip-development/en/agenda/projects.html</a:t>
            </a:r>
            <a:endParaRPr lang="en-ZA" sz="2000" b="1" dirty="0">
              <a:solidFill>
                <a:sysClr val="windowText" lastClr="000000"/>
              </a:solidFill>
            </a:endParaRPr>
          </a:p>
        </p:txBody>
      </p:sp>
      <p:sp>
        <p:nvSpPr>
          <p:cNvPr id="6" name="Title 1">
            <a:extLst>
              <a:ext uri="{FF2B5EF4-FFF2-40B4-BE49-F238E27FC236}">
                <a16:creationId xmlns:a16="http://schemas.microsoft.com/office/drawing/2014/main" id="{19304E83-A4F0-49C5-BB01-F5773509A2B3}"/>
              </a:ext>
            </a:extLst>
          </p:cNvPr>
          <p:cNvSpPr txBox="1">
            <a:spLocks/>
          </p:cNvSpPr>
          <p:nvPr/>
        </p:nvSpPr>
        <p:spPr>
          <a:xfrm>
            <a:off x="432000" y="310440"/>
            <a:ext cx="11340000" cy="522720"/>
          </a:xfrm>
          <a:prstGeom prst="rect">
            <a:avLst/>
          </a:prstGeom>
          <a:solidFill>
            <a:srgbClr val="002060"/>
          </a:solidFill>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ZA" dirty="0" smtClean="0">
                <a:solidFill>
                  <a:schemeClr val="bg1"/>
                </a:solidFill>
              </a:rPr>
              <a:t> Development Lessons from Developed and Emerging Economies</a:t>
            </a:r>
            <a:endParaRPr lang="en-ZA" i="1" dirty="0">
              <a:solidFill>
                <a:schemeClr val="bg1"/>
              </a:solidFill>
            </a:endParaRPr>
          </a:p>
        </p:txBody>
      </p:sp>
    </p:spTree>
    <p:extLst>
      <p:ext uri="{BB962C8B-B14F-4D97-AF65-F5344CB8AC3E}">
        <p14:creationId xmlns:p14="http://schemas.microsoft.com/office/powerpoint/2010/main" val="3980234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Content Placeholder 4"/>
          <p:cNvSpPr txBox="1">
            <a:spLocks/>
          </p:cNvSpPr>
          <p:nvPr/>
        </p:nvSpPr>
        <p:spPr>
          <a:xfrm>
            <a:off x="330200" y="1181099"/>
            <a:ext cx="4444999" cy="1864257"/>
          </a:xfrm>
          <a:prstGeom prst="rect">
            <a:avLst/>
          </a:prstGeom>
          <a:ln>
            <a:no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457207">
              <a:spcAft>
                <a:spcPts val="364"/>
              </a:spcAft>
              <a:buFont typeface="Courier New" panose="02070309020205020404" pitchFamily="49" charset="0"/>
              <a:buChar char="o"/>
              <a:defRPr/>
            </a:pPr>
            <a:r>
              <a:rPr lang="en-GB" sz="2000" dirty="0" smtClean="0"/>
              <a:t>“…Manufactured </a:t>
            </a:r>
            <a:r>
              <a:rPr lang="en-GB" sz="2000" dirty="0"/>
              <a:t>goods make up almost 60% of </a:t>
            </a:r>
            <a:r>
              <a:rPr lang="en-GB" sz="2000" dirty="0" smtClean="0"/>
              <a:t>imports</a:t>
            </a:r>
            <a:r>
              <a:rPr lang="en-GB" sz="2000" dirty="0"/>
              <a:t>, while energy (mostly oil) constitutes the dominant </a:t>
            </a:r>
            <a:r>
              <a:rPr lang="en-GB" sz="2000" dirty="0" smtClean="0"/>
              <a:t>export”</a:t>
            </a:r>
          </a:p>
          <a:p>
            <a:pPr marL="0" indent="0" algn="just" defTabSz="457207">
              <a:spcAft>
                <a:spcPts val="364"/>
              </a:spcAft>
              <a:buNone/>
              <a:defRPr/>
            </a:pPr>
            <a:r>
              <a:rPr lang="en-GB" sz="1800" i="1" dirty="0" smtClean="0"/>
              <a:t>  - Jong-</a:t>
            </a:r>
            <a:r>
              <a:rPr lang="en-GB" sz="1800" i="1" dirty="0" err="1" smtClean="0"/>
              <a:t>Dae</a:t>
            </a:r>
            <a:r>
              <a:rPr lang="en-GB" sz="1800" i="1" dirty="0"/>
              <a:t> </a:t>
            </a:r>
            <a:r>
              <a:rPr lang="en-GB" sz="1800" i="1" dirty="0" smtClean="0"/>
              <a:t>Park </a:t>
            </a:r>
            <a:r>
              <a:rPr lang="en-GB" sz="1800" i="1" dirty="0"/>
              <a:t>Re-Inventing Africa's </a:t>
            </a:r>
            <a:r>
              <a:rPr lang="en-GB" sz="1800" i="1" dirty="0" smtClean="0"/>
              <a:t>Development-</a:t>
            </a:r>
            <a:endParaRPr lang="en-GB" sz="2400" dirty="0" smtClean="0"/>
          </a:p>
        </p:txBody>
      </p:sp>
      <p:sp>
        <p:nvSpPr>
          <p:cNvPr id="9" name="Title 1">
            <a:extLst>
              <a:ext uri="{FF2B5EF4-FFF2-40B4-BE49-F238E27FC236}">
                <a16:creationId xmlns:a16="http://schemas.microsoft.com/office/drawing/2014/main" id="{19304E83-A4F0-49C5-BB01-F5773509A2B3}"/>
              </a:ext>
            </a:extLst>
          </p:cNvPr>
          <p:cNvSpPr txBox="1">
            <a:spLocks/>
          </p:cNvSpPr>
          <p:nvPr/>
        </p:nvSpPr>
        <p:spPr>
          <a:xfrm>
            <a:off x="432000" y="208104"/>
            <a:ext cx="11340000" cy="574993"/>
          </a:xfrm>
          <a:prstGeom prst="rect">
            <a:avLst/>
          </a:prstGeom>
          <a:solidFill>
            <a:srgbClr val="002060"/>
          </a:solidFill>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ZA" dirty="0" smtClean="0">
                <a:solidFill>
                  <a:schemeClr val="bg1"/>
                </a:solidFill>
              </a:rPr>
              <a:t> Some Thoughts on  TA and Capacity Building Initiatives - Manufacturing</a:t>
            </a:r>
            <a:endParaRPr lang="en-ZA" i="1" dirty="0">
              <a:solidFill>
                <a:schemeClr val="bg1"/>
              </a:solidFill>
            </a:endParaRPr>
          </a:p>
        </p:txBody>
      </p:sp>
      <p:sp>
        <p:nvSpPr>
          <p:cNvPr id="10" name="Text Placeholder 2">
            <a:extLst>
              <a:ext uri="{FF2B5EF4-FFF2-40B4-BE49-F238E27FC236}">
                <a16:creationId xmlns:a16="http://schemas.microsoft.com/office/drawing/2014/main" id="{7CA42D59-EAD6-4F95-84F1-32A30F057856}"/>
              </a:ext>
            </a:extLst>
          </p:cNvPr>
          <p:cNvSpPr txBox="1">
            <a:spLocks/>
          </p:cNvSpPr>
          <p:nvPr/>
        </p:nvSpPr>
        <p:spPr>
          <a:xfrm>
            <a:off x="432000" y="3848099"/>
            <a:ext cx="11340000" cy="2718201"/>
          </a:xfrm>
          <a:prstGeom prst="rect">
            <a:avLst/>
          </a:prstGeom>
          <a:solidFill>
            <a:srgbClr val="002060"/>
          </a:solidFill>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b="1" dirty="0" smtClean="0">
                <a:solidFill>
                  <a:srgbClr val="C00000"/>
                </a:solidFill>
              </a:rPr>
              <a:t>What could TA look like?</a:t>
            </a:r>
          </a:p>
          <a:p>
            <a:pPr marL="285750" indent="-285750">
              <a:buFont typeface="Courier New" panose="02070309020205020404" pitchFamily="49" charset="0"/>
              <a:buChar char="o"/>
            </a:pPr>
            <a:r>
              <a:rPr lang="en-GB" sz="2200" dirty="0" smtClean="0">
                <a:solidFill>
                  <a:schemeClr val="bg1"/>
                </a:solidFill>
              </a:rPr>
              <a:t>On basis of manufacturing moving closer to markets, TA could involve </a:t>
            </a:r>
            <a:r>
              <a:rPr lang="en-GB" sz="2200" u="sng" dirty="0" smtClean="0">
                <a:solidFill>
                  <a:schemeClr val="bg1"/>
                </a:solidFill>
              </a:rPr>
              <a:t>specific IP searches </a:t>
            </a:r>
            <a:r>
              <a:rPr lang="en-GB" sz="2200" dirty="0" smtClean="0">
                <a:solidFill>
                  <a:schemeClr val="bg1"/>
                </a:solidFill>
              </a:rPr>
              <a:t>for public domain and proprietary </a:t>
            </a:r>
            <a:r>
              <a:rPr lang="en-GB" sz="2200" u="sng" dirty="0" smtClean="0">
                <a:solidFill>
                  <a:schemeClr val="bg1"/>
                </a:solidFill>
              </a:rPr>
              <a:t>technologies that could enhance local manufacturing</a:t>
            </a:r>
          </a:p>
          <a:p>
            <a:pPr marL="285750" indent="-285750">
              <a:buFont typeface="Courier New" panose="02070309020205020404" pitchFamily="49" charset="0"/>
              <a:buChar char="o"/>
            </a:pPr>
            <a:r>
              <a:rPr lang="en-GB" sz="2200" dirty="0" smtClean="0">
                <a:solidFill>
                  <a:schemeClr val="bg1"/>
                </a:solidFill>
              </a:rPr>
              <a:t>Support with </a:t>
            </a:r>
            <a:r>
              <a:rPr lang="en-GB" sz="2200" u="sng" dirty="0" smtClean="0">
                <a:solidFill>
                  <a:schemeClr val="bg1"/>
                </a:solidFill>
              </a:rPr>
              <a:t>negotiating and concluding technology acquisition, transfer and assimilation</a:t>
            </a:r>
          </a:p>
          <a:p>
            <a:pPr marL="285750" indent="-285750">
              <a:buFont typeface="Courier New" panose="02070309020205020404" pitchFamily="49" charset="0"/>
              <a:buChar char="o"/>
            </a:pPr>
            <a:r>
              <a:rPr lang="en-GB" sz="2200" u="sng" dirty="0" smtClean="0">
                <a:solidFill>
                  <a:schemeClr val="bg1"/>
                </a:solidFill>
              </a:rPr>
              <a:t>Capacity Building of appropriate human resources </a:t>
            </a:r>
            <a:r>
              <a:rPr lang="en-GB" sz="2200" dirty="0" smtClean="0">
                <a:solidFill>
                  <a:schemeClr val="bg1"/>
                </a:solidFill>
              </a:rPr>
              <a:t>for technology absorption, entrepreneurial talent to support growth of local SMEs and other manufacturing businesses</a:t>
            </a:r>
          </a:p>
          <a:p>
            <a:pPr marL="285750" indent="-285750">
              <a:buFont typeface="Courier New" panose="02070309020205020404" pitchFamily="49" charset="0"/>
              <a:buChar char="o"/>
            </a:pPr>
            <a:r>
              <a:rPr lang="en-ZA" sz="2200" u="sng" dirty="0" smtClean="0">
                <a:solidFill>
                  <a:schemeClr val="bg1"/>
                </a:solidFill>
              </a:rPr>
              <a:t>IP Strategies for SMEs </a:t>
            </a:r>
            <a:r>
              <a:rPr lang="en-ZA" sz="2200" dirty="0" smtClean="0">
                <a:solidFill>
                  <a:schemeClr val="bg1"/>
                </a:solidFill>
              </a:rPr>
              <a:t>including Patent Landscape analysis and identifying opportunities</a:t>
            </a:r>
            <a:endParaRPr lang="en-GB" sz="2200" dirty="0" smtClean="0">
              <a:solidFill>
                <a:schemeClr val="bg1"/>
              </a:solidFill>
            </a:endParaRPr>
          </a:p>
        </p:txBody>
      </p:sp>
      <p:cxnSp>
        <p:nvCxnSpPr>
          <p:cNvPr id="11" name="Straight Connector 10"/>
          <p:cNvCxnSpPr/>
          <p:nvPr/>
        </p:nvCxnSpPr>
        <p:spPr>
          <a:xfrm>
            <a:off x="4800599" y="921500"/>
            <a:ext cx="0" cy="2493948"/>
          </a:xfrm>
          <a:prstGeom prst="line">
            <a:avLst/>
          </a:prstGeom>
          <a:ln w="19050">
            <a:solidFill>
              <a:schemeClr val="accent2">
                <a:lumMod val="75000"/>
              </a:schemeClr>
            </a:solidFill>
          </a:ln>
        </p:spPr>
        <p:style>
          <a:lnRef idx="1">
            <a:schemeClr val="accent6"/>
          </a:lnRef>
          <a:fillRef idx="0">
            <a:schemeClr val="accent6"/>
          </a:fillRef>
          <a:effectRef idx="0">
            <a:schemeClr val="accent6"/>
          </a:effectRef>
          <a:fontRef idx="minor">
            <a:schemeClr val="tx1"/>
          </a:fontRef>
        </p:style>
      </p:cxnSp>
      <p:pic>
        <p:nvPicPr>
          <p:cNvPr id="12" name="Picture 11"/>
          <p:cNvPicPr>
            <a:picLocks noChangeAspect="1"/>
          </p:cNvPicPr>
          <p:nvPr/>
        </p:nvPicPr>
        <p:blipFill>
          <a:blip r:embed="rId3"/>
          <a:stretch>
            <a:fillRect/>
          </a:stretch>
        </p:blipFill>
        <p:spPr>
          <a:xfrm>
            <a:off x="4909948" y="783098"/>
            <a:ext cx="6862052" cy="3007502"/>
          </a:xfrm>
          <a:prstGeom prst="rect">
            <a:avLst/>
          </a:prstGeom>
        </p:spPr>
      </p:pic>
      <p:sp>
        <p:nvSpPr>
          <p:cNvPr id="13" name="Rectangle 12"/>
          <p:cNvSpPr/>
          <p:nvPr/>
        </p:nvSpPr>
        <p:spPr>
          <a:xfrm>
            <a:off x="1828800" y="2815196"/>
            <a:ext cx="2946399" cy="584775"/>
          </a:xfrm>
          <a:prstGeom prst="rect">
            <a:avLst/>
          </a:prstGeom>
        </p:spPr>
        <p:txBody>
          <a:bodyPr wrap="square">
            <a:spAutoFit/>
          </a:bodyPr>
          <a:lstStyle/>
          <a:p>
            <a:pPr algn="just" defTabSz="457207">
              <a:spcAft>
                <a:spcPts val="364"/>
              </a:spcAft>
              <a:defRPr/>
            </a:pPr>
            <a:r>
              <a:rPr lang="en-GB" sz="1600" i="1" dirty="0">
                <a:hlinkClick r:id="rId4"/>
              </a:rPr>
              <a:t>https://link.springer.com/chapter/10.1007/978-3-030-03946-2_9</a:t>
            </a:r>
            <a:endParaRPr lang="en-GB" sz="1600" i="1" dirty="0"/>
          </a:p>
        </p:txBody>
      </p:sp>
    </p:spTree>
    <p:extLst>
      <p:ext uri="{BB962C8B-B14F-4D97-AF65-F5344CB8AC3E}">
        <p14:creationId xmlns:p14="http://schemas.microsoft.com/office/powerpoint/2010/main" val="459505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4" name="Content Placeholder 4"/>
          <p:cNvSpPr txBox="1">
            <a:spLocks/>
          </p:cNvSpPr>
          <p:nvPr/>
        </p:nvSpPr>
        <p:spPr>
          <a:xfrm>
            <a:off x="432000" y="983661"/>
            <a:ext cx="4279700" cy="5341340"/>
          </a:xfrm>
          <a:prstGeom prst="rect">
            <a:avLst/>
          </a:prstGeom>
          <a:ln>
            <a:no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457207">
              <a:spcAft>
                <a:spcPts val="364"/>
              </a:spcAft>
              <a:buFont typeface="Courier New" panose="02070309020205020404" pitchFamily="49" charset="0"/>
              <a:buChar char="o"/>
              <a:defRPr/>
            </a:pPr>
            <a:r>
              <a:rPr lang="en-GB" sz="2000" dirty="0" smtClean="0"/>
              <a:t>“…..evidence </a:t>
            </a:r>
            <a:r>
              <a:rPr lang="en-GB" sz="2000" dirty="0"/>
              <a:t>shows that in sub-Saharan Africa (SSA), investing in agriculture is 11 times more rewarding in reducing poverty than investment in other </a:t>
            </a:r>
            <a:r>
              <a:rPr lang="en-GB" sz="2000" dirty="0" smtClean="0"/>
              <a:t>sectors …80</a:t>
            </a:r>
            <a:r>
              <a:rPr lang="en-GB" sz="2000" dirty="0"/>
              <a:t>% of marketed agricultural production in SSA comes from smallholders, 60% being </a:t>
            </a:r>
            <a:r>
              <a:rPr lang="en-GB" sz="2000" dirty="0" smtClean="0"/>
              <a:t>women.  </a:t>
            </a:r>
            <a:r>
              <a:rPr lang="en-GB" sz="2000" dirty="0"/>
              <a:t>The </a:t>
            </a:r>
            <a:r>
              <a:rPr lang="en-GB" sz="2000" dirty="0" smtClean="0"/>
              <a:t>issue … therefore</a:t>
            </a:r>
            <a:r>
              <a:rPr lang="en-GB" sz="2000" dirty="0"/>
              <a:t>, is </a:t>
            </a:r>
            <a:r>
              <a:rPr lang="en-GB" sz="2000" u="sng" dirty="0" smtClean="0"/>
              <a:t>how </a:t>
            </a:r>
            <a:r>
              <a:rPr lang="en-GB" sz="2000" u="sng" dirty="0"/>
              <a:t>Africa should invest boldly in its </a:t>
            </a:r>
            <a:r>
              <a:rPr lang="en-GB" sz="2000" u="sng" dirty="0" err="1"/>
              <a:t>agrifood</a:t>
            </a:r>
            <a:r>
              <a:rPr lang="en-GB" sz="2000" u="sng" dirty="0"/>
              <a:t> systems</a:t>
            </a:r>
            <a:r>
              <a:rPr lang="en-GB" sz="2000" dirty="0"/>
              <a:t> so as to leapfrog the structural transformation of the overall African </a:t>
            </a:r>
            <a:r>
              <a:rPr lang="en-GB" sz="2000" dirty="0" smtClean="0"/>
              <a:t>economies”</a:t>
            </a:r>
          </a:p>
          <a:p>
            <a:pPr marL="0" indent="0" algn="just" defTabSz="457207">
              <a:spcAft>
                <a:spcPts val="364"/>
              </a:spcAft>
              <a:buNone/>
              <a:defRPr/>
            </a:pPr>
            <a:r>
              <a:rPr lang="en-GB" sz="1800" i="1" dirty="0" smtClean="0"/>
              <a:t>- Jong-</a:t>
            </a:r>
            <a:r>
              <a:rPr lang="en-GB" sz="1800" i="1" dirty="0" err="1" smtClean="0"/>
              <a:t>Dae</a:t>
            </a:r>
            <a:r>
              <a:rPr lang="en-GB" sz="1800" i="1" dirty="0"/>
              <a:t> </a:t>
            </a:r>
            <a:r>
              <a:rPr lang="en-GB" sz="1800" i="1" dirty="0" smtClean="0"/>
              <a:t>Park </a:t>
            </a:r>
            <a:r>
              <a:rPr lang="en-GB" sz="1800" i="1" dirty="0"/>
              <a:t>Re-Inventing Africa's Development</a:t>
            </a:r>
            <a:r>
              <a:rPr lang="en-GB" sz="1800" i="1" dirty="0" smtClean="0"/>
              <a:t>- </a:t>
            </a:r>
            <a:r>
              <a:rPr lang="en-GB" sz="1800" i="1" dirty="0" smtClean="0">
                <a:hlinkClick r:id="rId3"/>
              </a:rPr>
              <a:t>https</a:t>
            </a:r>
            <a:r>
              <a:rPr lang="en-GB" sz="1800" i="1" dirty="0">
                <a:hlinkClick r:id="rId3"/>
              </a:rPr>
              <a:t>://link.springer.com/chapter/10.1007/978-3-030-03946-2_9</a:t>
            </a:r>
            <a:endParaRPr lang="en-GB" sz="1800" i="1" dirty="0"/>
          </a:p>
          <a:p>
            <a:pPr algn="just" defTabSz="457207">
              <a:spcAft>
                <a:spcPts val="364"/>
              </a:spcAft>
              <a:buFont typeface="Courier New" panose="02070309020205020404" pitchFamily="49" charset="0"/>
              <a:buChar char="o"/>
              <a:defRPr/>
            </a:pPr>
            <a:endParaRPr lang="en-GB" sz="2400" dirty="0" smtClean="0"/>
          </a:p>
        </p:txBody>
      </p:sp>
      <p:sp>
        <p:nvSpPr>
          <p:cNvPr id="15" name="Title 1">
            <a:extLst>
              <a:ext uri="{FF2B5EF4-FFF2-40B4-BE49-F238E27FC236}">
                <a16:creationId xmlns:a16="http://schemas.microsoft.com/office/drawing/2014/main" id="{19304E83-A4F0-49C5-BB01-F5773509A2B3}"/>
              </a:ext>
            </a:extLst>
          </p:cNvPr>
          <p:cNvSpPr txBox="1">
            <a:spLocks/>
          </p:cNvSpPr>
          <p:nvPr/>
        </p:nvSpPr>
        <p:spPr>
          <a:xfrm>
            <a:off x="432000" y="234240"/>
            <a:ext cx="11340000" cy="522720"/>
          </a:xfrm>
          <a:prstGeom prst="rect">
            <a:avLst/>
          </a:prstGeom>
          <a:solidFill>
            <a:srgbClr val="002060"/>
          </a:solidFill>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ZA" dirty="0" smtClean="0">
                <a:solidFill>
                  <a:schemeClr val="bg1"/>
                </a:solidFill>
              </a:rPr>
              <a:t> Some Thoughts on  TA and Capacity Building Initiatives - Agriculture</a:t>
            </a:r>
            <a:endParaRPr lang="en-ZA" i="1" dirty="0">
              <a:solidFill>
                <a:schemeClr val="bg1"/>
              </a:solidFill>
            </a:endParaRPr>
          </a:p>
        </p:txBody>
      </p:sp>
      <p:sp>
        <p:nvSpPr>
          <p:cNvPr id="16" name="Text Placeholder 2">
            <a:extLst>
              <a:ext uri="{FF2B5EF4-FFF2-40B4-BE49-F238E27FC236}">
                <a16:creationId xmlns:a16="http://schemas.microsoft.com/office/drawing/2014/main" id="{7CA42D59-EAD6-4F95-84F1-32A30F057856}"/>
              </a:ext>
            </a:extLst>
          </p:cNvPr>
          <p:cNvSpPr txBox="1">
            <a:spLocks/>
          </p:cNvSpPr>
          <p:nvPr/>
        </p:nvSpPr>
        <p:spPr>
          <a:xfrm>
            <a:off x="4909948" y="4001601"/>
            <a:ext cx="7193152" cy="2476901"/>
          </a:xfrm>
          <a:prstGeom prst="rect">
            <a:avLst/>
          </a:prstGeom>
          <a:solidFill>
            <a:srgbClr val="002060"/>
          </a:solidFill>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b="1" dirty="0" smtClean="0">
                <a:solidFill>
                  <a:srgbClr val="C00000"/>
                </a:solidFill>
              </a:rPr>
              <a:t>What could TA look like?</a:t>
            </a:r>
          </a:p>
          <a:p>
            <a:pPr marL="285750" indent="-285750">
              <a:buFont typeface="Courier New" panose="02070309020205020404" pitchFamily="49" charset="0"/>
              <a:buChar char="o"/>
            </a:pPr>
            <a:r>
              <a:rPr lang="en-GB" sz="2200" dirty="0" smtClean="0">
                <a:solidFill>
                  <a:schemeClr val="bg1"/>
                </a:solidFill>
              </a:rPr>
              <a:t>IP searches for specific technologies for agro processing so that higher value products exported</a:t>
            </a:r>
          </a:p>
          <a:p>
            <a:pPr marL="285750" indent="-285750">
              <a:buFont typeface="Courier New" panose="02070309020205020404" pitchFamily="49" charset="0"/>
              <a:buChar char="o"/>
            </a:pPr>
            <a:r>
              <a:rPr lang="en-GB" sz="2200" dirty="0" smtClean="0">
                <a:solidFill>
                  <a:schemeClr val="bg1"/>
                </a:solidFill>
              </a:rPr>
              <a:t>Assistance with development &amp; protection of better varieties (disease and drought resistance, higher yields)</a:t>
            </a:r>
          </a:p>
          <a:p>
            <a:pPr marL="285750" indent="-285750">
              <a:buFont typeface="Courier New" panose="02070309020205020404" pitchFamily="49" charset="0"/>
              <a:buChar char="o"/>
            </a:pPr>
            <a:r>
              <a:rPr lang="en-ZA" sz="2200" dirty="0" smtClean="0">
                <a:solidFill>
                  <a:schemeClr val="bg1"/>
                </a:solidFill>
              </a:rPr>
              <a:t>Sustainable communities and High Growth SMEs</a:t>
            </a:r>
            <a:endParaRPr lang="en-GB" sz="2200" dirty="0" smtClean="0">
              <a:solidFill>
                <a:schemeClr val="bg1"/>
              </a:solidFill>
            </a:endParaRPr>
          </a:p>
        </p:txBody>
      </p:sp>
      <p:cxnSp>
        <p:nvCxnSpPr>
          <p:cNvPr id="17" name="Straight Connector 16"/>
          <p:cNvCxnSpPr/>
          <p:nvPr/>
        </p:nvCxnSpPr>
        <p:spPr>
          <a:xfrm>
            <a:off x="4795648" y="979001"/>
            <a:ext cx="0" cy="5346000"/>
          </a:xfrm>
          <a:prstGeom prst="line">
            <a:avLst/>
          </a:prstGeom>
          <a:ln w="19050">
            <a:solidFill>
              <a:schemeClr val="accent2">
                <a:lumMod val="75000"/>
              </a:schemeClr>
            </a:solidFill>
          </a:ln>
        </p:spPr>
        <p:style>
          <a:lnRef idx="1">
            <a:schemeClr val="accent6"/>
          </a:lnRef>
          <a:fillRef idx="0">
            <a:schemeClr val="accent6"/>
          </a:fillRef>
          <a:effectRef idx="0">
            <a:schemeClr val="accent6"/>
          </a:effectRef>
          <a:fontRef idx="minor">
            <a:schemeClr val="tx1"/>
          </a:fontRef>
        </p:style>
      </p:cxnSp>
      <p:pic>
        <p:nvPicPr>
          <p:cNvPr id="18" name="Picture 17"/>
          <p:cNvPicPr>
            <a:picLocks noChangeAspect="1"/>
          </p:cNvPicPr>
          <p:nvPr/>
        </p:nvPicPr>
        <p:blipFill>
          <a:blip r:embed="rId4"/>
          <a:stretch>
            <a:fillRect/>
          </a:stretch>
        </p:blipFill>
        <p:spPr>
          <a:xfrm>
            <a:off x="5019297" y="983659"/>
            <a:ext cx="7083803" cy="2864439"/>
          </a:xfrm>
          <a:prstGeom prst="rect">
            <a:avLst/>
          </a:prstGeom>
        </p:spPr>
      </p:pic>
    </p:spTree>
    <p:extLst>
      <p:ext uri="{BB962C8B-B14F-4D97-AF65-F5344CB8AC3E}">
        <p14:creationId xmlns:p14="http://schemas.microsoft.com/office/powerpoint/2010/main" val="11565481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34" name="Title 2"/>
          <p:cNvSpPr txBox="1">
            <a:spLocks/>
          </p:cNvSpPr>
          <p:nvPr/>
        </p:nvSpPr>
        <p:spPr>
          <a:xfrm>
            <a:off x="756249" y="290463"/>
            <a:ext cx="9193941"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68" dirty="0">
                <a:solidFill>
                  <a:schemeClr val="bg1"/>
                </a:solidFill>
              </a:rPr>
              <a:t>Summary and Concluding Remarks</a:t>
            </a:r>
          </a:p>
        </p:txBody>
      </p:sp>
      <p:sp>
        <p:nvSpPr>
          <p:cNvPr id="35" name="Shape 122"/>
          <p:cNvSpPr txBox="1">
            <a:spLocks/>
          </p:cNvSpPr>
          <p:nvPr/>
        </p:nvSpPr>
        <p:spPr bwMode="auto">
          <a:xfrm>
            <a:off x="317500" y="731089"/>
            <a:ext cx="11454500" cy="2545512"/>
          </a:xfrm>
          <a:prstGeom prst="rect">
            <a:avLst/>
          </a:prstGeom>
          <a:noFill/>
          <a:ln>
            <a:noFill/>
          </a:ln>
          <a:extLst/>
        </p:spPr>
        <p:txBody>
          <a:bodyPr vert="horz" wrap="square" lIns="91425" tIns="91425" rIns="91425" bIns="91425" numCol="1" anchor="t" anchorCtr="0" compatLnSpc="1">
            <a:prstTxWarp prst="textNoShape">
              <a:avLst/>
            </a:prstTxWarp>
            <a:noAutofit/>
          </a:bodyPr>
          <a:lstStyle>
            <a:lvl1pPr marL="455613" indent="-455613"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91" indent="-228463" algn="l" rtl="0" fontAlgn="base">
              <a:spcBef>
                <a:spcPct val="20000"/>
              </a:spcBef>
              <a:spcAft>
                <a:spcPct val="0"/>
              </a:spcAft>
              <a:buChar char="»"/>
              <a:defRPr sz="2000">
                <a:solidFill>
                  <a:schemeClr val="tx1"/>
                </a:solidFill>
                <a:latin typeface="+mn-lt"/>
              </a:defRPr>
            </a:lvl6pPr>
            <a:lvl7pPr marL="2970016" indent="-228463" algn="l" rtl="0" fontAlgn="base">
              <a:spcBef>
                <a:spcPct val="20000"/>
              </a:spcBef>
              <a:spcAft>
                <a:spcPct val="0"/>
              </a:spcAft>
              <a:buChar char="»"/>
              <a:defRPr sz="2000">
                <a:solidFill>
                  <a:schemeClr val="tx1"/>
                </a:solidFill>
                <a:latin typeface="+mn-lt"/>
              </a:defRPr>
            </a:lvl7pPr>
            <a:lvl8pPr marL="3426943" indent="-228463" algn="l" rtl="0" fontAlgn="base">
              <a:spcBef>
                <a:spcPct val="20000"/>
              </a:spcBef>
              <a:spcAft>
                <a:spcPct val="0"/>
              </a:spcAft>
              <a:buChar char="»"/>
              <a:defRPr sz="2000">
                <a:solidFill>
                  <a:schemeClr val="tx1"/>
                </a:solidFill>
                <a:latin typeface="+mn-lt"/>
              </a:defRPr>
            </a:lvl8pPr>
            <a:lvl9pPr marL="3883870" indent="-228463" algn="l" rtl="0" fontAlgn="base">
              <a:spcBef>
                <a:spcPct val="20000"/>
              </a:spcBef>
              <a:spcAft>
                <a:spcPct val="0"/>
              </a:spcAft>
              <a:buChar char="»"/>
              <a:defRPr sz="2000">
                <a:solidFill>
                  <a:schemeClr val="tx1"/>
                </a:solidFill>
                <a:latin typeface="+mn-lt"/>
              </a:defRPr>
            </a:lvl9pPr>
          </a:lstStyle>
          <a:p>
            <a:pPr marL="457200" indent="-457200">
              <a:lnSpc>
                <a:spcPct val="120000"/>
              </a:lnSpc>
              <a:spcBef>
                <a:spcPts val="0"/>
              </a:spcBef>
              <a:spcAft>
                <a:spcPts val="728"/>
              </a:spcAft>
              <a:buClrTx/>
              <a:buFont typeface="+mj-lt"/>
              <a:buAutoNum type="arabicParenR" startAt="4"/>
              <a:tabLst>
                <a:tab pos="3495725" algn="l"/>
              </a:tabLst>
            </a:pPr>
            <a:r>
              <a:rPr lang="en-US" sz="2400" dirty="0" smtClean="0">
                <a:solidFill>
                  <a:srgbClr val="003B6D"/>
                </a:solidFill>
              </a:rPr>
              <a:t>Do you think that African countries are ready for the Fourth Industrial Revolution (4IR)</a:t>
            </a:r>
          </a:p>
          <a:p>
            <a:pPr marL="990600" indent="-457200">
              <a:lnSpc>
                <a:spcPct val="120000"/>
              </a:lnSpc>
              <a:spcBef>
                <a:spcPts val="0"/>
              </a:spcBef>
              <a:spcAft>
                <a:spcPts val="728"/>
              </a:spcAft>
              <a:buClrTx/>
              <a:buAutoNum type="alphaLcParenR"/>
              <a:tabLst>
                <a:tab pos="3495725" algn="l"/>
              </a:tabLst>
            </a:pPr>
            <a:r>
              <a:rPr lang="en-US" sz="2400" dirty="0" smtClean="0">
                <a:solidFill>
                  <a:srgbClr val="003B6D"/>
                </a:solidFill>
              </a:rPr>
              <a:t>Yes</a:t>
            </a:r>
          </a:p>
          <a:p>
            <a:pPr marL="990600" indent="-457200">
              <a:lnSpc>
                <a:spcPct val="120000"/>
              </a:lnSpc>
              <a:spcBef>
                <a:spcPts val="0"/>
              </a:spcBef>
              <a:spcAft>
                <a:spcPts val="728"/>
              </a:spcAft>
              <a:buClrTx/>
              <a:buAutoNum type="alphaLcParenR"/>
              <a:tabLst>
                <a:tab pos="3495725" algn="l"/>
              </a:tabLst>
            </a:pPr>
            <a:r>
              <a:rPr lang="en-US" sz="2400" dirty="0" smtClean="0">
                <a:solidFill>
                  <a:srgbClr val="003B6D"/>
                </a:solidFill>
              </a:rPr>
              <a:t>No</a:t>
            </a:r>
          </a:p>
        </p:txBody>
      </p:sp>
      <p:sp>
        <p:nvSpPr>
          <p:cNvPr id="36" name="Oval 35"/>
          <p:cNvSpPr/>
          <p:nvPr/>
        </p:nvSpPr>
        <p:spPr>
          <a:xfrm>
            <a:off x="9054271" y="6518971"/>
            <a:ext cx="83962" cy="878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7" name="Title 1">
            <a:extLst>
              <a:ext uri="{FF2B5EF4-FFF2-40B4-BE49-F238E27FC236}">
                <a16:creationId xmlns:a16="http://schemas.microsoft.com/office/drawing/2014/main" id="{19304E83-A4F0-49C5-BB01-F5773509A2B3}"/>
              </a:ext>
            </a:extLst>
          </p:cNvPr>
          <p:cNvSpPr txBox="1">
            <a:spLocks/>
          </p:cNvSpPr>
          <p:nvPr/>
        </p:nvSpPr>
        <p:spPr>
          <a:xfrm>
            <a:off x="317500" y="139801"/>
            <a:ext cx="11340000" cy="632491"/>
          </a:xfrm>
          <a:prstGeom prst="rect">
            <a:avLst/>
          </a:prstGeom>
          <a:solidFill>
            <a:srgbClr val="002060"/>
          </a:solidFill>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ZA" dirty="0" smtClean="0">
                <a:solidFill>
                  <a:schemeClr val="bg1"/>
                </a:solidFill>
              </a:rPr>
              <a:t> Questions </a:t>
            </a:r>
            <a:endParaRPr lang="en-ZA" i="1" dirty="0">
              <a:solidFill>
                <a:schemeClr val="bg1"/>
              </a:solidFill>
            </a:endParaRPr>
          </a:p>
        </p:txBody>
      </p:sp>
    </p:spTree>
    <p:extLst>
      <p:ext uri="{BB962C8B-B14F-4D97-AF65-F5344CB8AC3E}">
        <p14:creationId xmlns:p14="http://schemas.microsoft.com/office/powerpoint/2010/main" val="21295077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10" name="Rectangle 9"/>
          <p:cNvSpPr/>
          <p:nvPr/>
        </p:nvSpPr>
        <p:spPr bwMode="auto">
          <a:xfrm>
            <a:off x="6329168" y="2302113"/>
            <a:ext cx="741363" cy="504825"/>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S. No.</a:t>
            </a:r>
          </a:p>
        </p:txBody>
      </p:sp>
      <p:sp>
        <p:nvSpPr>
          <p:cNvPr id="11" name="Rectangle 10"/>
          <p:cNvSpPr/>
          <p:nvPr/>
        </p:nvSpPr>
        <p:spPr bwMode="auto">
          <a:xfrm>
            <a:off x="7206018" y="2300526"/>
            <a:ext cx="3787024"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Contents</a:t>
            </a:r>
          </a:p>
        </p:txBody>
      </p:sp>
      <p:sp>
        <p:nvSpPr>
          <p:cNvPr id="12" name="Rectangle 11"/>
          <p:cNvSpPr/>
          <p:nvPr/>
        </p:nvSpPr>
        <p:spPr bwMode="auto">
          <a:xfrm>
            <a:off x="11145443" y="2300526"/>
            <a:ext cx="736600"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Page No.</a:t>
            </a:r>
          </a:p>
        </p:txBody>
      </p:sp>
      <p:sp>
        <p:nvSpPr>
          <p:cNvPr id="15" name="Rectangle 14"/>
          <p:cNvSpPr/>
          <p:nvPr/>
        </p:nvSpPr>
        <p:spPr bwMode="auto">
          <a:xfrm>
            <a:off x="6329168" y="3522901"/>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Candara"/>
                <a:ea typeface="+mn-ea"/>
                <a:cs typeface="Arial"/>
              </a:rPr>
              <a:t>2</a:t>
            </a:r>
          </a:p>
        </p:txBody>
      </p:sp>
      <p:sp>
        <p:nvSpPr>
          <p:cNvPr id="16" name="Rectangle 15"/>
          <p:cNvSpPr/>
          <p:nvPr/>
        </p:nvSpPr>
        <p:spPr bwMode="auto">
          <a:xfrm>
            <a:off x="7206018" y="3522901"/>
            <a:ext cx="3783850"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17" name="Rectangle 16"/>
          <p:cNvSpPr/>
          <p:nvPr/>
        </p:nvSpPr>
        <p:spPr bwMode="auto">
          <a:xfrm>
            <a:off x="11138266" y="351972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Candara"/>
              <a:ea typeface="+mn-ea"/>
              <a:cs typeface="Arial"/>
            </a:endParaRPr>
          </a:p>
        </p:txBody>
      </p:sp>
      <p:sp>
        <p:nvSpPr>
          <p:cNvPr id="19" name="Rectangle 18"/>
          <p:cNvSpPr/>
          <p:nvPr/>
        </p:nvSpPr>
        <p:spPr bwMode="auto">
          <a:xfrm>
            <a:off x="6329168" y="4037250"/>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3</a:t>
            </a:r>
          </a:p>
        </p:txBody>
      </p:sp>
      <p:sp>
        <p:nvSpPr>
          <p:cNvPr id="21" name="Rectangle 20"/>
          <p:cNvSpPr/>
          <p:nvPr/>
        </p:nvSpPr>
        <p:spPr bwMode="auto">
          <a:xfrm>
            <a:off x="7206018" y="4035663"/>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2" name="Rectangle 21"/>
          <p:cNvSpPr/>
          <p:nvPr/>
        </p:nvSpPr>
        <p:spPr bwMode="auto">
          <a:xfrm>
            <a:off x="11138266" y="4035663"/>
            <a:ext cx="736600" cy="338137"/>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4" name="Rectangle 23"/>
          <p:cNvSpPr/>
          <p:nvPr/>
        </p:nvSpPr>
        <p:spPr bwMode="auto">
          <a:xfrm>
            <a:off x="6329168" y="4548426"/>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4</a:t>
            </a:r>
          </a:p>
        </p:txBody>
      </p:sp>
      <p:sp>
        <p:nvSpPr>
          <p:cNvPr id="25" name="Rectangle 24"/>
          <p:cNvSpPr/>
          <p:nvPr/>
        </p:nvSpPr>
        <p:spPr bwMode="auto">
          <a:xfrm>
            <a:off x="7206018" y="4545251"/>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6" name="Rectangle 25"/>
          <p:cNvSpPr/>
          <p:nvPr/>
        </p:nvSpPr>
        <p:spPr bwMode="auto">
          <a:xfrm>
            <a:off x="11145443" y="4545206"/>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8" name="Rectangle 27"/>
          <p:cNvSpPr/>
          <p:nvPr/>
        </p:nvSpPr>
        <p:spPr bwMode="auto">
          <a:xfrm>
            <a:off x="6329168" y="3005376"/>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9" name="Rectangle 28"/>
          <p:cNvSpPr/>
          <p:nvPr/>
        </p:nvSpPr>
        <p:spPr bwMode="auto">
          <a:xfrm>
            <a:off x="7206018" y="3005376"/>
            <a:ext cx="3783849" cy="334962"/>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30" name="Rectangle 29"/>
          <p:cNvSpPr/>
          <p:nvPr/>
        </p:nvSpPr>
        <p:spPr bwMode="auto">
          <a:xfrm>
            <a:off x="11138266" y="300537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0" name="Rectangle 19"/>
          <p:cNvSpPr/>
          <p:nvPr/>
        </p:nvSpPr>
        <p:spPr bwMode="auto">
          <a:xfrm>
            <a:off x="6332706" y="5063507"/>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5</a:t>
            </a:r>
          </a:p>
        </p:txBody>
      </p:sp>
      <p:sp>
        <p:nvSpPr>
          <p:cNvPr id="23" name="Rectangle 22"/>
          <p:cNvSpPr/>
          <p:nvPr/>
        </p:nvSpPr>
        <p:spPr bwMode="auto">
          <a:xfrm>
            <a:off x="7209556" y="5060377"/>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smtClean="0">
                <a:cs typeface="Arial"/>
              </a:rPr>
              <a:t>The Case of South Africa – IP and Innovation for Development and Competitiveness</a:t>
            </a:r>
            <a:endParaRPr lang="en-US" sz="1200" b="1" kern="0" dirty="0">
              <a:cs typeface="Arial"/>
            </a:endParaRPr>
          </a:p>
        </p:txBody>
      </p:sp>
      <p:sp>
        <p:nvSpPr>
          <p:cNvPr id="27" name="Rectangle 26"/>
          <p:cNvSpPr/>
          <p:nvPr/>
        </p:nvSpPr>
        <p:spPr bwMode="auto">
          <a:xfrm>
            <a:off x="11148981" y="5060332"/>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28</a:t>
            </a:r>
            <a:endParaRPr lang="en-US" sz="1400" b="1" kern="0" dirty="0">
              <a:latin typeface="Candara"/>
              <a:cs typeface="Arial"/>
            </a:endParaRPr>
          </a:p>
        </p:txBody>
      </p:sp>
      <p:sp>
        <p:nvSpPr>
          <p:cNvPr id="31" name="Rectangle 30"/>
          <p:cNvSpPr/>
          <p:nvPr/>
        </p:nvSpPr>
        <p:spPr bwMode="auto">
          <a:xfrm>
            <a:off x="6336244" y="5577429"/>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32" name="Rectangle 31"/>
          <p:cNvSpPr/>
          <p:nvPr/>
        </p:nvSpPr>
        <p:spPr bwMode="auto">
          <a:xfrm>
            <a:off x="7213094" y="5574299"/>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latin typeface="Candara"/>
              <a:cs typeface="Arial"/>
            </a:endParaRPr>
          </a:p>
        </p:txBody>
      </p:sp>
      <p:sp>
        <p:nvSpPr>
          <p:cNvPr id="33" name="Rectangle 32"/>
          <p:cNvSpPr/>
          <p:nvPr/>
        </p:nvSpPr>
        <p:spPr bwMode="auto">
          <a:xfrm>
            <a:off x="11152519" y="5574254"/>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4" name="Picture Placeholder 3"/>
          <p:cNvSpPr>
            <a:spLocks noGrp="1"/>
          </p:cNvSpPr>
          <p:nvPr>
            <p:ph type="pic" sz="quarter" idx="14"/>
          </p:nvPr>
        </p:nvSpPr>
        <p:spPr>
          <a:xfrm>
            <a:off x="0" y="-1"/>
            <a:ext cx="5283200" cy="6371351"/>
          </a:xfrm>
        </p:spPr>
      </p:sp>
      <p:pic>
        <p:nvPicPr>
          <p:cNvPr id="34" name="Picture 33"/>
          <p:cNvPicPr>
            <a:picLocks noChangeAspect="1"/>
          </p:cNvPicPr>
          <p:nvPr/>
        </p:nvPicPr>
        <p:blipFill>
          <a:blip r:embed="rId3"/>
          <a:stretch>
            <a:fillRect/>
          </a:stretch>
        </p:blipFill>
        <p:spPr>
          <a:xfrm>
            <a:off x="0" y="-1"/>
            <a:ext cx="5283200" cy="6835345"/>
          </a:xfrm>
          <a:prstGeom prst="rect">
            <a:avLst/>
          </a:prstGeom>
        </p:spPr>
      </p:pic>
      <p:cxnSp>
        <p:nvCxnSpPr>
          <p:cNvPr id="35" name="Straight Connector 34"/>
          <p:cNvCxnSpPr/>
          <p:nvPr/>
        </p:nvCxnSpPr>
        <p:spPr>
          <a:xfrm>
            <a:off x="5710048" y="667338"/>
            <a:ext cx="0" cy="5346000"/>
          </a:xfrm>
          <a:prstGeom prst="line">
            <a:avLst/>
          </a:prstGeom>
          <a:ln w="19050">
            <a:solidFill>
              <a:schemeClr val="accent2">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831105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object 3"/>
          <p:cNvSpPr/>
          <p:nvPr/>
        </p:nvSpPr>
        <p:spPr>
          <a:xfrm>
            <a:off x="372792" y="143051"/>
            <a:ext cx="11449427" cy="874097"/>
          </a:xfrm>
          <a:custGeom>
            <a:avLst/>
            <a:gdLst/>
            <a:ahLst/>
            <a:cxnLst/>
            <a:rect l="l" t="t" r="r" b="b"/>
            <a:pathLst>
              <a:path w="18917285" h="1441450">
                <a:moveTo>
                  <a:pt x="0" y="0"/>
                </a:moveTo>
                <a:lnTo>
                  <a:pt x="18916837" y="0"/>
                </a:lnTo>
                <a:lnTo>
                  <a:pt x="18916837" y="1440919"/>
                </a:lnTo>
                <a:lnTo>
                  <a:pt x="0" y="1440919"/>
                </a:lnTo>
                <a:lnTo>
                  <a:pt x="0" y="0"/>
                </a:lnTo>
                <a:close/>
              </a:path>
            </a:pathLst>
          </a:custGeom>
          <a:solidFill>
            <a:srgbClr val="002060"/>
          </a:solidFill>
        </p:spPr>
        <p:txBody>
          <a:bodyPr wrap="square" lIns="0" tIns="0" rIns="0" bIns="0" rtlCol="0"/>
          <a:lstStyle/>
          <a:p>
            <a:endParaRPr sz="1092">
              <a:solidFill>
                <a:schemeClr val="bg1"/>
              </a:solidFill>
            </a:endParaRPr>
          </a:p>
        </p:txBody>
      </p:sp>
      <p:sp>
        <p:nvSpPr>
          <p:cNvPr id="10" name="Title 2"/>
          <p:cNvSpPr txBox="1">
            <a:spLocks/>
          </p:cNvSpPr>
          <p:nvPr/>
        </p:nvSpPr>
        <p:spPr>
          <a:xfrm>
            <a:off x="386228" y="79217"/>
            <a:ext cx="9946191"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00" b="1" dirty="0" smtClean="0">
                <a:solidFill>
                  <a:schemeClr val="bg1"/>
                </a:solidFill>
              </a:rPr>
              <a:t>The Case of South Africa</a:t>
            </a:r>
          </a:p>
          <a:p>
            <a:r>
              <a:rPr lang="en-ZA" sz="2600" dirty="0" smtClean="0">
                <a:solidFill>
                  <a:schemeClr val="bg1"/>
                </a:solidFill>
              </a:rPr>
              <a:t>Stimulating </a:t>
            </a:r>
            <a:r>
              <a:rPr lang="en-ZA" sz="2600" dirty="0">
                <a:solidFill>
                  <a:schemeClr val="bg1"/>
                </a:solidFill>
              </a:rPr>
              <a:t>Economic Development through Strategic Use of IP</a:t>
            </a:r>
          </a:p>
        </p:txBody>
      </p:sp>
      <p:sp>
        <p:nvSpPr>
          <p:cNvPr id="11" name="Rectangle 10"/>
          <p:cNvSpPr/>
          <p:nvPr/>
        </p:nvSpPr>
        <p:spPr>
          <a:xfrm>
            <a:off x="278335" y="6521482"/>
            <a:ext cx="1650264" cy="276999"/>
          </a:xfrm>
          <a:prstGeom prst="rect">
            <a:avLst/>
          </a:prstGeom>
        </p:spPr>
        <p:txBody>
          <a:bodyPr wrap="square">
            <a:spAutoFit/>
          </a:bodyPr>
          <a:lstStyle/>
          <a:p>
            <a:r>
              <a:rPr lang="en-ZA" sz="1200" dirty="0"/>
              <a:t>[Source: CeSTII (2017)]</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28" y="1097011"/>
            <a:ext cx="6522677" cy="542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1103466" y="3458205"/>
            <a:ext cx="5450771" cy="70207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r>
              <a:rPr lang="en-ZA" sz="1940" i="1" dirty="0">
                <a:solidFill>
                  <a:schemeClr val="bg1"/>
                </a:solidFill>
                <a:latin typeface="Arial" charset="0"/>
              </a:rPr>
              <a:t>Decline in BERD since 2001 to date</a:t>
            </a:r>
          </a:p>
          <a:p>
            <a:pPr defTabSz="914413" fontAlgn="base">
              <a:spcBef>
                <a:spcPct val="0"/>
              </a:spcBef>
              <a:spcAft>
                <a:spcPct val="0"/>
              </a:spcAft>
            </a:pPr>
            <a:r>
              <a:rPr lang="en-ZA" sz="1940" i="1" dirty="0">
                <a:solidFill>
                  <a:schemeClr val="bg1"/>
                </a:solidFill>
                <a:latin typeface="Arial" charset="0"/>
              </a:rPr>
              <a:t>Slight increase since 2013/14 (tax incentives?)</a:t>
            </a:r>
          </a:p>
        </p:txBody>
      </p:sp>
      <p:sp>
        <p:nvSpPr>
          <p:cNvPr id="19" name="Rectangle 18"/>
          <p:cNvSpPr/>
          <p:nvPr/>
        </p:nvSpPr>
        <p:spPr>
          <a:xfrm>
            <a:off x="7114260" y="1102251"/>
            <a:ext cx="4707958" cy="5672771"/>
          </a:xfrm>
          <a:prstGeom prst="rect">
            <a:avLst/>
          </a:prstGeom>
          <a:solidFill>
            <a:srgbClr val="003B6D"/>
          </a:solidFill>
          <a:ln>
            <a:solidFill>
              <a:schemeClr val="tx1"/>
            </a:solidFill>
          </a:ln>
        </p:spPr>
        <p:txBody>
          <a:bodyPr wrap="square">
            <a:spAutoFit/>
          </a:bodyPr>
          <a:lstStyle/>
          <a:p>
            <a:pPr marL="432235" indent="-432235" algn="just">
              <a:buFont typeface="Wingdings" panose="05000000000000000000" pitchFamily="2" charset="2"/>
              <a:buChar char="q"/>
            </a:pPr>
            <a:r>
              <a:rPr lang="en-GB" sz="2062" dirty="0" smtClean="0">
                <a:solidFill>
                  <a:schemeClr val="bg1"/>
                </a:solidFill>
              </a:rPr>
              <a:t>Manufacturing </a:t>
            </a:r>
            <a:r>
              <a:rPr lang="en-GB" sz="2062" dirty="0">
                <a:solidFill>
                  <a:schemeClr val="bg1"/>
                </a:solidFill>
              </a:rPr>
              <a:t>has potential for job creation provided overcome structural constraints:</a:t>
            </a:r>
          </a:p>
          <a:p>
            <a:pPr marL="709481" lvl="1" indent="-277246" algn="just">
              <a:buFont typeface="Arial" panose="020B0604020202020204" pitchFamily="34" charset="0"/>
              <a:buChar char="•"/>
            </a:pPr>
            <a:r>
              <a:rPr lang="en-GB" sz="1940" i="1" dirty="0">
                <a:solidFill>
                  <a:schemeClr val="bg1"/>
                </a:solidFill>
              </a:rPr>
              <a:t>skills deficit</a:t>
            </a:r>
          </a:p>
          <a:p>
            <a:pPr marL="709481" lvl="1" indent="-277246" algn="just">
              <a:buFont typeface="Arial" panose="020B0604020202020204" pitchFamily="34" charset="0"/>
              <a:buChar char="•"/>
            </a:pPr>
            <a:r>
              <a:rPr lang="en-GB" sz="1940" i="1" dirty="0">
                <a:solidFill>
                  <a:schemeClr val="bg1"/>
                </a:solidFill>
              </a:rPr>
              <a:t>policy uncertainty</a:t>
            </a:r>
          </a:p>
          <a:p>
            <a:pPr marL="709481" lvl="1" indent="-277246" algn="just">
              <a:buFont typeface="Arial" panose="020B0604020202020204" pitchFamily="34" charset="0"/>
              <a:buChar char="•"/>
            </a:pPr>
            <a:r>
              <a:rPr lang="en-GB" sz="1940" i="1" dirty="0">
                <a:solidFill>
                  <a:schemeClr val="bg1"/>
                </a:solidFill>
              </a:rPr>
              <a:t>wage increases that have outpaced inflation and exceeded productivity</a:t>
            </a:r>
          </a:p>
          <a:p>
            <a:pPr marL="709481" lvl="1" indent="-277246" algn="just">
              <a:buFont typeface="Arial" panose="020B0604020202020204" pitchFamily="34" charset="0"/>
              <a:buChar char="•"/>
            </a:pPr>
            <a:r>
              <a:rPr lang="en-GB" sz="1940" i="1" dirty="0">
                <a:solidFill>
                  <a:schemeClr val="bg1"/>
                </a:solidFill>
              </a:rPr>
              <a:t>rising </a:t>
            </a:r>
            <a:r>
              <a:rPr lang="en-GB" sz="1940" i="1" dirty="0" smtClean="0">
                <a:solidFill>
                  <a:schemeClr val="bg1"/>
                </a:solidFill>
              </a:rPr>
              <a:t>electricity </a:t>
            </a:r>
            <a:r>
              <a:rPr lang="en-GB" sz="1940" i="1" dirty="0">
                <a:solidFill>
                  <a:schemeClr val="bg1"/>
                </a:solidFill>
              </a:rPr>
              <a:t>supply uncertainty</a:t>
            </a:r>
          </a:p>
          <a:p>
            <a:pPr marL="709481" lvl="1" indent="-277246" algn="just">
              <a:buFont typeface="Arial" panose="020B0604020202020204" pitchFamily="34" charset="0"/>
              <a:buChar char="•"/>
            </a:pPr>
            <a:r>
              <a:rPr lang="en-GB" sz="1940" i="1" dirty="0">
                <a:solidFill>
                  <a:schemeClr val="bg1"/>
                </a:solidFill>
              </a:rPr>
              <a:t>low technology use as a result of underinvestment in R&amp;D by business </a:t>
            </a:r>
          </a:p>
          <a:p>
            <a:pPr marL="432235" indent="-432235" algn="just">
              <a:buFont typeface="Wingdings" panose="05000000000000000000" pitchFamily="2" charset="2"/>
              <a:buChar char="q"/>
            </a:pPr>
            <a:r>
              <a:rPr lang="en-GB" sz="2062" dirty="0">
                <a:solidFill>
                  <a:schemeClr val="bg1"/>
                </a:solidFill>
              </a:rPr>
              <a:t>Strategic use of natural resources, e.g. potential use of platinum metals in fuel cells, which is supported by the Hydrogen South Africa (HySA)</a:t>
            </a:r>
          </a:p>
          <a:p>
            <a:pPr marL="432235" indent="-432235" algn="just">
              <a:buFont typeface="Wingdings" panose="05000000000000000000" pitchFamily="2" charset="2"/>
              <a:buChar char="q"/>
            </a:pPr>
            <a:r>
              <a:rPr lang="en-GB" sz="2062" b="1" dirty="0" smtClean="0">
                <a:solidFill>
                  <a:schemeClr val="bg1"/>
                </a:solidFill>
              </a:rPr>
              <a:t>Appropriate technologies acquisitions coupled with promoting R&amp;D investment in specific sectors</a:t>
            </a:r>
            <a:endParaRPr lang="en-ZA" sz="2062" b="1" dirty="0">
              <a:solidFill>
                <a:schemeClr val="bg1"/>
              </a:solidFill>
            </a:endParaRPr>
          </a:p>
        </p:txBody>
      </p:sp>
      <p:cxnSp>
        <p:nvCxnSpPr>
          <p:cNvPr id="20" name="Straight Connector 19"/>
          <p:cNvCxnSpPr/>
          <p:nvPr/>
        </p:nvCxnSpPr>
        <p:spPr>
          <a:xfrm>
            <a:off x="6996289" y="1097011"/>
            <a:ext cx="0" cy="5617743"/>
          </a:xfrm>
          <a:prstGeom prst="line">
            <a:avLst/>
          </a:prstGeom>
          <a:ln w="41275">
            <a:solidFill>
              <a:srgbClr val="003B6D"/>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1091206" y="1045913"/>
            <a:ext cx="5787114" cy="961352"/>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r>
              <a:rPr lang="en-ZA" sz="1940" dirty="0">
                <a:solidFill>
                  <a:schemeClr val="bg1"/>
                </a:solidFill>
                <a:latin typeface="Arial" charset="0"/>
              </a:rPr>
              <a:t>The Elusive 1% GERD: GDP also a moving target</a:t>
            </a:r>
          </a:p>
          <a:p>
            <a:pPr marL="342905" indent="-342905" defTabSz="914413" fontAlgn="base">
              <a:spcBef>
                <a:spcPct val="0"/>
              </a:spcBef>
              <a:spcAft>
                <a:spcPct val="0"/>
              </a:spcAft>
              <a:buFont typeface="Arial" pitchFamily="34" charset="0"/>
              <a:buChar char="•"/>
            </a:pPr>
            <a:r>
              <a:rPr lang="en-ZA" i="1" dirty="0">
                <a:solidFill>
                  <a:schemeClr val="bg1"/>
                </a:solidFill>
                <a:latin typeface="Arial" charset="0"/>
              </a:rPr>
              <a:t>Private sector investment on decline</a:t>
            </a:r>
          </a:p>
          <a:p>
            <a:pPr marL="342905" indent="-342905" defTabSz="914413" fontAlgn="base">
              <a:spcBef>
                <a:spcPct val="0"/>
              </a:spcBef>
              <a:spcAft>
                <a:spcPct val="0"/>
              </a:spcAft>
              <a:buFont typeface="Arial" pitchFamily="34" charset="0"/>
              <a:buChar char="•"/>
            </a:pPr>
            <a:r>
              <a:rPr lang="en-ZA" i="1" dirty="0">
                <a:solidFill>
                  <a:schemeClr val="bg1"/>
                </a:solidFill>
                <a:latin typeface="Arial" charset="0"/>
              </a:rPr>
              <a:t>Increased public investment in R&amp;D</a:t>
            </a:r>
          </a:p>
        </p:txBody>
      </p:sp>
    </p:spTree>
    <p:extLst>
      <p:ext uri="{BB962C8B-B14F-4D97-AF65-F5344CB8AC3E}">
        <p14:creationId xmlns:p14="http://schemas.microsoft.com/office/powerpoint/2010/main" val="7674338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10" name="Rectangle 9"/>
          <p:cNvSpPr/>
          <p:nvPr/>
        </p:nvSpPr>
        <p:spPr bwMode="auto">
          <a:xfrm>
            <a:off x="6329168" y="2302113"/>
            <a:ext cx="741363" cy="504825"/>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S. No.</a:t>
            </a:r>
          </a:p>
        </p:txBody>
      </p:sp>
      <p:sp>
        <p:nvSpPr>
          <p:cNvPr id="11" name="Rectangle 10"/>
          <p:cNvSpPr/>
          <p:nvPr/>
        </p:nvSpPr>
        <p:spPr bwMode="auto">
          <a:xfrm>
            <a:off x="7206018" y="2300526"/>
            <a:ext cx="3787024"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Contents</a:t>
            </a:r>
          </a:p>
        </p:txBody>
      </p:sp>
      <p:sp>
        <p:nvSpPr>
          <p:cNvPr id="12" name="Rectangle 11"/>
          <p:cNvSpPr/>
          <p:nvPr/>
        </p:nvSpPr>
        <p:spPr bwMode="auto">
          <a:xfrm>
            <a:off x="11145443" y="2300526"/>
            <a:ext cx="736600"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Page No.</a:t>
            </a:r>
          </a:p>
        </p:txBody>
      </p:sp>
      <p:sp>
        <p:nvSpPr>
          <p:cNvPr id="15" name="Rectangle 14"/>
          <p:cNvSpPr/>
          <p:nvPr/>
        </p:nvSpPr>
        <p:spPr bwMode="auto">
          <a:xfrm>
            <a:off x="6329168" y="3522901"/>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Candara"/>
                <a:ea typeface="+mn-ea"/>
                <a:cs typeface="Arial"/>
              </a:rPr>
              <a:t>2</a:t>
            </a:r>
          </a:p>
        </p:txBody>
      </p:sp>
      <p:sp>
        <p:nvSpPr>
          <p:cNvPr id="16" name="Rectangle 15"/>
          <p:cNvSpPr/>
          <p:nvPr/>
        </p:nvSpPr>
        <p:spPr bwMode="auto">
          <a:xfrm>
            <a:off x="7206018" y="3522901"/>
            <a:ext cx="3783850"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lvl="0">
              <a:defRPr/>
            </a:pPr>
            <a:endParaRPr lang="en-US" sz="1200" b="1" kern="0" dirty="0">
              <a:cs typeface="Arial"/>
            </a:endParaRPr>
          </a:p>
        </p:txBody>
      </p:sp>
      <p:sp>
        <p:nvSpPr>
          <p:cNvPr id="17" name="Rectangle 16"/>
          <p:cNvSpPr/>
          <p:nvPr/>
        </p:nvSpPr>
        <p:spPr bwMode="auto">
          <a:xfrm>
            <a:off x="11138266" y="351972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Candara"/>
              <a:ea typeface="+mn-ea"/>
              <a:cs typeface="Arial"/>
            </a:endParaRPr>
          </a:p>
        </p:txBody>
      </p:sp>
      <p:sp>
        <p:nvSpPr>
          <p:cNvPr id="19" name="Rectangle 18"/>
          <p:cNvSpPr/>
          <p:nvPr/>
        </p:nvSpPr>
        <p:spPr bwMode="auto">
          <a:xfrm>
            <a:off x="6329168" y="4037250"/>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3</a:t>
            </a:r>
          </a:p>
        </p:txBody>
      </p:sp>
      <p:sp>
        <p:nvSpPr>
          <p:cNvPr id="21" name="Rectangle 20"/>
          <p:cNvSpPr/>
          <p:nvPr/>
        </p:nvSpPr>
        <p:spPr bwMode="auto">
          <a:xfrm>
            <a:off x="7206018" y="4035663"/>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2" name="Rectangle 21"/>
          <p:cNvSpPr/>
          <p:nvPr/>
        </p:nvSpPr>
        <p:spPr bwMode="auto">
          <a:xfrm>
            <a:off x="11138266" y="4035663"/>
            <a:ext cx="736600" cy="338137"/>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4" name="Rectangle 23"/>
          <p:cNvSpPr/>
          <p:nvPr/>
        </p:nvSpPr>
        <p:spPr bwMode="auto">
          <a:xfrm>
            <a:off x="6329168" y="4548426"/>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4</a:t>
            </a:r>
          </a:p>
        </p:txBody>
      </p:sp>
      <p:sp>
        <p:nvSpPr>
          <p:cNvPr id="25" name="Rectangle 24"/>
          <p:cNvSpPr/>
          <p:nvPr/>
        </p:nvSpPr>
        <p:spPr bwMode="auto">
          <a:xfrm>
            <a:off x="7206018" y="4545251"/>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6" name="Rectangle 25"/>
          <p:cNvSpPr/>
          <p:nvPr/>
        </p:nvSpPr>
        <p:spPr bwMode="auto">
          <a:xfrm>
            <a:off x="11145443" y="4545206"/>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8" name="Rectangle 27"/>
          <p:cNvSpPr/>
          <p:nvPr/>
        </p:nvSpPr>
        <p:spPr bwMode="auto">
          <a:xfrm>
            <a:off x="6329168" y="3005376"/>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1</a:t>
            </a:r>
          </a:p>
        </p:txBody>
      </p:sp>
      <p:sp>
        <p:nvSpPr>
          <p:cNvPr id="29" name="Rectangle 28"/>
          <p:cNvSpPr/>
          <p:nvPr/>
        </p:nvSpPr>
        <p:spPr bwMode="auto">
          <a:xfrm>
            <a:off x="7206018" y="3005376"/>
            <a:ext cx="3783849" cy="334962"/>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smtClean="0">
                <a:cs typeface="Arial"/>
              </a:rPr>
              <a:t>Continental Perspective</a:t>
            </a:r>
            <a:endParaRPr lang="en-US" sz="1200" b="1" kern="0" dirty="0">
              <a:cs typeface="Arial"/>
            </a:endParaRPr>
          </a:p>
        </p:txBody>
      </p:sp>
      <p:sp>
        <p:nvSpPr>
          <p:cNvPr id="30" name="Rectangle 29"/>
          <p:cNvSpPr/>
          <p:nvPr/>
        </p:nvSpPr>
        <p:spPr bwMode="auto">
          <a:xfrm>
            <a:off x="11138266" y="300537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3</a:t>
            </a:r>
          </a:p>
        </p:txBody>
      </p:sp>
      <p:sp>
        <p:nvSpPr>
          <p:cNvPr id="20" name="Rectangle 19"/>
          <p:cNvSpPr/>
          <p:nvPr/>
        </p:nvSpPr>
        <p:spPr bwMode="auto">
          <a:xfrm>
            <a:off x="6332706" y="5063507"/>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a:latin typeface="Candara"/>
                <a:cs typeface="Arial"/>
              </a:rPr>
              <a:t>5</a:t>
            </a:r>
          </a:p>
        </p:txBody>
      </p:sp>
      <p:sp>
        <p:nvSpPr>
          <p:cNvPr id="23" name="Rectangle 22"/>
          <p:cNvSpPr/>
          <p:nvPr/>
        </p:nvSpPr>
        <p:spPr bwMode="auto">
          <a:xfrm>
            <a:off x="7209556" y="5060377"/>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7" name="Rectangle 26"/>
          <p:cNvSpPr/>
          <p:nvPr/>
        </p:nvSpPr>
        <p:spPr bwMode="auto">
          <a:xfrm>
            <a:off x="11148981" y="5060332"/>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31" name="Rectangle 30"/>
          <p:cNvSpPr/>
          <p:nvPr/>
        </p:nvSpPr>
        <p:spPr bwMode="auto">
          <a:xfrm>
            <a:off x="6336244" y="5577429"/>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32" name="Rectangle 31"/>
          <p:cNvSpPr/>
          <p:nvPr/>
        </p:nvSpPr>
        <p:spPr bwMode="auto">
          <a:xfrm>
            <a:off x="7213094" y="5574299"/>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latin typeface="Candara"/>
              <a:cs typeface="Arial"/>
            </a:endParaRPr>
          </a:p>
        </p:txBody>
      </p:sp>
      <p:sp>
        <p:nvSpPr>
          <p:cNvPr id="33" name="Rectangle 32"/>
          <p:cNvSpPr/>
          <p:nvPr/>
        </p:nvSpPr>
        <p:spPr bwMode="auto">
          <a:xfrm>
            <a:off x="11152519" y="5574254"/>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 name="Picture Placeholder 1"/>
          <p:cNvSpPr>
            <a:spLocks noGrp="1"/>
          </p:cNvSpPr>
          <p:nvPr>
            <p:ph type="pic" sz="quarter" idx="14"/>
          </p:nvPr>
        </p:nvSpPr>
        <p:spPr/>
      </p:sp>
      <p:pic>
        <p:nvPicPr>
          <p:cNvPr id="34" name="Picture 33"/>
          <p:cNvPicPr>
            <a:picLocks noChangeAspect="1"/>
          </p:cNvPicPr>
          <p:nvPr/>
        </p:nvPicPr>
        <p:blipFill>
          <a:blip r:embed="rId2"/>
          <a:stretch>
            <a:fillRect/>
          </a:stretch>
        </p:blipFill>
        <p:spPr>
          <a:xfrm>
            <a:off x="-2" y="0"/>
            <a:ext cx="6096001" cy="6739656"/>
          </a:xfrm>
          <a:prstGeom prst="rect">
            <a:avLst/>
          </a:prstGeom>
        </p:spPr>
      </p:pic>
    </p:spTree>
    <p:extLst>
      <p:ext uri="{BB962C8B-B14F-4D97-AF65-F5344CB8AC3E}">
        <p14:creationId xmlns:p14="http://schemas.microsoft.com/office/powerpoint/2010/main" val="14434493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4" name="object 3"/>
          <p:cNvSpPr/>
          <p:nvPr/>
        </p:nvSpPr>
        <p:spPr>
          <a:xfrm>
            <a:off x="372791" y="143051"/>
            <a:ext cx="10884891" cy="874097"/>
          </a:xfrm>
          <a:custGeom>
            <a:avLst/>
            <a:gdLst/>
            <a:ahLst/>
            <a:cxnLst/>
            <a:rect l="l" t="t" r="r" b="b"/>
            <a:pathLst>
              <a:path w="18917285" h="1441450">
                <a:moveTo>
                  <a:pt x="0" y="0"/>
                </a:moveTo>
                <a:lnTo>
                  <a:pt x="18916837" y="0"/>
                </a:lnTo>
                <a:lnTo>
                  <a:pt x="18916837" y="1440919"/>
                </a:lnTo>
                <a:lnTo>
                  <a:pt x="0" y="1440919"/>
                </a:lnTo>
                <a:lnTo>
                  <a:pt x="0" y="0"/>
                </a:lnTo>
                <a:close/>
              </a:path>
            </a:pathLst>
          </a:custGeom>
          <a:solidFill>
            <a:srgbClr val="002060"/>
          </a:solidFill>
        </p:spPr>
        <p:txBody>
          <a:bodyPr wrap="square" lIns="0" tIns="0" rIns="0" bIns="0" rtlCol="0"/>
          <a:lstStyle/>
          <a:p>
            <a:endParaRPr sz="1092"/>
          </a:p>
        </p:txBody>
      </p:sp>
      <p:sp>
        <p:nvSpPr>
          <p:cNvPr id="15" name="Title 2"/>
          <p:cNvSpPr txBox="1">
            <a:spLocks/>
          </p:cNvSpPr>
          <p:nvPr/>
        </p:nvSpPr>
        <p:spPr>
          <a:xfrm>
            <a:off x="532961" y="206236"/>
            <a:ext cx="10564550"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00" dirty="0">
                <a:solidFill>
                  <a:schemeClr val="bg1"/>
                </a:solidFill>
              </a:rPr>
              <a:t>Stimulating Economic Development through Strategic Use of IP</a:t>
            </a:r>
          </a:p>
          <a:p>
            <a:r>
              <a:rPr lang="en-ZA" sz="2183" i="1" dirty="0">
                <a:solidFill>
                  <a:schemeClr val="bg1"/>
                </a:solidFill>
              </a:rPr>
              <a:t>Trade Balance for </a:t>
            </a:r>
            <a:r>
              <a:rPr lang="en-ZA" sz="2183" i="1" dirty="0" smtClean="0">
                <a:solidFill>
                  <a:schemeClr val="bg1"/>
                </a:solidFill>
              </a:rPr>
              <a:t>High Technology </a:t>
            </a:r>
            <a:r>
              <a:rPr lang="en-ZA" sz="2183" i="1" dirty="0">
                <a:solidFill>
                  <a:schemeClr val="bg1"/>
                </a:solidFill>
              </a:rPr>
              <a:t>Manufacturing Industries (</a:t>
            </a:r>
            <a:r>
              <a:rPr lang="en-ZA" sz="2183" i="1" dirty="0" err="1" smtClean="0">
                <a:solidFill>
                  <a:schemeClr val="bg1"/>
                </a:solidFill>
              </a:rPr>
              <a:t>USDmillion</a:t>
            </a:r>
            <a:r>
              <a:rPr lang="en-ZA" sz="2183" i="1" dirty="0">
                <a:solidFill>
                  <a:schemeClr val="bg1"/>
                </a:solidFill>
              </a:rPr>
              <a:t>)</a:t>
            </a:r>
          </a:p>
        </p:txBody>
      </p:sp>
      <p:sp>
        <p:nvSpPr>
          <p:cNvPr id="17" name="Rectangle 16"/>
          <p:cNvSpPr/>
          <p:nvPr/>
        </p:nvSpPr>
        <p:spPr>
          <a:xfrm>
            <a:off x="7810500" y="1078550"/>
            <a:ext cx="3447182" cy="5327869"/>
          </a:xfrm>
          <a:prstGeom prst="rect">
            <a:avLst/>
          </a:prstGeom>
          <a:solidFill>
            <a:schemeClr val="bg1"/>
          </a:solidFill>
          <a:ln>
            <a:solidFill>
              <a:schemeClr val="tx1"/>
            </a:solidFill>
          </a:ln>
        </p:spPr>
        <p:txBody>
          <a:bodyPr wrap="square">
            <a:spAutoFit/>
          </a:bodyPr>
          <a:lstStyle/>
          <a:p>
            <a:pPr marL="457200" indent="-457200" algn="just">
              <a:buFont typeface="Courier New" panose="02070309020205020404" pitchFamily="49" charset="0"/>
              <a:buChar char="o"/>
            </a:pPr>
            <a:r>
              <a:rPr lang="en-GB" sz="2668" dirty="0">
                <a:solidFill>
                  <a:srgbClr val="C00000"/>
                </a:solidFill>
              </a:rPr>
              <a:t>Increase in imports</a:t>
            </a:r>
          </a:p>
          <a:p>
            <a:pPr marL="889435" lvl="1" indent="-457200" algn="just">
              <a:buFont typeface="Courier New" panose="02070309020205020404" pitchFamily="49" charset="0"/>
              <a:buChar char="­"/>
            </a:pPr>
            <a:r>
              <a:rPr lang="en-GB" sz="2400" i="1" dirty="0">
                <a:solidFill>
                  <a:srgbClr val="C00000"/>
                </a:solidFill>
              </a:rPr>
              <a:t>Pharmaceuticals</a:t>
            </a:r>
          </a:p>
          <a:p>
            <a:pPr marL="889435" lvl="1" indent="-457200" algn="just">
              <a:buFont typeface="Courier New" panose="02070309020205020404" pitchFamily="49" charset="0"/>
              <a:buChar char="­"/>
            </a:pPr>
            <a:r>
              <a:rPr lang="en-GB" sz="2400" i="1" dirty="0">
                <a:solidFill>
                  <a:srgbClr val="C00000"/>
                </a:solidFill>
              </a:rPr>
              <a:t>Computer, electronic and </a:t>
            </a:r>
            <a:r>
              <a:rPr lang="en-GB" sz="2400" i="1" dirty="0" err="1">
                <a:solidFill>
                  <a:srgbClr val="C00000"/>
                </a:solidFill>
              </a:rPr>
              <a:t>opticals</a:t>
            </a:r>
            <a:endParaRPr lang="en-GB" sz="2400" i="1" dirty="0">
              <a:solidFill>
                <a:srgbClr val="C00000"/>
              </a:solidFill>
            </a:endParaRPr>
          </a:p>
          <a:p>
            <a:pPr marL="457200" indent="-457200" algn="just">
              <a:spcBef>
                <a:spcPts val="728"/>
              </a:spcBef>
              <a:buFont typeface="Courier New" panose="02070309020205020404" pitchFamily="49" charset="0"/>
              <a:buChar char="o"/>
            </a:pPr>
            <a:r>
              <a:rPr lang="en-GB" sz="2668" dirty="0"/>
              <a:t>Increase in exports</a:t>
            </a:r>
          </a:p>
          <a:p>
            <a:pPr marL="889435" lvl="1" indent="-457200" algn="just">
              <a:buFont typeface="Candara" panose="020E0502030303020204" pitchFamily="34" charset="0"/>
              <a:buChar char="−"/>
            </a:pPr>
            <a:r>
              <a:rPr lang="en-GB" sz="2400" i="1" dirty="0"/>
              <a:t>Computer, electronic and </a:t>
            </a:r>
            <a:r>
              <a:rPr lang="en-GB" sz="2400" i="1" dirty="0" err="1"/>
              <a:t>opticals</a:t>
            </a:r>
            <a:endParaRPr lang="en-GB" sz="2400" i="1" dirty="0"/>
          </a:p>
          <a:p>
            <a:pPr marL="457200" indent="-457200" algn="just">
              <a:spcBef>
                <a:spcPts val="728"/>
              </a:spcBef>
              <a:buFont typeface="Courier New" panose="02070309020205020404" pitchFamily="49" charset="0"/>
              <a:buChar char="o"/>
            </a:pPr>
            <a:r>
              <a:rPr lang="en-GB" sz="2668" dirty="0"/>
              <a:t>Decline in imports</a:t>
            </a:r>
          </a:p>
          <a:p>
            <a:pPr marL="889435" lvl="1" indent="-457200" algn="just">
              <a:buFont typeface="Courier New" panose="02070309020205020404" pitchFamily="49" charset="0"/>
              <a:buChar char="­"/>
            </a:pPr>
            <a:r>
              <a:rPr lang="en-GB" sz="2400" i="1" dirty="0"/>
              <a:t>Aerospace</a:t>
            </a:r>
          </a:p>
          <a:p>
            <a:pPr marL="457200" indent="-457200" algn="just">
              <a:spcBef>
                <a:spcPts val="728"/>
              </a:spcBef>
              <a:buFont typeface="Courier New" panose="02070309020205020404" pitchFamily="49" charset="0"/>
              <a:buChar char="o"/>
            </a:pPr>
            <a:r>
              <a:rPr lang="en-GB" sz="2668" dirty="0">
                <a:solidFill>
                  <a:srgbClr val="C00000"/>
                </a:solidFill>
              </a:rPr>
              <a:t>Decline in exports</a:t>
            </a:r>
          </a:p>
          <a:p>
            <a:pPr marL="891360" lvl="1" indent="-457200" algn="just">
              <a:buFont typeface="Candara" panose="020E0502030303020204" pitchFamily="34" charset="0"/>
              <a:buChar char="−"/>
            </a:pPr>
            <a:r>
              <a:rPr lang="en-GB" sz="2400" i="1" dirty="0" smtClean="0">
                <a:solidFill>
                  <a:srgbClr val="C00000"/>
                </a:solidFill>
              </a:rPr>
              <a:t>Pharmaceuticals</a:t>
            </a:r>
            <a:endParaRPr lang="en-GB" sz="2400" i="1" dirty="0">
              <a:solidFill>
                <a:srgbClr val="C00000"/>
              </a:solidFill>
            </a:endParaRPr>
          </a:p>
        </p:txBody>
      </p:sp>
      <p:pic>
        <p:nvPicPr>
          <p:cNvPr id="18" name="Picture 17"/>
          <p:cNvPicPr>
            <a:picLocks noChangeAspect="1"/>
          </p:cNvPicPr>
          <p:nvPr/>
        </p:nvPicPr>
        <p:blipFill>
          <a:blip r:embed="rId3"/>
          <a:stretch>
            <a:fillRect/>
          </a:stretch>
        </p:blipFill>
        <p:spPr>
          <a:xfrm>
            <a:off x="372791" y="1136024"/>
            <a:ext cx="7310709" cy="5235327"/>
          </a:xfrm>
          <a:prstGeom prst="rect">
            <a:avLst/>
          </a:prstGeom>
        </p:spPr>
      </p:pic>
      <p:sp>
        <p:nvSpPr>
          <p:cNvPr id="22" name="Rectangle 21"/>
          <p:cNvSpPr/>
          <p:nvPr/>
        </p:nvSpPr>
        <p:spPr>
          <a:xfrm>
            <a:off x="372791" y="6371351"/>
            <a:ext cx="1598515" cy="260392"/>
          </a:xfrm>
          <a:prstGeom prst="rect">
            <a:avLst/>
          </a:prstGeom>
        </p:spPr>
        <p:txBody>
          <a:bodyPr wrap="none">
            <a:spAutoFit/>
          </a:bodyPr>
          <a:lstStyle/>
          <a:p>
            <a:r>
              <a:rPr lang="en-GB" sz="1092" b="1" dirty="0">
                <a:solidFill>
                  <a:srgbClr val="000000"/>
                </a:solidFill>
                <a:latin typeface="Calibri" panose="020F0502020204030204" pitchFamily="34" charset="0"/>
              </a:rPr>
              <a:t>[Source: NACI (2015:46] </a:t>
            </a:r>
            <a:endParaRPr lang="en-ZA" sz="1092" dirty="0"/>
          </a:p>
        </p:txBody>
      </p:sp>
      <p:cxnSp>
        <p:nvCxnSpPr>
          <p:cNvPr id="24" name="Straight Connector 23"/>
          <p:cNvCxnSpPr/>
          <p:nvPr/>
        </p:nvCxnSpPr>
        <p:spPr>
          <a:xfrm>
            <a:off x="7683500" y="1060419"/>
            <a:ext cx="0" cy="5346000"/>
          </a:xfrm>
          <a:prstGeom prst="line">
            <a:avLst/>
          </a:prstGeom>
          <a:ln w="19050">
            <a:solidFill>
              <a:schemeClr val="accent2">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004897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object 3"/>
          <p:cNvSpPr/>
          <p:nvPr/>
        </p:nvSpPr>
        <p:spPr>
          <a:xfrm>
            <a:off x="372791" y="143051"/>
            <a:ext cx="10884891" cy="874097"/>
          </a:xfrm>
          <a:custGeom>
            <a:avLst/>
            <a:gdLst/>
            <a:ahLst/>
            <a:cxnLst/>
            <a:rect l="l" t="t" r="r" b="b"/>
            <a:pathLst>
              <a:path w="18917285" h="1441450">
                <a:moveTo>
                  <a:pt x="0" y="0"/>
                </a:moveTo>
                <a:lnTo>
                  <a:pt x="18916837" y="0"/>
                </a:lnTo>
                <a:lnTo>
                  <a:pt x="18916837" y="1440919"/>
                </a:lnTo>
                <a:lnTo>
                  <a:pt x="0" y="1440919"/>
                </a:lnTo>
                <a:lnTo>
                  <a:pt x="0" y="0"/>
                </a:lnTo>
                <a:close/>
              </a:path>
            </a:pathLst>
          </a:custGeom>
          <a:solidFill>
            <a:srgbClr val="003B6D"/>
          </a:solidFill>
        </p:spPr>
        <p:txBody>
          <a:bodyPr wrap="square" lIns="0" tIns="0" rIns="0" bIns="0" rtlCol="0"/>
          <a:lstStyle/>
          <a:p>
            <a:endParaRPr sz="1092"/>
          </a:p>
        </p:txBody>
      </p:sp>
      <p:sp>
        <p:nvSpPr>
          <p:cNvPr id="14" name="Title 2"/>
          <p:cNvSpPr txBox="1">
            <a:spLocks/>
          </p:cNvSpPr>
          <p:nvPr/>
        </p:nvSpPr>
        <p:spPr>
          <a:xfrm>
            <a:off x="445314" y="163745"/>
            <a:ext cx="10739844"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00" dirty="0">
                <a:solidFill>
                  <a:schemeClr val="bg1"/>
                </a:solidFill>
              </a:rPr>
              <a:t>Stimulating Economic Development through Strategic Use of IP</a:t>
            </a:r>
          </a:p>
          <a:p>
            <a:r>
              <a:rPr lang="en-ZA" sz="2183" i="1" dirty="0">
                <a:solidFill>
                  <a:schemeClr val="bg1"/>
                </a:solidFill>
              </a:rPr>
              <a:t>South Africa PCT Applications, USPTO, EPO Patents </a:t>
            </a:r>
            <a:r>
              <a:rPr lang="en-ZA" sz="2183" i="1" dirty="0" err="1">
                <a:solidFill>
                  <a:schemeClr val="bg1"/>
                </a:solidFill>
              </a:rPr>
              <a:t>ThemeScape</a:t>
            </a:r>
            <a:r>
              <a:rPr lang="en-ZA" sz="2183" i="1" dirty="0">
                <a:solidFill>
                  <a:schemeClr val="bg1"/>
                </a:solidFill>
              </a:rPr>
              <a:t> Map (1991-2005)</a:t>
            </a:r>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1" y="1124745"/>
            <a:ext cx="10884891" cy="502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81182" y="6151021"/>
            <a:ext cx="8271210" cy="276999"/>
          </a:xfrm>
          <a:prstGeom prst="rect">
            <a:avLst/>
          </a:prstGeom>
        </p:spPr>
        <p:txBody>
          <a:bodyPr wrap="square">
            <a:spAutoFit/>
          </a:bodyPr>
          <a:lstStyle/>
          <a:p>
            <a:r>
              <a:rPr lang="en-ZA" sz="1200" dirty="0"/>
              <a:t>[Source: State of Patenting in South Africa – Special Report 2007 (The Innovation Fund)</a:t>
            </a:r>
          </a:p>
        </p:txBody>
      </p:sp>
      <p:sp>
        <p:nvSpPr>
          <p:cNvPr id="17" name="Rectangle 16"/>
          <p:cNvSpPr/>
          <p:nvPr/>
        </p:nvSpPr>
        <p:spPr bwMode="auto">
          <a:xfrm>
            <a:off x="7752320" y="2852936"/>
            <a:ext cx="2882338" cy="792088"/>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Abrasives / Diamonds</a:t>
            </a:r>
          </a:p>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Chemistry / Petrochemical</a:t>
            </a:r>
          </a:p>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Electronics/ ICT (RFID)</a:t>
            </a:r>
          </a:p>
        </p:txBody>
      </p:sp>
    </p:spTree>
    <p:extLst>
      <p:ext uri="{BB962C8B-B14F-4D97-AF65-F5344CB8AC3E}">
        <p14:creationId xmlns:p14="http://schemas.microsoft.com/office/powerpoint/2010/main" val="3132354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object 3"/>
          <p:cNvSpPr/>
          <p:nvPr/>
        </p:nvSpPr>
        <p:spPr>
          <a:xfrm>
            <a:off x="372791" y="143051"/>
            <a:ext cx="10884891" cy="874097"/>
          </a:xfrm>
          <a:custGeom>
            <a:avLst/>
            <a:gdLst/>
            <a:ahLst/>
            <a:cxnLst/>
            <a:rect l="l" t="t" r="r" b="b"/>
            <a:pathLst>
              <a:path w="18917285" h="1441450">
                <a:moveTo>
                  <a:pt x="0" y="0"/>
                </a:moveTo>
                <a:lnTo>
                  <a:pt x="18916837" y="0"/>
                </a:lnTo>
                <a:lnTo>
                  <a:pt x="18916837" y="1440919"/>
                </a:lnTo>
                <a:lnTo>
                  <a:pt x="0" y="1440919"/>
                </a:lnTo>
                <a:lnTo>
                  <a:pt x="0" y="0"/>
                </a:lnTo>
                <a:close/>
              </a:path>
            </a:pathLst>
          </a:custGeom>
          <a:solidFill>
            <a:srgbClr val="002060"/>
          </a:solidFill>
        </p:spPr>
        <p:txBody>
          <a:bodyPr wrap="square" lIns="0" tIns="0" rIns="0" bIns="0" rtlCol="0"/>
          <a:lstStyle/>
          <a:p>
            <a:endParaRPr sz="1092"/>
          </a:p>
        </p:txBody>
      </p:sp>
      <p:sp>
        <p:nvSpPr>
          <p:cNvPr id="11" name="Title 2"/>
          <p:cNvSpPr txBox="1">
            <a:spLocks/>
          </p:cNvSpPr>
          <p:nvPr/>
        </p:nvSpPr>
        <p:spPr>
          <a:xfrm>
            <a:off x="497583" y="117103"/>
            <a:ext cx="9825226"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00" dirty="0">
                <a:solidFill>
                  <a:schemeClr val="bg1"/>
                </a:solidFill>
              </a:rPr>
              <a:t>Stimulating Economic Development through Strategic Use of IP</a:t>
            </a:r>
          </a:p>
          <a:p>
            <a:r>
              <a:rPr lang="en-ZA" sz="2183" i="1" dirty="0" err="1">
                <a:solidFill>
                  <a:schemeClr val="bg1"/>
                </a:solidFill>
              </a:rPr>
              <a:t>ThemeScape</a:t>
            </a:r>
            <a:r>
              <a:rPr lang="en-ZA" sz="2183" i="1" dirty="0">
                <a:solidFill>
                  <a:schemeClr val="bg1"/>
                </a:solidFill>
              </a:rPr>
              <a:t> Map of PCT Applications with South African Inventors (2006-2015)</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2" y="1093499"/>
            <a:ext cx="10884890" cy="523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72791" y="6409246"/>
            <a:ext cx="8271210" cy="276999"/>
          </a:xfrm>
          <a:prstGeom prst="rect">
            <a:avLst/>
          </a:prstGeom>
        </p:spPr>
        <p:txBody>
          <a:bodyPr wrap="square">
            <a:spAutoFit/>
          </a:bodyPr>
          <a:lstStyle/>
          <a:p>
            <a:r>
              <a:rPr lang="en-ZA" sz="1200" dirty="0"/>
              <a:t>[Source: Sibanda (2017)]</a:t>
            </a:r>
          </a:p>
        </p:txBody>
      </p:sp>
      <p:sp>
        <p:nvSpPr>
          <p:cNvPr id="19" name="Rectangle 18"/>
          <p:cNvSpPr/>
          <p:nvPr/>
        </p:nvSpPr>
        <p:spPr bwMode="auto">
          <a:xfrm>
            <a:off x="5087888" y="2780929"/>
            <a:ext cx="3078016" cy="1296144"/>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Abrasives / Diamonds</a:t>
            </a:r>
          </a:p>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Chemistry / Petrochemical</a:t>
            </a:r>
          </a:p>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Financial Services</a:t>
            </a:r>
          </a:p>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Biopharmaceutical/ Biotech</a:t>
            </a:r>
          </a:p>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Electronics/ ICT</a:t>
            </a:r>
          </a:p>
        </p:txBody>
      </p:sp>
      <p:sp>
        <p:nvSpPr>
          <p:cNvPr id="20" name="Rectangle 19"/>
          <p:cNvSpPr/>
          <p:nvPr/>
        </p:nvSpPr>
        <p:spPr>
          <a:xfrm>
            <a:off x="9562999" y="1093499"/>
            <a:ext cx="2487749" cy="2480679"/>
          </a:xfrm>
          <a:prstGeom prst="rect">
            <a:avLst/>
          </a:prstGeom>
          <a:solidFill>
            <a:srgbClr val="002060"/>
          </a:solidFill>
        </p:spPr>
        <p:txBody>
          <a:bodyPr wrap="square">
            <a:spAutoFit/>
          </a:bodyPr>
          <a:lstStyle/>
          <a:p>
            <a:r>
              <a:rPr lang="en-GB" sz="1940" dirty="0">
                <a:solidFill>
                  <a:schemeClr val="bg1"/>
                </a:solidFill>
                <a:latin typeface="Calibri" panose="020F0502020204030204" pitchFamily="34" charset="0"/>
              </a:rPr>
              <a:t>Significant number of PCT applications, EPO and USPTO patents with a South African resident inventor </a:t>
            </a:r>
            <a:r>
              <a:rPr lang="en-GB" sz="1940" u="sng" dirty="0">
                <a:solidFill>
                  <a:schemeClr val="bg1"/>
                </a:solidFill>
                <a:latin typeface="Calibri" panose="020F0502020204030204" pitchFamily="34" charset="0"/>
              </a:rPr>
              <a:t>but</a:t>
            </a:r>
            <a:r>
              <a:rPr lang="en-GB" sz="1940" dirty="0">
                <a:solidFill>
                  <a:schemeClr val="bg1"/>
                </a:solidFill>
                <a:latin typeface="Calibri" panose="020F0502020204030204" pitchFamily="34" charset="0"/>
              </a:rPr>
              <a:t> assigned to a non-South African domiciled corporate</a:t>
            </a:r>
            <a:endParaRPr lang="en-ZA" sz="1940" dirty="0">
              <a:solidFill>
                <a:schemeClr val="bg1"/>
              </a:solidFill>
            </a:endParaRPr>
          </a:p>
        </p:txBody>
      </p:sp>
    </p:spTree>
    <p:extLst>
      <p:ext uri="{BB962C8B-B14F-4D97-AF65-F5344CB8AC3E}">
        <p14:creationId xmlns:p14="http://schemas.microsoft.com/office/powerpoint/2010/main" val="4101002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object 3"/>
          <p:cNvSpPr/>
          <p:nvPr/>
        </p:nvSpPr>
        <p:spPr>
          <a:xfrm>
            <a:off x="372791" y="143051"/>
            <a:ext cx="10884891" cy="874097"/>
          </a:xfrm>
          <a:custGeom>
            <a:avLst/>
            <a:gdLst/>
            <a:ahLst/>
            <a:cxnLst/>
            <a:rect l="l" t="t" r="r" b="b"/>
            <a:pathLst>
              <a:path w="18917285" h="1441450">
                <a:moveTo>
                  <a:pt x="0" y="0"/>
                </a:moveTo>
                <a:lnTo>
                  <a:pt x="18916837" y="0"/>
                </a:lnTo>
                <a:lnTo>
                  <a:pt x="18916837" y="1440919"/>
                </a:lnTo>
                <a:lnTo>
                  <a:pt x="0" y="1440919"/>
                </a:lnTo>
                <a:lnTo>
                  <a:pt x="0" y="0"/>
                </a:lnTo>
                <a:close/>
              </a:path>
            </a:pathLst>
          </a:custGeom>
          <a:solidFill>
            <a:srgbClr val="002060"/>
          </a:solidFill>
        </p:spPr>
        <p:txBody>
          <a:bodyPr wrap="square" lIns="0" tIns="0" rIns="0" bIns="0" rtlCol="0"/>
          <a:lstStyle/>
          <a:p>
            <a:endParaRPr sz="1092"/>
          </a:p>
        </p:txBody>
      </p:sp>
      <p:sp>
        <p:nvSpPr>
          <p:cNvPr id="14" name="Title 2"/>
          <p:cNvSpPr txBox="1">
            <a:spLocks/>
          </p:cNvSpPr>
          <p:nvPr/>
        </p:nvSpPr>
        <p:spPr>
          <a:xfrm>
            <a:off x="524977" y="182198"/>
            <a:ext cx="10580519"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00" dirty="0">
                <a:solidFill>
                  <a:schemeClr val="bg1"/>
                </a:solidFill>
              </a:rPr>
              <a:t>Stimulating Economic Development through Strategic Use of IP</a:t>
            </a:r>
          </a:p>
          <a:p>
            <a:r>
              <a:rPr lang="en-ZA" sz="1940" i="1" dirty="0">
                <a:solidFill>
                  <a:schemeClr val="bg1"/>
                </a:solidFill>
              </a:rPr>
              <a:t>Top Assignees of South African Inventors PCT Applications (1996-2005)</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1" y="1143744"/>
            <a:ext cx="10884891" cy="503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875943" y="6274660"/>
            <a:ext cx="8271210" cy="276999"/>
          </a:xfrm>
          <a:prstGeom prst="rect">
            <a:avLst/>
          </a:prstGeom>
        </p:spPr>
        <p:txBody>
          <a:bodyPr wrap="square">
            <a:spAutoFit/>
          </a:bodyPr>
          <a:lstStyle/>
          <a:p>
            <a:r>
              <a:rPr lang="en-ZA" sz="1200" dirty="0"/>
              <a:t>[Source: Sibanda (2017)]</a:t>
            </a:r>
          </a:p>
        </p:txBody>
      </p:sp>
      <p:sp>
        <p:nvSpPr>
          <p:cNvPr id="17" name="Oval 16"/>
          <p:cNvSpPr/>
          <p:nvPr/>
        </p:nvSpPr>
        <p:spPr bwMode="auto">
          <a:xfrm rot="2275840">
            <a:off x="2219011" y="4306586"/>
            <a:ext cx="360040" cy="576064"/>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endParaRPr lang="en-ZA" sz="2400" b="1">
              <a:latin typeface="Arial" charset="0"/>
            </a:endParaRPr>
          </a:p>
        </p:txBody>
      </p:sp>
      <p:sp>
        <p:nvSpPr>
          <p:cNvPr id="18" name="Oval 17"/>
          <p:cNvSpPr/>
          <p:nvPr/>
        </p:nvSpPr>
        <p:spPr bwMode="auto">
          <a:xfrm rot="2840531">
            <a:off x="6816884" y="4156318"/>
            <a:ext cx="341991" cy="1403344"/>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endParaRPr lang="en-ZA" sz="2400" b="1">
              <a:latin typeface="Arial" charset="0"/>
            </a:endParaRPr>
          </a:p>
        </p:txBody>
      </p:sp>
      <p:sp>
        <p:nvSpPr>
          <p:cNvPr id="21" name="Rectangle 20"/>
          <p:cNvSpPr/>
          <p:nvPr/>
        </p:nvSpPr>
        <p:spPr bwMode="auto">
          <a:xfrm>
            <a:off x="4302675" y="1925831"/>
            <a:ext cx="6408711" cy="108012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r>
              <a:rPr lang="en-ZA" sz="2401" b="1" dirty="0">
                <a:solidFill>
                  <a:schemeClr val="bg1"/>
                </a:solidFill>
                <a:latin typeface="Arial" charset="0"/>
              </a:rPr>
              <a:t>3 publicly financed institutions </a:t>
            </a:r>
            <a:r>
              <a:rPr lang="en-ZA" sz="2400" b="1" dirty="0">
                <a:solidFill>
                  <a:schemeClr val="bg1"/>
                </a:solidFill>
                <a:latin typeface="Arial" charset="0"/>
              </a:rPr>
              <a:t>in the top 20</a:t>
            </a:r>
          </a:p>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CSIR, PBMR, University of Cape Town</a:t>
            </a:r>
          </a:p>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Mostly private sector dominated by Sasol and De Beers</a:t>
            </a:r>
          </a:p>
        </p:txBody>
      </p:sp>
      <p:sp>
        <p:nvSpPr>
          <p:cNvPr id="22" name="Oval 21"/>
          <p:cNvSpPr/>
          <p:nvPr/>
        </p:nvSpPr>
        <p:spPr bwMode="auto">
          <a:xfrm rot="2840531">
            <a:off x="2415659" y="3973708"/>
            <a:ext cx="362938" cy="2584017"/>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endParaRPr lang="en-ZA" sz="2400" b="1">
              <a:latin typeface="Arial" charset="0"/>
            </a:endParaRPr>
          </a:p>
        </p:txBody>
      </p:sp>
    </p:spTree>
    <p:extLst>
      <p:ext uri="{BB962C8B-B14F-4D97-AF65-F5344CB8AC3E}">
        <p14:creationId xmlns:p14="http://schemas.microsoft.com/office/powerpoint/2010/main" val="22283088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object 3"/>
          <p:cNvSpPr/>
          <p:nvPr/>
        </p:nvSpPr>
        <p:spPr>
          <a:xfrm>
            <a:off x="372791" y="143051"/>
            <a:ext cx="10884891" cy="874097"/>
          </a:xfrm>
          <a:custGeom>
            <a:avLst/>
            <a:gdLst/>
            <a:ahLst/>
            <a:cxnLst/>
            <a:rect l="l" t="t" r="r" b="b"/>
            <a:pathLst>
              <a:path w="18917285" h="1441450">
                <a:moveTo>
                  <a:pt x="0" y="0"/>
                </a:moveTo>
                <a:lnTo>
                  <a:pt x="18916837" y="0"/>
                </a:lnTo>
                <a:lnTo>
                  <a:pt x="18916837" y="1440919"/>
                </a:lnTo>
                <a:lnTo>
                  <a:pt x="0" y="1440919"/>
                </a:lnTo>
                <a:lnTo>
                  <a:pt x="0" y="0"/>
                </a:lnTo>
                <a:close/>
              </a:path>
            </a:pathLst>
          </a:custGeom>
          <a:solidFill>
            <a:srgbClr val="002060"/>
          </a:solidFill>
        </p:spPr>
        <p:txBody>
          <a:bodyPr wrap="square" lIns="0" tIns="0" rIns="0" bIns="0" rtlCol="0"/>
          <a:lstStyle/>
          <a:p>
            <a:endParaRPr sz="1092"/>
          </a:p>
        </p:txBody>
      </p:sp>
      <p:sp>
        <p:nvSpPr>
          <p:cNvPr id="12" name="Title 2"/>
          <p:cNvSpPr txBox="1">
            <a:spLocks/>
          </p:cNvSpPr>
          <p:nvPr/>
        </p:nvSpPr>
        <p:spPr>
          <a:xfrm>
            <a:off x="586465" y="136773"/>
            <a:ext cx="10457542"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00" dirty="0">
                <a:solidFill>
                  <a:schemeClr val="bg1"/>
                </a:solidFill>
              </a:rPr>
              <a:t>Stimulating Economic Development through Strategic Use of IP</a:t>
            </a:r>
          </a:p>
          <a:p>
            <a:r>
              <a:rPr lang="en-ZA" sz="2183" i="1" dirty="0">
                <a:solidFill>
                  <a:schemeClr val="bg1"/>
                </a:solidFill>
              </a:rPr>
              <a:t>Top Assignees of PCT Applications with South African Inventors (2006-2015)</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1" y="1114311"/>
            <a:ext cx="10884891" cy="516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72791" y="6349674"/>
            <a:ext cx="8271210" cy="276999"/>
          </a:xfrm>
          <a:prstGeom prst="rect">
            <a:avLst/>
          </a:prstGeom>
        </p:spPr>
        <p:txBody>
          <a:bodyPr wrap="square">
            <a:spAutoFit/>
          </a:bodyPr>
          <a:lstStyle/>
          <a:p>
            <a:r>
              <a:rPr lang="en-ZA" sz="1200" dirty="0"/>
              <a:t>[Source: Sibanda (2017)]</a:t>
            </a:r>
          </a:p>
        </p:txBody>
      </p:sp>
      <p:sp>
        <p:nvSpPr>
          <p:cNvPr id="20" name="Rectangle 19"/>
          <p:cNvSpPr/>
          <p:nvPr/>
        </p:nvSpPr>
        <p:spPr bwMode="auto">
          <a:xfrm>
            <a:off x="5290728" y="1947613"/>
            <a:ext cx="5966954" cy="1152128"/>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r>
              <a:rPr lang="en-ZA" sz="2401" b="1" dirty="0">
                <a:solidFill>
                  <a:schemeClr val="bg1"/>
                </a:solidFill>
                <a:latin typeface="Arial" charset="0"/>
              </a:rPr>
              <a:t>6 publicly financed institutions </a:t>
            </a:r>
            <a:r>
              <a:rPr lang="en-ZA" sz="2400" b="1" dirty="0">
                <a:solidFill>
                  <a:schemeClr val="bg1"/>
                </a:solidFill>
                <a:latin typeface="Arial" charset="0"/>
              </a:rPr>
              <a:t>in top 20</a:t>
            </a:r>
          </a:p>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SUN, UCT, CSIR, WITS, NWU, UP</a:t>
            </a:r>
          </a:p>
          <a:p>
            <a:pPr marL="342905" indent="-342905" defTabSz="914413" fontAlgn="base">
              <a:spcBef>
                <a:spcPct val="0"/>
              </a:spcBef>
              <a:spcAft>
                <a:spcPct val="0"/>
              </a:spcAft>
              <a:buFont typeface="Arial" pitchFamily="34" charset="0"/>
              <a:buChar char="•"/>
            </a:pPr>
            <a:r>
              <a:rPr lang="en-ZA" sz="1600" dirty="0">
                <a:solidFill>
                  <a:schemeClr val="bg1"/>
                </a:solidFill>
                <a:latin typeface="Arial" charset="0"/>
              </a:rPr>
              <a:t>Private sector dominated by Sasol, Element Six, Discovery</a:t>
            </a:r>
          </a:p>
          <a:p>
            <a:pPr defTabSz="914413" fontAlgn="base">
              <a:spcBef>
                <a:spcPct val="0"/>
              </a:spcBef>
              <a:spcAft>
                <a:spcPct val="0"/>
              </a:spcAft>
            </a:pPr>
            <a:r>
              <a:rPr lang="en-ZA" sz="1600" dirty="0">
                <a:solidFill>
                  <a:schemeClr val="bg1"/>
                </a:solidFill>
                <a:latin typeface="Arial" charset="0"/>
              </a:rPr>
              <a:t>      VISA, African Explosives, Detnet</a:t>
            </a:r>
          </a:p>
        </p:txBody>
      </p:sp>
      <p:sp>
        <p:nvSpPr>
          <p:cNvPr id="23" name="Oval 22"/>
          <p:cNvSpPr/>
          <p:nvPr/>
        </p:nvSpPr>
        <p:spPr bwMode="auto">
          <a:xfrm rot="2840531">
            <a:off x="2939840" y="4499815"/>
            <a:ext cx="360040" cy="43876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endParaRPr lang="en-ZA" sz="2400" b="1">
              <a:latin typeface="Arial" charset="0"/>
            </a:endParaRPr>
          </a:p>
        </p:txBody>
      </p:sp>
      <p:sp>
        <p:nvSpPr>
          <p:cNvPr id="24" name="Oval 23"/>
          <p:cNvSpPr/>
          <p:nvPr/>
        </p:nvSpPr>
        <p:spPr bwMode="auto">
          <a:xfrm rot="3131847">
            <a:off x="1768975" y="3959984"/>
            <a:ext cx="658393" cy="2075385"/>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endParaRPr lang="en-ZA" sz="2400" b="1">
              <a:latin typeface="Arial" charset="0"/>
            </a:endParaRPr>
          </a:p>
        </p:txBody>
      </p:sp>
      <p:sp>
        <p:nvSpPr>
          <p:cNvPr id="25" name="Oval 24"/>
          <p:cNvSpPr/>
          <p:nvPr/>
        </p:nvSpPr>
        <p:spPr bwMode="auto">
          <a:xfrm rot="2840531">
            <a:off x="3369985" y="4162371"/>
            <a:ext cx="291759" cy="2137265"/>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endParaRPr lang="en-ZA" sz="2400" b="1">
              <a:latin typeface="Arial" charset="0"/>
            </a:endParaRPr>
          </a:p>
        </p:txBody>
      </p:sp>
      <p:sp>
        <p:nvSpPr>
          <p:cNvPr id="26" name="Oval 25"/>
          <p:cNvSpPr/>
          <p:nvPr/>
        </p:nvSpPr>
        <p:spPr bwMode="auto">
          <a:xfrm rot="3064170">
            <a:off x="5921955" y="4014635"/>
            <a:ext cx="693650" cy="2101964"/>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13" fontAlgn="base">
              <a:spcBef>
                <a:spcPct val="0"/>
              </a:spcBef>
              <a:spcAft>
                <a:spcPct val="0"/>
              </a:spcAft>
            </a:pPr>
            <a:endParaRPr lang="en-ZA" sz="2400" b="1">
              <a:latin typeface="Arial" charset="0"/>
            </a:endParaRPr>
          </a:p>
        </p:txBody>
      </p:sp>
    </p:spTree>
    <p:extLst>
      <p:ext uri="{BB962C8B-B14F-4D97-AF65-F5344CB8AC3E}">
        <p14:creationId xmlns:p14="http://schemas.microsoft.com/office/powerpoint/2010/main" val="29984264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4" name="object 3"/>
          <p:cNvSpPr/>
          <p:nvPr/>
        </p:nvSpPr>
        <p:spPr>
          <a:xfrm>
            <a:off x="372791" y="143051"/>
            <a:ext cx="10884891" cy="874097"/>
          </a:xfrm>
          <a:custGeom>
            <a:avLst/>
            <a:gdLst/>
            <a:ahLst/>
            <a:cxnLst/>
            <a:rect l="l" t="t" r="r" b="b"/>
            <a:pathLst>
              <a:path w="18917285" h="1441450">
                <a:moveTo>
                  <a:pt x="0" y="0"/>
                </a:moveTo>
                <a:lnTo>
                  <a:pt x="18916837" y="0"/>
                </a:lnTo>
                <a:lnTo>
                  <a:pt x="18916837" y="1440919"/>
                </a:lnTo>
                <a:lnTo>
                  <a:pt x="0" y="1440919"/>
                </a:lnTo>
                <a:lnTo>
                  <a:pt x="0" y="0"/>
                </a:lnTo>
                <a:close/>
              </a:path>
            </a:pathLst>
          </a:custGeom>
          <a:solidFill>
            <a:srgbClr val="002060"/>
          </a:solidFill>
        </p:spPr>
        <p:txBody>
          <a:bodyPr wrap="square" lIns="0" tIns="0" rIns="0" bIns="0" rtlCol="0"/>
          <a:lstStyle/>
          <a:p>
            <a:endParaRPr sz="1092"/>
          </a:p>
        </p:txBody>
      </p:sp>
      <p:sp>
        <p:nvSpPr>
          <p:cNvPr id="15" name="Title 2"/>
          <p:cNvSpPr txBox="1">
            <a:spLocks/>
          </p:cNvSpPr>
          <p:nvPr/>
        </p:nvSpPr>
        <p:spPr>
          <a:xfrm>
            <a:off x="587593" y="143051"/>
            <a:ext cx="10094672"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00" dirty="0">
                <a:solidFill>
                  <a:schemeClr val="bg1"/>
                </a:solidFill>
              </a:rPr>
              <a:t>Stimulating Economic Development through Strategic Use of IP</a:t>
            </a:r>
          </a:p>
          <a:p>
            <a:r>
              <a:rPr lang="en-ZA" sz="2183" i="1" dirty="0">
                <a:solidFill>
                  <a:schemeClr val="bg1"/>
                </a:solidFill>
              </a:rPr>
              <a:t>Top IPC of PCT Applications by Public Institutions</a:t>
            </a: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1" y="1052735"/>
            <a:ext cx="10884891" cy="494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84142" y="6113380"/>
            <a:ext cx="8271210" cy="276999"/>
          </a:xfrm>
          <a:prstGeom prst="rect">
            <a:avLst/>
          </a:prstGeom>
        </p:spPr>
        <p:txBody>
          <a:bodyPr wrap="square">
            <a:spAutoFit/>
          </a:bodyPr>
          <a:lstStyle/>
          <a:p>
            <a:r>
              <a:rPr lang="en-ZA" sz="1200" dirty="0"/>
              <a:t>[Source: Sibanda (2017)]</a:t>
            </a:r>
          </a:p>
        </p:txBody>
      </p:sp>
      <p:sp>
        <p:nvSpPr>
          <p:cNvPr id="18" name="Rectangle 17"/>
          <p:cNvSpPr/>
          <p:nvPr/>
        </p:nvSpPr>
        <p:spPr bwMode="auto">
          <a:xfrm>
            <a:off x="6356607" y="2382448"/>
            <a:ext cx="4597489" cy="756084"/>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5" indent="-342905" defTabSz="914413" fontAlgn="base">
              <a:spcBef>
                <a:spcPct val="0"/>
              </a:spcBef>
              <a:spcAft>
                <a:spcPct val="0"/>
              </a:spcAft>
              <a:buFont typeface="Arial" pitchFamily="34" charset="0"/>
              <a:buChar char="•"/>
            </a:pPr>
            <a:r>
              <a:rPr lang="en-ZA" sz="2200" dirty="0">
                <a:solidFill>
                  <a:schemeClr val="bg1"/>
                </a:solidFill>
                <a:latin typeface="Arial" charset="0"/>
              </a:rPr>
              <a:t>Emerging cluster:</a:t>
            </a:r>
          </a:p>
          <a:p>
            <a:pPr marL="799836" lvl="1" indent="-342905">
              <a:buFont typeface="Arial" pitchFamily="34" charset="0"/>
              <a:buChar char="•"/>
            </a:pPr>
            <a:r>
              <a:rPr lang="en-ZA" sz="2200" dirty="0">
                <a:solidFill>
                  <a:schemeClr val="bg1"/>
                </a:solidFill>
                <a:latin typeface="Arial" charset="0"/>
              </a:rPr>
              <a:t>Life sciences / Biotechnology</a:t>
            </a:r>
          </a:p>
        </p:txBody>
      </p:sp>
    </p:spTree>
    <p:extLst>
      <p:ext uri="{BB962C8B-B14F-4D97-AF65-F5344CB8AC3E}">
        <p14:creationId xmlns:p14="http://schemas.microsoft.com/office/powerpoint/2010/main" val="14213181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object 3"/>
          <p:cNvSpPr/>
          <p:nvPr/>
        </p:nvSpPr>
        <p:spPr>
          <a:xfrm>
            <a:off x="372791" y="143051"/>
            <a:ext cx="10884891" cy="874097"/>
          </a:xfrm>
          <a:custGeom>
            <a:avLst/>
            <a:gdLst/>
            <a:ahLst/>
            <a:cxnLst/>
            <a:rect l="l" t="t" r="r" b="b"/>
            <a:pathLst>
              <a:path w="18917285" h="1441450">
                <a:moveTo>
                  <a:pt x="0" y="0"/>
                </a:moveTo>
                <a:lnTo>
                  <a:pt x="18916837" y="0"/>
                </a:lnTo>
                <a:lnTo>
                  <a:pt x="18916837" y="1440919"/>
                </a:lnTo>
                <a:lnTo>
                  <a:pt x="0" y="1440919"/>
                </a:lnTo>
                <a:lnTo>
                  <a:pt x="0" y="0"/>
                </a:lnTo>
                <a:close/>
              </a:path>
            </a:pathLst>
          </a:custGeom>
          <a:solidFill>
            <a:srgbClr val="002060"/>
          </a:solidFill>
        </p:spPr>
        <p:txBody>
          <a:bodyPr wrap="square" lIns="0" tIns="0" rIns="0" bIns="0" rtlCol="0"/>
          <a:lstStyle/>
          <a:p>
            <a:endParaRPr sz="1092"/>
          </a:p>
        </p:txBody>
      </p:sp>
      <p:sp>
        <p:nvSpPr>
          <p:cNvPr id="10" name="Title 2"/>
          <p:cNvSpPr txBox="1">
            <a:spLocks/>
          </p:cNvSpPr>
          <p:nvPr/>
        </p:nvSpPr>
        <p:spPr>
          <a:xfrm>
            <a:off x="598973" y="117103"/>
            <a:ext cx="9242580"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00" dirty="0">
                <a:solidFill>
                  <a:schemeClr val="bg1"/>
                </a:solidFill>
              </a:rPr>
              <a:t>Stimulating Economic Development through Strategic Use of IP</a:t>
            </a:r>
          </a:p>
          <a:p>
            <a:r>
              <a:rPr lang="en-ZA" sz="2183" i="1" dirty="0">
                <a:solidFill>
                  <a:schemeClr val="bg1"/>
                </a:solidFill>
              </a:rPr>
              <a:t>Top IPC of PCT Applications by Public Institutions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18" y="1146937"/>
            <a:ext cx="10861764" cy="512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95918" y="6397511"/>
            <a:ext cx="2359982" cy="276999"/>
          </a:xfrm>
          <a:prstGeom prst="rect">
            <a:avLst/>
          </a:prstGeom>
        </p:spPr>
        <p:txBody>
          <a:bodyPr wrap="square">
            <a:spAutoFit/>
          </a:bodyPr>
          <a:lstStyle/>
          <a:p>
            <a:r>
              <a:rPr lang="en-ZA" sz="1200" dirty="0"/>
              <a:t>[Source: Sibanda (2017)]</a:t>
            </a:r>
          </a:p>
        </p:txBody>
      </p:sp>
      <p:sp>
        <p:nvSpPr>
          <p:cNvPr id="13" name="Rectangle 12"/>
          <p:cNvSpPr/>
          <p:nvPr/>
        </p:nvSpPr>
        <p:spPr bwMode="auto">
          <a:xfrm>
            <a:off x="5857175" y="2152622"/>
            <a:ext cx="5400599" cy="2863878"/>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5" indent="-342905" defTabSz="914413" fontAlgn="base">
              <a:spcBef>
                <a:spcPct val="0"/>
              </a:spcBef>
              <a:spcAft>
                <a:spcPct val="0"/>
              </a:spcAft>
              <a:buFont typeface="Arial" pitchFamily="34" charset="0"/>
              <a:buChar char="•"/>
            </a:pPr>
            <a:r>
              <a:rPr lang="en-ZA" sz="2200" dirty="0" smtClean="0">
                <a:solidFill>
                  <a:schemeClr val="bg1"/>
                </a:solidFill>
                <a:latin typeface="Arial" charset="0"/>
              </a:rPr>
              <a:t>Increased patenting by universities in</a:t>
            </a:r>
          </a:p>
          <a:p>
            <a:pPr defTabSz="914413" fontAlgn="base">
              <a:spcBef>
                <a:spcPct val="0"/>
              </a:spcBef>
              <a:spcAft>
                <a:spcPct val="0"/>
              </a:spcAft>
            </a:pPr>
            <a:r>
              <a:rPr lang="en-ZA" sz="2200" dirty="0" smtClean="0">
                <a:solidFill>
                  <a:schemeClr val="bg1"/>
                </a:solidFill>
                <a:latin typeface="Arial" charset="0"/>
              </a:rPr>
              <a:t> specific sectors where government R&amp;D </a:t>
            </a:r>
          </a:p>
          <a:p>
            <a:pPr defTabSz="914413" fontAlgn="base">
              <a:spcBef>
                <a:spcPct val="0"/>
              </a:spcBef>
              <a:spcAft>
                <a:spcPct val="0"/>
              </a:spcAft>
            </a:pPr>
            <a:r>
              <a:rPr lang="en-ZA" sz="2200" dirty="0" smtClean="0">
                <a:solidFill>
                  <a:schemeClr val="bg1"/>
                </a:solidFill>
                <a:latin typeface="Arial" charset="0"/>
              </a:rPr>
              <a:t>funding was prioritised (specific funding</a:t>
            </a:r>
          </a:p>
          <a:p>
            <a:pPr defTabSz="914413" fontAlgn="base">
              <a:spcBef>
                <a:spcPct val="0"/>
              </a:spcBef>
              <a:spcAft>
                <a:spcPct val="0"/>
              </a:spcAft>
            </a:pPr>
            <a:r>
              <a:rPr lang="en-ZA" sz="2200" dirty="0" smtClean="0">
                <a:solidFill>
                  <a:schemeClr val="bg1"/>
                </a:solidFill>
                <a:latin typeface="Arial" charset="0"/>
              </a:rPr>
              <a:t> instruments </a:t>
            </a:r>
            <a:endParaRPr lang="en-ZA" sz="2200" dirty="0">
              <a:solidFill>
                <a:schemeClr val="bg1"/>
              </a:solidFill>
              <a:latin typeface="Arial" charset="0"/>
            </a:endParaRPr>
          </a:p>
          <a:p>
            <a:pPr marL="342905" indent="-342905" defTabSz="914413" fontAlgn="base">
              <a:spcBef>
                <a:spcPct val="0"/>
              </a:spcBef>
              <a:spcAft>
                <a:spcPct val="0"/>
              </a:spcAft>
              <a:buFont typeface="Arial" pitchFamily="34" charset="0"/>
              <a:buChar char="•"/>
            </a:pPr>
            <a:r>
              <a:rPr lang="en-ZA" sz="2200" dirty="0">
                <a:solidFill>
                  <a:schemeClr val="bg1"/>
                </a:solidFill>
                <a:latin typeface="Arial" charset="0"/>
              </a:rPr>
              <a:t>Mostly:</a:t>
            </a:r>
          </a:p>
          <a:p>
            <a:pPr marL="803489" lvl="1" indent="-346558">
              <a:buFont typeface="Wingdings" panose="05000000000000000000" pitchFamily="2" charset="2"/>
              <a:buChar char="ü"/>
            </a:pPr>
            <a:r>
              <a:rPr lang="en-ZA" sz="2200" dirty="0">
                <a:solidFill>
                  <a:schemeClr val="bg1"/>
                </a:solidFill>
                <a:latin typeface="Arial" charset="0"/>
              </a:rPr>
              <a:t>Life sciences / biotechnology</a:t>
            </a:r>
          </a:p>
          <a:p>
            <a:pPr marL="803489" lvl="1" indent="-346558">
              <a:buFont typeface="Wingdings" panose="05000000000000000000" pitchFamily="2" charset="2"/>
              <a:buChar char="ü"/>
            </a:pPr>
            <a:r>
              <a:rPr lang="en-ZA" sz="2200" dirty="0">
                <a:solidFill>
                  <a:schemeClr val="bg1"/>
                </a:solidFill>
                <a:latin typeface="Arial" charset="0"/>
              </a:rPr>
              <a:t>ICT / Electronics </a:t>
            </a:r>
          </a:p>
        </p:txBody>
      </p:sp>
    </p:spTree>
    <p:extLst>
      <p:ext uri="{BB962C8B-B14F-4D97-AF65-F5344CB8AC3E}">
        <p14:creationId xmlns:p14="http://schemas.microsoft.com/office/powerpoint/2010/main" val="16064095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object 3"/>
          <p:cNvSpPr/>
          <p:nvPr/>
        </p:nvSpPr>
        <p:spPr>
          <a:xfrm>
            <a:off x="372792" y="143051"/>
            <a:ext cx="11382888" cy="874097"/>
          </a:xfrm>
          <a:custGeom>
            <a:avLst/>
            <a:gdLst/>
            <a:ahLst/>
            <a:cxnLst/>
            <a:rect l="l" t="t" r="r" b="b"/>
            <a:pathLst>
              <a:path w="18917285" h="1441450">
                <a:moveTo>
                  <a:pt x="0" y="0"/>
                </a:moveTo>
                <a:lnTo>
                  <a:pt x="18916837" y="0"/>
                </a:lnTo>
                <a:lnTo>
                  <a:pt x="18916837" y="1440919"/>
                </a:lnTo>
                <a:lnTo>
                  <a:pt x="0" y="1440919"/>
                </a:lnTo>
                <a:lnTo>
                  <a:pt x="0" y="0"/>
                </a:lnTo>
                <a:close/>
              </a:path>
            </a:pathLst>
          </a:custGeom>
          <a:solidFill>
            <a:srgbClr val="002060"/>
          </a:solidFill>
        </p:spPr>
        <p:txBody>
          <a:bodyPr wrap="square" lIns="0" tIns="0" rIns="0" bIns="0" rtlCol="0"/>
          <a:lstStyle/>
          <a:p>
            <a:endParaRPr sz="1092"/>
          </a:p>
        </p:txBody>
      </p:sp>
      <p:sp>
        <p:nvSpPr>
          <p:cNvPr id="9" name="Title 2"/>
          <p:cNvSpPr txBox="1">
            <a:spLocks/>
          </p:cNvSpPr>
          <p:nvPr/>
        </p:nvSpPr>
        <p:spPr>
          <a:xfrm>
            <a:off x="578598" y="160339"/>
            <a:ext cx="10155977"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00" dirty="0">
                <a:solidFill>
                  <a:schemeClr val="bg1"/>
                </a:solidFill>
              </a:rPr>
              <a:t>Stimulating Economic Development through Strategic Use of IP</a:t>
            </a:r>
          </a:p>
          <a:p>
            <a:r>
              <a:rPr lang="en-ZA" sz="2183" i="1" dirty="0">
                <a:solidFill>
                  <a:schemeClr val="bg1"/>
                </a:solidFill>
              </a:rPr>
              <a:t>USPTO Patents  by Public Institutions (2006-2015)</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2" y="1110511"/>
            <a:ext cx="5809483" cy="516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72791" y="6387678"/>
            <a:ext cx="8271210" cy="276999"/>
          </a:xfrm>
          <a:prstGeom prst="rect">
            <a:avLst/>
          </a:prstGeom>
        </p:spPr>
        <p:txBody>
          <a:bodyPr wrap="square">
            <a:spAutoFit/>
          </a:bodyPr>
          <a:lstStyle/>
          <a:p>
            <a:r>
              <a:rPr lang="en-ZA" sz="1200" dirty="0"/>
              <a:t>[Source: Sibanda (2017)]</a:t>
            </a:r>
          </a:p>
        </p:txBody>
      </p:sp>
      <p:pic>
        <p:nvPicPr>
          <p:cNvPr id="12" name="Picture 11"/>
          <p:cNvPicPr>
            <a:picLocks noChangeAspect="1"/>
          </p:cNvPicPr>
          <p:nvPr/>
        </p:nvPicPr>
        <p:blipFill>
          <a:blip r:embed="rId4"/>
          <a:stretch>
            <a:fillRect/>
          </a:stretch>
        </p:blipFill>
        <p:spPr>
          <a:xfrm>
            <a:off x="6393500" y="1110511"/>
            <a:ext cx="5362179" cy="5277167"/>
          </a:xfrm>
          <a:prstGeom prst="rect">
            <a:avLst/>
          </a:prstGeom>
          <a:ln>
            <a:solidFill>
              <a:schemeClr val="tx1"/>
            </a:solidFill>
          </a:ln>
        </p:spPr>
      </p:pic>
      <p:sp>
        <p:nvSpPr>
          <p:cNvPr id="13" name="Rectangle 12"/>
          <p:cNvSpPr/>
          <p:nvPr/>
        </p:nvSpPr>
        <p:spPr>
          <a:xfrm>
            <a:off x="6347541" y="6458091"/>
            <a:ext cx="4599336" cy="260392"/>
          </a:xfrm>
          <a:prstGeom prst="rect">
            <a:avLst/>
          </a:prstGeom>
        </p:spPr>
        <p:txBody>
          <a:bodyPr wrap="none">
            <a:spAutoFit/>
          </a:bodyPr>
          <a:lstStyle/>
          <a:p>
            <a:r>
              <a:rPr lang="en-ZA" sz="1092" dirty="0"/>
              <a:t>Source: http://innovationpolicyplatform.org/STICharting/BERD.htm?iso=ZA </a:t>
            </a:r>
          </a:p>
        </p:txBody>
      </p:sp>
      <p:cxnSp>
        <p:nvCxnSpPr>
          <p:cNvPr id="18" name="Straight Connector 17"/>
          <p:cNvCxnSpPr/>
          <p:nvPr/>
        </p:nvCxnSpPr>
        <p:spPr>
          <a:xfrm>
            <a:off x="6269911" y="1122568"/>
            <a:ext cx="33270" cy="5494703"/>
          </a:xfrm>
          <a:prstGeom prst="line">
            <a:avLst/>
          </a:prstGeom>
          <a:ln w="41275">
            <a:solidFill>
              <a:srgbClr val="003B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7551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1"/>
            <a:ext cx="6096000" cy="6371351"/>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10" name="Rectangle 9"/>
          <p:cNvSpPr/>
          <p:nvPr/>
        </p:nvSpPr>
        <p:spPr bwMode="auto">
          <a:xfrm>
            <a:off x="6329168" y="2302113"/>
            <a:ext cx="741363" cy="504825"/>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S. No.</a:t>
            </a:r>
          </a:p>
        </p:txBody>
      </p:sp>
      <p:sp>
        <p:nvSpPr>
          <p:cNvPr id="11" name="Rectangle 10"/>
          <p:cNvSpPr/>
          <p:nvPr/>
        </p:nvSpPr>
        <p:spPr bwMode="auto">
          <a:xfrm>
            <a:off x="7206018" y="2300526"/>
            <a:ext cx="3787024"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Contents</a:t>
            </a:r>
          </a:p>
        </p:txBody>
      </p:sp>
      <p:sp>
        <p:nvSpPr>
          <p:cNvPr id="12" name="Rectangle 11"/>
          <p:cNvSpPr/>
          <p:nvPr/>
        </p:nvSpPr>
        <p:spPr bwMode="auto">
          <a:xfrm>
            <a:off x="11145443" y="2300526"/>
            <a:ext cx="736600" cy="506412"/>
          </a:xfrm>
          <a:prstGeom prst="rect">
            <a:avLst/>
          </a:prstGeom>
          <a:solidFill>
            <a:schemeClr val="accent2">
              <a:lumMod val="7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ndara"/>
                <a:ea typeface="+mn-ea"/>
                <a:cs typeface="Arial"/>
              </a:rPr>
              <a:t>Page No.</a:t>
            </a:r>
          </a:p>
        </p:txBody>
      </p:sp>
      <p:sp>
        <p:nvSpPr>
          <p:cNvPr id="15" name="Rectangle 14"/>
          <p:cNvSpPr/>
          <p:nvPr/>
        </p:nvSpPr>
        <p:spPr bwMode="auto">
          <a:xfrm>
            <a:off x="6329168" y="3522901"/>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Candara"/>
              <a:ea typeface="+mn-ea"/>
              <a:cs typeface="Arial"/>
            </a:endParaRPr>
          </a:p>
        </p:txBody>
      </p:sp>
      <p:sp>
        <p:nvSpPr>
          <p:cNvPr id="16" name="Rectangle 15"/>
          <p:cNvSpPr/>
          <p:nvPr/>
        </p:nvSpPr>
        <p:spPr bwMode="auto">
          <a:xfrm>
            <a:off x="7206018" y="3522901"/>
            <a:ext cx="3783850"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17" name="Rectangle 16"/>
          <p:cNvSpPr/>
          <p:nvPr/>
        </p:nvSpPr>
        <p:spPr bwMode="auto">
          <a:xfrm>
            <a:off x="11138266" y="351972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Candara"/>
              <a:ea typeface="+mn-ea"/>
              <a:cs typeface="Arial"/>
            </a:endParaRPr>
          </a:p>
        </p:txBody>
      </p:sp>
      <p:sp>
        <p:nvSpPr>
          <p:cNvPr id="19" name="Rectangle 18"/>
          <p:cNvSpPr/>
          <p:nvPr/>
        </p:nvSpPr>
        <p:spPr bwMode="auto">
          <a:xfrm>
            <a:off x="6329168" y="4037250"/>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1" name="Rectangle 20"/>
          <p:cNvSpPr/>
          <p:nvPr/>
        </p:nvSpPr>
        <p:spPr bwMode="auto">
          <a:xfrm>
            <a:off x="7206018" y="4035663"/>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2" name="Rectangle 21"/>
          <p:cNvSpPr/>
          <p:nvPr/>
        </p:nvSpPr>
        <p:spPr bwMode="auto">
          <a:xfrm>
            <a:off x="11138266" y="4035663"/>
            <a:ext cx="736600" cy="338137"/>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4" name="Rectangle 23"/>
          <p:cNvSpPr/>
          <p:nvPr/>
        </p:nvSpPr>
        <p:spPr bwMode="auto">
          <a:xfrm>
            <a:off x="6329168" y="4548426"/>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5" name="Rectangle 24"/>
          <p:cNvSpPr/>
          <p:nvPr/>
        </p:nvSpPr>
        <p:spPr bwMode="auto">
          <a:xfrm>
            <a:off x="7206018" y="4545251"/>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6" name="Rectangle 25"/>
          <p:cNvSpPr/>
          <p:nvPr/>
        </p:nvSpPr>
        <p:spPr bwMode="auto">
          <a:xfrm>
            <a:off x="11145443" y="4545206"/>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8" name="Rectangle 27"/>
          <p:cNvSpPr/>
          <p:nvPr/>
        </p:nvSpPr>
        <p:spPr bwMode="auto">
          <a:xfrm>
            <a:off x="6329168" y="3005376"/>
            <a:ext cx="741363"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9" name="Rectangle 28"/>
          <p:cNvSpPr/>
          <p:nvPr/>
        </p:nvSpPr>
        <p:spPr bwMode="auto">
          <a:xfrm>
            <a:off x="7206018" y="3005376"/>
            <a:ext cx="3783849" cy="334962"/>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30" name="Rectangle 29"/>
          <p:cNvSpPr/>
          <p:nvPr/>
        </p:nvSpPr>
        <p:spPr bwMode="auto">
          <a:xfrm>
            <a:off x="11138266" y="3005376"/>
            <a:ext cx="743777"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0" name="Rectangle 19"/>
          <p:cNvSpPr/>
          <p:nvPr/>
        </p:nvSpPr>
        <p:spPr bwMode="auto">
          <a:xfrm>
            <a:off x="6332706" y="5063507"/>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23" name="Rectangle 22"/>
          <p:cNvSpPr/>
          <p:nvPr/>
        </p:nvSpPr>
        <p:spPr bwMode="auto">
          <a:xfrm>
            <a:off x="7209556" y="5060377"/>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endParaRPr lang="en-US" sz="1200" b="1" kern="0" dirty="0">
              <a:cs typeface="Arial"/>
            </a:endParaRPr>
          </a:p>
        </p:txBody>
      </p:sp>
      <p:sp>
        <p:nvSpPr>
          <p:cNvPr id="27" name="Rectangle 26"/>
          <p:cNvSpPr/>
          <p:nvPr/>
        </p:nvSpPr>
        <p:spPr bwMode="auto">
          <a:xfrm>
            <a:off x="11148981" y="5060332"/>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endParaRPr lang="en-US" sz="1400" b="1" kern="0" dirty="0">
              <a:latin typeface="Candara"/>
              <a:cs typeface="Arial"/>
            </a:endParaRPr>
          </a:p>
        </p:txBody>
      </p:sp>
      <p:sp>
        <p:nvSpPr>
          <p:cNvPr id="31" name="Rectangle 30"/>
          <p:cNvSpPr/>
          <p:nvPr/>
        </p:nvSpPr>
        <p:spPr bwMode="auto">
          <a:xfrm>
            <a:off x="6336244" y="5577429"/>
            <a:ext cx="741363" cy="333375"/>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6</a:t>
            </a:r>
            <a:endParaRPr lang="en-US" sz="1400" b="1" kern="0" dirty="0">
              <a:latin typeface="Candara"/>
              <a:cs typeface="Arial"/>
            </a:endParaRPr>
          </a:p>
        </p:txBody>
      </p:sp>
      <p:sp>
        <p:nvSpPr>
          <p:cNvPr id="32" name="Rectangle 31"/>
          <p:cNvSpPr/>
          <p:nvPr/>
        </p:nvSpPr>
        <p:spPr bwMode="auto">
          <a:xfrm>
            <a:off x="7213094" y="5574299"/>
            <a:ext cx="378385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r>
              <a:rPr lang="en-US" sz="1200" b="1" kern="0" dirty="0" smtClean="0">
                <a:cs typeface="Arial"/>
              </a:rPr>
              <a:t>Concluding Remarks</a:t>
            </a:r>
            <a:endParaRPr lang="en-US" sz="1200" b="1" kern="0" dirty="0">
              <a:cs typeface="Arial"/>
            </a:endParaRPr>
          </a:p>
        </p:txBody>
      </p:sp>
      <p:sp>
        <p:nvSpPr>
          <p:cNvPr id="33" name="Rectangle 32"/>
          <p:cNvSpPr/>
          <p:nvPr/>
        </p:nvSpPr>
        <p:spPr bwMode="auto">
          <a:xfrm>
            <a:off x="11152519" y="5574254"/>
            <a:ext cx="736600" cy="336550"/>
          </a:xfrm>
          <a:prstGeom prst="rect">
            <a:avLst/>
          </a:prstGeom>
          <a:solidFill>
            <a:schemeClr val="accent2">
              <a:lumMod val="40000"/>
              <a:lumOff val="60000"/>
            </a:schemeClr>
          </a:solidFill>
          <a:ln w="12700" cap="flat" cmpd="sng" algn="ctr">
            <a:solidFill>
              <a:srgbClr val="007C92">
                <a:lumMod val="20000"/>
                <a:lumOff val="80000"/>
              </a:srgbClr>
            </a:solidFill>
            <a:prstDash val="solid"/>
          </a:ln>
          <a:effectLst>
            <a:outerShdw blurRad="63500" sx="102000" sy="102000" algn="ctr" rotWithShape="0">
              <a:prstClr val="black">
                <a:alpha val="40000"/>
              </a:prstClr>
            </a:outerShdw>
          </a:effectLst>
        </p:spPr>
        <p:txBody>
          <a:bodyPr anchor="ctr"/>
          <a:lstStyle/>
          <a:p>
            <a:pPr algn="ctr"/>
            <a:r>
              <a:rPr lang="en-US" sz="1400" b="1" kern="0" dirty="0" smtClean="0">
                <a:latin typeface="Candara"/>
                <a:cs typeface="Arial"/>
              </a:rPr>
              <a:t>38</a:t>
            </a:r>
            <a:endParaRPr lang="en-US" sz="1400" b="1" kern="0" dirty="0">
              <a:latin typeface="Candara"/>
              <a:cs typeface="Arial"/>
            </a:endParaRPr>
          </a:p>
        </p:txBody>
      </p:sp>
    </p:spTree>
    <p:extLst>
      <p:ext uri="{BB962C8B-B14F-4D97-AF65-F5344CB8AC3E}">
        <p14:creationId xmlns:p14="http://schemas.microsoft.com/office/powerpoint/2010/main" val="13144327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34" name="Title 2"/>
          <p:cNvSpPr txBox="1">
            <a:spLocks/>
          </p:cNvSpPr>
          <p:nvPr/>
        </p:nvSpPr>
        <p:spPr>
          <a:xfrm>
            <a:off x="756249" y="290463"/>
            <a:ext cx="9193941"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68" dirty="0">
                <a:solidFill>
                  <a:schemeClr val="bg1"/>
                </a:solidFill>
              </a:rPr>
              <a:t>Summary and Concluding Remarks</a:t>
            </a:r>
          </a:p>
        </p:txBody>
      </p:sp>
      <p:sp>
        <p:nvSpPr>
          <p:cNvPr id="35" name="Shape 122"/>
          <p:cNvSpPr txBox="1">
            <a:spLocks/>
          </p:cNvSpPr>
          <p:nvPr/>
        </p:nvSpPr>
        <p:spPr bwMode="auto">
          <a:xfrm>
            <a:off x="317500" y="944924"/>
            <a:ext cx="11454500" cy="5834537"/>
          </a:xfrm>
          <a:prstGeom prst="rect">
            <a:avLst/>
          </a:prstGeom>
          <a:noFill/>
          <a:ln>
            <a:noFill/>
          </a:ln>
          <a:extLst/>
        </p:spPr>
        <p:txBody>
          <a:bodyPr vert="horz" wrap="square" lIns="91425" tIns="91425" rIns="91425" bIns="91425" numCol="1" anchor="t" anchorCtr="0" compatLnSpc="1">
            <a:prstTxWarp prst="textNoShape">
              <a:avLst/>
            </a:prstTxWarp>
            <a:noAutofit/>
          </a:bodyPr>
          <a:lstStyle>
            <a:lvl1pPr marL="455613" indent="-455613"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91" indent="-228463" algn="l" rtl="0" fontAlgn="base">
              <a:spcBef>
                <a:spcPct val="20000"/>
              </a:spcBef>
              <a:spcAft>
                <a:spcPct val="0"/>
              </a:spcAft>
              <a:buChar char="»"/>
              <a:defRPr sz="2000">
                <a:solidFill>
                  <a:schemeClr val="tx1"/>
                </a:solidFill>
                <a:latin typeface="+mn-lt"/>
              </a:defRPr>
            </a:lvl6pPr>
            <a:lvl7pPr marL="2970016" indent="-228463" algn="l" rtl="0" fontAlgn="base">
              <a:spcBef>
                <a:spcPct val="20000"/>
              </a:spcBef>
              <a:spcAft>
                <a:spcPct val="0"/>
              </a:spcAft>
              <a:buChar char="»"/>
              <a:defRPr sz="2000">
                <a:solidFill>
                  <a:schemeClr val="tx1"/>
                </a:solidFill>
                <a:latin typeface="+mn-lt"/>
              </a:defRPr>
            </a:lvl7pPr>
            <a:lvl8pPr marL="3426943" indent="-228463" algn="l" rtl="0" fontAlgn="base">
              <a:spcBef>
                <a:spcPct val="20000"/>
              </a:spcBef>
              <a:spcAft>
                <a:spcPct val="0"/>
              </a:spcAft>
              <a:buChar char="»"/>
              <a:defRPr sz="2000">
                <a:solidFill>
                  <a:schemeClr val="tx1"/>
                </a:solidFill>
                <a:latin typeface="+mn-lt"/>
              </a:defRPr>
            </a:lvl8pPr>
            <a:lvl9pPr marL="3883870" indent="-228463" algn="l" rtl="0" fontAlgn="base">
              <a:spcBef>
                <a:spcPct val="20000"/>
              </a:spcBef>
              <a:spcAft>
                <a:spcPct val="0"/>
              </a:spcAft>
              <a:buChar char="»"/>
              <a:defRPr sz="2000">
                <a:solidFill>
                  <a:schemeClr val="tx1"/>
                </a:solidFill>
                <a:latin typeface="+mn-lt"/>
              </a:defRPr>
            </a:lvl9pPr>
          </a:lstStyle>
          <a:p>
            <a:pPr marL="450525" indent="-450525">
              <a:lnSpc>
                <a:spcPct val="120000"/>
              </a:lnSpc>
              <a:spcBef>
                <a:spcPts val="0"/>
              </a:spcBef>
              <a:spcAft>
                <a:spcPts val="728"/>
              </a:spcAft>
              <a:buClrTx/>
              <a:buFont typeface="+mj-lt"/>
              <a:buAutoNum type="arabicParenR"/>
              <a:tabLst>
                <a:tab pos="3495725" algn="l"/>
              </a:tabLst>
            </a:pPr>
            <a:r>
              <a:rPr lang="en-US" sz="2400" dirty="0" smtClean="0">
                <a:solidFill>
                  <a:srgbClr val="003B6D"/>
                </a:solidFill>
              </a:rPr>
              <a:t>Technical Assistance is to African countries what incubators are to startups / SMEs</a:t>
            </a:r>
          </a:p>
          <a:p>
            <a:pPr marL="450525" indent="-450525">
              <a:lnSpc>
                <a:spcPct val="120000"/>
              </a:lnSpc>
              <a:spcBef>
                <a:spcPts val="0"/>
              </a:spcBef>
              <a:spcAft>
                <a:spcPts val="728"/>
              </a:spcAft>
              <a:buClrTx/>
              <a:buFont typeface="+mj-lt"/>
              <a:buAutoNum type="arabicParenR"/>
              <a:tabLst>
                <a:tab pos="3495725" algn="l"/>
              </a:tabLst>
            </a:pPr>
            <a:r>
              <a:rPr lang="en-US" sz="2400" dirty="0" smtClean="0">
                <a:solidFill>
                  <a:srgbClr val="003B6D"/>
                </a:solidFill>
              </a:rPr>
              <a:t>Intervention to be </a:t>
            </a:r>
            <a:r>
              <a:rPr lang="en-US" sz="2400" b="1" dirty="0" smtClean="0">
                <a:solidFill>
                  <a:srgbClr val="003B6D"/>
                </a:solidFill>
              </a:rPr>
              <a:t>specifically tailored </a:t>
            </a:r>
            <a:r>
              <a:rPr lang="en-US" sz="2400" dirty="0" smtClean="0">
                <a:solidFill>
                  <a:srgbClr val="003B6D"/>
                </a:solidFill>
              </a:rPr>
              <a:t>to country context / development priorities</a:t>
            </a:r>
          </a:p>
          <a:p>
            <a:pPr marL="450525" indent="-450525">
              <a:lnSpc>
                <a:spcPct val="120000"/>
              </a:lnSpc>
              <a:spcBef>
                <a:spcPts val="0"/>
              </a:spcBef>
              <a:spcAft>
                <a:spcPts val="728"/>
              </a:spcAft>
              <a:buClrTx/>
              <a:buFont typeface="+mj-lt"/>
              <a:buAutoNum type="arabicParenR"/>
              <a:tabLst>
                <a:tab pos="3495725" algn="l"/>
              </a:tabLst>
            </a:pPr>
            <a:r>
              <a:rPr lang="en-US" sz="2400" dirty="0" smtClean="0">
                <a:solidFill>
                  <a:srgbClr val="003B6D"/>
                </a:solidFill>
              </a:rPr>
              <a:t>Need to shift from typical support with policies, laws and strategies to </a:t>
            </a:r>
            <a:r>
              <a:rPr lang="en-US" sz="2400" b="1" dirty="0" smtClean="0">
                <a:solidFill>
                  <a:srgbClr val="003B6D"/>
                </a:solidFill>
              </a:rPr>
              <a:t>development of local businesses and value chains </a:t>
            </a:r>
          </a:p>
          <a:p>
            <a:pPr marL="450525" indent="-450525">
              <a:lnSpc>
                <a:spcPct val="120000"/>
              </a:lnSpc>
              <a:spcBef>
                <a:spcPts val="0"/>
              </a:spcBef>
              <a:spcAft>
                <a:spcPts val="728"/>
              </a:spcAft>
              <a:buClrTx/>
              <a:buFont typeface="+mj-lt"/>
              <a:buAutoNum type="arabicParenR"/>
              <a:tabLst>
                <a:tab pos="3495725" algn="l"/>
              </a:tabLst>
            </a:pPr>
            <a:r>
              <a:rPr lang="en-US" sz="2400" b="1" dirty="0" smtClean="0">
                <a:solidFill>
                  <a:srgbClr val="003B6D"/>
                </a:solidFill>
              </a:rPr>
              <a:t>Manufacturing and value addition </a:t>
            </a:r>
            <a:r>
              <a:rPr lang="en-US" sz="2400" dirty="0" smtClean="0">
                <a:solidFill>
                  <a:srgbClr val="003B6D"/>
                </a:solidFill>
              </a:rPr>
              <a:t>offer huge prospects to achieve win-win outcomes</a:t>
            </a:r>
          </a:p>
          <a:p>
            <a:pPr marL="450525" indent="-450525">
              <a:lnSpc>
                <a:spcPct val="120000"/>
              </a:lnSpc>
              <a:spcBef>
                <a:spcPts val="0"/>
              </a:spcBef>
              <a:spcAft>
                <a:spcPts val="728"/>
              </a:spcAft>
              <a:buClrTx/>
              <a:buFont typeface="+mj-lt"/>
              <a:buAutoNum type="arabicParenR"/>
              <a:tabLst>
                <a:tab pos="3495725" algn="l"/>
              </a:tabLst>
            </a:pPr>
            <a:r>
              <a:rPr lang="en-US" sz="2400" dirty="0" smtClean="0">
                <a:solidFill>
                  <a:srgbClr val="003B6D"/>
                </a:solidFill>
              </a:rPr>
              <a:t>Important to have common understanding </a:t>
            </a:r>
            <a:r>
              <a:rPr lang="en-US" sz="2400" b="1" dirty="0" smtClean="0">
                <a:solidFill>
                  <a:srgbClr val="003B6D"/>
                </a:solidFill>
              </a:rPr>
              <a:t>of “how do we measure success</a:t>
            </a:r>
            <a:r>
              <a:rPr lang="en-US" sz="2400" dirty="0" smtClean="0">
                <a:solidFill>
                  <a:srgbClr val="003B6D"/>
                </a:solidFill>
              </a:rPr>
              <a:t>” in Technical Assistance and Capacity Building</a:t>
            </a:r>
          </a:p>
          <a:p>
            <a:pPr marL="450525" indent="-450525">
              <a:lnSpc>
                <a:spcPct val="120000"/>
              </a:lnSpc>
              <a:spcBef>
                <a:spcPts val="0"/>
              </a:spcBef>
              <a:spcAft>
                <a:spcPts val="728"/>
              </a:spcAft>
              <a:buClrTx/>
              <a:buFont typeface="+mj-lt"/>
              <a:buAutoNum type="arabicParenR"/>
              <a:tabLst>
                <a:tab pos="3495725" algn="l"/>
              </a:tabLst>
            </a:pPr>
            <a:r>
              <a:rPr lang="en-US" sz="2400" dirty="0" smtClean="0">
                <a:solidFill>
                  <a:srgbClr val="003B6D"/>
                </a:solidFill>
              </a:rPr>
              <a:t>Ultimately with advent of Fourth Industrial Revolution, </a:t>
            </a:r>
            <a:r>
              <a:rPr lang="en-US" sz="2400" b="1" dirty="0" smtClean="0">
                <a:solidFill>
                  <a:srgbClr val="003B6D"/>
                </a:solidFill>
              </a:rPr>
              <a:t>TA should support growth of the industrial sector and African countries’ efforts to ‘compress’ their development /</a:t>
            </a:r>
            <a:r>
              <a:rPr lang="en-US" sz="2400" b="1" dirty="0">
                <a:solidFill>
                  <a:srgbClr val="003B6D"/>
                </a:solidFill>
              </a:rPr>
              <a:t> </a:t>
            </a:r>
            <a:r>
              <a:rPr lang="en-US" sz="2400" b="1" dirty="0" smtClean="0">
                <a:solidFill>
                  <a:srgbClr val="003B6D"/>
                </a:solidFill>
              </a:rPr>
              <a:t>industrialization</a:t>
            </a:r>
            <a:r>
              <a:rPr lang="en-US" sz="2400" dirty="0" smtClean="0">
                <a:solidFill>
                  <a:srgbClr val="003B6D"/>
                </a:solidFill>
              </a:rPr>
              <a:t> (by focusing on fundamentals and more)</a:t>
            </a:r>
          </a:p>
        </p:txBody>
      </p:sp>
      <p:sp>
        <p:nvSpPr>
          <p:cNvPr id="36" name="Oval 35"/>
          <p:cNvSpPr/>
          <p:nvPr/>
        </p:nvSpPr>
        <p:spPr>
          <a:xfrm>
            <a:off x="9054271" y="6518971"/>
            <a:ext cx="83962" cy="878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7" name="Title 1">
            <a:extLst>
              <a:ext uri="{FF2B5EF4-FFF2-40B4-BE49-F238E27FC236}">
                <a16:creationId xmlns:a16="http://schemas.microsoft.com/office/drawing/2014/main" id="{19304E83-A4F0-49C5-BB01-F5773509A2B3}"/>
              </a:ext>
            </a:extLst>
          </p:cNvPr>
          <p:cNvSpPr txBox="1">
            <a:spLocks/>
          </p:cNvSpPr>
          <p:nvPr/>
        </p:nvSpPr>
        <p:spPr>
          <a:xfrm>
            <a:off x="432000" y="230155"/>
            <a:ext cx="11340000" cy="632491"/>
          </a:xfrm>
          <a:prstGeom prst="rect">
            <a:avLst/>
          </a:prstGeom>
          <a:solidFill>
            <a:srgbClr val="002060"/>
          </a:solidFill>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ZA" dirty="0" smtClean="0">
                <a:solidFill>
                  <a:schemeClr val="bg1"/>
                </a:solidFill>
              </a:rPr>
              <a:t> Concluding Remarks</a:t>
            </a:r>
            <a:endParaRPr lang="en-ZA" i="1" dirty="0">
              <a:solidFill>
                <a:schemeClr val="bg1"/>
              </a:solidFill>
            </a:endParaRPr>
          </a:p>
        </p:txBody>
      </p:sp>
    </p:spTree>
    <p:extLst>
      <p:ext uri="{BB962C8B-B14F-4D97-AF65-F5344CB8AC3E}">
        <p14:creationId xmlns:p14="http://schemas.microsoft.com/office/powerpoint/2010/main" val="328349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297740"/>
            <a:ext cx="11340000" cy="522720"/>
          </a:xfrm>
          <a:solidFill>
            <a:srgbClr val="002060"/>
          </a:solidFill>
        </p:spPr>
        <p:txBody>
          <a:bodyPr vert="horz" lIns="0" tIns="0" rIns="0" bIns="0" rtlCol="0" anchor="ctr">
            <a:noAutofit/>
          </a:bodyPr>
          <a:lstStyle/>
          <a:p>
            <a:r>
              <a:rPr lang="en-ZA" dirty="0" smtClean="0">
                <a:solidFill>
                  <a:schemeClr val="bg1"/>
                </a:solidFill>
              </a:rPr>
              <a:t>Continental</a:t>
            </a:r>
            <a:r>
              <a:rPr lang="en-ZA" dirty="0" smtClean="0"/>
              <a:t> </a:t>
            </a:r>
            <a:r>
              <a:rPr lang="en-ZA" dirty="0" smtClean="0">
                <a:solidFill>
                  <a:schemeClr val="bg1"/>
                </a:solidFill>
              </a:rPr>
              <a:t>Perspective</a:t>
            </a:r>
            <a:r>
              <a:rPr lang="en-ZA" dirty="0" smtClean="0"/>
              <a:t> - </a:t>
            </a:r>
            <a:r>
              <a:rPr lang="en-ZA" dirty="0" smtClean="0">
                <a:solidFill>
                  <a:schemeClr val="bg1"/>
                </a:solidFill>
              </a:rPr>
              <a:t>Overview</a:t>
            </a:r>
            <a:r>
              <a:rPr lang="en-ZA" dirty="0" smtClean="0"/>
              <a:t> </a:t>
            </a:r>
            <a:endParaRPr lang="en-ZA" i="1"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Rectangle 9"/>
          <p:cNvSpPr/>
          <p:nvPr/>
        </p:nvSpPr>
        <p:spPr>
          <a:xfrm>
            <a:off x="420001" y="864000"/>
            <a:ext cx="11339999" cy="5401479"/>
          </a:xfrm>
          <a:prstGeom prst="rect">
            <a:avLst/>
          </a:prstGeom>
        </p:spPr>
        <p:txBody>
          <a:bodyPr wrap="square">
            <a:spAutoFit/>
          </a:bodyPr>
          <a:lstStyle/>
          <a:p>
            <a:r>
              <a:rPr lang="en-ZA" sz="3000" i="1" dirty="0">
                <a:solidFill>
                  <a:srgbClr val="002060"/>
                </a:solidFill>
              </a:rPr>
              <a:t>“We shall accumulate machinery and establish steel works, iron foundries and factories; </a:t>
            </a:r>
          </a:p>
          <a:p>
            <a:pPr>
              <a:spcBef>
                <a:spcPts val="600"/>
              </a:spcBef>
            </a:pPr>
            <a:r>
              <a:rPr lang="en-ZA" sz="3000" i="1" dirty="0">
                <a:solidFill>
                  <a:srgbClr val="002060"/>
                </a:solidFill>
              </a:rPr>
              <a:t>We shall link the various states of our continent with communications; </a:t>
            </a:r>
          </a:p>
          <a:p>
            <a:pPr>
              <a:spcBef>
                <a:spcPts val="600"/>
              </a:spcBef>
            </a:pPr>
            <a:r>
              <a:rPr lang="en-ZA" sz="3000" i="1" dirty="0">
                <a:solidFill>
                  <a:srgbClr val="002060"/>
                </a:solidFill>
              </a:rPr>
              <a:t>We shall astound the world with our hydroelectric power; </a:t>
            </a:r>
            <a:endParaRPr lang="en-ZA" sz="3000" i="1" dirty="0" smtClean="0">
              <a:solidFill>
                <a:srgbClr val="002060"/>
              </a:solidFill>
            </a:endParaRPr>
          </a:p>
          <a:p>
            <a:pPr>
              <a:spcBef>
                <a:spcPts val="600"/>
              </a:spcBef>
            </a:pPr>
            <a:r>
              <a:rPr lang="en-ZA" sz="3000" i="1" dirty="0" smtClean="0">
                <a:solidFill>
                  <a:srgbClr val="002060"/>
                </a:solidFill>
              </a:rPr>
              <a:t>We </a:t>
            </a:r>
            <a:r>
              <a:rPr lang="en-ZA" sz="3000" i="1" dirty="0">
                <a:solidFill>
                  <a:srgbClr val="002060"/>
                </a:solidFill>
              </a:rPr>
              <a:t>shall drain marshes and swamps, clear infested areas, feed the undernourished, and rid our people of parasites and disease. </a:t>
            </a:r>
          </a:p>
          <a:p>
            <a:pPr>
              <a:spcBef>
                <a:spcPts val="1200"/>
              </a:spcBef>
            </a:pPr>
            <a:r>
              <a:rPr lang="en-ZA" sz="3000" i="1" dirty="0" smtClean="0">
                <a:solidFill>
                  <a:srgbClr val="002060"/>
                </a:solidFill>
              </a:rPr>
              <a:t>It </a:t>
            </a:r>
            <a:r>
              <a:rPr lang="en-ZA" sz="3000" i="1" dirty="0">
                <a:solidFill>
                  <a:srgbClr val="002060"/>
                </a:solidFill>
              </a:rPr>
              <a:t>is within the possibility of science and technology to make even the Sahara bloom into a vast field with verdant vegetation for agricultural and industrial developments”. </a:t>
            </a:r>
          </a:p>
          <a:p>
            <a:pPr>
              <a:spcBef>
                <a:spcPts val="1200"/>
              </a:spcBef>
            </a:pPr>
            <a:r>
              <a:rPr lang="en-ZA" sz="2000" i="1" dirty="0" smtClean="0"/>
              <a:t>– </a:t>
            </a:r>
            <a:r>
              <a:rPr lang="en-ZA" sz="2000" dirty="0"/>
              <a:t>President Kwame Nkrumah </a:t>
            </a:r>
            <a:r>
              <a:rPr lang="en-ZA" sz="2000" i="1" dirty="0"/>
              <a:t>- at the foundation summit of the Organization of African Unity, Addis Ababa, 24 May 1963</a:t>
            </a:r>
          </a:p>
        </p:txBody>
      </p:sp>
    </p:spTree>
    <p:extLst>
      <p:ext uri="{BB962C8B-B14F-4D97-AF65-F5344CB8AC3E}">
        <p14:creationId xmlns:p14="http://schemas.microsoft.com/office/powerpoint/2010/main" val="19628805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59500"/>
          </a:xfrm>
          <a:prstGeom prst="rect">
            <a:avLst/>
          </a:prstGeom>
        </p:spPr>
      </p:pic>
      <p:sp>
        <p:nvSpPr>
          <p:cNvPr id="15" name="object 4"/>
          <p:cNvSpPr txBox="1">
            <a:spLocks/>
          </p:cNvSpPr>
          <p:nvPr/>
        </p:nvSpPr>
        <p:spPr>
          <a:xfrm>
            <a:off x="0" y="35357"/>
            <a:ext cx="2755900" cy="903452"/>
          </a:xfrm>
          <a:prstGeom prst="rect">
            <a:avLst/>
          </a:prstGeom>
          <a:solidFill>
            <a:schemeClr val="bg1"/>
          </a:solidFill>
        </p:spPr>
        <p:txBody>
          <a:bodyPr vert="horz" wrap="square" lIns="0" tIns="285115" rIns="0" bIns="0" rtlCol="0" anchor="t">
            <a:spAutoFit/>
          </a:bodyPr>
          <a:lstStyle>
            <a:lvl1pPr algn="r" defTabSz="914400" rtl="0" eaLnBrk="1" latinLnBrk="0" hangingPunct="1">
              <a:lnSpc>
                <a:spcPct val="90000"/>
              </a:lnSpc>
              <a:spcBef>
                <a:spcPct val="0"/>
              </a:spcBef>
              <a:buNone/>
              <a:defRPr lang="en-ZA" sz="6000" b="1" kern="1200" spc="-300" dirty="0">
                <a:solidFill>
                  <a:schemeClr val="tx1">
                    <a:lumMod val="75000"/>
                    <a:lumOff val="25000"/>
                  </a:schemeClr>
                </a:solidFill>
                <a:latin typeface="+mj-lt"/>
                <a:ea typeface="+mj-ea"/>
                <a:cs typeface="+mj-cs"/>
              </a:defRPr>
            </a:lvl1pPr>
          </a:lstStyle>
          <a:p>
            <a:pPr marL="12700">
              <a:lnSpc>
                <a:spcPct val="100000"/>
              </a:lnSpc>
              <a:spcBef>
                <a:spcPts val="2245"/>
              </a:spcBef>
            </a:pPr>
            <a:r>
              <a:rPr lang="en-GB" sz="4000" spc="-50" dirty="0" smtClean="0">
                <a:solidFill>
                  <a:srgbClr val="003B6D"/>
                </a:solidFill>
                <a:latin typeface="Arial" panose="020B0604020202020204" pitchFamily="34" charset="0"/>
                <a:cs typeface="Arial" panose="020B0604020202020204" pitchFamily="34" charset="0"/>
              </a:rPr>
              <a:t>Thank</a:t>
            </a:r>
            <a:r>
              <a:rPr lang="en-GB" sz="4000" spc="-60" dirty="0" smtClean="0">
                <a:solidFill>
                  <a:srgbClr val="003B6D"/>
                </a:solidFill>
                <a:latin typeface="Arial" panose="020B0604020202020204" pitchFamily="34" charset="0"/>
                <a:cs typeface="Arial" panose="020B0604020202020204" pitchFamily="34" charset="0"/>
              </a:rPr>
              <a:t> </a:t>
            </a:r>
            <a:r>
              <a:rPr lang="en-GB" sz="4000" spc="-15" dirty="0" smtClean="0">
                <a:solidFill>
                  <a:srgbClr val="003B6D"/>
                </a:solidFill>
                <a:latin typeface="Arial" panose="020B0604020202020204" pitchFamily="34" charset="0"/>
                <a:cs typeface="Arial" panose="020B0604020202020204" pitchFamily="34" charset="0"/>
              </a:rPr>
              <a:t>you</a:t>
            </a:r>
            <a:endParaRPr lang="en-GB" sz="4000" dirty="0" smtClean="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0" y="1276235"/>
            <a:ext cx="3138942" cy="349016"/>
          </a:xfrm>
        </p:spPr>
        <p:txBody>
          <a:bodyPr/>
          <a:lstStyle/>
          <a:p>
            <a:r>
              <a:rPr lang="en-ZA" sz="1600" dirty="0" smtClean="0"/>
              <a:t>Dr. McLean Sibanda</a:t>
            </a:r>
            <a:endParaRPr lang="en-ZA" sz="1600" dirty="0"/>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255895" y="132518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xfrm>
            <a:off x="0" y="1625252"/>
            <a:ext cx="3138942" cy="349016"/>
          </a:xfrm>
        </p:spPr>
        <p:txBody>
          <a:bodyPr/>
          <a:lstStyle/>
          <a:p>
            <a:r>
              <a:rPr lang="en-ZA" sz="1600" dirty="0" smtClean="0"/>
              <a:t>+27 83 378 0230</a:t>
            </a:r>
            <a:endParaRPr lang="en-ZA" sz="1600" dirty="0"/>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3255895" y="167363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0" y="1974268"/>
            <a:ext cx="3138942" cy="623115"/>
          </a:xfrm>
        </p:spPr>
        <p:txBody>
          <a:bodyPr/>
          <a:lstStyle/>
          <a:p>
            <a:r>
              <a:rPr lang="en-ZA" sz="1600" dirty="0" smtClean="0">
                <a:hlinkClick r:id="rId7"/>
              </a:rPr>
              <a:t>mclean.sibanda@bigenglobal.com</a:t>
            </a:r>
            <a:endParaRPr lang="en-ZA" sz="1600" dirty="0" smtClean="0"/>
          </a:p>
          <a:p>
            <a:r>
              <a:rPr lang="en-ZA" sz="1600" dirty="0">
                <a:hlinkClick r:id="rId8"/>
              </a:rPr>
              <a:t>m</a:t>
            </a:r>
            <a:r>
              <a:rPr lang="en-ZA" sz="1600" dirty="0" smtClean="0">
                <a:hlinkClick r:id="rId8"/>
              </a:rPr>
              <a:t>clean.sibanda@gmail.com</a:t>
            </a:r>
            <a:endParaRPr lang="en-ZA" sz="1600" dirty="0"/>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3255895" y="2022081"/>
            <a:ext cx="218900" cy="218900"/>
          </a:xfrm>
          <a:prstGeom prst="rect">
            <a:avLst/>
          </a:prstGeom>
        </p:spPr>
      </p:pic>
      <p:sp>
        <p:nvSpPr>
          <p:cNvPr id="11" name="Shape 122"/>
          <p:cNvSpPr txBox="1">
            <a:spLocks/>
          </p:cNvSpPr>
          <p:nvPr/>
        </p:nvSpPr>
        <p:spPr bwMode="auto">
          <a:xfrm>
            <a:off x="0" y="5892800"/>
            <a:ext cx="12191999" cy="886662"/>
          </a:xfrm>
          <a:prstGeom prst="rect">
            <a:avLst/>
          </a:prstGeom>
          <a:solidFill>
            <a:srgbClr val="003B6D"/>
          </a:solidFill>
          <a:ln>
            <a:noFill/>
          </a:ln>
          <a:extLst/>
        </p:spPr>
        <p:txBody>
          <a:bodyPr vert="horz" wrap="square" lIns="91425" tIns="91425" rIns="91425" bIns="91425" numCol="1" anchor="t" anchorCtr="0" compatLnSpc="1">
            <a:prstTxWarp prst="textNoShape">
              <a:avLst/>
            </a:prstTxWarp>
            <a:noAutofit/>
          </a:bodyPr>
          <a:lstStyle>
            <a:lvl1pPr marL="455613" indent="-455613"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91" indent="-228463" algn="l" rtl="0" fontAlgn="base">
              <a:spcBef>
                <a:spcPct val="20000"/>
              </a:spcBef>
              <a:spcAft>
                <a:spcPct val="0"/>
              </a:spcAft>
              <a:buChar char="»"/>
              <a:defRPr sz="2000">
                <a:solidFill>
                  <a:schemeClr val="tx1"/>
                </a:solidFill>
                <a:latin typeface="+mn-lt"/>
              </a:defRPr>
            </a:lvl6pPr>
            <a:lvl7pPr marL="2970016" indent="-228463" algn="l" rtl="0" fontAlgn="base">
              <a:spcBef>
                <a:spcPct val="20000"/>
              </a:spcBef>
              <a:spcAft>
                <a:spcPct val="0"/>
              </a:spcAft>
              <a:buChar char="»"/>
              <a:defRPr sz="2000">
                <a:solidFill>
                  <a:schemeClr val="tx1"/>
                </a:solidFill>
                <a:latin typeface="+mn-lt"/>
              </a:defRPr>
            </a:lvl7pPr>
            <a:lvl8pPr marL="3426943" indent="-228463" algn="l" rtl="0" fontAlgn="base">
              <a:spcBef>
                <a:spcPct val="20000"/>
              </a:spcBef>
              <a:spcAft>
                <a:spcPct val="0"/>
              </a:spcAft>
              <a:buChar char="»"/>
              <a:defRPr sz="2000">
                <a:solidFill>
                  <a:schemeClr val="tx1"/>
                </a:solidFill>
                <a:latin typeface="+mn-lt"/>
              </a:defRPr>
            </a:lvl8pPr>
            <a:lvl9pPr marL="3883870" indent="-228463" algn="l" rtl="0" fontAlgn="base">
              <a:spcBef>
                <a:spcPct val="20000"/>
              </a:spcBef>
              <a:spcAft>
                <a:spcPct val="0"/>
              </a:spcAft>
              <a:buChar char="»"/>
              <a:defRPr sz="2000">
                <a:solidFill>
                  <a:schemeClr val="tx1"/>
                </a:solidFill>
                <a:latin typeface="+mn-lt"/>
              </a:defRPr>
            </a:lvl9pPr>
          </a:lstStyle>
          <a:p>
            <a:pPr marL="0" indent="0" algn="ctr">
              <a:lnSpc>
                <a:spcPct val="120000"/>
              </a:lnSpc>
              <a:spcBef>
                <a:spcPts val="0"/>
              </a:spcBef>
              <a:buClrTx/>
              <a:buNone/>
              <a:tabLst>
                <a:tab pos="3495725" algn="l"/>
              </a:tabLst>
            </a:pPr>
            <a:r>
              <a:rPr lang="en-GB" sz="2062" i="1" dirty="0">
                <a:solidFill>
                  <a:schemeClr val="bg1"/>
                </a:solidFill>
              </a:rPr>
              <a:t>”It is not the strongest of the species that survive, nor the most intelligent, but the ones most responsive to change.” </a:t>
            </a:r>
            <a:r>
              <a:rPr lang="en-GB" sz="1698" i="1" dirty="0">
                <a:solidFill>
                  <a:schemeClr val="bg1"/>
                </a:solidFill>
              </a:rPr>
              <a:t>Charles Darwin </a:t>
            </a:r>
            <a:endParaRPr lang="en-US" sz="1800" dirty="0">
              <a:solidFill>
                <a:schemeClr val="bg1"/>
              </a:solidFill>
            </a:endParaRPr>
          </a:p>
        </p:txBody>
      </p:sp>
      <p:pic>
        <p:nvPicPr>
          <p:cNvPr id="12"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3255895" y="2378483"/>
            <a:ext cx="218900" cy="218900"/>
          </a:xfrm>
          <a:prstGeom prst="rect">
            <a:avLst/>
          </a:prstGeom>
        </p:spPr>
      </p:pic>
    </p:spTree>
    <p:extLst>
      <p:ext uri="{BB962C8B-B14F-4D97-AF65-F5344CB8AC3E}">
        <p14:creationId xmlns:p14="http://schemas.microsoft.com/office/powerpoint/2010/main" val="9092160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335840"/>
            <a:ext cx="11340000" cy="522720"/>
          </a:xfrm>
          <a:solidFill>
            <a:srgbClr val="002060"/>
          </a:solidFill>
        </p:spPr>
        <p:txBody>
          <a:bodyPr vert="horz" lIns="0" tIns="0" rIns="0" bIns="0" rtlCol="0" anchor="ctr">
            <a:noAutofit/>
          </a:bodyPr>
          <a:lstStyle/>
          <a:p>
            <a:r>
              <a:rPr lang="en-ZA" dirty="0" smtClean="0">
                <a:solidFill>
                  <a:schemeClr val="bg1"/>
                </a:solidFill>
              </a:rPr>
              <a:t>Continental Perspective - Overview </a:t>
            </a:r>
            <a:endParaRPr lang="en-ZA" i="1" dirty="0">
              <a:solidFill>
                <a:schemeClr val="bg1"/>
              </a:solidFill>
            </a:endParaRPr>
          </a:p>
        </p:txBody>
      </p:sp>
      <p:cxnSp>
        <p:nvCxnSpPr>
          <p:cNvPr id="11" name="Straight Connector 10" descr="Slide divider">
            <a:extLst>
              <a:ext uri="{FF2B5EF4-FFF2-40B4-BE49-F238E27FC236}">
                <a16:creationId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5686565" y="2758824"/>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16" name="Straight Connector 15"/>
          <p:cNvCxnSpPr/>
          <p:nvPr/>
        </p:nvCxnSpPr>
        <p:spPr>
          <a:xfrm>
            <a:off x="4979376" y="985496"/>
            <a:ext cx="0" cy="5346000"/>
          </a:xfrm>
          <a:prstGeom prst="line">
            <a:avLst/>
          </a:prstGeom>
          <a:ln w="19050">
            <a:solidFill>
              <a:schemeClr val="accent2">
                <a:lumMod val="75000"/>
              </a:schemeClr>
            </a:solidFill>
          </a:ln>
        </p:spPr>
        <p:style>
          <a:lnRef idx="1">
            <a:schemeClr val="accent6"/>
          </a:lnRef>
          <a:fillRef idx="0">
            <a:schemeClr val="accent6"/>
          </a:fillRef>
          <a:effectRef idx="0">
            <a:schemeClr val="accent6"/>
          </a:effectRef>
          <a:fontRef idx="minor">
            <a:schemeClr val="tx1"/>
          </a:fontRef>
        </p:style>
      </p:cxnSp>
      <p:pic>
        <p:nvPicPr>
          <p:cNvPr id="9" name="Picture 8"/>
          <p:cNvPicPr>
            <a:picLocks noChangeAspect="1"/>
          </p:cNvPicPr>
          <p:nvPr/>
        </p:nvPicPr>
        <p:blipFill>
          <a:blip r:embed="rId2"/>
          <a:stretch>
            <a:fillRect/>
          </a:stretch>
        </p:blipFill>
        <p:spPr>
          <a:xfrm>
            <a:off x="422216" y="946996"/>
            <a:ext cx="4467662" cy="5424355"/>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766797349"/>
              </p:ext>
            </p:extLst>
          </p:nvPr>
        </p:nvGraphicFramePr>
        <p:xfrm>
          <a:off x="5028648" y="946996"/>
          <a:ext cx="6731352" cy="5461000"/>
        </p:xfrm>
        <a:graphic>
          <a:graphicData uri="http://schemas.openxmlformats.org/drawingml/2006/table">
            <a:tbl>
              <a:tblPr firstRow="1" bandRow="1">
                <a:tableStyleId>{5C22544A-7EE6-4342-B048-85BDC9FD1C3A}</a:tableStyleId>
              </a:tblPr>
              <a:tblGrid>
                <a:gridCol w="1689786">
                  <a:extLst>
                    <a:ext uri="{9D8B030D-6E8A-4147-A177-3AD203B41FA5}">
                      <a16:colId xmlns:a16="http://schemas.microsoft.com/office/drawing/2014/main" val="1015341581"/>
                    </a:ext>
                  </a:extLst>
                </a:gridCol>
                <a:gridCol w="5041566">
                  <a:extLst>
                    <a:ext uri="{9D8B030D-6E8A-4147-A177-3AD203B41FA5}">
                      <a16:colId xmlns:a16="http://schemas.microsoft.com/office/drawing/2014/main" val="10953748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accent2">
                              <a:lumMod val="75000"/>
                            </a:schemeClr>
                          </a:solidFill>
                        </a:rPr>
                        <a:t>Countries</a:t>
                      </a:r>
                      <a:r>
                        <a:rPr lang="en-US" sz="1800" b="1" dirty="0" smtClean="0">
                          <a:solidFill>
                            <a:schemeClr val="accent2">
                              <a:lumMod val="75000"/>
                            </a:schemeClr>
                          </a:solidFill>
                        </a:rPr>
                        <a:t>:</a:t>
                      </a:r>
                      <a:endParaRPr lang="en-GB" dirty="0"/>
                    </a:p>
                  </a:txBody>
                  <a:tcPr/>
                </a:tc>
                <a:tc>
                  <a:txBody>
                    <a:bodyPr/>
                    <a:lstStyle/>
                    <a:p>
                      <a:pPr marL="457200" indent="-457200">
                        <a:buSzPct val="100000"/>
                        <a:buFont typeface="Courier New" panose="02070309020205020404" pitchFamily="49" charset="0"/>
                        <a:buChar char="o"/>
                      </a:pPr>
                      <a:r>
                        <a:rPr lang="en-US" sz="1800" dirty="0" smtClean="0"/>
                        <a:t>55 countries recognized by the African Union</a:t>
                      </a:r>
                    </a:p>
                  </a:txBody>
                  <a:tcPr/>
                </a:tc>
                <a:extLst>
                  <a:ext uri="{0D108BD9-81ED-4DB2-BD59-A6C34878D82A}">
                    <a16:rowId xmlns:a16="http://schemas.microsoft.com/office/drawing/2014/main" val="2810704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accent2">
                              <a:lumMod val="75000"/>
                            </a:schemeClr>
                          </a:solidFill>
                        </a:rPr>
                        <a:t>Demographics</a:t>
                      </a:r>
                      <a:r>
                        <a:rPr lang="en-US" sz="1800" b="1" dirty="0" smtClean="0">
                          <a:solidFill>
                            <a:schemeClr val="accent2">
                              <a:lumMod val="75000"/>
                            </a:schemeClr>
                          </a:solidFill>
                        </a:rPr>
                        <a:t>:</a:t>
                      </a:r>
                      <a:endParaRPr lang="en-GB" dirty="0"/>
                    </a:p>
                  </a:txBody>
                  <a:tcPr/>
                </a:tc>
                <a:tc>
                  <a:txBody>
                    <a:bodyPr/>
                    <a:lstStyle/>
                    <a:p>
                      <a:pPr marL="457200" lvl="0" indent="-457200">
                        <a:buSzPct val="100000"/>
                        <a:buFont typeface="Courier New" panose="02070309020205020404" pitchFamily="49" charset="0"/>
                        <a:buChar char="o"/>
                      </a:pPr>
                      <a:r>
                        <a:rPr lang="en-GB" sz="1800" b="0" dirty="0" smtClean="0"/>
                        <a:t>1.32billion (2019);</a:t>
                      </a:r>
                      <a:r>
                        <a:rPr lang="en-GB" sz="1800" b="0" baseline="0" dirty="0" smtClean="0"/>
                        <a:t> P</a:t>
                      </a:r>
                      <a:r>
                        <a:rPr lang="en-GB" sz="1800" b="0" dirty="0" smtClean="0"/>
                        <a:t>rojected &gt;</a:t>
                      </a:r>
                      <a:r>
                        <a:rPr lang="en-GB" sz="1800" b="0" baseline="0" dirty="0" smtClean="0"/>
                        <a:t> 2.2billion (2050)</a:t>
                      </a:r>
                      <a:endParaRPr lang="en-GB" sz="1800" b="0" dirty="0" smtClean="0"/>
                    </a:p>
                    <a:p>
                      <a:pPr marL="457200" lvl="0" indent="-457200">
                        <a:buSzPct val="100000"/>
                        <a:buFont typeface="Courier New" panose="02070309020205020404" pitchFamily="49" charset="0"/>
                        <a:buChar char="o"/>
                      </a:pPr>
                      <a:r>
                        <a:rPr lang="en-GB" sz="1800" b="0" dirty="0" smtClean="0"/>
                        <a:t>Second-largest continent</a:t>
                      </a:r>
                    </a:p>
                    <a:p>
                      <a:pPr marL="457200" lvl="0" indent="-457200">
                        <a:buSzPct val="100000"/>
                        <a:buFont typeface="Courier New" panose="02070309020205020404" pitchFamily="49" charset="0"/>
                        <a:buChar char="o"/>
                      </a:pPr>
                      <a:r>
                        <a:rPr lang="en-GB" sz="1800" b="0" dirty="0" smtClean="0"/>
                        <a:t>16% of world population – second most populous continent</a:t>
                      </a:r>
                    </a:p>
                    <a:p>
                      <a:pPr marL="457200" lvl="0" indent="-457200">
                        <a:buSzPct val="100000"/>
                        <a:buFont typeface="Courier New" panose="02070309020205020404" pitchFamily="49" charset="0"/>
                        <a:buChar char="o"/>
                      </a:pPr>
                      <a:r>
                        <a:rPr lang="en-GB" sz="1800" b="0" dirty="0" smtClean="0"/>
                        <a:t>43.4 % of the population lives in urban areas (567,387,619 people in 2019)</a:t>
                      </a:r>
                    </a:p>
                    <a:p>
                      <a:pPr marL="457200" lvl="0" indent="-457200">
                        <a:buSzPct val="100000"/>
                        <a:buFont typeface="Courier New" panose="02070309020205020404" pitchFamily="49" charset="0"/>
                        <a:buChar char="o"/>
                      </a:pPr>
                      <a:r>
                        <a:rPr lang="en-GB" sz="1800" b="0" dirty="0" smtClean="0"/>
                        <a:t>Most youthful continent - median age of 19.4 years</a:t>
                      </a:r>
                      <a:endParaRPr lang="en-GB" sz="1800" b="0" dirty="0"/>
                    </a:p>
                  </a:txBody>
                  <a:tcPr/>
                </a:tc>
                <a:extLst>
                  <a:ext uri="{0D108BD9-81ED-4DB2-BD59-A6C34878D82A}">
                    <a16:rowId xmlns:a16="http://schemas.microsoft.com/office/drawing/2014/main" val="4868745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accent2">
                              <a:lumMod val="75000"/>
                            </a:schemeClr>
                          </a:solidFill>
                        </a:rPr>
                        <a:t>Economic Development</a:t>
                      </a:r>
                      <a:r>
                        <a:rPr lang="en-US" sz="1800" b="1" dirty="0" smtClean="0">
                          <a:solidFill>
                            <a:schemeClr val="accent2">
                              <a:lumMod val="75000"/>
                            </a:schemeClr>
                          </a:solidFill>
                        </a:rPr>
                        <a:t>: </a:t>
                      </a:r>
                      <a:endParaRPr lang="en-GB" dirty="0"/>
                    </a:p>
                  </a:txBody>
                  <a:tcPr/>
                </a:tc>
                <a:tc>
                  <a:txBody>
                    <a:bodyPr/>
                    <a:lstStyle/>
                    <a:p>
                      <a:pPr marL="457200" indent="-457200">
                        <a:spcBef>
                          <a:spcPts val="600"/>
                        </a:spcBef>
                        <a:buSzPct val="100000"/>
                        <a:buFont typeface="Courier New" panose="02070309020205020404" pitchFamily="49" charset="0"/>
                        <a:buChar char="o"/>
                      </a:pPr>
                      <a:r>
                        <a:rPr lang="en-US" sz="1800" dirty="0" smtClean="0"/>
                        <a:t>Significantly high growth rates since 2008 global crisis</a:t>
                      </a:r>
                    </a:p>
                    <a:p>
                      <a:pPr marL="457200" indent="-457200">
                        <a:spcBef>
                          <a:spcPts val="600"/>
                        </a:spcBef>
                        <a:buSzPct val="100000"/>
                        <a:buFont typeface="Courier New" panose="02070309020205020404" pitchFamily="49" charset="0"/>
                        <a:buChar char="o"/>
                      </a:pPr>
                      <a:r>
                        <a:rPr lang="en-US" sz="1800" dirty="0" smtClean="0"/>
                        <a:t>Typically &gt; 5% per annum (</a:t>
                      </a:r>
                      <a:r>
                        <a:rPr lang="en-US" sz="1800" u="sng" dirty="0" smtClean="0"/>
                        <a:t>see next slide</a:t>
                      </a:r>
                      <a:r>
                        <a:rPr lang="en-US" sz="1800" dirty="0" smtClean="0"/>
                        <a:t>)</a:t>
                      </a:r>
                    </a:p>
                    <a:p>
                      <a:pPr marL="457200" indent="-457200">
                        <a:spcBef>
                          <a:spcPts val="600"/>
                        </a:spcBef>
                        <a:buSzPct val="100000"/>
                        <a:buFont typeface="Courier New" panose="02070309020205020404" pitchFamily="49" charset="0"/>
                        <a:buChar char="o"/>
                      </a:pPr>
                      <a:r>
                        <a:rPr lang="en-US" sz="1800" dirty="0" smtClean="0"/>
                        <a:t>Key</a:t>
                      </a:r>
                      <a:r>
                        <a:rPr lang="en-US" sz="1800" baseline="0" dirty="0" smtClean="0"/>
                        <a:t> drivers for growth: </a:t>
                      </a:r>
                      <a:r>
                        <a:rPr lang="en-US" sz="1800" dirty="0" smtClean="0"/>
                        <a:t>infrastructure investments and string domestic</a:t>
                      </a:r>
                      <a:r>
                        <a:rPr lang="en-US" sz="1800" baseline="0" dirty="0" smtClean="0"/>
                        <a:t> demand</a:t>
                      </a:r>
                      <a:endParaRPr lang="en-US" sz="1800" dirty="0" smtClean="0"/>
                    </a:p>
                  </a:txBody>
                  <a:tcPr/>
                </a:tc>
                <a:extLst>
                  <a:ext uri="{0D108BD9-81ED-4DB2-BD59-A6C34878D82A}">
                    <a16:rowId xmlns:a16="http://schemas.microsoft.com/office/drawing/2014/main" val="30452764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accent2">
                              <a:lumMod val="75000"/>
                            </a:schemeClr>
                          </a:solidFill>
                        </a:rPr>
                        <a:t>Other:</a:t>
                      </a:r>
                      <a:endParaRPr lang="en-GB" dirty="0"/>
                    </a:p>
                  </a:txBody>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800" dirty="0" smtClean="0"/>
                        <a:t>32 or 55 countries (58%) fall under the United Nations definition of Lease Developed Countries, with the remainder being middle income</a:t>
                      </a:r>
                      <a:endParaRPr lang="en-US" b="1" baseline="0" dirty="0" smtClean="0">
                        <a:solidFill>
                          <a:srgbClr val="000000"/>
                        </a:solidFill>
                      </a:endParaRPr>
                    </a:p>
                  </a:txBody>
                  <a:tcPr/>
                </a:tc>
                <a:extLst>
                  <a:ext uri="{0D108BD9-81ED-4DB2-BD59-A6C34878D82A}">
                    <a16:rowId xmlns:a16="http://schemas.microsoft.com/office/drawing/2014/main" val="1242300264"/>
                  </a:ext>
                </a:extLst>
              </a:tr>
            </a:tbl>
          </a:graphicData>
        </a:graphic>
      </p:graphicFrame>
    </p:spTree>
    <p:extLst>
      <p:ext uri="{BB962C8B-B14F-4D97-AF65-F5344CB8AC3E}">
        <p14:creationId xmlns:p14="http://schemas.microsoft.com/office/powerpoint/2010/main" val="256432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285040"/>
            <a:ext cx="11340000" cy="522720"/>
          </a:xfrm>
          <a:solidFill>
            <a:srgbClr val="002060"/>
          </a:solidFill>
        </p:spPr>
        <p:txBody>
          <a:bodyPr vert="horz" lIns="0" tIns="0" rIns="0" bIns="0" rtlCol="0" anchor="ctr">
            <a:noAutofit/>
          </a:bodyPr>
          <a:lstStyle/>
          <a:p>
            <a:r>
              <a:rPr lang="en-ZA" dirty="0" smtClean="0">
                <a:solidFill>
                  <a:schemeClr val="bg1"/>
                </a:solidFill>
              </a:rPr>
              <a:t>Continental Perspective –  GDP Growth Rates </a:t>
            </a:r>
            <a:endParaRPr lang="en-ZA" i="1" dirty="0">
              <a:solidFill>
                <a:schemeClr val="bg1"/>
              </a:solidFill>
            </a:endParaRPr>
          </a:p>
        </p:txBody>
      </p:sp>
      <p:cxnSp>
        <p:nvCxnSpPr>
          <p:cNvPr id="11" name="Straight Connector 10" descr="Slide divider">
            <a:extLst>
              <a:ext uri="{FF2B5EF4-FFF2-40B4-BE49-F238E27FC236}">
                <a16:creationId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5580687" y="2781332"/>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3" name="Chart 12">
            <a:extLst>
              <a:ext uri="{FF2B5EF4-FFF2-40B4-BE49-F238E27FC236}">
                <a16:creationId xmlns:a16="http://schemas.microsoft.com/office/drawing/2014/main" id="{4189948A-BC32-9A42-8E3F-B3CEEDF6EE79}"/>
              </a:ext>
            </a:extLst>
          </p:cNvPr>
          <p:cNvGraphicFramePr/>
          <p:nvPr>
            <p:extLst>
              <p:ext uri="{D42A27DB-BD31-4B8C-83A1-F6EECF244321}">
                <p14:modId xmlns:p14="http://schemas.microsoft.com/office/powerpoint/2010/main" val="1527114809"/>
              </p:ext>
            </p:extLst>
          </p:nvPr>
        </p:nvGraphicFramePr>
        <p:xfrm>
          <a:off x="326123" y="804437"/>
          <a:ext cx="9549397" cy="5671494"/>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p:cNvSpPr/>
          <p:nvPr/>
        </p:nvSpPr>
        <p:spPr>
          <a:xfrm>
            <a:off x="229403" y="2034188"/>
            <a:ext cx="2244290" cy="567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145405" y="4251432"/>
            <a:ext cx="1328287" cy="516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039527" y="4844765"/>
            <a:ext cx="1434165" cy="452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Table 20"/>
          <p:cNvGraphicFramePr>
            <a:graphicFrameLocks noGrp="1"/>
          </p:cNvGraphicFramePr>
          <p:nvPr>
            <p:extLst>
              <p:ext uri="{D42A27DB-BD31-4B8C-83A1-F6EECF244321}">
                <p14:modId xmlns:p14="http://schemas.microsoft.com/office/powerpoint/2010/main" val="4110495454"/>
              </p:ext>
            </p:extLst>
          </p:nvPr>
        </p:nvGraphicFramePr>
        <p:xfrm>
          <a:off x="8556859" y="863273"/>
          <a:ext cx="3203142" cy="5492338"/>
        </p:xfrm>
        <a:graphic>
          <a:graphicData uri="http://schemas.openxmlformats.org/drawingml/2006/table">
            <a:tbl>
              <a:tblPr firstRow="1" bandRow="1">
                <a:tableStyleId>{5C22544A-7EE6-4342-B048-85BDC9FD1C3A}</a:tableStyleId>
              </a:tblPr>
              <a:tblGrid>
                <a:gridCol w="3203142">
                  <a:extLst>
                    <a:ext uri="{9D8B030D-6E8A-4147-A177-3AD203B41FA5}">
                      <a16:colId xmlns:a16="http://schemas.microsoft.com/office/drawing/2014/main" val="1095374880"/>
                    </a:ext>
                  </a:extLst>
                </a:gridCol>
              </a:tblGrid>
              <a:tr h="1454714">
                <a:tc>
                  <a:txBody>
                    <a:bodyPr/>
                    <a:lstStyle/>
                    <a:p>
                      <a:pPr marL="269875" indent="-269875">
                        <a:buSzPct val="100000"/>
                        <a:buFont typeface="Courier New" panose="02070309020205020404" pitchFamily="49" charset="0"/>
                        <a:buChar char="o"/>
                      </a:pPr>
                      <a:r>
                        <a:rPr lang="en-GB" b="1" dirty="0" smtClean="0">
                          <a:effectLst/>
                        </a:rPr>
                        <a:t>6 of World's 15 Fastest Growing Economies are in Africa</a:t>
                      </a:r>
                      <a:r>
                        <a:rPr lang="en-GB" b="1" baseline="0" dirty="0" smtClean="0">
                          <a:effectLst/>
                        </a:rPr>
                        <a:t> (Ethiopia, Rwanda, Cote d’Ivoire, Tanzania, Senegal, Ghana) </a:t>
                      </a:r>
                      <a:endParaRPr lang="en-US" sz="1800" dirty="0" smtClean="0"/>
                    </a:p>
                  </a:txBody>
                  <a:tcPr/>
                </a:tc>
                <a:extLst>
                  <a:ext uri="{0D108BD9-81ED-4DB2-BD59-A6C34878D82A}">
                    <a16:rowId xmlns:a16="http://schemas.microsoft.com/office/drawing/2014/main" val="2810704923"/>
                  </a:ext>
                </a:extLst>
              </a:tr>
              <a:tr h="1181955">
                <a:tc>
                  <a:txBody>
                    <a:bodyPr/>
                    <a:lstStyle/>
                    <a:p>
                      <a:pPr marL="269875" indent="-269875">
                        <a:spcAft>
                          <a:spcPts val="600"/>
                        </a:spcAft>
                        <a:buSzPct val="100000"/>
                        <a:buFont typeface="Courier New" panose="02070309020205020404" pitchFamily="49" charset="0"/>
                        <a:buChar char="o"/>
                      </a:pPr>
                      <a:r>
                        <a:rPr lang="en-GB" sz="1800" b="1" dirty="0" smtClean="0">
                          <a:solidFill>
                            <a:schemeClr val="accent2">
                              <a:lumMod val="75000"/>
                            </a:schemeClr>
                          </a:solidFill>
                        </a:rPr>
                        <a:t>Of the eight (8) countries in Africa with the fastest growing economies, 62.5% are LDCs</a:t>
                      </a:r>
                    </a:p>
                  </a:txBody>
                  <a:tcPr/>
                </a:tc>
                <a:extLst>
                  <a:ext uri="{0D108BD9-81ED-4DB2-BD59-A6C34878D82A}">
                    <a16:rowId xmlns:a16="http://schemas.microsoft.com/office/drawing/2014/main" val="486874524"/>
                  </a:ext>
                </a:extLst>
              </a:tr>
              <a:tr h="909196">
                <a:tc>
                  <a:txBody>
                    <a:bodyPr/>
                    <a:lstStyle/>
                    <a:p>
                      <a:pPr marL="269875" indent="-269875">
                        <a:spcAft>
                          <a:spcPts val="600"/>
                        </a:spcAft>
                        <a:buSzPct val="100000"/>
                        <a:buFont typeface="Courier New" panose="02070309020205020404" pitchFamily="49" charset="0"/>
                        <a:buChar char="o"/>
                      </a:pPr>
                      <a:r>
                        <a:rPr lang="en-GB" sz="1800" b="1" dirty="0" smtClean="0">
                          <a:solidFill>
                            <a:schemeClr val="accent2">
                              <a:lumMod val="75000"/>
                            </a:schemeClr>
                          </a:solidFill>
                        </a:rPr>
                        <a:t>For most, economic growth driven by significant infrastructure investments</a:t>
                      </a:r>
                    </a:p>
                  </a:txBody>
                  <a:tcPr/>
                </a:tc>
                <a:extLst>
                  <a:ext uri="{0D108BD9-81ED-4DB2-BD59-A6C34878D82A}">
                    <a16:rowId xmlns:a16="http://schemas.microsoft.com/office/drawing/2014/main" val="3045276483"/>
                  </a:ext>
                </a:extLst>
              </a:tr>
              <a:tr h="1181955">
                <a:tc>
                  <a:txBody>
                    <a:bodyPr/>
                    <a:lstStyle/>
                    <a:p>
                      <a:pPr marL="269875" indent="-269875">
                        <a:spcAft>
                          <a:spcPts val="600"/>
                        </a:spcAft>
                        <a:buSzPct val="100000"/>
                        <a:buFont typeface="Courier New" panose="02070309020205020404" pitchFamily="49" charset="0"/>
                        <a:buChar char="o"/>
                      </a:pPr>
                      <a:r>
                        <a:rPr lang="en-GB" sz="1800" b="1" dirty="0" smtClean="0">
                          <a:solidFill>
                            <a:schemeClr val="accent2">
                              <a:lumMod val="75000"/>
                            </a:schemeClr>
                          </a:solidFill>
                        </a:rPr>
                        <a:t>Rising entrepreneurship levels amid high youth population and unemployment</a:t>
                      </a:r>
                    </a:p>
                  </a:txBody>
                  <a:tcPr/>
                </a:tc>
                <a:extLst>
                  <a:ext uri="{0D108BD9-81ED-4DB2-BD59-A6C34878D82A}">
                    <a16:rowId xmlns:a16="http://schemas.microsoft.com/office/drawing/2014/main" val="1242300264"/>
                  </a:ext>
                </a:extLst>
              </a:tr>
              <a:tr h="368729">
                <a:tc>
                  <a:txBody>
                    <a:bodyPr/>
                    <a:lstStyle/>
                    <a:p>
                      <a:pPr marL="269875" marR="0" lvl="0" indent="-269875" algn="l" defTabSz="914400" rtl="0" eaLnBrk="1" fontAlgn="auto" latinLnBrk="0" hangingPunct="1">
                        <a:lnSpc>
                          <a:spcPct val="100000"/>
                        </a:lnSpc>
                        <a:spcBef>
                          <a:spcPts val="0"/>
                        </a:spcBef>
                        <a:spcAft>
                          <a:spcPts val="600"/>
                        </a:spcAft>
                        <a:buClrTx/>
                        <a:buSzPct val="100000"/>
                        <a:buFont typeface="Courier New" panose="02070309020205020404" pitchFamily="49" charset="0"/>
                        <a:buChar char="o"/>
                        <a:tabLst/>
                        <a:defRPr/>
                      </a:pPr>
                      <a:r>
                        <a:rPr lang="en-GB" sz="1800" b="1" dirty="0" smtClean="0">
                          <a:solidFill>
                            <a:schemeClr val="accent2">
                              <a:lumMod val="75000"/>
                            </a:schemeClr>
                          </a:solidFill>
                        </a:rPr>
                        <a:t>Low industrialisation</a:t>
                      </a:r>
                    </a:p>
                  </a:txBody>
                  <a:tcPr/>
                </a:tc>
                <a:extLst>
                  <a:ext uri="{0D108BD9-81ED-4DB2-BD59-A6C34878D82A}">
                    <a16:rowId xmlns:a16="http://schemas.microsoft.com/office/drawing/2014/main" val="2237724853"/>
                  </a:ext>
                </a:extLst>
              </a:tr>
              <a:tr h="368729">
                <a:tc>
                  <a:txBody>
                    <a:bodyPr/>
                    <a:lstStyle/>
                    <a:p>
                      <a:pPr marL="269875" marR="0" lvl="0" indent="-269875" algn="l" defTabSz="914400" rtl="0" eaLnBrk="1" fontAlgn="auto" latinLnBrk="0" hangingPunct="1">
                        <a:lnSpc>
                          <a:spcPct val="100000"/>
                        </a:lnSpc>
                        <a:spcBef>
                          <a:spcPts val="0"/>
                        </a:spcBef>
                        <a:spcAft>
                          <a:spcPts val="600"/>
                        </a:spcAft>
                        <a:buClrTx/>
                        <a:buSzPct val="100000"/>
                        <a:buFont typeface="Courier New" panose="02070309020205020404" pitchFamily="49" charset="0"/>
                        <a:buChar char="o"/>
                        <a:tabLst/>
                        <a:defRPr/>
                      </a:pPr>
                      <a:r>
                        <a:rPr lang="en-ZA" sz="1800" b="1" dirty="0" smtClean="0">
                          <a:solidFill>
                            <a:schemeClr val="accent2">
                              <a:lumMod val="75000"/>
                            </a:schemeClr>
                          </a:solidFill>
                        </a:rPr>
                        <a:t>Rising services industries</a:t>
                      </a:r>
                      <a:endParaRPr lang="en-GB" sz="1800" b="1" dirty="0" smtClean="0">
                        <a:solidFill>
                          <a:schemeClr val="accent2">
                            <a:lumMod val="75000"/>
                          </a:schemeClr>
                        </a:solidFill>
                      </a:endParaRPr>
                    </a:p>
                  </a:txBody>
                  <a:tcPr/>
                </a:tc>
                <a:extLst>
                  <a:ext uri="{0D108BD9-81ED-4DB2-BD59-A6C34878D82A}">
                    <a16:rowId xmlns:a16="http://schemas.microsoft.com/office/drawing/2014/main" val="3571604631"/>
                  </a:ext>
                </a:extLst>
              </a:tr>
            </a:tbl>
          </a:graphicData>
        </a:graphic>
      </p:graphicFrame>
      <p:sp>
        <p:nvSpPr>
          <p:cNvPr id="10" name="TextBox 9">
            <a:extLst>
              <a:ext uri="{FF2B5EF4-FFF2-40B4-BE49-F238E27FC236}">
                <a16:creationId xmlns:a16="http://schemas.microsoft.com/office/drawing/2014/main" id="{5F3495F6-8342-5940-AEB7-34F093371DA8}"/>
              </a:ext>
            </a:extLst>
          </p:cNvPr>
          <p:cNvSpPr txBox="1"/>
          <p:nvPr/>
        </p:nvSpPr>
        <p:spPr>
          <a:xfrm>
            <a:off x="618056" y="6417115"/>
            <a:ext cx="3711272" cy="291298"/>
          </a:xfrm>
          <a:prstGeom prst="rect">
            <a:avLst/>
          </a:prstGeom>
          <a:noFill/>
        </p:spPr>
        <p:txBody>
          <a:bodyPr wrap="none" rtlCol="0">
            <a:spAutoFit/>
          </a:bodyPr>
          <a:lstStyle/>
          <a:p>
            <a:r>
              <a:rPr lang="en-US" sz="1293" dirty="0">
                <a:solidFill>
                  <a:srgbClr val="00828C"/>
                </a:solidFill>
                <a:latin typeface="Montserrat Medium" pitchFamily="2" charset="77"/>
              </a:rPr>
              <a:t>Source: Data from IMF World Economic Outlook</a:t>
            </a:r>
          </a:p>
        </p:txBody>
      </p:sp>
    </p:spTree>
    <p:extLst>
      <p:ext uri="{BB962C8B-B14F-4D97-AF65-F5344CB8AC3E}">
        <p14:creationId xmlns:p14="http://schemas.microsoft.com/office/powerpoint/2010/main" val="20026396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259640"/>
            <a:ext cx="11340000" cy="522720"/>
          </a:xfrm>
          <a:solidFill>
            <a:srgbClr val="002060"/>
          </a:solidFill>
        </p:spPr>
        <p:txBody>
          <a:bodyPr vert="horz" lIns="0" tIns="0" rIns="0" bIns="0" rtlCol="0" anchor="ctr">
            <a:noAutofit/>
          </a:bodyPr>
          <a:lstStyle/>
          <a:p>
            <a:r>
              <a:rPr lang="en-ZA" dirty="0" smtClean="0">
                <a:solidFill>
                  <a:schemeClr val="bg1"/>
                </a:solidFill>
              </a:rPr>
              <a:t>Continental</a:t>
            </a:r>
            <a:r>
              <a:rPr lang="en-ZA" dirty="0" smtClean="0"/>
              <a:t> </a:t>
            </a:r>
            <a:r>
              <a:rPr lang="en-ZA" dirty="0" smtClean="0">
                <a:solidFill>
                  <a:schemeClr val="bg1"/>
                </a:solidFill>
              </a:rPr>
              <a:t>Perspective – Economic Growth Outlook</a:t>
            </a:r>
            <a:endParaRPr lang="en-ZA" i="1" dirty="0">
              <a:solidFill>
                <a:schemeClr val="bg1"/>
              </a:solidFill>
            </a:endParaRPr>
          </a:p>
        </p:txBody>
      </p:sp>
      <p:cxnSp>
        <p:nvCxnSpPr>
          <p:cNvPr id="11" name="Straight Connector 10" descr="Slide divider">
            <a:extLst>
              <a:ext uri="{FF2B5EF4-FFF2-40B4-BE49-F238E27FC236}">
                <a16:creationId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5686565" y="2758824"/>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9" name="Picture 8"/>
          <p:cNvPicPr>
            <a:picLocks noChangeAspect="1"/>
          </p:cNvPicPr>
          <p:nvPr/>
        </p:nvPicPr>
        <p:blipFill>
          <a:blip r:embed="rId2"/>
          <a:stretch>
            <a:fillRect/>
          </a:stretch>
        </p:blipFill>
        <p:spPr>
          <a:xfrm>
            <a:off x="432000" y="850330"/>
            <a:ext cx="11328000" cy="5534692"/>
          </a:xfrm>
          <a:prstGeom prst="rect">
            <a:avLst/>
          </a:prstGeom>
        </p:spPr>
      </p:pic>
      <p:sp>
        <p:nvSpPr>
          <p:cNvPr id="10" name="Rectangle 9"/>
          <p:cNvSpPr/>
          <p:nvPr/>
        </p:nvSpPr>
        <p:spPr>
          <a:xfrm>
            <a:off x="322381" y="6371351"/>
            <a:ext cx="11437619" cy="307777"/>
          </a:xfrm>
          <a:prstGeom prst="rect">
            <a:avLst/>
          </a:prstGeom>
        </p:spPr>
        <p:txBody>
          <a:bodyPr wrap="square">
            <a:spAutoFit/>
          </a:bodyPr>
          <a:lstStyle/>
          <a:p>
            <a:r>
              <a:rPr lang="en-GB" sz="1400" dirty="0"/>
              <a:t>https://www.afdb.org/fileadmin/uploads/afdb/Documents/Financial-Information/2018_Financial_Presentation-EN.pdf</a:t>
            </a:r>
          </a:p>
        </p:txBody>
      </p:sp>
    </p:spTree>
    <p:extLst>
      <p:ext uri="{BB962C8B-B14F-4D97-AF65-F5344CB8AC3E}">
        <p14:creationId xmlns:p14="http://schemas.microsoft.com/office/powerpoint/2010/main" val="42836030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323140"/>
            <a:ext cx="11340000" cy="522720"/>
          </a:xfrm>
          <a:solidFill>
            <a:srgbClr val="002060"/>
          </a:solidFill>
        </p:spPr>
        <p:txBody>
          <a:bodyPr vert="horz" lIns="0" tIns="0" rIns="0" bIns="0" rtlCol="0" anchor="ctr">
            <a:noAutofit/>
          </a:bodyPr>
          <a:lstStyle/>
          <a:p>
            <a:r>
              <a:rPr lang="en-ZA" dirty="0" smtClean="0">
                <a:solidFill>
                  <a:schemeClr val="bg1"/>
                </a:solidFill>
              </a:rPr>
              <a:t>Continental Perspective – Business Environment</a:t>
            </a:r>
            <a:endParaRPr lang="en-ZA" i="1" dirty="0">
              <a:solidFill>
                <a:schemeClr val="bg1"/>
              </a:solidFill>
            </a:endParaRPr>
          </a:p>
        </p:txBody>
      </p:sp>
      <p:cxnSp>
        <p:nvCxnSpPr>
          <p:cNvPr id="11" name="Straight Connector 10" descr="Slide divider">
            <a:extLst>
              <a:ext uri="{FF2B5EF4-FFF2-40B4-BE49-F238E27FC236}">
                <a16:creationId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5686565" y="2758824"/>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9" name="Picture 2" descr="https://nilofarnigar.files.wordpress.com/2013/10/africa.jpg?w=68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00" y="968138"/>
            <a:ext cx="5254565" cy="572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3738216779"/>
              </p:ext>
            </p:extLst>
          </p:nvPr>
        </p:nvGraphicFramePr>
        <p:xfrm>
          <a:off x="5791200" y="930438"/>
          <a:ext cx="5968801" cy="5638800"/>
        </p:xfrm>
        <a:graphic>
          <a:graphicData uri="http://schemas.openxmlformats.org/drawingml/2006/table">
            <a:tbl>
              <a:tblPr firstRow="1" bandRow="1">
                <a:tableStyleId>{5C22544A-7EE6-4342-B048-85BDC9FD1C3A}</a:tableStyleId>
              </a:tblPr>
              <a:tblGrid>
                <a:gridCol w="5968801">
                  <a:extLst>
                    <a:ext uri="{9D8B030D-6E8A-4147-A177-3AD203B41FA5}">
                      <a16:colId xmlns:a16="http://schemas.microsoft.com/office/drawing/2014/main" val="1095374880"/>
                    </a:ext>
                  </a:extLst>
                </a:gridCol>
              </a:tblGrid>
              <a:tr h="631662">
                <a:tc>
                  <a:txBody>
                    <a:bodyPr/>
                    <a:lstStyle/>
                    <a:p>
                      <a:pPr marL="269875" indent="-269875">
                        <a:buSzPct val="100000"/>
                        <a:buFont typeface="Courier New" panose="02070309020205020404" pitchFamily="49" charset="0"/>
                        <a:buChar char="o"/>
                      </a:pPr>
                      <a:r>
                        <a:rPr lang="en-GB" sz="2000" b="1" dirty="0" smtClean="0">
                          <a:effectLst/>
                        </a:rPr>
                        <a:t>Innovation critical</a:t>
                      </a:r>
                      <a:r>
                        <a:rPr lang="en-GB" sz="2000" b="1" baseline="0" dirty="0" smtClean="0">
                          <a:effectLst/>
                        </a:rPr>
                        <a:t> for Africa’s economies to address many challenges and realise opportunities</a:t>
                      </a:r>
                    </a:p>
                  </a:txBody>
                  <a:tcPr/>
                </a:tc>
                <a:extLst>
                  <a:ext uri="{0D108BD9-81ED-4DB2-BD59-A6C34878D82A}">
                    <a16:rowId xmlns:a16="http://schemas.microsoft.com/office/drawing/2014/main" val="2810704923"/>
                  </a:ext>
                </a:extLst>
              </a:tr>
              <a:tr h="1439382">
                <a:tc>
                  <a:txBody>
                    <a:bodyPr/>
                    <a:lstStyle/>
                    <a:p>
                      <a:pPr marL="285750" indent="-285750">
                        <a:spcAft>
                          <a:spcPts val="600"/>
                        </a:spcAft>
                        <a:buSzPct val="100000"/>
                        <a:buFont typeface="Candara" panose="020E0502030303020204" pitchFamily="34" charset="0"/>
                        <a:buChar char="−"/>
                      </a:pPr>
                      <a:r>
                        <a:rPr lang="en-GB" sz="1900" b="0" dirty="0" smtClean="0">
                          <a:solidFill>
                            <a:schemeClr val="accent2">
                              <a:lumMod val="75000"/>
                            </a:schemeClr>
                          </a:solidFill>
                        </a:rPr>
                        <a:t>P</a:t>
                      </a:r>
                      <a:r>
                        <a:rPr lang="en-GB" sz="1900" b="0" baseline="0" dirty="0" smtClean="0">
                          <a:solidFill>
                            <a:schemeClr val="accent2">
                              <a:lumMod val="75000"/>
                            </a:schemeClr>
                          </a:solidFill>
                        </a:rPr>
                        <a:t>overty, Inequality, Unemployment</a:t>
                      </a:r>
                    </a:p>
                    <a:p>
                      <a:pPr marL="285750" indent="-285750">
                        <a:spcAft>
                          <a:spcPts val="600"/>
                        </a:spcAft>
                        <a:buSzPct val="100000"/>
                        <a:buFont typeface="Candara" panose="020E0502030303020204" pitchFamily="34" charset="0"/>
                        <a:buChar char="−"/>
                      </a:pPr>
                      <a:r>
                        <a:rPr lang="en-GB" sz="1900" b="0" baseline="0" dirty="0" smtClean="0">
                          <a:solidFill>
                            <a:schemeClr val="accent2">
                              <a:lumMod val="75000"/>
                            </a:schemeClr>
                          </a:solidFill>
                        </a:rPr>
                        <a:t>Infrastructure and service delivery</a:t>
                      </a:r>
                    </a:p>
                    <a:p>
                      <a:pPr marL="285750" indent="-285750">
                        <a:spcAft>
                          <a:spcPts val="600"/>
                        </a:spcAft>
                        <a:buSzPct val="100000"/>
                        <a:buFont typeface="Candara" panose="020E0502030303020204" pitchFamily="34" charset="0"/>
                        <a:buChar char="−"/>
                      </a:pPr>
                      <a:r>
                        <a:rPr lang="en-GB" sz="1900" b="0" baseline="0" dirty="0" smtClean="0">
                          <a:solidFill>
                            <a:schemeClr val="accent2">
                              <a:lumMod val="75000"/>
                            </a:schemeClr>
                          </a:solidFill>
                        </a:rPr>
                        <a:t>Inclusive health</a:t>
                      </a:r>
                    </a:p>
                    <a:p>
                      <a:pPr marL="285750" indent="-285750">
                        <a:spcAft>
                          <a:spcPts val="600"/>
                        </a:spcAft>
                        <a:buSzPct val="100000"/>
                        <a:buFont typeface="Candara" panose="020E0502030303020204" pitchFamily="34" charset="0"/>
                        <a:buChar char="−"/>
                      </a:pPr>
                      <a:r>
                        <a:rPr lang="en-GB" sz="1900" b="0" baseline="0" dirty="0" smtClean="0">
                          <a:solidFill>
                            <a:schemeClr val="accent2">
                              <a:lumMod val="75000"/>
                            </a:schemeClr>
                          </a:solidFill>
                        </a:rPr>
                        <a:t>Water and food security</a:t>
                      </a:r>
                    </a:p>
                  </a:txBody>
                  <a:tcPr/>
                </a:tc>
                <a:extLst>
                  <a:ext uri="{0D108BD9-81ED-4DB2-BD59-A6C34878D82A}">
                    <a16:rowId xmlns:a16="http://schemas.microsoft.com/office/drawing/2014/main" val="486874524"/>
                  </a:ext>
                </a:extLst>
              </a:tr>
              <a:tr h="765370">
                <a:tc>
                  <a:txBody>
                    <a:bodyPr/>
                    <a:lstStyle/>
                    <a:p>
                      <a:pPr marL="269875" marR="0" lvl="0" indent="-269875" algn="l" defTabSz="914400" rtl="0" eaLnBrk="1" fontAlgn="auto" latinLnBrk="0" hangingPunct="1">
                        <a:lnSpc>
                          <a:spcPct val="100000"/>
                        </a:lnSpc>
                        <a:spcBef>
                          <a:spcPts val="0"/>
                        </a:spcBef>
                        <a:spcAft>
                          <a:spcPts val="600"/>
                        </a:spcAft>
                        <a:buClrTx/>
                        <a:buSzPct val="100000"/>
                        <a:buFont typeface="Courier New" panose="02070309020205020404" pitchFamily="49" charset="0"/>
                        <a:buChar char="o"/>
                        <a:tabLst/>
                        <a:defRPr/>
                      </a:pPr>
                      <a:r>
                        <a:rPr lang="en-GB" sz="1900" b="0" dirty="0" smtClean="0">
                          <a:solidFill>
                            <a:schemeClr val="accent2">
                              <a:lumMod val="75000"/>
                            </a:schemeClr>
                          </a:solidFill>
                        </a:rPr>
                        <a:t>Accelerate Africa’s Development</a:t>
                      </a:r>
                      <a:r>
                        <a:rPr lang="en-GB" sz="1900" b="0" baseline="0" dirty="0" smtClean="0">
                          <a:solidFill>
                            <a:schemeClr val="accent2">
                              <a:lumMod val="75000"/>
                            </a:schemeClr>
                          </a:solidFill>
                        </a:rPr>
                        <a:t> and position her for 4IR and to be </a:t>
                      </a:r>
                      <a:r>
                        <a:rPr lang="en-ZA" sz="1900" b="0" dirty="0" smtClean="0">
                          <a:solidFill>
                            <a:schemeClr val="accent2">
                              <a:lumMod val="75000"/>
                            </a:schemeClr>
                          </a:solidFill>
                        </a:rPr>
                        <a:t>a key contributor</a:t>
                      </a:r>
                      <a:r>
                        <a:rPr lang="en-ZA" sz="1900" b="0" baseline="0" dirty="0" smtClean="0">
                          <a:solidFill>
                            <a:schemeClr val="accent2">
                              <a:lumMod val="75000"/>
                            </a:schemeClr>
                          </a:solidFill>
                        </a:rPr>
                        <a:t> to global knowledge pool</a:t>
                      </a:r>
                      <a:endParaRPr lang="en-GB" sz="1900" b="0" dirty="0" smtClean="0">
                        <a:solidFill>
                          <a:schemeClr val="accent2">
                            <a:lumMod val="75000"/>
                          </a:schemeClr>
                        </a:solidFill>
                      </a:endParaRPr>
                    </a:p>
                  </a:txBody>
                  <a:tcPr/>
                </a:tc>
                <a:extLst>
                  <a:ext uri="{0D108BD9-81ED-4DB2-BD59-A6C34878D82A}">
                    <a16:rowId xmlns:a16="http://schemas.microsoft.com/office/drawing/2014/main" val="3045276483"/>
                  </a:ext>
                </a:extLst>
              </a:tr>
              <a:tr h="664035">
                <a:tc>
                  <a:txBody>
                    <a:bodyPr/>
                    <a:lstStyle/>
                    <a:p>
                      <a:pPr marL="269875" marR="0" lvl="0" indent="-269875" algn="l" defTabSz="914400" rtl="0" eaLnBrk="1" fontAlgn="auto" latinLnBrk="0" hangingPunct="1">
                        <a:lnSpc>
                          <a:spcPct val="100000"/>
                        </a:lnSpc>
                        <a:spcBef>
                          <a:spcPts val="0"/>
                        </a:spcBef>
                        <a:spcAft>
                          <a:spcPts val="600"/>
                        </a:spcAft>
                        <a:buClrTx/>
                        <a:buSzPct val="100000"/>
                        <a:buFont typeface="Courier New" panose="02070309020205020404" pitchFamily="49" charset="0"/>
                        <a:buChar char="o"/>
                        <a:tabLst/>
                        <a:defRPr/>
                      </a:pPr>
                      <a:r>
                        <a:rPr lang="en-ZA" sz="1900" b="0" dirty="0" smtClean="0">
                          <a:solidFill>
                            <a:schemeClr val="accent2">
                              <a:lumMod val="75000"/>
                            </a:schemeClr>
                          </a:solidFill>
                        </a:rPr>
                        <a:t>Industrialisation</a:t>
                      </a:r>
                      <a:r>
                        <a:rPr lang="en-ZA" sz="1900" b="0" baseline="0" dirty="0" smtClean="0">
                          <a:solidFill>
                            <a:schemeClr val="accent2">
                              <a:lumMod val="75000"/>
                            </a:schemeClr>
                          </a:solidFill>
                        </a:rPr>
                        <a:t> on the back of value addition to Africa’s abundant mineral resources</a:t>
                      </a:r>
                      <a:endParaRPr lang="en-GB" sz="1900" b="0" dirty="0" smtClean="0">
                        <a:solidFill>
                          <a:schemeClr val="accent2">
                            <a:lumMod val="75000"/>
                          </a:schemeClr>
                        </a:solidFill>
                      </a:endParaRPr>
                    </a:p>
                  </a:txBody>
                  <a:tcPr/>
                </a:tc>
                <a:extLst>
                  <a:ext uri="{0D108BD9-81ED-4DB2-BD59-A6C34878D82A}">
                    <a16:rowId xmlns:a16="http://schemas.microsoft.com/office/drawing/2014/main" val="1242300264"/>
                  </a:ext>
                </a:extLst>
              </a:tr>
              <a:tr h="664035">
                <a:tc>
                  <a:txBody>
                    <a:bodyPr/>
                    <a:lstStyle/>
                    <a:p>
                      <a:pPr marL="285750" indent="-285750">
                        <a:buFont typeface="Courier New" panose="02070309020205020404" pitchFamily="49" charset="0"/>
                        <a:buChar char="o"/>
                      </a:pPr>
                      <a:r>
                        <a:rPr lang="en-US" sz="1900" b="0" kern="1200" baseline="0" dirty="0" smtClean="0">
                          <a:solidFill>
                            <a:schemeClr val="accent2">
                              <a:lumMod val="75000"/>
                            </a:schemeClr>
                          </a:solidFill>
                          <a:latin typeface="+mn-lt"/>
                          <a:ea typeface="+mn-ea"/>
                          <a:cs typeface="+mn-cs"/>
                        </a:rPr>
                        <a:t>Africa continues to show improvement in respect of ease of doing business.  Notwithstanding, there is still slow progress in improving governance and addressing corruption</a:t>
                      </a:r>
                    </a:p>
                    <a:p>
                      <a:pPr marL="269875" marR="0" lvl="0" indent="-269875" algn="l" defTabSz="914400" rtl="0" eaLnBrk="1" fontAlgn="auto" latinLnBrk="0" hangingPunct="1">
                        <a:lnSpc>
                          <a:spcPct val="100000"/>
                        </a:lnSpc>
                        <a:spcBef>
                          <a:spcPts val="0"/>
                        </a:spcBef>
                        <a:spcAft>
                          <a:spcPts val="600"/>
                        </a:spcAft>
                        <a:buClrTx/>
                        <a:buSzPct val="100000"/>
                        <a:buFont typeface="Courier New" panose="02070309020205020404" pitchFamily="49" charset="0"/>
                        <a:buChar char="o"/>
                        <a:tabLst/>
                        <a:defRPr/>
                      </a:pPr>
                      <a:r>
                        <a:rPr lang="en-US" sz="1900" b="0" kern="1200" baseline="0" dirty="0" smtClean="0">
                          <a:solidFill>
                            <a:schemeClr val="accent2">
                              <a:lumMod val="75000"/>
                            </a:schemeClr>
                          </a:solidFill>
                          <a:latin typeface="+mn-lt"/>
                          <a:ea typeface="+mn-ea"/>
                          <a:cs typeface="+mn-cs"/>
                        </a:rPr>
                        <a:t>Of the ten (10) African countries in the Top 100 Ease of Doing Business, eight (8) are in Sub-Saharan Africa </a:t>
                      </a:r>
                    </a:p>
                  </a:txBody>
                  <a:tcPr/>
                </a:tc>
                <a:extLst>
                  <a:ext uri="{0D108BD9-81ED-4DB2-BD59-A6C34878D82A}">
                    <a16:rowId xmlns:a16="http://schemas.microsoft.com/office/drawing/2014/main" val="2237724853"/>
                  </a:ext>
                </a:extLst>
              </a:tr>
            </a:tbl>
          </a:graphicData>
        </a:graphic>
      </p:graphicFrame>
    </p:spTree>
    <p:extLst>
      <p:ext uri="{BB962C8B-B14F-4D97-AF65-F5344CB8AC3E}">
        <p14:creationId xmlns:p14="http://schemas.microsoft.com/office/powerpoint/2010/main" val="6841922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34" name="Title 2"/>
          <p:cNvSpPr txBox="1">
            <a:spLocks/>
          </p:cNvSpPr>
          <p:nvPr/>
        </p:nvSpPr>
        <p:spPr>
          <a:xfrm>
            <a:off x="756249" y="290463"/>
            <a:ext cx="9193941" cy="661497"/>
          </a:xfrm>
          <a:prstGeom prst="rect">
            <a:avLst/>
          </a:prstGeom>
        </p:spPr>
        <p:txBody>
          <a:bodyPr/>
          <a:lstStyle>
            <a:lvl1pPr algn="l" rtl="0" eaLnBrk="0" fontAlgn="base" hangingPunct="0">
              <a:spcBef>
                <a:spcPct val="0"/>
              </a:spcBef>
              <a:spcAft>
                <a:spcPct val="0"/>
              </a:spcAft>
              <a:defRPr sz="2400">
                <a:solidFill>
                  <a:srgbClr val="FF9933"/>
                </a:solidFill>
                <a:latin typeface="+mj-lt"/>
                <a:ea typeface="+mj-ea"/>
                <a:cs typeface="+mj-cs"/>
              </a:defRPr>
            </a:lvl1pPr>
            <a:lvl2pPr algn="l" rtl="0" eaLnBrk="0" fontAlgn="base" hangingPunct="0">
              <a:spcBef>
                <a:spcPct val="0"/>
              </a:spcBef>
              <a:spcAft>
                <a:spcPct val="0"/>
              </a:spcAft>
              <a:defRPr sz="2400">
                <a:solidFill>
                  <a:srgbClr val="FF9933"/>
                </a:solidFill>
                <a:latin typeface="Arial" charset="0"/>
              </a:defRPr>
            </a:lvl2pPr>
            <a:lvl3pPr algn="l" rtl="0" eaLnBrk="0" fontAlgn="base" hangingPunct="0">
              <a:spcBef>
                <a:spcPct val="0"/>
              </a:spcBef>
              <a:spcAft>
                <a:spcPct val="0"/>
              </a:spcAft>
              <a:defRPr sz="2400">
                <a:solidFill>
                  <a:srgbClr val="FF9933"/>
                </a:solidFill>
                <a:latin typeface="Arial" charset="0"/>
              </a:defRPr>
            </a:lvl3pPr>
            <a:lvl4pPr algn="l" rtl="0" eaLnBrk="0" fontAlgn="base" hangingPunct="0">
              <a:spcBef>
                <a:spcPct val="0"/>
              </a:spcBef>
              <a:spcAft>
                <a:spcPct val="0"/>
              </a:spcAft>
              <a:defRPr sz="2400">
                <a:solidFill>
                  <a:srgbClr val="FF9933"/>
                </a:solidFill>
                <a:latin typeface="Arial" charset="0"/>
              </a:defRPr>
            </a:lvl4pPr>
            <a:lvl5pPr algn="l" rtl="0" eaLnBrk="0" fontAlgn="base" hangingPunct="0">
              <a:spcBef>
                <a:spcPct val="0"/>
              </a:spcBef>
              <a:spcAft>
                <a:spcPct val="0"/>
              </a:spcAft>
              <a:defRPr sz="2400">
                <a:solidFill>
                  <a:srgbClr val="FF9933"/>
                </a:solidFill>
                <a:latin typeface="Arial" charset="0"/>
              </a:defRPr>
            </a:lvl5pPr>
            <a:lvl6pPr marL="456925" algn="l" rtl="0" fontAlgn="base">
              <a:spcBef>
                <a:spcPct val="0"/>
              </a:spcBef>
              <a:spcAft>
                <a:spcPct val="0"/>
              </a:spcAft>
              <a:defRPr sz="3600" b="1">
                <a:solidFill>
                  <a:srgbClr val="FF9933"/>
                </a:solidFill>
                <a:latin typeface="Arial" charset="0"/>
              </a:defRPr>
            </a:lvl6pPr>
            <a:lvl7pPr marL="913850" algn="l" rtl="0" fontAlgn="base">
              <a:spcBef>
                <a:spcPct val="0"/>
              </a:spcBef>
              <a:spcAft>
                <a:spcPct val="0"/>
              </a:spcAft>
              <a:defRPr sz="3600" b="1">
                <a:solidFill>
                  <a:srgbClr val="FF9933"/>
                </a:solidFill>
                <a:latin typeface="Arial" charset="0"/>
              </a:defRPr>
            </a:lvl7pPr>
            <a:lvl8pPr marL="1370775" algn="l" rtl="0" fontAlgn="base">
              <a:spcBef>
                <a:spcPct val="0"/>
              </a:spcBef>
              <a:spcAft>
                <a:spcPct val="0"/>
              </a:spcAft>
              <a:defRPr sz="3600" b="1">
                <a:solidFill>
                  <a:srgbClr val="FF9933"/>
                </a:solidFill>
                <a:latin typeface="Arial" charset="0"/>
              </a:defRPr>
            </a:lvl8pPr>
            <a:lvl9pPr marL="1827701" algn="l" rtl="0" fontAlgn="base">
              <a:spcBef>
                <a:spcPct val="0"/>
              </a:spcBef>
              <a:spcAft>
                <a:spcPct val="0"/>
              </a:spcAft>
              <a:defRPr sz="3600" b="1">
                <a:solidFill>
                  <a:srgbClr val="FF9933"/>
                </a:solidFill>
                <a:latin typeface="Arial" charset="0"/>
              </a:defRPr>
            </a:lvl9pPr>
          </a:lstStyle>
          <a:p>
            <a:r>
              <a:rPr lang="en-ZA" sz="2668" dirty="0">
                <a:solidFill>
                  <a:schemeClr val="bg1"/>
                </a:solidFill>
              </a:rPr>
              <a:t>Summary and Concluding Remarks</a:t>
            </a:r>
          </a:p>
        </p:txBody>
      </p:sp>
      <p:sp>
        <p:nvSpPr>
          <p:cNvPr id="35" name="Shape 122"/>
          <p:cNvSpPr txBox="1">
            <a:spLocks/>
          </p:cNvSpPr>
          <p:nvPr/>
        </p:nvSpPr>
        <p:spPr bwMode="auto">
          <a:xfrm>
            <a:off x="317500" y="731088"/>
            <a:ext cx="11454500" cy="5834537"/>
          </a:xfrm>
          <a:prstGeom prst="rect">
            <a:avLst/>
          </a:prstGeom>
          <a:noFill/>
          <a:ln>
            <a:noFill/>
          </a:ln>
          <a:extLst/>
        </p:spPr>
        <p:txBody>
          <a:bodyPr vert="horz" wrap="square" lIns="91425" tIns="91425" rIns="91425" bIns="91425" numCol="1" anchor="t" anchorCtr="0" compatLnSpc="1">
            <a:prstTxWarp prst="textNoShape">
              <a:avLst/>
            </a:prstTxWarp>
            <a:noAutofit/>
          </a:bodyPr>
          <a:lstStyle>
            <a:lvl1pPr marL="455613" indent="-455613"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91" indent="-228463" algn="l" rtl="0" fontAlgn="base">
              <a:spcBef>
                <a:spcPct val="20000"/>
              </a:spcBef>
              <a:spcAft>
                <a:spcPct val="0"/>
              </a:spcAft>
              <a:buChar char="»"/>
              <a:defRPr sz="2000">
                <a:solidFill>
                  <a:schemeClr val="tx1"/>
                </a:solidFill>
                <a:latin typeface="+mn-lt"/>
              </a:defRPr>
            </a:lvl6pPr>
            <a:lvl7pPr marL="2970016" indent="-228463" algn="l" rtl="0" fontAlgn="base">
              <a:spcBef>
                <a:spcPct val="20000"/>
              </a:spcBef>
              <a:spcAft>
                <a:spcPct val="0"/>
              </a:spcAft>
              <a:buChar char="»"/>
              <a:defRPr sz="2000">
                <a:solidFill>
                  <a:schemeClr val="tx1"/>
                </a:solidFill>
                <a:latin typeface="+mn-lt"/>
              </a:defRPr>
            </a:lvl7pPr>
            <a:lvl8pPr marL="3426943" indent="-228463" algn="l" rtl="0" fontAlgn="base">
              <a:spcBef>
                <a:spcPct val="20000"/>
              </a:spcBef>
              <a:spcAft>
                <a:spcPct val="0"/>
              </a:spcAft>
              <a:buChar char="»"/>
              <a:defRPr sz="2000">
                <a:solidFill>
                  <a:schemeClr val="tx1"/>
                </a:solidFill>
                <a:latin typeface="+mn-lt"/>
              </a:defRPr>
            </a:lvl8pPr>
            <a:lvl9pPr marL="3883870" indent="-228463" algn="l" rtl="0" fontAlgn="base">
              <a:spcBef>
                <a:spcPct val="20000"/>
              </a:spcBef>
              <a:spcAft>
                <a:spcPct val="0"/>
              </a:spcAft>
              <a:buChar char="»"/>
              <a:defRPr sz="2000">
                <a:solidFill>
                  <a:schemeClr val="tx1"/>
                </a:solidFill>
                <a:latin typeface="+mn-lt"/>
              </a:defRPr>
            </a:lvl9pPr>
          </a:lstStyle>
          <a:p>
            <a:pPr marL="450525" indent="-450525">
              <a:lnSpc>
                <a:spcPct val="120000"/>
              </a:lnSpc>
              <a:spcBef>
                <a:spcPts val="0"/>
              </a:spcBef>
              <a:spcAft>
                <a:spcPts val="728"/>
              </a:spcAft>
              <a:buClrTx/>
              <a:buFont typeface="+mj-lt"/>
              <a:buAutoNum type="arabicParenR"/>
              <a:tabLst>
                <a:tab pos="3495725" algn="l"/>
              </a:tabLst>
            </a:pPr>
            <a:r>
              <a:rPr lang="en-US" sz="2400" dirty="0" smtClean="0">
                <a:solidFill>
                  <a:srgbClr val="003B6D"/>
                </a:solidFill>
              </a:rPr>
              <a:t>Do you believe intellectual property and innovation could contribute to Africa’s economic development?</a:t>
            </a:r>
          </a:p>
          <a:p>
            <a:pPr marL="990600" lvl="1" indent="-457200">
              <a:lnSpc>
                <a:spcPct val="120000"/>
              </a:lnSpc>
              <a:spcBef>
                <a:spcPts val="0"/>
              </a:spcBef>
              <a:spcAft>
                <a:spcPts val="728"/>
              </a:spcAft>
              <a:buAutoNum type="alphaLcParenR"/>
              <a:tabLst>
                <a:tab pos="3495725" algn="l"/>
              </a:tabLst>
            </a:pPr>
            <a:r>
              <a:rPr lang="en-US" sz="2400" dirty="0" smtClean="0">
                <a:solidFill>
                  <a:srgbClr val="003B6D"/>
                </a:solidFill>
              </a:rPr>
              <a:t>YES</a:t>
            </a:r>
          </a:p>
          <a:p>
            <a:pPr marL="990600" lvl="1" indent="-457200">
              <a:lnSpc>
                <a:spcPct val="120000"/>
              </a:lnSpc>
              <a:spcBef>
                <a:spcPts val="0"/>
              </a:spcBef>
              <a:spcAft>
                <a:spcPts val="728"/>
              </a:spcAft>
              <a:buAutoNum type="alphaLcParenR"/>
              <a:tabLst>
                <a:tab pos="3495725" algn="l"/>
              </a:tabLst>
            </a:pPr>
            <a:r>
              <a:rPr lang="en-US" sz="2400" dirty="0" smtClean="0">
                <a:solidFill>
                  <a:srgbClr val="003B6D"/>
                </a:solidFill>
              </a:rPr>
              <a:t>NO</a:t>
            </a:r>
          </a:p>
          <a:p>
            <a:pPr marL="457200" indent="-457200">
              <a:lnSpc>
                <a:spcPct val="120000"/>
              </a:lnSpc>
              <a:spcBef>
                <a:spcPts val="0"/>
              </a:spcBef>
              <a:spcAft>
                <a:spcPts val="728"/>
              </a:spcAft>
              <a:buClrTx/>
              <a:buFont typeface="+mj-lt"/>
              <a:buAutoNum type="arabicParenR" startAt="2"/>
              <a:tabLst>
                <a:tab pos="3495725" algn="l"/>
              </a:tabLst>
            </a:pPr>
            <a:r>
              <a:rPr lang="en-US" sz="2400" dirty="0" smtClean="0">
                <a:solidFill>
                  <a:srgbClr val="003B6D"/>
                </a:solidFill>
              </a:rPr>
              <a:t>All forms of intellectual property are important but arguably have different contributions to economic development.  Select only ONE that you believe would make the biggest contribution to Africa’s economic development:</a:t>
            </a:r>
          </a:p>
          <a:p>
            <a:pPr marL="990600" indent="-457200">
              <a:lnSpc>
                <a:spcPct val="120000"/>
              </a:lnSpc>
              <a:spcBef>
                <a:spcPts val="0"/>
              </a:spcBef>
              <a:spcAft>
                <a:spcPts val="728"/>
              </a:spcAft>
              <a:buClrTx/>
              <a:buAutoNum type="alphaLcParenR"/>
              <a:tabLst>
                <a:tab pos="3495725" algn="l"/>
              </a:tabLst>
            </a:pPr>
            <a:r>
              <a:rPr lang="en-US" sz="2400" dirty="0" smtClean="0">
                <a:solidFill>
                  <a:srgbClr val="003B6D"/>
                </a:solidFill>
              </a:rPr>
              <a:t>Patents, designs and utility models</a:t>
            </a:r>
          </a:p>
          <a:p>
            <a:pPr marL="990600" indent="-457200">
              <a:lnSpc>
                <a:spcPct val="120000"/>
              </a:lnSpc>
              <a:spcBef>
                <a:spcPts val="0"/>
              </a:spcBef>
              <a:spcAft>
                <a:spcPts val="728"/>
              </a:spcAft>
              <a:buClrTx/>
              <a:buAutoNum type="alphaLcParenR"/>
              <a:tabLst>
                <a:tab pos="3495725" algn="l"/>
              </a:tabLst>
            </a:pPr>
            <a:r>
              <a:rPr lang="en-US" sz="2400" dirty="0" smtClean="0">
                <a:solidFill>
                  <a:srgbClr val="003B6D"/>
                </a:solidFill>
              </a:rPr>
              <a:t>Trade marks</a:t>
            </a:r>
          </a:p>
          <a:p>
            <a:pPr marL="990600" indent="-457200">
              <a:lnSpc>
                <a:spcPct val="120000"/>
              </a:lnSpc>
              <a:spcBef>
                <a:spcPts val="0"/>
              </a:spcBef>
              <a:spcAft>
                <a:spcPts val="728"/>
              </a:spcAft>
              <a:buClrTx/>
              <a:buAutoNum type="alphaLcParenR"/>
              <a:tabLst>
                <a:tab pos="3495725" algn="l"/>
              </a:tabLst>
            </a:pPr>
            <a:r>
              <a:rPr lang="en-US" sz="2400" dirty="0" smtClean="0">
                <a:solidFill>
                  <a:srgbClr val="003B6D"/>
                </a:solidFill>
              </a:rPr>
              <a:t>Copyright </a:t>
            </a:r>
          </a:p>
          <a:p>
            <a:pPr marL="990600" indent="-457200">
              <a:lnSpc>
                <a:spcPct val="120000"/>
              </a:lnSpc>
              <a:spcBef>
                <a:spcPts val="0"/>
              </a:spcBef>
              <a:spcAft>
                <a:spcPts val="728"/>
              </a:spcAft>
              <a:buClrTx/>
              <a:buAutoNum type="alphaLcParenR"/>
              <a:tabLst>
                <a:tab pos="3495725" algn="l"/>
              </a:tabLst>
            </a:pPr>
            <a:r>
              <a:rPr lang="en-US" sz="2400" dirty="0" smtClean="0">
                <a:solidFill>
                  <a:srgbClr val="003B6D"/>
                </a:solidFill>
              </a:rPr>
              <a:t>Geographical Indications</a:t>
            </a:r>
          </a:p>
          <a:p>
            <a:pPr marL="990600" indent="-457200">
              <a:lnSpc>
                <a:spcPct val="120000"/>
              </a:lnSpc>
              <a:spcBef>
                <a:spcPts val="0"/>
              </a:spcBef>
              <a:spcAft>
                <a:spcPts val="728"/>
              </a:spcAft>
              <a:buClrTx/>
              <a:buAutoNum type="alphaLcParenR"/>
              <a:tabLst>
                <a:tab pos="3495725" algn="l"/>
              </a:tabLst>
            </a:pPr>
            <a:r>
              <a:rPr lang="en-US" sz="2400" dirty="0" smtClean="0">
                <a:solidFill>
                  <a:srgbClr val="003B6D"/>
                </a:solidFill>
              </a:rPr>
              <a:t>Indigenous Knowledge Systems and Trade Secrets</a:t>
            </a:r>
          </a:p>
          <a:p>
            <a:pPr marL="457200" indent="-457200">
              <a:lnSpc>
                <a:spcPct val="120000"/>
              </a:lnSpc>
              <a:spcBef>
                <a:spcPts val="0"/>
              </a:spcBef>
              <a:spcAft>
                <a:spcPts val="728"/>
              </a:spcAft>
              <a:buClrTx/>
              <a:buAutoNum type="alphaLcParenR"/>
              <a:tabLst>
                <a:tab pos="3495725" algn="l"/>
              </a:tabLst>
            </a:pPr>
            <a:endParaRPr lang="en-US" sz="2400" dirty="0" smtClean="0">
              <a:solidFill>
                <a:srgbClr val="003B6D"/>
              </a:solidFill>
            </a:endParaRPr>
          </a:p>
        </p:txBody>
      </p:sp>
      <p:sp>
        <p:nvSpPr>
          <p:cNvPr id="36" name="Oval 35"/>
          <p:cNvSpPr/>
          <p:nvPr/>
        </p:nvSpPr>
        <p:spPr>
          <a:xfrm>
            <a:off x="9054271" y="6518971"/>
            <a:ext cx="83962" cy="878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37" name="Title 1">
            <a:extLst>
              <a:ext uri="{FF2B5EF4-FFF2-40B4-BE49-F238E27FC236}">
                <a16:creationId xmlns:a16="http://schemas.microsoft.com/office/drawing/2014/main" id="{19304E83-A4F0-49C5-BB01-F5773509A2B3}"/>
              </a:ext>
            </a:extLst>
          </p:cNvPr>
          <p:cNvSpPr txBox="1">
            <a:spLocks/>
          </p:cNvSpPr>
          <p:nvPr/>
        </p:nvSpPr>
        <p:spPr>
          <a:xfrm>
            <a:off x="317500" y="139801"/>
            <a:ext cx="11340000" cy="632491"/>
          </a:xfrm>
          <a:prstGeom prst="rect">
            <a:avLst/>
          </a:prstGeom>
          <a:solidFill>
            <a:srgbClr val="002060"/>
          </a:solidFill>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ZA" dirty="0" smtClean="0">
                <a:solidFill>
                  <a:schemeClr val="bg1"/>
                </a:solidFill>
              </a:rPr>
              <a:t> Questions </a:t>
            </a:r>
            <a:endParaRPr lang="en-ZA" i="1" dirty="0">
              <a:solidFill>
                <a:schemeClr val="bg1"/>
              </a:solidFill>
            </a:endParaRPr>
          </a:p>
        </p:txBody>
      </p:sp>
    </p:spTree>
    <p:extLst>
      <p:ext uri="{BB962C8B-B14F-4D97-AF65-F5344CB8AC3E}">
        <p14:creationId xmlns:p14="http://schemas.microsoft.com/office/powerpoint/2010/main" val="33515915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chnical Presentation Layout_SB - v3" id="{ECEABEBF-5D77-477B-BEA0-DA742D2B1736}" vid="{7E70A968-1FD2-44B9-994F-E640CA02D41C}"/>
    </a:ext>
  </a:extLst>
</a:theme>
</file>

<file path=ppt/theme/theme2.xml><?xml version="1.0" encoding="utf-8"?>
<a:theme xmlns:a="http://schemas.openxmlformats.org/drawingml/2006/main" name="3_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chnical Presentation Layout_SB - v3" id="{ECEABEBF-5D77-477B-BEA0-DA742D2B1736}" vid="{7E70A968-1FD2-44B9-994F-E640CA02D4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39772</TotalTime>
  <Words>4481</Words>
  <Application>Microsoft Office PowerPoint</Application>
  <PresentationFormat>Widescreen</PresentationFormat>
  <Paragraphs>459</Paragraphs>
  <Slides>40</Slides>
  <Notes>34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Arial</vt:lpstr>
      <vt:lpstr>Arial Black</vt:lpstr>
      <vt:lpstr>Calibri</vt:lpstr>
      <vt:lpstr>Candara</vt:lpstr>
      <vt:lpstr>Corbel</vt:lpstr>
      <vt:lpstr>Courier New</vt:lpstr>
      <vt:lpstr>Microsoft Sans Serif</vt:lpstr>
      <vt:lpstr>Montserrat Medium</vt:lpstr>
      <vt:lpstr>Open Sans</vt:lpstr>
      <vt:lpstr>Times New Roman</vt:lpstr>
      <vt:lpstr>Wingdings</vt:lpstr>
      <vt:lpstr>2_Office Theme</vt:lpstr>
      <vt:lpstr>3_Office Theme</vt:lpstr>
      <vt:lpstr>PowerPoint Presentation</vt:lpstr>
      <vt:lpstr>PowerPoint Presentation</vt:lpstr>
      <vt:lpstr>PowerPoint Presentation</vt:lpstr>
      <vt:lpstr>Continental Perspective - Overview </vt:lpstr>
      <vt:lpstr>Continental Perspective - Overview </vt:lpstr>
      <vt:lpstr>Continental Perspective –  GDP Growth Rates </vt:lpstr>
      <vt:lpstr>Continental Perspective – Economic Growth Outlook</vt:lpstr>
      <vt:lpstr>Continental Perspective – Business Environment</vt:lpstr>
      <vt:lpstr>PowerPoint Presentation</vt:lpstr>
      <vt:lpstr>PowerPoint Presentation</vt:lpstr>
      <vt:lpstr>WIPO Development Agenda</vt:lpstr>
      <vt:lpstr>Development Agenda – Technical Assistance and Capacity Building Cluster A –Overview of 14 Recommendations</vt:lpstr>
      <vt:lpstr>Development Agenda – Technical Assistance and Capacity Building Cluster A – Some Completed TA Projects in Africa</vt:lpstr>
      <vt:lpstr>Development Agenda – Technical Assistance and Capacity Building Cluster A – Some Ongoing  TA Projects in Africa</vt:lpstr>
      <vt:lpstr>PowerPoint Presentation</vt:lpstr>
      <vt:lpstr>R&amp;D Investment in Africa – much more to be done</vt:lpstr>
      <vt:lpstr>R&amp;D Investment in Africa – much more to be done</vt:lpstr>
      <vt:lpstr>R&amp;D Investment in Africa – much more to be done</vt:lpstr>
      <vt:lpstr>R&amp;D Investment in Africa – much more to be done</vt:lpstr>
      <vt:lpstr>Patent Applications Per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Cosmas Koech</dc:creator>
  <cp:keywords>FOR OFFICIAL USE ONLY</cp:keywords>
  <cp:lastModifiedBy>CERBARI Mihaela</cp:lastModifiedBy>
  <cp:revision>856</cp:revision>
  <dcterms:created xsi:type="dcterms:W3CDTF">2018-06-23T07:59:52Z</dcterms:created>
  <dcterms:modified xsi:type="dcterms:W3CDTF">2019-12-09T08:52:07Z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b4169c06-24f5-4561-bf30-8a0d2c4ccd0e</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