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1" r:id="rId6"/>
    <p:sldId id="262" r:id="rId7"/>
    <p:sldId id="287" r:id="rId8"/>
    <p:sldId id="263" r:id="rId9"/>
    <p:sldId id="264" r:id="rId10"/>
    <p:sldId id="266" r:id="rId11"/>
    <p:sldId id="268" r:id="rId12"/>
    <p:sldId id="288" r:id="rId13"/>
    <p:sldId id="270" r:id="rId14"/>
    <p:sldId id="269" r:id="rId15"/>
    <p:sldId id="281" r:id="rId16"/>
    <p:sldId id="267" r:id="rId17"/>
    <p:sldId id="265" r:id="rId18"/>
    <p:sldId id="271" r:id="rId19"/>
    <p:sldId id="272" r:id="rId20"/>
    <p:sldId id="275" r:id="rId21"/>
    <p:sldId id="273" r:id="rId22"/>
    <p:sldId id="274" r:id="rId23"/>
    <p:sldId id="276" r:id="rId24"/>
    <p:sldId id="279" r:id="rId25"/>
    <p:sldId id="282" r:id="rId26"/>
    <p:sldId id="277" r:id="rId27"/>
    <p:sldId id="278"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00" d="100"/>
        <a:sy n="100" d="100"/>
      </p:scale>
      <p:origin x="0" y="0"/>
    </p:cViewPr>
  </p:notesTextViewPr>
  <p:sorterViewPr>
    <p:cViewPr>
      <p:scale>
        <a:sx n="79" d="100"/>
        <a:sy n="79" d="100"/>
      </p:scale>
      <p:origin x="0" y="10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D7DA6-3C1F-4820-B7E3-4082A0588503}" type="datetimeFigureOut">
              <a:rPr lang="es-VE" smtClean="0"/>
              <a:t>19/05/2016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01022-F4F9-420B-8840-5B8160ADE0A7}" type="slidenum">
              <a:rPr lang="es-ES" smtClean="0"/>
              <a:t>‹Nº›</a:t>
            </a:fld>
            <a:endParaRPr lang="es-ES"/>
          </a:p>
        </p:txBody>
      </p:sp>
    </p:spTree>
    <p:extLst>
      <p:ext uri="{BB962C8B-B14F-4D97-AF65-F5344CB8AC3E}">
        <p14:creationId xmlns:p14="http://schemas.microsoft.com/office/powerpoint/2010/main" val="234872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13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15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16</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17</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18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19</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20</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22</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23</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24</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25</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26</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27</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28</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101022-F4F9-420B-8840-5B8160ADE0A7}" type="slidenum">
              <a:rPr lang="es-ES" smtClean="0"/>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5/19/2016</a:t>
            </a:fld>
            <a:endParaRPr lang="en-US" sz="2000" dirty="0">
              <a:solidFill>
                <a:srgbClr val="FFFFFF"/>
              </a:solidFill>
            </a:endParaRPr>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‹Nº›</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3A271A1-F6D6-438B-A432-4747EE7ECD40}" type="datetimeFigureOut">
              <a:rPr lang="en-US" smtClean="0"/>
              <a:pPr/>
              <a:t>5/19/2016</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F0C94032-CD4C-4C25-B0C2-CEC720522D92}"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23A271A1-F6D6-438B-A432-4747EE7ECD40}" type="datetimeFigureOut">
              <a:rPr lang="en-US" smtClean="0"/>
              <a:pPr/>
              <a:t>5/19/2016</a:t>
            </a:fld>
            <a:endParaRPr lang="en-US" dirty="0"/>
          </a:p>
        </p:txBody>
      </p:sp>
      <p:sp>
        <p:nvSpPr>
          <p:cNvPr id="5" name="4 Marcador de pie de página"/>
          <p:cNvSpPr>
            <a:spLocks noGrp="1"/>
          </p:cNvSpPr>
          <p:nvPr>
            <p:ph type="ftr" sz="quarter" idx="11"/>
          </p:nvPr>
        </p:nvSpPr>
        <p:spPr>
          <a:xfrm>
            <a:off x="457201" y="6248207"/>
            <a:ext cx="5573483" cy="365125"/>
          </a:xfrm>
        </p:spPr>
        <p:txBody>
          <a:bodyPr/>
          <a:lstStyle/>
          <a:p>
            <a:endParaRPr kumimoji="0" lang="en-US" dirty="0"/>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‹Nº›</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3A271A1-F6D6-438B-A432-4747EE7ECD40}" type="datetimeFigureOut">
              <a:rPr lang="en-US" smtClean="0"/>
              <a:pPr/>
              <a:t>5/19/2016</a:t>
            </a:fld>
            <a:endParaRPr lang="en-US" dirty="0"/>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‹Nº›</a:t>
            </a:fld>
            <a:endParaRPr kumimoji="0" lang="en-US" dirty="0">
              <a:solidFill>
                <a:srgbClr val="FFFFFF"/>
              </a:solidFill>
            </a:endParaRPr>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23A271A1-F6D6-438B-A432-4747EE7ECD40}" type="datetimeFigureOut">
              <a:rPr lang="en-US" smtClean="0"/>
              <a:pPr/>
              <a:t>5/19/2016</a:t>
            </a:fld>
            <a:endParaRPr lang="en-U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‹Nº›</a:t>
            </a:fld>
            <a:endParaRPr kumimoji="0" lang="en-US" sz="2400" dirty="0">
              <a:solidFill>
                <a:srgbClr val="FFFFFF"/>
              </a:solidFill>
            </a:endParaRPr>
          </a:p>
        </p:txBody>
      </p:sp>
      <p:sp>
        <p:nvSpPr>
          <p:cNvPr id="14" name="13 Marcador de pie de página"/>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23A271A1-F6D6-438B-A432-4747EE7ECD40}" type="datetimeFigureOut">
              <a:rPr lang="en-US" smtClean="0"/>
              <a:pPr/>
              <a:t>5/19/2016</a:t>
            </a:fld>
            <a:endParaRPr lang="en-US"/>
          </a:p>
        </p:txBody>
      </p:sp>
      <p:sp>
        <p:nvSpPr>
          <p:cNvPr id="10" name="9 Marcador de número de diapositiva"/>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‹Nº›</a:t>
            </a:fld>
            <a:endParaRPr kumimoji="0" lang="en-US"/>
          </a:p>
        </p:txBody>
      </p:sp>
      <p:sp>
        <p:nvSpPr>
          <p:cNvPr id="12" name="11 Marcador de pie de página"/>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23A271A1-F6D6-438B-A432-4747EE7ECD40}" type="datetimeFigureOut">
              <a:rPr lang="en-US" smtClean="0"/>
              <a:pPr/>
              <a:t>5/19/2016</a:t>
            </a:fld>
            <a:endParaRPr lang="en-US"/>
          </a:p>
        </p:txBody>
      </p:sp>
      <p:sp>
        <p:nvSpPr>
          <p:cNvPr id="12" name="11 Marcador de número de diapositiva"/>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‹Nº›</a:t>
            </a:fld>
            <a:endParaRPr kumimoji="0" lang="en-US"/>
          </a:p>
        </p:txBody>
      </p:sp>
      <p:sp>
        <p:nvSpPr>
          <p:cNvPr id="14" name="13 Marcador de pie de página"/>
          <p:cNvSpPr>
            <a:spLocks noGrp="1"/>
          </p:cNvSpPr>
          <p:nvPr>
            <p:ph type="ftr" sz="quarter" idx="17"/>
          </p:nvPr>
        </p:nvSpPr>
        <p:spPr/>
        <p:txBody>
          <a:bodyPr rtlCol="0"/>
          <a:lstStyle/>
          <a:p>
            <a:endParaRPr kumimoji="0"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3A271A1-F6D6-438B-A432-4747EE7ECD40}" type="datetimeFigureOut">
              <a:rPr lang="en-US" smtClean="0"/>
              <a:pPr/>
              <a:t>5/19/2016</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‹Nº›</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A271A1-F6D6-438B-A432-4747EE7ECD40}" type="datetimeFigureOut">
              <a:rPr lang="en-US" smtClean="0"/>
              <a:pPr/>
              <a:t>5/19/2016</a:t>
            </a:fld>
            <a:endParaRPr lang="en-US"/>
          </a:p>
        </p:txBody>
      </p:sp>
      <p:sp>
        <p:nvSpPr>
          <p:cNvPr id="3" name="2 Marcador de pie de página"/>
          <p:cNvSpPr>
            <a:spLocks noGrp="1"/>
          </p:cNvSpPr>
          <p:nvPr>
            <p:ph type="ftr" sz="quarter" idx="11"/>
          </p:nvPr>
        </p:nvSpPr>
        <p:spPr/>
        <p:txBody>
          <a:bodyPr/>
          <a:lstStyle/>
          <a:p>
            <a:endParaRPr kumimoji="0" lang="en-US" dirty="0"/>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‹Nº›</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3A271A1-F6D6-438B-A432-4747EE7ECD40}" type="datetimeFigureOut">
              <a:rPr lang="en-US" smtClean="0"/>
              <a:pPr/>
              <a:t>5/19/2016</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‹Nº›</a:t>
            </a:fld>
            <a:endParaRPr kumimoji="0" lang="en-US" dirty="0">
              <a:solidFill>
                <a:srgbClr val="FFFFFF"/>
              </a:solidFill>
            </a:endParaRPr>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5/19/2016</a:t>
            </a:fld>
            <a:endParaRPr lang="en-U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‹Nº›</a:t>
            </a:fld>
            <a:endParaRPr kumimoji="0" lang="en-US" sz="2800" dirty="0"/>
          </a:p>
        </p:txBody>
      </p:sp>
      <p:sp>
        <p:nvSpPr>
          <p:cNvPr id="14" name="13 Marcador de pie de página"/>
          <p:cNvSpPr>
            <a:spLocks noGrp="1"/>
          </p:cNvSpPr>
          <p:nvPr>
            <p:ph type="ftr" sz="quarter" idx="12"/>
          </p:nvPr>
        </p:nvSpPr>
        <p:spPr>
          <a:xfrm>
            <a:off x="1600200" y="6248206"/>
            <a:ext cx="4572000" cy="365125"/>
          </a:xfrm>
        </p:spPr>
        <p:txBody>
          <a:bodyPr rtlCol="0"/>
          <a:lstStyle/>
          <a:p>
            <a:endParaRPr kumimoji="0" lang="en-US" dirty="0"/>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5/19/2016</a:t>
            </a:fld>
            <a:endParaRPr lang="en-US" sz="1400" dirty="0">
              <a:solidFill>
                <a:schemeClr val="tx2"/>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‹Nº›</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a:picLocks noChangeAspect="1" noChangeArrowheads="1"/>
          </p:cNvPicPr>
          <p:nvPr/>
        </p:nvPicPr>
        <p:blipFill>
          <a:blip r:embed="rId3"/>
          <a:srcRect/>
          <a:stretch>
            <a:fillRect/>
          </a:stretch>
        </p:blipFill>
        <p:spPr bwMode="auto">
          <a:xfrm>
            <a:off x="500063" y="142875"/>
            <a:ext cx="1822450" cy="785813"/>
          </a:xfrm>
          <a:prstGeom prst="rect">
            <a:avLst/>
          </a:prstGeom>
          <a:noFill/>
          <a:ln w="9525">
            <a:noFill/>
            <a:miter lim="800000"/>
            <a:headEnd/>
            <a:tailEnd/>
          </a:ln>
        </p:spPr>
      </p:pic>
      <p:pic>
        <p:nvPicPr>
          <p:cNvPr id="3" name="Picture 2" descr="Min de Com e Ind"/>
          <p:cNvPicPr>
            <a:picLocks noChangeAspect="1" noChangeArrowheads="1"/>
          </p:cNvPicPr>
          <p:nvPr/>
        </p:nvPicPr>
        <p:blipFill>
          <a:blip r:embed="rId4"/>
          <a:srcRect/>
          <a:stretch>
            <a:fillRect/>
          </a:stretch>
        </p:blipFill>
        <p:spPr bwMode="auto">
          <a:xfrm>
            <a:off x="3571875" y="142875"/>
            <a:ext cx="1416050" cy="785813"/>
          </a:xfrm>
          <a:prstGeom prst="rect">
            <a:avLst/>
          </a:prstGeom>
          <a:noFill/>
          <a:ln w="9525">
            <a:noFill/>
            <a:miter lim="800000"/>
            <a:headEnd/>
            <a:tailEnd/>
          </a:ln>
        </p:spPr>
      </p:pic>
      <p:pic>
        <p:nvPicPr>
          <p:cNvPr id="4" name="Picture 3"/>
          <p:cNvPicPr>
            <a:picLocks noChangeAspect="1" noChangeArrowheads="1"/>
          </p:cNvPicPr>
          <p:nvPr/>
        </p:nvPicPr>
        <p:blipFill>
          <a:blip r:embed="rId5"/>
          <a:srcRect/>
          <a:stretch>
            <a:fillRect/>
          </a:stretch>
        </p:blipFill>
        <p:spPr bwMode="auto">
          <a:xfrm>
            <a:off x="6715125" y="0"/>
            <a:ext cx="1658938" cy="1052513"/>
          </a:xfrm>
          <a:prstGeom prst="rect">
            <a:avLst/>
          </a:prstGeom>
          <a:noFill/>
          <a:ln w="9525">
            <a:noFill/>
            <a:miter lim="800000"/>
            <a:headEnd/>
            <a:tailEnd/>
          </a:ln>
        </p:spPr>
      </p:pic>
      <p:cxnSp>
        <p:nvCxnSpPr>
          <p:cNvPr id="5" name="4 Conector recto"/>
          <p:cNvCxnSpPr/>
          <p:nvPr/>
        </p:nvCxnSpPr>
        <p:spPr>
          <a:xfrm>
            <a:off x="0" y="1071563"/>
            <a:ext cx="9144000" cy="1587"/>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Rectangle 1"/>
          <p:cNvSpPr>
            <a:spLocks noChangeArrowheads="1"/>
          </p:cNvSpPr>
          <p:nvPr/>
        </p:nvSpPr>
        <p:spPr bwMode="auto">
          <a:xfrm>
            <a:off x="714375" y="1857375"/>
            <a:ext cx="7858125" cy="1938338"/>
          </a:xfrm>
          <a:prstGeom prst="rect">
            <a:avLst/>
          </a:prstGeom>
          <a:noFill/>
          <a:ln w="9525">
            <a:noFill/>
            <a:miter lim="800000"/>
            <a:headEnd/>
            <a:tailEnd/>
          </a:ln>
          <a:effectLst/>
        </p:spPr>
        <p:txBody>
          <a:bodyPr anchor="ctr">
            <a:spAutoFit/>
          </a:bodyPr>
          <a:lstStyle/>
          <a:p>
            <a:pPr>
              <a:defRPr/>
            </a:pPr>
            <a:r>
              <a:rPr lang="es-ES" altLang="zh-CN" sz="2000" b="1" i="1" dirty="0">
                <a:solidFill>
                  <a:srgbClr val="003399"/>
                </a:solidFill>
                <a:effectLst>
                  <a:outerShdw blurRad="38100" dist="38100" dir="2700000" algn="tl">
                    <a:srgbClr val="000000">
                      <a:alpha val="43137"/>
                    </a:srgbClr>
                  </a:outerShdw>
                </a:effectLst>
                <a:latin typeface="Arial" pitchFamily="34" charset="0"/>
                <a:ea typeface="SimSun" pitchFamily="2" charset="-122"/>
                <a:cs typeface="Arial" pitchFamily="34" charset="0"/>
              </a:rPr>
              <a:t>Taller de la OMPI sobre servicios de apoyo a la innovación de valor añadido con base en la vigilancia y la inteligencia competitiva para el personal de los Centros de apoyo a la tecnología y la innovación (CATI) en las universidades y centros de innovación y desarrollo (I+D) en los países Istmo Centroamericano</a:t>
            </a:r>
            <a:endParaRPr lang="es-ES" altLang="zh-CN" sz="2800"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6 Rectángulo"/>
          <p:cNvSpPr/>
          <p:nvPr/>
        </p:nvSpPr>
        <p:spPr>
          <a:xfrm>
            <a:off x="4071938" y="4357688"/>
            <a:ext cx="3878262" cy="369887"/>
          </a:xfrm>
          <a:prstGeom prst="rect">
            <a:avLst/>
          </a:prstGeom>
        </p:spPr>
        <p:txBody>
          <a:bodyPr wrap="none">
            <a:spAutoFit/>
          </a:bodyPr>
          <a:lstStyle/>
          <a:p>
            <a:pPr fontAlgn="auto">
              <a:spcBef>
                <a:spcPts val="0"/>
              </a:spcBef>
              <a:spcAft>
                <a:spcPts val="0"/>
              </a:spcAft>
              <a:defRPr/>
            </a:pP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Panamá, 24 a 26 de mayo de 2016</a:t>
            </a:r>
            <a:endParaRPr lang="es-VE"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947" y="2492896"/>
            <a:ext cx="6697662"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11560" y="1308780"/>
            <a:ext cx="7416824" cy="1200329"/>
          </a:xfrm>
          <a:prstGeom prst="rect">
            <a:avLst/>
          </a:prstGeom>
          <a:noFill/>
        </p:spPr>
        <p:txBody>
          <a:bodyPr wrap="square" rtlCol="0">
            <a:spAutoFit/>
          </a:bodyPr>
          <a:lstStyle/>
          <a:p>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Composición de la mezcla  de alcoholes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alifáticos  primarios  superiores  para el tratamiento de hipercolesterolemia y la hiperlipoproteinemia tipo II.</a:t>
            </a:r>
          </a:p>
          <a:p>
            <a:endPar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916118" y="2044006"/>
            <a:ext cx="7976362" cy="2554545"/>
          </a:xfrm>
          <a:prstGeom prst="rect">
            <a:avLst/>
          </a:prstGeom>
        </p:spPr>
        <p:txBody>
          <a:bodyPr wrap="square">
            <a:spAutoFit/>
          </a:bodyPr>
          <a:lstStyle/>
          <a:p>
            <a:r>
              <a:rPr lang="es-ES" sz="20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La mezcla </a:t>
            </a:r>
            <a:r>
              <a:rPr lang="es-ES" sz="2000" b="1" i="1" dirty="0">
                <a:solidFill>
                  <a:srgbClr val="003399"/>
                </a:solidFill>
                <a:effectLst>
                  <a:outerShdw blurRad="38100" dist="38100" dir="2700000" algn="tl">
                    <a:srgbClr val="000000">
                      <a:alpha val="43137"/>
                    </a:srgbClr>
                  </a:outerShdw>
                </a:effectLst>
                <a:latin typeface="Arial" pitchFamily="34" charset="0"/>
                <a:cs typeface="Arial" pitchFamily="34" charset="0"/>
              </a:rPr>
              <a:t>de </a:t>
            </a:r>
            <a:r>
              <a:rPr lang="es-ES" sz="20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alcoholes propuestas  se comprobó mediante ensayos clínicos que  </a:t>
            </a:r>
            <a:r>
              <a:rPr lang="es-ES" sz="2000" b="1" i="1" dirty="0">
                <a:solidFill>
                  <a:srgbClr val="003399"/>
                </a:solidFill>
                <a:effectLst>
                  <a:outerShdw blurRad="38100" dist="38100" dir="2700000" algn="tl">
                    <a:srgbClr val="000000">
                      <a:alpha val="43137"/>
                    </a:srgbClr>
                  </a:outerShdw>
                </a:effectLst>
                <a:latin typeface="Arial" pitchFamily="34" charset="0"/>
                <a:cs typeface="Arial" pitchFamily="34" charset="0"/>
              </a:rPr>
              <a:t>permite una marcada </a:t>
            </a:r>
            <a:r>
              <a:rPr lang="es-ES" sz="20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disminución del </a:t>
            </a:r>
            <a:r>
              <a:rPr lang="es-ES" sz="2000" b="1" i="1" dirty="0">
                <a:solidFill>
                  <a:srgbClr val="003399"/>
                </a:solidFill>
                <a:effectLst>
                  <a:outerShdw blurRad="38100" dist="38100" dir="2700000" algn="tl">
                    <a:srgbClr val="000000">
                      <a:alpha val="43137"/>
                    </a:srgbClr>
                  </a:outerShdw>
                </a:effectLst>
                <a:latin typeface="Arial" pitchFamily="34" charset="0"/>
                <a:cs typeface="Arial" pitchFamily="34" charset="0"/>
              </a:rPr>
              <a:t>colesterol y otras lipoproteínas séricas de </a:t>
            </a:r>
            <a:r>
              <a:rPr lang="es-ES" sz="20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baja densidad </a:t>
            </a:r>
            <a:r>
              <a:rPr lang="es-ES" sz="2000" b="1" i="1" dirty="0">
                <a:solidFill>
                  <a:srgbClr val="003399"/>
                </a:solidFill>
                <a:effectLst>
                  <a:outerShdw blurRad="38100" dist="38100" dir="2700000" algn="tl">
                    <a:srgbClr val="000000">
                      <a:alpha val="43137"/>
                    </a:srgbClr>
                  </a:outerShdw>
                </a:effectLst>
                <a:latin typeface="Arial" pitchFamily="34" charset="0"/>
                <a:cs typeface="Arial" pitchFamily="34" charset="0"/>
              </a:rPr>
              <a:t>(LDL), aspecto de gran importancia para el control de los factores </a:t>
            </a:r>
            <a:r>
              <a:rPr lang="es-ES" sz="20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de riesgo</a:t>
            </a:r>
            <a:r>
              <a:rPr lang="es-ES" sz="2000" b="1" i="1" dirty="0">
                <a:solidFill>
                  <a:srgbClr val="003399"/>
                </a:solidFill>
                <a:effectLst>
                  <a:outerShdw blurRad="38100" dist="38100" dir="2700000" algn="tl">
                    <a:srgbClr val="000000">
                      <a:alpha val="43137"/>
                    </a:srgbClr>
                  </a:outerShdw>
                </a:effectLst>
                <a:latin typeface="Arial" pitchFamily="34" charset="0"/>
                <a:cs typeface="Arial" pitchFamily="34" charset="0"/>
              </a:rPr>
              <a:t>. Como resultado experimental se pudo comprobar que el </a:t>
            </a:r>
            <a:r>
              <a:rPr lang="es-ES" sz="2000" b="1" i="1" u="sng"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decremento medio </a:t>
            </a:r>
            <a:r>
              <a:rPr lang="es-ES" sz="2000" b="1" i="1" u="sng" dirty="0">
                <a:solidFill>
                  <a:srgbClr val="003399"/>
                </a:solidFill>
                <a:effectLst>
                  <a:outerShdw blurRad="38100" dist="38100" dir="2700000" algn="tl">
                    <a:srgbClr val="000000">
                      <a:alpha val="43137"/>
                    </a:srgbClr>
                  </a:outerShdw>
                </a:effectLst>
                <a:latin typeface="Arial" pitchFamily="34" charset="0"/>
                <a:cs typeface="Arial" pitchFamily="34" charset="0"/>
              </a:rPr>
              <a:t>del colesterol y de las LDL fue de un 12 y un 13% respectivamente</a:t>
            </a:r>
            <a:r>
              <a:rPr lang="es-ES" sz="2000" b="1" i="1" u="sng"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a:t>
            </a:r>
          </a:p>
          <a:p>
            <a:endParaRPr lang="es-ES" sz="2000" b="1" i="1" u="sng"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http://docentes.universia.com.pa/pa/images/comun/propias/panama/senacyt.gif"/>
          <p:cNvPicPr/>
          <p:nvPr/>
        </p:nvPicPr>
        <p:blipFill>
          <a:blip r:embed="rId2">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4" name="Picture 2" descr="Min de Com e Ind"/>
          <p:cNvPicPr/>
          <p:nvPr/>
        </p:nvPicPr>
        <p:blipFill>
          <a:blip r:embed="rId3">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5" name="Picture 3"/>
          <p:cNvPicPr>
            <a:picLocks noChangeAspect="1" noChangeArrowheads="1"/>
          </p:cNvPicPr>
          <p:nvPr/>
        </p:nvPicPr>
        <p:blipFill>
          <a:blip r:embed="rId4"/>
          <a:srcRect/>
          <a:stretch>
            <a:fillRect/>
          </a:stretch>
        </p:blipFill>
        <p:spPr bwMode="auto">
          <a:xfrm>
            <a:off x="6715140" y="0"/>
            <a:ext cx="1658938" cy="1052512"/>
          </a:xfrm>
          <a:prstGeom prst="rect">
            <a:avLst/>
          </a:prstGeom>
          <a:noFill/>
          <a:ln w="9525">
            <a:noFill/>
            <a:miter lim="800000"/>
            <a:headEnd/>
            <a:tailEnd/>
          </a:ln>
        </p:spPr>
      </p:pic>
      <p:cxnSp>
        <p:nvCxnSpPr>
          <p:cNvPr id="6" name="5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500034" y="1484784"/>
            <a:ext cx="8176422" cy="4524315"/>
          </a:xfrm>
          <a:prstGeom prst="rect">
            <a:avLst/>
          </a:prstGeom>
          <a:noFill/>
        </p:spPr>
        <p:txBody>
          <a:bodyPr wrap="square" rtlCol="0">
            <a:spAutoFit/>
          </a:bodyPr>
          <a:lstStyle/>
          <a:p>
            <a:r>
              <a:rPr lang="es-ES" sz="2400"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Evaluación de otras alternativas de productos en el mercado cuya información se pudo recuperar  a través de  marcas comerciales . </a:t>
            </a:r>
          </a:p>
          <a:p>
            <a:endParaRPr lang="es-ES" sz="2400" b="1" i="1" dirty="0">
              <a:solidFill>
                <a:srgbClr val="0000CC"/>
              </a:solidFill>
              <a:effectLst>
                <a:outerShdw blurRad="38100" dist="38100" dir="2700000" algn="tl">
                  <a:srgbClr val="000000">
                    <a:alpha val="43137"/>
                  </a:srgbClr>
                </a:outerShdw>
              </a:effectLst>
              <a:latin typeface="Arial" pitchFamily="34" charset="0"/>
              <a:cs typeface="Arial" pitchFamily="34" charset="0"/>
            </a:endParaRPr>
          </a:p>
          <a:p>
            <a:r>
              <a:rPr lang="es-ES" sz="2400"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En este </a:t>
            </a:r>
            <a:r>
              <a:rPr lang="es-ES" sz="2400" b="1" i="1" dirty="0">
                <a:solidFill>
                  <a:srgbClr val="0000CC"/>
                </a:solidFill>
                <a:effectLst>
                  <a:outerShdw blurRad="38100" dist="38100" dir="2700000" algn="tl">
                    <a:srgbClr val="000000">
                      <a:alpha val="43137"/>
                    </a:srgbClr>
                  </a:outerShdw>
                </a:effectLst>
                <a:latin typeface="Arial" pitchFamily="34" charset="0"/>
                <a:cs typeface="Arial" pitchFamily="34" charset="0"/>
              </a:rPr>
              <a:t>caso </a:t>
            </a:r>
            <a:r>
              <a:rPr lang="es-ES" sz="2400"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 se pudo constatar  la existencia  </a:t>
            </a:r>
            <a:r>
              <a:rPr lang="es-ES" sz="2400" b="1" i="1" dirty="0">
                <a:solidFill>
                  <a:srgbClr val="0000CC"/>
                </a:solidFill>
                <a:effectLst>
                  <a:outerShdw blurRad="38100" dist="38100" dir="2700000" algn="tl">
                    <a:srgbClr val="000000">
                      <a:alpha val="43137"/>
                    </a:srgbClr>
                  </a:outerShdw>
                </a:effectLst>
                <a:latin typeface="Arial" pitchFamily="34" charset="0"/>
                <a:cs typeface="Arial" pitchFamily="34" charset="0"/>
              </a:rPr>
              <a:t>en el mercado diferentes medicamentos aplicados en el tratamiento de pacientes </a:t>
            </a:r>
            <a:r>
              <a:rPr lang="es-ES" sz="2400"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hipercolesterolémicos.</a:t>
            </a:r>
          </a:p>
          <a:p>
            <a:r>
              <a:rPr lang="es-ES" sz="2400"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Estos productos  aseguraban efectos </a:t>
            </a:r>
            <a:r>
              <a:rPr lang="es-ES" sz="2400" b="1" i="1" dirty="0">
                <a:solidFill>
                  <a:srgbClr val="0000CC"/>
                </a:solidFill>
                <a:effectLst>
                  <a:outerShdw blurRad="38100" dist="38100" dir="2700000" algn="tl">
                    <a:srgbClr val="000000">
                      <a:alpha val="43137"/>
                    </a:srgbClr>
                  </a:outerShdw>
                </a:effectLst>
                <a:latin typeface="Arial" pitchFamily="34" charset="0"/>
                <a:cs typeface="Arial" pitchFamily="34" charset="0"/>
              </a:rPr>
              <a:t>en la disminución de los niveles de colesterol hasta de un 30%, sin embargo </a:t>
            </a:r>
            <a:r>
              <a:rPr lang="es-ES" sz="2400"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 todos </a:t>
            </a:r>
            <a:r>
              <a:rPr lang="es-ES" sz="2400" b="1" i="1" dirty="0">
                <a:solidFill>
                  <a:srgbClr val="0000CC"/>
                </a:solidFill>
                <a:effectLst>
                  <a:outerShdw blurRad="38100" dist="38100" dir="2700000" algn="tl">
                    <a:srgbClr val="000000">
                      <a:alpha val="43137"/>
                    </a:srgbClr>
                  </a:outerShdw>
                </a:effectLst>
                <a:latin typeface="Arial" pitchFamily="34" charset="0"/>
                <a:cs typeface="Arial" pitchFamily="34" charset="0"/>
              </a:rPr>
              <a:t>estos  </a:t>
            </a:r>
            <a:r>
              <a:rPr lang="es-ES" sz="2400" b="1" i="1" u="sng" dirty="0">
                <a:solidFill>
                  <a:srgbClr val="0000CC"/>
                </a:solidFill>
                <a:effectLst>
                  <a:outerShdw blurRad="38100" dist="38100" dir="2700000" algn="tl">
                    <a:srgbClr val="000000">
                      <a:alpha val="43137"/>
                    </a:srgbClr>
                  </a:outerShdw>
                </a:effectLst>
                <a:latin typeface="Arial" pitchFamily="34" charset="0"/>
                <a:cs typeface="Arial" pitchFamily="34" charset="0"/>
              </a:rPr>
              <a:t>medicamentos provocan diversos efectos adversos</a:t>
            </a:r>
            <a:r>
              <a:rPr lang="es-ES" sz="2400" b="1" i="1" dirty="0">
                <a:solidFill>
                  <a:srgbClr val="0000CC"/>
                </a:solidFill>
                <a:effectLst>
                  <a:outerShdw blurRad="38100" dist="38100" dir="2700000" algn="tl">
                    <a:srgbClr val="000000">
                      <a:alpha val="43137"/>
                    </a:srgbClr>
                  </a:outerShdw>
                </a:effectLst>
                <a:latin typeface="Arial" pitchFamily="34" charset="0"/>
                <a:cs typeface="Arial" pitchFamily="34" charset="0"/>
              </a:rPr>
              <a:t>.</a:t>
            </a:r>
          </a:p>
          <a:p>
            <a:endParaRPr lang="es-ES" sz="2400" b="1" i="1" dirty="0">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49260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169601" y="1545352"/>
            <a:ext cx="6962819" cy="1477328"/>
          </a:xfrm>
          <a:prstGeom prst="rect">
            <a:avLst/>
          </a:prstGeom>
          <a:noFill/>
        </p:spPr>
        <p:txBody>
          <a:bodyPr wrap="square" rtlCol="0">
            <a:spAutoFit/>
          </a:bodyPr>
          <a:lstStyle/>
          <a:p>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Lopid</a:t>
            </a:r>
            <a:r>
              <a:rPr lang="es-ES" b="1" i="1" dirty="0">
                <a:solidFill>
                  <a:srgbClr val="003399"/>
                </a:solidFill>
                <a:latin typeface="Arial" pitchFamily="34" charset="0"/>
                <a:cs typeface="Arial" pitchFamily="34" charset="0"/>
              </a:rPr>
              <a:t> aplicado al tratamiento de la hipercolesterolemia, </a:t>
            </a:r>
            <a:r>
              <a:rPr lang="es-ES" b="1" i="1" dirty="0" smtClean="0">
                <a:solidFill>
                  <a:srgbClr val="003399"/>
                </a:solidFill>
                <a:latin typeface="Arial" pitchFamily="34" charset="0"/>
                <a:cs typeface="Arial" pitchFamily="34" charset="0"/>
              </a:rPr>
              <a:t>provoca una </a:t>
            </a:r>
            <a:r>
              <a:rPr lang="es-ES" b="1" i="1" dirty="0">
                <a:solidFill>
                  <a:srgbClr val="003399"/>
                </a:solidFill>
                <a:latin typeface="Arial" pitchFamily="34" charset="0"/>
                <a:cs typeface="Arial" pitchFamily="34" charset="0"/>
              </a:rPr>
              <a:t>disminución del colesterol del 5,4% y del 6,9% de la LDL-colesterol, </a:t>
            </a:r>
            <a:r>
              <a:rPr lang="es-ES" b="1" i="1" dirty="0" smtClean="0">
                <a:solidFill>
                  <a:srgbClr val="003399"/>
                </a:solidFill>
                <a:latin typeface="Arial" pitchFamily="34" charset="0"/>
                <a:cs typeface="Arial" pitchFamily="34" charset="0"/>
              </a:rPr>
              <a:t>pero provoca </a:t>
            </a:r>
            <a:r>
              <a:rPr lang="es-ES" b="1" i="1" dirty="0">
                <a:solidFill>
                  <a:srgbClr val="003399"/>
                </a:solidFill>
                <a:latin typeface="Arial" pitchFamily="34" charset="0"/>
                <a:cs typeface="Arial" pitchFamily="34" charset="0"/>
              </a:rPr>
              <a:t>una disminución de la potencia sexual en algunos pacientes, </a:t>
            </a:r>
            <a:r>
              <a:rPr lang="es-ES" b="1" i="1" dirty="0" smtClean="0">
                <a:solidFill>
                  <a:srgbClr val="003399"/>
                </a:solidFill>
                <a:latin typeface="Arial" pitchFamily="34" charset="0"/>
                <a:cs typeface="Arial" pitchFamily="34" charset="0"/>
              </a:rPr>
              <a:t>produce rash </a:t>
            </a:r>
            <a:r>
              <a:rPr lang="es-ES" b="1" i="1" dirty="0">
                <a:solidFill>
                  <a:srgbClr val="003399"/>
                </a:solidFill>
                <a:latin typeface="Arial" pitchFamily="34" charset="0"/>
                <a:cs typeface="Arial" pitchFamily="34" charset="0"/>
              </a:rPr>
              <a:t>cutáneo, dolores de cabeza y visión borrosa.</a:t>
            </a:r>
            <a:endParaRPr lang="es-ES" i="1" dirty="0">
              <a:solidFill>
                <a:srgbClr val="003399"/>
              </a:solidFill>
              <a:latin typeface="Arial" pitchFamily="34" charset="0"/>
              <a:cs typeface="Arial" pitchFamily="34" charset="0"/>
            </a:endParaRPr>
          </a:p>
        </p:txBody>
      </p:sp>
      <p:sp>
        <p:nvSpPr>
          <p:cNvPr id="8" name="7 CuadroTexto"/>
          <p:cNvSpPr txBox="1"/>
          <p:nvPr/>
        </p:nvSpPr>
        <p:spPr>
          <a:xfrm>
            <a:off x="1169600" y="3861048"/>
            <a:ext cx="6962819" cy="1477328"/>
          </a:xfrm>
          <a:prstGeom prst="rect">
            <a:avLst/>
          </a:prstGeom>
          <a:noFill/>
        </p:spPr>
        <p:txBody>
          <a:bodyPr wrap="square" rtlCol="0">
            <a:spAutoFit/>
          </a:bodyPr>
          <a:lstStyle/>
          <a:p>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Probucol</a:t>
            </a:r>
            <a:r>
              <a:rPr lang="es-ES" b="1" i="1" dirty="0" smtClean="0">
                <a:solidFill>
                  <a:srgbClr val="003399"/>
                </a:solidFill>
                <a:latin typeface="Arial" pitchFamily="34" charset="0"/>
                <a:cs typeface="Arial" pitchFamily="34" charset="0"/>
              </a:rPr>
              <a:t>, produce </a:t>
            </a:r>
            <a:r>
              <a:rPr lang="es-ES" b="1" i="1" dirty="0">
                <a:solidFill>
                  <a:srgbClr val="003399"/>
                </a:solidFill>
                <a:latin typeface="Arial" pitchFamily="34" charset="0"/>
                <a:cs typeface="Arial" pitchFamily="34" charset="0"/>
              </a:rPr>
              <a:t>un decremento medio del colesterol del 10% y del 10-15% en el caso </a:t>
            </a:r>
            <a:r>
              <a:rPr lang="es-ES" b="1" i="1" dirty="0" smtClean="0">
                <a:solidFill>
                  <a:srgbClr val="003399"/>
                </a:solidFill>
                <a:latin typeface="Arial" pitchFamily="34" charset="0"/>
                <a:cs typeface="Arial" pitchFamily="34" charset="0"/>
              </a:rPr>
              <a:t>de las </a:t>
            </a:r>
            <a:r>
              <a:rPr lang="es-ES" b="1" i="1" dirty="0">
                <a:solidFill>
                  <a:srgbClr val="003399"/>
                </a:solidFill>
                <a:latin typeface="Arial" pitchFamily="34" charset="0"/>
                <a:cs typeface="Arial" pitchFamily="34" charset="0"/>
              </a:rPr>
              <a:t>LDL, produce trastornos gastrointestinales, náuseas, dolores abdominales</a:t>
            </a:r>
            <a:r>
              <a:rPr lang="es-ES" b="1" i="1" dirty="0" smtClean="0">
                <a:solidFill>
                  <a:srgbClr val="003399"/>
                </a:solidFill>
                <a:latin typeface="Arial" pitchFamily="34" charset="0"/>
                <a:cs typeface="Arial" pitchFamily="34" charset="0"/>
              </a:rPr>
              <a:t>, diarreas </a:t>
            </a:r>
            <a:r>
              <a:rPr lang="es-ES" b="1" i="1" dirty="0">
                <a:solidFill>
                  <a:srgbClr val="003399"/>
                </a:solidFill>
                <a:latin typeface="Arial" pitchFamily="34" charset="0"/>
                <a:cs typeface="Arial" pitchFamily="34" charset="0"/>
              </a:rPr>
              <a:t>y flatulencias en un 10% de la población, además provoca </a:t>
            </a:r>
            <a:r>
              <a:rPr lang="es-ES" b="1" i="1" dirty="0" smtClean="0">
                <a:solidFill>
                  <a:srgbClr val="003399"/>
                </a:solidFill>
                <a:latin typeface="Arial" pitchFamily="34" charset="0"/>
                <a:cs typeface="Arial" pitchFamily="34" charset="0"/>
              </a:rPr>
              <a:t>cambios sensibles </a:t>
            </a:r>
            <a:r>
              <a:rPr lang="es-ES" b="1" i="1" dirty="0">
                <a:solidFill>
                  <a:srgbClr val="003399"/>
                </a:solidFill>
                <a:latin typeface="Arial" pitchFamily="34" charset="0"/>
                <a:cs typeface="Arial" pitchFamily="34" charset="0"/>
              </a:rPr>
              <a:t>en el electrocardiograma.</a:t>
            </a:r>
            <a:endParaRPr lang="es-ES" b="1" i="1" dirty="0">
              <a:solidFill>
                <a:srgbClr val="00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500034" y="1268759"/>
            <a:ext cx="7618502" cy="2062103"/>
          </a:xfrm>
          <a:prstGeom prst="rect">
            <a:avLst/>
          </a:prstGeom>
          <a:noFill/>
        </p:spPr>
        <p:txBody>
          <a:bodyPr wrap="square" rtlCol="0">
            <a:spAutoFit/>
          </a:bodyPr>
          <a:lstStyle/>
          <a:p>
            <a:r>
              <a:rPr lang="es-ES" sz="1600" b="1" i="1" dirty="0">
                <a:solidFill>
                  <a:srgbClr val="003399"/>
                </a:solidFill>
                <a:latin typeface="Arial" pitchFamily="34" charset="0"/>
                <a:cs typeface="Arial" pitchFamily="34" charset="0"/>
              </a:rPr>
              <a:t>La </a:t>
            </a:r>
            <a:r>
              <a:rPr lang="es-ES" sz="1600" b="1" i="1" dirty="0">
                <a:solidFill>
                  <a:srgbClr val="003399"/>
                </a:solidFill>
                <a:effectLst>
                  <a:outerShdw blurRad="38100" dist="38100" dir="2700000" algn="tl">
                    <a:srgbClr val="000000">
                      <a:alpha val="43137"/>
                    </a:srgbClr>
                  </a:outerShdw>
                </a:effectLst>
                <a:latin typeface="Arial" pitchFamily="34" charset="0"/>
                <a:cs typeface="Arial" pitchFamily="34" charset="0"/>
              </a:rPr>
              <a:t>Colestiramina</a:t>
            </a:r>
            <a:r>
              <a:rPr lang="es-ES" sz="1600" b="1" i="1" dirty="0">
                <a:solidFill>
                  <a:srgbClr val="003399"/>
                </a:solidFill>
                <a:latin typeface="Arial" pitchFamily="34" charset="0"/>
                <a:cs typeface="Arial" pitchFamily="34" charset="0"/>
              </a:rPr>
              <a:t> </a:t>
            </a:r>
            <a:r>
              <a:rPr lang="es-ES" sz="1600" b="1" i="1" dirty="0" smtClean="0">
                <a:solidFill>
                  <a:srgbClr val="003399"/>
                </a:solidFill>
                <a:latin typeface="Arial" pitchFamily="34" charset="0"/>
                <a:cs typeface="Arial" pitchFamily="34" charset="0"/>
              </a:rPr>
              <a:t> </a:t>
            </a:r>
            <a:r>
              <a:rPr lang="es-ES" sz="1600" b="1" i="1" dirty="0">
                <a:solidFill>
                  <a:srgbClr val="003399"/>
                </a:solidFill>
                <a:latin typeface="Arial" pitchFamily="34" charset="0"/>
                <a:cs typeface="Arial" pitchFamily="34" charset="0"/>
              </a:rPr>
              <a:t>otro producto utilizado en el tratamiento de pacientes </a:t>
            </a:r>
            <a:r>
              <a:rPr lang="es-ES" sz="1600" b="1" i="1" dirty="0" smtClean="0">
                <a:solidFill>
                  <a:srgbClr val="003399"/>
                </a:solidFill>
                <a:latin typeface="Arial" pitchFamily="34" charset="0"/>
                <a:cs typeface="Arial" pitchFamily="34" charset="0"/>
              </a:rPr>
              <a:t>con hipercolesterolemia</a:t>
            </a:r>
            <a:r>
              <a:rPr lang="es-ES" sz="1600" b="1" i="1" dirty="0">
                <a:solidFill>
                  <a:srgbClr val="003399"/>
                </a:solidFill>
                <a:latin typeface="Arial" pitchFamily="34" charset="0"/>
                <a:cs typeface="Arial" pitchFamily="34" charset="0"/>
              </a:rPr>
              <a:t>, </a:t>
            </a:r>
            <a:r>
              <a:rPr lang="es-ES" sz="1600" b="1" i="1" dirty="0" smtClean="0">
                <a:solidFill>
                  <a:srgbClr val="003399"/>
                </a:solidFill>
                <a:latin typeface="Arial" pitchFamily="34" charset="0"/>
                <a:cs typeface="Arial" pitchFamily="34" charset="0"/>
              </a:rPr>
              <a:t>aunque  resultaba  </a:t>
            </a:r>
            <a:r>
              <a:rPr lang="es-ES" sz="1600" b="1" i="1" dirty="0">
                <a:solidFill>
                  <a:srgbClr val="003399"/>
                </a:solidFill>
                <a:latin typeface="Arial" pitchFamily="34" charset="0"/>
                <a:cs typeface="Arial" pitchFamily="34" charset="0"/>
              </a:rPr>
              <a:t>muy eficaz como hipercolesterolémico</a:t>
            </a:r>
            <a:r>
              <a:rPr lang="es-ES" sz="1600" b="1" i="1" dirty="0" smtClean="0">
                <a:solidFill>
                  <a:srgbClr val="003399"/>
                </a:solidFill>
                <a:latin typeface="Arial" pitchFamily="34" charset="0"/>
                <a:cs typeface="Arial" pitchFamily="34" charset="0"/>
              </a:rPr>
              <a:t>, llegando </a:t>
            </a:r>
            <a:r>
              <a:rPr lang="es-ES" sz="1600" b="1" i="1" dirty="0">
                <a:solidFill>
                  <a:srgbClr val="003399"/>
                </a:solidFill>
                <a:latin typeface="Arial" pitchFamily="34" charset="0"/>
                <a:cs typeface="Arial" pitchFamily="34" charset="0"/>
              </a:rPr>
              <a:t>a disminuir los niveles de colesterol sérico hasta un 39% y del 30% en </a:t>
            </a:r>
            <a:r>
              <a:rPr lang="es-ES" sz="1600" b="1" i="1" dirty="0" smtClean="0">
                <a:solidFill>
                  <a:srgbClr val="003399"/>
                </a:solidFill>
                <a:latin typeface="Arial" pitchFamily="34" charset="0"/>
                <a:cs typeface="Arial" pitchFamily="34" charset="0"/>
              </a:rPr>
              <a:t>el caso </a:t>
            </a:r>
            <a:r>
              <a:rPr lang="es-ES" sz="1600" b="1" i="1" dirty="0">
                <a:solidFill>
                  <a:srgbClr val="003399"/>
                </a:solidFill>
                <a:latin typeface="Arial" pitchFamily="34" charset="0"/>
                <a:cs typeface="Arial" pitchFamily="34" charset="0"/>
              </a:rPr>
              <a:t>de las LDL, </a:t>
            </a:r>
            <a:r>
              <a:rPr lang="es-ES" sz="1600" b="1" i="1" dirty="0" smtClean="0">
                <a:solidFill>
                  <a:srgbClr val="003399"/>
                </a:solidFill>
                <a:latin typeface="Arial" pitchFamily="34" charset="0"/>
                <a:cs typeface="Arial" pitchFamily="34" charset="0"/>
              </a:rPr>
              <a:t>presentaba </a:t>
            </a:r>
            <a:r>
              <a:rPr lang="es-ES" sz="1600" b="1" i="1" dirty="0">
                <a:solidFill>
                  <a:srgbClr val="003399"/>
                </a:solidFill>
                <a:latin typeface="Arial" pitchFamily="34" charset="0"/>
                <a:cs typeface="Arial" pitchFamily="34" charset="0"/>
              </a:rPr>
              <a:t>el inconveniente de que requiere </a:t>
            </a:r>
            <a:r>
              <a:rPr lang="es-ES" sz="1600" b="1" i="1" dirty="0" smtClean="0">
                <a:solidFill>
                  <a:srgbClr val="003399"/>
                </a:solidFill>
                <a:latin typeface="Arial" pitchFamily="34" charset="0"/>
                <a:cs typeface="Arial" pitchFamily="34" charset="0"/>
              </a:rPr>
              <a:t>altas dosis </a:t>
            </a:r>
            <a:r>
              <a:rPr lang="es-ES" sz="1600" b="1" i="1" dirty="0">
                <a:solidFill>
                  <a:srgbClr val="003399"/>
                </a:solidFill>
                <a:latin typeface="Arial" pitchFamily="34" charset="0"/>
                <a:cs typeface="Arial" pitchFamily="34" charset="0"/>
              </a:rPr>
              <a:t>del medicamento (16-20g diarios) y </a:t>
            </a:r>
            <a:r>
              <a:rPr lang="es-ES" sz="1600" b="1" i="1" dirty="0" smtClean="0">
                <a:solidFill>
                  <a:srgbClr val="003399"/>
                </a:solidFill>
                <a:latin typeface="Arial" pitchFamily="34" charset="0"/>
                <a:cs typeface="Arial" pitchFamily="34" charset="0"/>
              </a:rPr>
              <a:t> pero producía en los pacientes tratados constipación y presentaba además </a:t>
            </a:r>
            <a:r>
              <a:rPr lang="es-ES" sz="1600" b="1" i="1" dirty="0">
                <a:solidFill>
                  <a:srgbClr val="003399"/>
                </a:solidFill>
                <a:latin typeface="Arial" pitchFamily="34" charset="0"/>
                <a:cs typeface="Arial" pitchFamily="34" charset="0"/>
              </a:rPr>
              <a:t>interacción con otros medicamentos como la Digitoxina y </a:t>
            </a:r>
            <a:r>
              <a:rPr lang="es-ES" sz="1600" b="1" i="1" dirty="0" smtClean="0">
                <a:solidFill>
                  <a:srgbClr val="003399"/>
                </a:solidFill>
                <a:latin typeface="Arial" pitchFamily="34" charset="0"/>
                <a:cs typeface="Arial" pitchFamily="34" charset="0"/>
              </a:rPr>
              <a:t>otros diuréticos </a:t>
            </a:r>
            <a:r>
              <a:rPr lang="es-ES" sz="1600" b="1" i="1" dirty="0">
                <a:solidFill>
                  <a:srgbClr val="003399"/>
                </a:solidFill>
                <a:latin typeface="Arial" pitchFamily="34" charset="0"/>
                <a:cs typeface="Arial" pitchFamily="34" charset="0"/>
              </a:rPr>
              <a:t>en general</a:t>
            </a:r>
            <a:endParaRPr lang="es-ES" sz="1600" i="1" dirty="0">
              <a:solidFill>
                <a:srgbClr val="003399"/>
              </a:solidFill>
              <a:latin typeface="Arial" pitchFamily="34" charset="0"/>
              <a:cs typeface="Arial" pitchFamily="34" charset="0"/>
            </a:endParaRPr>
          </a:p>
        </p:txBody>
      </p:sp>
      <p:sp>
        <p:nvSpPr>
          <p:cNvPr id="7" name="6 CuadroTexto"/>
          <p:cNvSpPr txBox="1"/>
          <p:nvPr/>
        </p:nvSpPr>
        <p:spPr>
          <a:xfrm>
            <a:off x="1043608" y="3573016"/>
            <a:ext cx="7618502" cy="2554545"/>
          </a:xfrm>
          <a:prstGeom prst="rect">
            <a:avLst/>
          </a:prstGeom>
          <a:noFill/>
        </p:spPr>
        <p:txBody>
          <a:bodyPr wrap="square" rtlCol="0">
            <a:spAutoFit/>
          </a:bodyPr>
          <a:lstStyle/>
          <a:p>
            <a:r>
              <a:rPr lang="es-ES" sz="1600" b="1" i="1" dirty="0">
                <a:solidFill>
                  <a:srgbClr val="003399"/>
                </a:solidFill>
                <a:latin typeface="Arial" pitchFamily="34" charset="0"/>
                <a:cs typeface="Arial" pitchFamily="34" charset="0"/>
              </a:rPr>
              <a:t>El </a:t>
            </a:r>
            <a:r>
              <a:rPr lang="es-ES" sz="1600" b="1" i="1" dirty="0" err="1">
                <a:solidFill>
                  <a:srgbClr val="003399"/>
                </a:solidFill>
                <a:effectLst>
                  <a:outerShdw blurRad="38100" dist="38100" dir="2700000" algn="tl">
                    <a:srgbClr val="000000">
                      <a:alpha val="43137"/>
                    </a:srgbClr>
                  </a:outerShdw>
                </a:effectLst>
                <a:latin typeface="Arial" pitchFamily="34" charset="0"/>
                <a:cs typeface="Arial" pitchFamily="34" charset="0"/>
              </a:rPr>
              <a:t>Mevacor</a:t>
            </a:r>
            <a:r>
              <a:rPr lang="es-ES" sz="1600" b="1" i="1" dirty="0">
                <a:solidFill>
                  <a:srgbClr val="003399"/>
                </a:solidFill>
                <a:latin typeface="Arial" pitchFamily="34" charset="0"/>
                <a:cs typeface="Arial" pitchFamily="34" charset="0"/>
              </a:rPr>
              <a:t> otro medicamento ampliamente utilizado </a:t>
            </a:r>
            <a:r>
              <a:rPr lang="es-ES" sz="1600" b="1" i="1" dirty="0" smtClean="0">
                <a:solidFill>
                  <a:srgbClr val="003399"/>
                </a:solidFill>
                <a:latin typeface="Arial" pitchFamily="34" charset="0"/>
                <a:cs typeface="Arial" pitchFamily="34" charset="0"/>
              </a:rPr>
              <a:t>en los </a:t>
            </a:r>
            <a:r>
              <a:rPr lang="es-ES" sz="1600" b="1" i="1" dirty="0">
                <a:solidFill>
                  <a:srgbClr val="003399"/>
                </a:solidFill>
                <a:latin typeface="Arial" pitchFamily="34" charset="0"/>
                <a:cs typeface="Arial" pitchFamily="34" charset="0"/>
              </a:rPr>
              <a:t>últimos años debido a su rápido y eficiente efecto sobre los niveles </a:t>
            </a:r>
            <a:r>
              <a:rPr lang="es-ES" sz="1600" b="1" i="1" dirty="0" smtClean="0">
                <a:solidFill>
                  <a:srgbClr val="003399"/>
                </a:solidFill>
                <a:latin typeface="Arial" pitchFamily="34" charset="0"/>
                <a:cs typeface="Arial" pitchFamily="34" charset="0"/>
              </a:rPr>
              <a:t>de colesterol</a:t>
            </a:r>
            <a:r>
              <a:rPr lang="es-ES" sz="1600" b="1" i="1" dirty="0">
                <a:solidFill>
                  <a:srgbClr val="003399"/>
                </a:solidFill>
                <a:latin typeface="Arial" pitchFamily="34" charset="0"/>
                <a:cs typeface="Arial" pitchFamily="34" charset="0"/>
              </a:rPr>
              <a:t>, </a:t>
            </a:r>
            <a:r>
              <a:rPr lang="es-ES" sz="1600" b="1" i="1" dirty="0" smtClean="0">
                <a:solidFill>
                  <a:srgbClr val="003399"/>
                </a:solidFill>
                <a:latin typeface="Arial" pitchFamily="34" charset="0"/>
                <a:cs typeface="Arial" pitchFamily="34" charset="0"/>
              </a:rPr>
              <a:t> llegando a reducirlo  </a:t>
            </a:r>
            <a:r>
              <a:rPr lang="es-ES" sz="1600" b="1" i="1" dirty="0">
                <a:solidFill>
                  <a:srgbClr val="003399"/>
                </a:solidFill>
                <a:latin typeface="Arial" pitchFamily="34" charset="0"/>
                <a:cs typeface="Arial" pitchFamily="34" charset="0"/>
              </a:rPr>
              <a:t>hasta un 32% y las LDL en un 39%, tiene el</a:t>
            </a:r>
          </a:p>
          <a:p>
            <a:r>
              <a:rPr lang="es-ES" sz="1600" b="1" i="1" dirty="0">
                <a:solidFill>
                  <a:srgbClr val="003399"/>
                </a:solidFill>
                <a:latin typeface="Arial" pitchFamily="34" charset="0"/>
                <a:cs typeface="Arial" pitchFamily="34" charset="0"/>
              </a:rPr>
              <a:t>inconveniente de presentar un gran número de efectos adversos como son:</a:t>
            </a:r>
          </a:p>
          <a:p>
            <a:r>
              <a:rPr lang="es-ES" sz="1600" b="1" i="1" dirty="0">
                <a:solidFill>
                  <a:srgbClr val="003399"/>
                </a:solidFill>
                <a:latin typeface="Arial" pitchFamily="34" charset="0"/>
                <a:cs typeface="Arial" pitchFamily="34" charset="0"/>
              </a:rPr>
              <a:t>causar trastornos gastrointestinales, dolor de cabeza, rash subcutáneo, prurito</a:t>
            </a:r>
            <a:r>
              <a:rPr lang="es-ES" sz="1600" b="1" i="1" dirty="0" smtClean="0">
                <a:solidFill>
                  <a:srgbClr val="003399"/>
                </a:solidFill>
                <a:latin typeface="Arial" pitchFamily="34" charset="0"/>
                <a:cs typeface="Arial" pitchFamily="34" charset="0"/>
              </a:rPr>
              <a:t>,  y  </a:t>
            </a:r>
            <a:r>
              <a:rPr lang="es-ES" sz="1600" b="1" i="1" dirty="0">
                <a:solidFill>
                  <a:srgbClr val="003399"/>
                </a:solidFill>
                <a:latin typeface="Arial" pitchFamily="34" charset="0"/>
                <a:cs typeface="Arial" pitchFamily="34" charset="0"/>
              </a:rPr>
              <a:t>además afectaciones musculares que pueden llegar a </a:t>
            </a:r>
            <a:r>
              <a:rPr lang="es-ES" sz="1600" b="1" i="1" dirty="0" smtClean="0">
                <a:solidFill>
                  <a:srgbClr val="003399"/>
                </a:solidFill>
                <a:latin typeface="Arial" pitchFamily="34" charset="0"/>
                <a:cs typeface="Arial" pitchFamily="34" charset="0"/>
              </a:rPr>
              <a:t>ser severas </a:t>
            </a:r>
            <a:r>
              <a:rPr lang="es-ES" sz="1600" b="1" i="1" dirty="0">
                <a:solidFill>
                  <a:srgbClr val="003399"/>
                </a:solidFill>
                <a:latin typeface="Arial" pitchFamily="34" charset="0"/>
                <a:cs typeface="Arial" pitchFamily="34" charset="0"/>
              </a:rPr>
              <a:t>en pacientes sensibles, produciéndoles miolisis, provoca </a:t>
            </a:r>
            <a:r>
              <a:rPr lang="es-ES" sz="1600" b="1" i="1" dirty="0" smtClean="0">
                <a:solidFill>
                  <a:srgbClr val="003399"/>
                </a:solidFill>
                <a:latin typeface="Arial" pitchFamily="34" charset="0"/>
                <a:cs typeface="Arial" pitchFamily="34" charset="0"/>
              </a:rPr>
              <a:t>también incremento </a:t>
            </a:r>
            <a:r>
              <a:rPr lang="es-ES" sz="1600" b="1" i="1" dirty="0">
                <a:solidFill>
                  <a:srgbClr val="003399"/>
                </a:solidFill>
                <a:latin typeface="Arial" pitchFamily="34" charset="0"/>
                <a:cs typeface="Arial" pitchFamily="34" charset="0"/>
              </a:rPr>
              <a:t>de las creatinquinasas y de las transaminasas, existiendo reportes </a:t>
            </a:r>
            <a:r>
              <a:rPr lang="es-ES" sz="1600" b="1" i="1" dirty="0" smtClean="0">
                <a:solidFill>
                  <a:srgbClr val="003399"/>
                </a:solidFill>
                <a:latin typeface="Arial" pitchFamily="34" charset="0"/>
                <a:cs typeface="Arial" pitchFamily="34" charset="0"/>
              </a:rPr>
              <a:t>de tumores </a:t>
            </a:r>
            <a:r>
              <a:rPr lang="es-ES" sz="1600" b="1" i="1" dirty="0">
                <a:solidFill>
                  <a:srgbClr val="003399"/>
                </a:solidFill>
                <a:latin typeface="Arial" pitchFamily="34" charset="0"/>
                <a:cs typeface="Arial" pitchFamily="34" charset="0"/>
              </a:rPr>
              <a:t>hepáticos en animales experimentales, también provoca </a:t>
            </a:r>
            <a:r>
              <a:rPr lang="es-ES" sz="1600" b="1" i="1" dirty="0" smtClean="0">
                <a:solidFill>
                  <a:srgbClr val="003399"/>
                </a:solidFill>
                <a:latin typeface="Arial" pitchFamily="34" charset="0"/>
                <a:cs typeface="Arial" pitchFamily="34" charset="0"/>
              </a:rPr>
              <a:t>atrofia testicular</a:t>
            </a:r>
            <a:r>
              <a:rPr lang="es-ES" sz="1600" b="1" i="1" dirty="0">
                <a:solidFill>
                  <a:srgbClr val="003399"/>
                </a:solidFill>
                <a:latin typeface="Arial" pitchFamily="34" charset="0"/>
                <a:cs typeface="Arial" pitchFamily="34" charset="0"/>
              </a:rPr>
              <a:t>.</a:t>
            </a:r>
            <a:endParaRPr lang="es-ES" sz="1600" i="1" dirty="0">
              <a:solidFill>
                <a:srgbClr val="00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755576" y="2405658"/>
            <a:ext cx="7632848" cy="830997"/>
          </a:xfrm>
          <a:prstGeom prst="rect">
            <a:avLst/>
          </a:prstGeom>
          <a:noFill/>
        </p:spPr>
        <p:txBody>
          <a:bodyPr wrap="square" rtlCol="0">
            <a:spAutoFit/>
          </a:bodyPr>
          <a:lstStyle/>
          <a:p>
            <a:r>
              <a:rPr lang="es-ES" sz="2400"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Publicaciones científicas sobre esta temática  para evaluar la novedad en la solución propuesta</a:t>
            </a:r>
            <a:endParaRPr lang="es-ES" sz="2400" b="1" i="1" dirty="0">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075" y="3717032"/>
            <a:ext cx="1962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827584" y="1340768"/>
            <a:ext cx="7848872" cy="1569660"/>
          </a:xfrm>
          <a:prstGeom prst="rect">
            <a:avLst/>
          </a:prstGeom>
          <a:noFill/>
        </p:spPr>
        <p:txBody>
          <a:bodyPr wrap="square" rtlCol="0">
            <a:spAutoFit/>
          </a:bodyPr>
          <a:lstStyle/>
          <a:p>
            <a:r>
              <a:rPr lang="es-ES" sz="1600" b="1" i="1" dirty="0" err="1">
                <a:solidFill>
                  <a:srgbClr val="003399"/>
                </a:solidFill>
                <a:latin typeface="Arial" pitchFamily="34" charset="0"/>
                <a:cs typeface="Arial" pitchFamily="34" charset="0"/>
              </a:rPr>
              <a:t>Hiroko</a:t>
            </a:r>
            <a:r>
              <a:rPr lang="es-ES" sz="1600" b="1" i="1" dirty="0">
                <a:solidFill>
                  <a:srgbClr val="003399"/>
                </a:solidFill>
                <a:latin typeface="Arial" pitchFamily="34" charset="0"/>
                <a:cs typeface="Arial" pitchFamily="34" charset="0"/>
              </a:rPr>
              <a:t> </a:t>
            </a:r>
            <a:r>
              <a:rPr lang="es-ES" sz="1600" b="1" i="1" dirty="0" err="1">
                <a:solidFill>
                  <a:srgbClr val="003399"/>
                </a:solidFill>
                <a:latin typeface="Arial" pitchFamily="34" charset="0"/>
                <a:cs typeface="Arial" pitchFamily="34" charset="0"/>
              </a:rPr>
              <a:t>Sho</a:t>
            </a:r>
            <a:r>
              <a:rPr lang="es-ES" sz="1600" b="1" i="1" dirty="0">
                <a:solidFill>
                  <a:srgbClr val="003399"/>
                </a:solidFill>
                <a:latin typeface="Arial" pitchFamily="34" charset="0"/>
                <a:cs typeface="Arial" pitchFamily="34" charset="0"/>
              </a:rPr>
              <a:t> et al (1984), estudiaron los efectos de </a:t>
            </a:r>
            <a:r>
              <a:rPr lang="es-ES" sz="1600" b="1" i="1" dirty="0">
                <a:solidFill>
                  <a:srgbClr val="C00000"/>
                </a:solidFill>
                <a:effectLst>
                  <a:outerShdw blurRad="38100" dist="38100" dir="2700000" algn="tl">
                    <a:srgbClr val="000000">
                      <a:alpha val="43137"/>
                    </a:srgbClr>
                  </a:outerShdw>
                </a:effectLst>
                <a:latin typeface="Arial" pitchFamily="34" charset="0"/>
                <a:cs typeface="Arial" pitchFamily="34" charset="0"/>
              </a:rPr>
              <a:t>la cera de caña de Okinawa</a:t>
            </a:r>
          </a:p>
          <a:p>
            <a:r>
              <a:rPr lang="es-ES" sz="1600" b="1" i="1" dirty="0">
                <a:solidFill>
                  <a:srgbClr val="003399"/>
                </a:solidFill>
                <a:latin typeface="Arial" pitchFamily="34" charset="0"/>
                <a:cs typeface="Arial" pitchFamily="34" charset="0"/>
              </a:rPr>
              <a:t>sobre los niveles de lípidos en suero y en hígado de ratas sometidas a dietas </a:t>
            </a:r>
            <a:r>
              <a:rPr lang="es-ES" sz="1600" b="1" i="1" dirty="0" smtClean="0">
                <a:solidFill>
                  <a:srgbClr val="003399"/>
                </a:solidFill>
                <a:latin typeface="Arial" pitchFamily="34" charset="0"/>
                <a:cs typeface="Arial" pitchFamily="34" charset="0"/>
              </a:rPr>
              <a:t>que contienen </a:t>
            </a:r>
            <a:r>
              <a:rPr lang="es-ES" sz="1600" b="1" i="1" dirty="0">
                <a:solidFill>
                  <a:srgbClr val="003399"/>
                </a:solidFill>
                <a:latin typeface="Arial" pitchFamily="34" charset="0"/>
                <a:cs typeface="Arial" pitchFamily="34" charset="0"/>
              </a:rPr>
              <a:t>0,5% de dicha cera, observando disminuciones significativas de </a:t>
            </a:r>
            <a:r>
              <a:rPr lang="es-ES" sz="1600" b="1" i="1" dirty="0" smtClean="0">
                <a:solidFill>
                  <a:srgbClr val="003399"/>
                </a:solidFill>
                <a:latin typeface="Arial" pitchFamily="34" charset="0"/>
                <a:cs typeface="Arial" pitchFamily="34" charset="0"/>
              </a:rPr>
              <a:t>los niveles </a:t>
            </a:r>
            <a:r>
              <a:rPr lang="es-ES" sz="1600" b="1" i="1" dirty="0">
                <a:solidFill>
                  <a:srgbClr val="003399"/>
                </a:solidFill>
                <a:latin typeface="Arial" pitchFamily="34" charset="0"/>
                <a:cs typeface="Arial" pitchFamily="34" charset="0"/>
              </a:rPr>
              <a:t>de colesterol en el suero y en el hígado de ratas, pero </a:t>
            </a:r>
            <a:r>
              <a:rPr lang="es-ES" sz="1600" b="1" i="1" u="sng" dirty="0">
                <a:solidFill>
                  <a:srgbClr val="003399"/>
                </a:solidFill>
                <a:latin typeface="Arial" pitchFamily="34" charset="0"/>
                <a:cs typeface="Arial" pitchFamily="34" charset="0"/>
              </a:rPr>
              <a:t>no </a:t>
            </a:r>
            <a:r>
              <a:rPr lang="es-ES" sz="1600" b="1" i="1" u="sng" dirty="0" smtClean="0">
                <a:solidFill>
                  <a:srgbClr val="003399"/>
                </a:solidFill>
                <a:latin typeface="Arial" pitchFamily="34" charset="0"/>
                <a:cs typeface="Arial" pitchFamily="34" charset="0"/>
              </a:rPr>
              <a:t>observaron variaciones </a:t>
            </a:r>
            <a:r>
              <a:rPr lang="es-ES" sz="1600" b="1" i="1" u="sng" dirty="0">
                <a:solidFill>
                  <a:srgbClr val="003399"/>
                </a:solidFill>
                <a:latin typeface="Arial" pitchFamily="34" charset="0"/>
                <a:cs typeface="Arial" pitchFamily="34" charset="0"/>
              </a:rPr>
              <a:t>significativas en los niveles de colesterol al utilizar los </a:t>
            </a:r>
            <a:r>
              <a:rPr lang="es-ES" sz="1600" b="1" i="1" u="sng" dirty="0" smtClean="0">
                <a:solidFill>
                  <a:srgbClr val="003399"/>
                </a:solidFill>
                <a:latin typeface="Arial" pitchFamily="34" charset="0"/>
                <a:cs typeface="Arial" pitchFamily="34" charset="0"/>
              </a:rPr>
              <a:t>alcoholes grasos</a:t>
            </a:r>
            <a:r>
              <a:rPr lang="es-ES" sz="1600" b="1" i="1" u="sng" dirty="0">
                <a:solidFill>
                  <a:srgbClr val="003399"/>
                </a:solidFill>
                <a:latin typeface="Arial" pitchFamily="34" charset="0"/>
                <a:cs typeface="Arial" pitchFamily="34" charset="0"/>
              </a:rPr>
              <a:t>, obtenidos de esta cera, en la dieta de estas ratas</a:t>
            </a:r>
            <a:r>
              <a:rPr lang="es-ES" sz="1600" b="1" i="1" dirty="0">
                <a:solidFill>
                  <a:srgbClr val="003399"/>
                </a:solidFill>
                <a:latin typeface="Arial" pitchFamily="34" charset="0"/>
                <a:cs typeface="Arial" pitchFamily="34" charset="0"/>
              </a:rPr>
              <a:t>.</a:t>
            </a:r>
            <a:endParaRPr lang="es-ES" sz="1600" i="1" dirty="0">
              <a:solidFill>
                <a:srgbClr val="003399"/>
              </a:solidFill>
              <a:latin typeface="Arial" pitchFamily="34" charset="0"/>
              <a:cs typeface="Arial" pitchFamily="34" charset="0"/>
            </a:endParaRPr>
          </a:p>
        </p:txBody>
      </p:sp>
      <p:sp>
        <p:nvSpPr>
          <p:cNvPr id="7" name="6 CuadroTexto"/>
          <p:cNvSpPr txBox="1"/>
          <p:nvPr/>
        </p:nvSpPr>
        <p:spPr>
          <a:xfrm>
            <a:off x="827584" y="3140968"/>
            <a:ext cx="7848872" cy="1815882"/>
          </a:xfrm>
          <a:prstGeom prst="rect">
            <a:avLst/>
          </a:prstGeom>
          <a:noFill/>
        </p:spPr>
        <p:txBody>
          <a:bodyPr wrap="square" rtlCol="0">
            <a:spAutoFit/>
          </a:bodyPr>
          <a:lstStyle/>
          <a:p>
            <a:r>
              <a:rPr lang="es-ES" sz="1600" b="1" i="1" dirty="0" err="1">
                <a:solidFill>
                  <a:srgbClr val="003399"/>
                </a:solidFill>
                <a:latin typeface="Arial" pitchFamily="34" charset="0"/>
                <a:cs typeface="Arial" pitchFamily="34" charset="0"/>
              </a:rPr>
              <a:t>Shumiko</a:t>
            </a:r>
            <a:r>
              <a:rPr lang="es-ES" sz="1600" b="1" i="1" dirty="0">
                <a:solidFill>
                  <a:srgbClr val="003399"/>
                </a:solidFill>
                <a:latin typeface="Arial" pitchFamily="34" charset="0"/>
                <a:cs typeface="Arial" pitchFamily="34" charset="0"/>
              </a:rPr>
              <a:t> </a:t>
            </a:r>
            <a:r>
              <a:rPr lang="es-ES" sz="1600" b="1" i="1" dirty="0" err="1">
                <a:solidFill>
                  <a:srgbClr val="003399"/>
                </a:solidFill>
                <a:latin typeface="Arial" pitchFamily="34" charset="0"/>
                <a:cs typeface="Arial" pitchFamily="34" charset="0"/>
              </a:rPr>
              <a:t>Shimura</a:t>
            </a:r>
            <a:r>
              <a:rPr lang="es-ES" sz="1600" b="1" i="1" dirty="0">
                <a:solidFill>
                  <a:srgbClr val="003399"/>
                </a:solidFill>
                <a:latin typeface="Arial" pitchFamily="34" charset="0"/>
                <a:cs typeface="Arial" pitchFamily="34" charset="0"/>
              </a:rPr>
              <a:t> et </a:t>
            </a:r>
            <a:r>
              <a:rPr lang="es-ES" sz="1600" b="1" i="1" dirty="0" smtClean="0">
                <a:solidFill>
                  <a:srgbClr val="003399"/>
                </a:solidFill>
                <a:latin typeface="Arial" pitchFamily="34" charset="0"/>
                <a:cs typeface="Arial" pitchFamily="34" charset="0"/>
              </a:rPr>
              <a:t>al (</a:t>
            </a:r>
            <a:r>
              <a:rPr lang="es-ES" sz="1600" b="1" i="1" dirty="0">
                <a:solidFill>
                  <a:srgbClr val="003399"/>
                </a:solidFill>
                <a:latin typeface="Arial" pitchFamily="34" charset="0"/>
                <a:cs typeface="Arial" pitchFamily="34" charset="0"/>
              </a:rPr>
              <a:t>1987), </a:t>
            </a:r>
            <a:r>
              <a:rPr lang="es-ES" sz="1600" b="1" i="1" u="sng" dirty="0">
                <a:solidFill>
                  <a:srgbClr val="003399"/>
                </a:solidFill>
                <a:latin typeface="Arial" pitchFamily="34" charset="0"/>
                <a:cs typeface="Arial" pitchFamily="34" charset="0"/>
              </a:rPr>
              <a:t>analizaron los efectos del octacosanol en ratones sometidos a </a:t>
            </a:r>
            <a:r>
              <a:rPr lang="es-ES" sz="1600" b="1" i="1" u="sng" dirty="0" smtClean="0">
                <a:solidFill>
                  <a:srgbClr val="003399"/>
                </a:solidFill>
                <a:latin typeface="Arial" pitchFamily="34" charset="0"/>
                <a:cs typeface="Arial" pitchFamily="34" charset="0"/>
              </a:rPr>
              <a:t>ejercicios físicos </a:t>
            </a:r>
            <a:r>
              <a:rPr lang="es-ES" sz="1600" b="1" i="1" u="sng" dirty="0">
                <a:solidFill>
                  <a:srgbClr val="003399"/>
                </a:solidFill>
                <a:latin typeface="Arial" pitchFamily="34" charset="0"/>
                <a:cs typeface="Arial" pitchFamily="34" charset="0"/>
              </a:rPr>
              <a:t>y dietas enriquecidas con </a:t>
            </a:r>
            <a:r>
              <a:rPr lang="es-ES" sz="1600" b="1" i="1" u="sng" dirty="0" smtClean="0">
                <a:solidFill>
                  <a:srgbClr val="003399"/>
                </a:solidFill>
                <a:latin typeface="Arial" pitchFamily="34" charset="0"/>
                <a:cs typeface="Arial" pitchFamily="34" charset="0"/>
              </a:rPr>
              <a:t> este alcohol</a:t>
            </a:r>
            <a:r>
              <a:rPr lang="es-ES" sz="1600" b="1" i="1" dirty="0" smtClean="0">
                <a:solidFill>
                  <a:srgbClr val="003399"/>
                </a:solidFill>
                <a:latin typeface="Arial" pitchFamily="34" charset="0"/>
                <a:cs typeface="Arial" pitchFamily="34" charset="0"/>
              </a:rPr>
              <a:t>, </a:t>
            </a:r>
            <a:r>
              <a:rPr lang="es-ES" sz="1600" b="1" i="1" dirty="0">
                <a:solidFill>
                  <a:srgbClr val="003399"/>
                </a:solidFill>
                <a:latin typeface="Arial" pitchFamily="34" charset="0"/>
                <a:cs typeface="Arial" pitchFamily="34" charset="0"/>
              </a:rPr>
              <a:t>como resultado de estas pruebas</a:t>
            </a:r>
            <a:r>
              <a:rPr lang="es-ES" sz="1600" b="1" i="1" dirty="0" smtClean="0">
                <a:solidFill>
                  <a:srgbClr val="003399"/>
                </a:solidFill>
                <a:latin typeface="Arial" pitchFamily="34" charset="0"/>
                <a:cs typeface="Arial" pitchFamily="34" charset="0"/>
              </a:rPr>
              <a:t>, comprobaron </a:t>
            </a:r>
            <a:r>
              <a:rPr lang="es-ES" sz="1600" b="1" i="1" u="sng" dirty="0">
                <a:solidFill>
                  <a:srgbClr val="003399"/>
                </a:solidFill>
                <a:latin typeface="Arial" pitchFamily="34" charset="0"/>
                <a:cs typeface="Arial" pitchFamily="34" charset="0"/>
              </a:rPr>
              <a:t>el efecto del octacosanol en el incremento de la fuerza física</a:t>
            </a:r>
            <a:r>
              <a:rPr lang="es-ES" sz="1600" b="1" i="1" dirty="0" smtClean="0">
                <a:solidFill>
                  <a:srgbClr val="003399"/>
                </a:solidFill>
                <a:latin typeface="Arial" pitchFamily="34" charset="0"/>
                <a:cs typeface="Arial" pitchFamily="34" charset="0"/>
              </a:rPr>
              <a:t>. Hallaron </a:t>
            </a:r>
            <a:r>
              <a:rPr lang="es-ES" sz="1600" b="1" i="1" dirty="0">
                <a:solidFill>
                  <a:srgbClr val="003399"/>
                </a:solidFill>
                <a:latin typeface="Arial" pitchFamily="34" charset="0"/>
                <a:cs typeface="Arial" pitchFamily="34" charset="0"/>
              </a:rPr>
              <a:t>paralelamente efectos significativos en el decremento de los </a:t>
            </a:r>
            <a:r>
              <a:rPr lang="es-ES" sz="1600" b="1" i="1" dirty="0" smtClean="0">
                <a:solidFill>
                  <a:srgbClr val="003399"/>
                </a:solidFill>
                <a:latin typeface="Arial" pitchFamily="34" charset="0"/>
                <a:cs typeface="Arial" pitchFamily="34" charset="0"/>
              </a:rPr>
              <a:t>lípidos neutros </a:t>
            </a:r>
            <a:r>
              <a:rPr lang="es-ES" sz="1600" b="1" i="1" dirty="0">
                <a:solidFill>
                  <a:srgbClr val="003399"/>
                </a:solidFill>
                <a:latin typeface="Arial" pitchFamily="34" charset="0"/>
                <a:cs typeface="Arial" pitchFamily="34" charset="0"/>
              </a:rPr>
              <a:t>y el colesterol en el hígado, sin obtener modificaciones en el contenido </a:t>
            </a:r>
            <a:r>
              <a:rPr lang="es-ES" sz="1600" b="1" i="1" dirty="0" smtClean="0">
                <a:solidFill>
                  <a:srgbClr val="003399"/>
                </a:solidFill>
                <a:latin typeface="Arial" pitchFamily="34" charset="0"/>
                <a:cs typeface="Arial" pitchFamily="34" charset="0"/>
              </a:rPr>
              <a:t>de fosfolípidos</a:t>
            </a:r>
            <a:r>
              <a:rPr lang="es-ES" sz="1600" b="1" i="1" dirty="0">
                <a:solidFill>
                  <a:srgbClr val="003399"/>
                </a:solidFill>
                <a:latin typeface="Arial" pitchFamily="34" charset="0"/>
                <a:cs typeface="Arial" pitchFamily="34" charset="0"/>
              </a:rPr>
              <a:t>, </a:t>
            </a:r>
            <a:r>
              <a:rPr lang="es-ES" sz="1600" b="1" i="1" u="sng" dirty="0">
                <a:solidFill>
                  <a:srgbClr val="003399"/>
                </a:solidFill>
                <a:latin typeface="Arial" pitchFamily="34" charset="0"/>
                <a:cs typeface="Arial" pitchFamily="34" charset="0"/>
              </a:rPr>
              <a:t>no </a:t>
            </a:r>
            <a:r>
              <a:rPr lang="es-ES" sz="1600" b="1" i="1" u="sng" dirty="0" smtClean="0">
                <a:solidFill>
                  <a:srgbClr val="003399"/>
                </a:solidFill>
                <a:latin typeface="Arial" pitchFamily="34" charset="0"/>
                <a:cs typeface="Arial" pitchFamily="34" charset="0"/>
              </a:rPr>
              <a:t>observaron decrecimiento </a:t>
            </a:r>
            <a:r>
              <a:rPr lang="es-ES" sz="1600" b="1" i="1" u="sng" dirty="0">
                <a:solidFill>
                  <a:srgbClr val="003399"/>
                </a:solidFill>
                <a:latin typeface="Arial" pitchFamily="34" charset="0"/>
                <a:cs typeface="Arial" pitchFamily="34" charset="0"/>
              </a:rPr>
              <a:t>de los niveles </a:t>
            </a:r>
            <a:r>
              <a:rPr lang="es-ES" sz="1600" b="1" i="1" u="sng" dirty="0" smtClean="0">
                <a:solidFill>
                  <a:srgbClr val="003399"/>
                </a:solidFill>
                <a:latin typeface="Arial" pitchFamily="34" charset="0"/>
                <a:cs typeface="Arial" pitchFamily="34" charset="0"/>
              </a:rPr>
              <a:t>de colesterol </a:t>
            </a:r>
            <a:r>
              <a:rPr lang="es-ES" sz="1600" b="1" i="1" u="sng" dirty="0">
                <a:solidFill>
                  <a:srgbClr val="003399"/>
                </a:solidFill>
                <a:latin typeface="Arial" pitchFamily="34" charset="0"/>
                <a:cs typeface="Arial" pitchFamily="34" charset="0"/>
              </a:rPr>
              <a:t>y lipoproteínas en el suero</a:t>
            </a:r>
            <a:r>
              <a:rPr lang="es-ES" sz="1600" b="1" i="1" dirty="0">
                <a:solidFill>
                  <a:srgbClr val="003399"/>
                </a:solidFill>
                <a:latin typeface="Arial" pitchFamily="34" charset="0"/>
                <a:cs typeface="Arial" pitchFamily="34" charset="0"/>
              </a:rPr>
              <a:t>.</a:t>
            </a:r>
            <a:endParaRPr lang="es-ES" sz="1600" i="1" dirty="0">
              <a:solidFill>
                <a:srgbClr val="003399"/>
              </a:solidFill>
              <a:latin typeface="Arial" pitchFamily="34" charset="0"/>
              <a:cs typeface="Arial" pitchFamily="34" charset="0"/>
            </a:endParaRPr>
          </a:p>
        </p:txBody>
      </p:sp>
      <p:sp>
        <p:nvSpPr>
          <p:cNvPr id="9" name="8 Rectángulo"/>
          <p:cNvSpPr/>
          <p:nvPr/>
        </p:nvSpPr>
        <p:spPr>
          <a:xfrm>
            <a:off x="901872" y="5109736"/>
            <a:ext cx="7774584" cy="1077218"/>
          </a:xfrm>
          <a:prstGeom prst="rect">
            <a:avLst/>
          </a:prstGeom>
        </p:spPr>
        <p:txBody>
          <a:bodyPr wrap="square">
            <a:spAutoFit/>
          </a:bodyPr>
          <a:lstStyle/>
          <a:p>
            <a:r>
              <a:rPr lang="es-ES" sz="1600" b="1" i="1" dirty="0" err="1">
                <a:solidFill>
                  <a:srgbClr val="003399"/>
                </a:solidFill>
                <a:latin typeface="Arial" pitchFamily="34" charset="0"/>
                <a:cs typeface="Arial" pitchFamily="34" charset="0"/>
              </a:rPr>
              <a:t>Borg</a:t>
            </a:r>
            <a:r>
              <a:rPr lang="es-ES" sz="1600" b="1" i="1" dirty="0">
                <a:solidFill>
                  <a:srgbClr val="003399"/>
                </a:solidFill>
                <a:latin typeface="Arial" pitchFamily="34" charset="0"/>
                <a:cs typeface="Arial" pitchFamily="34" charset="0"/>
              </a:rPr>
              <a:t> et al,  demostraron  el efecto de los alcoholes de cadena larga en el crecimiento neural, demostrando que el hexacosanol constituía un potente estimulador del crecimiento neural, mientras que los demás alcoholes de 16;20;22;24;28 y 30 átomos de carbono no producían efectos significativos.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611560" y="1412776"/>
            <a:ext cx="8136904" cy="1015663"/>
          </a:xfrm>
          <a:prstGeom prst="rect">
            <a:avLst/>
          </a:prstGeom>
          <a:noFill/>
        </p:spPr>
        <p:txBody>
          <a:bodyPr wrap="square" rtlCol="0">
            <a:spAutoFit/>
          </a:bodyPr>
          <a:lstStyle/>
          <a:p>
            <a:r>
              <a:rPr lang="es-ES" sz="2000"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Evaluación del estado de la técnica  a través de información de patentes para determinar la posible patentabilidad de la solución técnica propuesta:</a:t>
            </a:r>
            <a:endParaRPr lang="es-ES" sz="2000"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CuadroTexto"/>
          <p:cNvSpPr txBox="1"/>
          <p:nvPr/>
        </p:nvSpPr>
        <p:spPr>
          <a:xfrm>
            <a:off x="871010" y="2821206"/>
            <a:ext cx="7848872" cy="1477328"/>
          </a:xfrm>
          <a:prstGeom prst="rect">
            <a:avLst/>
          </a:prstGeom>
          <a:noFill/>
        </p:spPr>
        <p:txBody>
          <a:bodyPr wrap="square" rtlCol="0">
            <a:spAutoFit/>
          </a:bodyPr>
          <a:lstStyle/>
          <a:p>
            <a:r>
              <a:rPr lang="es-ES" b="1" i="1" dirty="0" smtClean="0">
                <a:solidFill>
                  <a:srgbClr val="003399"/>
                </a:solidFill>
                <a:latin typeface="Arial" pitchFamily="34" charset="0"/>
                <a:cs typeface="Arial" pitchFamily="34" charset="0"/>
              </a:rPr>
              <a:t>JP 85-49775reporta </a:t>
            </a:r>
            <a:r>
              <a:rPr lang="es-ES" b="1" i="1" dirty="0">
                <a:solidFill>
                  <a:srgbClr val="003399"/>
                </a:solidFill>
                <a:latin typeface="Arial" pitchFamily="34" charset="0"/>
                <a:cs typeface="Arial" pitchFamily="34" charset="0"/>
              </a:rPr>
              <a:t>la composición de un </a:t>
            </a:r>
            <a:r>
              <a:rPr lang="es-ES" b="1" i="1" dirty="0" smtClean="0">
                <a:solidFill>
                  <a:srgbClr val="003399"/>
                </a:solidFill>
                <a:latin typeface="Arial" pitchFamily="34" charset="0"/>
                <a:cs typeface="Arial" pitchFamily="34" charset="0"/>
              </a:rPr>
              <a:t>suplemento dietético </a:t>
            </a:r>
            <a:r>
              <a:rPr lang="es-ES" b="1" i="1" dirty="0">
                <a:solidFill>
                  <a:srgbClr val="003399"/>
                </a:solidFill>
                <a:latin typeface="Arial" pitchFamily="34" charset="0"/>
                <a:cs typeface="Arial" pitchFamily="34" charset="0"/>
              </a:rPr>
              <a:t>que contiene el extracto de </a:t>
            </a:r>
            <a:r>
              <a:rPr lang="es-ES" b="1" i="1" dirty="0" err="1">
                <a:solidFill>
                  <a:srgbClr val="003399"/>
                </a:solidFill>
                <a:latin typeface="Arial" pitchFamily="34" charset="0"/>
                <a:cs typeface="Arial" pitchFamily="34" charset="0"/>
              </a:rPr>
              <a:t>Eleutherococus</a:t>
            </a:r>
            <a:r>
              <a:rPr lang="es-ES" b="1" i="1" dirty="0">
                <a:solidFill>
                  <a:srgbClr val="003399"/>
                </a:solidFill>
                <a:latin typeface="Arial" pitchFamily="34" charset="0"/>
                <a:cs typeface="Arial" pitchFamily="34" charset="0"/>
              </a:rPr>
              <a:t> </a:t>
            </a:r>
            <a:r>
              <a:rPr lang="es-ES" b="1" i="1" dirty="0" err="1">
                <a:solidFill>
                  <a:srgbClr val="003399"/>
                </a:solidFill>
                <a:latin typeface="Arial" pitchFamily="34" charset="0"/>
                <a:cs typeface="Arial" pitchFamily="34" charset="0"/>
              </a:rPr>
              <a:t>senticosus</a:t>
            </a:r>
            <a:r>
              <a:rPr lang="es-ES" b="1" i="1" dirty="0">
                <a:solidFill>
                  <a:srgbClr val="003399"/>
                </a:solidFill>
                <a:latin typeface="Arial" pitchFamily="34" charset="0"/>
                <a:cs typeface="Arial" pitchFamily="34" charset="0"/>
              </a:rPr>
              <a:t>, ácido </a:t>
            </a:r>
            <a:r>
              <a:rPr lang="es-ES" b="1" i="1" dirty="0" err="1" smtClean="0">
                <a:solidFill>
                  <a:srgbClr val="003399"/>
                </a:solidFill>
                <a:latin typeface="Arial" pitchFamily="34" charset="0"/>
                <a:cs typeface="Arial" pitchFamily="34" charset="0"/>
              </a:rPr>
              <a:t>pangámico</a:t>
            </a:r>
            <a:r>
              <a:rPr lang="es-ES" b="1" i="1" dirty="0" smtClean="0">
                <a:solidFill>
                  <a:srgbClr val="003399"/>
                </a:solidFill>
                <a:latin typeface="Arial" pitchFamily="34" charset="0"/>
                <a:cs typeface="Arial" pitchFamily="34" charset="0"/>
              </a:rPr>
              <a:t> y </a:t>
            </a:r>
            <a:r>
              <a:rPr lang="es-ES" b="1" i="1" u="sng" dirty="0">
                <a:solidFill>
                  <a:srgbClr val="003399"/>
                </a:solidFill>
                <a:latin typeface="Arial" pitchFamily="34" charset="0"/>
                <a:cs typeface="Arial" pitchFamily="34" charset="0"/>
              </a:rPr>
              <a:t>octacosanol, este último en una proporción del 30-60%</a:t>
            </a:r>
            <a:r>
              <a:rPr lang="es-ES" b="1" i="1" dirty="0">
                <a:solidFill>
                  <a:srgbClr val="003399"/>
                </a:solidFill>
                <a:latin typeface="Arial" pitchFamily="34" charset="0"/>
                <a:cs typeface="Arial" pitchFamily="34" charset="0"/>
              </a:rPr>
              <a:t> del suplemento, el </a:t>
            </a:r>
            <a:r>
              <a:rPr lang="es-ES" b="1" i="1" dirty="0" smtClean="0">
                <a:solidFill>
                  <a:srgbClr val="003399"/>
                </a:solidFill>
                <a:latin typeface="Arial" pitchFamily="34" charset="0"/>
                <a:cs typeface="Arial" pitchFamily="34" charset="0"/>
              </a:rPr>
              <a:t>cual  incrementa </a:t>
            </a:r>
            <a:r>
              <a:rPr lang="es-ES" b="1" i="1" dirty="0">
                <a:solidFill>
                  <a:srgbClr val="003399"/>
                </a:solidFill>
                <a:latin typeface="Arial" pitchFamily="34" charset="0"/>
                <a:cs typeface="Arial" pitchFamily="34" charset="0"/>
              </a:rPr>
              <a:t>la actividad general de los órganos internos tales como el corazón, </a:t>
            </a:r>
            <a:r>
              <a:rPr lang="es-ES" b="1" i="1" dirty="0" smtClean="0">
                <a:solidFill>
                  <a:srgbClr val="003399"/>
                </a:solidFill>
                <a:latin typeface="Arial" pitchFamily="34" charset="0"/>
                <a:cs typeface="Arial" pitchFamily="34" charset="0"/>
              </a:rPr>
              <a:t>el hígado </a:t>
            </a:r>
            <a:r>
              <a:rPr lang="es-ES" b="1" i="1" dirty="0">
                <a:solidFill>
                  <a:srgbClr val="003399"/>
                </a:solidFill>
                <a:latin typeface="Arial" pitchFamily="34" charset="0"/>
                <a:cs typeface="Arial" pitchFamily="34" charset="0"/>
              </a:rPr>
              <a:t>y los riñones.</a:t>
            </a:r>
            <a:endParaRPr lang="es-ES" b="1" i="1" dirty="0">
              <a:solidFill>
                <a:srgbClr val="003399"/>
              </a:solidFill>
              <a:latin typeface="Arial" pitchFamily="34" charset="0"/>
              <a:cs typeface="Arial" pitchFamily="34" charset="0"/>
            </a:endParaRPr>
          </a:p>
        </p:txBody>
      </p:sp>
      <p:sp>
        <p:nvSpPr>
          <p:cNvPr id="10" name="9 Rectángulo"/>
          <p:cNvSpPr/>
          <p:nvPr/>
        </p:nvSpPr>
        <p:spPr>
          <a:xfrm>
            <a:off x="978772" y="4581128"/>
            <a:ext cx="7625675" cy="1200329"/>
          </a:xfrm>
          <a:prstGeom prst="rect">
            <a:avLst/>
          </a:prstGeom>
        </p:spPr>
        <p:txBody>
          <a:bodyPr wrap="square">
            <a:spAutoFit/>
          </a:bodyPr>
          <a:lstStyle/>
          <a:p>
            <a:r>
              <a:rPr lang="es-ES" b="1" i="1" dirty="0">
                <a:solidFill>
                  <a:srgbClr val="003399"/>
                </a:solidFill>
                <a:latin typeface="Arial" pitchFamily="34" charset="0"/>
                <a:cs typeface="Arial" pitchFamily="34" charset="0"/>
              </a:rPr>
              <a:t>Otra de las propiedades reportadas para el octacosanol, según la patente JP 79- 105339, es la de incrementar la presencia de hormonas sexuales.   Como resultado de esta investigación se concluye que el octacosanol regula las funciones hormonales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591801" y="1844824"/>
            <a:ext cx="7960398" cy="2554545"/>
          </a:xfrm>
          <a:prstGeom prst="rect">
            <a:avLst/>
          </a:prstGeom>
        </p:spPr>
        <p:txBody>
          <a:bodyPr wrap="square">
            <a:spAutoFit/>
          </a:bodyPr>
          <a:lstStyle/>
          <a:p>
            <a:r>
              <a:rPr lang="es-ES" sz="1600" b="1" i="1" dirty="0">
                <a:solidFill>
                  <a:srgbClr val="003399"/>
                </a:solidFill>
                <a:latin typeface="Arial" pitchFamily="34" charset="0"/>
                <a:cs typeface="Arial" pitchFamily="34" charset="0"/>
              </a:rPr>
              <a:t>En la patente </a:t>
            </a:r>
            <a:r>
              <a:rPr lang="es-ES" sz="1600" b="1" i="1" dirty="0">
                <a:solidFill>
                  <a:srgbClr val="003399"/>
                </a:solidFill>
                <a:effectLst>
                  <a:outerShdw blurRad="38100" dist="38100" dir="2700000" algn="tl">
                    <a:srgbClr val="000000">
                      <a:alpha val="43137"/>
                    </a:srgbClr>
                  </a:outerShdw>
                </a:effectLst>
                <a:latin typeface="Arial" pitchFamily="34" charset="0"/>
                <a:cs typeface="Arial" pitchFamily="34" charset="0"/>
              </a:rPr>
              <a:t>JP 87-224258 </a:t>
            </a:r>
            <a:r>
              <a:rPr lang="es-ES" sz="1600" b="1" i="1" dirty="0">
                <a:solidFill>
                  <a:srgbClr val="003399"/>
                </a:solidFill>
                <a:latin typeface="Arial" pitchFamily="34" charset="0"/>
                <a:cs typeface="Arial" pitchFamily="34" charset="0"/>
              </a:rPr>
              <a:t>se plantea la formulación de un alimento nutritivo</a:t>
            </a:r>
          </a:p>
          <a:p>
            <a:r>
              <a:rPr lang="es-ES" sz="1600" b="1" i="1" dirty="0">
                <a:solidFill>
                  <a:srgbClr val="003399"/>
                </a:solidFill>
                <a:latin typeface="Arial" pitchFamily="34" charset="0"/>
                <a:cs typeface="Arial" pitchFamily="34" charset="0"/>
              </a:rPr>
              <a:t>basado en la adición de diferentes tipos de lípidos tales como ácido palmítico,</a:t>
            </a:r>
          </a:p>
          <a:p>
            <a:r>
              <a:rPr lang="es-ES" sz="1600" b="1" i="1" dirty="0">
                <a:solidFill>
                  <a:srgbClr val="003399"/>
                </a:solidFill>
                <a:latin typeface="Arial" pitchFamily="34" charset="0"/>
                <a:cs typeface="Arial" pitchFamily="34" charset="0"/>
              </a:rPr>
              <a:t>ácido </a:t>
            </a:r>
            <a:r>
              <a:rPr lang="es-ES" sz="1600" b="1" i="1" dirty="0" smtClean="0">
                <a:solidFill>
                  <a:srgbClr val="003399"/>
                </a:solidFill>
                <a:latin typeface="Arial" pitchFamily="34" charset="0"/>
                <a:cs typeface="Arial" pitchFamily="34" charset="0"/>
              </a:rPr>
              <a:t>decohexanoico (C22), </a:t>
            </a:r>
            <a:r>
              <a:rPr lang="es-ES" sz="1600" b="1" i="1" dirty="0">
                <a:solidFill>
                  <a:srgbClr val="003399"/>
                </a:solidFill>
                <a:latin typeface="Arial" pitchFamily="34" charset="0"/>
                <a:cs typeface="Arial" pitchFamily="34" charset="0"/>
              </a:rPr>
              <a:t>ácido eicosapentanoico, ácido linolénico, lecitinas,</a:t>
            </a:r>
          </a:p>
          <a:p>
            <a:r>
              <a:rPr lang="es-ES" sz="1600" b="1" i="1" dirty="0">
                <a:solidFill>
                  <a:srgbClr val="003399"/>
                </a:solidFill>
                <a:latin typeface="Arial" pitchFamily="34" charset="0"/>
                <a:cs typeface="Arial" pitchFamily="34" charset="0"/>
              </a:rPr>
              <a:t>vitaminas E y </a:t>
            </a:r>
            <a:r>
              <a:rPr lang="es-ES" sz="1600" b="1" i="1" u="sng" dirty="0">
                <a:solidFill>
                  <a:srgbClr val="003399"/>
                </a:solidFill>
                <a:effectLst>
                  <a:outerShdw blurRad="38100" dist="38100" dir="2700000" algn="tl">
                    <a:srgbClr val="000000">
                      <a:alpha val="43137"/>
                    </a:srgbClr>
                  </a:outerShdw>
                </a:effectLst>
                <a:latin typeface="Arial" pitchFamily="34" charset="0"/>
                <a:cs typeface="Arial" pitchFamily="34" charset="0"/>
              </a:rPr>
              <a:t>octacosanol </a:t>
            </a:r>
            <a:r>
              <a:rPr lang="es-ES" sz="1600" b="1" i="1" u="sng"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(C28)</a:t>
            </a:r>
            <a:r>
              <a:rPr lang="es-ES" sz="16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a:t>
            </a:r>
            <a:r>
              <a:rPr lang="es-ES" sz="1600" b="1" i="1" dirty="0" smtClean="0">
                <a:solidFill>
                  <a:srgbClr val="003399"/>
                </a:solidFill>
                <a:latin typeface="Arial" pitchFamily="34" charset="0"/>
                <a:cs typeface="Arial" pitchFamily="34" charset="0"/>
              </a:rPr>
              <a:t>como </a:t>
            </a:r>
            <a:r>
              <a:rPr lang="es-ES" sz="1600" b="1" i="1" dirty="0">
                <a:solidFill>
                  <a:srgbClr val="003399"/>
                </a:solidFill>
                <a:latin typeface="Arial" pitchFamily="34" charset="0"/>
                <a:cs typeface="Arial" pitchFamily="34" charset="0"/>
              </a:rPr>
              <a:t>suplemento dietético. Este suplemento </a:t>
            </a:r>
            <a:r>
              <a:rPr lang="es-ES" sz="1600" b="1" i="1" dirty="0" smtClean="0">
                <a:solidFill>
                  <a:srgbClr val="003399"/>
                </a:solidFill>
                <a:latin typeface="Arial" pitchFamily="34" charset="0"/>
                <a:cs typeface="Arial" pitchFamily="34" charset="0"/>
              </a:rPr>
              <a:t>fue suministrado </a:t>
            </a:r>
            <a:r>
              <a:rPr lang="es-ES" sz="1600" b="1" i="1" dirty="0">
                <a:solidFill>
                  <a:srgbClr val="003399"/>
                </a:solidFill>
                <a:latin typeface="Arial" pitchFamily="34" charset="0"/>
                <a:cs typeface="Arial" pitchFamily="34" charset="0"/>
              </a:rPr>
              <a:t>en la dieta de ratas, que </a:t>
            </a:r>
            <a:r>
              <a:rPr lang="es-ES" sz="1600" b="1" i="1" dirty="0" smtClean="0">
                <a:solidFill>
                  <a:srgbClr val="003399"/>
                </a:solidFill>
                <a:latin typeface="Arial" pitchFamily="34" charset="0"/>
                <a:cs typeface="Arial" pitchFamily="34" charset="0"/>
              </a:rPr>
              <a:t>habían </a:t>
            </a:r>
            <a:r>
              <a:rPr lang="es-ES" sz="1600" b="1" i="1" dirty="0">
                <a:solidFill>
                  <a:srgbClr val="003399"/>
                </a:solidFill>
                <a:latin typeface="Arial" pitchFamily="34" charset="0"/>
                <a:cs typeface="Arial" pitchFamily="34" charset="0"/>
              </a:rPr>
              <a:t>recibido una dieta rica en</a:t>
            </a:r>
          </a:p>
          <a:p>
            <a:r>
              <a:rPr lang="es-ES" sz="1600" b="1" i="1" dirty="0">
                <a:solidFill>
                  <a:srgbClr val="003399"/>
                </a:solidFill>
                <a:latin typeface="Arial" pitchFamily="34" charset="0"/>
                <a:cs typeface="Arial" pitchFamily="34" charset="0"/>
              </a:rPr>
              <a:t>colesterol ; después de dos semanas de tratamiento, la acumulación de </a:t>
            </a:r>
            <a:r>
              <a:rPr lang="es-ES" sz="1600" b="1" i="1" dirty="0" smtClean="0">
                <a:solidFill>
                  <a:srgbClr val="003399"/>
                </a:solidFill>
                <a:latin typeface="Arial" pitchFamily="34" charset="0"/>
                <a:cs typeface="Arial" pitchFamily="34" charset="0"/>
              </a:rPr>
              <a:t>colesterol en </a:t>
            </a:r>
            <a:r>
              <a:rPr lang="es-ES" sz="1600" b="1" i="1" dirty="0">
                <a:solidFill>
                  <a:srgbClr val="003399"/>
                </a:solidFill>
                <a:latin typeface="Arial" pitchFamily="34" charset="0"/>
                <a:cs typeface="Arial" pitchFamily="34" charset="0"/>
              </a:rPr>
              <a:t>la sangre había sido eliminada. Las propiedades hipocolesterolémicas de </a:t>
            </a:r>
            <a:r>
              <a:rPr lang="es-ES" sz="1600" b="1" i="1" dirty="0" smtClean="0">
                <a:solidFill>
                  <a:srgbClr val="003399"/>
                </a:solidFill>
                <a:latin typeface="Arial" pitchFamily="34" charset="0"/>
                <a:cs typeface="Arial" pitchFamily="34" charset="0"/>
              </a:rPr>
              <a:t>este producto  están </a:t>
            </a:r>
            <a:r>
              <a:rPr lang="es-ES" sz="1600" b="1" i="1" dirty="0">
                <a:solidFill>
                  <a:srgbClr val="003399"/>
                </a:solidFill>
                <a:latin typeface="Arial" pitchFamily="34" charset="0"/>
                <a:cs typeface="Arial" pitchFamily="34" charset="0"/>
              </a:rPr>
              <a:t>relacionadas  fundamentalmente según los inventores  </a:t>
            </a:r>
            <a:r>
              <a:rPr lang="es-ES" sz="1600" b="1" i="1" dirty="0" smtClean="0">
                <a:solidFill>
                  <a:srgbClr val="003399"/>
                </a:solidFill>
                <a:latin typeface="Arial" pitchFamily="34" charset="0"/>
                <a:cs typeface="Arial" pitchFamily="34" charset="0"/>
              </a:rPr>
              <a:t>a  </a:t>
            </a:r>
            <a:r>
              <a:rPr lang="es-ES" sz="1600" b="1" i="1" dirty="0">
                <a:solidFill>
                  <a:srgbClr val="003399"/>
                </a:solidFill>
                <a:latin typeface="Arial" pitchFamily="34" charset="0"/>
                <a:cs typeface="Arial" pitchFamily="34" charset="0"/>
              </a:rPr>
              <a:t>la presencia </a:t>
            </a:r>
            <a:r>
              <a:rPr lang="es-ES" sz="1600" b="1" i="1" dirty="0" smtClean="0">
                <a:solidFill>
                  <a:srgbClr val="003399"/>
                </a:solidFill>
                <a:latin typeface="Arial" pitchFamily="34" charset="0"/>
                <a:cs typeface="Arial" pitchFamily="34" charset="0"/>
              </a:rPr>
              <a:t> en el suplemento dietético de </a:t>
            </a:r>
            <a:r>
              <a:rPr lang="es-ES" sz="1600" b="1" i="1" dirty="0">
                <a:solidFill>
                  <a:srgbClr val="003399"/>
                </a:solidFill>
                <a:latin typeface="Arial" pitchFamily="34" charset="0"/>
                <a:cs typeface="Arial" pitchFamily="34" charset="0"/>
              </a:rPr>
              <a:t>los ácidos grasos </a:t>
            </a:r>
            <a:r>
              <a:rPr lang="es-ES" sz="1600" b="1" i="1" dirty="0" smtClean="0">
                <a:solidFill>
                  <a:srgbClr val="003399"/>
                </a:solidFill>
                <a:latin typeface="Arial" pitchFamily="34" charset="0"/>
                <a:cs typeface="Arial" pitchFamily="34" charset="0"/>
              </a:rPr>
              <a:t>y de </a:t>
            </a:r>
            <a:r>
              <a:rPr lang="es-ES" sz="1600" b="1" i="1" dirty="0">
                <a:solidFill>
                  <a:srgbClr val="003399"/>
                </a:solidFill>
                <a:latin typeface="Arial" pitchFamily="34" charset="0"/>
                <a:cs typeface="Arial" pitchFamily="34" charset="0"/>
              </a:rPr>
              <a:t>la lecitina</a:t>
            </a:r>
            <a:endParaRPr lang="es-ES" sz="1600" i="1" dirty="0">
              <a:solidFill>
                <a:srgbClr val="003399"/>
              </a:solidFill>
              <a:latin typeface="Arial" pitchFamily="34" charset="0"/>
              <a:cs typeface="Arial" pitchFamily="34" charset="0"/>
            </a:endParaRPr>
          </a:p>
        </p:txBody>
      </p:sp>
      <p:sp>
        <p:nvSpPr>
          <p:cNvPr id="7" name="6 CuadroTexto"/>
          <p:cNvSpPr txBox="1"/>
          <p:nvPr/>
        </p:nvSpPr>
        <p:spPr>
          <a:xfrm>
            <a:off x="683568" y="4653136"/>
            <a:ext cx="7868631" cy="1569660"/>
          </a:xfrm>
          <a:prstGeom prst="rect">
            <a:avLst/>
          </a:prstGeom>
          <a:noFill/>
        </p:spPr>
        <p:txBody>
          <a:bodyPr wrap="square" rtlCol="0">
            <a:spAutoFit/>
          </a:bodyPr>
          <a:lstStyle/>
          <a:p>
            <a:r>
              <a:rPr lang="es-ES" sz="1600" b="1" i="1" dirty="0" err="1">
                <a:solidFill>
                  <a:srgbClr val="003399"/>
                </a:solidFill>
                <a:latin typeface="Arial" pitchFamily="34" charset="0"/>
                <a:cs typeface="Arial" pitchFamily="34" charset="0"/>
              </a:rPr>
              <a:t>Nogushi</a:t>
            </a:r>
            <a:r>
              <a:rPr lang="es-ES" sz="1600" b="1" i="1" dirty="0">
                <a:solidFill>
                  <a:srgbClr val="003399"/>
                </a:solidFill>
                <a:latin typeface="Arial" pitchFamily="34" charset="0"/>
                <a:cs typeface="Arial" pitchFamily="34" charset="0"/>
              </a:rPr>
              <a:t> et al en la patente </a:t>
            </a:r>
            <a:r>
              <a:rPr lang="es-ES" sz="1600" b="1" i="1" dirty="0">
                <a:solidFill>
                  <a:srgbClr val="003399"/>
                </a:solidFill>
                <a:effectLst>
                  <a:outerShdw blurRad="38100" dist="38100" dir="2700000" algn="tl">
                    <a:srgbClr val="000000">
                      <a:alpha val="43137"/>
                    </a:srgbClr>
                  </a:outerShdw>
                </a:effectLst>
                <a:latin typeface="Arial" pitchFamily="34" charset="0"/>
                <a:cs typeface="Arial" pitchFamily="34" charset="0"/>
              </a:rPr>
              <a:t>JP 88-116645 </a:t>
            </a:r>
            <a:r>
              <a:rPr lang="es-ES" sz="1600" b="1" i="1" dirty="0">
                <a:solidFill>
                  <a:srgbClr val="003399"/>
                </a:solidFill>
                <a:latin typeface="Arial" pitchFamily="34" charset="0"/>
                <a:cs typeface="Arial" pitchFamily="34" charset="0"/>
              </a:rPr>
              <a:t>reportan la formulación de un </a:t>
            </a:r>
            <a:r>
              <a:rPr lang="es-ES" sz="1600" b="1" i="1" dirty="0" smtClean="0">
                <a:solidFill>
                  <a:srgbClr val="003399"/>
                </a:solidFill>
                <a:latin typeface="Arial" pitchFamily="34" charset="0"/>
                <a:cs typeface="Arial" pitchFamily="34" charset="0"/>
              </a:rPr>
              <a:t>caramelo que </a:t>
            </a:r>
            <a:r>
              <a:rPr lang="es-ES" sz="1600" b="1" i="1" dirty="0">
                <a:solidFill>
                  <a:srgbClr val="003399"/>
                </a:solidFill>
                <a:latin typeface="Arial" pitchFamily="34" charset="0"/>
                <a:cs typeface="Arial" pitchFamily="34" charset="0"/>
              </a:rPr>
              <a:t>contiene </a:t>
            </a:r>
            <a:r>
              <a:rPr lang="es-ES" sz="1600" b="1" i="1" u="sng" dirty="0">
                <a:solidFill>
                  <a:srgbClr val="003399"/>
                </a:solidFill>
                <a:effectLst>
                  <a:outerShdw blurRad="38100" dist="38100" dir="2700000" algn="tl">
                    <a:srgbClr val="000000">
                      <a:alpha val="43137"/>
                    </a:srgbClr>
                  </a:outerShdw>
                </a:effectLst>
                <a:latin typeface="Arial" pitchFamily="34" charset="0"/>
                <a:cs typeface="Arial" pitchFamily="34" charset="0"/>
              </a:rPr>
              <a:t>octacosanol</a:t>
            </a:r>
            <a:r>
              <a:rPr lang="es-ES" sz="1600" b="1" i="1" dirty="0">
                <a:solidFill>
                  <a:srgbClr val="003399"/>
                </a:solidFill>
                <a:effectLst>
                  <a:outerShdw blurRad="38100" dist="38100" dir="2700000" algn="tl">
                    <a:srgbClr val="000000">
                      <a:alpha val="43137"/>
                    </a:srgbClr>
                  </a:outerShdw>
                </a:effectLst>
                <a:latin typeface="Arial" pitchFamily="34" charset="0"/>
                <a:cs typeface="Arial" pitchFamily="34" charset="0"/>
              </a:rPr>
              <a:t> </a:t>
            </a:r>
            <a:r>
              <a:rPr lang="es-ES" sz="1600" b="1" i="1" dirty="0">
                <a:solidFill>
                  <a:srgbClr val="003399"/>
                </a:solidFill>
                <a:latin typeface="Arial" pitchFamily="34" charset="0"/>
                <a:cs typeface="Arial" pitchFamily="34" charset="0"/>
              </a:rPr>
              <a:t>en cual es utilizado como suplemento ergogénico en </a:t>
            </a:r>
            <a:r>
              <a:rPr lang="es-ES" sz="1600" b="1" i="1" dirty="0" smtClean="0">
                <a:solidFill>
                  <a:srgbClr val="003399"/>
                </a:solidFill>
                <a:latin typeface="Arial" pitchFamily="34" charset="0"/>
                <a:cs typeface="Arial" pitchFamily="34" charset="0"/>
              </a:rPr>
              <a:t>una relación </a:t>
            </a:r>
            <a:r>
              <a:rPr lang="es-ES" sz="1600" b="1" i="1" dirty="0">
                <a:solidFill>
                  <a:srgbClr val="003399"/>
                </a:solidFill>
                <a:latin typeface="Arial" pitchFamily="34" charset="0"/>
                <a:cs typeface="Arial" pitchFamily="34" charset="0"/>
              </a:rPr>
              <a:t>1/89 dentro de las dietas de ratas sometidas a entrenamiento físico. </a:t>
            </a:r>
            <a:r>
              <a:rPr lang="es-ES" sz="1600" b="1" i="1" dirty="0" smtClean="0">
                <a:solidFill>
                  <a:srgbClr val="003399"/>
                </a:solidFill>
                <a:latin typeface="Arial" pitchFamily="34" charset="0"/>
                <a:cs typeface="Arial" pitchFamily="34" charset="0"/>
              </a:rPr>
              <a:t>Este tratamiento </a:t>
            </a:r>
            <a:r>
              <a:rPr lang="es-ES" sz="1600" b="1" i="1" dirty="0">
                <a:solidFill>
                  <a:srgbClr val="003399"/>
                </a:solidFill>
                <a:latin typeface="Arial" pitchFamily="34" charset="0"/>
                <a:cs typeface="Arial" pitchFamily="34" charset="0"/>
              </a:rPr>
              <a:t>duró dos semanas y posteriormente al mismo, el nivel del </a:t>
            </a:r>
            <a:r>
              <a:rPr lang="es-ES" sz="1600" b="1" i="1" dirty="0" smtClean="0">
                <a:solidFill>
                  <a:srgbClr val="003399"/>
                </a:solidFill>
                <a:latin typeface="Arial" pitchFamily="34" charset="0"/>
                <a:cs typeface="Arial" pitchFamily="34" charset="0"/>
              </a:rPr>
              <a:t>glicógeno en </a:t>
            </a:r>
            <a:r>
              <a:rPr lang="es-ES" sz="1600" b="1" i="1" dirty="0">
                <a:solidFill>
                  <a:srgbClr val="003399"/>
                </a:solidFill>
                <a:latin typeface="Arial" pitchFamily="34" charset="0"/>
                <a:cs typeface="Arial" pitchFamily="34" charset="0"/>
              </a:rPr>
              <a:t>músculos e hígado había disminuido con respecto a animales que </a:t>
            </a:r>
            <a:r>
              <a:rPr lang="es-ES" sz="1600" b="1" i="1" dirty="0" smtClean="0">
                <a:solidFill>
                  <a:srgbClr val="003399"/>
                </a:solidFill>
                <a:latin typeface="Arial" pitchFamily="34" charset="0"/>
                <a:cs typeface="Arial" pitchFamily="34" charset="0"/>
              </a:rPr>
              <a:t>recibieron una </a:t>
            </a:r>
            <a:r>
              <a:rPr lang="es-ES" sz="1600" b="1" i="1" dirty="0">
                <a:solidFill>
                  <a:srgbClr val="003399"/>
                </a:solidFill>
                <a:latin typeface="Arial" pitchFamily="34" charset="0"/>
                <a:cs typeface="Arial" pitchFamily="34" charset="0"/>
              </a:rPr>
              <a:t>dieta normal.</a:t>
            </a:r>
            <a:endParaRPr lang="es-ES" sz="1600" i="1" dirty="0">
              <a:solidFill>
                <a:srgbClr val="0033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342" y="1484784"/>
            <a:ext cx="755967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106466" y="3719702"/>
            <a:ext cx="7488832" cy="1200329"/>
          </a:xfrm>
          <a:prstGeom prst="rect">
            <a:avLst/>
          </a:prstGeom>
          <a:noFill/>
        </p:spPr>
        <p:txBody>
          <a:bodyPr wrap="square" rtlCol="0">
            <a:spAutoFit/>
          </a:bodyPr>
          <a:lstStyle/>
          <a:p>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Otra de las propiedades reportadas para el octacosanol, según la patente JP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79- 105339</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 es la de incrementar la presencia de hormonas sexuales.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Como resultado de esta investigación se concluye que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el octacosanol regula las funciones hormonales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1571604" y="5143512"/>
            <a:ext cx="7358114" cy="1169551"/>
          </a:xfrm>
          <a:prstGeom prst="rect">
            <a:avLst/>
          </a:prstGeom>
          <a:noFill/>
        </p:spPr>
        <p:txBody>
          <a:bodyPr wrap="square" rtlCol="0">
            <a:spAutoFit/>
          </a:bodyPr>
          <a:lstStyle/>
          <a:p>
            <a:pPr algn="r"/>
            <a:r>
              <a:rPr lang="pt-BR" sz="1400" i="1" dirty="0" err="1" smtClean="0">
                <a:solidFill>
                  <a:srgbClr val="003399"/>
                </a:solidFill>
                <a:latin typeface="Arial" pitchFamily="34" charset="0"/>
                <a:cs typeface="Arial" pitchFamily="34" charset="0"/>
              </a:rPr>
              <a:t>MSc</a:t>
            </a:r>
            <a:r>
              <a:rPr lang="pt-BR" sz="1400" i="1" dirty="0" smtClean="0">
                <a:solidFill>
                  <a:srgbClr val="003399"/>
                </a:solidFill>
                <a:latin typeface="Arial" pitchFamily="34" charset="0"/>
                <a:cs typeface="Arial" pitchFamily="34" charset="0"/>
              </a:rPr>
              <a:t>. Eva Romeu Lameiras </a:t>
            </a:r>
          </a:p>
          <a:p>
            <a:pPr algn="r"/>
            <a:r>
              <a:rPr lang="es-ES" sz="1400" i="1" dirty="0" smtClean="0">
                <a:solidFill>
                  <a:srgbClr val="003399"/>
                </a:solidFill>
                <a:latin typeface="Arial" pitchFamily="34" charset="0"/>
                <a:cs typeface="Arial" pitchFamily="34" charset="0"/>
              </a:rPr>
              <a:t>Especialista Superior en Investigación Análisis y Servicios de Información .</a:t>
            </a:r>
          </a:p>
          <a:p>
            <a:pPr algn="r"/>
            <a:r>
              <a:rPr lang="es-ES" sz="1400" i="1" dirty="0" smtClean="0">
                <a:solidFill>
                  <a:srgbClr val="003399"/>
                </a:solidFill>
                <a:latin typeface="Arial" pitchFamily="34" charset="0"/>
                <a:cs typeface="Arial" pitchFamily="34" charset="0"/>
              </a:rPr>
              <a:t>Oficina Cubana de la Propiedad Industrial (OCPI</a:t>
            </a:r>
          </a:p>
          <a:p>
            <a:pPr algn="r"/>
            <a:r>
              <a:rPr lang="es-ES" sz="1400" i="1" dirty="0" smtClean="0">
                <a:solidFill>
                  <a:srgbClr val="003399"/>
                </a:solidFill>
                <a:latin typeface="Arial" pitchFamily="34" charset="0"/>
                <a:cs typeface="Arial" pitchFamily="34" charset="0"/>
              </a:rPr>
              <a:t>Correos: eromeu@gmail.com </a:t>
            </a:r>
          </a:p>
          <a:p>
            <a:pPr algn="r"/>
            <a:r>
              <a:rPr lang="es-ES" sz="1400" i="1" dirty="0" smtClean="0">
                <a:solidFill>
                  <a:srgbClr val="003399"/>
                </a:solidFill>
                <a:latin typeface="Arial" pitchFamily="34" charset="0"/>
                <a:cs typeface="Arial" pitchFamily="34" charset="0"/>
              </a:rPr>
              <a:t>             evar@ocpi.cu </a:t>
            </a:r>
            <a:endParaRPr lang="es-ES" sz="1400" i="1" dirty="0">
              <a:solidFill>
                <a:srgbClr val="003399"/>
              </a:solidFill>
              <a:latin typeface="Arial" pitchFamily="34" charset="0"/>
              <a:cs typeface="Arial" pitchFamily="34" charset="0"/>
            </a:endParaRPr>
          </a:p>
        </p:txBody>
      </p:sp>
      <p:sp>
        <p:nvSpPr>
          <p:cNvPr id="7" name="6 CuadroTexto"/>
          <p:cNvSpPr txBox="1"/>
          <p:nvPr/>
        </p:nvSpPr>
        <p:spPr>
          <a:xfrm>
            <a:off x="714348" y="2214554"/>
            <a:ext cx="7786742" cy="1200329"/>
          </a:xfrm>
          <a:prstGeom prst="rect">
            <a:avLst/>
          </a:prstGeom>
          <a:noFill/>
        </p:spPr>
        <p:txBody>
          <a:bodyPr wrap="square" rtlCol="0">
            <a:spAutoFit/>
          </a:bodyPr>
          <a:lstStyle/>
          <a:p>
            <a:r>
              <a:rPr lang="es-ES" sz="24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La determinación de la relevancia de un documento en la evaluación de la patentabilidad de un nuevo resultado</a:t>
            </a:r>
            <a:endParaRPr lang="es-ES" sz="2400"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681235" y="1182721"/>
            <a:ext cx="7556953" cy="2862322"/>
          </a:xfrm>
          <a:prstGeom prst="rect">
            <a:avLst/>
          </a:prstGeom>
          <a:noFill/>
        </p:spPr>
        <p:txBody>
          <a:bodyPr wrap="square" rtlCol="0">
            <a:spAutoFit/>
          </a:bodyPr>
          <a:lstStyle/>
          <a:p>
            <a:r>
              <a:rPr lang="es-E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Como parte del análisis inicial  en la evaluación del estado de la técnica, se concluye  al definirse  de manera general en las patentes señaladas  que  el octacosanol (C28) como alcohol alifático  posee propiedades similares, se podía atribuir  a  la mezcla propuesta para evaluar su posible patentabilidad,  que debido a que el octacosanol esta en una proporción   mayoritaria en la mezcla este aportaba las acciones terapéuticas asociadas a la mezcla. Por tal motivo  estas patentes japonesas se valoran </a:t>
            </a:r>
            <a:r>
              <a:rPr lang="es-ES" b="1" i="1" u="sng"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como documentos relevantes en la evaluación de la posible patentabilidad de la mezcla de alcoholes. </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7940" y="4211983"/>
            <a:ext cx="5252697" cy="198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Elipse"/>
          <p:cNvSpPr/>
          <p:nvPr/>
        </p:nvSpPr>
        <p:spPr>
          <a:xfrm>
            <a:off x="2248024" y="5206274"/>
            <a:ext cx="4752528" cy="3338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251520" y="1196752"/>
            <a:ext cx="7416824" cy="1631216"/>
          </a:xfrm>
          <a:prstGeom prst="rect">
            <a:avLst/>
          </a:prstGeom>
          <a:noFill/>
        </p:spPr>
        <p:txBody>
          <a:bodyPr wrap="square" rtlCol="0">
            <a:spAutoFit/>
          </a:bodyPr>
          <a:lstStyle/>
          <a:p>
            <a:r>
              <a:rPr lang="es-ES" sz="20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Como resultado de esta evaluación previa sobre la  posible  no patentabilidad de la mezcla de alcoholes, los investigadores decidieron hacer una valoración comparativa sobre la eficiencia como anticolesterolémico de la  mezcla  de alcoholes y del octacosanol puro. </a:t>
            </a:r>
            <a:endParaRPr lang="es-ES" sz="2000" b="1"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4941168"/>
            <a:ext cx="1679131" cy="14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500034" y="2843932"/>
            <a:ext cx="6376222" cy="3693319"/>
          </a:xfrm>
          <a:prstGeom prst="rect">
            <a:avLst/>
          </a:prstGeom>
        </p:spPr>
        <p:txBody>
          <a:bodyPr wrap="square">
            <a:spAutoFit/>
          </a:bodyPr>
          <a:lstStyle/>
          <a:p>
            <a:r>
              <a:rPr lang="es-E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Los análisis  </a:t>
            </a:r>
            <a:r>
              <a:rPr lang="es-ES" b="1" i="1" dirty="0">
                <a:solidFill>
                  <a:srgbClr val="C00000"/>
                </a:solidFill>
                <a:effectLst>
                  <a:outerShdw blurRad="38100" dist="38100" dir="2700000" algn="tl">
                    <a:srgbClr val="000000">
                      <a:alpha val="43137"/>
                    </a:srgbClr>
                  </a:outerShdw>
                </a:effectLst>
                <a:latin typeface="Arial" pitchFamily="34" charset="0"/>
                <a:cs typeface="Arial" pitchFamily="34" charset="0"/>
              </a:rPr>
              <a:t>comparativos entre los efectos producidos por </a:t>
            </a:r>
            <a:r>
              <a:rPr lang="es-ES" b="1" i="1" u="sng" dirty="0">
                <a:solidFill>
                  <a:srgbClr val="C00000"/>
                </a:solidFill>
                <a:effectLst>
                  <a:outerShdw blurRad="38100" dist="38100" dir="2700000" algn="tl">
                    <a:srgbClr val="000000">
                      <a:alpha val="43137"/>
                    </a:srgbClr>
                  </a:outerShdw>
                </a:effectLst>
                <a:latin typeface="Arial" pitchFamily="34" charset="0"/>
                <a:cs typeface="Arial" pitchFamily="34" charset="0"/>
              </a:rPr>
              <a:t>el octacosanol y la mezcla de alcoholes</a:t>
            </a:r>
            <a:r>
              <a:rPr lang="es-ES" b="1" i="1" dirty="0">
                <a:solidFill>
                  <a:srgbClr val="C00000"/>
                </a:solidFill>
                <a:effectLst>
                  <a:outerShdw blurRad="38100" dist="38100" dir="2700000" algn="tl">
                    <a:srgbClr val="000000">
                      <a:alpha val="43137"/>
                    </a:srgbClr>
                  </a:outerShdw>
                </a:effectLst>
                <a:latin typeface="Arial" pitchFamily="34" charset="0"/>
                <a:cs typeface="Arial" pitchFamily="34" charset="0"/>
              </a:rPr>
              <a:t> sobre los niveles de lípidos sanguíneos </a:t>
            </a:r>
            <a:r>
              <a:rPr lang="es-E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demostraron  </a:t>
            </a:r>
            <a:r>
              <a:rPr lang="es-ES" b="1" i="1" dirty="0">
                <a:solidFill>
                  <a:srgbClr val="C00000"/>
                </a:solidFill>
                <a:effectLst>
                  <a:outerShdw blurRad="38100" dist="38100" dir="2700000" algn="tl">
                    <a:srgbClr val="000000">
                      <a:alpha val="43137"/>
                    </a:srgbClr>
                  </a:outerShdw>
                </a:effectLst>
                <a:latin typeface="Arial" pitchFamily="34" charset="0"/>
                <a:cs typeface="Arial" pitchFamily="34" charset="0"/>
              </a:rPr>
              <a:t>que la mezcla de alcoholes, propuesta como ingrediente activo, además de disminuir los niveles de colesterol en </a:t>
            </a:r>
            <a:r>
              <a:rPr lang="es-E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suero,  era </a:t>
            </a:r>
            <a:r>
              <a:rPr lang="es-ES" b="1" i="1" dirty="0">
                <a:solidFill>
                  <a:srgbClr val="C00000"/>
                </a:solidFill>
                <a:effectLst>
                  <a:outerShdw blurRad="38100" dist="38100" dir="2700000" algn="tl">
                    <a:srgbClr val="000000">
                      <a:alpha val="43137"/>
                    </a:srgbClr>
                  </a:outerShdw>
                </a:effectLst>
                <a:latin typeface="Arial" pitchFamily="34" charset="0"/>
                <a:cs typeface="Arial" pitchFamily="34" charset="0"/>
              </a:rPr>
              <a:t>capaz de introducir cambios en los patrones de liporoteínas plasmáticas con tendencia a un incremento de las lipoproteínas de alta densidad (HDL) y una disminución de las LDL, ello produjo un incremento en la relación HDL/LDL, mientras que con el octacosanol no se obtuvo este </a:t>
            </a:r>
            <a:r>
              <a:rPr lang="es-E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efecto, con ello se demostraba la superioridad terapéutica de la mezcla frente al octacosanol  puro.</a:t>
            </a:r>
            <a:endParaRPr lang="es-ES"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427568" y="1735832"/>
            <a:ext cx="7704856" cy="1569660"/>
          </a:xfrm>
          <a:prstGeom prst="rect">
            <a:avLst/>
          </a:prstGeom>
          <a:noFill/>
        </p:spPr>
        <p:txBody>
          <a:bodyPr wrap="square" rtlCol="0">
            <a:spAutoFit/>
          </a:bodyPr>
          <a:lstStyle/>
          <a:p>
            <a:r>
              <a:rPr lang="es-ES" sz="2400"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Los resultados obtenidos demostraron superioridad  en la mezcla de alcoholes alifáticos  con relación al octacosanol  puro  en las acciones anticolesterolémicas en general</a:t>
            </a:r>
            <a:endParaRPr lang="es-ES" sz="2400"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6 CuadroTexto"/>
          <p:cNvSpPr txBox="1"/>
          <p:nvPr/>
        </p:nvSpPr>
        <p:spPr>
          <a:xfrm>
            <a:off x="857310" y="3620923"/>
            <a:ext cx="5112568" cy="1323439"/>
          </a:xfrm>
          <a:prstGeom prst="rect">
            <a:avLst/>
          </a:prstGeom>
          <a:noFill/>
        </p:spPr>
        <p:txBody>
          <a:bodyPr wrap="square" rtlCol="0">
            <a:spAutoFit/>
          </a:bodyPr>
          <a:lstStyle/>
          <a:p>
            <a:r>
              <a:rPr lang="es-ES" sz="20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Por tanto las patentes japonesas, ni los artículos publicados  tuvieron  relevancia en la evaluación  de la patentabilidad del resultado</a:t>
            </a:r>
            <a:endParaRPr lang="es-ES" sz="2000" b="1"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3429000"/>
            <a:ext cx="2261245" cy="226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971600" y="1700808"/>
            <a:ext cx="7776864" cy="2862322"/>
          </a:xfrm>
          <a:prstGeom prst="rect">
            <a:avLst/>
          </a:prstGeom>
          <a:noFill/>
        </p:spPr>
        <p:txBody>
          <a:bodyPr wrap="square" rtlCol="0">
            <a:spAutoFit/>
          </a:bodyPr>
          <a:lstStyle/>
          <a:p>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Se solicita determinar la posible patentabilidad de  un método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de determinación de la viscosidad en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plasma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sanguíneo empleando resonancia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magnética. El procedimiento que se propone evaluar  está basado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el uso de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los tiempos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de relajación (T1 y T2) u otros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parámetros determinados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en el experimento de Resonancia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Magnética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(Amplitud de la señal de resonancia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Magnética Semiancho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a la mitad de la altura de la señal de Resonancia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Magnética</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 para determinar la viscosidad,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basado en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la adición de sustancias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paramagnéticas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al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plasma y sin  </a:t>
            </a:r>
            <a:r>
              <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rPr>
              <a:t>la modificación de la muestra en ningún </a:t>
            </a: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sentido. </a:t>
            </a:r>
            <a:endPar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6 CuadroTexto"/>
          <p:cNvSpPr txBox="1"/>
          <p:nvPr/>
        </p:nvSpPr>
        <p:spPr>
          <a:xfrm>
            <a:off x="395536" y="1268760"/>
            <a:ext cx="3528392" cy="369332"/>
          </a:xfrm>
          <a:prstGeom prst="rect">
            <a:avLst/>
          </a:prstGeom>
          <a:noFill/>
        </p:spPr>
        <p:txBody>
          <a:bodyPr wrap="square" rtlCol="0">
            <a:spAutoFit/>
          </a:bodyPr>
          <a:lstStyle/>
          <a:p>
            <a:r>
              <a:rPr lang="es-E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Caso III</a:t>
            </a:r>
            <a:endParaRPr lang="es-ES"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CuadroTexto"/>
          <p:cNvSpPr txBox="1"/>
          <p:nvPr/>
        </p:nvSpPr>
        <p:spPr>
          <a:xfrm>
            <a:off x="827584" y="4563130"/>
            <a:ext cx="7762518" cy="1754326"/>
          </a:xfrm>
          <a:prstGeom prst="rect">
            <a:avLst/>
          </a:prstGeom>
          <a:noFill/>
        </p:spPr>
        <p:txBody>
          <a:bodyPr wrap="square" rtlCol="0">
            <a:spAutoFit/>
          </a:bodyPr>
          <a:lstStyle/>
          <a:p>
            <a:r>
              <a:rPr lang="es-E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Se realizó la búsqueda aplicando las siguientes estrategias:</a:t>
            </a:r>
          </a:p>
          <a:p>
            <a:endParaRPr lang="es-E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
            </a:pPr>
            <a:r>
              <a:rPr lang="en-US" b="1" i="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t>
            </a:r>
            <a:r>
              <a:rPr lang="en-US" b="1" i="1" dirty="0">
                <a:solidFill>
                  <a:srgbClr val="C00000"/>
                </a:solidFill>
                <a:effectLst>
                  <a:outerShdw blurRad="38100" dist="38100" dir="2700000" algn="tl">
                    <a:srgbClr val="000000">
                      <a:alpha val="43137"/>
                    </a:srgbClr>
                  </a:outerShdw>
                </a:effectLst>
                <a:latin typeface="Arial" pitchFamily="34" charset="0"/>
                <a:cs typeface="Arial" pitchFamily="34" charset="0"/>
              </a:rPr>
              <a:t>viscosity or sliminess or viscidity or ropiness) and (blood or plasma) and magnetic</a:t>
            </a:r>
          </a:p>
          <a:p>
            <a:pPr marL="285750" indent="-285750">
              <a:buFont typeface="Wingdings" pitchFamily="2" charset="2"/>
              <a:buChar char="§"/>
            </a:pPr>
            <a:r>
              <a:rPr lang="en-US" b="1" i="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viscosity </a:t>
            </a:r>
            <a:r>
              <a:rPr lang="en-US" b="1" i="1" dirty="0">
                <a:solidFill>
                  <a:srgbClr val="C00000"/>
                </a:solidFill>
                <a:effectLst>
                  <a:outerShdw blurRad="38100" dist="38100" dir="2700000" algn="tl">
                    <a:srgbClr val="000000">
                      <a:alpha val="43137"/>
                    </a:srgbClr>
                  </a:outerShdw>
                </a:effectLst>
                <a:latin typeface="Arial" pitchFamily="34" charset="0"/>
                <a:cs typeface="Arial" pitchFamily="34" charset="0"/>
              </a:rPr>
              <a:t>and  blood and nuclear magnetic resonance</a:t>
            </a:r>
          </a:p>
          <a:p>
            <a:pPr marL="285750" indent="-285750">
              <a:buFont typeface="Wingdings" pitchFamily="2" charset="2"/>
              <a:buChar char="§"/>
            </a:pPr>
            <a:endParaRPr lang="es-ES"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484784"/>
            <a:ext cx="4843662" cy="51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292080" y="1386597"/>
            <a:ext cx="3672408" cy="5355312"/>
          </a:xfrm>
          <a:prstGeom prst="rect">
            <a:avLst/>
          </a:prstGeom>
          <a:noFill/>
        </p:spPr>
        <p:txBody>
          <a:bodyPr wrap="square" rtlCol="0">
            <a:spAutoFit/>
          </a:bodyPr>
          <a:lstStyle/>
          <a:p>
            <a:r>
              <a:rPr lang="es-ES_tradnl"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US9074976 </a:t>
            </a:r>
            <a:r>
              <a:rPr lang="es-ES_tradnl"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se  </a:t>
            </a:r>
            <a:r>
              <a:rPr lang="es-ES_tradnl" i="1" dirty="0">
                <a:solidFill>
                  <a:srgbClr val="003399"/>
                </a:solidFill>
                <a:effectLst>
                  <a:outerShdw blurRad="38100" dist="38100" dir="2700000" algn="tl">
                    <a:srgbClr val="000000">
                      <a:alpha val="43137"/>
                    </a:srgbClr>
                  </a:outerShdw>
                </a:effectLst>
                <a:latin typeface="Arial" pitchFamily="34" charset="0"/>
                <a:cs typeface="Arial" pitchFamily="34" charset="0"/>
              </a:rPr>
              <a:t>basa </a:t>
            </a:r>
            <a:r>
              <a:rPr lang="es-ES_tradnl"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un método para determinar la viscosidad en fluidos basado </a:t>
            </a:r>
            <a:r>
              <a:rPr lang="es-ES_tradnl" i="1" dirty="0">
                <a:solidFill>
                  <a:srgbClr val="003399"/>
                </a:solidFill>
                <a:effectLst>
                  <a:outerShdw blurRad="38100" dist="38100" dir="2700000" algn="tl">
                    <a:srgbClr val="000000">
                      <a:alpha val="43137"/>
                    </a:srgbClr>
                  </a:outerShdw>
                </a:effectLst>
                <a:latin typeface="Arial" pitchFamily="34" charset="0"/>
                <a:cs typeface="Arial" pitchFamily="34" charset="0"/>
              </a:rPr>
              <a:t>en  la agregación magnética inducida por el campo de ciertas micropartículas, </a:t>
            </a:r>
            <a:r>
              <a:rPr lang="es-ES_tradnl"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y el aumento </a:t>
            </a:r>
            <a:r>
              <a:rPr lang="es-ES_tradnl" i="1" dirty="0">
                <a:solidFill>
                  <a:srgbClr val="003399"/>
                </a:solidFill>
                <a:effectLst>
                  <a:outerShdw blurRad="38100" dist="38100" dir="2700000" algn="tl">
                    <a:srgbClr val="000000">
                      <a:alpha val="43137"/>
                    </a:srgbClr>
                  </a:outerShdw>
                </a:effectLst>
                <a:latin typeface="Arial" pitchFamily="34" charset="0"/>
                <a:cs typeface="Arial" pitchFamily="34" charset="0"/>
              </a:rPr>
              <a:t>T2 </a:t>
            </a:r>
            <a:r>
              <a:rPr lang="es-ES_tradnl"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asociado.   </a:t>
            </a:r>
            <a:r>
              <a:rPr lang="es-ES_tradnl" i="1" dirty="0">
                <a:solidFill>
                  <a:srgbClr val="003399"/>
                </a:solidFill>
                <a:effectLst>
                  <a:outerShdw blurRad="38100" dist="38100" dir="2700000" algn="tl">
                    <a:srgbClr val="000000">
                      <a:alpha val="43137"/>
                    </a:srgbClr>
                  </a:outerShdw>
                </a:effectLst>
                <a:latin typeface="Arial" pitchFamily="34" charset="0"/>
                <a:cs typeface="Arial" pitchFamily="34" charset="0"/>
              </a:rPr>
              <a:t>La presencia  en las soluciones </a:t>
            </a:r>
            <a:r>
              <a:rPr lang="es-ES_tradnl"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micropartículas  superparamagnéticas </a:t>
            </a:r>
            <a:r>
              <a:rPr lang="es-ES_tradnl" i="1" dirty="0">
                <a:solidFill>
                  <a:srgbClr val="003399"/>
                </a:solidFill>
                <a:effectLst>
                  <a:outerShdw blurRad="38100" dist="38100" dir="2700000" algn="tl">
                    <a:srgbClr val="000000">
                      <a:alpha val="43137"/>
                    </a:srgbClr>
                  </a:outerShdw>
                </a:effectLst>
                <a:latin typeface="Arial" pitchFamily="34" charset="0"/>
                <a:cs typeface="Arial" pitchFamily="34" charset="0"/>
              </a:rPr>
              <a:t>de tamaño micrométrico  permitieron   un aumento dependiente del tiempo T2.  De esta forma se determinó que este aumento </a:t>
            </a:r>
            <a:r>
              <a:rPr lang="es-ES_tradnl"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causado </a:t>
            </a:r>
            <a:r>
              <a:rPr lang="es-ES_tradnl" i="1" dirty="0">
                <a:solidFill>
                  <a:srgbClr val="003399"/>
                </a:solidFill>
                <a:effectLst>
                  <a:outerShdw blurRad="38100" dist="38100" dir="2700000" algn="tl">
                    <a:srgbClr val="000000">
                      <a:alpha val="43137"/>
                    </a:srgbClr>
                  </a:outerShdw>
                </a:effectLst>
                <a:latin typeface="Arial" pitchFamily="34" charset="0"/>
                <a:cs typeface="Arial" pitchFamily="34" charset="0"/>
              </a:rPr>
              <a:t>por la agregación de </a:t>
            </a:r>
            <a:r>
              <a:rPr lang="es-ES_tradnl"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las </a:t>
            </a:r>
            <a:r>
              <a:rPr lang="es-ES_tradnl" i="1" dirty="0">
                <a:solidFill>
                  <a:srgbClr val="003399"/>
                </a:solidFill>
                <a:effectLst>
                  <a:outerShdw blurRad="38100" dist="38100" dir="2700000" algn="tl">
                    <a:srgbClr val="000000">
                      <a:alpha val="43137"/>
                    </a:srgbClr>
                  </a:outerShdw>
                </a:effectLst>
                <a:latin typeface="Arial" pitchFamily="34" charset="0"/>
                <a:cs typeface="Arial" pitchFamily="34" charset="0"/>
              </a:rPr>
              <a:t>partículas </a:t>
            </a:r>
            <a:r>
              <a:rPr lang="es-ES_tradnl"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superparamagnéticas al colocarse en campos </a:t>
            </a:r>
            <a:r>
              <a:rPr lang="es-ES_tradnl" i="1" dirty="0">
                <a:solidFill>
                  <a:srgbClr val="003399"/>
                </a:solidFill>
                <a:effectLst>
                  <a:outerShdw blurRad="38100" dist="38100" dir="2700000" algn="tl">
                    <a:srgbClr val="000000">
                      <a:alpha val="43137"/>
                    </a:srgbClr>
                  </a:outerShdw>
                </a:effectLst>
                <a:latin typeface="Arial" pitchFamily="34" charset="0"/>
                <a:cs typeface="Arial" pitchFamily="34" charset="0"/>
              </a:rPr>
              <a:t>magnéticos homogéneos, </a:t>
            </a:r>
            <a:r>
              <a:rPr lang="es-ES_tradnl"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permite evaluar  la viscosidad de los fluidos a través de </a:t>
            </a:r>
            <a:r>
              <a:rPr lang="es-ES" i="1" dirty="0">
                <a:solidFill>
                  <a:srgbClr val="003399"/>
                </a:solidFill>
                <a:effectLst>
                  <a:outerShdw blurRad="38100" dist="38100" dir="2700000" algn="tl">
                    <a:srgbClr val="000000">
                      <a:alpha val="43137"/>
                    </a:srgbClr>
                  </a:outerShdw>
                </a:effectLst>
                <a:latin typeface="Arial" pitchFamily="34" charset="0"/>
                <a:cs typeface="Arial" pitchFamily="34" charset="0"/>
              </a:rPr>
              <a:t>tiempos de relajación (T1 y T2)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1187624" y="2132856"/>
            <a:ext cx="6840760" cy="1323439"/>
          </a:xfrm>
          <a:prstGeom prst="rect">
            <a:avLst/>
          </a:prstGeom>
          <a:noFill/>
        </p:spPr>
        <p:txBody>
          <a:bodyPr wrap="square" rtlCol="0">
            <a:spAutoFit/>
          </a:bodyPr>
          <a:lstStyle/>
          <a:p>
            <a:r>
              <a:rPr lang="es-ES" sz="20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La patente norteamericana tuvo una alta relevancia en la valoración  de la patentabilidad del método propuesto, por invalidar la novedad de la esencia de la propuesta de invención </a:t>
            </a:r>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3992224"/>
            <a:ext cx="976313"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971600" y="1844824"/>
            <a:ext cx="7056784" cy="3785652"/>
          </a:xfrm>
          <a:prstGeom prst="rect">
            <a:avLst/>
          </a:prstGeom>
          <a:noFill/>
        </p:spPr>
        <p:txBody>
          <a:bodyPr wrap="square" rtlCol="0">
            <a:spAutoFit/>
          </a:bodyPr>
          <a:lstStyle/>
          <a:p>
            <a:r>
              <a:rPr lang="es-ES" sz="24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La </a:t>
            </a:r>
            <a:r>
              <a:rPr lang="es-ES" sz="2400" b="1" i="1" u="sng"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determinación de la relevancia de  un documento </a:t>
            </a:r>
            <a:r>
              <a:rPr lang="es-ES" sz="24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de patente o de un articulo científico,  en la evaluación de la patentabilidad debe ser  el resultado de un análisis  minucioso  en el que se debe tener en cuenta  una valoración individual de los tres requisitos de patentabilidad en  </a:t>
            </a:r>
            <a:r>
              <a:rPr lang="es-ES" sz="2400" b="1" i="1" dirty="0">
                <a:solidFill>
                  <a:srgbClr val="003399"/>
                </a:solidFill>
                <a:effectLst>
                  <a:outerShdw blurRad="38100" dist="38100" dir="2700000" algn="tl">
                    <a:srgbClr val="000000">
                      <a:alpha val="43137"/>
                    </a:srgbClr>
                  </a:outerShdw>
                </a:effectLst>
                <a:latin typeface="Arial" pitchFamily="34" charset="0"/>
                <a:cs typeface="Arial" pitchFamily="34" charset="0"/>
              </a:rPr>
              <a:t>la solución que se </a:t>
            </a:r>
            <a:r>
              <a:rPr lang="es-ES" sz="24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evalúa, es decir la novedad, el nivel inventivo y la aplicabilidad industrial.</a:t>
            </a:r>
          </a:p>
          <a:p>
            <a:r>
              <a:rPr lang="es-ES" sz="2400" b="1" i="1" dirty="0">
                <a:solidFill>
                  <a:srgbClr val="003399"/>
                </a:solidFill>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Text Box 2"/>
          <p:cNvSpPr txBox="1">
            <a:spLocks noChangeArrowheads="1"/>
          </p:cNvSpPr>
          <p:nvPr/>
        </p:nvSpPr>
        <p:spPr bwMode="auto">
          <a:xfrm>
            <a:off x="722031" y="1484784"/>
            <a:ext cx="7920037"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spcBef>
                <a:spcPts val="1500"/>
              </a:spcBef>
              <a:buClr>
                <a:srgbClr val="0000FF"/>
              </a:buClr>
              <a:buSzPct val="100000"/>
              <a:buFont typeface="Arial" charset="0"/>
              <a:buNone/>
            </a:pPr>
            <a:r>
              <a:rPr lang="es-ES" sz="2000" b="1" i="1" dirty="0" smtClean="0">
                <a:solidFill>
                  <a:srgbClr val="0000FF"/>
                </a:solidFill>
                <a:effectLst>
                  <a:outerShdw blurRad="38100" dist="38100" dir="2700000" algn="tl">
                    <a:srgbClr val="000000"/>
                  </a:outerShdw>
                </a:effectLst>
                <a:ea typeface="Lucida Sans Unicode" pitchFamily="34" charset="0"/>
                <a:cs typeface="Lucida Sans Unicode" pitchFamily="34" charset="0"/>
              </a:rPr>
              <a:t>El análisis  de la información de patentes para el diagnóstico de la posible protección de los nuevos resultados  requiere necesariamente  de conocimientos sobre los requisitos de patentabilidad,   el estudios debe estar dirigido a:</a:t>
            </a:r>
          </a:p>
          <a:p>
            <a:pPr>
              <a:spcBef>
                <a:spcPts val="1500"/>
              </a:spcBef>
              <a:buClr>
                <a:srgbClr val="0000FF"/>
              </a:buClr>
              <a:buSzPct val="100000"/>
              <a:buFont typeface="Arial" charset="0"/>
              <a:buChar char="•"/>
            </a:pPr>
            <a:r>
              <a:rPr lang="es-ES" sz="2000" b="1" i="1" dirty="0" smtClean="0">
                <a:solidFill>
                  <a:srgbClr val="0000FF"/>
                </a:solidFill>
                <a:effectLst>
                  <a:outerShdw blurRad="38100" dist="38100" dir="2700000" algn="tl">
                    <a:srgbClr val="000000"/>
                  </a:outerShdw>
                </a:effectLst>
                <a:ea typeface="Lucida Sans Unicode" pitchFamily="34" charset="0"/>
                <a:cs typeface="Lucida Sans Unicode" pitchFamily="34" charset="0"/>
              </a:rPr>
              <a:t> Evaluar del estado de la técnica las particularidades  de las soluciones técnicas para el mismo problema.</a:t>
            </a:r>
          </a:p>
          <a:p>
            <a:pPr>
              <a:spcBef>
                <a:spcPts val="1500"/>
              </a:spcBef>
              <a:buClr>
                <a:srgbClr val="0000FF"/>
              </a:buClr>
              <a:buSzPct val="100000"/>
              <a:buFont typeface="Arial" charset="0"/>
              <a:buChar char="•"/>
            </a:pPr>
            <a:r>
              <a:rPr lang="es-ES" sz="2000" b="1" i="1" dirty="0" smtClean="0">
                <a:solidFill>
                  <a:srgbClr val="0000FF"/>
                </a:solidFill>
                <a:effectLst>
                  <a:outerShdw blurRad="38100" dist="38100" dir="2700000" algn="tl">
                    <a:srgbClr val="000000"/>
                  </a:outerShdw>
                </a:effectLst>
                <a:ea typeface="Lucida Sans Unicode" pitchFamily="34" charset="0"/>
                <a:cs typeface="Lucida Sans Unicode" pitchFamily="34" charset="0"/>
              </a:rPr>
              <a:t> Determinar la conveniencia de proteger  el resultado tomando como base: fortaleza de la patente;  satisfacción de los requisitos  de patentabilidad y posibilidades financieras de mantener la patente.</a:t>
            </a:r>
          </a:p>
          <a:p>
            <a:pPr>
              <a:spcBef>
                <a:spcPts val="1500"/>
              </a:spcBef>
              <a:buClr>
                <a:srgbClr val="0000FF"/>
              </a:buClr>
              <a:buSzPct val="100000"/>
              <a:buFont typeface="Arial" charset="0"/>
              <a:buChar char="•"/>
            </a:pPr>
            <a:r>
              <a:rPr lang="es-ES" sz="2000" b="1" i="1" dirty="0" smtClean="0">
                <a:solidFill>
                  <a:srgbClr val="0000FF"/>
                </a:solidFill>
                <a:effectLst>
                  <a:outerShdw blurRad="38100" dist="38100" dir="2700000" algn="tl">
                    <a:srgbClr val="000000"/>
                  </a:outerShdw>
                </a:effectLst>
                <a:ea typeface="Lucida Sans Unicode" pitchFamily="34" charset="0"/>
                <a:cs typeface="Lucida Sans Unicode" pitchFamily="34" charset="0"/>
              </a:rPr>
              <a:t>  Se recomienda seguir dos estrategias de búsquedas: una determinar la novedad y otra valorar la eficiencia de  las soluciones análogas</a:t>
            </a:r>
          </a:p>
          <a:p>
            <a:pPr>
              <a:spcBef>
                <a:spcPts val="1500"/>
              </a:spcBef>
              <a:buClr>
                <a:srgbClr val="0000FF"/>
              </a:buClr>
              <a:buSzPct val="100000"/>
              <a:buFont typeface="Arial" charset="0"/>
              <a:buNone/>
            </a:pPr>
            <a:endParaRPr lang="es-ES" sz="2000" b="1" i="1" dirty="0">
              <a:solidFill>
                <a:srgbClr val="0000FF"/>
              </a:solidFill>
              <a:effectLst>
                <a:outerShdw blurRad="38100" dist="38100" dir="2700000" algn="tl">
                  <a:srgbClr val="000000"/>
                </a:outerShdw>
              </a:effectLst>
              <a:ea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635896" y="5229200"/>
            <a:ext cx="4738182" cy="369332"/>
          </a:xfrm>
          <a:prstGeom prst="rect">
            <a:avLst/>
          </a:prstGeom>
          <a:noFill/>
        </p:spPr>
        <p:txBody>
          <a:bodyPr wrap="square" rtlCol="0">
            <a:spAutoFit/>
          </a:bodyPr>
          <a:lstStyle/>
          <a:p>
            <a:pPr algn="r"/>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Muchas gracias</a:t>
            </a:r>
            <a:endPar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251520" y="1484784"/>
            <a:ext cx="7684268" cy="1477328"/>
          </a:xfrm>
          <a:prstGeom prst="rect">
            <a:avLst/>
          </a:prstGeom>
        </p:spPr>
        <p:txBody>
          <a:bodyPr wrap="square">
            <a:spAutoFit/>
          </a:bodyPr>
          <a:lstStyle/>
          <a:p>
            <a:r>
              <a:rPr lang="es-ES" b="1" i="1" dirty="0">
                <a:solidFill>
                  <a:srgbClr val="0000CC"/>
                </a:solidFill>
                <a:effectLst>
                  <a:outerShdw blurRad="38100" dist="38100" dir="2700000" algn="tl">
                    <a:srgbClr val="000000">
                      <a:alpha val="43137"/>
                    </a:srgbClr>
                  </a:outerShdw>
                </a:effectLst>
                <a:latin typeface="Arial" pitchFamily="34" charset="0"/>
                <a:cs typeface="Arial" pitchFamily="34" charset="0"/>
              </a:rPr>
              <a:t>La relevancia es una de las propiedades más </a:t>
            </a:r>
            <a:r>
              <a:rPr lang="es-ES"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importantes </a:t>
            </a:r>
            <a:r>
              <a:rPr lang="es-ES" b="1" i="1" dirty="0">
                <a:solidFill>
                  <a:srgbClr val="0000CC"/>
                </a:solidFill>
                <a:effectLst>
                  <a:outerShdw blurRad="38100" dist="38100" dir="2700000" algn="tl">
                    <a:srgbClr val="000000">
                      <a:alpha val="43137"/>
                    </a:srgbClr>
                  </a:outerShdw>
                </a:effectLst>
                <a:latin typeface="Arial" pitchFamily="34" charset="0"/>
                <a:cs typeface="Arial" pitchFamily="34" charset="0"/>
              </a:rPr>
              <a:t>de los documentos </a:t>
            </a:r>
            <a:r>
              <a:rPr lang="es-ES"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y también una </a:t>
            </a:r>
            <a:r>
              <a:rPr lang="es-ES" b="1" i="1" dirty="0">
                <a:solidFill>
                  <a:srgbClr val="0000CC"/>
                </a:solidFill>
                <a:effectLst>
                  <a:outerShdw blurRad="38100" dist="38100" dir="2700000" algn="tl">
                    <a:srgbClr val="000000">
                      <a:alpha val="43137"/>
                    </a:srgbClr>
                  </a:outerShdw>
                </a:effectLst>
                <a:latin typeface="Arial" pitchFamily="34" charset="0"/>
                <a:cs typeface="Arial" pitchFamily="34" charset="0"/>
              </a:rPr>
              <a:t>de las más difíciles de definir</a:t>
            </a:r>
            <a:r>
              <a:rPr lang="es-ES"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 de </a:t>
            </a:r>
            <a:r>
              <a:rPr lang="es-ES" b="1" i="1" dirty="0">
                <a:solidFill>
                  <a:srgbClr val="0000CC"/>
                </a:solidFill>
                <a:effectLst>
                  <a:outerShdw blurRad="38100" dist="38100" dir="2700000" algn="tl">
                    <a:srgbClr val="000000">
                      <a:alpha val="43137"/>
                    </a:srgbClr>
                  </a:outerShdw>
                </a:effectLst>
                <a:latin typeface="Arial" pitchFamily="34" charset="0"/>
                <a:cs typeface="Arial" pitchFamily="34" charset="0"/>
              </a:rPr>
              <a:t>forma </a:t>
            </a:r>
            <a:r>
              <a:rPr lang="es-ES"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intuitiva</a:t>
            </a:r>
            <a:r>
              <a:rPr lang="es-ES" b="1" i="1" dirty="0">
                <a:solidFill>
                  <a:srgbClr val="0000CC"/>
                </a:solidFill>
                <a:effectLst>
                  <a:outerShdw blurRad="38100" dist="38100" dir="2700000" algn="tl">
                    <a:srgbClr val="000000">
                      <a:alpha val="43137"/>
                    </a:srgbClr>
                  </a:outerShdw>
                </a:effectLst>
                <a:latin typeface="Arial" pitchFamily="34" charset="0"/>
                <a:cs typeface="Arial" pitchFamily="34" charset="0"/>
              </a:rPr>
              <a:t>, se puede </a:t>
            </a:r>
            <a:r>
              <a:rPr lang="es-ES"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afirmar que</a:t>
            </a:r>
            <a:r>
              <a:rPr lang="es-ES" b="1" i="1" dirty="0">
                <a:solidFill>
                  <a:srgbClr val="0000CC"/>
                </a:solidFill>
                <a:effectLst>
                  <a:outerShdw blurRad="38100" dist="38100" dir="2700000" algn="tl">
                    <a:srgbClr val="000000">
                      <a:alpha val="43137"/>
                    </a:srgbClr>
                  </a:outerShdw>
                </a:effectLst>
                <a:latin typeface="Arial" pitchFamily="34" charset="0"/>
                <a:cs typeface="Arial" pitchFamily="34" charset="0"/>
              </a:rPr>
              <a:t> un documentos es mas relevante en la medida que permita </a:t>
            </a:r>
            <a:r>
              <a:rPr lang="es-ES" b="1" i="1" u="sng" dirty="0">
                <a:solidFill>
                  <a:srgbClr val="0000CC"/>
                </a:solidFill>
                <a:effectLst>
                  <a:outerShdw blurRad="38100" dist="38100" dir="2700000" algn="tl">
                    <a:srgbClr val="000000">
                      <a:alpha val="43137"/>
                    </a:srgbClr>
                  </a:outerShdw>
                </a:effectLst>
                <a:latin typeface="Arial" pitchFamily="34" charset="0"/>
                <a:cs typeface="Arial" pitchFamily="34" charset="0"/>
              </a:rPr>
              <a:t>solucionar de forma eficiente una necesidad de </a:t>
            </a:r>
            <a:r>
              <a:rPr lang="es-ES" b="1" i="1" u="sng"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información planteada</a:t>
            </a:r>
            <a:endParaRPr lang="es-ES" b="1" i="1" u="sng" dirty="0">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CuadroTexto"/>
          <p:cNvSpPr txBox="1"/>
          <p:nvPr/>
        </p:nvSpPr>
        <p:spPr>
          <a:xfrm>
            <a:off x="2411760" y="3140968"/>
            <a:ext cx="5705900" cy="2308324"/>
          </a:xfrm>
          <a:prstGeom prst="rect">
            <a:avLst/>
          </a:prstGeom>
          <a:noFill/>
        </p:spPr>
        <p:txBody>
          <a:bodyPr wrap="square" rtlCol="0">
            <a:spAutoFit/>
          </a:bodyPr>
          <a:lstStyle/>
          <a:p>
            <a:r>
              <a:rPr lang="es-ES"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Por otra parte la </a:t>
            </a:r>
            <a:r>
              <a:rPr lang="es-ES" b="1" i="1" dirty="0">
                <a:solidFill>
                  <a:srgbClr val="0000CC"/>
                </a:solidFill>
                <a:effectLst>
                  <a:outerShdw blurRad="38100" dist="38100" dir="2700000" algn="tl">
                    <a:srgbClr val="000000">
                      <a:alpha val="43137"/>
                    </a:srgbClr>
                  </a:outerShdw>
                </a:effectLst>
                <a:latin typeface="Arial" pitchFamily="34" charset="0"/>
                <a:cs typeface="Arial" pitchFamily="34" charset="0"/>
              </a:rPr>
              <a:t>relevancia de un documento </a:t>
            </a:r>
            <a:r>
              <a:rPr lang="es-ES"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puede </a:t>
            </a:r>
            <a:r>
              <a:rPr lang="es-ES" b="1" i="1" dirty="0">
                <a:solidFill>
                  <a:srgbClr val="0000CC"/>
                </a:solidFill>
                <a:effectLst>
                  <a:outerShdw blurRad="38100" dist="38100" dir="2700000" algn="tl">
                    <a:srgbClr val="000000">
                      <a:alpha val="43137"/>
                    </a:srgbClr>
                  </a:outerShdw>
                </a:effectLst>
                <a:latin typeface="Arial" pitchFamily="34" charset="0"/>
                <a:cs typeface="Arial" pitchFamily="34" charset="0"/>
              </a:rPr>
              <a:t>situarse en cualquier punto de un continuo de entre</a:t>
            </a:r>
            <a:r>
              <a:rPr lang="es-ES" b="1" i="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s-ES" b="1" i="1" dirty="0">
                <a:solidFill>
                  <a:srgbClr val="0000CC"/>
                </a:solidFill>
                <a:effectLst>
                  <a:outerShdw blurRad="38100" dist="38100" dir="2700000" algn="tl">
                    <a:srgbClr val="000000">
                      <a:alpha val="43137"/>
                    </a:srgbClr>
                  </a:outerShdw>
                </a:effectLst>
                <a:latin typeface="Arial" pitchFamily="34" charset="0"/>
                <a:cs typeface="Arial" pitchFamily="34" charset="0"/>
              </a:rPr>
              <a:t>0 y 1, en el cual el 0 representa la ausencia total de relevancia y el 1 la relevancia absoluta. Entre esos puntos, un documento muy semejante respecto a la pregunta podría tener una relevancia del 0.8, mientras que otro menos similar podría tener un relevancia del 0.5</a:t>
            </a:r>
          </a:p>
        </p:txBody>
      </p:sp>
      <p:sp>
        <p:nvSpPr>
          <p:cNvPr id="9" name="AutoShape 4" descr="Resultado de imagen para persona buscando inform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91" y="3508851"/>
            <a:ext cx="1904028" cy="157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4">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5">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6"/>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359445" y="1248290"/>
            <a:ext cx="842511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defTabSz="449263">
              <a:buClr>
                <a:srgbClr val="0000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i="1" dirty="0" smtClean="0">
                <a:solidFill>
                  <a:srgbClr val="0000FF"/>
                </a:solidFill>
                <a:latin typeface="Arial" pitchFamily="34" charset="0"/>
                <a:ea typeface="Lucida Sans Unicode" pitchFamily="34" charset="0"/>
                <a:cs typeface="Arial" pitchFamily="34" charset="0"/>
              </a:rPr>
              <a:t>La determinación de la relevancia de un documento  en la evaluación  de la posible patentabilidad de los resultados  tiene dos elementos fundamentales:</a:t>
            </a:r>
          </a:p>
        </p:txBody>
      </p:sp>
      <p:graphicFrame>
        <p:nvGraphicFramePr>
          <p:cNvPr id="8" name="Object 3"/>
          <p:cNvGraphicFramePr>
            <a:graphicFrameLocks noChangeAspect="1"/>
          </p:cNvGraphicFramePr>
          <p:nvPr>
            <p:extLst>
              <p:ext uri="{D42A27DB-BD31-4B8C-83A1-F6EECF244321}">
                <p14:modId xmlns:p14="http://schemas.microsoft.com/office/powerpoint/2010/main" val="2412096815"/>
              </p:ext>
            </p:extLst>
          </p:nvPr>
        </p:nvGraphicFramePr>
        <p:xfrm>
          <a:off x="4279996" y="2780929"/>
          <a:ext cx="3386440" cy="3351708"/>
        </p:xfrm>
        <a:graphic>
          <a:graphicData uri="http://schemas.openxmlformats.org/presentationml/2006/ole">
            <mc:AlternateContent xmlns:mc="http://schemas.openxmlformats.org/markup-compatibility/2006">
              <mc:Choice xmlns:v="urn:schemas-microsoft-com:vml" Requires="v">
                <p:oleObj spid="_x0000_s1047" r:id="rId7" imgW="27765360" imgH="33909120" progId="">
                  <p:embed/>
                </p:oleObj>
              </mc:Choice>
              <mc:Fallback>
                <p:oleObj r:id="rId7" imgW="27765360" imgH="339091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9996" y="2780929"/>
                        <a:ext cx="3386440" cy="3351708"/>
                      </a:xfrm>
                      <a:prstGeom prst="rect">
                        <a:avLst/>
                      </a:prstGeom>
                      <a:noFill/>
                      <a:effectLst/>
                    </p:spPr>
                  </p:pic>
                </p:oleObj>
              </mc:Fallback>
            </mc:AlternateContent>
          </a:graphicData>
        </a:graphic>
      </p:graphicFrame>
      <p:sp>
        <p:nvSpPr>
          <p:cNvPr id="9" name="Rectangle 4"/>
          <p:cNvSpPr>
            <a:spLocks noChangeArrowheads="1"/>
          </p:cNvSpPr>
          <p:nvPr/>
        </p:nvSpPr>
        <p:spPr bwMode="auto">
          <a:xfrm>
            <a:off x="6444208" y="4581128"/>
            <a:ext cx="175101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p>
            <a:pPr algn="ctr" defTabSz="449263" eaLnBrk="0" hangingPunct="0">
              <a:spcBef>
                <a:spcPts val="1125"/>
              </a:spcBef>
              <a:buClr>
                <a:srgbClr val="0000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FF"/>
                </a:solidFill>
                <a:effectLst>
                  <a:outerShdw blurRad="38100" dist="38100" dir="2700000" algn="tl">
                    <a:srgbClr val="000000"/>
                  </a:outerShdw>
                </a:effectLst>
                <a:ea typeface="Lucida Sans Unicode" pitchFamily="34" charset="0"/>
                <a:cs typeface="Lucida Sans Unicode" pitchFamily="34" charset="0"/>
              </a:rPr>
              <a:t>PATENTE</a:t>
            </a:r>
          </a:p>
        </p:txBody>
      </p:sp>
      <p:graphicFrame>
        <p:nvGraphicFramePr>
          <p:cNvPr id="10" name="Object 5"/>
          <p:cNvGraphicFramePr>
            <a:graphicFrameLocks noChangeAspect="1"/>
          </p:cNvGraphicFramePr>
          <p:nvPr>
            <p:extLst>
              <p:ext uri="{D42A27DB-BD31-4B8C-83A1-F6EECF244321}">
                <p14:modId xmlns:p14="http://schemas.microsoft.com/office/powerpoint/2010/main" val="450127754"/>
              </p:ext>
            </p:extLst>
          </p:nvPr>
        </p:nvGraphicFramePr>
        <p:xfrm>
          <a:off x="813169" y="3212976"/>
          <a:ext cx="2417456" cy="2550925"/>
        </p:xfrm>
        <a:graphic>
          <a:graphicData uri="http://schemas.openxmlformats.org/presentationml/2006/ole">
            <mc:AlternateContent xmlns:mc="http://schemas.openxmlformats.org/markup-compatibility/2006">
              <mc:Choice xmlns:v="urn:schemas-microsoft-com:vml" Requires="v">
                <p:oleObj spid="_x0000_s1048" r:id="rId9" imgW="39985920" imgH="33089760" progId="">
                  <p:embed/>
                </p:oleObj>
              </mc:Choice>
              <mc:Fallback>
                <p:oleObj r:id="rId9" imgW="39985920" imgH="330897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169" y="3212976"/>
                        <a:ext cx="2417456" cy="2550925"/>
                      </a:xfrm>
                      <a:prstGeom prst="rect">
                        <a:avLst/>
                      </a:prstGeom>
                      <a:noFill/>
                      <a:effectLst/>
                    </p:spPr>
                  </p:pic>
                </p:oleObj>
              </mc:Fallback>
            </mc:AlternateContent>
          </a:graphicData>
        </a:graphic>
      </p:graphicFrame>
      <p:sp>
        <p:nvSpPr>
          <p:cNvPr id="11" name="Rectangle 6"/>
          <p:cNvSpPr>
            <a:spLocks noChangeArrowheads="1"/>
          </p:cNvSpPr>
          <p:nvPr/>
        </p:nvSpPr>
        <p:spPr bwMode="auto">
          <a:xfrm>
            <a:off x="971600" y="5949280"/>
            <a:ext cx="3124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p>
            <a:pPr defTabSz="449263" eaLnBrk="0" hangingPunct="0">
              <a:spcBef>
                <a:spcPts val="1125"/>
              </a:spcBef>
              <a:buClr>
                <a:srgbClr val="0000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FF"/>
                </a:solidFill>
                <a:effectLst>
                  <a:outerShdw blurRad="38100" dist="38100" dir="2700000" algn="tl">
                    <a:srgbClr val="000000"/>
                  </a:outerShdw>
                </a:effectLst>
                <a:ea typeface="Lucida Sans Unicode" pitchFamily="34" charset="0"/>
                <a:cs typeface="Lucida Sans Unicode" pitchFamily="34" charset="0"/>
              </a:rPr>
              <a:t>ESTADO DELA TECNICA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100000">
                                          <p:val>
                                            <p:strVal val="0-#ppt_w/2"/>
                                          </p:val>
                                        </p:tav>
                                        <p:tav>
                                          <p:val>
                                            <p:strVal val="#ppt_x"/>
                                          </p:val>
                                        </p:tav>
                                      </p:tavLst>
                                    </p:anim>
                                    <p:anim calcmode="lin" valueType="num">
                                      <p:cBhvr>
                                        <p:cTn id="8" dur="500" fill="hold"/>
                                        <p:tgtEl>
                                          <p:spTgt spid="10"/>
                                        </p:tgtEl>
                                        <p:attrNameLst>
                                          <p:attrName>ppt_y</p:attrName>
                                        </p:attrNameLst>
                                      </p:cBhvr>
                                      <p:tavLst>
                                        <p:tav tm="100000">
                                          <p:val>
                                            <p:strVal val="#ppt_y"/>
                                          </p:val>
                                        </p:tav>
                                        <p:tav>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100000">
                                          <p:val>
                                            <p:strVal val="0-#ppt_w/2"/>
                                          </p:val>
                                        </p:tav>
                                        <p:tav>
                                          <p:val>
                                            <p:strVal val="#ppt_x"/>
                                          </p:val>
                                        </p:tav>
                                      </p:tavLst>
                                    </p:anim>
                                    <p:anim calcmode="lin" valueType="num">
                                      <p:cBhvr>
                                        <p:cTn id="13" dur="500" fill="hold"/>
                                        <p:tgtEl>
                                          <p:spTgt spid="11"/>
                                        </p:tgtEl>
                                        <p:attrNameLst>
                                          <p:attrName>ppt_y</p:attrName>
                                        </p:attrNameLst>
                                      </p:cBhvr>
                                      <p:tavLst>
                                        <p:tav tm="100000">
                                          <p:val>
                                            <p:strVal val="#ppt_y"/>
                                          </p:val>
                                        </p:tav>
                                        <p:tav>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100000">
                                          <p:val>
                                            <p:strVal val="1+#ppt_w/2"/>
                                          </p:val>
                                        </p:tav>
                                        <p:tav>
                                          <p:val>
                                            <p:strVal val="#ppt_x"/>
                                          </p:val>
                                        </p:tav>
                                      </p:tavLst>
                                    </p:anim>
                                    <p:anim calcmode="lin" valueType="num">
                                      <p:cBhvr>
                                        <p:cTn id="18" dur="500" fill="hold"/>
                                        <p:tgtEl>
                                          <p:spTgt spid="8"/>
                                        </p:tgtEl>
                                        <p:attrNameLst>
                                          <p:attrName>ppt_y</p:attrName>
                                        </p:attrNameLst>
                                      </p:cBhvr>
                                      <p:tavLst>
                                        <p:tav tm="100000">
                                          <p:val>
                                            <p:strVal val="#ppt_y"/>
                                          </p:val>
                                        </p:tav>
                                        <p:tav>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100000">
                                          <p:val>
                                            <p:strVal val="1+#ppt_w/2"/>
                                          </p:val>
                                        </p:tav>
                                        <p:tav>
                                          <p:val>
                                            <p:strVal val="#ppt_x"/>
                                          </p:val>
                                        </p:tav>
                                      </p:tavLst>
                                    </p:anim>
                                    <p:anim calcmode="lin" valueType="num">
                                      <p:cBhvr>
                                        <p:cTn id="23" dur="500" fill="hold"/>
                                        <p:tgtEl>
                                          <p:spTgt spid="9"/>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588543" y="1772816"/>
            <a:ext cx="7192717" cy="3631763"/>
          </a:xfrm>
          <a:prstGeom prst="rect">
            <a:avLst/>
          </a:prstGeom>
        </p:spPr>
        <p:txBody>
          <a:bodyPr wrap="square">
            <a:spAutoFit/>
          </a:bodyPr>
          <a:lstStyle/>
          <a:p>
            <a:pPr eaLnBrk="0" hangingPunct="0">
              <a:spcBef>
                <a:spcPts val="1500"/>
              </a:spcBef>
              <a:buClr>
                <a:srgbClr val="0000FF"/>
              </a:buClr>
              <a:buSzPct val="100000"/>
              <a:buFont typeface="Arial" charset="0"/>
              <a:buNone/>
            </a:pPr>
            <a:r>
              <a:rPr lang="es-ES" b="1" i="1" dirty="0" smtClean="0">
                <a:solidFill>
                  <a:srgbClr val="0000CC"/>
                </a:solidFill>
                <a:effectLst>
                  <a:outerShdw blurRad="38100" dist="38100" dir="2700000" algn="tl">
                    <a:srgbClr val="000000">
                      <a:alpha val="43137"/>
                    </a:srgbClr>
                  </a:outerShdw>
                </a:effectLst>
                <a:latin typeface="Arial" pitchFamily="34" charset="0"/>
                <a:ea typeface="Lucida Sans Unicode" pitchFamily="34" charset="0"/>
                <a:cs typeface="Arial" pitchFamily="34" charset="0"/>
              </a:rPr>
              <a:t>En la definición  del alcance técnico-legal  de la posible   invención y su evaluación  como posible patente debe ser lo suficientemente amplio que  permita valorar si :</a:t>
            </a:r>
          </a:p>
          <a:p>
            <a:pPr marL="285750" indent="-285750" eaLnBrk="0" hangingPunct="0">
              <a:spcBef>
                <a:spcPts val="1500"/>
              </a:spcBef>
              <a:buClr>
                <a:srgbClr val="CC0000"/>
              </a:buClr>
              <a:buSzPct val="100000"/>
              <a:buFont typeface="Arial" pitchFamily="34" charset="0"/>
              <a:buChar char="•"/>
            </a:pPr>
            <a:r>
              <a:rPr lang="es-ES" b="1" i="1" dirty="0" smtClean="0">
                <a:solidFill>
                  <a:srgbClr val="0000CC"/>
                </a:solidFill>
                <a:effectLst>
                  <a:outerShdw blurRad="38100" dist="38100" dir="2700000" algn="tl">
                    <a:srgbClr val="000000">
                      <a:alpha val="43137"/>
                    </a:srgbClr>
                  </a:outerShdw>
                </a:effectLst>
                <a:latin typeface="Arial" pitchFamily="34" charset="0"/>
                <a:ea typeface="Lucida Sans Unicode" pitchFamily="34" charset="0"/>
                <a:cs typeface="Arial" pitchFamily="34" charset="0"/>
              </a:rPr>
              <a:t>Satisface los requisitos de patentabilidad.</a:t>
            </a:r>
          </a:p>
          <a:p>
            <a:pPr marL="285750" indent="-285750" eaLnBrk="0" hangingPunct="0">
              <a:spcBef>
                <a:spcPts val="1500"/>
              </a:spcBef>
              <a:buClr>
                <a:srgbClr val="006666"/>
              </a:buClr>
              <a:buSzPct val="100000"/>
              <a:buFont typeface="Arial" pitchFamily="34" charset="0"/>
              <a:buChar char="•"/>
            </a:pPr>
            <a:r>
              <a:rPr lang="es-ES" b="1" i="1" dirty="0" smtClean="0">
                <a:solidFill>
                  <a:srgbClr val="0000CC"/>
                </a:solidFill>
                <a:effectLst>
                  <a:outerShdw blurRad="38100" dist="38100" dir="2700000" algn="tl">
                    <a:srgbClr val="000000">
                      <a:alpha val="43137"/>
                    </a:srgbClr>
                  </a:outerShdw>
                </a:effectLst>
                <a:latin typeface="Arial" pitchFamily="34" charset="0"/>
                <a:ea typeface="Lucida Sans Unicode" pitchFamily="34" charset="0"/>
                <a:cs typeface="Arial" pitchFamily="34" charset="0"/>
              </a:rPr>
              <a:t>Ampara realmente el  objeto  técnico que se aspira negociar en el territorio nacional o en el extranjero.</a:t>
            </a:r>
          </a:p>
          <a:p>
            <a:pPr marL="285750" indent="-285750" eaLnBrk="0" hangingPunct="0">
              <a:spcBef>
                <a:spcPts val="1500"/>
              </a:spcBef>
              <a:buClr>
                <a:srgbClr val="CC0099"/>
              </a:buClr>
              <a:buSzPct val="100000"/>
              <a:buFont typeface="Arial" pitchFamily="34" charset="0"/>
              <a:buChar char="•"/>
            </a:pPr>
            <a:r>
              <a:rPr lang="es-ES" b="1" i="1" dirty="0" smtClean="0">
                <a:solidFill>
                  <a:srgbClr val="0000CC"/>
                </a:solidFill>
                <a:effectLst>
                  <a:outerShdw blurRad="38100" dist="38100" dir="2700000" algn="tl">
                    <a:srgbClr val="000000">
                      <a:alpha val="43137"/>
                    </a:srgbClr>
                  </a:outerShdw>
                </a:effectLst>
                <a:latin typeface="Arial" pitchFamily="34" charset="0"/>
                <a:ea typeface="Lucida Sans Unicode" pitchFamily="34" charset="0"/>
                <a:cs typeface="Arial" pitchFamily="34" charset="0"/>
              </a:rPr>
              <a:t>Responde  el objeto de invención a una solución competitiva y  que reconozca  la dinámica  económica del  mercado.</a:t>
            </a:r>
          </a:p>
          <a:p>
            <a:pPr marL="285750" indent="-285750" eaLnBrk="0" hangingPunct="0">
              <a:spcBef>
                <a:spcPts val="1500"/>
              </a:spcBef>
              <a:buClr>
                <a:srgbClr val="CC9900"/>
              </a:buClr>
              <a:buSzPct val="100000"/>
              <a:buFont typeface="Arial" pitchFamily="34" charset="0"/>
              <a:buChar char="•"/>
            </a:pPr>
            <a:r>
              <a:rPr lang="es-ES" b="1" i="1" dirty="0" smtClean="0">
                <a:solidFill>
                  <a:srgbClr val="0000CC"/>
                </a:solidFill>
                <a:effectLst>
                  <a:outerShdw blurRad="38100" dist="38100" dir="2700000" algn="tl">
                    <a:srgbClr val="000000">
                      <a:alpha val="43137"/>
                    </a:srgbClr>
                  </a:outerShdw>
                </a:effectLst>
                <a:latin typeface="Arial" pitchFamily="34" charset="0"/>
                <a:ea typeface="Lucida Sans Unicode" pitchFamily="34" charset="0"/>
                <a:cs typeface="Arial" pitchFamily="34" charset="0"/>
              </a:rPr>
              <a:t>Permite la defensa integral del derecho exclusivo de comercialización.</a:t>
            </a:r>
            <a:endParaRPr lang="es-ES" b="1" i="1" dirty="0">
              <a:solidFill>
                <a:srgbClr val="0000CC"/>
              </a:solidFill>
              <a:effectLst>
                <a:outerShdw blurRad="38100" dist="38100" dir="2700000" algn="tl">
                  <a:srgbClr val="000000">
                    <a:alpha val="43137"/>
                  </a:srgbClr>
                </a:outerShdw>
              </a:effectLst>
              <a:latin typeface="Arial" pitchFamily="34" charset="0"/>
              <a:ea typeface="Lucida Sans Unicode" pitchFamily="34" charset="0"/>
              <a:cs typeface="Arial" pitchFamily="34" charset="0"/>
            </a:endParaRPr>
          </a:p>
        </p:txBody>
      </p:sp>
      <p:sp>
        <p:nvSpPr>
          <p:cNvPr id="7" name="Freeform 7"/>
          <p:cNvSpPr>
            <a:spLocks noChangeArrowheads="1"/>
          </p:cNvSpPr>
          <p:nvPr/>
        </p:nvSpPr>
        <p:spPr bwMode="auto">
          <a:xfrm rot="960000">
            <a:off x="7974026" y="2433897"/>
            <a:ext cx="800103" cy="1303746"/>
          </a:xfrm>
          <a:custGeom>
            <a:avLst/>
            <a:gdLst>
              <a:gd name="T0" fmla="*/ 678 w 1688"/>
              <a:gd name="T1" fmla="*/ 312 h 1958"/>
              <a:gd name="T2" fmla="*/ 655 w 1688"/>
              <a:gd name="T3" fmla="*/ 149 h 1958"/>
              <a:gd name="T4" fmla="*/ 737 w 1688"/>
              <a:gd name="T5" fmla="*/ 18 h 1958"/>
              <a:gd name="T6" fmla="*/ 927 w 1688"/>
              <a:gd name="T7" fmla="*/ 4 h 1958"/>
              <a:gd name="T8" fmla="*/ 1020 w 1688"/>
              <a:gd name="T9" fmla="*/ 81 h 1958"/>
              <a:gd name="T10" fmla="*/ 1041 w 1688"/>
              <a:gd name="T11" fmla="*/ 214 h 1958"/>
              <a:gd name="T12" fmla="*/ 1023 w 1688"/>
              <a:gd name="T13" fmla="*/ 358 h 1958"/>
              <a:gd name="T14" fmla="*/ 1115 w 1688"/>
              <a:gd name="T15" fmla="*/ 443 h 1958"/>
              <a:gd name="T16" fmla="*/ 1254 w 1688"/>
              <a:gd name="T17" fmla="*/ 479 h 1958"/>
              <a:gd name="T18" fmla="*/ 1312 w 1688"/>
              <a:gd name="T19" fmla="*/ 546 h 1958"/>
              <a:gd name="T20" fmla="*/ 1314 w 1688"/>
              <a:gd name="T21" fmla="*/ 640 h 1958"/>
              <a:gd name="T22" fmla="*/ 1368 w 1688"/>
              <a:gd name="T23" fmla="*/ 725 h 1958"/>
              <a:gd name="T24" fmla="*/ 1479 w 1688"/>
              <a:gd name="T25" fmla="*/ 742 h 1958"/>
              <a:gd name="T26" fmla="*/ 1598 w 1688"/>
              <a:gd name="T27" fmla="*/ 735 h 1958"/>
              <a:gd name="T28" fmla="*/ 1669 w 1688"/>
              <a:gd name="T29" fmla="*/ 777 h 1958"/>
              <a:gd name="T30" fmla="*/ 1686 w 1688"/>
              <a:gd name="T31" fmla="*/ 926 h 1958"/>
              <a:gd name="T32" fmla="*/ 1669 w 1688"/>
              <a:gd name="T33" fmla="*/ 1125 h 1958"/>
              <a:gd name="T34" fmla="*/ 1597 w 1688"/>
              <a:gd name="T35" fmla="*/ 1172 h 1958"/>
              <a:gd name="T36" fmla="*/ 1467 w 1688"/>
              <a:gd name="T37" fmla="*/ 1165 h 1958"/>
              <a:gd name="T38" fmla="*/ 1371 w 1688"/>
              <a:gd name="T39" fmla="*/ 1180 h 1958"/>
              <a:gd name="T40" fmla="*/ 1317 w 1688"/>
              <a:gd name="T41" fmla="*/ 1239 h 1958"/>
              <a:gd name="T42" fmla="*/ 1312 w 1688"/>
              <a:gd name="T43" fmla="*/ 1351 h 1958"/>
              <a:gd name="T44" fmla="*/ 1250 w 1688"/>
              <a:gd name="T45" fmla="*/ 1429 h 1958"/>
              <a:gd name="T46" fmla="*/ 1138 w 1688"/>
              <a:gd name="T47" fmla="*/ 1456 h 1958"/>
              <a:gd name="T48" fmla="*/ 1041 w 1688"/>
              <a:gd name="T49" fmla="*/ 1510 h 1958"/>
              <a:gd name="T50" fmla="*/ 1020 w 1688"/>
              <a:gd name="T51" fmla="*/ 1620 h 1958"/>
              <a:gd name="T52" fmla="*/ 1041 w 1688"/>
              <a:gd name="T53" fmla="*/ 1755 h 1958"/>
              <a:gd name="T54" fmla="*/ 995 w 1688"/>
              <a:gd name="T55" fmla="*/ 1883 h 1958"/>
              <a:gd name="T56" fmla="*/ 913 w 1688"/>
              <a:gd name="T57" fmla="*/ 1950 h 1958"/>
              <a:gd name="T58" fmla="*/ 787 w 1688"/>
              <a:gd name="T59" fmla="*/ 1957 h 1958"/>
              <a:gd name="T60" fmla="*/ 693 w 1688"/>
              <a:gd name="T61" fmla="*/ 1907 h 1958"/>
              <a:gd name="T62" fmla="*/ 648 w 1688"/>
              <a:gd name="T63" fmla="*/ 1811 h 1958"/>
              <a:gd name="T64" fmla="*/ 660 w 1688"/>
              <a:gd name="T65" fmla="*/ 1698 h 1958"/>
              <a:gd name="T66" fmla="*/ 666 w 1688"/>
              <a:gd name="T67" fmla="*/ 1596 h 1958"/>
              <a:gd name="T68" fmla="*/ 603 w 1688"/>
              <a:gd name="T69" fmla="*/ 1524 h 1958"/>
              <a:gd name="T70" fmla="*/ 499 w 1688"/>
              <a:gd name="T71" fmla="*/ 1496 h 1958"/>
              <a:gd name="T72" fmla="*/ 400 w 1688"/>
              <a:gd name="T73" fmla="*/ 1454 h 1958"/>
              <a:gd name="T74" fmla="*/ 373 w 1688"/>
              <a:gd name="T75" fmla="*/ 1342 h 1958"/>
              <a:gd name="T76" fmla="*/ 343 w 1688"/>
              <a:gd name="T77" fmla="*/ 1248 h 1958"/>
              <a:gd name="T78" fmla="*/ 243 w 1688"/>
              <a:gd name="T79" fmla="*/ 1214 h 1958"/>
              <a:gd name="T80" fmla="*/ 142 w 1688"/>
              <a:gd name="T81" fmla="*/ 1223 h 1958"/>
              <a:gd name="T82" fmla="*/ 33 w 1688"/>
              <a:gd name="T83" fmla="*/ 1194 h 1958"/>
              <a:gd name="T84" fmla="*/ 1 w 1688"/>
              <a:gd name="T85" fmla="*/ 1063 h 1958"/>
              <a:gd name="T86" fmla="*/ 8 w 1688"/>
              <a:gd name="T87" fmla="*/ 875 h 1958"/>
              <a:gd name="T88" fmla="*/ 41 w 1688"/>
              <a:gd name="T89" fmla="*/ 763 h 1958"/>
              <a:gd name="T90" fmla="*/ 125 w 1688"/>
              <a:gd name="T91" fmla="*/ 733 h 1958"/>
              <a:gd name="T92" fmla="*/ 250 w 1688"/>
              <a:gd name="T93" fmla="*/ 743 h 1958"/>
              <a:gd name="T94" fmla="*/ 360 w 1688"/>
              <a:gd name="T95" fmla="*/ 699 h 1958"/>
              <a:gd name="T96" fmla="*/ 380 w 1688"/>
              <a:gd name="T97" fmla="*/ 594 h 1958"/>
              <a:gd name="T98" fmla="*/ 421 w 1688"/>
              <a:gd name="T99" fmla="*/ 491 h 1958"/>
              <a:gd name="T100" fmla="*/ 538 w 1688"/>
              <a:gd name="T101" fmla="*/ 455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8" h="1958">
                <a:moveTo>
                  <a:pt x="643" y="409"/>
                </a:moveTo>
                <a:lnTo>
                  <a:pt x="660" y="387"/>
                </a:lnTo>
                <a:lnTo>
                  <a:pt x="672" y="366"/>
                </a:lnTo>
                <a:lnTo>
                  <a:pt x="678" y="342"/>
                </a:lnTo>
                <a:lnTo>
                  <a:pt x="678" y="312"/>
                </a:lnTo>
                <a:lnTo>
                  <a:pt x="670" y="277"/>
                </a:lnTo>
                <a:lnTo>
                  <a:pt x="664" y="248"/>
                </a:lnTo>
                <a:lnTo>
                  <a:pt x="655" y="212"/>
                </a:lnTo>
                <a:lnTo>
                  <a:pt x="651" y="173"/>
                </a:lnTo>
                <a:lnTo>
                  <a:pt x="655" y="149"/>
                </a:lnTo>
                <a:lnTo>
                  <a:pt x="661" y="120"/>
                </a:lnTo>
                <a:lnTo>
                  <a:pt x="674" y="89"/>
                </a:lnTo>
                <a:lnTo>
                  <a:pt x="693" y="60"/>
                </a:lnTo>
                <a:lnTo>
                  <a:pt x="716" y="36"/>
                </a:lnTo>
                <a:lnTo>
                  <a:pt x="737" y="18"/>
                </a:lnTo>
                <a:lnTo>
                  <a:pt x="766" y="7"/>
                </a:lnTo>
                <a:lnTo>
                  <a:pt x="800" y="2"/>
                </a:lnTo>
                <a:lnTo>
                  <a:pt x="837" y="0"/>
                </a:lnTo>
                <a:lnTo>
                  <a:pt x="887" y="0"/>
                </a:lnTo>
                <a:lnTo>
                  <a:pt x="927" y="4"/>
                </a:lnTo>
                <a:lnTo>
                  <a:pt x="949" y="13"/>
                </a:lnTo>
                <a:lnTo>
                  <a:pt x="966" y="24"/>
                </a:lnTo>
                <a:lnTo>
                  <a:pt x="984" y="36"/>
                </a:lnTo>
                <a:lnTo>
                  <a:pt x="1003" y="56"/>
                </a:lnTo>
                <a:lnTo>
                  <a:pt x="1020" y="81"/>
                </a:lnTo>
                <a:lnTo>
                  <a:pt x="1033" y="103"/>
                </a:lnTo>
                <a:lnTo>
                  <a:pt x="1040" y="123"/>
                </a:lnTo>
                <a:lnTo>
                  <a:pt x="1045" y="156"/>
                </a:lnTo>
                <a:lnTo>
                  <a:pt x="1045" y="185"/>
                </a:lnTo>
                <a:lnTo>
                  <a:pt x="1041" y="214"/>
                </a:lnTo>
                <a:lnTo>
                  <a:pt x="1036" y="237"/>
                </a:lnTo>
                <a:lnTo>
                  <a:pt x="1029" y="273"/>
                </a:lnTo>
                <a:lnTo>
                  <a:pt x="1020" y="310"/>
                </a:lnTo>
                <a:lnTo>
                  <a:pt x="1016" y="334"/>
                </a:lnTo>
                <a:lnTo>
                  <a:pt x="1023" y="358"/>
                </a:lnTo>
                <a:lnTo>
                  <a:pt x="1030" y="374"/>
                </a:lnTo>
                <a:lnTo>
                  <a:pt x="1045" y="397"/>
                </a:lnTo>
                <a:lnTo>
                  <a:pt x="1066" y="415"/>
                </a:lnTo>
                <a:lnTo>
                  <a:pt x="1086" y="430"/>
                </a:lnTo>
                <a:lnTo>
                  <a:pt x="1115" y="443"/>
                </a:lnTo>
                <a:lnTo>
                  <a:pt x="1144" y="451"/>
                </a:lnTo>
                <a:lnTo>
                  <a:pt x="1171" y="458"/>
                </a:lnTo>
                <a:lnTo>
                  <a:pt x="1200" y="462"/>
                </a:lnTo>
                <a:lnTo>
                  <a:pt x="1230" y="470"/>
                </a:lnTo>
                <a:lnTo>
                  <a:pt x="1254" y="479"/>
                </a:lnTo>
                <a:lnTo>
                  <a:pt x="1272" y="489"/>
                </a:lnTo>
                <a:lnTo>
                  <a:pt x="1287" y="500"/>
                </a:lnTo>
                <a:lnTo>
                  <a:pt x="1297" y="512"/>
                </a:lnTo>
                <a:lnTo>
                  <a:pt x="1305" y="528"/>
                </a:lnTo>
                <a:lnTo>
                  <a:pt x="1312" y="546"/>
                </a:lnTo>
                <a:lnTo>
                  <a:pt x="1314" y="562"/>
                </a:lnTo>
                <a:lnTo>
                  <a:pt x="1317" y="578"/>
                </a:lnTo>
                <a:lnTo>
                  <a:pt x="1317" y="599"/>
                </a:lnTo>
                <a:lnTo>
                  <a:pt x="1314" y="622"/>
                </a:lnTo>
                <a:lnTo>
                  <a:pt x="1314" y="640"/>
                </a:lnTo>
                <a:lnTo>
                  <a:pt x="1318" y="663"/>
                </a:lnTo>
                <a:lnTo>
                  <a:pt x="1328" y="682"/>
                </a:lnTo>
                <a:lnTo>
                  <a:pt x="1338" y="699"/>
                </a:lnTo>
                <a:lnTo>
                  <a:pt x="1351" y="711"/>
                </a:lnTo>
                <a:lnTo>
                  <a:pt x="1368" y="725"/>
                </a:lnTo>
                <a:lnTo>
                  <a:pt x="1385" y="733"/>
                </a:lnTo>
                <a:lnTo>
                  <a:pt x="1412" y="739"/>
                </a:lnTo>
                <a:lnTo>
                  <a:pt x="1434" y="742"/>
                </a:lnTo>
                <a:lnTo>
                  <a:pt x="1455" y="743"/>
                </a:lnTo>
                <a:lnTo>
                  <a:pt x="1479" y="742"/>
                </a:lnTo>
                <a:lnTo>
                  <a:pt x="1508" y="739"/>
                </a:lnTo>
                <a:lnTo>
                  <a:pt x="1530" y="738"/>
                </a:lnTo>
                <a:lnTo>
                  <a:pt x="1552" y="735"/>
                </a:lnTo>
                <a:lnTo>
                  <a:pt x="1573" y="733"/>
                </a:lnTo>
                <a:lnTo>
                  <a:pt x="1598" y="735"/>
                </a:lnTo>
                <a:lnTo>
                  <a:pt x="1611" y="738"/>
                </a:lnTo>
                <a:lnTo>
                  <a:pt x="1627" y="742"/>
                </a:lnTo>
                <a:lnTo>
                  <a:pt x="1642" y="750"/>
                </a:lnTo>
                <a:lnTo>
                  <a:pt x="1658" y="763"/>
                </a:lnTo>
                <a:lnTo>
                  <a:pt x="1669" y="777"/>
                </a:lnTo>
                <a:lnTo>
                  <a:pt x="1679" y="797"/>
                </a:lnTo>
                <a:lnTo>
                  <a:pt x="1682" y="816"/>
                </a:lnTo>
                <a:lnTo>
                  <a:pt x="1685" y="838"/>
                </a:lnTo>
                <a:lnTo>
                  <a:pt x="1688" y="878"/>
                </a:lnTo>
                <a:lnTo>
                  <a:pt x="1686" y="926"/>
                </a:lnTo>
                <a:lnTo>
                  <a:pt x="1688" y="976"/>
                </a:lnTo>
                <a:lnTo>
                  <a:pt x="1684" y="1034"/>
                </a:lnTo>
                <a:lnTo>
                  <a:pt x="1680" y="1074"/>
                </a:lnTo>
                <a:lnTo>
                  <a:pt x="1676" y="1106"/>
                </a:lnTo>
                <a:lnTo>
                  <a:pt x="1669" y="1125"/>
                </a:lnTo>
                <a:lnTo>
                  <a:pt x="1659" y="1141"/>
                </a:lnTo>
                <a:lnTo>
                  <a:pt x="1647" y="1152"/>
                </a:lnTo>
                <a:lnTo>
                  <a:pt x="1631" y="1162"/>
                </a:lnTo>
                <a:lnTo>
                  <a:pt x="1613" y="1168"/>
                </a:lnTo>
                <a:lnTo>
                  <a:pt x="1597" y="1172"/>
                </a:lnTo>
                <a:lnTo>
                  <a:pt x="1564" y="1173"/>
                </a:lnTo>
                <a:lnTo>
                  <a:pt x="1535" y="1172"/>
                </a:lnTo>
                <a:lnTo>
                  <a:pt x="1512" y="1168"/>
                </a:lnTo>
                <a:lnTo>
                  <a:pt x="1491" y="1166"/>
                </a:lnTo>
                <a:lnTo>
                  <a:pt x="1467" y="1165"/>
                </a:lnTo>
                <a:lnTo>
                  <a:pt x="1446" y="1165"/>
                </a:lnTo>
                <a:lnTo>
                  <a:pt x="1427" y="1166"/>
                </a:lnTo>
                <a:lnTo>
                  <a:pt x="1408" y="1168"/>
                </a:lnTo>
                <a:lnTo>
                  <a:pt x="1384" y="1175"/>
                </a:lnTo>
                <a:lnTo>
                  <a:pt x="1371" y="1180"/>
                </a:lnTo>
                <a:lnTo>
                  <a:pt x="1359" y="1186"/>
                </a:lnTo>
                <a:lnTo>
                  <a:pt x="1343" y="1197"/>
                </a:lnTo>
                <a:lnTo>
                  <a:pt x="1333" y="1211"/>
                </a:lnTo>
                <a:lnTo>
                  <a:pt x="1325" y="1223"/>
                </a:lnTo>
                <a:lnTo>
                  <a:pt x="1317" y="1239"/>
                </a:lnTo>
                <a:lnTo>
                  <a:pt x="1313" y="1254"/>
                </a:lnTo>
                <a:lnTo>
                  <a:pt x="1312" y="1271"/>
                </a:lnTo>
                <a:lnTo>
                  <a:pt x="1313" y="1289"/>
                </a:lnTo>
                <a:lnTo>
                  <a:pt x="1313" y="1319"/>
                </a:lnTo>
                <a:lnTo>
                  <a:pt x="1312" y="1351"/>
                </a:lnTo>
                <a:lnTo>
                  <a:pt x="1304" y="1375"/>
                </a:lnTo>
                <a:lnTo>
                  <a:pt x="1296" y="1394"/>
                </a:lnTo>
                <a:lnTo>
                  <a:pt x="1284" y="1408"/>
                </a:lnTo>
                <a:lnTo>
                  <a:pt x="1267" y="1420"/>
                </a:lnTo>
                <a:lnTo>
                  <a:pt x="1250" y="1429"/>
                </a:lnTo>
                <a:lnTo>
                  <a:pt x="1230" y="1435"/>
                </a:lnTo>
                <a:lnTo>
                  <a:pt x="1205" y="1440"/>
                </a:lnTo>
                <a:lnTo>
                  <a:pt x="1184" y="1447"/>
                </a:lnTo>
                <a:lnTo>
                  <a:pt x="1159" y="1452"/>
                </a:lnTo>
                <a:lnTo>
                  <a:pt x="1138" y="1456"/>
                </a:lnTo>
                <a:lnTo>
                  <a:pt x="1115" y="1461"/>
                </a:lnTo>
                <a:lnTo>
                  <a:pt x="1096" y="1471"/>
                </a:lnTo>
                <a:lnTo>
                  <a:pt x="1075" y="1481"/>
                </a:lnTo>
                <a:lnTo>
                  <a:pt x="1055" y="1493"/>
                </a:lnTo>
                <a:lnTo>
                  <a:pt x="1041" y="1510"/>
                </a:lnTo>
                <a:lnTo>
                  <a:pt x="1028" y="1529"/>
                </a:lnTo>
                <a:lnTo>
                  <a:pt x="1017" y="1553"/>
                </a:lnTo>
                <a:lnTo>
                  <a:pt x="1015" y="1574"/>
                </a:lnTo>
                <a:lnTo>
                  <a:pt x="1016" y="1598"/>
                </a:lnTo>
                <a:lnTo>
                  <a:pt x="1020" y="1620"/>
                </a:lnTo>
                <a:lnTo>
                  <a:pt x="1027" y="1644"/>
                </a:lnTo>
                <a:lnTo>
                  <a:pt x="1032" y="1670"/>
                </a:lnTo>
                <a:lnTo>
                  <a:pt x="1036" y="1694"/>
                </a:lnTo>
                <a:lnTo>
                  <a:pt x="1041" y="1724"/>
                </a:lnTo>
                <a:lnTo>
                  <a:pt x="1041" y="1755"/>
                </a:lnTo>
                <a:lnTo>
                  <a:pt x="1034" y="1785"/>
                </a:lnTo>
                <a:lnTo>
                  <a:pt x="1028" y="1809"/>
                </a:lnTo>
                <a:lnTo>
                  <a:pt x="1020" y="1833"/>
                </a:lnTo>
                <a:lnTo>
                  <a:pt x="1009" y="1855"/>
                </a:lnTo>
                <a:lnTo>
                  <a:pt x="995" y="1883"/>
                </a:lnTo>
                <a:lnTo>
                  <a:pt x="979" y="1901"/>
                </a:lnTo>
                <a:lnTo>
                  <a:pt x="966" y="1914"/>
                </a:lnTo>
                <a:lnTo>
                  <a:pt x="949" y="1929"/>
                </a:lnTo>
                <a:lnTo>
                  <a:pt x="931" y="1943"/>
                </a:lnTo>
                <a:lnTo>
                  <a:pt x="913" y="1950"/>
                </a:lnTo>
                <a:lnTo>
                  <a:pt x="898" y="1954"/>
                </a:lnTo>
                <a:lnTo>
                  <a:pt x="871" y="1957"/>
                </a:lnTo>
                <a:lnTo>
                  <a:pt x="841" y="1958"/>
                </a:lnTo>
                <a:lnTo>
                  <a:pt x="804" y="1957"/>
                </a:lnTo>
                <a:lnTo>
                  <a:pt x="787" y="1957"/>
                </a:lnTo>
                <a:lnTo>
                  <a:pt x="765" y="1952"/>
                </a:lnTo>
                <a:lnTo>
                  <a:pt x="741" y="1946"/>
                </a:lnTo>
                <a:lnTo>
                  <a:pt x="720" y="1933"/>
                </a:lnTo>
                <a:lnTo>
                  <a:pt x="707" y="1922"/>
                </a:lnTo>
                <a:lnTo>
                  <a:pt x="693" y="1907"/>
                </a:lnTo>
                <a:lnTo>
                  <a:pt x="681" y="1893"/>
                </a:lnTo>
                <a:lnTo>
                  <a:pt x="669" y="1875"/>
                </a:lnTo>
                <a:lnTo>
                  <a:pt x="660" y="1856"/>
                </a:lnTo>
                <a:lnTo>
                  <a:pt x="652" y="1834"/>
                </a:lnTo>
                <a:lnTo>
                  <a:pt x="648" y="1811"/>
                </a:lnTo>
                <a:lnTo>
                  <a:pt x="647" y="1792"/>
                </a:lnTo>
                <a:lnTo>
                  <a:pt x="647" y="1767"/>
                </a:lnTo>
                <a:lnTo>
                  <a:pt x="648" y="1747"/>
                </a:lnTo>
                <a:lnTo>
                  <a:pt x="655" y="1724"/>
                </a:lnTo>
                <a:lnTo>
                  <a:pt x="660" y="1698"/>
                </a:lnTo>
                <a:lnTo>
                  <a:pt x="666" y="1673"/>
                </a:lnTo>
                <a:lnTo>
                  <a:pt x="670" y="1651"/>
                </a:lnTo>
                <a:lnTo>
                  <a:pt x="672" y="1630"/>
                </a:lnTo>
                <a:lnTo>
                  <a:pt x="670" y="1613"/>
                </a:lnTo>
                <a:lnTo>
                  <a:pt x="666" y="1596"/>
                </a:lnTo>
                <a:lnTo>
                  <a:pt x="656" y="1575"/>
                </a:lnTo>
                <a:lnTo>
                  <a:pt x="645" y="1561"/>
                </a:lnTo>
                <a:lnTo>
                  <a:pt x="632" y="1546"/>
                </a:lnTo>
                <a:lnTo>
                  <a:pt x="618" y="1535"/>
                </a:lnTo>
                <a:lnTo>
                  <a:pt x="603" y="1524"/>
                </a:lnTo>
                <a:lnTo>
                  <a:pt x="582" y="1516"/>
                </a:lnTo>
                <a:lnTo>
                  <a:pt x="564" y="1510"/>
                </a:lnTo>
                <a:lnTo>
                  <a:pt x="540" y="1504"/>
                </a:lnTo>
                <a:lnTo>
                  <a:pt x="519" y="1502"/>
                </a:lnTo>
                <a:lnTo>
                  <a:pt x="499" y="1496"/>
                </a:lnTo>
                <a:lnTo>
                  <a:pt x="476" y="1490"/>
                </a:lnTo>
                <a:lnTo>
                  <a:pt x="456" y="1482"/>
                </a:lnTo>
                <a:lnTo>
                  <a:pt x="432" y="1475"/>
                </a:lnTo>
                <a:lnTo>
                  <a:pt x="414" y="1467"/>
                </a:lnTo>
                <a:lnTo>
                  <a:pt x="400" y="1454"/>
                </a:lnTo>
                <a:lnTo>
                  <a:pt x="388" y="1438"/>
                </a:lnTo>
                <a:lnTo>
                  <a:pt x="380" y="1417"/>
                </a:lnTo>
                <a:lnTo>
                  <a:pt x="373" y="1389"/>
                </a:lnTo>
                <a:lnTo>
                  <a:pt x="372" y="1367"/>
                </a:lnTo>
                <a:lnTo>
                  <a:pt x="373" y="1342"/>
                </a:lnTo>
                <a:lnTo>
                  <a:pt x="376" y="1322"/>
                </a:lnTo>
                <a:lnTo>
                  <a:pt x="373" y="1298"/>
                </a:lnTo>
                <a:lnTo>
                  <a:pt x="367" y="1280"/>
                </a:lnTo>
                <a:lnTo>
                  <a:pt x="355" y="1261"/>
                </a:lnTo>
                <a:lnTo>
                  <a:pt x="343" y="1248"/>
                </a:lnTo>
                <a:lnTo>
                  <a:pt x="329" y="1236"/>
                </a:lnTo>
                <a:lnTo>
                  <a:pt x="309" y="1227"/>
                </a:lnTo>
                <a:lnTo>
                  <a:pt x="286" y="1219"/>
                </a:lnTo>
                <a:lnTo>
                  <a:pt x="263" y="1216"/>
                </a:lnTo>
                <a:lnTo>
                  <a:pt x="243" y="1214"/>
                </a:lnTo>
                <a:lnTo>
                  <a:pt x="221" y="1214"/>
                </a:lnTo>
                <a:lnTo>
                  <a:pt x="201" y="1216"/>
                </a:lnTo>
                <a:lnTo>
                  <a:pt x="181" y="1218"/>
                </a:lnTo>
                <a:lnTo>
                  <a:pt x="162" y="1221"/>
                </a:lnTo>
                <a:lnTo>
                  <a:pt x="142" y="1223"/>
                </a:lnTo>
                <a:lnTo>
                  <a:pt x="109" y="1223"/>
                </a:lnTo>
                <a:lnTo>
                  <a:pt x="88" y="1222"/>
                </a:lnTo>
                <a:lnTo>
                  <a:pt x="66" y="1216"/>
                </a:lnTo>
                <a:lnTo>
                  <a:pt x="50" y="1208"/>
                </a:lnTo>
                <a:lnTo>
                  <a:pt x="33" y="1194"/>
                </a:lnTo>
                <a:lnTo>
                  <a:pt x="21" y="1179"/>
                </a:lnTo>
                <a:lnTo>
                  <a:pt x="13" y="1162"/>
                </a:lnTo>
                <a:lnTo>
                  <a:pt x="4" y="1130"/>
                </a:lnTo>
                <a:lnTo>
                  <a:pt x="3" y="1097"/>
                </a:lnTo>
                <a:lnTo>
                  <a:pt x="1" y="1063"/>
                </a:lnTo>
                <a:lnTo>
                  <a:pt x="0" y="1022"/>
                </a:lnTo>
                <a:lnTo>
                  <a:pt x="3" y="985"/>
                </a:lnTo>
                <a:lnTo>
                  <a:pt x="4" y="946"/>
                </a:lnTo>
                <a:lnTo>
                  <a:pt x="5" y="912"/>
                </a:lnTo>
                <a:lnTo>
                  <a:pt x="8" y="875"/>
                </a:lnTo>
                <a:lnTo>
                  <a:pt x="12" y="848"/>
                </a:lnTo>
                <a:lnTo>
                  <a:pt x="16" y="817"/>
                </a:lnTo>
                <a:lnTo>
                  <a:pt x="21" y="793"/>
                </a:lnTo>
                <a:lnTo>
                  <a:pt x="29" y="778"/>
                </a:lnTo>
                <a:lnTo>
                  <a:pt x="41" y="763"/>
                </a:lnTo>
                <a:lnTo>
                  <a:pt x="52" y="753"/>
                </a:lnTo>
                <a:lnTo>
                  <a:pt x="68" y="742"/>
                </a:lnTo>
                <a:lnTo>
                  <a:pt x="83" y="739"/>
                </a:lnTo>
                <a:lnTo>
                  <a:pt x="101" y="735"/>
                </a:lnTo>
                <a:lnTo>
                  <a:pt x="125" y="733"/>
                </a:lnTo>
                <a:lnTo>
                  <a:pt x="146" y="735"/>
                </a:lnTo>
                <a:lnTo>
                  <a:pt x="175" y="739"/>
                </a:lnTo>
                <a:lnTo>
                  <a:pt x="200" y="740"/>
                </a:lnTo>
                <a:lnTo>
                  <a:pt x="221" y="742"/>
                </a:lnTo>
                <a:lnTo>
                  <a:pt x="250" y="743"/>
                </a:lnTo>
                <a:lnTo>
                  <a:pt x="280" y="739"/>
                </a:lnTo>
                <a:lnTo>
                  <a:pt x="305" y="733"/>
                </a:lnTo>
                <a:lnTo>
                  <a:pt x="329" y="724"/>
                </a:lnTo>
                <a:lnTo>
                  <a:pt x="344" y="714"/>
                </a:lnTo>
                <a:lnTo>
                  <a:pt x="360" y="699"/>
                </a:lnTo>
                <a:lnTo>
                  <a:pt x="372" y="679"/>
                </a:lnTo>
                <a:lnTo>
                  <a:pt x="380" y="660"/>
                </a:lnTo>
                <a:lnTo>
                  <a:pt x="382" y="639"/>
                </a:lnTo>
                <a:lnTo>
                  <a:pt x="381" y="624"/>
                </a:lnTo>
                <a:lnTo>
                  <a:pt x="380" y="594"/>
                </a:lnTo>
                <a:lnTo>
                  <a:pt x="381" y="565"/>
                </a:lnTo>
                <a:lnTo>
                  <a:pt x="386" y="543"/>
                </a:lnTo>
                <a:lnTo>
                  <a:pt x="393" y="522"/>
                </a:lnTo>
                <a:lnTo>
                  <a:pt x="402" y="507"/>
                </a:lnTo>
                <a:lnTo>
                  <a:pt x="421" y="491"/>
                </a:lnTo>
                <a:lnTo>
                  <a:pt x="440" y="480"/>
                </a:lnTo>
                <a:lnTo>
                  <a:pt x="465" y="472"/>
                </a:lnTo>
                <a:lnTo>
                  <a:pt x="490" y="465"/>
                </a:lnTo>
                <a:lnTo>
                  <a:pt x="511" y="459"/>
                </a:lnTo>
                <a:lnTo>
                  <a:pt x="538" y="455"/>
                </a:lnTo>
                <a:lnTo>
                  <a:pt x="563" y="450"/>
                </a:lnTo>
                <a:lnTo>
                  <a:pt x="591" y="441"/>
                </a:lnTo>
                <a:lnTo>
                  <a:pt x="619" y="429"/>
                </a:lnTo>
                <a:lnTo>
                  <a:pt x="643" y="409"/>
                </a:lnTo>
                <a:close/>
              </a:path>
            </a:pathLst>
          </a:custGeom>
          <a:solidFill>
            <a:srgbClr val="FF7C80"/>
          </a:solidFill>
          <a:ln w="792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1" y="4437112"/>
            <a:ext cx="13779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100000">
                                          <p:val>
                                            <p:fltVal val="0"/>
                                          </p:val>
                                        </p:tav>
                                        <p:tav>
                                          <p:val>
                                            <p:strVal val="#ppt_w"/>
                                          </p:val>
                                        </p:tav>
                                      </p:tavLst>
                                    </p:anim>
                                    <p:anim calcmode="lin" valueType="num">
                                      <p:cBhvr>
                                        <p:cTn id="8" dur="1000" fill="hold"/>
                                        <p:tgtEl>
                                          <p:spTgt spid="7"/>
                                        </p:tgtEl>
                                        <p:attrNameLst>
                                          <p:attrName>ppt_h</p:attrName>
                                        </p:attrNameLst>
                                      </p:cBhvr>
                                      <p:tavLst>
                                        <p:tav tm="100000">
                                          <p:val>
                                            <p:fltVal val="0"/>
                                          </p:val>
                                        </p:tav>
                                        <p:tav>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568884" y="1702549"/>
            <a:ext cx="7344816" cy="646331"/>
          </a:xfrm>
          <a:prstGeom prst="rect">
            <a:avLst/>
          </a:prstGeom>
          <a:noFill/>
        </p:spPr>
        <p:txBody>
          <a:bodyPr wrap="square" rtlCol="0">
            <a:spAutoFit/>
          </a:bodyPr>
          <a:lstStyle/>
          <a:p>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Ejemplo de análisis de patentabilidad sobre la propuesta de un Kit diagnostico de vaginitis</a:t>
            </a:r>
            <a:endPar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
        <p:nvSpPr>
          <p:cNvPr id="40" name="39 CuadroTexto"/>
          <p:cNvSpPr txBox="1"/>
          <p:nvPr/>
        </p:nvSpPr>
        <p:spPr>
          <a:xfrm>
            <a:off x="568884" y="2348880"/>
            <a:ext cx="7458876" cy="2031325"/>
          </a:xfrm>
          <a:prstGeom prst="rect">
            <a:avLst/>
          </a:prstGeom>
          <a:noFill/>
        </p:spPr>
        <p:txBody>
          <a:bodyPr wrap="square" rtlCol="0">
            <a:spAutoFit/>
          </a:bodyPr>
          <a:lstStyle/>
          <a:p>
            <a:r>
              <a:rPr lang="es-ES" sz="1400" b="1" i="1" dirty="0">
                <a:solidFill>
                  <a:srgbClr val="003399"/>
                </a:solidFill>
                <a:latin typeface="Arial" pitchFamily="34" charset="0"/>
                <a:cs typeface="Arial" pitchFamily="34" charset="0"/>
              </a:rPr>
              <a:t>Las infecciones del aparato genital femenino constituyen un problema importante de la práctica ginecoobstétrica por ser  causa de morbilidad, mortalidad materna y neonatal. El kit garantiza la detección precoz de estas afecciones en la </a:t>
            </a:r>
            <a:r>
              <a:rPr lang="es-ES" sz="1400" b="1" i="1" dirty="0" smtClean="0">
                <a:solidFill>
                  <a:srgbClr val="003399"/>
                </a:solidFill>
                <a:latin typeface="Arial" pitchFamily="34" charset="0"/>
                <a:cs typeface="Arial" pitchFamily="34" charset="0"/>
              </a:rPr>
              <a:t>mujer y aplicar los tratamientos correspondientes.</a:t>
            </a:r>
            <a:endParaRPr lang="es-ES" sz="1400" b="1" i="1" dirty="0">
              <a:solidFill>
                <a:srgbClr val="003399"/>
              </a:solidFill>
              <a:latin typeface="Arial" pitchFamily="34" charset="0"/>
              <a:cs typeface="Arial" pitchFamily="34" charset="0"/>
            </a:endParaRPr>
          </a:p>
          <a:p>
            <a:r>
              <a:rPr lang="es-ES" sz="1400" b="1" i="1" dirty="0" smtClean="0">
                <a:solidFill>
                  <a:srgbClr val="003399"/>
                </a:solidFill>
                <a:latin typeface="Arial" pitchFamily="34" charset="0"/>
                <a:cs typeface="Arial" pitchFamily="34" charset="0"/>
              </a:rPr>
              <a:t>La propuesta de solución técnica permite de manera rápida evaluar  cualitativamente la presencia de determinados microorganismos que ocasionan la vaginitis en la mujer. La solución se basa en  una placa  con  látex  aglutinado que contiene  determinados productos  que identifican  la presencia  de  determinados microorganismos  en el fluido vaginal. </a:t>
            </a:r>
            <a:endParaRPr lang="es-ES" sz="1400" b="1" i="1" dirty="0">
              <a:solidFill>
                <a:srgbClr val="003399"/>
              </a:solidFill>
              <a:latin typeface="Arial" pitchFamily="34" charset="0"/>
              <a:cs typeface="Arial" pitchFamily="34"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4471074"/>
            <a:ext cx="5330587" cy="161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40 CuadroTexto"/>
          <p:cNvSpPr txBox="1"/>
          <p:nvPr/>
        </p:nvSpPr>
        <p:spPr>
          <a:xfrm>
            <a:off x="500034" y="4869160"/>
            <a:ext cx="1479678" cy="369332"/>
          </a:xfrm>
          <a:prstGeom prst="rect">
            <a:avLst/>
          </a:prstGeom>
          <a:noFill/>
        </p:spPr>
        <p:txBody>
          <a:bodyPr wrap="square" rtlCol="0">
            <a:spAutoFit/>
          </a:bodyPr>
          <a:lstStyle/>
          <a:p>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Resultados</a:t>
            </a:r>
            <a:endPar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
        <p:nvSpPr>
          <p:cNvPr id="42" name="41 CuadroTexto"/>
          <p:cNvSpPr txBox="1"/>
          <p:nvPr/>
        </p:nvSpPr>
        <p:spPr>
          <a:xfrm>
            <a:off x="458119" y="1257800"/>
            <a:ext cx="3176332" cy="369332"/>
          </a:xfrm>
          <a:prstGeom prst="rect">
            <a:avLst/>
          </a:prstGeom>
          <a:noFill/>
        </p:spPr>
        <p:txBody>
          <a:bodyPr wrap="square" rtlCol="0">
            <a:spAutoFit/>
          </a:bodyPr>
          <a:lstStyle/>
          <a:p>
            <a:r>
              <a:rPr lang="es-E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Caso I</a:t>
            </a:r>
            <a:endParaRPr lang="es-ES"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320675" y="3048000"/>
            <a:ext cx="84582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3" name="Text Box 3"/>
          <p:cNvSpPr txBox="1">
            <a:spLocks noChangeArrowheads="1"/>
          </p:cNvSpPr>
          <p:nvPr/>
        </p:nvSpPr>
        <p:spPr bwMode="auto">
          <a:xfrm>
            <a:off x="50800" y="3082925"/>
            <a:ext cx="6318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000000"/>
              </a:buClr>
              <a:buSzPct val="100000"/>
              <a:buFont typeface="Arial" charset="0"/>
              <a:buNone/>
            </a:pPr>
            <a:r>
              <a:rPr lang="en-GB" sz="1600" b="1">
                <a:solidFill>
                  <a:srgbClr val="000000"/>
                </a:solidFill>
                <a:ea typeface="Lucida Sans Unicode" pitchFamily="34" charset="0"/>
                <a:cs typeface="Lucida Sans Unicode" pitchFamily="34" charset="0"/>
              </a:rPr>
              <a:t>1970</a:t>
            </a:r>
          </a:p>
        </p:txBody>
      </p:sp>
      <p:sp>
        <p:nvSpPr>
          <p:cNvPr id="4" name="Text Box 4"/>
          <p:cNvSpPr txBox="1">
            <a:spLocks noChangeArrowheads="1"/>
          </p:cNvSpPr>
          <p:nvPr/>
        </p:nvSpPr>
        <p:spPr bwMode="auto">
          <a:xfrm>
            <a:off x="0" y="1814513"/>
            <a:ext cx="127952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333399"/>
              </a:buClr>
              <a:buSzPct val="100000"/>
              <a:buFont typeface="Arial" charset="0"/>
              <a:buNone/>
            </a:pPr>
            <a:r>
              <a:rPr lang="en-GB" sz="1400" b="1" i="1">
                <a:solidFill>
                  <a:srgbClr val="333399"/>
                </a:solidFill>
                <a:ea typeface="Lucida Sans Unicode" pitchFamily="34" charset="0"/>
                <a:cs typeface="Lucida Sans Unicode" pitchFamily="34" charset="0"/>
              </a:rPr>
              <a:t>Técnicas de</a:t>
            </a:r>
          </a:p>
          <a:p>
            <a:pPr eaLnBrk="0" hangingPunct="0">
              <a:buClr>
                <a:srgbClr val="333399"/>
              </a:buClr>
              <a:buSzPct val="100000"/>
              <a:buFont typeface="Arial" charset="0"/>
              <a:buNone/>
            </a:pPr>
            <a:r>
              <a:rPr lang="en-GB" sz="1400" b="1" i="1">
                <a:solidFill>
                  <a:srgbClr val="333399"/>
                </a:solidFill>
                <a:ea typeface="Lucida Sans Unicode" pitchFamily="34" charset="0"/>
                <a:cs typeface="Lucida Sans Unicode" pitchFamily="34" charset="0"/>
              </a:rPr>
              <a:t>aglutinación </a:t>
            </a:r>
          </a:p>
          <a:p>
            <a:pPr eaLnBrk="0" hangingPunct="0">
              <a:buClr>
                <a:srgbClr val="333399"/>
              </a:buClr>
              <a:buSzPct val="100000"/>
              <a:buFont typeface="Arial" charset="0"/>
              <a:buNone/>
            </a:pPr>
            <a:r>
              <a:rPr lang="en-GB" sz="1400" b="1" i="1">
                <a:solidFill>
                  <a:srgbClr val="333399"/>
                </a:solidFill>
                <a:ea typeface="Lucida Sans Unicode" pitchFamily="34" charset="0"/>
                <a:cs typeface="Lucida Sans Unicode" pitchFamily="34" charset="0"/>
              </a:rPr>
              <a:t>en látex</a:t>
            </a:r>
          </a:p>
        </p:txBody>
      </p:sp>
      <p:sp>
        <p:nvSpPr>
          <p:cNvPr id="5" name="Text Box 5"/>
          <p:cNvSpPr txBox="1">
            <a:spLocks noChangeArrowheads="1"/>
          </p:cNvSpPr>
          <p:nvPr/>
        </p:nvSpPr>
        <p:spPr bwMode="auto">
          <a:xfrm>
            <a:off x="2251075" y="3071813"/>
            <a:ext cx="63182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000000"/>
              </a:buClr>
              <a:buSzPct val="100000"/>
              <a:buFont typeface="Arial" charset="0"/>
              <a:buNone/>
            </a:pPr>
            <a:r>
              <a:rPr lang="en-GB" sz="1600" b="1">
                <a:solidFill>
                  <a:srgbClr val="000000"/>
                </a:solidFill>
                <a:ea typeface="Lucida Sans Unicode" pitchFamily="34" charset="0"/>
                <a:cs typeface="Lucida Sans Unicode" pitchFamily="34" charset="0"/>
              </a:rPr>
              <a:t>1980</a:t>
            </a:r>
          </a:p>
        </p:txBody>
      </p:sp>
      <p:sp>
        <p:nvSpPr>
          <p:cNvPr id="6" name="Line 6"/>
          <p:cNvSpPr>
            <a:spLocks noChangeShapeType="1"/>
          </p:cNvSpPr>
          <p:nvPr/>
        </p:nvSpPr>
        <p:spPr bwMode="auto">
          <a:xfrm flipV="1">
            <a:off x="4206875" y="1751013"/>
            <a:ext cx="1588" cy="1298575"/>
          </a:xfrm>
          <a:prstGeom prst="line">
            <a:avLst/>
          </a:prstGeom>
          <a:noFill/>
          <a:ln w="126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7" name="Text Box 7"/>
          <p:cNvSpPr txBox="1">
            <a:spLocks noChangeArrowheads="1"/>
          </p:cNvSpPr>
          <p:nvPr/>
        </p:nvSpPr>
        <p:spPr bwMode="auto">
          <a:xfrm>
            <a:off x="323850" y="3683000"/>
            <a:ext cx="2209800" cy="2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r" eaLnBrk="0" hangingPunct="0">
              <a:buClr>
                <a:srgbClr val="0000FF"/>
              </a:buClr>
              <a:buSzPct val="100000"/>
              <a:buFont typeface="Arial" charset="0"/>
              <a:buNone/>
            </a:pPr>
            <a:r>
              <a:rPr lang="es-ES_tradnl" sz="1400" b="1" i="1" smtClean="0">
                <a:solidFill>
                  <a:srgbClr val="0000FF"/>
                </a:solidFill>
                <a:ea typeface="Lucida Sans Unicode" pitchFamily="34" charset="0"/>
                <a:cs typeface="Lucida Sans Unicode" pitchFamily="34" charset="0"/>
              </a:rPr>
              <a:t>Desarrollo de procedimientos</a:t>
            </a:r>
          </a:p>
          <a:p>
            <a:pPr algn="r" eaLnBrk="0" hangingPunct="0">
              <a:buClr>
                <a:srgbClr val="0000FF"/>
              </a:buClr>
              <a:buSzPct val="100000"/>
              <a:buFont typeface="Arial" charset="0"/>
              <a:buNone/>
            </a:pPr>
            <a:r>
              <a:rPr lang="es-ES_tradnl" sz="1400" b="1" i="1" smtClean="0">
                <a:solidFill>
                  <a:srgbClr val="0000FF"/>
                </a:solidFill>
                <a:ea typeface="Lucida Sans Unicode" pitchFamily="34" charset="0"/>
                <a:cs typeface="Lucida Sans Unicode" pitchFamily="34" charset="0"/>
              </a:rPr>
              <a:t> de obtención de partículas </a:t>
            </a:r>
          </a:p>
          <a:p>
            <a:pPr algn="r" eaLnBrk="0" hangingPunct="0">
              <a:buClr>
                <a:srgbClr val="0000FF"/>
              </a:buClr>
              <a:buSzPct val="100000"/>
              <a:buFont typeface="Arial" charset="0"/>
              <a:buNone/>
            </a:pPr>
            <a:r>
              <a:rPr lang="es-ES_tradnl" sz="1400" b="1" i="1" smtClean="0">
                <a:solidFill>
                  <a:srgbClr val="0000FF"/>
                </a:solidFill>
                <a:ea typeface="Lucida Sans Unicode" pitchFamily="34" charset="0"/>
                <a:cs typeface="Lucida Sans Unicode" pitchFamily="34" charset="0"/>
              </a:rPr>
              <a:t>de látex y su aplicación </a:t>
            </a:r>
          </a:p>
          <a:p>
            <a:pPr algn="r" eaLnBrk="0" hangingPunct="0">
              <a:buClr>
                <a:srgbClr val="0000FF"/>
              </a:buClr>
              <a:buSzPct val="100000"/>
              <a:buFont typeface="Arial" charset="0"/>
              <a:buNone/>
            </a:pPr>
            <a:r>
              <a:rPr lang="es-ES_tradnl" sz="1400" b="1" i="1" smtClean="0">
                <a:solidFill>
                  <a:srgbClr val="0000FF"/>
                </a:solidFill>
                <a:ea typeface="Lucida Sans Unicode" pitchFamily="34" charset="0"/>
                <a:cs typeface="Lucida Sans Unicode" pitchFamily="34" charset="0"/>
              </a:rPr>
              <a:t>en diferentes diagnosticadores, no existen referencias de aplicacion en este tipo de diagnostico</a:t>
            </a:r>
            <a:endParaRPr lang="es-ES_tradnl" sz="1400" b="1" i="1">
              <a:solidFill>
                <a:srgbClr val="0000FF"/>
              </a:solidFill>
              <a:ea typeface="Lucida Sans Unicode" pitchFamily="34" charset="0"/>
              <a:cs typeface="Lucida Sans Unicode" pitchFamily="34" charset="0"/>
            </a:endParaRPr>
          </a:p>
        </p:txBody>
      </p:sp>
      <p:sp>
        <p:nvSpPr>
          <p:cNvPr id="8" name="AutoShape 8"/>
          <p:cNvSpPr>
            <a:spLocks/>
          </p:cNvSpPr>
          <p:nvPr/>
        </p:nvSpPr>
        <p:spPr bwMode="auto">
          <a:xfrm rot="16260000">
            <a:off x="1238250" y="2665413"/>
            <a:ext cx="371475" cy="1600200"/>
          </a:xfrm>
          <a:prstGeom prst="leftBrace">
            <a:avLst>
              <a:gd name="adj1" fmla="val 35897"/>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9" name="Line 9"/>
          <p:cNvSpPr>
            <a:spLocks noChangeShapeType="1"/>
          </p:cNvSpPr>
          <p:nvPr/>
        </p:nvSpPr>
        <p:spPr bwMode="auto">
          <a:xfrm>
            <a:off x="2530475" y="3048000"/>
            <a:ext cx="1588" cy="762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0" name="Line 10"/>
          <p:cNvSpPr>
            <a:spLocks noChangeShapeType="1"/>
          </p:cNvSpPr>
          <p:nvPr/>
        </p:nvSpPr>
        <p:spPr bwMode="auto">
          <a:xfrm>
            <a:off x="4587875" y="3048000"/>
            <a:ext cx="1588" cy="762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1" name="Text Box 11"/>
          <p:cNvSpPr txBox="1">
            <a:spLocks noChangeArrowheads="1"/>
          </p:cNvSpPr>
          <p:nvPr/>
        </p:nvSpPr>
        <p:spPr bwMode="auto">
          <a:xfrm>
            <a:off x="4318000" y="3108325"/>
            <a:ext cx="6318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000000"/>
              </a:buClr>
              <a:buSzPct val="100000"/>
              <a:buFont typeface="Arial" charset="0"/>
              <a:buNone/>
            </a:pPr>
            <a:r>
              <a:rPr lang="en-GB" sz="1600" b="1">
                <a:solidFill>
                  <a:srgbClr val="000000"/>
                </a:solidFill>
                <a:ea typeface="Lucida Sans Unicode" pitchFamily="34" charset="0"/>
                <a:cs typeface="Lucida Sans Unicode" pitchFamily="34" charset="0"/>
              </a:rPr>
              <a:t>1990</a:t>
            </a:r>
          </a:p>
        </p:txBody>
      </p:sp>
      <p:sp>
        <p:nvSpPr>
          <p:cNvPr id="12" name="Line 12"/>
          <p:cNvSpPr>
            <a:spLocks noChangeShapeType="1"/>
          </p:cNvSpPr>
          <p:nvPr/>
        </p:nvSpPr>
        <p:spPr bwMode="auto">
          <a:xfrm flipV="1">
            <a:off x="320675" y="2513013"/>
            <a:ext cx="1588" cy="536575"/>
          </a:xfrm>
          <a:prstGeom prst="line">
            <a:avLst/>
          </a:prstGeom>
          <a:noFill/>
          <a:ln w="126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3" name="Text Box 13"/>
          <p:cNvSpPr txBox="1">
            <a:spLocks noChangeArrowheads="1"/>
          </p:cNvSpPr>
          <p:nvPr/>
        </p:nvSpPr>
        <p:spPr bwMode="auto">
          <a:xfrm>
            <a:off x="3276600" y="549275"/>
            <a:ext cx="18034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FF3300"/>
              </a:buClr>
              <a:buSzPct val="100000"/>
              <a:buFont typeface="Arial" charset="0"/>
              <a:buNone/>
            </a:pPr>
            <a:r>
              <a:rPr lang="en-GB" sz="1400" b="1" i="1">
                <a:solidFill>
                  <a:srgbClr val="FF3300"/>
                </a:solidFill>
                <a:ea typeface="Lucida Sans Unicode" pitchFamily="34" charset="0"/>
                <a:cs typeface="Lucida Sans Unicode" pitchFamily="34" charset="0"/>
              </a:rPr>
              <a:t>Detección de diaminas </a:t>
            </a:r>
          </a:p>
          <a:p>
            <a:pPr eaLnBrk="0" hangingPunct="0">
              <a:buClr>
                <a:srgbClr val="FF3300"/>
              </a:buClr>
              <a:buSzPct val="100000"/>
              <a:buFont typeface="Arial" charset="0"/>
              <a:buNone/>
            </a:pPr>
            <a:r>
              <a:rPr lang="en-GB" sz="1400" b="1" i="1">
                <a:solidFill>
                  <a:srgbClr val="FF3300"/>
                </a:solidFill>
                <a:ea typeface="Lucida Sans Unicode" pitchFamily="34" charset="0"/>
                <a:cs typeface="Lucida Sans Unicode" pitchFamily="34" charset="0"/>
              </a:rPr>
              <a:t>en fluidos biológicos,</a:t>
            </a:r>
          </a:p>
          <a:p>
            <a:pPr eaLnBrk="0" hangingPunct="0">
              <a:buClr>
                <a:srgbClr val="FF3300"/>
              </a:buClr>
              <a:buSzPct val="100000"/>
              <a:buFont typeface="Arial" charset="0"/>
              <a:buNone/>
            </a:pPr>
            <a:r>
              <a:rPr lang="en-GB" sz="1400" b="1" i="1">
                <a:solidFill>
                  <a:srgbClr val="FF3300"/>
                </a:solidFill>
                <a:ea typeface="Lucida Sans Unicode" pitchFamily="34" charset="0"/>
                <a:cs typeface="Lucida Sans Unicode" pitchFamily="34" charset="0"/>
              </a:rPr>
              <a:t>Gardnerella vag, 1989</a:t>
            </a:r>
          </a:p>
        </p:txBody>
      </p:sp>
      <p:sp>
        <p:nvSpPr>
          <p:cNvPr id="14" name="AutoShape 14"/>
          <p:cNvSpPr>
            <a:spLocks/>
          </p:cNvSpPr>
          <p:nvPr/>
        </p:nvSpPr>
        <p:spPr bwMode="auto">
          <a:xfrm rot="16080000">
            <a:off x="3373437" y="2689226"/>
            <a:ext cx="371475" cy="1600200"/>
          </a:xfrm>
          <a:prstGeom prst="leftBrace">
            <a:avLst>
              <a:gd name="adj1" fmla="val 35897"/>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5" name="Text Box 15"/>
          <p:cNvSpPr txBox="1">
            <a:spLocks noChangeArrowheads="1"/>
          </p:cNvSpPr>
          <p:nvPr/>
        </p:nvSpPr>
        <p:spPr bwMode="auto">
          <a:xfrm>
            <a:off x="2565400" y="3668713"/>
            <a:ext cx="2293938"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0000FF"/>
              </a:buClr>
              <a:buSzPct val="100000"/>
              <a:buFont typeface="Arial" charset="0"/>
              <a:buNone/>
            </a:pPr>
            <a:r>
              <a:rPr lang="en-GB" sz="1400" b="1" i="1">
                <a:solidFill>
                  <a:srgbClr val="0000FF"/>
                </a:solidFill>
                <a:ea typeface="Lucida Sans Unicode" pitchFamily="34" charset="0"/>
                <a:cs typeface="Lucida Sans Unicode" pitchFamily="34" charset="0"/>
              </a:rPr>
              <a:t>Estudio de estas enfermedades y</a:t>
            </a:r>
          </a:p>
          <a:p>
            <a:pPr eaLnBrk="0" hangingPunct="0">
              <a:buClr>
                <a:srgbClr val="0000FF"/>
              </a:buClr>
              <a:buSzPct val="100000"/>
              <a:buFont typeface="Arial" charset="0"/>
              <a:buNone/>
            </a:pPr>
            <a:r>
              <a:rPr lang="en-GB" sz="1400" b="1" i="1">
                <a:solidFill>
                  <a:srgbClr val="0000FF"/>
                </a:solidFill>
                <a:ea typeface="Lucida Sans Unicode" pitchFamily="34" charset="0"/>
                <a:cs typeface="Lucida Sans Unicode" pitchFamily="34" charset="0"/>
              </a:rPr>
              <a:t>variantes para diagnóstico clínico</a:t>
            </a:r>
          </a:p>
          <a:p>
            <a:pPr eaLnBrk="0" hangingPunct="0">
              <a:buClr>
                <a:srgbClr val="0000FF"/>
              </a:buClr>
              <a:buSzPct val="100000"/>
              <a:buFont typeface="Arial" charset="0"/>
              <a:buNone/>
            </a:pPr>
            <a:r>
              <a:rPr lang="en-GB" sz="1400" b="1" i="1">
                <a:solidFill>
                  <a:srgbClr val="0000FF"/>
                </a:solidFill>
                <a:ea typeface="Lucida Sans Unicode" pitchFamily="34" charset="0"/>
                <a:cs typeface="Lucida Sans Unicode" pitchFamily="34" charset="0"/>
              </a:rPr>
              <a:t>y de laboratorio:</a:t>
            </a:r>
          </a:p>
          <a:p>
            <a:pPr eaLnBrk="0" hangingPunct="0">
              <a:buClr>
                <a:srgbClr val="0000FF"/>
              </a:buClr>
              <a:buSzPct val="100000"/>
              <a:buFont typeface="Arial" charset="0"/>
              <a:buNone/>
            </a:pPr>
            <a:r>
              <a:rPr lang="en-GB" sz="1400" b="1" i="1">
                <a:solidFill>
                  <a:srgbClr val="0000FF"/>
                </a:solidFill>
                <a:ea typeface="Lucida Sans Unicode" pitchFamily="34" charset="0"/>
                <a:cs typeface="Lucida Sans Unicode" pitchFamily="34" charset="0"/>
              </a:rPr>
              <a:t>- pruebas serológicas</a:t>
            </a:r>
          </a:p>
          <a:p>
            <a:pPr eaLnBrk="0" hangingPunct="0">
              <a:buClr>
                <a:srgbClr val="0000FF"/>
              </a:buClr>
              <a:buSzPct val="100000"/>
              <a:buFont typeface="Arial" charset="0"/>
              <a:buNone/>
            </a:pPr>
            <a:r>
              <a:rPr lang="en-GB" sz="1400" b="1" i="1">
                <a:solidFill>
                  <a:srgbClr val="0000FF"/>
                </a:solidFill>
                <a:ea typeface="Lucida Sans Unicode" pitchFamily="34" charset="0"/>
                <a:cs typeface="Lucida Sans Unicode" pitchFamily="34" charset="0"/>
              </a:rPr>
              <a:t>- Ab monoclonales</a:t>
            </a:r>
          </a:p>
          <a:p>
            <a:pPr eaLnBrk="0" hangingPunct="0">
              <a:buClr>
                <a:srgbClr val="0000FF"/>
              </a:buClr>
              <a:buSzPct val="100000"/>
              <a:buFont typeface="Arial" charset="0"/>
              <a:buNone/>
            </a:pPr>
            <a:r>
              <a:rPr lang="en-GB" sz="1400" b="1" i="1">
                <a:solidFill>
                  <a:srgbClr val="0000FF"/>
                </a:solidFill>
                <a:ea typeface="Lucida Sans Unicode" pitchFamily="34" charset="0"/>
                <a:cs typeface="Lucida Sans Unicode" pitchFamily="34" charset="0"/>
              </a:rPr>
              <a:t>- ELISA</a:t>
            </a:r>
          </a:p>
          <a:p>
            <a:pPr eaLnBrk="0" hangingPunct="0">
              <a:buClr>
                <a:srgbClr val="0000FF"/>
              </a:buClr>
              <a:buSzPct val="100000"/>
              <a:buFont typeface="Arial" charset="0"/>
              <a:buNone/>
            </a:pPr>
            <a:r>
              <a:rPr lang="en-GB" sz="1400" b="1" i="1">
                <a:solidFill>
                  <a:srgbClr val="0000FF"/>
                </a:solidFill>
                <a:ea typeface="Lucida Sans Unicode" pitchFamily="34" charset="0"/>
                <a:cs typeface="Lucida Sans Unicode" pitchFamily="34" charset="0"/>
              </a:rPr>
              <a:t>- Cultivos, tinciones</a:t>
            </a:r>
          </a:p>
          <a:p>
            <a:pPr eaLnBrk="0" hangingPunct="0">
              <a:buClr>
                <a:srgbClr val="0000FF"/>
              </a:buClr>
              <a:buSzPct val="100000"/>
              <a:buFont typeface="Arial" charset="0"/>
              <a:buNone/>
            </a:pPr>
            <a:r>
              <a:rPr lang="en-GB" sz="1400" b="1" i="1">
                <a:solidFill>
                  <a:srgbClr val="0000FF"/>
                </a:solidFill>
                <a:ea typeface="Lucida Sans Unicode" pitchFamily="34" charset="0"/>
                <a:cs typeface="Lucida Sans Unicode" pitchFamily="34" charset="0"/>
              </a:rPr>
              <a:t>- Aglutinación en látex para Cándida vag</a:t>
            </a:r>
          </a:p>
        </p:txBody>
      </p:sp>
      <p:sp>
        <p:nvSpPr>
          <p:cNvPr id="16" name="Line 16"/>
          <p:cNvSpPr>
            <a:spLocks noChangeShapeType="1"/>
          </p:cNvSpPr>
          <p:nvPr/>
        </p:nvSpPr>
        <p:spPr bwMode="auto">
          <a:xfrm>
            <a:off x="5578475" y="3048000"/>
            <a:ext cx="1588" cy="762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7" name="Text Box 17"/>
          <p:cNvSpPr txBox="1">
            <a:spLocks noChangeArrowheads="1"/>
          </p:cNvSpPr>
          <p:nvPr/>
        </p:nvSpPr>
        <p:spPr bwMode="auto">
          <a:xfrm>
            <a:off x="5207000" y="3108325"/>
            <a:ext cx="6318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000000"/>
              </a:buClr>
              <a:buSzPct val="100000"/>
              <a:buFont typeface="Arial" charset="0"/>
              <a:buNone/>
            </a:pPr>
            <a:r>
              <a:rPr lang="en-GB" sz="1600" b="1">
                <a:solidFill>
                  <a:srgbClr val="000000"/>
                </a:solidFill>
                <a:ea typeface="Lucida Sans Unicode" pitchFamily="34" charset="0"/>
                <a:cs typeface="Lucida Sans Unicode" pitchFamily="34" charset="0"/>
              </a:rPr>
              <a:t>1992</a:t>
            </a:r>
          </a:p>
        </p:txBody>
      </p:sp>
      <p:sp>
        <p:nvSpPr>
          <p:cNvPr id="18" name="Line 18"/>
          <p:cNvSpPr>
            <a:spLocks noChangeShapeType="1"/>
          </p:cNvSpPr>
          <p:nvPr/>
        </p:nvSpPr>
        <p:spPr bwMode="auto">
          <a:xfrm>
            <a:off x="6035675" y="3048000"/>
            <a:ext cx="1588" cy="762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19" name="Line 19"/>
          <p:cNvSpPr>
            <a:spLocks noChangeShapeType="1"/>
          </p:cNvSpPr>
          <p:nvPr/>
        </p:nvSpPr>
        <p:spPr bwMode="auto">
          <a:xfrm flipV="1">
            <a:off x="6035675" y="989013"/>
            <a:ext cx="1588" cy="2060575"/>
          </a:xfrm>
          <a:prstGeom prst="line">
            <a:avLst/>
          </a:prstGeom>
          <a:noFill/>
          <a:ln w="126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20" name="Text Box 20"/>
          <p:cNvSpPr txBox="1">
            <a:spLocks noChangeArrowheads="1"/>
          </p:cNvSpPr>
          <p:nvPr/>
        </p:nvSpPr>
        <p:spPr bwMode="auto">
          <a:xfrm>
            <a:off x="4724400" y="290513"/>
            <a:ext cx="2406726" cy="740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FF3300"/>
              </a:buClr>
              <a:buSzPct val="100000"/>
              <a:buFont typeface="Arial" charset="0"/>
              <a:buNone/>
            </a:pPr>
            <a:r>
              <a:rPr lang="es-ES_tradnl" sz="1400" b="1" i="1" smtClean="0">
                <a:solidFill>
                  <a:srgbClr val="FF3300"/>
                </a:solidFill>
                <a:ea typeface="Lucida Sans Unicode" pitchFamily="34" charset="0"/>
                <a:cs typeface="Lucida Sans Unicode" pitchFamily="34" charset="0"/>
              </a:rPr>
              <a:t>Detección de </a:t>
            </a:r>
          </a:p>
          <a:p>
            <a:pPr eaLnBrk="0" hangingPunct="0">
              <a:buClr>
                <a:srgbClr val="FF3300"/>
              </a:buClr>
              <a:buSzPct val="100000"/>
              <a:buFont typeface="Arial" charset="0"/>
              <a:buNone/>
            </a:pPr>
            <a:r>
              <a:rPr lang="es-ES_tradnl" sz="1400" b="1" i="1" smtClean="0">
                <a:solidFill>
                  <a:srgbClr val="FF3300"/>
                </a:solidFill>
                <a:ea typeface="Lucida Sans Unicode" pitchFamily="34" charset="0"/>
                <a:cs typeface="Lucida Sans Unicode" pitchFamily="34" charset="0"/>
              </a:rPr>
              <a:t>formato en fluido vaginal, </a:t>
            </a:r>
          </a:p>
          <a:p>
            <a:pPr eaLnBrk="0" hangingPunct="0">
              <a:buClr>
                <a:srgbClr val="FF3300"/>
              </a:buClr>
              <a:buSzPct val="100000"/>
              <a:buFont typeface="Arial" charset="0"/>
              <a:buNone/>
            </a:pPr>
            <a:r>
              <a:rPr lang="es-ES_tradnl" sz="1400" b="1" i="1" smtClean="0">
                <a:solidFill>
                  <a:srgbClr val="FF3300"/>
                </a:solidFill>
                <a:ea typeface="Lucida Sans Unicode" pitchFamily="34" charset="0"/>
                <a:cs typeface="Lucida Sans Unicode" pitchFamily="34" charset="0"/>
              </a:rPr>
              <a:t>Trichomonas vag</a:t>
            </a:r>
            <a:endParaRPr lang="es-ES_tradnl" sz="1400" b="1" i="1">
              <a:solidFill>
                <a:srgbClr val="FF3300"/>
              </a:solidFill>
              <a:ea typeface="Lucida Sans Unicode" pitchFamily="34" charset="0"/>
              <a:cs typeface="Lucida Sans Unicode" pitchFamily="34" charset="0"/>
            </a:endParaRPr>
          </a:p>
        </p:txBody>
      </p:sp>
      <p:sp>
        <p:nvSpPr>
          <p:cNvPr id="21" name="Text Box 21"/>
          <p:cNvSpPr txBox="1">
            <a:spLocks noChangeArrowheads="1"/>
          </p:cNvSpPr>
          <p:nvPr/>
        </p:nvSpPr>
        <p:spPr bwMode="auto">
          <a:xfrm>
            <a:off x="5715000" y="3108325"/>
            <a:ext cx="6318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000000"/>
              </a:buClr>
              <a:buSzPct val="100000"/>
              <a:buFont typeface="Arial" charset="0"/>
              <a:buNone/>
            </a:pPr>
            <a:r>
              <a:rPr lang="en-GB" sz="1600" b="1">
                <a:solidFill>
                  <a:srgbClr val="000000"/>
                </a:solidFill>
                <a:ea typeface="Lucida Sans Unicode" pitchFamily="34" charset="0"/>
                <a:cs typeface="Lucida Sans Unicode" pitchFamily="34" charset="0"/>
              </a:rPr>
              <a:t>1993</a:t>
            </a:r>
          </a:p>
        </p:txBody>
      </p:sp>
      <p:sp>
        <p:nvSpPr>
          <p:cNvPr id="22" name="Line 22"/>
          <p:cNvSpPr>
            <a:spLocks noChangeShapeType="1"/>
          </p:cNvSpPr>
          <p:nvPr/>
        </p:nvSpPr>
        <p:spPr bwMode="auto">
          <a:xfrm>
            <a:off x="5578475" y="3403600"/>
            <a:ext cx="1588" cy="711200"/>
          </a:xfrm>
          <a:prstGeom prst="line">
            <a:avLst/>
          </a:prstGeom>
          <a:noFill/>
          <a:ln w="126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23" name="Text Box 23"/>
          <p:cNvSpPr txBox="1">
            <a:spLocks noChangeArrowheads="1"/>
          </p:cNvSpPr>
          <p:nvPr/>
        </p:nvSpPr>
        <p:spPr bwMode="auto">
          <a:xfrm>
            <a:off x="4775200" y="4125913"/>
            <a:ext cx="1957388" cy="158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FF3300"/>
              </a:buClr>
              <a:buSzPct val="100000"/>
              <a:buFont typeface="Arial" charset="0"/>
              <a:buNone/>
            </a:pPr>
            <a:r>
              <a:rPr lang="en-GB" sz="1400" b="1" i="1">
                <a:solidFill>
                  <a:srgbClr val="FF3300"/>
                </a:solidFill>
                <a:ea typeface="Lucida Sans Unicode" pitchFamily="34" charset="0"/>
                <a:cs typeface="Lucida Sans Unicode" pitchFamily="34" charset="0"/>
              </a:rPr>
              <a:t>Método y Kit para</a:t>
            </a:r>
          </a:p>
          <a:p>
            <a:pPr eaLnBrk="0" hangingPunct="0">
              <a:buClr>
                <a:srgbClr val="FF3300"/>
              </a:buClr>
              <a:buSzPct val="100000"/>
              <a:buFont typeface="Arial" charset="0"/>
              <a:buNone/>
            </a:pPr>
            <a:r>
              <a:rPr lang="en-GB" sz="1400" b="1" i="1">
                <a:solidFill>
                  <a:srgbClr val="FF3300"/>
                </a:solidFill>
                <a:ea typeface="Lucida Sans Unicode" pitchFamily="34" charset="0"/>
                <a:cs typeface="Lucida Sans Unicode" pitchFamily="34" charset="0"/>
              </a:rPr>
              <a:t>la detección de microorganismos </a:t>
            </a:r>
          </a:p>
          <a:p>
            <a:pPr eaLnBrk="0" hangingPunct="0">
              <a:buClr>
                <a:srgbClr val="FF3300"/>
              </a:buClr>
              <a:buSzPct val="100000"/>
              <a:buFont typeface="Arial" charset="0"/>
              <a:buNone/>
            </a:pPr>
            <a:r>
              <a:rPr lang="en-GB" sz="1400" b="1" i="1">
                <a:solidFill>
                  <a:srgbClr val="FF3300"/>
                </a:solidFill>
                <a:ea typeface="Lucida Sans Unicode" pitchFamily="34" charset="0"/>
                <a:cs typeface="Lucida Sans Unicode" pitchFamily="34" charset="0"/>
              </a:rPr>
              <a:t>asociados a la infección vaginal, </a:t>
            </a:r>
          </a:p>
          <a:p>
            <a:pPr eaLnBrk="0" hangingPunct="0">
              <a:buClr>
                <a:srgbClr val="FF3300"/>
              </a:buClr>
              <a:buSzPct val="100000"/>
              <a:buFont typeface="Arial" charset="0"/>
              <a:buNone/>
            </a:pPr>
            <a:r>
              <a:rPr lang="en-GB" sz="1400" b="1" i="1">
                <a:solidFill>
                  <a:srgbClr val="FF3300"/>
                </a:solidFill>
                <a:ea typeface="Lucida Sans Unicode" pitchFamily="34" charset="0"/>
                <a:cs typeface="Lucida Sans Unicode" pitchFamily="34" charset="0"/>
              </a:rPr>
              <a:t>(3 entidades), sondas de DNA</a:t>
            </a:r>
          </a:p>
        </p:txBody>
      </p:sp>
      <p:sp>
        <p:nvSpPr>
          <p:cNvPr id="24" name="Line 24"/>
          <p:cNvSpPr>
            <a:spLocks noChangeShapeType="1"/>
          </p:cNvSpPr>
          <p:nvPr/>
        </p:nvSpPr>
        <p:spPr bwMode="auto">
          <a:xfrm flipV="1">
            <a:off x="6492875" y="2132013"/>
            <a:ext cx="1588" cy="993775"/>
          </a:xfrm>
          <a:prstGeom prst="line">
            <a:avLst/>
          </a:prstGeom>
          <a:noFill/>
          <a:ln w="126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25" name="Text Box 25"/>
          <p:cNvSpPr txBox="1">
            <a:spLocks noChangeArrowheads="1"/>
          </p:cNvSpPr>
          <p:nvPr/>
        </p:nvSpPr>
        <p:spPr bwMode="auto">
          <a:xfrm>
            <a:off x="6070600" y="1433513"/>
            <a:ext cx="1995488"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FF3300"/>
              </a:buClr>
              <a:buSzPct val="100000"/>
              <a:buFont typeface="Arial" charset="0"/>
              <a:buNone/>
            </a:pPr>
            <a:r>
              <a:rPr lang="en-GB" sz="1400" b="1" i="1">
                <a:solidFill>
                  <a:srgbClr val="FF3300"/>
                </a:solidFill>
                <a:ea typeface="Lucida Sans Unicode" pitchFamily="34" charset="0"/>
                <a:cs typeface="Lucida Sans Unicode" pitchFamily="34" charset="0"/>
              </a:rPr>
              <a:t>Detección enzimática</a:t>
            </a:r>
          </a:p>
          <a:p>
            <a:pPr eaLnBrk="0" hangingPunct="0">
              <a:buClr>
                <a:srgbClr val="FF3300"/>
              </a:buClr>
              <a:buSzPct val="100000"/>
              <a:buFont typeface="Arial" charset="0"/>
              <a:buNone/>
            </a:pPr>
            <a:r>
              <a:rPr lang="en-GB" sz="1400" b="1" i="1">
                <a:solidFill>
                  <a:srgbClr val="FF3300"/>
                </a:solidFill>
                <a:ea typeface="Lucida Sans Unicode" pitchFamily="34" charset="0"/>
                <a:cs typeface="Lucida Sans Unicode" pitchFamily="34" charset="0"/>
              </a:rPr>
              <a:t>de candidiasis y/o </a:t>
            </a:r>
          </a:p>
          <a:p>
            <a:pPr eaLnBrk="0" hangingPunct="0">
              <a:buClr>
                <a:srgbClr val="FF3300"/>
              </a:buClr>
              <a:buSzPct val="100000"/>
              <a:buFont typeface="Arial" charset="0"/>
              <a:buNone/>
            </a:pPr>
            <a:r>
              <a:rPr lang="en-GB" sz="1400" b="1" i="1">
                <a:solidFill>
                  <a:srgbClr val="FF3300"/>
                </a:solidFill>
                <a:ea typeface="Lucida Sans Unicode" pitchFamily="34" charset="0"/>
                <a:cs typeface="Lucida Sans Unicode" pitchFamily="34" charset="0"/>
              </a:rPr>
              <a:t>trichomoniasis</a:t>
            </a:r>
          </a:p>
        </p:txBody>
      </p:sp>
      <p:sp>
        <p:nvSpPr>
          <p:cNvPr id="26" name="Text Box 26"/>
          <p:cNvSpPr txBox="1">
            <a:spLocks noChangeArrowheads="1"/>
          </p:cNvSpPr>
          <p:nvPr/>
        </p:nvSpPr>
        <p:spPr bwMode="auto">
          <a:xfrm>
            <a:off x="6223000" y="3108325"/>
            <a:ext cx="6318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000000"/>
              </a:buClr>
              <a:buSzPct val="100000"/>
              <a:buFont typeface="Arial" charset="0"/>
              <a:buNone/>
            </a:pPr>
            <a:r>
              <a:rPr lang="en-GB" sz="1600" b="1">
                <a:solidFill>
                  <a:srgbClr val="000000"/>
                </a:solidFill>
                <a:ea typeface="Lucida Sans Unicode" pitchFamily="34" charset="0"/>
                <a:cs typeface="Lucida Sans Unicode" pitchFamily="34" charset="0"/>
              </a:rPr>
              <a:t>1994</a:t>
            </a:r>
          </a:p>
        </p:txBody>
      </p:sp>
      <p:sp>
        <p:nvSpPr>
          <p:cNvPr id="27" name="Line 27"/>
          <p:cNvSpPr>
            <a:spLocks noChangeShapeType="1"/>
          </p:cNvSpPr>
          <p:nvPr/>
        </p:nvSpPr>
        <p:spPr bwMode="auto">
          <a:xfrm>
            <a:off x="7737475" y="3429000"/>
            <a:ext cx="1588" cy="457200"/>
          </a:xfrm>
          <a:prstGeom prst="line">
            <a:avLst/>
          </a:prstGeom>
          <a:noFill/>
          <a:ln w="126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28" name="Text Box 28"/>
          <p:cNvSpPr txBox="1">
            <a:spLocks noChangeArrowheads="1"/>
          </p:cNvSpPr>
          <p:nvPr/>
        </p:nvSpPr>
        <p:spPr bwMode="auto">
          <a:xfrm>
            <a:off x="7442200" y="3108325"/>
            <a:ext cx="6318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000000"/>
              </a:buClr>
              <a:buSzPct val="100000"/>
              <a:buFont typeface="Arial" charset="0"/>
              <a:buNone/>
            </a:pPr>
            <a:r>
              <a:rPr lang="en-GB" sz="1600" b="1">
                <a:solidFill>
                  <a:srgbClr val="000000"/>
                </a:solidFill>
                <a:ea typeface="Lucida Sans Unicode" pitchFamily="34" charset="0"/>
                <a:cs typeface="Lucida Sans Unicode" pitchFamily="34" charset="0"/>
              </a:rPr>
              <a:t>1997</a:t>
            </a:r>
          </a:p>
        </p:txBody>
      </p:sp>
      <p:sp>
        <p:nvSpPr>
          <p:cNvPr id="29" name="Line 29"/>
          <p:cNvSpPr>
            <a:spLocks noChangeShapeType="1"/>
          </p:cNvSpPr>
          <p:nvPr/>
        </p:nvSpPr>
        <p:spPr bwMode="auto">
          <a:xfrm>
            <a:off x="7712075" y="3048000"/>
            <a:ext cx="1588" cy="762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30" name="Text Box 30"/>
          <p:cNvSpPr txBox="1">
            <a:spLocks noChangeArrowheads="1"/>
          </p:cNvSpPr>
          <p:nvPr/>
        </p:nvSpPr>
        <p:spPr bwMode="auto">
          <a:xfrm>
            <a:off x="6948488" y="3871913"/>
            <a:ext cx="1944687"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FF0000"/>
              </a:buClr>
              <a:buSzPct val="100000"/>
              <a:buFont typeface="Arial" charset="0"/>
              <a:buNone/>
            </a:pPr>
            <a:r>
              <a:rPr lang="en-GB" sz="1400" b="1" i="1">
                <a:solidFill>
                  <a:srgbClr val="FF0000"/>
                </a:solidFill>
                <a:ea typeface="Lucida Sans Unicode" pitchFamily="34" charset="0"/>
                <a:cs typeface="Lucida Sans Unicode" pitchFamily="34" charset="0"/>
              </a:rPr>
              <a:t>Sondas de ácido</a:t>
            </a:r>
          </a:p>
          <a:p>
            <a:pPr eaLnBrk="0" hangingPunct="0">
              <a:buClr>
                <a:srgbClr val="FF0000"/>
              </a:buClr>
              <a:buSzPct val="100000"/>
              <a:buFont typeface="Arial" charset="0"/>
              <a:buNone/>
            </a:pPr>
            <a:r>
              <a:rPr lang="en-GB" sz="1400" b="1" i="1">
                <a:solidFill>
                  <a:srgbClr val="FF0000"/>
                </a:solidFill>
                <a:ea typeface="Lucida Sans Unicode" pitchFamily="34" charset="0"/>
                <a:cs typeface="Lucida Sans Unicode" pitchFamily="34" charset="0"/>
              </a:rPr>
              <a:t>nucleico útiles para </a:t>
            </a:r>
          </a:p>
          <a:p>
            <a:pPr eaLnBrk="0" hangingPunct="0">
              <a:buClr>
                <a:srgbClr val="FF0000"/>
              </a:buClr>
              <a:buSzPct val="100000"/>
              <a:buFont typeface="Arial" charset="0"/>
              <a:buNone/>
            </a:pPr>
            <a:r>
              <a:rPr lang="en-GB" sz="1400" b="1" i="1">
                <a:solidFill>
                  <a:srgbClr val="FF0000"/>
                </a:solidFill>
                <a:ea typeface="Lucida Sans Unicode" pitchFamily="34" charset="0"/>
                <a:cs typeface="Lucida Sans Unicode" pitchFamily="34" charset="0"/>
              </a:rPr>
              <a:t>la detección de</a:t>
            </a:r>
          </a:p>
          <a:p>
            <a:pPr eaLnBrk="0" hangingPunct="0">
              <a:buClr>
                <a:srgbClr val="FF0000"/>
              </a:buClr>
              <a:buSzPct val="100000"/>
              <a:buFont typeface="Arial" charset="0"/>
              <a:buNone/>
            </a:pPr>
            <a:r>
              <a:rPr lang="en-GB" sz="1400" b="1" i="1">
                <a:solidFill>
                  <a:srgbClr val="FF0000"/>
                </a:solidFill>
                <a:ea typeface="Lucida Sans Unicode" pitchFamily="34" charset="0"/>
                <a:cs typeface="Lucida Sans Unicode" pitchFamily="34" charset="0"/>
              </a:rPr>
              <a:t>microorganismos </a:t>
            </a:r>
          </a:p>
          <a:p>
            <a:pPr eaLnBrk="0" hangingPunct="0">
              <a:buClr>
                <a:srgbClr val="FF0000"/>
              </a:buClr>
              <a:buSzPct val="100000"/>
              <a:buFont typeface="Arial" charset="0"/>
              <a:buNone/>
            </a:pPr>
            <a:r>
              <a:rPr lang="en-GB" sz="1400" b="1" i="1">
                <a:solidFill>
                  <a:srgbClr val="FF0000"/>
                </a:solidFill>
                <a:ea typeface="Lucida Sans Unicode" pitchFamily="34" charset="0"/>
                <a:cs typeface="Lucida Sans Unicode" pitchFamily="34" charset="0"/>
              </a:rPr>
              <a:t>asociados a la vaginitis</a:t>
            </a:r>
          </a:p>
        </p:txBody>
      </p:sp>
      <p:sp>
        <p:nvSpPr>
          <p:cNvPr id="31" name="Line 31"/>
          <p:cNvSpPr>
            <a:spLocks noChangeShapeType="1"/>
          </p:cNvSpPr>
          <p:nvPr/>
        </p:nvSpPr>
        <p:spPr bwMode="auto">
          <a:xfrm>
            <a:off x="8245475" y="3048000"/>
            <a:ext cx="1588" cy="762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32" name="Text Box 32"/>
          <p:cNvSpPr txBox="1">
            <a:spLocks noChangeArrowheads="1"/>
          </p:cNvSpPr>
          <p:nvPr/>
        </p:nvSpPr>
        <p:spPr bwMode="auto">
          <a:xfrm>
            <a:off x="7975600" y="3108325"/>
            <a:ext cx="6318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000000"/>
              </a:buClr>
              <a:buSzPct val="100000"/>
              <a:buFont typeface="Arial" charset="0"/>
              <a:buNone/>
            </a:pPr>
            <a:r>
              <a:rPr lang="en-GB" sz="1600" b="1">
                <a:solidFill>
                  <a:srgbClr val="000000"/>
                </a:solidFill>
                <a:ea typeface="Lucida Sans Unicode" pitchFamily="34" charset="0"/>
                <a:cs typeface="Lucida Sans Unicode" pitchFamily="34" charset="0"/>
              </a:rPr>
              <a:t>1998</a:t>
            </a:r>
          </a:p>
        </p:txBody>
      </p:sp>
      <p:sp>
        <p:nvSpPr>
          <p:cNvPr id="33" name="Line 33"/>
          <p:cNvSpPr>
            <a:spLocks noChangeShapeType="1"/>
          </p:cNvSpPr>
          <p:nvPr/>
        </p:nvSpPr>
        <p:spPr bwMode="auto">
          <a:xfrm flipV="1">
            <a:off x="8245475" y="1293813"/>
            <a:ext cx="1588" cy="1755775"/>
          </a:xfrm>
          <a:prstGeom prst="line">
            <a:avLst/>
          </a:prstGeom>
          <a:noFill/>
          <a:ln w="126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34" name="Text Box 34"/>
          <p:cNvSpPr txBox="1">
            <a:spLocks noChangeArrowheads="1"/>
          </p:cNvSpPr>
          <p:nvPr/>
        </p:nvSpPr>
        <p:spPr bwMode="auto">
          <a:xfrm>
            <a:off x="7086600" y="188913"/>
            <a:ext cx="2271713" cy="116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defTabSz="449263"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0" hangingPunct="0">
              <a:buClr>
                <a:srgbClr val="FF0000"/>
              </a:buClr>
              <a:buSzPct val="100000"/>
              <a:buFont typeface="Arial" charset="0"/>
              <a:buNone/>
            </a:pPr>
            <a:r>
              <a:rPr lang="en-GB" sz="1400" b="1" i="1">
                <a:solidFill>
                  <a:srgbClr val="FF0000"/>
                </a:solidFill>
                <a:ea typeface="Lucida Sans Unicode" pitchFamily="34" charset="0"/>
                <a:cs typeface="Lucida Sans Unicode" pitchFamily="34" charset="0"/>
              </a:rPr>
              <a:t>Kit diagnóstico para la </a:t>
            </a:r>
          </a:p>
          <a:p>
            <a:pPr eaLnBrk="0" hangingPunct="0">
              <a:buClr>
                <a:srgbClr val="FF0000"/>
              </a:buClr>
              <a:buSzPct val="100000"/>
              <a:buFont typeface="Arial" charset="0"/>
              <a:buNone/>
            </a:pPr>
            <a:r>
              <a:rPr lang="en-GB" sz="1400" b="1" i="1">
                <a:solidFill>
                  <a:srgbClr val="FF0000"/>
                </a:solidFill>
                <a:ea typeface="Lucida Sans Unicode" pitchFamily="34" charset="0"/>
                <a:cs typeface="Lucida Sans Unicode" pitchFamily="34" charset="0"/>
              </a:rPr>
              <a:t>detección selectiva de </a:t>
            </a:r>
          </a:p>
          <a:p>
            <a:pPr eaLnBrk="0" hangingPunct="0">
              <a:buClr>
                <a:srgbClr val="FF0000"/>
              </a:buClr>
              <a:buSzPct val="100000"/>
              <a:buFont typeface="Arial" charset="0"/>
              <a:buNone/>
            </a:pPr>
            <a:r>
              <a:rPr lang="en-GB" sz="1400" b="1" i="1">
                <a:solidFill>
                  <a:srgbClr val="FF0000"/>
                </a:solidFill>
                <a:ea typeface="Lucida Sans Unicode" pitchFamily="34" charset="0"/>
                <a:cs typeface="Lucida Sans Unicode" pitchFamily="34" charset="0"/>
              </a:rPr>
              <a:t>microorganismos en </a:t>
            </a:r>
          </a:p>
          <a:p>
            <a:pPr eaLnBrk="0" hangingPunct="0">
              <a:buClr>
                <a:srgbClr val="FF0000"/>
              </a:buClr>
              <a:buSzPct val="100000"/>
              <a:buFont typeface="Arial" charset="0"/>
              <a:buNone/>
            </a:pPr>
            <a:r>
              <a:rPr lang="en-GB" sz="1400" b="1" i="1">
                <a:solidFill>
                  <a:srgbClr val="FF0000"/>
                </a:solidFill>
                <a:ea typeface="Lucida Sans Unicode" pitchFamily="34" charset="0"/>
                <a:cs typeface="Lucida Sans Unicode" pitchFamily="34" charset="0"/>
              </a:rPr>
              <a:t>muestras, (3 entidades), </a:t>
            </a:r>
          </a:p>
          <a:p>
            <a:pPr eaLnBrk="0" hangingPunct="0">
              <a:buClr>
                <a:srgbClr val="FF0000"/>
              </a:buClr>
              <a:buSzPct val="100000"/>
              <a:buFont typeface="Arial" charset="0"/>
              <a:buNone/>
            </a:pPr>
            <a:r>
              <a:rPr lang="en-GB" sz="1400" b="1" i="1">
                <a:solidFill>
                  <a:srgbClr val="FF0000"/>
                </a:solidFill>
                <a:ea typeface="Lucida Sans Unicode" pitchFamily="34" charset="0"/>
                <a:cs typeface="Lucida Sans Unicode" pitchFamily="34" charset="0"/>
              </a:rPr>
              <a:t>sondas de DNA</a:t>
            </a:r>
          </a:p>
        </p:txBody>
      </p:sp>
      <p:sp>
        <p:nvSpPr>
          <p:cNvPr id="35" name="34 CuadroTexto"/>
          <p:cNvSpPr txBox="1"/>
          <p:nvPr/>
        </p:nvSpPr>
        <p:spPr>
          <a:xfrm>
            <a:off x="323850" y="290513"/>
            <a:ext cx="2429229" cy="646331"/>
          </a:xfrm>
          <a:prstGeom prst="rect">
            <a:avLst/>
          </a:prstGeom>
          <a:noFill/>
        </p:spPr>
        <p:txBody>
          <a:bodyPr wrap="square" rtlCol="0">
            <a:spAutoFit/>
          </a:bodyPr>
          <a:lstStyle/>
          <a:p>
            <a:r>
              <a:rPr lang="es-ES"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Evaluación del estado de la Técnica </a:t>
            </a:r>
            <a:endParaRPr lang="es-ES" b="1"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35 CuadroTexto"/>
          <p:cNvSpPr txBox="1"/>
          <p:nvPr/>
        </p:nvSpPr>
        <p:spPr>
          <a:xfrm>
            <a:off x="5153025" y="5931950"/>
            <a:ext cx="3745111" cy="738664"/>
          </a:xfrm>
          <a:prstGeom prst="rect">
            <a:avLst/>
          </a:prstGeom>
          <a:noFill/>
        </p:spPr>
        <p:txBody>
          <a:bodyPr wrap="square" rtlCol="0">
            <a:spAutoFit/>
          </a:bodyPr>
          <a:lstStyle/>
          <a:p>
            <a:r>
              <a:rPr lang="es-ES" sz="1400"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Considera que existen antecedentes que invalidan la posible patentabilidad del resultado?</a:t>
            </a:r>
            <a:endPar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856844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899592" y="2298889"/>
            <a:ext cx="6984776" cy="3170099"/>
          </a:xfrm>
          <a:prstGeom prst="rect">
            <a:avLst/>
          </a:prstGeom>
          <a:noFill/>
        </p:spPr>
        <p:txBody>
          <a:bodyPr wrap="square" rtlCol="0">
            <a:spAutoFit/>
          </a:bodyPr>
          <a:lstStyle/>
          <a:p>
            <a:r>
              <a:rPr lang="es-ES" sz="20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Las ventajas de la solución propuesta como kit diagnostico de vaginitis  están en que se facilita el pesquisaje masivo de esta afección en la mujer, sin las limitaciones que  otros procedimientos similares requieren, como es la preservación cuidadosa de la muestra. En tal sentido  se determinó  por el análisis realizado que en el estado  de la técnica  </a:t>
            </a:r>
            <a:r>
              <a:rPr lang="es-ES" sz="2000" b="1" i="1" u="sng"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no existían documentos relevantes que determinaran la no patentabilidad del resultado y se orientó la mejor forma de </a:t>
            </a:r>
            <a:r>
              <a:rPr lang="es-ES" sz="2000" b="1" i="1" u="sng" dirty="0" err="1" smtClean="0">
                <a:solidFill>
                  <a:srgbClr val="003399"/>
                </a:solidFill>
                <a:effectLst>
                  <a:outerShdw blurRad="38100" dist="38100" dir="2700000" algn="tl">
                    <a:srgbClr val="000000">
                      <a:alpha val="43137"/>
                    </a:srgbClr>
                  </a:outerShdw>
                </a:effectLst>
                <a:latin typeface="Arial" pitchFamily="34" charset="0"/>
                <a:cs typeface="Arial" pitchFamily="34" charset="0"/>
              </a:rPr>
              <a:t>proteccion</a:t>
            </a:r>
            <a:r>
              <a:rPr lang="es-ES" sz="2000" b="1" i="1" u="sng"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del mismo.</a:t>
            </a:r>
            <a:endParaRPr lang="es-ES" sz="2000" b="1" i="1" u="sng"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4042" y="5229200"/>
            <a:ext cx="1460651" cy="118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ocentes.universia.com.pa/pa/images/comun/propias/panama/senacyt.gif"/>
          <p:cNvPicPr/>
          <p:nvPr/>
        </p:nvPicPr>
        <p:blipFill>
          <a:blip r:embed="rId3">
            <a:extLst>
              <a:ext uri="{28A0092B-C50C-407E-A947-70E740481C1C}">
                <a14:useLocalDpi xmlns:a14="http://schemas.microsoft.com/office/drawing/2010/main" val="0"/>
              </a:ext>
            </a:extLst>
          </a:blip>
          <a:srcRect/>
          <a:stretch>
            <a:fillRect/>
          </a:stretch>
        </p:blipFill>
        <p:spPr bwMode="auto">
          <a:xfrm>
            <a:off x="500034" y="142852"/>
            <a:ext cx="1822450" cy="785818"/>
          </a:xfrm>
          <a:prstGeom prst="rect">
            <a:avLst/>
          </a:prstGeom>
          <a:noFill/>
          <a:ln>
            <a:noFill/>
          </a:ln>
        </p:spPr>
      </p:pic>
      <p:pic>
        <p:nvPicPr>
          <p:cNvPr id="3" name="Picture 2" descr="Min de Com e Ind"/>
          <p:cNvPicPr/>
          <p:nvPr/>
        </p:nvPicPr>
        <p:blipFill>
          <a:blip r:embed="rId4">
            <a:extLst>
              <a:ext uri="{28A0092B-C50C-407E-A947-70E740481C1C}">
                <a14:useLocalDpi xmlns:a14="http://schemas.microsoft.com/office/drawing/2010/main" val="0"/>
              </a:ext>
            </a:extLst>
          </a:blip>
          <a:srcRect/>
          <a:stretch>
            <a:fillRect/>
          </a:stretch>
        </p:blipFill>
        <p:spPr bwMode="auto">
          <a:xfrm>
            <a:off x="3571868" y="142852"/>
            <a:ext cx="1416257" cy="785818"/>
          </a:xfrm>
          <a:prstGeom prst="rect">
            <a:avLst/>
          </a:prstGeom>
          <a:noFill/>
          <a:ln>
            <a:noFill/>
          </a:ln>
        </p:spPr>
      </p:pic>
      <p:pic>
        <p:nvPicPr>
          <p:cNvPr id="4" name="Picture 3"/>
          <p:cNvPicPr>
            <a:picLocks noChangeAspect="1" noChangeArrowheads="1"/>
          </p:cNvPicPr>
          <p:nvPr/>
        </p:nvPicPr>
        <p:blipFill>
          <a:blip r:embed="rId5"/>
          <a:srcRect/>
          <a:stretch>
            <a:fillRect/>
          </a:stretch>
        </p:blipFill>
        <p:spPr bwMode="auto">
          <a:xfrm>
            <a:off x="6715140" y="0"/>
            <a:ext cx="1658938" cy="1052512"/>
          </a:xfrm>
          <a:prstGeom prst="rect">
            <a:avLst/>
          </a:prstGeom>
          <a:noFill/>
          <a:ln w="9525">
            <a:noFill/>
            <a:miter lim="800000"/>
            <a:headEnd/>
            <a:tailEnd/>
          </a:ln>
        </p:spPr>
      </p:pic>
      <p:cxnSp>
        <p:nvCxnSpPr>
          <p:cNvPr id="5" name="4 Conector recto"/>
          <p:cNvCxnSpPr/>
          <p:nvPr/>
        </p:nvCxnSpPr>
        <p:spPr>
          <a:xfrm>
            <a:off x="0" y="1071546"/>
            <a:ext cx="9144000" cy="158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827584" y="1412776"/>
            <a:ext cx="7056784" cy="1631216"/>
          </a:xfrm>
          <a:prstGeom prst="rect">
            <a:avLst/>
          </a:prstGeom>
          <a:noFill/>
        </p:spPr>
        <p:txBody>
          <a:bodyPr wrap="square" rtlCol="0">
            <a:spAutoFit/>
          </a:bodyPr>
          <a:lstStyle/>
          <a:p>
            <a:r>
              <a:rPr lang="es-ES" sz="2000" b="1" i="1"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Evaluación  de la posible patentabilidad de una composición farmacéutica que  contiene mezcla de alcoholes alifáticos  primarios  superiores obtenidos a partir de la cera de caña,   para el tratamiento de hipercolesterolemia y la hiperlipoproteinemia tipo II.</a:t>
            </a:r>
            <a:endParaRPr lang="es-ES" sz="2000" b="1" i="1"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6 CuadroTexto"/>
          <p:cNvSpPr txBox="1"/>
          <p:nvPr/>
        </p:nvSpPr>
        <p:spPr>
          <a:xfrm>
            <a:off x="1239014" y="3422392"/>
            <a:ext cx="7272808" cy="2862322"/>
          </a:xfrm>
          <a:prstGeom prst="rect">
            <a:avLst/>
          </a:prstGeom>
          <a:noFill/>
        </p:spPr>
        <p:txBody>
          <a:bodyPr wrap="square" rtlCol="0">
            <a:spAutoFit/>
          </a:bodyPr>
          <a:lstStyle/>
          <a:p>
            <a:r>
              <a:rPr lang="es-ES" i="1" dirty="0" smtClean="0">
                <a:solidFill>
                  <a:srgbClr val="003399"/>
                </a:solidFill>
                <a:latin typeface="Arial" pitchFamily="34" charset="0"/>
                <a:cs typeface="Arial" pitchFamily="34" charset="0"/>
              </a:rPr>
              <a:t>Objetivo de la propuesta:  elaborar formulaciones farmacéuticas  que presentan actividad </a:t>
            </a:r>
            <a:r>
              <a:rPr lang="es-ES" i="1" dirty="0">
                <a:solidFill>
                  <a:srgbClr val="003399"/>
                </a:solidFill>
                <a:latin typeface="Arial" pitchFamily="34" charset="0"/>
                <a:cs typeface="Arial" pitchFamily="34" charset="0"/>
              </a:rPr>
              <a:t>hipocolesterolémica y de reducción del nivel de lipoproteínas de baja densidad (LDL</a:t>
            </a:r>
            <a:r>
              <a:rPr lang="es-ES" i="1" dirty="0" smtClean="0">
                <a:solidFill>
                  <a:srgbClr val="003399"/>
                </a:solidFill>
                <a:latin typeface="Arial" pitchFamily="34" charset="0"/>
                <a:cs typeface="Arial" pitchFamily="34" charset="0"/>
              </a:rPr>
              <a:t>).  La propuesta  de invención </a:t>
            </a:r>
            <a:r>
              <a:rPr lang="es-ES" i="1" dirty="0">
                <a:solidFill>
                  <a:srgbClr val="003399"/>
                </a:solidFill>
                <a:latin typeface="Arial" pitchFamily="34" charset="0"/>
                <a:cs typeface="Arial" pitchFamily="34" charset="0"/>
              </a:rPr>
              <a:t>consiste en la </a:t>
            </a:r>
            <a:r>
              <a:rPr lang="es-ES" i="1" dirty="0" smtClean="0">
                <a:solidFill>
                  <a:srgbClr val="003399"/>
                </a:solidFill>
                <a:latin typeface="Arial" pitchFamily="34" charset="0"/>
                <a:cs typeface="Arial" pitchFamily="34" charset="0"/>
              </a:rPr>
              <a:t>elaboración de </a:t>
            </a:r>
            <a:r>
              <a:rPr lang="es-ES" i="1" dirty="0">
                <a:solidFill>
                  <a:srgbClr val="003399"/>
                </a:solidFill>
                <a:latin typeface="Arial" pitchFamily="34" charset="0"/>
                <a:cs typeface="Arial" pitchFamily="34" charset="0"/>
              </a:rPr>
              <a:t>diferentes formulaciones farmacéuticas para su suministro, tanto por vía oral como parenteral, capaces de provocar </a:t>
            </a:r>
            <a:r>
              <a:rPr lang="es-ES" i="1" dirty="0" smtClean="0">
                <a:solidFill>
                  <a:srgbClr val="003399"/>
                </a:solidFill>
                <a:latin typeface="Arial" pitchFamily="34" charset="0"/>
                <a:cs typeface="Arial" pitchFamily="34" charset="0"/>
              </a:rPr>
              <a:t>una disminución </a:t>
            </a:r>
            <a:r>
              <a:rPr lang="es-ES" i="1" dirty="0">
                <a:solidFill>
                  <a:srgbClr val="003399"/>
                </a:solidFill>
                <a:latin typeface="Arial" pitchFamily="34" charset="0"/>
                <a:cs typeface="Arial" pitchFamily="34" charset="0"/>
              </a:rPr>
              <a:t>del colesterol, los triglicéridos y las lipoproínas de baja densidad de la </a:t>
            </a:r>
            <a:r>
              <a:rPr lang="es-ES" i="1" dirty="0" smtClean="0">
                <a:solidFill>
                  <a:srgbClr val="003399"/>
                </a:solidFill>
                <a:latin typeface="Arial" pitchFamily="34" charset="0"/>
                <a:cs typeface="Arial" pitchFamily="34" charset="0"/>
              </a:rPr>
              <a:t>sangre sin reacciones adversa. </a:t>
            </a:r>
            <a:r>
              <a:rPr lang="es-ES" i="1" dirty="0">
                <a:solidFill>
                  <a:srgbClr val="003399"/>
                </a:solidFill>
                <a:latin typeface="Arial" pitchFamily="34" charset="0"/>
                <a:cs typeface="Arial" pitchFamily="34" charset="0"/>
              </a:rPr>
              <a:t>Estas formulaciones contienen en </a:t>
            </a:r>
            <a:r>
              <a:rPr lang="es-ES" i="1" dirty="0" smtClean="0">
                <a:solidFill>
                  <a:srgbClr val="003399"/>
                </a:solidFill>
                <a:latin typeface="Arial" pitchFamily="34" charset="0"/>
                <a:cs typeface="Arial" pitchFamily="34" charset="0"/>
              </a:rPr>
              <a:t>calidad de </a:t>
            </a:r>
            <a:r>
              <a:rPr lang="es-ES" i="1" dirty="0">
                <a:solidFill>
                  <a:srgbClr val="003399"/>
                </a:solidFill>
                <a:latin typeface="Arial" pitchFamily="34" charset="0"/>
                <a:cs typeface="Arial" pitchFamily="34" charset="0"/>
              </a:rPr>
              <a:t>ingrediente activo una mezcla de alcoholes primarios saturados de cadena lineal de 24 a 34 átomos con </a:t>
            </a:r>
            <a:r>
              <a:rPr lang="es-ES" i="1" dirty="0" smtClean="0">
                <a:solidFill>
                  <a:srgbClr val="003399"/>
                </a:solidFill>
                <a:latin typeface="Arial" pitchFamily="34" charset="0"/>
                <a:cs typeface="Arial" pitchFamily="34" charset="0"/>
              </a:rPr>
              <a:t>proporciones determinadas </a:t>
            </a:r>
            <a:r>
              <a:rPr lang="es-ES" i="1" dirty="0">
                <a:solidFill>
                  <a:srgbClr val="003399"/>
                </a:solidFill>
                <a:latin typeface="Arial" pitchFamily="34" charset="0"/>
                <a:cs typeface="Arial" pitchFamily="34" charset="0"/>
              </a:rPr>
              <a:t>de cada uno de ellos.</a:t>
            </a:r>
          </a:p>
        </p:txBody>
      </p:sp>
      <p:sp>
        <p:nvSpPr>
          <p:cNvPr id="8" name="7 CuadroTexto"/>
          <p:cNvSpPr txBox="1"/>
          <p:nvPr/>
        </p:nvSpPr>
        <p:spPr>
          <a:xfrm>
            <a:off x="500034" y="1073134"/>
            <a:ext cx="2847830" cy="369332"/>
          </a:xfrm>
          <a:prstGeom prst="rect">
            <a:avLst/>
          </a:prstGeom>
          <a:noFill/>
        </p:spPr>
        <p:txBody>
          <a:bodyPr wrap="square" rtlCol="0">
            <a:spAutoFit/>
          </a:bodyPr>
          <a:lstStyle/>
          <a:p>
            <a:r>
              <a:rPr lang="es-ES"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Caso II</a:t>
            </a:r>
            <a:endParaRPr lang="es-ES"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284</TotalTime>
  <Words>2577</Words>
  <Application>Microsoft Office PowerPoint</Application>
  <PresentationFormat>Presentación en pantalla (4:3)</PresentationFormat>
  <Paragraphs>148</Paragraphs>
  <Slides>28</Slides>
  <Notes>26</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28</vt:i4>
      </vt:variant>
    </vt:vector>
  </HeadingPairs>
  <TitlesOfParts>
    <vt:vector size="29" baseType="lpstr">
      <vt:lpstr>Default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Usuario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G41</dc:creator>
  <cp:lastModifiedBy>Eva Romeu Lameiras</cp:lastModifiedBy>
  <cp:revision>29</cp:revision>
  <dcterms:created xsi:type="dcterms:W3CDTF">2016-04-24T21:46:50Z</dcterms:created>
  <dcterms:modified xsi:type="dcterms:W3CDTF">2016-05-19T15:59:20Z</dcterms:modified>
</cp:coreProperties>
</file>