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8" r:id="rId2"/>
    <p:sldId id="269" r:id="rId3"/>
    <p:sldId id="257" r:id="rId4"/>
    <p:sldId id="258" r:id="rId5"/>
    <p:sldId id="259" r:id="rId6"/>
    <p:sldId id="260" r:id="rId7"/>
    <p:sldId id="270" r:id="rId8"/>
    <p:sldId id="271" r:id="rId9"/>
    <p:sldId id="290" r:id="rId10"/>
    <p:sldId id="272" r:id="rId11"/>
    <p:sldId id="273" r:id="rId12"/>
    <p:sldId id="274" r:id="rId13"/>
    <p:sldId id="276" r:id="rId14"/>
    <p:sldId id="275" r:id="rId15"/>
    <p:sldId id="277" r:id="rId16"/>
    <p:sldId id="279" r:id="rId17"/>
    <p:sldId id="280" r:id="rId18"/>
    <p:sldId id="281" r:id="rId19"/>
    <p:sldId id="282" r:id="rId20"/>
    <p:sldId id="283" r:id="rId21"/>
    <p:sldId id="278" r:id="rId22"/>
    <p:sldId id="284" r:id="rId23"/>
    <p:sldId id="285" r:id="rId24"/>
    <p:sldId id="286" r:id="rId25"/>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p:scale>
          <a:sx n="68" d="100"/>
          <a:sy n="68" d="100"/>
        </p:scale>
        <p:origin x="-1378" y="-3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10FA0-8535-4C75-AE96-8BC46DCC36D4}" type="datetimeFigureOut">
              <a:rPr lang="es-ES_tradnl" smtClean="0"/>
              <a:pPr/>
              <a:t>18/05/2016</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AC92BE-0022-40A2-A7D1-18750CB990F0}" type="slidenum">
              <a:rPr lang="es-ES_tradnl" smtClean="0"/>
              <a:pPr/>
              <a:t>‹Nº›</a:t>
            </a:fld>
            <a:endParaRPr lang="es-ES_tradnl"/>
          </a:p>
        </p:txBody>
      </p:sp>
    </p:spTree>
    <p:extLst>
      <p:ext uri="{BB962C8B-B14F-4D97-AF65-F5344CB8AC3E}">
        <p14:creationId xmlns:p14="http://schemas.microsoft.com/office/powerpoint/2010/main" xmlns="" val="1582610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a:t>
            </a:fld>
            <a:endParaRPr lang="es-ES_trad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10</a:t>
            </a:fld>
            <a:endParaRPr lang="es-ES_trad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11</a:t>
            </a:fld>
            <a:endParaRPr lang="es-ES_trad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12</a:t>
            </a:fld>
            <a:endParaRPr lang="es-ES_trad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13</a:t>
            </a:fld>
            <a:endParaRPr lang="es-ES_trad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14</a:t>
            </a:fld>
            <a:endParaRPr lang="es-ES_trad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15</a:t>
            </a:fld>
            <a:endParaRPr lang="es-ES_trad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16</a:t>
            </a:fld>
            <a:endParaRPr lang="es-ES_trad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17</a:t>
            </a:fld>
            <a:endParaRPr lang="es-ES_trad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18</a:t>
            </a:fld>
            <a:endParaRPr lang="es-ES_trad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19</a:t>
            </a:fld>
            <a:endParaRPr lang="es-ES_trad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a:t>
            </a:fld>
            <a:endParaRPr lang="es-ES_trad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20</a:t>
            </a:fld>
            <a:endParaRPr lang="es-ES_trad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21</a:t>
            </a:fld>
            <a:endParaRPr lang="es-ES_trad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22</a:t>
            </a:fld>
            <a:endParaRPr lang="es-ES_trad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23</a:t>
            </a:fld>
            <a:endParaRPr lang="es-ES_trad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24</a:t>
            </a:fld>
            <a:endParaRPr lang="es-ES_trad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347" name="2 Marcador de notas"/>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smtClean="0"/>
          </a:p>
        </p:txBody>
      </p:sp>
      <p:sp>
        <p:nvSpPr>
          <p:cNvPr id="21508"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578AED-3D66-4A5C-B089-F4A2DB21F7C6}" type="slidenum">
              <a:rPr lang="es-ES" smtClean="0"/>
              <a:pPr fontAlgn="base">
                <a:spcBef>
                  <a:spcPct val="0"/>
                </a:spcBef>
                <a:spcAft>
                  <a:spcPct val="0"/>
                </a:spcAft>
                <a:defRPr/>
              </a:pPr>
              <a:t>3</a:t>
            </a:fld>
            <a:endParaRPr lang="es-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8371" name="2 Marcador de notas"/>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smtClean="0"/>
          </a:p>
        </p:txBody>
      </p:sp>
      <p:sp>
        <p:nvSpPr>
          <p:cNvPr id="2048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068622-5CAA-4026-95C4-E7A511A329A1}" type="slidenum">
              <a:rPr lang="es-ES" smtClean="0"/>
              <a:pPr fontAlgn="base">
                <a:spcBef>
                  <a:spcPct val="0"/>
                </a:spcBef>
                <a:spcAft>
                  <a:spcPct val="0"/>
                </a:spcAft>
                <a:defRPr/>
              </a:pPr>
              <a:t>4</a:t>
            </a:fld>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2 Marcador de notas"/>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smtClean="0"/>
          </a:p>
        </p:txBody>
      </p:sp>
      <p:sp>
        <p:nvSpPr>
          <p:cNvPr id="2048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D4B34A-C6A3-44FA-AD27-CC4A84F1A71E}" type="slidenum">
              <a:rPr lang="es-ES" smtClean="0"/>
              <a:pPr fontAlgn="base">
                <a:spcBef>
                  <a:spcPct val="0"/>
                </a:spcBef>
                <a:spcAft>
                  <a:spcPct val="0"/>
                </a:spcAft>
                <a:defRPr/>
              </a:pPr>
              <a:t>5</a:t>
            </a:fld>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0419" name="2 Marcador de notas"/>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smtClean="0"/>
          </a:p>
        </p:txBody>
      </p:sp>
      <p:sp>
        <p:nvSpPr>
          <p:cNvPr id="21508"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FAE963-63D9-4F36-8082-6B5B43C7509D}" type="slidenum">
              <a:rPr lang="es-ES" smtClean="0"/>
              <a:pPr fontAlgn="base">
                <a:spcBef>
                  <a:spcPct val="0"/>
                </a:spcBef>
                <a:spcAft>
                  <a:spcPct val="0"/>
                </a:spcAft>
                <a:defRPr/>
              </a:pPr>
              <a:t>6</a:t>
            </a:fld>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7</a:t>
            </a:fld>
            <a:endParaRPr lang="es-ES_trad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8</a:t>
            </a:fld>
            <a:endParaRPr lang="es-ES_trad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4CAC92BE-0022-40A2-A7D1-18750CB990F0}" type="slidenum">
              <a:rPr lang="es-ES_tradnl" smtClean="0"/>
              <a:pPr/>
              <a:t>9</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2197487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89803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1517696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1771869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31226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68004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6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216899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0583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77205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692947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7FB8FE7-FBA6-44E4-9F6B-3307F518D0A0}" type="datetimeFigureOut">
              <a:rPr lang="es-ES_tradnl" smtClean="0"/>
              <a:pPr/>
              <a:t>18/05/2016</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38554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B8FE7-FBA6-44E4-9F6B-3307F518D0A0}" type="datetimeFigureOut">
              <a:rPr lang="es-ES_tradnl" smtClean="0"/>
              <a:pPr/>
              <a:t>18/05/2016</a:t>
            </a:fld>
            <a:endParaRPr lang="es-ES_tradn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9A9B71-454E-47AF-9A82-8910C25A6949}" type="slidenum">
              <a:rPr lang="es-ES_tradnl" smtClean="0"/>
              <a:pPr/>
              <a:t>‹Nº›</a:t>
            </a:fld>
            <a:endParaRPr lang="es-ES_tradnl"/>
          </a:p>
        </p:txBody>
      </p:sp>
    </p:spTree>
    <p:extLst>
      <p:ext uri="{BB962C8B-B14F-4D97-AF65-F5344CB8AC3E}">
        <p14:creationId xmlns:p14="http://schemas.microsoft.com/office/powerpoint/2010/main" xmlns="" val="3365859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5.wmf"/><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srcRect/>
          <a:stretch>
            <a:fillRect/>
          </a:stretch>
        </p:blipFill>
        <p:spPr bwMode="auto">
          <a:xfrm>
            <a:off x="500063" y="142875"/>
            <a:ext cx="1822450" cy="785813"/>
          </a:xfrm>
          <a:prstGeom prst="rect">
            <a:avLst/>
          </a:prstGeom>
          <a:noFill/>
          <a:ln w="9525">
            <a:noFill/>
            <a:miter lim="800000"/>
            <a:headEnd/>
            <a:tailEnd/>
          </a:ln>
        </p:spPr>
      </p:pic>
      <p:pic>
        <p:nvPicPr>
          <p:cNvPr id="3" name="Picture 2" descr="Min de Com e Ind"/>
          <p:cNvPicPr>
            <a:picLocks noChangeAspect="1" noChangeArrowheads="1"/>
          </p:cNvPicPr>
          <p:nvPr/>
        </p:nvPicPr>
        <p:blipFill>
          <a:blip r:embed="rId4"/>
          <a:srcRect/>
          <a:stretch>
            <a:fillRect/>
          </a:stretch>
        </p:blipFill>
        <p:spPr bwMode="auto">
          <a:xfrm>
            <a:off x="3571875" y="142875"/>
            <a:ext cx="1416050" cy="785813"/>
          </a:xfrm>
          <a:prstGeom prst="rect">
            <a:avLst/>
          </a:prstGeom>
          <a:noFill/>
          <a:ln w="9525">
            <a:noFill/>
            <a:miter lim="800000"/>
            <a:headEnd/>
            <a:tailEnd/>
          </a:ln>
        </p:spPr>
      </p:pic>
      <p:pic>
        <p:nvPicPr>
          <p:cNvPr id="4" name="Picture 3"/>
          <p:cNvPicPr>
            <a:picLocks noChangeAspect="1" noChangeArrowheads="1"/>
          </p:cNvPicPr>
          <p:nvPr/>
        </p:nvPicPr>
        <p:blipFill>
          <a:blip r:embed="rId5"/>
          <a:srcRect/>
          <a:stretch>
            <a:fillRect/>
          </a:stretch>
        </p:blipFill>
        <p:spPr bwMode="auto">
          <a:xfrm>
            <a:off x="6715125" y="0"/>
            <a:ext cx="1658938" cy="1052513"/>
          </a:xfrm>
          <a:prstGeom prst="rect">
            <a:avLst/>
          </a:prstGeom>
          <a:noFill/>
          <a:ln w="9525">
            <a:noFill/>
            <a:miter lim="800000"/>
            <a:headEnd/>
            <a:tailEnd/>
          </a:ln>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Rectangle 1"/>
          <p:cNvSpPr>
            <a:spLocks noChangeArrowheads="1"/>
          </p:cNvSpPr>
          <p:nvPr/>
        </p:nvSpPr>
        <p:spPr bwMode="auto">
          <a:xfrm>
            <a:off x="714375" y="1857375"/>
            <a:ext cx="7858125" cy="1938338"/>
          </a:xfrm>
          <a:prstGeom prst="rect">
            <a:avLst/>
          </a:prstGeom>
          <a:noFill/>
          <a:ln w="9525">
            <a:noFill/>
            <a:miter lim="800000"/>
            <a:headEnd/>
            <a:tailEnd/>
          </a:ln>
          <a:effectLst/>
        </p:spPr>
        <p:txBody>
          <a:bodyPr anchor="ctr">
            <a:spAutoFit/>
          </a:bodyPr>
          <a:lstStyle/>
          <a:p>
            <a:pPr>
              <a:defRPr/>
            </a:pPr>
            <a:r>
              <a:rPr lang="es-ES" altLang="zh-CN" sz="2000" b="1" i="1" dirty="0">
                <a:solidFill>
                  <a:srgbClr val="003399"/>
                </a:solidFill>
                <a:effectLst>
                  <a:outerShdw blurRad="38100" dist="38100" dir="2700000" algn="tl">
                    <a:srgbClr val="000000">
                      <a:alpha val="43137"/>
                    </a:srgbClr>
                  </a:outerShdw>
                </a:effectLst>
                <a:ea typeface="SimSun" pitchFamily="2" charset="-122"/>
              </a:rPr>
              <a:t>Taller de la OMPI sobre servicios de apoyo a la innovación de valor añadido con base en la vigilancia y la inteligencia competitiva para el personal de los Centros de apoyo a la tecnología y la innovación (CATI) en las universidades y centros de innovación y desarrollo (I+D) en los países Istmo Centroamericano</a:t>
            </a:r>
            <a:endParaRPr lang="es-ES" altLang="zh-CN" sz="2800" i="1" dirty="0">
              <a:solidFill>
                <a:srgbClr val="003399"/>
              </a:solidFill>
              <a:effectLst>
                <a:outerShdw blurRad="38100" dist="38100" dir="2700000" algn="tl">
                  <a:srgbClr val="000000">
                    <a:alpha val="43137"/>
                  </a:srgbClr>
                </a:outerShdw>
              </a:effectLst>
            </a:endParaRPr>
          </a:p>
        </p:txBody>
      </p:sp>
      <p:sp>
        <p:nvSpPr>
          <p:cNvPr id="7" name="6 Rectángulo"/>
          <p:cNvSpPr/>
          <p:nvPr/>
        </p:nvSpPr>
        <p:spPr>
          <a:xfrm>
            <a:off x="4071938" y="4357688"/>
            <a:ext cx="3878262" cy="369887"/>
          </a:xfrm>
          <a:prstGeom prst="rect">
            <a:avLst/>
          </a:prstGeom>
        </p:spPr>
        <p:txBody>
          <a:bodyPr wrap="none">
            <a:spAutoFit/>
          </a:bodyPr>
          <a:lstStyle/>
          <a:p>
            <a:pPr fontAlgn="auto">
              <a:spcBef>
                <a:spcPts val="0"/>
              </a:spcBef>
              <a:spcAft>
                <a:spcPts val="0"/>
              </a:spcAft>
              <a:defRPr/>
            </a:pPr>
            <a:r>
              <a:rPr lang="es-ES" b="1" i="1" dirty="0">
                <a:solidFill>
                  <a:srgbClr val="003399"/>
                </a:solidFill>
                <a:effectLst>
                  <a:outerShdw blurRad="38100" dist="38100" dir="2700000" algn="tl">
                    <a:srgbClr val="000000">
                      <a:alpha val="43137"/>
                    </a:srgbClr>
                  </a:outerShdw>
                </a:effectLst>
              </a:rPr>
              <a:t>Panamá, 24 a 26 de mayo de 2016</a:t>
            </a:r>
            <a:endParaRPr lang="es-VE" i="1" dirty="0">
              <a:solidFill>
                <a:srgbClr val="0033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428596" y="1357298"/>
            <a:ext cx="8215370" cy="2585323"/>
          </a:xfrm>
          <a:prstGeom prst="rect">
            <a:avLst/>
          </a:prstGeom>
          <a:noFill/>
        </p:spPr>
        <p:txBody>
          <a:bodyPr wrap="square" rtlCol="0">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cera de caña de azúcar, y su fuente natural la cachaza, han sido siempre un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objeto de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interés, no sólo por su utilización industrial, sino también por su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composición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química. E</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95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de la cera de caña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queda retenido en la cachaza, a partir de la cual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obtiene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cera cruda, la cual está constituida por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esteres,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aldehídos, cetonas</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hidrocarburos</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ácidos grasos y alcoholes libres, siendo la proporción de cada uno de</a:t>
            </a:r>
          </a:p>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ellos dependiente de la variedad de caña de azúcar utilizada en el proceso industrial,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procedencia de esa caña de azúcar, así como de la tecnología de obtención de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cera</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6 Rectángulo"/>
          <p:cNvSpPr/>
          <p:nvPr/>
        </p:nvSpPr>
        <p:spPr>
          <a:xfrm>
            <a:off x="2000232" y="4071942"/>
            <a:ext cx="6643734" cy="2031325"/>
          </a:xfrm>
          <a:prstGeom prst="rect">
            <a:avLst/>
          </a:prstGeom>
        </p:spPr>
        <p:txBody>
          <a:bodyPr wrap="square">
            <a:spAutoFit/>
          </a:bodyPr>
          <a:lstStyle/>
          <a:p>
            <a:r>
              <a:rPr lang="es-VE"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Formulaciones utilizadas como un suplemento nutricional basadas en la mezcla </a:t>
            </a:r>
            <a:r>
              <a:rPr lang="es-VE"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 alcoholes </a:t>
            </a:r>
            <a:r>
              <a:rPr lang="es-VE"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alifáticos primarios se han obtenido en años recientes, especialmente en un</a:t>
            </a:r>
          </a:p>
          <a:p>
            <a:r>
              <a:rPr lang="es-ES_tradnl"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intento para aplicar las </a:t>
            </a:r>
            <a:r>
              <a:rPr lang="es-ES_tradnl" b="1"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propiedades ergogénicas </a:t>
            </a:r>
            <a:r>
              <a:rPr lang="es-ES_tradnl"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reportadas inicialmente para el </a:t>
            </a:r>
            <a:r>
              <a:rPr lang="es-ES_tradnl" b="1"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aceite </a:t>
            </a:r>
            <a:r>
              <a:rPr lang="es-VE" b="1"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 </a:t>
            </a:r>
            <a:r>
              <a:rPr lang="es-VE" b="1"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germen de trigo </a:t>
            </a:r>
            <a:r>
              <a:rPr lang="es-VE"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y posteriormente para el </a:t>
            </a:r>
            <a:r>
              <a:rPr lang="es-VE" b="1"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octacosanol</a:t>
            </a:r>
            <a:r>
              <a:rPr lang="es-VE"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(alcoholo de cadena de 28 átomos de carbono)</a:t>
            </a:r>
            <a:endParaRPr lang="es-ES_tradnl" b="1" i="1"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357158" y="1928802"/>
            <a:ext cx="8358246" cy="1200329"/>
          </a:xfrm>
          <a:prstGeom prst="rect">
            <a:avLst/>
          </a:prstGeom>
          <a:noFill/>
        </p:spPr>
        <p:txBody>
          <a:bodyPr wrap="square" rtlCol="0">
            <a:spAutoFit/>
          </a:bodyPr>
          <a:lstStyle/>
          <a:p>
            <a:r>
              <a:rPr lang="es-VE" dirty="0" smtClean="0">
                <a:solidFill>
                  <a:srgbClr val="000099"/>
                </a:solidFill>
                <a:latin typeface="Arial" pitchFamily="34" charset="0"/>
                <a:cs typeface="Arial" pitchFamily="34" charset="0"/>
              </a:rPr>
              <a:t>Existen </a:t>
            </a:r>
            <a:r>
              <a:rPr lang="es-VE" u="sng" dirty="0" smtClean="0">
                <a:solidFill>
                  <a:srgbClr val="000099"/>
                </a:solidFill>
                <a:latin typeface="Arial" pitchFamily="34" charset="0"/>
                <a:cs typeface="Arial" pitchFamily="34" charset="0"/>
              </a:rPr>
              <a:t>drogas comerciales </a:t>
            </a:r>
            <a:r>
              <a:rPr lang="es-VE" dirty="0" smtClean="0">
                <a:solidFill>
                  <a:srgbClr val="000099"/>
                </a:solidFill>
                <a:latin typeface="Arial" pitchFamily="34" charset="0"/>
                <a:cs typeface="Arial" pitchFamily="34" charset="0"/>
              </a:rPr>
              <a:t>con propiedades ergogénicas, que poseen como </a:t>
            </a:r>
            <a:r>
              <a:rPr lang="es-VE" dirty="0" smtClean="0">
                <a:solidFill>
                  <a:srgbClr val="000099"/>
                </a:solidFill>
                <a:latin typeface="Arial" pitchFamily="34" charset="0"/>
                <a:cs typeface="Arial" pitchFamily="34" charset="0"/>
              </a:rPr>
              <a:t>ingrediente activo </a:t>
            </a:r>
            <a:r>
              <a:rPr lang="es-VE" dirty="0" smtClean="0">
                <a:solidFill>
                  <a:srgbClr val="000099"/>
                </a:solidFill>
                <a:latin typeface="Arial" pitchFamily="34" charset="0"/>
                <a:cs typeface="Arial" pitchFamily="34" charset="0"/>
              </a:rPr>
              <a:t>a la mezcla de alcoholes alifáticos primarios de alto peso molecular, </a:t>
            </a:r>
            <a:r>
              <a:rPr lang="es-VE" dirty="0" smtClean="0">
                <a:solidFill>
                  <a:srgbClr val="000099"/>
                </a:solidFill>
                <a:latin typeface="Arial" pitchFamily="34" charset="0"/>
                <a:cs typeface="Arial" pitchFamily="34" charset="0"/>
              </a:rPr>
              <a:t>por ejemplo </a:t>
            </a:r>
            <a:r>
              <a:rPr lang="es-VE" dirty="0" smtClean="0">
                <a:solidFill>
                  <a:srgbClr val="000099"/>
                </a:solidFill>
                <a:latin typeface="Arial" pitchFamily="34" charset="0"/>
                <a:cs typeface="Arial" pitchFamily="34" charset="0"/>
              </a:rPr>
              <a:t>el llamado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Endurol</a:t>
            </a:r>
            <a:r>
              <a:rPr lang="es-VE" dirty="0" smtClean="0">
                <a:solidFill>
                  <a:srgbClr val="000099"/>
                </a:solidFill>
                <a:latin typeface="Arial" pitchFamily="34" charset="0"/>
                <a:cs typeface="Arial" pitchFamily="34" charset="0"/>
              </a:rPr>
              <a:t> que contiene 33 % de octacosanol, 35 % de triacontanol</a:t>
            </a:r>
            <a:r>
              <a:rPr lang="es-VE" dirty="0" smtClean="0">
                <a:solidFill>
                  <a:srgbClr val="000099"/>
                </a:solidFill>
                <a:latin typeface="Arial" pitchFamily="34" charset="0"/>
                <a:cs typeface="Arial" pitchFamily="34" charset="0"/>
              </a:rPr>
              <a:t>,</a:t>
            </a:r>
            <a:r>
              <a:rPr lang="es-VE" dirty="0" smtClean="0">
                <a:solidFill>
                  <a:srgbClr val="000099"/>
                </a:solidFill>
                <a:latin typeface="Arial" pitchFamily="34" charset="0"/>
                <a:cs typeface="Arial" pitchFamily="34" charset="0"/>
              </a:rPr>
              <a:t> 20 % de tetracosanol y 12 % de hexacosanol.</a:t>
            </a:r>
            <a:endParaRPr lang="es-ES_tradnl" dirty="0">
              <a:solidFill>
                <a:srgbClr val="000099"/>
              </a:solidFill>
              <a:latin typeface="Arial" pitchFamily="34" charset="0"/>
              <a:cs typeface="Arial" pitchFamily="34" charset="0"/>
            </a:endParaRPr>
          </a:p>
        </p:txBody>
      </p:sp>
      <p:sp>
        <p:nvSpPr>
          <p:cNvPr id="7" name="6 CuadroTexto"/>
          <p:cNvSpPr txBox="1"/>
          <p:nvPr/>
        </p:nvSpPr>
        <p:spPr>
          <a:xfrm>
            <a:off x="357158" y="3786190"/>
            <a:ext cx="8358246" cy="1200329"/>
          </a:xfrm>
          <a:prstGeom prst="rect">
            <a:avLst/>
          </a:prstGeom>
          <a:noFill/>
        </p:spPr>
        <p:txBody>
          <a:bodyPr wrap="square" rtlCol="0">
            <a:spAutoFit/>
          </a:bodyPr>
          <a:lstStyle/>
          <a:p>
            <a:r>
              <a:rPr lang="es-ES_tradnl" dirty="0" smtClean="0">
                <a:solidFill>
                  <a:srgbClr val="000099"/>
                </a:solidFill>
                <a:latin typeface="Arial" pitchFamily="34" charset="0"/>
                <a:cs typeface="Arial" pitchFamily="34" charset="0"/>
              </a:rPr>
              <a:t>La </a:t>
            </a:r>
            <a:r>
              <a:rPr lang="es-ES_tradnl" u="sng" dirty="0" smtClean="0">
                <a:solidFill>
                  <a:srgbClr val="000099"/>
                </a:solidFill>
                <a:latin typeface="Arial" pitchFamily="34" charset="0"/>
                <a:cs typeface="Arial" pitchFamily="34" charset="0"/>
              </a:rPr>
              <a:t>firma Viobin comercializa un </a:t>
            </a:r>
            <a:r>
              <a:rPr lang="es-ES_tradnl" u="sng" dirty="0" smtClean="0">
                <a:solidFill>
                  <a:srgbClr val="000099"/>
                </a:solidFill>
                <a:latin typeface="Arial" pitchFamily="34" charset="0"/>
                <a:cs typeface="Arial" pitchFamily="34" charset="0"/>
              </a:rPr>
              <a:t>tónico </a:t>
            </a:r>
            <a:r>
              <a:rPr lang="es-VE" u="sng" dirty="0" smtClean="0">
                <a:solidFill>
                  <a:srgbClr val="000099"/>
                </a:solidFill>
                <a:latin typeface="Arial" pitchFamily="34" charset="0"/>
                <a:cs typeface="Arial" pitchFamily="34" charset="0"/>
              </a:rPr>
              <a:t>ergogénico </a:t>
            </a:r>
            <a:r>
              <a:rPr lang="es-VE" dirty="0" smtClean="0">
                <a:solidFill>
                  <a:srgbClr val="000099"/>
                </a:solidFill>
                <a:latin typeface="Arial" pitchFamily="34" charset="0"/>
                <a:cs typeface="Arial" pitchFamily="34" charset="0"/>
              </a:rPr>
              <a:t>basada en los mismos alcoholes primarios de alto peso molecular, pero </a:t>
            </a:r>
            <a:r>
              <a:rPr lang="es-VE" dirty="0" smtClean="0">
                <a:solidFill>
                  <a:srgbClr val="000099"/>
                </a:solidFill>
                <a:latin typeface="Arial" pitchFamily="34" charset="0"/>
                <a:cs typeface="Arial" pitchFamily="34" charset="0"/>
              </a:rPr>
              <a:t>en </a:t>
            </a:r>
            <a:r>
              <a:rPr lang="es-ES_tradnl" dirty="0" smtClean="0">
                <a:solidFill>
                  <a:srgbClr val="000099"/>
                </a:solidFill>
                <a:latin typeface="Arial" pitchFamily="34" charset="0"/>
                <a:cs typeface="Arial" pitchFamily="34" charset="0"/>
              </a:rPr>
              <a:t>cantidades </a:t>
            </a:r>
            <a:r>
              <a:rPr lang="es-ES_tradnl" dirty="0" smtClean="0">
                <a:solidFill>
                  <a:srgbClr val="000099"/>
                </a:solidFill>
                <a:latin typeface="Arial" pitchFamily="34" charset="0"/>
                <a:cs typeface="Arial" pitchFamily="34" charset="0"/>
              </a:rPr>
              <a:t>diferentes. Se ha reportado que este tónico contiene 33 % de octacosanol</a:t>
            </a:r>
            <a:r>
              <a:rPr lang="es-ES_tradnl" dirty="0" smtClean="0">
                <a:solidFill>
                  <a:srgbClr val="000099"/>
                </a:solidFill>
                <a:latin typeface="Arial" pitchFamily="34" charset="0"/>
                <a:cs typeface="Arial" pitchFamily="34" charset="0"/>
              </a:rPr>
              <a:t>, </a:t>
            </a:r>
            <a:r>
              <a:rPr lang="es-VE" dirty="0" smtClean="0">
                <a:solidFill>
                  <a:srgbClr val="000099"/>
                </a:solidFill>
                <a:latin typeface="Arial" pitchFamily="34" charset="0"/>
                <a:cs typeface="Arial" pitchFamily="34" charset="0"/>
              </a:rPr>
              <a:t>41,6 </a:t>
            </a:r>
            <a:r>
              <a:rPr lang="es-VE" dirty="0" smtClean="0">
                <a:solidFill>
                  <a:srgbClr val="000099"/>
                </a:solidFill>
                <a:latin typeface="Arial" pitchFamily="34" charset="0"/>
                <a:cs typeface="Arial" pitchFamily="34" charset="0"/>
              </a:rPr>
              <a:t>% de triacontanol, 16,6 % tetracosanol y 8,3 % de hexacosanol</a:t>
            </a:r>
            <a:endParaRPr lang="es-ES_tradnl" dirty="0">
              <a:solidFill>
                <a:srgbClr val="000099"/>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428596" y="1857364"/>
            <a:ext cx="8572560" cy="3477875"/>
          </a:xfrm>
          <a:prstGeom prst="rect">
            <a:avLst/>
          </a:prstGeom>
          <a:noFill/>
        </p:spPr>
        <p:txBody>
          <a:bodyPr wrap="square" rtlCol="0">
            <a:spAutoFit/>
          </a:bodyPr>
          <a:lstStyle/>
          <a:p>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La patente </a:t>
            </a:r>
            <a:r>
              <a:rPr lang="es-VE" sz="2000"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JP 85-119514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propone un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procedimiento de obtención de la mezcla </a:t>
            </a:r>
            <a:r>
              <a:rPr lang="es-ES_tradnl"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 </a:t>
            </a:r>
            <a:r>
              <a:rPr lang="es-ES_tradnl"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alcoholes primarios alifáticos superiores a partir de ceras de origen animal </a:t>
            </a:r>
            <a:r>
              <a:rPr lang="es-ES_tradnl"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y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vegetal.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Este proceso se basa en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la saponificación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 los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esteres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grasos, seguida de una extracción de la mezcla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 alcoholes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mediante un fluido en estado sub y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supe crítico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del CO2 a presiones de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60- 300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kg/cm² y temperaturas entre 25-100°C, empleando solventes adecuados</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demostrándose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que en dependencia de las solubilidades y con pequeños cambios en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la temperatura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y la presión, pueden llegarse a realizar extracciones selectivas. De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acuerdo con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el procedimiento descrito, al ser aplicado a la cera de caña de azúcar, es </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posible obtener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solo un </a:t>
            </a:r>
            <a:r>
              <a:rPr lang="es-VE" sz="2000" i="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5 % de la mezcla de alcoholes entre 20 y 36 átomos de carbono</a:t>
            </a:r>
            <a:r>
              <a:rPr lang="es-VE" sz="2000"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endParaRPr lang="es-ES_tradnl" sz="2000" i="1"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1214414" y="2143116"/>
            <a:ext cx="7143800" cy="1631216"/>
          </a:xfrm>
          <a:prstGeom prst="rect">
            <a:avLst/>
          </a:prstGeom>
          <a:noFill/>
        </p:spPr>
        <p:txBody>
          <a:bodyPr wrap="square" rtlCol="0">
            <a:spAutoFit/>
          </a:bodyPr>
          <a:lstStyle/>
          <a:p>
            <a:r>
              <a:rPr lang="es-ES_tradnl" sz="20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Luego del análisis del estado de la técnica,  se realiza una comparación  de las características  de  las soluciones técnicas  análogas,  para determinar </a:t>
            </a:r>
            <a:r>
              <a:rPr lang="es-ES_tradnl" sz="20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cuales son realmente las características distintivas,</a:t>
            </a:r>
            <a:r>
              <a:rPr lang="es-ES_tradnl" sz="20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propias de la propuesta de invención </a:t>
            </a:r>
            <a:endParaRPr lang="es-ES_tradnl" sz="2000"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graphicFrame>
        <p:nvGraphicFramePr>
          <p:cNvPr id="6" name="5 Tabla"/>
          <p:cNvGraphicFramePr>
            <a:graphicFrameLocks noGrp="1"/>
          </p:cNvGraphicFramePr>
          <p:nvPr/>
        </p:nvGraphicFramePr>
        <p:xfrm>
          <a:off x="1214414" y="2285992"/>
          <a:ext cx="6548462" cy="3367793"/>
        </p:xfrm>
        <a:graphic>
          <a:graphicData uri="http://schemas.openxmlformats.org/drawingml/2006/table">
            <a:tbl>
              <a:tblPr>
                <a:tableStyleId>{3C2FFA5D-87B4-456A-9821-1D502468CF0F}</a:tableStyleId>
              </a:tblPr>
              <a:tblGrid>
                <a:gridCol w="1078309"/>
                <a:gridCol w="2232537"/>
                <a:gridCol w="1546938"/>
                <a:gridCol w="1690678"/>
              </a:tblGrid>
              <a:tr h="414280">
                <a:tc>
                  <a:txBody>
                    <a:bodyPr/>
                    <a:lstStyle/>
                    <a:p>
                      <a:pPr>
                        <a:lnSpc>
                          <a:spcPct val="115000"/>
                        </a:lnSpc>
                        <a:spcAft>
                          <a:spcPts val="0"/>
                        </a:spcAft>
                      </a:pPr>
                      <a:r>
                        <a:rPr lang="es-ES" sz="1200" b="1" dirty="0"/>
                        <a:t>Elementos a comparar</a:t>
                      </a:r>
                      <a:endParaRPr lang="es-VE" sz="1200" b="1" dirty="0">
                        <a:latin typeface="Arial"/>
                        <a:ea typeface="Calibri"/>
                      </a:endParaRPr>
                    </a:p>
                  </a:txBody>
                  <a:tcPr marL="67546" marR="67546" marT="0" marB="0"/>
                </a:tc>
                <a:tc>
                  <a:txBody>
                    <a:bodyPr/>
                    <a:lstStyle/>
                    <a:p>
                      <a:pPr>
                        <a:lnSpc>
                          <a:spcPct val="115000"/>
                        </a:lnSpc>
                        <a:spcAft>
                          <a:spcPts val="0"/>
                        </a:spcAft>
                      </a:pPr>
                      <a:r>
                        <a:rPr lang="es-ES" sz="1200" b="1"/>
                        <a:t>Objeto de Invención </a:t>
                      </a:r>
                      <a:endParaRPr lang="es-VE" sz="1200" b="1">
                        <a:latin typeface="Arial"/>
                        <a:ea typeface="Calibri"/>
                      </a:endParaRPr>
                    </a:p>
                  </a:txBody>
                  <a:tcPr marL="67546" marR="67546" marT="0" marB="0"/>
                </a:tc>
                <a:tc>
                  <a:txBody>
                    <a:bodyPr/>
                    <a:lstStyle/>
                    <a:p>
                      <a:pPr>
                        <a:lnSpc>
                          <a:spcPct val="115000"/>
                        </a:lnSpc>
                        <a:spcAft>
                          <a:spcPts val="0"/>
                        </a:spcAft>
                      </a:pPr>
                      <a:r>
                        <a:rPr lang="es-ES" sz="1200" b="1" dirty="0"/>
                        <a:t>Producto Endurol</a:t>
                      </a:r>
                      <a:endParaRPr lang="es-VE" sz="1200" b="1" dirty="0">
                        <a:latin typeface="Arial"/>
                        <a:ea typeface="Calibri"/>
                      </a:endParaRPr>
                    </a:p>
                  </a:txBody>
                  <a:tcPr marL="67546" marR="67546" marT="0" marB="0"/>
                </a:tc>
                <a:tc>
                  <a:txBody>
                    <a:bodyPr/>
                    <a:lstStyle/>
                    <a:p>
                      <a:pPr>
                        <a:lnSpc>
                          <a:spcPct val="115000"/>
                        </a:lnSpc>
                        <a:spcAft>
                          <a:spcPts val="0"/>
                        </a:spcAft>
                      </a:pPr>
                      <a:r>
                        <a:rPr lang="es-ES" sz="1200" b="1"/>
                        <a:t> Producto Viobin</a:t>
                      </a:r>
                      <a:endParaRPr lang="es-VE" sz="1200" b="1">
                        <a:latin typeface="Arial"/>
                        <a:ea typeface="Calibri"/>
                      </a:endParaRPr>
                    </a:p>
                  </a:txBody>
                  <a:tcPr marL="67546" marR="67546" marT="0" marB="0"/>
                </a:tc>
              </a:tr>
              <a:tr h="1898785">
                <a:tc>
                  <a:txBody>
                    <a:bodyPr/>
                    <a:lstStyle/>
                    <a:p>
                      <a:pPr>
                        <a:lnSpc>
                          <a:spcPct val="115000"/>
                        </a:lnSpc>
                        <a:spcAft>
                          <a:spcPts val="0"/>
                        </a:spcAft>
                      </a:pPr>
                      <a:endParaRPr lang="es-ES" sz="1200" b="1"/>
                    </a:p>
                    <a:p>
                      <a:pPr>
                        <a:lnSpc>
                          <a:spcPct val="115000"/>
                        </a:lnSpc>
                        <a:spcAft>
                          <a:spcPts val="0"/>
                        </a:spcAft>
                      </a:pPr>
                      <a:r>
                        <a:rPr lang="es-ES" sz="1200" b="1"/>
                        <a:t>Composición </a:t>
                      </a:r>
                      <a:endParaRPr lang="es-VE" sz="1200" b="1">
                        <a:latin typeface="Arial"/>
                        <a:ea typeface="Calibri"/>
                      </a:endParaRPr>
                    </a:p>
                  </a:txBody>
                  <a:tcPr marL="67546" marR="67546" marT="0" marB="0"/>
                </a:tc>
                <a:tc>
                  <a:txBody>
                    <a:bodyPr/>
                    <a:lstStyle/>
                    <a:p>
                      <a:pPr>
                        <a:lnSpc>
                          <a:spcPct val="115000"/>
                        </a:lnSpc>
                        <a:spcAft>
                          <a:spcPts val="0"/>
                        </a:spcAft>
                      </a:pPr>
                      <a:endParaRPr lang="es-VE" sz="1100" b="1"/>
                    </a:p>
                    <a:p>
                      <a:pPr>
                        <a:lnSpc>
                          <a:spcPct val="115000"/>
                        </a:lnSpc>
                        <a:spcAft>
                          <a:spcPts val="0"/>
                        </a:spcAft>
                      </a:pPr>
                      <a:r>
                        <a:rPr lang="es-VE" sz="1100" b="1"/>
                        <a:t>Tetracosanol 0,5 – 1,0 %</a:t>
                      </a:r>
                      <a:endParaRPr lang="es-VE" sz="1200" b="1"/>
                    </a:p>
                    <a:p>
                      <a:pPr>
                        <a:lnSpc>
                          <a:spcPct val="115000"/>
                        </a:lnSpc>
                        <a:spcAft>
                          <a:spcPts val="0"/>
                        </a:spcAft>
                      </a:pPr>
                      <a:r>
                        <a:rPr lang="es-VE" sz="1100" b="1"/>
                        <a:t>Hexacosanol 5,5 – 8,5 %</a:t>
                      </a:r>
                      <a:endParaRPr lang="es-VE" sz="1200" b="1"/>
                    </a:p>
                    <a:p>
                      <a:pPr>
                        <a:lnSpc>
                          <a:spcPct val="115000"/>
                        </a:lnSpc>
                        <a:spcAft>
                          <a:spcPts val="0"/>
                        </a:spcAft>
                      </a:pPr>
                      <a:r>
                        <a:rPr lang="es-VE" sz="1100" b="1"/>
                        <a:t>Heptacosanol 2,0 –3,5 %</a:t>
                      </a:r>
                      <a:endParaRPr lang="es-VE" sz="1200" b="1"/>
                    </a:p>
                    <a:p>
                      <a:pPr>
                        <a:lnSpc>
                          <a:spcPct val="115000"/>
                        </a:lnSpc>
                        <a:spcAft>
                          <a:spcPts val="0"/>
                        </a:spcAft>
                      </a:pPr>
                      <a:r>
                        <a:rPr lang="es-VE" sz="1100" b="1"/>
                        <a:t>Octacosanol 60,0 – 70,0 %</a:t>
                      </a:r>
                      <a:endParaRPr lang="es-VE" sz="1200" b="1"/>
                    </a:p>
                    <a:p>
                      <a:pPr>
                        <a:lnSpc>
                          <a:spcPct val="115000"/>
                        </a:lnSpc>
                        <a:spcAft>
                          <a:spcPts val="0"/>
                        </a:spcAft>
                      </a:pPr>
                      <a:r>
                        <a:rPr lang="es-VE" sz="1100" b="1"/>
                        <a:t>Nonacosanol 0,4 – 1,2 %</a:t>
                      </a:r>
                      <a:endParaRPr lang="es-VE" sz="1200" b="1"/>
                    </a:p>
                    <a:p>
                      <a:pPr>
                        <a:lnSpc>
                          <a:spcPct val="115000"/>
                        </a:lnSpc>
                        <a:spcAft>
                          <a:spcPts val="0"/>
                        </a:spcAft>
                      </a:pPr>
                      <a:r>
                        <a:rPr lang="es-VE" sz="1100" b="1"/>
                        <a:t>Triacontanol 10,0 – 15,0 %</a:t>
                      </a:r>
                      <a:endParaRPr lang="es-VE" sz="1200" b="1"/>
                    </a:p>
                    <a:p>
                      <a:pPr>
                        <a:lnSpc>
                          <a:spcPct val="115000"/>
                        </a:lnSpc>
                        <a:spcAft>
                          <a:spcPts val="0"/>
                        </a:spcAft>
                      </a:pPr>
                      <a:r>
                        <a:rPr lang="es-VE" sz="1100" b="1"/>
                        <a:t>Dotriacontanol 4,0 – 6,0 %</a:t>
                      </a:r>
                      <a:endParaRPr lang="es-VE" sz="1200" b="1"/>
                    </a:p>
                    <a:p>
                      <a:pPr>
                        <a:lnSpc>
                          <a:spcPct val="115000"/>
                        </a:lnSpc>
                        <a:spcAft>
                          <a:spcPts val="0"/>
                        </a:spcAft>
                      </a:pPr>
                      <a:r>
                        <a:rPr lang="es-VE" sz="1100" b="1"/>
                        <a:t>Tetratriancontanol 0,4 – 2,0 %</a:t>
                      </a:r>
                      <a:endParaRPr lang="es-VE" sz="1200" b="1"/>
                    </a:p>
                    <a:p>
                      <a:pPr>
                        <a:lnSpc>
                          <a:spcPct val="115000"/>
                        </a:lnSpc>
                        <a:spcAft>
                          <a:spcPts val="0"/>
                        </a:spcAft>
                      </a:pPr>
                      <a:r>
                        <a:rPr lang="es-ES" sz="1100" b="1"/>
                        <a:t>( C24 a C34)</a:t>
                      </a:r>
                      <a:endParaRPr lang="es-VE" sz="1200" b="1">
                        <a:latin typeface="Arial"/>
                        <a:ea typeface="Calibri"/>
                      </a:endParaRPr>
                    </a:p>
                  </a:txBody>
                  <a:tcPr marL="67546" marR="67546" marT="0" marB="0"/>
                </a:tc>
                <a:tc>
                  <a:txBody>
                    <a:bodyPr/>
                    <a:lstStyle/>
                    <a:p>
                      <a:pPr>
                        <a:lnSpc>
                          <a:spcPct val="115000"/>
                        </a:lnSpc>
                        <a:spcAft>
                          <a:spcPts val="0"/>
                        </a:spcAft>
                      </a:pPr>
                      <a:endParaRPr lang="es-ES" sz="1100" b="1" dirty="0"/>
                    </a:p>
                    <a:p>
                      <a:pPr>
                        <a:lnSpc>
                          <a:spcPct val="115000"/>
                        </a:lnSpc>
                        <a:spcAft>
                          <a:spcPts val="0"/>
                        </a:spcAft>
                      </a:pPr>
                      <a:r>
                        <a:rPr lang="es-ES" sz="1100" b="1" dirty="0" err="1"/>
                        <a:t>Tetracosanol</a:t>
                      </a:r>
                      <a:r>
                        <a:rPr lang="es-ES" sz="1100" b="1" dirty="0"/>
                        <a:t>  20%</a:t>
                      </a:r>
                      <a:endParaRPr lang="es-VE" sz="1200" b="1" dirty="0"/>
                    </a:p>
                    <a:p>
                      <a:pPr>
                        <a:lnSpc>
                          <a:spcPct val="115000"/>
                        </a:lnSpc>
                        <a:spcAft>
                          <a:spcPts val="0"/>
                        </a:spcAft>
                      </a:pPr>
                      <a:r>
                        <a:rPr lang="es-ES" sz="1100" b="1" dirty="0" err="1"/>
                        <a:t>Hexacosanol</a:t>
                      </a:r>
                      <a:r>
                        <a:rPr lang="es-ES" sz="1100" b="1" dirty="0"/>
                        <a:t> 12%</a:t>
                      </a:r>
                      <a:endParaRPr lang="es-VE" sz="1200" b="1" dirty="0"/>
                    </a:p>
                    <a:p>
                      <a:pPr>
                        <a:lnSpc>
                          <a:spcPct val="115000"/>
                        </a:lnSpc>
                        <a:spcAft>
                          <a:spcPts val="0"/>
                        </a:spcAft>
                      </a:pPr>
                      <a:r>
                        <a:rPr lang="es-ES" sz="1100" b="1" dirty="0"/>
                        <a:t>Octacosanol 33%</a:t>
                      </a:r>
                      <a:endParaRPr lang="es-VE" sz="1200" b="1" dirty="0"/>
                    </a:p>
                    <a:p>
                      <a:pPr>
                        <a:lnSpc>
                          <a:spcPct val="115000"/>
                        </a:lnSpc>
                        <a:spcAft>
                          <a:spcPts val="0"/>
                        </a:spcAft>
                      </a:pPr>
                      <a:r>
                        <a:rPr lang="es-ES" sz="1100" b="1" dirty="0" err="1"/>
                        <a:t>Triancontanol</a:t>
                      </a:r>
                      <a:r>
                        <a:rPr lang="es-ES" sz="1100" b="1" dirty="0"/>
                        <a:t> 35%</a:t>
                      </a:r>
                      <a:endParaRPr lang="es-VE" sz="1200" b="1" dirty="0"/>
                    </a:p>
                    <a:p>
                      <a:pPr>
                        <a:lnSpc>
                          <a:spcPct val="115000"/>
                        </a:lnSpc>
                        <a:spcAft>
                          <a:spcPts val="0"/>
                        </a:spcAft>
                      </a:pPr>
                      <a:r>
                        <a:rPr lang="es-ES" sz="1100" b="1" dirty="0"/>
                        <a:t>(C24 a C30)</a:t>
                      </a:r>
                      <a:endParaRPr lang="es-VE" sz="1200" b="1" dirty="0">
                        <a:latin typeface="Arial"/>
                        <a:ea typeface="Calibri"/>
                      </a:endParaRPr>
                    </a:p>
                  </a:txBody>
                  <a:tcPr marL="67546" marR="67546" marT="0" marB="0"/>
                </a:tc>
                <a:tc>
                  <a:txBody>
                    <a:bodyPr/>
                    <a:lstStyle/>
                    <a:p>
                      <a:pPr>
                        <a:lnSpc>
                          <a:spcPct val="115000"/>
                        </a:lnSpc>
                        <a:spcAft>
                          <a:spcPts val="0"/>
                        </a:spcAft>
                      </a:pPr>
                      <a:endParaRPr lang="es-ES" sz="1100" b="1" dirty="0"/>
                    </a:p>
                    <a:p>
                      <a:pPr>
                        <a:lnSpc>
                          <a:spcPct val="115000"/>
                        </a:lnSpc>
                        <a:spcAft>
                          <a:spcPts val="0"/>
                        </a:spcAft>
                      </a:pPr>
                      <a:r>
                        <a:rPr lang="es-ES" sz="1100" b="1" dirty="0" err="1"/>
                        <a:t>Tetracosanol</a:t>
                      </a:r>
                      <a:r>
                        <a:rPr lang="es-ES" sz="1100" b="1" dirty="0"/>
                        <a:t>  16,6%</a:t>
                      </a:r>
                      <a:endParaRPr lang="es-VE" sz="1200" b="1" dirty="0"/>
                    </a:p>
                    <a:p>
                      <a:pPr>
                        <a:lnSpc>
                          <a:spcPct val="115000"/>
                        </a:lnSpc>
                        <a:spcAft>
                          <a:spcPts val="0"/>
                        </a:spcAft>
                      </a:pPr>
                      <a:r>
                        <a:rPr lang="es-ES" sz="1100" b="1" dirty="0" err="1"/>
                        <a:t>Hexacosanol</a:t>
                      </a:r>
                      <a:r>
                        <a:rPr lang="es-ES" sz="1100" b="1" dirty="0"/>
                        <a:t> 8,3%</a:t>
                      </a:r>
                      <a:endParaRPr lang="es-VE" sz="1200" b="1" dirty="0"/>
                    </a:p>
                    <a:p>
                      <a:pPr>
                        <a:lnSpc>
                          <a:spcPct val="115000"/>
                        </a:lnSpc>
                        <a:spcAft>
                          <a:spcPts val="0"/>
                        </a:spcAft>
                      </a:pPr>
                      <a:r>
                        <a:rPr lang="es-ES" sz="1100" b="1" dirty="0"/>
                        <a:t>Octacosanol 33%</a:t>
                      </a:r>
                      <a:endParaRPr lang="es-VE" sz="1200" b="1" dirty="0"/>
                    </a:p>
                    <a:p>
                      <a:pPr>
                        <a:lnSpc>
                          <a:spcPct val="115000"/>
                        </a:lnSpc>
                        <a:spcAft>
                          <a:spcPts val="0"/>
                        </a:spcAft>
                      </a:pPr>
                      <a:r>
                        <a:rPr lang="es-ES" sz="1100" b="1" dirty="0" err="1"/>
                        <a:t>Triancontanol</a:t>
                      </a:r>
                      <a:r>
                        <a:rPr lang="es-ES" sz="1100" b="1" dirty="0"/>
                        <a:t> 41,6%%</a:t>
                      </a:r>
                      <a:endParaRPr lang="es-VE" sz="1200" b="1" dirty="0"/>
                    </a:p>
                    <a:p>
                      <a:pPr>
                        <a:lnSpc>
                          <a:spcPct val="115000"/>
                        </a:lnSpc>
                        <a:spcAft>
                          <a:spcPts val="0"/>
                        </a:spcAft>
                      </a:pPr>
                      <a:r>
                        <a:rPr lang="es-ES" sz="1100" b="1" dirty="0"/>
                        <a:t>(C24 a C30)</a:t>
                      </a:r>
                      <a:endParaRPr lang="es-VE" sz="1200" b="1" dirty="0">
                        <a:latin typeface="Arial"/>
                        <a:ea typeface="Calibri"/>
                      </a:endParaRPr>
                    </a:p>
                  </a:txBody>
                  <a:tcPr marL="67546" marR="67546" marT="0" marB="0"/>
                </a:tc>
              </a:tr>
              <a:tr h="1035701">
                <a:tc>
                  <a:txBody>
                    <a:bodyPr/>
                    <a:lstStyle/>
                    <a:p>
                      <a:pPr>
                        <a:lnSpc>
                          <a:spcPct val="115000"/>
                        </a:lnSpc>
                        <a:spcAft>
                          <a:spcPts val="0"/>
                        </a:spcAft>
                      </a:pPr>
                      <a:r>
                        <a:rPr lang="es-ES" sz="1200" b="1"/>
                        <a:t>Propiedades Terapéuticas</a:t>
                      </a:r>
                      <a:endParaRPr lang="es-VE" sz="1200" b="1">
                        <a:latin typeface="Arial"/>
                        <a:ea typeface="Calibri"/>
                      </a:endParaRPr>
                    </a:p>
                  </a:txBody>
                  <a:tcPr marL="67546" marR="67546" marT="0" marB="0"/>
                </a:tc>
                <a:tc>
                  <a:txBody>
                    <a:bodyPr/>
                    <a:lstStyle/>
                    <a:p>
                      <a:pPr>
                        <a:lnSpc>
                          <a:spcPct val="115000"/>
                        </a:lnSpc>
                        <a:spcAft>
                          <a:spcPts val="0"/>
                        </a:spcAft>
                      </a:pPr>
                      <a:r>
                        <a:rPr lang="es-ES_tradnl" sz="1200" b="1" dirty="0" smtClean="0"/>
                        <a:t>Tratamiento de afecciones  </a:t>
                      </a:r>
                      <a:r>
                        <a:rPr lang="es-ES_tradnl" sz="1200" b="1" dirty="0"/>
                        <a:t>ateroescleróticas,  tales como hiperagregabilidad plaquetaría, los  accidentes  isquémicos  y trombosis</a:t>
                      </a:r>
                      <a:endParaRPr lang="es-VE" sz="1200" b="1" dirty="0">
                        <a:latin typeface="Arial"/>
                        <a:ea typeface="Calibri"/>
                      </a:endParaRPr>
                    </a:p>
                  </a:txBody>
                  <a:tcPr marL="67546" marR="67546" marT="0" marB="0"/>
                </a:tc>
                <a:tc>
                  <a:txBody>
                    <a:bodyPr/>
                    <a:lstStyle/>
                    <a:p>
                      <a:pPr>
                        <a:lnSpc>
                          <a:spcPct val="115000"/>
                        </a:lnSpc>
                        <a:spcAft>
                          <a:spcPts val="0"/>
                        </a:spcAft>
                      </a:pPr>
                      <a:r>
                        <a:rPr lang="es-ES" sz="1200" b="1"/>
                        <a:t>propiedades ergogénicas</a:t>
                      </a:r>
                      <a:endParaRPr lang="es-VE" sz="1200" b="1">
                        <a:latin typeface="Arial"/>
                        <a:ea typeface="Calibri"/>
                      </a:endParaRPr>
                    </a:p>
                  </a:txBody>
                  <a:tcPr marL="67546" marR="67546" marT="0" marB="0"/>
                </a:tc>
                <a:tc>
                  <a:txBody>
                    <a:bodyPr/>
                    <a:lstStyle/>
                    <a:p>
                      <a:pPr>
                        <a:lnSpc>
                          <a:spcPct val="115000"/>
                        </a:lnSpc>
                        <a:spcAft>
                          <a:spcPts val="0"/>
                        </a:spcAft>
                      </a:pPr>
                      <a:r>
                        <a:rPr lang="es-ES" sz="1200" b="1" dirty="0"/>
                        <a:t>propiedades ergogénicas</a:t>
                      </a:r>
                      <a:endParaRPr lang="es-VE" sz="1200" b="1" dirty="0">
                        <a:latin typeface="Arial"/>
                        <a:ea typeface="Calibri"/>
                      </a:endParaRPr>
                    </a:p>
                  </a:txBody>
                  <a:tcPr marL="67546" marR="67546" marT="0" marB="0"/>
                </a:tc>
              </a:tr>
            </a:tbl>
          </a:graphicData>
        </a:graphic>
      </p:graphicFrame>
      <p:sp>
        <p:nvSpPr>
          <p:cNvPr id="7270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1571604" y="2357430"/>
            <a:ext cx="5214974" cy="3139321"/>
          </a:xfrm>
          <a:prstGeom prst="rect">
            <a:avLst/>
          </a:prstGeom>
        </p:spPr>
        <p:txBody>
          <a:bodyPr wrap="square">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Para sustentar el alcance en la aplicación en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mezcla de alcoholes  se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demuestra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mediante ejemplos  basados en  la administración oral,  los efectos  antiagregante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plaquetario en modelos experimentales y en humanos. Además,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los efectos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antitrombóticos y antiisquémicos se demuestran en diversos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modelos experimentales</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así como el sinergismo de este con la aspirina en lo referente a sus</a:t>
            </a:r>
          </a:p>
          <a:p>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efectos antitrombóticos y antiagregante</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pic>
        <p:nvPicPr>
          <p:cNvPr id="68609" name="Picture 1"/>
          <p:cNvPicPr>
            <a:picLocks noChangeAspect="1" noChangeArrowheads="1"/>
          </p:cNvPicPr>
          <p:nvPr/>
        </p:nvPicPr>
        <p:blipFill>
          <a:blip r:embed="rId6"/>
          <a:srcRect/>
          <a:stretch>
            <a:fillRect/>
          </a:stretch>
        </p:blipFill>
        <p:spPr bwMode="auto">
          <a:xfrm>
            <a:off x="7072330" y="3929066"/>
            <a:ext cx="1135063" cy="1828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Rectángulo"/>
          <p:cNvSpPr/>
          <p:nvPr/>
        </p:nvSpPr>
        <p:spPr>
          <a:xfrm>
            <a:off x="500034" y="2071678"/>
            <a:ext cx="7858180" cy="3539430"/>
          </a:xfrm>
          <a:prstGeom prst="rect">
            <a:avLst/>
          </a:prstGeom>
        </p:spPr>
        <p:txBody>
          <a:bodyPr wrap="square">
            <a:spAutoFit/>
          </a:bodyPr>
          <a:lstStyle/>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Para el ensayo de la agregación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plaquetaría,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las ratas fueron anestesiadas en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atmósfera de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éter. Después de abrir el abdomen, se les extrajo sangre (5 </a:t>
            </a:r>
            <a:r>
              <a:rPr lang="es-VE" sz="1600" b="1" i="1" dirty="0" err="1" smtClean="0">
                <a:solidFill>
                  <a:srgbClr val="000099"/>
                </a:solidFill>
                <a:effectLst>
                  <a:outerShdw blurRad="38100" dist="38100" dir="2700000" algn="tl">
                    <a:srgbClr val="000000">
                      <a:alpha val="43137"/>
                    </a:srgbClr>
                  </a:outerShdw>
                </a:effectLst>
                <a:latin typeface="Arial" pitchFamily="34" charset="0"/>
                <a:cs typeface="Arial" pitchFamily="34" charset="0"/>
              </a:rPr>
              <a:t>mL</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de la vena cava y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mezcló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 citrato de sodio al 3,8 % (1 volumen de citrato por cada 9 volúmenes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sangre</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El plasma rico en plaquetas (PRP) se obtuvo por centrifugación de la sangre</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el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plasma pobre en plaquetas (PPP) se obtuvo por centrifugación de alícuotas de PRP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 330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g durante 15 min. La agregación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plaquetaría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fue inducida por ADP y por colágeno</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registrándose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en un agregómetro Payton según ha sido descrito (McGregor et al</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1980</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endPar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endParaRPr>
          </a:p>
          <a:p>
            <a:endPar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endParaRPr>
          </a:p>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comparación de los resultados entre los grupos tratados y controles se</a:t>
            </a:r>
          </a:p>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realizó mediante el test no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perimétrico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U de Mann </a:t>
            </a:r>
            <a:r>
              <a:rPr lang="es-VE" sz="1600" b="1" i="1" dirty="0" err="1" smtClean="0">
                <a:solidFill>
                  <a:srgbClr val="000099"/>
                </a:solidFill>
                <a:effectLst>
                  <a:outerShdw blurRad="38100" dist="38100" dir="2700000" algn="tl">
                    <a:srgbClr val="000000">
                      <a:alpha val="43137"/>
                    </a:srgbClr>
                  </a:outerShdw>
                </a:effectLst>
                <a:latin typeface="Arial" pitchFamily="34" charset="0"/>
                <a:cs typeface="Arial" pitchFamily="34" charset="0"/>
              </a:rPr>
              <a:t>Whitney</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t>
            </a:r>
          </a:p>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Las ratas tratadas con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mezcla  en 25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mg/kg durante 4 semanas mostraron </a:t>
            </a:r>
            <a:r>
              <a:rPr lang="es-VE"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una inhibición </a:t>
            </a:r>
            <a:r>
              <a:rPr lang="es-VE"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significativa de la agregación </a:t>
            </a:r>
            <a:r>
              <a:rPr lang="es-VE"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plaquetaría </a:t>
            </a:r>
            <a:r>
              <a:rPr lang="es-VE"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ex vivo a dosis submáximas </a:t>
            </a:r>
            <a:r>
              <a:rPr lang="es-VE"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a:t>
            </a:r>
            <a:r>
              <a:rPr lang="es-ES_tradnl"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ADP </a:t>
            </a:r>
            <a:r>
              <a:rPr lang="es-ES_tradnl" sz="1600"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y de colágeno</a:t>
            </a:r>
            <a:endParaRPr lang="es-ES_tradnl" sz="1600" b="1" i="1" u="sng"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6 CuadroTexto"/>
          <p:cNvSpPr txBox="1"/>
          <p:nvPr/>
        </p:nvSpPr>
        <p:spPr>
          <a:xfrm>
            <a:off x="357158" y="1285860"/>
            <a:ext cx="7500990" cy="646331"/>
          </a:xfrm>
          <a:prstGeom prst="rect">
            <a:avLst/>
          </a:prstGeom>
          <a:noFill/>
        </p:spPr>
        <p:txBody>
          <a:bodyPr wrap="square" rtlCol="0">
            <a:spAutoFit/>
          </a:bodyPr>
          <a:lstStyle/>
          <a:p>
            <a:r>
              <a:rPr lang="es-ES_tradnl" b="1" i="1" dirty="0" smtClean="0">
                <a:solidFill>
                  <a:srgbClr val="000099"/>
                </a:solidFill>
                <a:latin typeface="Arial" pitchFamily="34" charset="0"/>
                <a:cs typeface="Arial" pitchFamily="34" charset="0"/>
              </a:rPr>
              <a:t>Ejemplo de pruebas realizadas  para demostrar la  actividad anti agregante plaquetario:</a:t>
            </a:r>
            <a:endParaRPr lang="es-ES_tradnl" b="1" i="1" dirty="0">
              <a:solidFill>
                <a:srgbClr val="000099"/>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571472" y="1500174"/>
            <a:ext cx="7500990" cy="1754326"/>
          </a:xfrm>
          <a:prstGeom prst="rect">
            <a:avLst/>
          </a:prstGeom>
          <a:noFill/>
        </p:spPr>
        <p:txBody>
          <a:bodyPr wrap="square" rtlCol="0">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Análisis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del efecto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mezcla de alcoholes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sobre el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infarto cerebral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ratas se toman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4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grupos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ratas </a:t>
            </a:r>
            <a:r>
              <a:rPr lang="es-ES_tradnl" b="1" i="1" dirty="0" err="1" smtClean="0">
                <a:solidFill>
                  <a:srgbClr val="000099"/>
                </a:solidFill>
                <a:effectLst>
                  <a:outerShdw blurRad="38100" dist="38100" dir="2700000" algn="tl">
                    <a:srgbClr val="000000">
                      <a:alpha val="43137"/>
                    </a:srgbClr>
                  </a:outerShdw>
                </a:effectLst>
                <a:latin typeface="Arial" pitchFamily="34" charset="0"/>
                <a:cs typeface="Arial" pitchFamily="34" charset="0"/>
              </a:rPr>
              <a:t>Sprague</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r>
              <a:rPr lang="es-ES_tradnl" b="1" i="1" dirty="0" err="1" smtClean="0">
                <a:solidFill>
                  <a:srgbClr val="000099"/>
                </a:solidFill>
                <a:effectLst>
                  <a:outerShdw blurRad="38100" dist="38100" dir="2700000" algn="tl">
                    <a:srgbClr val="000000">
                      <a:alpha val="43137"/>
                    </a:srgbClr>
                  </a:outerShdw>
                </a:effectLst>
                <a:latin typeface="Arial" pitchFamily="34" charset="0"/>
                <a:cs typeface="Arial" pitchFamily="34" charset="0"/>
              </a:rPr>
              <a:t>Dawley</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machos (290-330 g) (20 ratas/grupo), las que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adaptan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durante 10 días a las condiciones de laboratorio.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La mezcla de alcoholes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administró por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vía oral mediante entubación gástrica en forma de suspensión en un vehículo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goma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acacia</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agua.</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pic>
        <p:nvPicPr>
          <p:cNvPr id="62465" name="Picture 1"/>
          <p:cNvPicPr>
            <a:picLocks noChangeAspect="1" noChangeArrowheads="1"/>
          </p:cNvPicPr>
          <p:nvPr/>
        </p:nvPicPr>
        <p:blipFill>
          <a:blip r:embed="rId6"/>
          <a:srcRect/>
          <a:stretch>
            <a:fillRect/>
          </a:stretch>
        </p:blipFill>
        <p:spPr bwMode="auto">
          <a:xfrm>
            <a:off x="1071538" y="3643314"/>
            <a:ext cx="6974269" cy="1357322"/>
          </a:xfrm>
          <a:prstGeom prst="rect">
            <a:avLst/>
          </a:prstGeom>
          <a:noFill/>
          <a:ln w="9525">
            <a:noFill/>
            <a:miter lim="800000"/>
            <a:headEnd/>
            <a:tailEnd/>
          </a:ln>
          <a:effectLst/>
        </p:spPr>
      </p:pic>
      <p:sp>
        <p:nvSpPr>
          <p:cNvPr id="9" name="8 Rectángulo"/>
          <p:cNvSpPr/>
          <p:nvPr/>
        </p:nvSpPr>
        <p:spPr>
          <a:xfrm>
            <a:off x="1000100" y="5000636"/>
            <a:ext cx="7143800" cy="461665"/>
          </a:xfrm>
          <a:prstGeom prst="rect">
            <a:avLst/>
          </a:prstGeom>
        </p:spPr>
        <p:txBody>
          <a:bodyPr wrap="square">
            <a:spAutoFit/>
          </a:bodyPr>
          <a:lstStyle/>
          <a:p>
            <a:r>
              <a:rPr lang="es-VE" sz="1200" dirty="0" smtClean="0"/>
              <a:t>Efecto de la administración de dosis repetida de la mezcla de alcoholes en </a:t>
            </a:r>
            <a:r>
              <a:rPr lang="es-VE" sz="1200" dirty="0" smtClean="0"/>
              <a:t>el </a:t>
            </a:r>
            <a:r>
              <a:rPr lang="es-ES_tradnl" sz="1200" dirty="0" smtClean="0"/>
              <a:t>modelo </a:t>
            </a:r>
            <a:r>
              <a:rPr lang="es-ES_tradnl" sz="1200" dirty="0" smtClean="0"/>
              <a:t>experimental de isquemia cerebral en ratas</a:t>
            </a:r>
            <a:endParaRPr lang="es-ES_tradnl" sz="1200" dirty="0"/>
          </a:p>
        </p:txBody>
      </p:sp>
      <p:sp>
        <p:nvSpPr>
          <p:cNvPr id="10" name="9 CuadroTexto"/>
          <p:cNvSpPr txBox="1"/>
          <p:nvPr/>
        </p:nvSpPr>
        <p:spPr>
          <a:xfrm>
            <a:off x="285720" y="5500702"/>
            <a:ext cx="8643966" cy="923330"/>
          </a:xfrm>
          <a:prstGeom prst="rect">
            <a:avLst/>
          </a:prstGeom>
          <a:noFill/>
        </p:spPr>
        <p:txBody>
          <a:bodyPr wrap="square" rtlCol="0">
            <a:spAutoFit/>
          </a:bodyPr>
          <a:lstStyle/>
          <a:p>
            <a:r>
              <a:rPr lang="es-VE" b="1" i="1" dirty="0" smtClean="0">
                <a:solidFill>
                  <a:srgbClr val="C00000"/>
                </a:solidFill>
                <a:effectLst>
                  <a:outerShdw blurRad="38100" dist="38100" dir="2700000" algn="tl">
                    <a:srgbClr val="000000">
                      <a:alpha val="43137"/>
                    </a:srgbClr>
                  </a:outerShdw>
                </a:effectLst>
              </a:rPr>
              <a:t>Los resultados demuestran que a las dosis diarias de </a:t>
            </a:r>
            <a:r>
              <a:rPr lang="es-VE" b="1" i="1" dirty="0" smtClean="0">
                <a:solidFill>
                  <a:srgbClr val="C00000"/>
                </a:solidFill>
                <a:effectLst>
                  <a:outerShdw blurRad="38100" dist="38100" dir="2700000" algn="tl">
                    <a:srgbClr val="000000">
                      <a:alpha val="43137"/>
                    </a:srgbClr>
                  </a:outerShdw>
                </a:effectLst>
              </a:rPr>
              <a:t>la mezcla de alcoholes  </a:t>
            </a:r>
            <a:r>
              <a:rPr lang="es-VE" b="1" i="1" dirty="0" smtClean="0">
                <a:solidFill>
                  <a:srgbClr val="C00000"/>
                </a:solidFill>
                <a:effectLst>
                  <a:outerShdw blurRad="38100" dist="38100" dir="2700000" algn="tl">
                    <a:srgbClr val="000000">
                      <a:alpha val="43137"/>
                    </a:srgbClr>
                  </a:outerShdw>
                </a:effectLst>
              </a:rPr>
              <a:t>de 25 mg / </a:t>
            </a:r>
            <a:r>
              <a:rPr lang="es-VE" b="1" i="1" dirty="0" smtClean="0">
                <a:solidFill>
                  <a:srgbClr val="C00000"/>
                </a:solidFill>
                <a:effectLst>
                  <a:outerShdw blurRad="38100" dist="38100" dir="2700000" algn="tl">
                    <a:srgbClr val="000000">
                      <a:alpha val="43137"/>
                    </a:srgbClr>
                  </a:outerShdw>
                </a:effectLst>
              </a:rPr>
              <a:t>kg disminuyen </a:t>
            </a:r>
            <a:r>
              <a:rPr lang="es-VE" b="1" i="1" dirty="0" smtClean="0">
                <a:solidFill>
                  <a:srgbClr val="C00000"/>
                </a:solidFill>
                <a:effectLst>
                  <a:outerShdw blurRad="38100" dist="38100" dir="2700000" algn="tl">
                    <a:srgbClr val="000000">
                      <a:alpha val="43137"/>
                    </a:srgbClr>
                  </a:outerShdw>
                </a:effectLst>
              </a:rPr>
              <a:t>significativamente el edema cerebral, reduciendo el porcentaje de</a:t>
            </a:r>
          </a:p>
          <a:p>
            <a:r>
              <a:rPr lang="es-VE" b="1" i="1" dirty="0" smtClean="0">
                <a:solidFill>
                  <a:srgbClr val="C00000"/>
                </a:solidFill>
                <a:effectLst>
                  <a:outerShdw blurRad="38100" dist="38100" dir="2700000" algn="tl">
                    <a:srgbClr val="000000">
                      <a:alpha val="43137"/>
                    </a:srgbClr>
                  </a:outerShdw>
                </a:effectLst>
              </a:rPr>
              <a:t>mortalidad y de animales con edema</a:t>
            </a:r>
            <a:endParaRPr lang="es-ES_tradnl" b="1" i="1" dirty="0">
              <a:solidFill>
                <a:srgbClr val="C00000"/>
              </a:solidFill>
              <a:effectLst>
                <a:outerShdw blurRad="38100" dist="38100" dir="2700000" algn="tl">
                  <a:srgbClr val="000000">
                    <a:alpha val="43137"/>
                  </a:srgbClr>
                </a:outerShdw>
              </a:effectLst>
            </a:endParaRPr>
          </a:p>
        </p:txBody>
      </p:sp>
      <p:sp>
        <p:nvSpPr>
          <p:cNvPr id="11" name="10 Elipse"/>
          <p:cNvSpPr/>
          <p:nvPr/>
        </p:nvSpPr>
        <p:spPr>
          <a:xfrm>
            <a:off x="6643702" y="4500570"/>
            <a:ext cx="785818" cy="50006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1000"/>
                            </p:stCondLst>
                            <p:childTnLst>
                              <p:par>
                                <p:cTn id="8" presetID="22" presetClass="entr" presetSubtype="4" fill="hold" grpId="0" nodeType="afterEffect">
                                  <p:stCondLst>
                                    <p:cond delay="50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714348" y="1357298"/>
            <a:ext cx="7858180" cy="3970318"/>
          </a:xfrm>
          <a:prstGeom prst="rect">
            <a:avLst/>
          </a:prstGeom>
          <a:noFill/>
        </p:spPr>
        <p:txBody>
          <a:bodyPr wrap="square" rtlCol="0">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estudió el efecto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mezcla de alcoholes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en un grupo de 45 pacientes de ambos sexos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 edades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comprendidas entre los 25 y 70 años que presentaban hiperlipoproteinemia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del Tipo </a:t>
            </a:r>
            <a:r>
              <a:rPr lang="es-VE"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II.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Este ensayo clínico tuvo un diseño a doble ciego controlado con placebo</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donde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grupos similares de pacientes recibieron aleatoriamente tabletas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 principio activo correspondiente a la mezcla de alcoholes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5 mg diarios) o de placebo durante 6 semanas. Antes y después del tratamiento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midieron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los siguientes parámetros: tiempo de sangramiento, conteo plaquetario</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tiempo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protrombina, actividad antitrombina III, tiempo de lisis, fracción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plasmática de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euglobulina, agregación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plaquetaría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inducida por ADP, y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concentración,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mientras que se obtuvo una diferencia significativa entre ambos grupos en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agregación plaquetaría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inducida por ADP. Las diferencias en la concentración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MDA </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fueron marginalmente significativas (p= 0,058).</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pic>
        <p:nvPicPr>
          <p:cNvPr id="58369" name="Picture 1"/>
          <p:cNvPicPr>
            <a:picLocks noChangeAspect="1" noChangeArrowheads="1"/>
          </p:cNvPicPr>
          <p:nvPr/>
        </p:nvPicPr>
        <p:blipFill>
          <a:blip r:embed="rId6"/>
          <a:srcRect/>
          <a:stretch>
            <a:fillRect/>
          </a:stretch>
        </p:blipFill>
        <p:spPr bwMode="auto">
          <a:xfrm>
            <a:off x="1500166" y="2000239"/>
            <a:ext cx="6143668" cy="4125101"/>
          </a:xfrm>
          <a:prstGeom prst="rect">
            <a:avLst/>
          </a:prstGeom>
          <a:noFill/>
          <a:ln w="9525">
            <a:noFill/>
            <a:miter lim="800000"/>
            <a:headEnd/>
            <a:tailEnd/>
          </a:ln>
          <a:effectLst/>
        </p:spPr>
      </p:pic>
      <p:sp>
        <p:nvSpPr>
          <p:cNvPr id="7" name="6 CuadroTexto"/>
          <p:cNvSpPr txBox="1"/>
          <p:nvPr/>
        </p:nvSpPr>
        <p:spPr>
          <a:xfrm>
            <a:off x="285720" y="1142984"/>
            <a:ext cx="7715304" cy="923330"/>
          </a:xfrm>
          <a:prstGeom prst="rect">
            <a:avLst/>
          </a:prstGeom>
          <a:noFill/>
        </p:spPr>
        <p:txBody>
          <a:bodyPr wrap="square" rtlCol="0">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Efecto del tratamiento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 la mezcla de alcoholes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sobre la coagulación sanguínea y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 agregación plaquetaría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en pacientes con hiperlipoproteinemia Tipo II</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
        <p:nvSpPr>
          <p:cNvPr id="8" name="7 CuadroTexto"/>
          <p:cNvSpPr txBox="1"/>
          <p:nvPr/>
        </p:nvSpPr>
        <p:spPr>
          <a:xfrm>
            <a:off x="6072198" y="2043397"/>
            <a:ext cx="1357322" cy="369332"/>
          </a:xfrm>
          <a:prstGeom prst="rect">
            <a:avLst/>
          </a:prstGeom>
          <a:solidFill>
            <a:schemeClr val="bg1"/>
          </a:solidFill>
        </p:spPr>
        <p:txBody>
          <a:bodyPr wrap="square" rtlCol="0">
            <a:spAutoFit/>
          </a:bodyPr>
          <a:lstStyle/>
          <a:p>
            <a:pPr algn="ctr"/>
            <a:r>
              <a:rPr lang="es-ES_tradnl" sz="900" dirty="0" smtClean="0"/>
              <a:t>Mezcla de alcoholes</a:t>
            </a:r>
          </a:p>
          <a:p>
            <a:pPr algn="ctr"/>
            <a:r>
              <a:rPr lang="es-ES_tradnl" sz="900" dirty="0" smtClean="0"/>
              <a:t>5mg/día </a:t>
            </a:r>
            <a:endParaRPr lang="es-ES_tradnl" sz="900" dirty="0"/>
          </a:p>
        </p:txBody>
      </p:sp>
      <p:cxnSp>
        <p:nvCxnSpPr>
          <p:cNvPr id="10" name="9 Conector recto"/>
          <p:cNvCxnSpPr/>
          <p:nvPr/>
        </p:nvCxnSpPr>
        <p:spPr>
          <a:xfrm>
            <a:off x="5572132" y="2376284"/>
            <a:ext cx="18573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srcRect/>
          <a:stretch>
            <a:fillRect/>
          </a:stretch>
        </p:blipFill>
        <p:spPr bwMode="auto">
          <a:xfrm>
            <a:off x="500063" y="142875"/>
            <a:ext cx="1822450" cy="785813"/>
          </a:xfrm>
          <a:prstGeom prst="rect">
            <a:avLst/>
          </a:prstGeom>
          <a:noFill/>
          <a:ln w="9525">
            <a:noFill/>
            <a:miter lim="800000"/>
            <a:headEnd/>
            <a:tailEnd/>
          </a:ln>
        </p:spPr>
      </p:pic>
      <p:pic>
        <p:nvPicPr>
          <p:cNvPr id="3" name="Picture 2" descr="Min de Com e Ind"/>
          <p:cNvPicPr>
            <a:picLocks noChangeAspect="1" noChangeArrowheads="1"/>
          </p:cNvPicPr>
          <p:nvPr/>
        </p:nvPicPr>
        <p:blipFill>
          <a:blip r:embed="rId4"/>
          <a:srcRect/>
          <a:stretch>
            <a:fillRect/>
          </a:stretch>
        </p:blipFill>
        <p:spPr bwMode="auto">
          <a:xfrm>
            <a:off x="3571875" y="142875"/>
            <a:ext cx="1416050" cy="785813"/>
          </a:xfrm>
          <a:prstGeom prst="rect">
            <a:avLst/>
          </a:prstGeom>
          <a:noFill/>
          <a:ln w="9525">
            <a:noFill/>
            <a:miter lim="800000"/>
            <a:headEnd/>
            <a:tailEnd/>
          </a:ln>
        </p:spPr>
      </p:pic>
      <p:pic>
        <p:nvPicPr>
          <p:cNvPr id="4" name="Picture 3"/>
          <p:cNvPicPr>
            <a:picLocks noChangeAspect="1" noChangeArrowheads="1"/>
          </p:cNvPicPr>
          <p:nvPr/>
        </p:nvPicPr>
        <p:blipFill>
          <a:blip r:embed="rId5"/>
          <a:srcRect/>
          <a:stretch>
            <a:fillRect/>
          </a:stretch>
        </p:blipFill>
        <p:spPr bwMode="auto">
          <a:xfrm>
            <a:off x="6715125" y="0"/>
            <a:ext cx="1658938" cy="1052513"/>
          </a:xfrm>
          <a:prstGeom prst="rect">
            <a:avLst/>
          </a:prstGeom>
          <a:noFill/>
          <a:ln w="9525">
            <a:noFill/>
            <a:miter lim="800000"/>
            <a:headEnd/>
            <a:tailEnd/>
          </a:ln>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Rectángulo"/>
          <p:cNvSpPr/>
          <p:nvPr/>
        </p:nvSpPr>
        <p:spPr>
          <a:xfrm>
            <a:off x="642910" y="2000240"/>
            <a:ext cx="7858180" cy="646331"/>
          </a:xfrm>
          <a:prstGeom prst="rect">
            <a:avLst/>
          </a:prstGeom>
        </p:spPr>
        <p:txBody>
          <a:bodyPr wrap="square">
            <a:spAutoFit/>
          </a:bodyPr>
          <a:lstStyle/>
          <a:p>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Redacción de reivindicaciones sobre la base del análisis del estado del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arte.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Análisis de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caso práctico en el campo de la química </a:t>
            </a:r>
            <a:endParaRPr lang="es-ES_tradnl"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8 Rectángulo"/>
          <p:cNvSpPr>
            <a:spLocks noChangeArrowheads="1"/>
          </p:cNvSpPr>
          <p:nvPr/>
        </p:nvSpPr>
        <p:spPr bwMode="auto">
          <a:xfrm>
            <a:off x="2357438" y="5357813"/>
            <a:ext cx="6572250" cy="1169987"/>
          </a:xfrm>
          <a:prstGeom prst="rect">
            <a:avLst/>
          </a:prstGeom>
          <a:noFill/>
          <a:ln w="9525">
            <a:noFill/>
            <a:miter lim="800000"/>
            <a:headEnd/>
            <a:tailEnd/>
          </a:ln>
        </p:spPr>
        <p:txBody>
          <a:bodyPr>
            <a:spAutoFit/>
          </a:bodyPr>
          <a:lstStyle/>
          <a:p>
            <a:pPr algn="r"/>
            <a:r>
              <a:rPr lang="pt-BR" sz="1400" b="1" i="1" dirty="0" err="1">
                <a:solidFill>
                  <a:srgbClr val="003399"/>
                </a:solidFill>
                <a:effectLst>
                  <a:outerShdw blurRad="38100" dist="38100" dir="2700000" algn="tl">
                    <a:srgbClr val="000000">
                      <a:alpha val="43137"/>
                    </a:srgbClr>
                  </a:outerShdw>
                </a:effectLst>
                <a:latin typeface="Arial" pitchFamily="34" charset="0"/>
                <a:cs typeface="Arial" pitchFamily="34" charset="0"/>
              </a:rPr>
              <a:t>MSc</a:t>
            </a:r>
            <a:r>
              <a:rPr lang="pt-BR"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 Eva Romeu Lameiras </a:t>
            </a:r>
          </a:p>
          <a:p>
            <a:pPr algn="r"/>
            <a:r>
              <a:rPr lang="es-ES"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Especialista Superior en Investigación Análisis y </a:t>
            </a:r>
            <a:r>
              <a:rPr lang="es-ES" sz="1400" b="1" i="1" dirty="0">
                <a:solidFill>
                  <a:srgbClr val="000099"/>
                </a:solidFill>
                <a:effectLst>
                  <a:outerShdw blurRad="38100" dist="38100" dir="2700000" algn="tl">
                    <a:srgbClr val="000000">
                      <a:alpha val="43137"/>
                    </a:srgbClr>
                  </a:outerShdw>
                </a:effectLst>
                <a:latin typeface="Arial" pitchFamily="34" charset="0"/>
                <a:cs typeface="Arial" pitchFamily="34" charset="0"/>
              </a:rPr>
              <a:t>Servicios</a:t>
            </a:r>
            <a:r>
              <a:rPr lang="es-ES"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 de Información .</a:t>
            </a:r>
          </a:p>
          <a:p>
            <a:pPr algn="r"/>
            <a:r>
              <a:rPr lang="es-ES"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Oficina Cubana de la Propiedad Industrial (OCPI)</a:t>
            </a:r>
          </a:p>
          <a:p>
            <a:pPr algn="r"/>
            <a:r>
              <a:rPr lang="es-ES"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Correos: eromeu@gmail.com </a:t>
            </a:r>
          </a:p>
          <a:p>
            <a:pPr algn="r"/>
            <a:r>
              <a:rPr lang="es-ES" sz="1400" b="1" i="1" dirty="0">
                <a:solidFill>
                  <a:srgbClr val="003399"/>
                </a:solidFill>
                <a:effectLst>
                  <a:outerShdw blurRad="38100" dist="38100" dir="2700000" algn="tl">
                    <a:srgbClr val="000000">
                      <a:alpha val="43137"/>
                    </a:srgbClr>
                  </a:outerShdw>
                </a:effectLst>
                <a:latin typeface="Arial" pitchFamily="34" charset="0"/>
                <a:cs typeface="Arial" pitchFamily="34" charset="0"/>
              </a:rPr>
              <a:t>             evar@ocpi.cu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1214414" y="2214554"/>
            <a:ext cx="6786610" cy="523220"/>
          </a:xfrm>
          <a:prstGeom prst="rect">
            <a:avLst/>
          </a:prstGeom>
          <a:noFill/>
        </p:spPr>
        <p:txBody>
          <a:bodyPr wrap="square" rtlCol="0">
            <a:spAutoFit/>
          </a:bodyPr>
          <a:lstStyle/>
          <a:p>
            <a:r>
              <a:rPr lang="es-ES_tradnl" sz="2800" b="1" i="1" dirty="0" smtClean="0">
                <a:solidFill>
                  <a:srgbClr val="000099"/>
                </a:solidFill>
                <a:effectLst>
                  <a:outerShdw blurRad="38100" dist="38100" dir="2700000" algn="tl">
                    <a:srgbClr val="000000">
                      <a:alpha val="43137"/>
                    </a:srgbClr>
                  </a:outerShdw>
                </a:effectLst>
              </a:rPr>
              <a:t>Propuesta de redacción de reivindicaciones </a:t>
            </a:r>
            <a:endParaRPr lang="es-ES_tradnl" sz="2800" b="1" i="1" dirty="0">
              <a:solidFill>
                <a:srgbClr val="000099"/>
              </a:solidFill>
              <a:effectLst>
                <a:outerShdw blurRad="38100" dist="38100" dir="2700000" algn="tl">
                  <a:srgbClr val="000000">
                    <a:alpha val="43137"/>
                  </a:srgbClr>
                </a:outerShdw>
              </a:effectLst>
            </a:endParaRPr>
          </a:p>
        </p:txBody>
      </p:sp>
      <p:pic>
        <p:nvPicPr>
          <p:cNvPr id="7" name="Picture 6"/>
          <p:cNvPicPr>
            <a:picLocks noChangeAspect="1" noChangeArrowheads="1"/>
          </p:cNvPicPr>
          <p:nvPr/>
        </p:nvPicPr>
        <p:blipFill>
          <a:blip r:embed="rId6"/>
          <a:srcRect/>
          <a:stretch>
            <a:fillRect/>
          </a:stretch>
        </p:blipFill>
        <p:spPr bwMode="auto">
          <a:xfrm>
            <a:off x="4000496" y="3500438"/>
            <a:ext cx="2790825" cy="1638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Rectángulo"/>
          <p:cNvSpPr/>
          <p:nvPr/>
        </p:nvSpPr>
        <p:spPr>
          <a:xfrm>
            <a:off x="642910" y="1357298"/>
            <a:ext cx="6858048" cy="3693319"/>
          </a:xfrm>
          <a:prstGeom prst="rect">
            <a:avLst/>
          </a:prstGeom>
        </p:spPr>
        <p:txBody>
          <a:bodyPr wrap="square">
            <a:spAutoFit/>
          </a:bodyPr>
          <a:lstStyle/>
          <a:p>
            <a:r>
              <a:rPr lang="es-VE" b="1" i="1" dirty="0" smtClean="0">
                <a:solidFill>
                  <a:srgbClr val="000099"/>
                </a:solidFill>
                <a:effectLst>
                  <a:outerShdw blurRad="38100" dist="38100" dir="2700000" algn="tl">
                    <a:srgbClr val="000000">
                      <a:alpha val="43137"/>
                    </a:srgbClr>
                  </a:outerShdw>
                </a:effectLst>
              </a:rPr>
              <a:t>1. Una </a:t>
            </a:r>
            <a:r>
              <a:rPr lang="es-VE" b="1" i="1" dirty="0" smtClean="0">
                <a:solidFill>
                  <a:srgbClr val="000099"/>
                </a:solidFill>
                <a:effectLst>
                  <a:outerShdw blurRad="38100" dist="38100" dir="2700000" algn="tl">
                    <a:srgbClr val="000000">
                      <a:alpha val="43137"/>
                    </a:srgbClr>
                  </a:outerShdw>
                </a:effectLst>
              </a:rPr>
              <a:t>mezcla de alcoholes alifáticos primarios de alto peso </a:t>
            </a:r>
            <a:r>
              <a:rPr lang="es-VE" b="1" i="1" dirty="0" smtClean="0">
                <a:solidFill>
                  <a:srgbClr val="000099"/>
                </a:solidFill>
                <a:effectLst>
                  <a:outerShdw blurRad="38100" dist="38100" dir="2700000" algn="tl">
                    <a:srgbClr val="000000">
                      <a:alpha val="43137"/>
                    </a:srgbClr>
                  </a:outerShdw>
                </a:effectLst>
              </a:rPr>
              <a:t>molecular </a:t>
            </a:r>
            <a:r>
              <a:rPr lang="es-VE" b="1" i="1" dirty="0" smtClean="0">
                <a:solidFill>
                  <a:srgbClr val="000099"/>
                </a:solidFill>
                <a:effectLst>
                  <a:outerShdw blurRad="38100" dist="38100" dir="2700000" algn="tl">
                    <a:srgbClr val="000000">
                      <a:alpha val="43137"/>
                    </a:srgbClr>
                  </a:outerShdw>
                </a:effectLst>
              </a:rPr>
              <a:t>con la </a:t>
            </a:r>
            <a:r>
              <a:rPr lang="es-VE" b="1" i="1" dirty="0" smtClean="0">
                <a:solidFill>
                  <a:srgbClr val="000099"/>
                </a:solidFill>
                <a:effectLst>
                  <a:outerShdw blurRad="38100" dist="38100" dir="2700000" algn="tl">
                    <a:srgbClr val="000000">
                      <a:alpha val="43137"/>
                    </a:srgbClr>
                  </a:outerShdw>
                </a:effectLst>
              </a:rPr>
              <a:t>siguiente </a:t>
            </a:r>
            <a:r>
              <a:rPr lang="es-ES_tradnl" b="1" i="1" dirty="0" smtClean="0">
                <a:solidFill>
                  <a:srgbClr val="000099"/>
                </a:solidFill>
                <a:effectLst>
                  <a:outerShdw blurRad="38100" dist="38100" dir="2700000" algn="tl">
                    <a:srgbClr val="000000">
                      <a:alpha val="43137"/>
                    </a:srgbClr>
                  </a:outerShdw>
                </a:effectLst>
              </a:rPr>
              <a:t>composición </a:t>
            </a:r>
            <a:r>
              <a:rPr lang="es-ES_tradnl" b="1" i="1" dirty="0" smtClean="0">
                <a:solidFill>
                  <a:srgbClr val="000099"/>
                </a:solidFill>
                <a:effectLst>
                  <a:outerShdw blurRad="38100" dist="38100" dir="2700000" algn="tl">
                    <a:srgbClr val="000000">
                      <a:alpha val="43137"/>
                    </a:srgbClr>
                  </a:outerShdw>
                </a:effectLst>
              </a:rPr>
              <a:t>química:</a:t>
            </a:r>
          </a:p>
          <a:p>
            <a:r>
              <a:rPr lang="es-ES_tradnl" b="1" i="1" dirty="0" err="1" smtClean="0">
                <a:solidFill>
                  <a:srgbClr val="000099"/>
                </a:solidFill>
                <a:effectLst>
                  <a:outerShdw blurRad="38100" dist="38100" dir="2700000" algn="tl">
                    <a:srgbClr val="000000">
                      <a:alpha val="43137"/>
                    </a:srgbClr>
                  </a:outerShdw>
                </a:effectLst>
              </a:rPr>
              <a:t>T</a:t>
            </a:r>
            <a:r>
              <a:rPr lang="es-ES_tradnl" b="1" i="1" dirty="0" err="1" smtClean="0">
                <a:solidFill>
                  <a:srgbClr val="000099"/>
                </a:solidFill>
                <a:effectLst>
                  <a:outerShdw blurRad="38100" dist="38100" dir="2700000" algn="tl">
                    <a:srgbClr val="000000">
                      <a:alpha val="43137"/>
                    </a:srgbClr>
                  </a:outerShdw>
                </a:effectLst>
              </a:rPr>
              <a:t>etracosanol</a:t>
            </a:r>
            <a:r>
              <a:rPr lang="es-ES_tradnl" b="1" i="1" dirty="0" smtClean="0">
                <a:solidFill>
                  <a:srgbClr val="000099"/>
                </a:solidFill>
                <a:effectLst>
                  <a:outerShdw blurRad="38100" dist="38100" dir="2700000" algn="tl">
                    <a:srgbClr val="000000">
                      <a:alpha val="43137"/>
                    </a:srgbClr>
                  </a:outerShdw>
                </a:effectLst>
              </a:rPr>
              <a:t>  0,5 </a:t>
            </a:r>
            <a:r>
              <a:rPr lang="es-ES_tradnl" b="1" i="1" dirty="0" smtClean="0">
                <a:solidFill>
                  <a:srgbClr val="000099"/>
                </a:solidFill>
                <a:effectLst>
                  <a:outerShdw blurRad="38100" dist="38100" dir="2700000" algn="tl">
                    <a:srgbClr val="000000">
                      <a:alpha val="43137"/>
                    </a:srgbClr>
                  </a:outerShdw>
                </a:effectLst>
              </a:rPr>
              <a:t>– 1,0 %</a:t>
            </a:r>
          </a:p>
          <a:p>
            <a:r>
              <a:rPr lang="es-ES_tradnl" b="1" i="1" dirty="0" err="1" smtClean="0">
                <a:solidFill>
                  <a:srgbClr val="000099"/>
                </a:solidFill>
                <a:effectLst>
                  <a:outerShdw blurRad="38100" dist="38100" dir="2700000" algn="tl">
                    <a:srgbClr val="000000">
                      <a:alpha val="43137"/>
                    </a:srgbClr>
                  </a:outerShdw>
                </a:effectLst>
              </a:rPr>
              <a:t>Hexacosanol</a:t>
            </a:r>
            <a:r>
              <a:rPr lang="es-ES_tradnl" b="1" i="1" dirty="0" smtClean="0">
                <a:solidFill>
                  <a:srgbClr val="000099"/>
                </a:solidFill>
                <a:effectLst>
                  <a:outerShdw blurRad="38100" dist="38100" dir="2700000" algn="tl">
                    <a:srgbClr val="000000">
                      <a:alpha val="43137"/>
                    </a:srgbClr>
                  </a:outerShdw>
                </a:effectLst>
              </a:rPr>
              <a:t>  5,5 </a:t>
            </a:r>
            <a:r>
              <a:rPr lang="es-ES_tradnl" b="1" i="1" dirty="0" smtClean="0">
                <a:solidFill>
                  <a:srgbClr val="000099"/>
                </a:solidFill>
                <a:effectLst>
                  <a:outerShdw blurRad="38100" dist="38100" dir="2700000" algn="tl">
                    <a:srgbClr val="000000">
                      <a:alpha val="43137"/>
                    </a:srgbClr>
                  </a:outerShdw>
                </a:effectLst>
              </a:rPr>
              <a:t>– 8,5 %</a:t>
            </a:r>
          </a:p>
          <a:p>
            <a:r>
              <a:rPr lang="es-ES_tradnl" b="1" i="1" dirty="0" err="1" smtClean="0">
                <a:solidFill>
                  <a:srgbClr val="000099"/>
                </a:solidFill>
                <a:effectLst>
                  <a:outerShdw blurRad="38100" dist="38100" dir="2700000" algn="tl">
                    <a:srgbClr val="000000">
                      <a:alpha val="43137"/>
                    </a:srgbClr>
                  </a:outerShdw>
                </a:effectLst>
              </a:rPr>
              <a:t>H</a:t>
            </a:r>
            <a:r>
              <a:rPr lang="es-ES_tradnl" b="1" i="1" dirty="0" err="1" smtClean="0">
                <a:solidFill>
                  <a:srgbClr val="000099"/>
                </a:solidFill>
                <a:effectLst>
                  <a:outerShdw blurRad="38100" dist="38100" dir="2700000" algn="tl">
                    <a:srgbClr val="000000">
                      <a:alpha val="43137"/>
                    </a:srgbClr>
                  </a:outerShdw>
                </a:effectLst>
              </a:rPr>
              <a:t>eptacosanol</a:t>
            </a:r>
            <a:r>
              <a:rPr lang="es-ES_tradnl" b="1" i="1" dirty="0" smtClean="0">
                <a:solidFill>
                  <a:srgbClr val="000099"/>
                </a:solidFill>
                <a:effectLst>
                  <a:outerShdw blurRad="38100" dist="38100" dir="2700000" algn="tl">
                    <a:srgbClr val="000000">
                      <a:alpha val="43137"/>
                    </a:srgbClr>
                  </a:outerShdw>
                </a:effectLst>
              </a:rPr>
              <a:t>  2,0 </a:t>
            </a:r>
            <a:r>
              <a:rPr lang="es-ES_tradnl" b="1" i="1" dirty="0" smtClean="0">
                <a:solidFill>
                  <a:srgbClr val="000099"/>
                </a:solidFill>
                <a:effectLst>
                  <a:outerShdw blurRad="38100" dist="38100" dir="2700000" algn="tl">
                    <a:srgbClr val="000000">
                      <a:alpha val="43137"/>
                    </a:srgbClr>
                  </a:outerShdw>
                </a:effectLst>
              </a:rPr>
              <a:t>–3,5 %</a:t>
            </a:r>
          </a:p>
          <a:p>
            <a:r>
              <a:rPr lang="es-ES_tradnl" b="1" i="1" dirty="0" smtClean="0">
                <a:solidFill>
                  <a:srgbClr val="000099"/>
                </a:solidFill>
                <a:effectLst>
                  <a:outerShdw blurRad="38100" dist="38100" dir="2700000" algn="tl">
                    <a:srgbClr val="000000">
                      <a:alpha val="43137"/>
                    </a:srgbClr>
                  </a:outerShdw>
                </a:effectLst>
              </a:rPr>
              <a:t>O</a:t>
            </a:r>
            <a:r>
              <a:rPr lang="es-ES_tradnl" b="1" i="1" dirty="0" smtClean="0">
                <a:solidFill>
                  <a:srgbClr val="000099"/>
                </a:solidFill>
                <a:effectLst>
                  <a:outerShdw blurRad="38100" dist="38100" dir="2700000" algn="tl">
                    <a:srgbClr val="000000">
                      <a:alpha val="43137"/>
                    </a:srgbClr>
                  </a:outerShdw>
                </a:effectLst>
              </a:rPr>
              <a:t>ctacosanol  60,0 </a:t>
            </a:r>
            <a:r>
              <a:rPr lang="es-ES_tradnl" b="1" i="1" dirty="0" smtClean="0">
                <a:solidFill>
                  <a:srgbClr val="000099"/>
                </a:solidFill>
                <a:effectLst>
                  <a:outerShdw blurRad="38100" dist="38100" dir="2700000" algn="tl">
                    <a:srgbClr val="000000">
                      <a:alpha val="43137"/>
                    </a:srgbClr>
                  </a:outerShdw>
                </a:effectLst>
              </a:rPr>
              <a:t>– 70,0 %</a:t>
            </a:r>
          </a:p>
          <a:p>
            <a:r>
              <a:rPr lang="es-ES_tradnl" b="1" i="1" dirty="0" err="1" smtClean="0">
                <a:solidFill>
                  <a:srgbClr val="000099"/>
                </a:solidFill>
                <a:effectLst>
                  <a:outerShdw blurRad="38100" dist="38100" dir="2700000" algn="tl">
                    <a:srgbClr val="000000">
                      <a:alpha val="43137"/>
                    </a:srgbClr>
                  </a:outerShdw>
                </a:effectLst>
              </a:rPr>
              <a:t>N</a:t>
            </a:r>
            <a:r>
              <a:rPr lang="es-ES_tradnl" b="1" i="1" dirty="0" err="1" smtClean="0">
                <a:solidFill>
                  <a:srgbClr val="000099"/>
                </a:solidFill>
                <a:effectLst>
                  <a:outerShdw blurRad="38100" dist="38100" dir="2700000" algn="tl">
                    <a:srgbClr val="000000">
                      <a:alpha val="43137"/>
                    </a:srgbClr>
                  </a:outerShdw>
                </a:effectLst>
              </a:rPr>
              <a:t>onacosanol</a:t>
            </a:r>
            <a:r>
              <a:rPr lang="es-ES_tradnl" b="1" i="1" dirty="0" smtClean="0">
                <a:solidFill>
                  <a:srgbClr val="000099"/>
                </a:solidFill>
                <a:effectLst>
                  <a:outerShdw blurRad="38100" dist="38100" dir="2700000" algn="tl">
                    <a:srgbClr val="000000">
                      <a:alpha val="43137"/>
                    </a:srgbClr>
                  </a:outerShdw>
                </a:effectLst>
              </a:rPr>
              <a:t>  0,4 </a:t>
            </a:r>
            <a:r>
              <a:rPr lang="es-ES_tradnl" b="1" i="1" dirty="0" smtClean="0">
                <a:solidFill>
                  <a:srgbClr val="000099"/>
                </a:solidFill>
                <a:effectLst>
                  <a:outerShdw blurRad="38100" dist="38100" dir="2700000" algn="tl">
                    <a:srgbClr val="000000">
                      <a:alpha val="43137"/>
                    </a:srgbClr>
                  </a:outerShdw>
                </a:effectLst>
              </a:rPr>
              <a:t>– 1,2 %</a:t>
            </a:r>
          </a:p>
          <a:p>
            <a:r>
              <a:rPr lang="es-ES_tradnl" b="1" i="1" dirty="0" err="1" smtClean="0">
                <a:solidFill>
                  <a:srgbClr val="000099"/>
                </a:solidFill>
                <a:effectLst>
                  <a:outerShdw blurRad="38100" dist="38100" dir="2700000" algn="tl">
                    <a:srgbClr val="000000">
                      <a:alpha val="43137"/>
                    </a:srgbClr>
                  </a:outerShdw>
                </a:effectLst>
              </a:rPr>
              <a:t>T</a:t>
            </a:r>
            <a:r>
              <a:rPr lang="es-ES_tradnl" b="1" i="1" dirty="0" err="1" smtClean="0">
                <a:solidFill>
                  <a:srgbClr val="000099"/>
                </a:solidFill>
                <a:effectLst>
                  <a:outerShdw blurRad="38100" dist="38100" dir="2700000" algn="tl">
                    <a:srgbClr val="000000">
                      <a:alpha val="43137"/>
                    </a:srgbClr>
                  </a:outerShdw>
                </a:effectLst>
              </a:rPr>
              <a:t>riacontanol</a:t>
            </a:r>
            <a:r>
              <a:rPr lang="es-ES_tradnl" b="1" i="1" dirty="0" smtClean="0">
                <a:solidFill>
                  <a:srgbClr val="000099"/>
                </a:solidFill>
                <a:effectLst>
                  <a:outerShdw blurRad="38100" dist="38100" dir="2700000" algn="tl">
                    <a:srgbClr val="000000">
                      <a:alpha val="43137"/>
                    </a:srgbClr>
                  </a:outerShdw>
                </a:effectLst>
              </a:rPr>
              <a:t>  10,0 </a:t>
            </a:r>
            <a:r>
              <a:rPr lang="es-ES_tradnl" b="1" i="1" dirty="0" smtClean="0">
                <a:solidFill>
                  <a:srgbClr val="000099"/>
                </a:solidFill>
                <a:effectLst>
                  <a:outerShdw blurRad="38100" dist="38100" dir="2700000" algn="tl">
                    <a:srgbClr val="000000">
                      <a:alpha val="43137"/>
                    </a:srgbClr>
                  </a:outerShdw>
                </a:effectLst>
              </a:rPr>
              <a:t>– 15,0 %</a:t>
            </a:r>
          </a:p>
          <a:p>
            <a:r>
              <a:rPr lang="es-ES_tradnl" b="1" i="1" dirty="0" err="1" smtClean="0">
                <a:solidFill>
                  <a:srgbClr val="000099"/>
                </a:solidFill>
                <a:effectLst>
                  <a:outerShdw blurRad="38100" dist="38100" dir="2700000" algn="tl">
                    <a:srgbClr val="000000">
                      <a:alpha val="43137"/>
                    </a:srgbClr>
                  </a:outerShdw>
                </a:effectLst>
              </a:rPr>
              <a:t>D</a:t>
            </a:r>
            <a:r>
              <a:rPr lang="es-ES_tradnl" b="1" i="1" dirty="0" err="1" smtClean="0">
                <a:solidFill>
                  <a:srgbClr val="000099"/>
                </a:solidFill>
                <a:effectLst>
                  <a:outerShdw blurRad="38100" dist="38100" dir="2700000" algn="tl">
                    <a:srgbClr val="000000">
                      <a:alpha val="43137"/>
                    </a:srgbClr>
                  </a:outerShdw>
                </a:effectLst>
              </a:rPr>
              <a:t>otriacontanol</a:t>
            </a:r>
            <a:r>
              <a:rPr lang="es-ES_tradnl" b="1" i="1" dirty="0" smtClean="0">
                <a:solidFill>
                  <a:srgbClr val="000099"/>
                </a:solidFill>
                <a:effectLst>
                  <a:outerShdw blurRad="38100" dist="38100" dir="2700000" algn="tl">
                    <a:srgbClr val="000000">
                      <a:alpha val="43137"/>
                    </a:srgbClr>
                  </a:outerShdw>
                </a:effectLst>
              </a:rPr>
              <a:t>  4,0 </a:t>
            </a:r>
            <a:r>
              <a:rPr lang="es-ES_tradnl" b="1" i="1" dirty="0" smtClean="0">
                <a:solidFill>
                  <a:srgbClr val="000099"/>
                </a:solidFill>
                <a:effectLst>
                  <a:outerShdw blurRad="38100" dist="38100" dir="2700000" algn="tl">
                    <a:srgbClr val="000000">
                      <a:alpha val="43137"/>
                    </a:srgbClr>
                  </a:outerShdw>
                </a:effectLst>
              </a:rPr>
              <a:t>– 6,0 %</a:t>
            </a:r>
          </a:p>
          <a:p>
            <a:r>
              <a:rPr lang="es-ES_tradnl" b="1" i="1" dirty="0" err="1" smtClean="0">
                <a:solidFill>
                  <a:srgbClr val="000099"/>
                </a:solidFill>
                <a:effectLst>
                  <a:outerShdw blurRad="38100" dist="38100" dir="2700000" algn="tl">
                    <a:srgbClr val="000000">
                      <a:alpha val="43137"/>
                    </a:srgbClr>
                  </a:outerShdw>
                </a:effectLst>
              </a:rPr>
              <a:t>T</a:t>
            </a:r>
            <a:r>
              <a:rPr lang="es-ES_tradnl" b="1" i="1" dirty="0" err="1" smtClean="0">
                <a:solidFill>
                  <a:srgbClr val="000099"/>
                </a:solidFill>
                <a:effectLst>
                  <a:outerShdw blurRad="38100" dist="38100" dir="2700000" algn="tl">
                    <a:srgbClr val="000000">
                      <a:alpha val="43137"/>
                    </a:srgbClr>
                  </a:outerShdw>
                </a:effectLst>
              </a:rPr>
              <a:t>etratriancontanol</a:t>
            </a:r>
            <a:r>
              <a:rPr lang="es-ES_tradnl" b="1" i="1" dirty="0" smtClean="0">
                <a:solidFill>
                  <a:srgbClr val="000099"/>
                </a:solidFill>
                <a:effectLst>
                  <a:outerShdw blurRad="38100" dist="38100" dir="2700000" algn="tl">
                    <a:srgbClr val="000000">
                      <a:alpha val="43137"/>
                    </a:srgbClr>
                  </a:outerShdw>
                </a:effectLst>
              </a:rPr>
              <a:t>  0,4 </a:t>
            </a:r>
            <a:r>
              <a:rPr lang="es-ES_tradnl" b="1" i="1" dirty="0" smtClean="0">
                <a:solidFill>
                  <a:srgbClr val="000099"/>
                </a:solidFill>
                <a:effectLst>
                  <a:outerShdw blurRad="38100" dist="38100" dir="2700000" algn="tl">
                    <a:srgbClr val="000000">
                      <a:alpha val="43137"/>
                    </a:srgbClr>
                  </a:outerShdw>
                </a:effectLst>
              </a:rPr>
              <a:t>– 2,0 </a:t>
            </a:r>
            <a:r>
              <a:rPr lang="es-ES_tradnl" b="1" i="1" dirty="0" smtClean="0">
                <a:solidFill>
                  <a:srgbClr val="000099"/>
                </a:solidFill>
                <a:effectLst>
                  <a:outerShdw blurRad="38100" dist="38100" dir="2700000" algn="tl">
                    <a:srgbClr val="000000">
                      <a:alpha val="43137"/>
                    </a:srgbClr>
                  </a:outerShdw>
                </a:effectLst>
              </a:rPr>
              <a:t>%</a:t>
            </a:r>
          </a:p>
          <a:p>
            <a:r>
              <a:rPr lang="es-ES_tradnl" b="1" i="1" dirty="0" smtClean="0">
                <a:solidFill>
                  <a:srgbClr val="000099"/>
                </a:solidFill>
                <a:effectLst>
                  <a:outerShdw blurRad="38100" dist="38100" dir="2700000" algn="tl">
                    <a:srgbClr val="000000">
                      <a:alpha val="43137"/>
                    </a:srgbClr>
                  </a:outerShdw>
                </a:effectLst>
              </a:rPr>
              <a:t>p</a:t>
            </a:r>
            <a:r>
              <a:rPr lang="es-ES_tradnl" b="1" i="1" dirty="0" smtClean="0">
                <a:solidFill>
                  <a:srgbClr val="000099"/>
                </a:solidFill>
                <a:effectLst>
                  <a:outerShdw blurRad="38100" dist="38100" dir="2700000" algn="tl">
                    <a:srgbClr val="000000">
                      <a:alpha val="43137"/>
                    </a:srgbClr>
                  </a:outerShdw>
                </a:effectLst>
              </a:rPr>
              <a:t>ara el tratamiento de afecciones  </a:t>
            </a:r>
            <a:r>
              <a:rPr lang="es-ES_tradnl" b="1" i="1" dirty="0" smtClean="0">
                <a:solidFill>
                  <a:srgbClr val="000099"/>
                </a:solidFill>
                <a:effectLst>
                  <a:outerShdw blurRad="38100" dist="38100" dir="2700000" algn="tl">
                    <a:srgbClr val="000000">
                      <a:alpha val="43137"/>
                    </a:srgbClr>
                  </a:outerShdw>
                </a:effectLst>
              </a:rPr>
              <a:t>ateroescleróticas,  tales como hiperagregabilidad plaquetaría, los  accidentes  isquémicos  y trombosis</a:t>
            </a:r>
            <a:endParaRPr lang="es-ES_tradnl" b="1" i="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571472" y="1500174"/>
            <a:ext cx="7143800" cy="1323439"/>
          </a:xfrm>
          <a:prstGeom prst="rect">
            <a:avLst/>
          </a:prstGeom>
          <a:noFill/>
        </p:spPr>
        <p:txBody>
          <a:bodyPr wrap="square" rtlCol="0">
            <a:spAutoFit/>
          </a:bodyPr>
          <a:lstStyle/>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2. Formulación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farmacéutica, tales como tabletas, conteniendo una mezcla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alcoholes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alifáticos primarios de alto peso molecular de acuerdo a las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reivindicación  anterior  en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una relación de 0,5 a 5,0 % del ingrediente activo así como rellenos</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aglutinantes</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desintegrantes, lubricantes y otros excipientes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farmacéuticos.</a:t>
            </a:r>
            <a:endParaRPr lang="es-ES_tradnl" sz="1600"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6 CuadroTexto"/>
          <p:cNvSpPr txBox="1"/>
          <p:nvPr/>
        </p:nvSpPr>
        <p:spPr>
          <a:xfrm>
            <a:off x="571472" y="3071810"/>
            <a:ext cx="7072362" cy="3385542"/>
          </a:xfrm>
          <a:prstGeom prst="rect">
            <a:avLst/>
          </a:prstGeom>
          <a:noFill/>
        </p:spPr>
        <p:txBody>
          <a:bodyPr wrap="square" rtlCol="0">
            <a:spAutoFit/>
          </a:bodyPr>
          <a:lstStyle/>
          <a:p>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3. Formulaciones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farmacéuticas de acuerdo a la reivindicación 15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caracterizadas  porque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las mismas presentan la siguiente composición</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t>
            </a:r>
          </a:p>
          <a:p>
            <a:endPar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endParaRP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Mezclas de alcoholes       0,5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5,0 %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Lactosa                             50,0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65,0 %</a:t>
            </a:r>
          </a:p>
          <a:p>
            <a:pPr lvl="1"/>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Almidón de maíz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10,0 </a:t>
            </a:r>
            <a:r>
              <a:rPr lang="es-VE"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20,0 %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Sacarosa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4,0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6,0 %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Celulosa microcristalina 7,0 – 10,0 %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Gelatina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2,0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4,0 %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Croscarmelosa sódica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4,0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6,5 %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Talco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1,0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3,0 %</a:t>
            </a:r>
          </a:p>
          <a:p>
            <a:pPr lvl="1"/>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Estearato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magnesio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1,5 </a:t>
            </a:r>
            <a:r>
              <a:rPr lang="es-ES_tradnl" sz="16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2,5 %</a:t>
            </a:r>
            <a:endParaRPr lang="es-ES_tradnl" sz="1600"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714348" y="2428868"/>
            <a:ext cx="7643866" cy="1754326"/>
          </a:xfrm>
          <a:prstGeom prst="rect">
            <a:avLst/>
          </a:prstGeom>
          <a:noFill/>
        </p:spPr>
        <p:txBody>
          <a:bodyPr wrap="square" rtlCol="0">
            <a:spAutoFit/>
          </a:bodyPr>
          <a:lstStyle/>
          <a:p>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4. Método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utilizado para el tratamiento de la trombosis, de la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isquemia y  como antiagregante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plaquetario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de acuerdo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 las reivindicaciones 1 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3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caracterizado porque se utiliza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una dosis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diaria de la formulación farmacéutica que contiene entre 1 y 50 mg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 la mezcla de alcoholes antes descrita que  </a:t>
            </a:r>
            <a:r>
              <a:rPr lang="es-VE"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administra por vía oral.</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1500166" y="5214950"/>
            <a:ext cx="6786610" cy="707886"/>
          </a:xfrm>
          <a:prstGeom prst="rect">
            <a:avLst/>
          </a:prstGeom>
          <a:noFill/>
        </p:spPr>
        <p:txBody>
          <a:bodyPr wrap="square" rtlCol="0">
            <a:spAutoFit/>
          </a:bodyPr>
          <a:lstStyle/>
          <a:p>
            <a:pPr algn="r"/>
            <a:r>
              <a:rPr lang="es-ES_tradnl" sz="2000" b="1" i="1" dirty="0" smtClean="0">
                <a:solidFill>
                  <a:srgbClr val="000099"/>
                </a:solidFill>
                <a:effectLst>
                  <a:outerShdw blurRad="38100" dist="38100" dir="2700000" algn="tl">
                    <a:srgbClr val="000000">
                      <a:alpha val="43137"/>
                    </a:srgbClr>
                  </a:outerShdw>
                </a:effectLst>
              </a:rPr>
              <a:t>Muchas  gracias por su atención</a:t>
            </a:r>
          </a:p>
          <a:p>
            <a:pPr algn="r"/>
            <a:r>
              <a:rPr lang="es-ES_tradnl" sz="2000" b="1" i="1" dirty="0" smtClean="0">
                <a:solidFill>
                  <a:srgbClr val="000099"/>
                </a:solidFill>
                <a:effectLst>
                  <a:outerShdw blurRad="38100" dist="38100" dir="2700000" algn="tl">
                    <a:srgbClr val="000000">
                      <a:alpha val="43137"/>
                    </a:srgbClr>
                  </a:outerShdw>
                </a:effectLst>
              </a:rPr>
              <a:t>… y me disculpan si los agoté un poquito</a:t>
            </a:r>
            <a:endParaRPr lang="es-ES_tradnl" sz="2000" b="1" i="1" dirty="0">
              <a:solidFill>
                <a:srgbClr val="000099"/>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87"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88"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16390" name="5 Rectángulo"/>
          <p:cNvSpPr>
            <a:spLocks noChangeArrowheads="1"/>
          </p:cNvSpPr>
          <p:nvPr/>
        </p:nvSpPr>
        <p:spPr bwMode="auto">
          <a:xfrm>
            <a:off x="714348" y="2000240"/>
            <a:ext cx="7929618"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buBlip>
                <a:blip r:embed="rId6"/>
              </a:buBlip>
            </a:pP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Las </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reivindicaciones definen técnicamente la invención y delimitan el alcance de la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misma</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p>
          <a:p>
            <a:pPr algn="just"/>
            <a:endPar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endParaRPr>
          </a:p>
          <a:p>
            <a:pPr algn="just">
              <a:buBlip>
                <a:blip r:embed="rId6"/>
              </a:buBlip>
            </a:pP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Su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definición manifiesta la existencia de un equilibrio entre la invención que se desea proteger en relación a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lo que ya  existe revelado en estado de la técnica.</a:t>
            </a:r>
          </a:p>
          <a:p>
            <a:pPr algn="just"/>
            <a:endPar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a:p>
            <a:pPr algn="just">
              <a:buBlip>
                <a:blip r:embed="rId6"/>
              </a:buBlip>
            </a:pP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Al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determina </a:t>
            </a:r>
            <a:r>
              <a:rPr lang="es-ES" b="1" i="1" u="sng" dirty="0">
                <a:solidFill>
                  <a:srgbClr val="000099"/>
                </a:solidFill>
                <a:effectLst>
                  <a:outerShdw blurRad="38100" dist="38100" dir="2700000" algn="tl">
                    <a:srgbClr val="000000">
                      <a:alpha val="43137"/>
                    </a:srgbClr>
                  </a:outerShdw>
                </a:effectLst>
                <a:latin typeface="Arial" pitchFamily="34" charset="0"/>
                <a:cs typeface="Arial" pitchFamily="34" charset="0"/>
              </a:rPr>
              <a:t>la extensión de la </a:t>
            </a:r>
            <a:r>
              <a:rPr lang="es-ES"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protección</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s</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u único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fin  es describir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la </a:t>
            </a:r>
            <a:r>
              <a:rPr lang="es-ES" b="1" i="1" u="sng" dirty="0">
                <a:solidFill>
                  <a:srgbClr val="000099"/>
                </a:solidFill>
                <a:effectLst>
                  <a:outerShdw blurRad="38100" dist="38100" dir="2700000" algn="tl">
                    <a:srgbClr val="000000">
                      <a:alpha val="43137"/>
                    </a:srgbClr>
                  </a:outerShdw>
                </a:effectLst>
                <a:latin typeface="Arial" pitchFamily="34" charset="0"/>
                <a:cs typeface="Arial" pitchFamily="34" charset="0"/>
              </a:rPr>
              <a:t>esencia técnica de la </a:t>
            </a:r>
            <a:r>
              <a:rPr lang="es-ES" b="1" i="1" u="sng"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invención</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mediante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cláusulas </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técnico-legales que exponen, de acuerdo a un formato determinado, todas las </a:t>
            </a:r>
            <a:r>
              <a:rPr lang="es-ES" b="1" i="1" u="sng" dirty="0">
                <a:solidFill>
                  <a:srgbClr val="000099"/>
                </a:solidFill>
                <a:effectLst>
                  <a:outerShdw blurRad="38100" dist="38100" dir="2700000" algn="tl">
                    <a:srgbClr val="000000">
                      <a:alpha val="43137"/>
                    </a:srgbClr>
                  </a:outerShdw>
                </a:effectLst>
                <a:latin typeface="Arial" pitchFamily="34" charset="0"/>
                <a:cs typeface="Arial" pitchFamily="34" charset="0"/>
              </a:rPr>
              <a:t>características esenciales</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 del objeto de invención para el que se solicita la protección</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t>
            </a:r>
          </a:p>
          <a:p>
            <a:pPr algn="just"/>
            <a:endPar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a:p>
            <a:pPr algn="just">
              <a:buBlip>
                <a:blip r:embed="rId6"/>
              </a:buBlip>
            </a:pP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Este </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documento </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constituye por si mismo  las bases de cualquier proceso de negociación del objeto de la invención</a:t>
            </a:r>
            <a:r>
              <a:rPr lang="es-ES" b="1" i="1" dirty="0">
                <a:solidFill>
                  <a:srgbClr val="000099"/>
                </a:solidFill>
                <a:effectLst>
                  <a:outerShdw blurRad="38100" dist="38100" dir="2700000" algn="tl">
                    <a:srgbClr val="000000">
                      <a:alpha val="43137"/>
                    </a:srgbClr>
                  </a:outerShdw>
                </a:effectLst>
                <a:latin typeface="Arial" pitchFamily="34" charset="0"/>
                <a:cs typeface="Arial" pitchFamily="34" charset="0"/>
              </a:rPr>
              <a:t>.</a:t>
            </a:r>
          </a:p>
        </p:txBody>
      </p:sp>
      <p:sp>
        <p:nvSpPr>
          <p:cNvPr id="7" name="6 CuadroTexto"/>
          <p:cNvSpPr txBox="1"/>
          <p:nvPr/>
        </p:nvSpPr>
        <p:spPr>
          <a:xfrm>
            <a:off x="571472" y="1500174"/>
            <a:ext cx="3786214" cy="400110"/>
          </a:xfrm>
          <a:prstGeom prst="rect">
            <a:avLst/>
          </a:prstGeom>
          <a:noFill/>
        </p:spPr>
        <p:txBody>
          <a:bodyPr wrap="square" rtlCol="0">
            <a:spAutoFit/>
          </a:bodyPr>
          <a:lstStyle/>
          <a:p>
            <a:r>
              <a:rPr lang="es-ES_tradnl" sz="2000" b="1" i="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Volviendo a reflexionar…</a:t>
            </a:r>
            <a:endParaRPr lang="es-ES_tradnl" sz="2000" b="1" i="1"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xmlns="" val="51484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1"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2"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17414" name="5 Rectángulo"/>
          <p:cNvSpPr>
            <a:spLocks noChangeArrowheads="1"/>
          </p:cNvSpPr>
          <p:nvPr/>
        </p:nvSpPr>
        <p:spPr bwMode="auto">
          <a:xfrm>
            <a:off x="571472" y="2357430"/>
            <a:ext cx="4643470" cy="39985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hangingPunct="0">
              <a:spcBef>
                <a:spcPts val="2000"/>
              </a:spcBef>
            </a:pPr>
            <a:r>
              <a:rPr lang="es-ES" sz="1600" b="1" i="1" u="sng"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Parte limitativa</a:t>
            </a: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a:t>
            </a:r>
          </a:p>
          <a:p>
            <a:pPr hangingPunct="0">
              <a:spcBef>
                <a:spcPts val="2000"/>
              </a:spcBef>
            </a:pP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Constituye el preámbulo, comienza por el título y contiene el conjunto de las características técnicas de la invención cuya combinación ya se conoce y se encuentra en el estado de la técnica.</a:t>
            </a:r>
          </a:p>
          <a:p>
            <a:pPr hangingPunct="0">
              <a:spcBef>
                <a:spcPts val="1500"/>
              </a:spcBef>
            </a:pPr>
            <a:r>
              <a:rPr lang="es-ES" sz="1600" b="1" i="1" u="sng"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Parte Distintiva</a:t>
            </a: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a:t>
            </a:r>
          </a:p>
          <a:p>
            <a:pPr hangingPunct="0">
              <a:spcBef>
                <a:spcPts val="2000"/>
              </a:spcBef>
            </a:pP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Contiene el conjunto de las características técnicas novedosas, </a:t>
            </a:r>
            <a:r>
              <a:rPr lang="es-ES" sz="1600" b="1" i="1" dirty="0" smtClean="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 </a:t>
            </a: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que la </a:t>
            </a:r>
            <a:r>
              <a:rPr lang="es-ES" sz="1600" b="1" i="1" dirty="0" smtClean="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distingue como solución técnica de sus análogas  reveladas ya  en el </a:t>
            </a: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estado de la técnica y </a:t>
            </a:r>
            <a:r>
              <a:rPr lang="es-ES" sz="1600" b="1" i="1" dirty="0" smtClean="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que constituyen las </a:t>
            </a:r>
            <a:r>
              <a:rPr lang="es-ES" sz="1600" b="1" i="1" dirty="0">
                <a:solidFill>
                  <a:srgbClr val="C00000"/>
                </a:solidFill>
                <a:effectLst>
                  <a:outerShdw blurRad="38100" dist="38100" dir="2700000" algn="tl">
                    <a:srgbClr val="000000">
                      <a:alpha val="43137"/>
                    </a:srgbClr>
                  </a:outerShdw>
                </a:effectLst>
                <a:latin typeface="Arial" pitchFamily="34" charset="0"/>
                <a:ea typeface="Arial Unicode MS" pitchFamily="34" charset="-128"/>
                <a:cs typeface="Arial" pitchFamily="34" charset="0"/>
              </a:rPr>
              <a:t>que específicamente se desean proteger.</a:t>
            </a:r>
          </a:p>
        </p:txBody>
      </p:sp>
      <p:sp>
        <p:nvSpPr>
          <p:cNvPr id="17415" name="6 CuadroTexto"/>
          <p:cNvSpPr txBox="1">
            <a:spLocks noChangeArrowheads="1"/>
          </p:cNvSpPr>
          <p:nvPr/>
        </p:nvSpPr>
        <p:spPr bwMode="auto">
          <a:xfrm>
            <a:off x="5429256" y="3357562"/>
            <a:ext cx="3429024" cy="18158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s-ES" sz="1600" b="1" i="1" dirty="0">
                <a:solidFill>
                  <a:srgbClr val="000099"/>
                </a:solidFill>
                <a:effectLst>
                  <a:outerShdw blurRad="38100" dist="38100" dir="2700000" algn="tl">
                    <a:srgbClr val="000000">
                      <a:alpha val="43137"/>
                    </a:srgbClr>
                  </a:outerShdw>
                </a:effectLst>
                <a:ea typeface="Arial Unicode MS" pitchFamily="34" charset="-128"/>
              </a:rPr>
              <a:t>Ambas partes se relacionan mediante expresiones tales como: “</a:t>
            </a:r>
            <a:r>
              <a:rPr lang="es-ES" sz="1600" b="1" i="1" u="sng" dirty="0">
                <a:solidFill>
                  <a:srgbClr val="000099"/>
                </a:solidFill>
                <a:effectLst>
                  <a:outerShdw blurRad="38100" dist="38100" dir="2700000" algn="tl">
                    <a:srgbClr val="000000">
                      <a:alpha val="43137"/>
                    </a:srgbClr>
                  </a:outerShdw>
                </a:effectLst>
                <a:ea typeface="Arial Unicode MS" pitchFamily="34" charset="-128"/>
              </a:rPr>
              <a:t>caracterizado por</a:t>
            </a:r>
            <a:r>
              <a:rPr lang="es-ES" sz="1600" b="1" i="1" dirty="0">
                <a:solidFill>
                  <a:srgbClr val="000099"/>
                </a:solidFill>
                <a:effectLst>
                  <a:outerShdw blurRad="38100" dist="38100" dir="2700000" algn="tl">
                    <a:srgbClr val="000000">
                      <a:alpha val="43137"/>
                    </a:srgbClr>
                  </a:outerShdw>
                </a:effectLst>
                <a:ea typeface="Arial Unicode MS" pitchFamily="34" charset="-128"/>
              </a:rPr>
              <a:t>”, “</a:t>
            </a:r>
            <a:r>
              <a:rPr lang="es-ES" sz="1600" b="1" i="1" u="sng" dirty="0">
                <a:solidFill>
                  <a:srgbClr val="000099"/>
                </a:solidFill>
                <a:effectLst>
                  <a:outerShdw blurRad="38100" dist="38100" dir="2700000" algn="tl">
                    <a:srgbClr val="000000">
                      <a:alpha val="43137"/>
                    </a:srgbClr>
                  </a:outerShdw>
                </a:effectLst>
                <a:ea typeface="Arial Unicode MS" pitchFamily="34" charset="-128"/>
              </a:rPr>
              <a:t>que comprende</a:t>
            </a:r>
            <a:r>
              <a:rPr lang="es-ES" sz="1600" b="1" i="1" dirty="0">
                <a:solidFill>
                  <a:srgbClr val="000099"/>
                </a:solidFill>
                <a:effectLst>
                  <a:outerShdw blurRad="38100" dist="38100" dir="2700000" algn="tl">
                    <a:srgbClr val="000000">
                      <a:alpha val="43137"/>
                    </a:srgbClr>
                  </a:outerShdw>
                </a:effectLst>
                <a:ea typeface="Arial Unicode MS" pitchFamily="34" charset="-128"/>
              </a:rPr>
              <a:t>”, “</a:t>
            </a:r>
            <a:r>
              <a:rPr lang="es-ES" sz="1600" b="1" i="1" u="sng" dirty="0">
                <a:solidFill>
                  <a:srgbClr val="000099"/>
                </a:solidFill>
                <a:effectLst>
                  <a:outerShdw blurRad="38100" dist="38100" dir="2700000" algn="tl">
                    <a:srgbClr val="000000">
                      <a:alpha val="43137"/>
                    </a:srgbClr>
                  </a:outerShdw>
                </a:effectLst>
                <a:ea typeface="Arial Unicode MS" pitchFamily="34" charset="-128"/>
              </a:rPr>
              <a:t>que consiste</a:t>
            </a:r>
            <a:r>
              <a:rPr lang="es-ES" sz="1600" b="1" i="1" dirty="0">
                <a:solidFill>
                  <a:srgbClr val="000099"/>
                </a:solidFill>
                <a:effectLst>
                  <a:outerShdw blurRad="38100" dist="38100" dir="2700000" algn="tl">
                    <a:srgbClr val="000000">
                      <a:alpha val="43137"/>
                    </a:srgbClr>
                  </a:outerShdw>
                </a:effectLst>
                <a:ea typeface="Arial Unicode MS" pitchFamily="34" charset="-128"/>
              </a:rPr>
              <a:t>” u otras similares que permitan distinguir los aspectos conocidos de los novedosos</a:t>
            </a:r>
            <a:endParaRPr lang="es-ES_tradnl" sz="1600" b="1" i="1" dirty="0">
              <a:solidFill>
                <a:srgbClr val="000099"/>
              </a:solidFill>
              <a:effectLst>
                <a:outerShdw blurRad="38100" dist="38100" dir="2700000" algn="tl">
                  <a:srgbClr val="000000">
                    <a:alpha val="43137"/>
                  </a:srgbClr>
                </a:outerShdw>
              </a:effectLst>
              <a:ea typeface="Arial Unicode MS" pitchFamily="34" charset="-128"/>
            </a:endParaRPr>
          </a:p>
        </p:txBody>
      </p:sp>
      <p:sp>
        <p:nvSpPr>
          <p:cNvPr id="8" name="7 CuadroTexto"/>
          <p:cNvSpPr txBox="1"/>
          <p:nvPr/>
        </p:nvSpPr>
        <p:spPr>
          <a:xfrm>
            <a:off x="285720" y="1285860"/>
            <a:ext cx="8358246" cy="923330"/>
          </a:xfrm>
          <a:prstGeom prst="rect">
            <a:avLst/>
          </a:prstGeom>
          <a:noFill/>
        </p:spPr>
        <p:txBody>
          <a:bodyPr wrap="square" rtlCol="0">
            <a:spAutoFit/>
          </a:bodyPr>
          <a:lstStyle/>
          <a:p>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Como se define   a través de la reivindicación</a:t>
            </a:r>
            <a:r>
              <a:rPr lang="es-ES"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equilibrio entre la invención que se desea proteger en relación a  lo que ya  existe revelado en estado de la técnica</a:t>
            </a:r>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 </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xmlns="" val="2795266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5"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6"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Rectángulo"/>
          <p:cNvSpPr/>
          <p:nvPr/>
        </p:nvSpPr>
        <p:spPr>
          <a:xfrm>
            <a:off x="285720" y="1928802"/>
            <a:ext cx="4214842" cy="4770537"/>
          </a:xfrm>
          <a:prstGeom prst="rect">
            <a:avLst/>
          </a:prstGeom>
        </p:spPr>
        <p:txBody>
          <a:bodyPr wrap="square">
            <a:spAutoFit/>
          </a:bodyPr>
          <a:lstStyle/>
          <a:p>
            <a:pPr fontAlgn="auto">
              <a:spcAft>
                <a:spcPts val="0"/>
              </a:spcAft>
              <a:buFont typeface="Arial" charset="0"/>
              <a:buNone/>
              <a:defRPr/>
            </a:pPr>
            <a:r>
              <a:rPr lang="es-ES" sz="1600" b="1" i="1" dirty="0">
                <a:solidFill>
                  <a:srgbClr val="000099"/>
                </a:solidFill>
                <a:effectLst>
                  <a:outerShdw blurRad="38100" dist="38100" dir="2700000" algn="tl">
                    <a:srgbClr val="000000">
                      <a:alpha val="43137"/>
                    </a:srgbClr>
                  </a:outerShdw>
                </a:effectLst>
                <a:latin typeface="Arial" pitchFamily="34" charset="0"/>
                <a:ea typeface="Tahoma" pitchFamily="34" charset="0"/>
                <a:cs typeface="Arial" pitchFamily="34" charset="0"/>
              </a:rPr>
              <a:t>REIVINDICACIONES INDEPENDIENTES</a:t>
            </a:r>
          </a:p>
          <a:p>
            <a:pPr marL="274320" indent="-274320" fontAlgn="auto">
              <a:spcAft>
                <a:spcPts val="0"/>
              </a:spcAft>
              <a:buFont typeface="Arial" charset="0"/>
              <a:buChar char="•"/>
              <a:defRPr/>
            </a:pPr>
            <a:endParaRPr lang="es-ES" sz="1600" b="1" i="1" u="sng" dirty="0">
              <a:solidFill>
                <a:srgbClr val="000099"/>
              </a:solidFill>
              <a:effectLst>
                <a:outerShdw blurRad="38100" dist="38100" dir="2700000" algn="tl">
                  <a:srgbClr val="000000">
                    <a:alpha val="43137"/>
                  </a:srgbClr>
                </a:outerShdw>
              </a:effectLst>
              <a:latin typeface="Arial" pitchFamily="34" charset="0"/>
              <a:cs typeface="Arial" pitchFamily="34" charset="0"/>
            </a:endParaRPr>
          </a:p>
          <a:p>
            <a:pPr marL="274320" indent="-274320" fontAlgn="auto">
              <a:spcAft>
                <a:spcPts val="0"/>
              </a:spcAft>
              <a:buFontTx/>
              <a:buAutoNum type="arabicPeriod"/>
              <a:defRPr/>
            </a:pPr>
            <a:r>
              <a:rPr lang="es-ES" sz="1600" b="1" i="1" dirty="0">
                <a:solidFill>
                  <a:srgbClr val="000099"/>
                </a:solidFill>
                <a:effectLst>
                  <a:outerShdw blurRad="38100" dist="38100" dir="2700000" algn="tl">
                    <a:srgbClr val="000000">
                      <a:alpha val="43137"/>
                    </a:srgbClr>
                  </a:outerShdw>
                </a:effectLst>
                <a:latin typeface="Arial" pitchFamily="34" charset="0"/>
                <a:cs typeface="Arial" pitchFamily="34" charset="0"/>
              </a:rPr>
              <a:t>Definen la invención en su forma más general, está completa en si misma. Por lo general se redacta sin referencia a ninguna reivindicación precedente.</a:t>
            </a:r>
          </a:p>
          <a:p>
            <a:pPr marL="274320" indent="-274320" fontAlgn="auto">
              <a:spcAft>
                <a:spcPts val="0"/>
              </a:spcAft>
              <a:buFontTx/>
              <a:buAutoNum type="arabicPeriod"/>
              <a:defRPr/>
            </a:pPr>
            <a:r>
              <a:rPr lang="es-ES" sz="1600" b="1" i="1" dirty="0">
                <a:solidFill>
                  <a:srgbClr val="000099"/>
                </a:solidFill>
                <a:effectLst>
                  <a:outerShdw blurRad="38100" dist="38100" dir="2700000" algn="tl">
                    <a:srgbClr val="000000">
                      <a:alpha val="43137"/>
                    </a:srgbClr>
                  </a:outerShdw>
                </a:effectLst>
                <a:latin typeface="Arial" pitchFamily="34" charset="0"/>
                <a:cs typeface="Arial" pitchFamily="34" charset="0"/>
              </a:rPr>
              <a:t>Definen todas las características esenciales de la invención y es autosuficiente.</a:t>
            </a:r>
          </a:p>
          <a:p>
            <a:pPr marL="274320" indent="-274320" fontAlgn="auto">
              <a:spcAft>
                <a:spcPts val="0"/>
              </a:spcAft>
              <a:buFontTx/>
              <a:buAutoNum type="arabicPeriod"/>
              <a:defRPr/>
            </a:pPr>
            <a:r>
              <a:rPr lang="es-ES" sz="1600" b="1" i="1" dirty="0">
                <a:solidFill>
                  <a:srgbClr val="000099"/>
                </a:solidFill>
                <a:effectLst>
                  <a:outerShdw blurRad="38100" dist="38100" dir="2700000" algn="tl">
                    <a:srgbClr val="000000">
                      <a:alpha val="43137"/>
                    </a:srgbClr>
                  </a:outerShdw>
                </a:effectLst>
                <a:latin typeface="Arial" pitchFamily="34" charset="0"/>
                <a:cs typeface="Arial" pitchFamily="34" charset="0"/>
              </a:rPr>
              <a:t>Es posible encontrar más de una reivindicación independiente en una categoría  o en diferentes categorías, siempre y cuando dichas invenciones tengan el mismo objeto de invención. En ese caso la solicitud debe tener tantas reivindicaciones independientes como invenciones relacionadas.</a:t>
            </a:r>
          </a:p>
        </p:txBody>
      </p:sp>
      <p:sp>
        <p:nvSpPr>
          <p:cNvPr id="22529" name="Rectangle 1"/>
          <p:cNvSpPr>
            <a:spLocks noChangeArrowheads="1"/>
          </p:cNvSpPr>
          <p:nvPr/>
        </p:nvSpPr>
        <p:spPr bwMode="auto">
          <a:xfrm>
            <a:off x="4643438" y="1928802"/>
            <a:ext cx="421484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ea typeface="Calibri" pitchFamily="34" charset="0"/>
                <a:cs typeface="Arial" pitchFamily="34" charset="0"/>
              </a:rPr>
              <a:t>REIVINDICACIONES DEPANDIENTES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VE"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s-ES"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ea typeface="Calibri" pitchFamily="34" charset="0"/>
                <a:cs typeface="Arial" pitchFamily="34" charset="0"/>
              </a:rPr>
              <a:t>Contienen las características de otra reivindicación de la cual dependen.</a:t>
            </a:r>
            <a:endParaRPr kumimoji="0" lang="es-VE"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s-ES"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ea typeface="Calibri" pitchFamily="34" charset="0"/>
                <a:cs typeface="Arial" pitchFamily="34" charset="0"/>
              </a:rPr>
              <a:t>Pueden referirse a una o más reivindicaciones independientes, dependientes, o a ambas al mismo tiempo, siempre que la dependencia sea clara y no existan contradicciones.</a:t>
            </a:r>
            <a:endParaRPr kumimoji="0" lang="es-VE"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s-ES"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ea typeface="Calibri" pitchFamily="34" charset="0"/>
                <a:cs typeface="Arial" pitchFamily="34" charset="0"/>
              </a:rPr>
              <a:t>Es patentable si la reivindicación independiente de la cual se deriva es también patentable, aunque defina elementos ya conocidos del estado de la técnica. La patentabilidad se deriva de la reivindicación independiente.</a:t>
            </a:r>
            <a:endParaRPr kumimoji="0" lang="es-VE"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VE" sz="1600" b="1" i="1" u="none" strike="noStrike" cap="none" normalizeH="0" baseline="0" dirty="0" smtClean="0">
              <a:ln>
                <a:noFill/>
              </a:ln>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8 CuadroTexto"/>
          <p:cNvSpPr txBox="1"/>
          <p:nvPr/>
        </p:nvSpPr>
        <p:spPr>
          <a:xfrm>
            <a:off x="500034" y="1357298"/>
            <a:ext cx="6715172" cy="369332"/>
          </a:xfrm>
          <a:prstGeom prst="rect">
            <a:avLst/>
          </a:prstGeom>
          <a:noFill/>
        </p:spPr>
        <p:txBody>
          <a:bodyPr wrap="square" rtlCol="0">
            <a:spAutoFit/>
          </a:bodyPr>
          <a:lstStyle/>
          <a:p>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Las reivindicaciones pueden ser: </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xmlns="" val="139550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2000"/>
                                        <p:tgtEl>
                                          <p:spTgt spid="6"/>
                                        </p:tgtEl>
                                      </p:cBhvr>
                                    </p:animEffect>
                                  </p:childTnLst>
                                </p:cTn>
                              </p:par>
                            </p:childTnLst>
                          </p:cTn>
                        </p:par>
                        <p:par>
                          <p:cTn id="8" fill="hold">
                            <p:stCondLst>
                              <p:cond delay="3000"/>
                            </p:stCondLst>
                            <p:childTnLst>
                              <p:par>
                                <p:cTn id="9" presetID="22" presetClass="entr" presetSubtype="1" fill="hold" grpId="0" nodeType="afterEffect">
                                  <p:stCondLst>
                                    <p:cond delay="1000"/>
                                  </p:stCondLst>
                                  <p:childTnLst>
                                    <p:set>
                                      <p:cBhvr>
                                        <p:cTn id="10" dur="1" fill="hold">
                                          <p:stCondLst>
                                            <p:cond delay="0"/>
                                          </p:stCondLst>
                                        </p:cTn>
                                        <p:tgtEl>
                                          <p:spTgt spid="22529"/>
                                        </p:tgtEl>
                                        <p:attrNameLst>
                                          <p:attrName>style.visibility</p:attrName>
                                        </p:attrNameLst>
                                      </p:cBhvr>
                                      <p:to>
                                        <p:strVal val="visible"/>
                                      </p:to>
                                    </p:set>
                                    <p:animEffect transition="in" filter="wipe(up)">
                                      <p:cBhvr>
                                        <p:cTn id="11" dur="2000"/>
                                        <p:tgtEl>
                                          <p:spTgt spid="22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25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459"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460"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642910" y="1357298"/>
            <a:ext cx="6286544" cy="923330"/>
          </a:xfrm>
          <a:prstGeom prst="rect">
            <a:avLst/>
          </a:prstGeom>
          <a:noFill/>
        </p:spPr>
        <p:txBody>
          <a:bodyPr wrap="square" rtlCol="0">
            <a:spAutoFit/>
          </a:bodyPr>
          <a:lstStyle/>
          <a:p>
            <a:r>
              <a:rPr lang="es-ES_tradnl" b="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Concisa</a:t>
            </a:r>
            <a:r>
              <a:rPr lang="es-ES_tradnl" dirty="0" smtClean="0">
                <a:solidFill>
                  <a:srgbClr val="000099"/>
                </a:solidFill>
                <a:latin typeface="Arial" pitchFamily="34" charset="0"/>
                <a:cs typeface="Arial" pitchFamily="34" charset="0"/>
              </a:rPr>
              <a:t>: Breve descripción  de las características esenciales  de la invención. Se redactan como una sola oración sin puntos ni comas.</a:t>
            </a:r>
            <a:endParaRPr lang="es-ES_tradnl" dirty="0">
              <a:solidFill>
                <a:srgbClr val="000099"/>
              </a:solidFill>
              <a:latin typeface="Arial" pitchFamily="34" charset="0"/>
              <a:cs typeface="Arial" pitchFamily="34" charset="0"/>
            </a:endParaRPr>
          </a:p>
        </p:txBody>
      </p:sp>
      <p:sp>
        <p:nvSpPr>
          <p:cNvPr id="11" name="10 CuadroTexto"/>
          <p:cNvSpPr txBox="1"/>
          <p:nvPr/>
        </p:nvSpPr>
        <p:spPr>
          <a:xfrm>
            <a:off x="1142976" y="2285992"/>
            <a:ext cx="7143800" cy="923330"/>
          </a:xfrm>
          <a:prstGeom prst="rect">
            <a:avLst/>
          </a:prstGeom>
          <a:noFill/>
        </p:spPr>
        <p:txBody>
          <a:bodyPr wrap="square" rtlCol="0">
            <a:spAutoFit/>
          </a:bodyPr>
          <a:lstStyle/>
          <a:p>
            <a:r>
              <a:rPr lang="es-ES_tradnl" b="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Precisa</a:t>
            </a:r>
            <a:r>
              <a:rPr lang="es-ES_tradnl" dirty="0" smtClean="0">
                <a:solidFill>
                  <a:srgbClr val="000099"/>
                </a:solidFill>
                <a:latin typeface="Arial" pitchFamily="34" charset="0"/>
                <a:cs typeface="Arial" pitchFamily="34" charset="0"/>
              </a:rPr>
              <a:t>: La  forma de redacción no debe permitir  interpretaciones arbitrarias y solo se debe exponer  en intervalos de parámetros que realmente permitan obtener el resultado señalado</a:t>
            </a:r>
            <a:endParaRPr lang="es-ES_tradnl" dirty="0">
              <a:solidFill>
                <a:srgbClr val="000099"/>
              </a:solidFill>
              <a:latin typeface="Arial" pitchFamily="34" charset="0"/>
              <a:cs typeface="Arial" pitchFamily="34" charset="0"/>
            </a:endParaRPr>
          </a:p>
        </p:txBody>
      </p:sp>
      <p:sp>
        <p:nvSpPr>
          <p:cNvPr id="12" name="11 CuadroTexto"/>
          <p:cNvSpPr txBox="1"/>
          <p:nvPr/>
        </p:nvSpPr>
        <p:spPr>
          <a:xfrm>
            <a:off x="2714612" y="4214818"/>
            <a:ext cx="6143668" cy="2308324"/>
          </a:xfrm>
          <a:prstGeom prst="rect">
            <a:avLst/>
          </a:prstGeom>
          <a:noFill/>
        </p:spPr>
        <p:txBody>
          <a:bodyPr wrap="square" rtlCol="0">
            <a:spAutoFit/>
          </a:bodyPr>
          <a:lstStyle/>
          <a:p>
            <a:r>
              <a:rPr lang="es-ES_tradnl" b="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Clara</a:t>
            </a:r>
            <a:r>
              <a:rPr lang="es-ES_tradnl" dirty="0" smtClean="0">
                <a:solidFill>
                  <a:srgbClr val="000099"/>
                </a:solidFill>
                <a:latin typeface="Arial" pitchFamily="34" charset="0"/>
                <a:cs typeface="Arial" pitchFamily="34" charset="0"/>
              </a:rPr>
              <a:t>: La redacción  debe facilitar la evaluación  de la satisfacción de los requisitos de patentabilidad(novedad, actividad inventiva y aplicabilidad industrial). Para ello solo se deben utilizar palabras  técnicas del área técnica, evitando términos imprecisos o relativos, ni tampoco identificar productos por sus marcas comerciales. . Solo en las reivindicaciones  dependientes se admiten términos  como: “preferentemente”; “tal como” o “en especial” </a:t>
            </a:r>
            <a:endParaRPr lang="es-ES_tradnl" dirty="0">
              <a:solidFill>
                <a:srgbClr val="000099"/>
              </a:solidFill>
              <a:latin typeface="Arial" pitchFamily="34" charset="0"/>
              <a:cs typeface="Arial" pitchFamily="34" charset="0"/>
            </a:endParaRPr>
          </a:p>
        </p:txBody>
      </p:sp>
      <p:sp>
        <p:nvSpPr>
          <p:cNvPr id="13" name="12 CuadroTexto"/>
          <p:cNvSpPr txBox="1"/>
          <p:nvPr/>
        </p:nvSpPr>
        <p:spPr>
          <a:xfrm>
            <a:off x="1643042" y="3143248"/>
            <a:ext cx="7215238" cy="923330"/>
          </a:xfrm>
          <a:prstGeom prst="rect">
            <a:avLst/>
          </a:prstGeom>
          <a:noFill/>
        </p:spPr>
        <p:txBody>
          <a:bodyPr wrap="square" rtlCol="0">
            <a:spAutoFit/>
          </a:bodyPr>
          <a:lstStyle/>
          <a:p>
            <a:r>
              <a:rPr lang="es-ES_tradnl" b="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Sustentada</a:t>
            </a:r>
            <a:r>
              <a:rPr lang="es-ES_tradnl" dirty="0" smtClean="0">
                <a:solidFill>
                  <a:srgbClr val="000099"/>
                </a:solidFill>
                <a:latin typeface="Arial" pitchFamily="34" charset="0"/>
                <a:cs typeface="Arial" pitchFamily="34" charset="0"/>
              </a:rPr>
              <a:t>:</a:t>
            </a:r>
            <a:r>
              <a:rPr lang="es-ES" dirty="0" smtClean="0">
                <a:solidFill>
                  <a:srgbClr val="000099"/>
                </a:solidFill>
                <a:latin typeface="Arial" pitchFamily="34" charset="0"/>
                <a:cs typeface="Arial" pitchFamily="34" charset="0"/>
              </a:rPr>
              <a:t> el objeto de cada reivindicación tiene que tener su fundamento en la descripción y que su alcance no debe exceder más allá de lo justificado por el contenido de la descripción y los dibujos</a:t>
            </a:r>
            <a:r>
              <a:rPr lang="es-ES_tradnl" dirty="0" smtClean="0">
                <a:solidFill>
                  <a:srgbClr val="000099"/>
                </a:solidFill>
                <a:latin typeface="Arial" pitchFamily="34" charset="0"/>
                <a:cs typeface="Arial" pitchFamily="34" charset="0"/>
              </a:rPr>
              <a:t> </a:t>
            </a:r>
            <a:endParaRPr lang="es-ES_tradnl" dirty="0">
              <a:solidFill>
                <a:srgbClr val="000099"/>
              </a:solidFill>
              <a:latin typeface="Arial" pitchFamily="34" charset="0"/>
              <a:cs typeface="Arial" pitchFamily="34" charset="0"/>
            </a:endParaRPr>
          </a:p>
        </p:txBody>
      </p:sp>
      <p:sp>
        <p:nvSpPr>
          <p:cNvPr id="15" name="14 CuadroTexto"/>
          <p:cNvSpPr txBox="1"/>
          <p:nvPr/>
        </p:nvSpPr>
        <p:spPr>
          <a:xfrm>
            <a:off x="1000100" y="4214818"/>
            <a:ext cx="1571636" cy="830997"/>
          </a:xfrm>
          <a:prstGeom prst="rect">
            <a:avLst/>
          </a:prstGeom>
          <a:solidFill>
            <a:schemeClr val="bg1"/>
          </a:solidFill>
          <a:scene3d>
            <a:camera prst="orthographicFront"/>
            <a:lightRig rig="threePt" dir="t"/>
          </a:scene3d>
          <a:sp3d>
            <a:bevelT/>
          </a:sp3d>
        </p:spPr>
        <p:txBody>
          <a:bodyPr wrap="square" rtlCol="0">
            <a:spAutoFit/>
          </a:bodyPr>
          <a:lstStyle/>
          <a:p>
            <a:pPr algn="ctr"/>
            <a:r>
              <a:rPr lang="es-ES_tradnl" sz="1600" b="1" i="1" dirty="0" smtClean="0">
                <a:solidFill>
                  <a:srgbClr val="C00000"/>
                </a:solidFill>
                <a:effectLst>
                  <a:outerShdw blurRad="38100" dist="38100" dir="2700000" algn="tl">
                    <a:srgbClr val="000000">
                      <a:alpha val="43137"/>
                    </a:srgbClr>
                  </a:outerShdw>
                </a:effectLst>
              </a:rPr>
              <a:t>Requisitos  de las reivindicaciones </a:t>
            </a:r>
            <a:endParaRPr lang="es-ES_tradnl" sz="1600" b="1" i="1" dirty="0">
              <a:solidFill>
                <a:srgbClr val="C00000"/>
              </a:solidFill>
              <a:effectLst>
                <a:outerShdw blurRad="38100" dist="38100" dir="2700000" algn="tl">
                  <a:srgbClr val="000000">
                    <a:alpha val="43137"/>
                  </a:srgbClr>
                </a:outerShdw>
              </a:effectLst>
            </a:endParaRPr>
          </a:p>
        </p:txBody>
      </p:sp>
      <p:grpSp>
        <p:nvGrpSpPr>
          <p:cNvPr id="20483" name="Group 3"/>
          <p:cNvGrpSpPr>
            <a:grpSpLocks noChangeAspect="1"/>
          </p:cNvGrpSpPr>
          <p:nvPr/>
        </p:nvGrpSpPr>
        <p:grpSpPr bwMode="auto">
          <a:xfrm>
            <a:off x="0" y="4598989"/>
            <a:ext cx="1749425" cy="1995488"/>
            <a:chOff x="0" y="2897"/>
            <a:chExt cx="1102" cy="1257"/>
          </a:xfrm>
        </p:grpSpPr>
        <p:sp>
          <p:nvSpPr>
            <p:cNvPr id="20485" name="Freeform 5"/>
            <p:cNvSpPr>
              <a:spLocks/>
            </p:cNvSpPr>
            <p:nvPr/>
          </p:nvSpPr>
          <p:spPr bwMode="auto">
            <a:xfrm>
              <a:off x="11" y="3252"/>
              <a:ext cx="715" cy="819"/>
            </a:xfrm>
            <a:custGeom>
              <a:avLst/>
              <a:gdLst/>
              <a:ahLst/>
              <a:cxnLst>
                <a:cxn ang="0">
                  <a:pos x="941" y="0"/>
                </a:cxn>
                <a:cxn ang="0">
                  <a:pos x="754" y="59"/>
                </a:cxn>
                <a:cxn ang="0">
                  <a:pos x="433" y="237"/>
                </a:cxn>
                <a:cxn ang="0">
                  <a:pos x="296" y="271"/>
                </a:cxn>
                <a:cxn ang="0">
                  <a:pos x="306" y="348"/>
                </a:cxn>
                <a:cxn ang="0">
                  <a:pos x="319" y="373"/>
                </a:cxn>
                <a:cxn ang="0">
                  <a:pos x="126" y="523"/>
                </a:cxn>
                <a:cxn ang="0">
                  <a:pos x="0" y="763"/>
                </a:cxn>
                <a:cxn ang="0">
                  <a:pos x="0" y="934"/>
                </a:cxn>
                <a:cxn ang="0">
                  <a:pos x="156" y="1094"/>
                </a:cxn>
                <a:cxn ang="0">
                  <a:pos x="319" y="1162"/>
                </a:cxn>
                <a:cxn ang="0">
                  <a:pos x="425" y="1230"/>
                </a:cxn>
                <a:cxn ang="0">
                  <a:pos x="387" y="1367"/>
                </a:cxn>
                <a:cxn ang="0">
                  <a:pos x="387" y="1527"/>
                </a:cxn>
                <a:cxn ang="0">
                  <a:pos x="638" y="1520"/>
                </a:cxn>
                <a:cxn ang="0">
                  <a:pos x="645" y="2027"/>
                </a:cxn>
                <a:cxn ang="0">
                  <a:pos x="630" y="2266"/>
                </a:cxn>
                <a:cxn ang="0">
                  <a:pos x="573" y="2391"/>
                </a:cxn>
                <a:cxn ang="0">
                  <a:pos x="969" y="2450"/>
                </a:cxn>
                <a:cxn ang="0">
                  <a:pos x="1244" y="2418"/>
                </a:cxn>
                <a:cxn ang="0">
                  <a:pos x="1343" y="2457"/>
                </a:cxn>
                <a:cxn ang="0">
                  <a:pos x="1482" y="2450"/>
                </a:cxn>
                <a:cxn ang="0">
                  <a:pos x="1697" y="2409"/>
                </a:cxn>
                <a:cxn ang="0">
                  <a:pos x="1892" y="2426"/>
                </a:cxn>
                <a:cxn ang="0">
                  <a:pos x="1915" y="2374"/>
                </a:cxn>
                <a:cxn ang="0">
                  <a:pos x="1879" y="2266"/>
                </a:cxn>
                <a:cxn ang="0">
                  <a:pos x="1855" y="2037"/>
                </a:cxn>
                <a:cxn ang="0">
                  <a:pos x="1864" y="1724"/>
                </a:cxn>
                <a:cxn ang="0">
                  <a:pos x="1864" y="1536"/>
                </a:cxn>
                <a:cxn ang="0">
                  <a:pos x="2124" y="1509"/>
                </a:cxn>
                <a:cxn ang="0">
                  <a:pos x="2064" y="1145"/>
                </a:cxn>
                <a:cxn ang="0">
                  <a:pos x="2055" y="991"/>
                </a:cxn>
                <a:cxn ang="0">
                  <a:pos x="2205" y="1105"/>
                </a:cxn>
                <a:cxn ang="0">
                  <a:pos x="2417" y="1171"/>
                </a:cxn>
                <a:cxn ang="0">
                  <a:pos x="2745" y="1171"/>
                </a:cxn>
                <a:cxn ang="0">
                  <a:pos x="2861" y="950"/>
                </a:cxn>
                <a:cxn ang="0">
                  <a:pos x="2861" y="728"/>
                </a:cxn>
                <a:cxn ang="0">
                  <a:pos x="2645" y="719"/>
                </a:cxn>
                <a:cxn ang="0">
                  <a:pos x="2569" y="668"/>
                </a:cxn>
                <a:cxn ang="0">
                  <a:pos x="2475" y="728"/>
                </a:cxn>
                <a:cxn ang="0">
                  <a:pos x="2469" y="626"/>
                </a:cxn>
                <a:cxn ang="0">
                  <a:pos x="2439" y="600"/>
                </a:cxn>
                <a:cxn ang="0">
                  <a:pos x="2334" y="616"/>
                </a:cxn>
                <a:cxn ang="0">
                  <a:pos x="2311" y="509"/>
                </a:cxn>
                <a:cxn ang="0">
                  <a:pos x="2176" y="373"/>
                </a:cxn>
                <a:cxn ang="0">
                  <a:pos x="2192" y="311"/>
                </a:cxn>
                <a:cxn ang="0">
                  <a:pos x="2176" y="245"/>
                </a:cxn>
                <a:cxn ang="0">
                  <a:pos x="1992" y="219"/>
                </a:cxn>
                <a:cxn ang="0">
                  <a:pos x="1729" y="51"/>
                </a:cxn>
                <a:cxn ang="0">
                  <a:pos x="1543" y="0"/>
                </a:cxn>
                <a:cxn ang="0">
                  <a:pos x="941" y="0"/>
                </a:cxn>
              </a:cxnLst>
              <a:rect l="0" t="0" r="r" b="b"/>
              <a:pathLst>
                <a:path w="2861" h="2457">
                  <a:moveTo>
                    <a:pt x="941" y="0"/>
                  </a:moveTo>
                  <a:lnTo>
                    <a:pt x="754" y="59"/>
                  </a:lnTo>
                  <a:lnTo>
                    <a:pt x="433" y="237"/>
                  </a:lnTo>
                  <a:lnTo>
                    <a:pt x="296" y="271"/>
                  </a:lnTo>
                  <a:lnTo>
                    <a:pt x="306" y="348"/>
                  </a:lnTo>
                  <a:lnTo>
                    <a:pt x="319" y="373"/>
                  </a:lnTo>
                  <a:lnTo>
                    <a:pt x="126" y="523"/>
                  </a:lnTo>
                  <a:lnTo>
                    <a:pt x="0" y="763"/>
                  </a:lnTo>
                  <a:lnTo>
                    <a:pt x="0" y="934"/>
                  </a:lnTo>
                  <a:lnTo>
                    <a:pt x="156" y="1094"/>
                  </a:lnTo>
                  <a:lnTo>
                    <a:pt x="319" y="1162"/>
                  </a:lnTo>
                  <a:lnTo>
                    <a:pt x="425" y="1230"/>
                  </a:lnTo>
                  <a:lnTo>
                    <a:pt x="387" y="1367"/>
                  </a:lnTo>
                  <a:lnTo>
                    <a:pt x="387" y="1527"/>
                  </a:lnTo>
                  <a:lnTo>
                    <a:pt x="638" y="1520"/>
                  </a:lnTo>
                  <a:lnTo>
                    <a:pt x="645" y="2027"/>
                  </a:lnTo>
                  <a:lnTo>
                    <a:pt x="630" y="2266"/>
                  </a:lnTo>
                  <a:lnTo>
                    <a:pt x="573" y="2391"/>
                  </a:lnTo>
                  <a:lnTo>
                    <a:pt x="969" y="2450"/>
                  </a:lnTo>
                  <a:lnTo>
                    <a:pt x="1244" y="2418"/>
                  </a:lnTo>
                  <a:lnTo>
                    <a:pt x="1343" y="2457"/>
                  </a:lnTo>
                  <a:lnTo>
                    <a:pt x="1482" y="2450"/>
                  </a:lnTo>
                  <a:lnTo>
                    <a:pt x="1697" y="2409"/>
                  </a:lnTo>
                  <a:lnTo>
                    <a:pt x="1892" y="2426"/>
                  </a:lnTo>
                  <a:lnTo>
                    <a:pt x="1915" y="2374"/>
                  </a:lnTo>
                  <a:lnTo>
                    <a:pt x="1879" y="2266"/>
                  </a:lnTo>
                  <a:lnTo>
                    <a:pt x="1855" y="2037"/>
                  </a:lnTo>
                  <a:lnTo>
                    <a:pt x="1864" y="1724"/>
                  </a:lnTo>
                  <a:lnTo>
                    <a:pt x="1864" y="1536"/>
                  </a:lnTo>
                  <a:lnTo>
                    <a:pt x="2124" y="1509"/>
                  </a:lnTo>
                  <a:lnTo>
                    <a:pt x="2064" y="1145"/>
                  </a:lnTo>
                  <a:lnTo>
                    <a:pt x="2055" y="991"/>
                  </a:lnTo>
                  <a:lnTo>
                    <a:pt x="2205" y="1105"/>
                  </a:lnTo>
                  <a:lnTo>
                    <a:pt x="2417" y="1171"/>
                  </a:lnTo>
                  <a:lnTo>
                    <a:pt x="2745" y="1171"/>
                  </a:lnTo>
                  <a:lnTo>
                    <a:pt x="2861" y="950"/>
                  </a:lnTo>
                  <a:lnTo>
                    <a:pt x="2861" y="728"/>
                  </a:lnTo>
                  <a:lnTo>
                    <a:pt x="2645" y="719"/>
                  </a:lnTo>
                  <a:lnTo>
                    <a:pt x="2569" y="668"/>
                  </a:lnTo>
                  <a:lnTo>
                    <a:pt x="2475" y="728"/>
                  </a:lnTo>
                  <a:lnTo>
                    <a:pt x="2469" y="626"/>
                  </a:lnTo>
                  <a:lnTo>
                    <a:pt x="2439" y="600"/>
                  </a:lnTo>
                  <a:lnTo>
                    <a:pt x="2334" y="616"/>
                  </a:lnTo>
                  <a:lnTo>
                    <a:pt x="2311" y="509"/>
                  </a:lnTo>
                  <a:lnTo>
                    <a:pt x="2176" y="373"/>
                  </a:lnTo>
                  <a:lnTo>
                    <a:pt x="2192" y="311"/>
                  </a:lnTo>
                  <a:lnTo>
                    <a:pt x="2176" y="245"/>
                  </a:lnTo>
                  <a:lnTo>
                    <a:pt x="1992" y="219"/>
                  </a:lnTo>
                  <a:lnTo>
                    <a:pt x="1729" y="51"/>
                  </a:lnTo>
                  <a:lnTo>
                    <a:pt x="1543" y="0"/>
                  </a:lnTo>
                  <a:lnTo>
                    <a:pt x="941" y="0"/>
                  </a:lnTo>
                  <a:close/>
                </a:path>
              </a:pathLst>
            </a:custGeom>
            <a:solidFill>
              <a:srgbClr val="622100"/>
            </a:solidFill>
            <a:ln w="0">
              <a:solidFill>
                <a:srgbClr val="6221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86" name="Freeform 6"/>
            <p:cNvSpPr>
              <a:spLocks/>
            </p:cNvSpPr>
            <p:nvPr/>
          </p:nvSpPr>
          <p:spPr bwMode="auto">
            <a:xfrm>
              <a:off x="347" y="4063"/>
              <a:ext cx="148" cy="87"/>
            </a:xfrm>
            <a:custGeom>
              <a:avLst/>
              <a:gdLst/>
              <a:ahLst/>
              <a:cxnLst>
                <a:cxn ang="0">
                  <a:pos x="0" y="40"/>
                </a:cxn>
                <a:cxn ang="0">
                  <a:pos x="108" y="40"/>
                </a:cxn>
                <a:cxn ang="0">
                  <a:pos x="290" y="0"/>
                </a:cxn>
                <a:cxn ang="0">
                  <a:pos x="422" y="7"/>
                </a:cxn>
                <a:cxn ang="0">
                  <a:pos x="485" y="68"/>
                </a:cxn>
                <a:cxn ang="0">
                  <a:pos x="568" y="146"/>
                </a:cxn>
                <a:cxn ang="0">
                  <a:pos x="595" y="207"/>
                </a:cxn>
                <a:cxn ang="0">
                  <a:pos x="558" y="260"/>
                </a:cxn>
                <a:cxn ang="0">
                  <a:pos x="372" y="257"/>
                </a:cxn>
                <a:cxn ang="0">
                  <a:pos x="238" y="216"/>
                </a:cxn>
                <a:cxn ang="0">
                  <a:pos x="109" y="148"/>
                </a:cxn>
                <a:cxn ang="0">
                  <a:pos x="0" y="40"/>
                </a:cxn>
              </a:cxnLst>
              <a:rect l="0" t="0" r="r" b="b"/>
              <a:pathLst>
                <a:path w="595" h="260">
                  <a:moveTo>
                    <a:pt x="0" y="40"/>
                  </a:moveTo>
                  <a:lnTo>
                    <a:pt x="108" y="40"/>
                  </a:lnTo>
                  <a:lnTo>
                    <a:pt x="290" y="0"/>
                  </a:lnTo>
                  <a:lnTo>
                    <a:pt x="422" y="7"/>
                  </a:lnTo>
                  <a:lnTo>
                    <a:pt x="485" y="68"/>
                  </a:lnTo>
                  <a:lnTo>
                    <a:pt x="568" y="146"/>
                  </a:lnTo>
                  <a:lnTo>
                    <a:pt x="595" y="207"/>
                  </a:lnTo>
                  <a:lnTo>
                    <a:pt x="558" y="260"/>
                  </a:lnTo>
                  <a:lnTo>
                    <a:pt x="372" y="257"/>
                  </a:lnTo>
                  <a:lnTo>
                    <a:pt x="238" y="216"/>
                  </a:lnTo>
                  <a:lnTo>
                    <a:pt x="109" y="148"/>
                  </a:lnTo>
                  <a:lnTo>
                    <a:pt x="0" y="4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87" name="Freeform 7"/>
            <p:cNvSpPr>
              <a:spLocks/>
            </p:cNvSpPr>
            <p:nvPr/>
          </p:nvSpPr>
          <p:spPr bwMode="auto">
            <a:xfrm>
              <a:off x="152" y="4063"/>
              <a:ext cx="155" cy="90"/>
            </a:xfrm>
            <a:custGeom>
              <a:avLst/>
              <a:gdLst/>
              <a:ahLst/>
              <a:cxnLst>
                <a:cxn ang="0">
                  <a:pos x="176" y="10"/>
                </a:cxn>
                <a:cxn ang="0">
                  <a:pos x="30" y="135"/>
                </a:cxn>
                <a:cxn ang="0">
                  <a:pos x="0" y="204"/>
                </a:cxn>
                <a:cxn ang="0">
                  <a:pos x="53" y="266"/>
                </a:cxn>
                <a:cxn ang="0">
                  <a:pos x="210" y="270"/>
                </a:cxn>
                <a:cxn ang="0">
                  <a:pos x="364" y="226"/>
                </a:cxn>
                <a:cxn ang="0">
                  <a:pos x="478" y="158"/>
                </a:cxn>
                <a:cxn ang="0">
                  <a:pos x="621" y="18"/>
                </a:cxn>
                <a:cxn ang="0">
                  <a:pos x="420" y="30"/>
                </a:cxn>
                <a:cxn ang="0">
                  <a:pos x="235" y="0"/>
                </a:cxn>
                <a:cxn ang="0">
                  <a:pos x="176" y="10"/>
                </a:cxn>
              </a:cxnLst>
              <a:rect l="0" t="0" r="r" b="b"/>
              <a:pathLst>
                <a:path w="621" h="270">
                  <a:moveTo>
                    <a:pt x="176" y="10"/>
                  </a:moveTo>
                  <a:lnTo>
                    <a:pt x="30" y="135"/>
                  </a:lnTo>
                  <a:lnTo>
                    <a:pt x="0" y="204"/>
                  </a:lnTo>
                  <a:lnTo>
                    <a:pt x="53" y="266"/>
                  </a:lnTo>
                  <a:lnTo>
                    <a:pt x="210" y="270"/>
                  </a:lnTo>
                  <a:lnTo>
                    <a:pt x="364" y="226"/>
                  </a:lnTo>
                  <a:lnTo>
                    <a:pt x="478" y="158"/>
                  </a:lnTo>
                  <a:lnTo>
                    <a:pt x="621" y="18"/>
                  </a:lnTo>
                  <a:lnTo>
                    <a:pt x="420" y="30"/>
                  </a:lnTo>
                  <a:lnTo>
                    <a:pt x="235" y="0"/>
                  </a:lnTo>
                  <a:lnTo>
                    <a:pt x="176" y="1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88" name="Freeform 8"/>
            <p:cNvSpPr>
              <a:spLocks/>
            </p:cNvSpPr>
            <p:nvPr/>
          </p:nvSpPr>
          <p:spPr bwMode="auto">
            <a:xfrm>
              <a:off x="728" y="3427"/>
              <a:ext cx="151" cy="149"/>
            </a:xfrm>
            <a:custGeom>
              <a:avLst/>
              <a:gdLst/>
              <a:ahLst/>
              <a:cxnLst>
                <a:cxn ang="0">
                  <a:pos x="0" y="435"/>
                </a:cxn>
                <a:cxn ang="0">
                  <a:pos x="58" y="447"/>
                </a:cxn>
                <a:cxn ang="0">
                  <a:pos x="278" y="447"/>
                </a:cxn>
                <a:cxn ang="0">
                  <a:pos x="390" y="420"/>
                </a:cxn>
                <a:cxn ang="0">
                  <a:pos x="464" y="353"/>
                </a:cxn>
                <a:cxn ang="0">
                  <a:pos x="482" y="305"/>
                </a:cxn>
                <a:cxn ang="0">
                  <a:pos x="577" y="270"/>
                </a:cxn>
                <a:cxn ang="0">
                  <a:pos x="604" y="196"/>
                </a:cxn>
                <a:cxn ang="0">
                  <a:pos x="585" y="127"/>
                </a:cxn>
                <a:cxn ang="0">
                  <a:pos x="486" y="80"/>
                </a:cxn>
                <a:cxn ang="0">
                  <a:pos x="441" y="48"/>
                </a:cxn>
                <a:cxn ang="0">
                  <a:pos x="428" y="8"/>
                </a:cxn>
                <a:cxn ang="0">
                  <a:pos x="399" y="0"/>
                </a:cxn>
                <a:cxn ang="0">
                  <a:pos x="220" y="93"/>
                </a:cxn>
                <a:cxn ang="0">
                  <a:pos x="94" y="121"/>
                </a:cxn>
                <a:cxn ang="0">
                  <a:pos x="16" y="307"/>
                </a:cxn>
                <a:cxn ang="0">
                  <a:pos x="0" y="435"/>
                </a:cxn>
              </a:cxnLst>
              <a:rect l="0" t="0" r="r" b="b"/>
              <a:pathLst>
                <a:path w="604" h="447">
                  <a:moveTo>
                    <a:pt x="0" y="435"/>
                  </a:moveTo>
                  <a:lnTo>
                    <a:pt x="58" y="447"/>
                  </a:lnTo>
                  <a:lnTo>
                    <a:pt x="278" y="447"/>
                  </a:lnTo>
                  <a:lnTo>
                    <a:pt x="390" y="420"/>
                  </a:lnTo>
                  <a:lnTo>
                    <a:pt x="464" y="353"/>
                  </a:lnTo>
                  <a:lnTo>
                    <a:pt x="482" y="305"/>
                  </a:lnTo>
                  <a:lnTo>
                    <a:pt x="577" y="270"/>
                  </a:lnTo>
                  <a:lnTo>
                    <a:pt x="604" y="196"/>
                  </a:lnTo>
                  <a:lnTo>
                    <a:pt x="585" y="127"/>
                  </a:lnTo>
                  <a:lnTo>
                    <a:pt x="486" y="80"/>
                  </a:lnTo>
                  <a:lnTo>
                    <a:pt x="441" y="48"/>
                  </a:lnTo>
                  <a:lnTo>
                    <a:pt x="428" y="8"/>
                  </a:lnTo>
                  <a:lnTo>
                    <a:pt x="399" y="0"/>
                  </a:lnTo>
                  <a:lnTo>
                    <a:pt x="220" y="93"/>
                  </a:lnTo>
                  <a:lnTo>
                    <a:pt x="94" y="121"/>
                  </a:lnTo>
                  <a:lnTo>
                    <a:pt x="16" y="307"/>
                  </a:lnTo>
                  <a:lnTo>
                    <a:pt x="0" y="435"/>
                  </a:lnTo>
                  <a:close/>
                </a:path>
              </a:pathLst>
            </a:custGeom>
            <a:solidFill>
              <a:srgbClr val="FFC281"/>
            </a:solidFill>
            <a:ln w="0">
              <a:solidFill>
                <a:srgbClr val="FFC281"/>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89" name="Freeform 9"/>
            <p:cNvSpPr>
              <a:spLocks/>
            </p:cNvSpPr>
            <p:nvPr/>
          </p:nvSpPr>
          <p:spPr bwMode="auto">
            <a:xfrm>
              <a:off x="429" y="3445"/>
              <a:ext cx="78" cy="75"/>
            </a:xfrm>
            <a:custGeom>
              <a:avLst/>
              <a:gdLst/>
              <a:ahLst/>
              <a:cxnLst>
                <a:cxn ang="0">
                  <a:pos x="0" y="164"/>
                </a:cxn>
                <a:cxn ang="0">
                  <a:pos x="140" y="0"/>
                </a:cxn>
                <a:cxn ang="0">
                  <a:pos x="181" y="53"/>
                </a:cxn>
                <a:cxn ang="0">
                  <a:pos x="241" y="25"/>
                </a:cxn>
                <a:cxn ang="0">
                  <a:pos x="309" y="224"/>
                </a:cxn>
                <a:cxn ang="0">
                  <a:pos x="0" y="164"/>
                </a:cxn>
              </a:cxnLst>
              <a:rect l="0" t="0" r="r" b="b"/>
              <a:pathLst>
                <a:path w="309" h="224">
                  <a:moveTo>
                    <a:pt x="0" y="164"/>
                  </a:moveTo>
                  <a:lnTo>
                    <a:pt x="140" y="0"/>
                  </a:lnTo>
                  <a:lnTo>
                    <a:pt x="181" y="53"/>
                  </a:lnTo>
                  <a:lnTo>
                    <a:pt x="241" y="25"/>
                  </a:lnTo>
                  <a:lnTo>
                    <a:pt x="309" y="224"/>
                  </a:lnTo>
                  <a:lnTo>
                    <a:pt x="0" y="164"/>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0" name="Freeform 10"/>
            <p:cNvSpPr>
              <a:spLocks/>
            </p:cNvSpPr>
            <p:nvPr/>
          </p:nvSpPr>
          <p:spPr bwMode="auto">
            <a:xfrm>
              <a:off x="245" y="3284"/>
              <a:ext cx="156" cy="272"/>
            </a:xfrm>
            <a:custGeom>
              <a:avLst/>
              <a:gdLst/>
              <a:ahLst/>
              <a:cxnLst>
                <a:cxn ang="0">
                  <a:pos x="49" y="46"/>
                </a:cxn>
                <a:cxn ang="0">
                  <a:pos x="17" y="144"/>
                </a:cxn>
                <a:cxn ang="0">
                  <a:pos x="0" y="270"/>
                </a:cxn>
                <a:cxn ang="0">
                  <a:pos x="0" y="347"/>
                </a:cxn>
                <a:cxn ang="0">
                  <a:pos x="37" y="457"/>
                </a:cxn>
                <a:cxn ang="0">
                  <a:pos x="81" y="552"/>
                </a:cxn>
                <a:cxn ang="0">
                  <a:pos x="133" y="624"/>
                </a:cxn>
                <a:cxn ang="0">
                  <a:pos x="194" y="695"/>
                </a:cxn>
                <a:cxn ang="0">
                  <a:pos x="303" y="816"/>
                </a:cxn>
                <a:cxn ang="0">
                  <a:pos x="380" y="713"/>
                </a:cxn>
                <a:cxn ang="0">
                  <a:pos x="493" y="578"/>
                </a:cxn>
                <a:cxn ang="0">
                  <a:pos x="571" y="462"/>
                </a:cxn>
                <a:cxn ang="0">
                  <a:pos x="599" y="392"/>
                </a:cxn>
                <a:cxn ang="0">
                  <a:pos x="621" y="279"/>
                </a:cxn>
                <a:cxn ang="0">
                  <a:pos x="625" y="204"/>
                </a:cxn>
                <a:cxn ang="0">
                  <a:pos x="625" y="103"/>
                </a:cxn>
                <a:cxn ang="0">
                  <a:pos x="611" y="43"/>
                </a:cxn>
                <a:cxn ang="0">
                  <a:pos x="599" y="0"/>
                </a:cxn>
                <a:cxn ang="0">
                  <a:pos x="49" y="46"/>
                </a:cxn>
              </a:cxnLst>
              <a:rect l="0" t="0" r="r" b="b"/>
              <a:pathLst>
                <a:path w="625" h="816">
                  <a:moveTo>
                    <a:pt x="49" y="46"/>
                  </a:moveTo>
                  <a:lnTo>
                    <a:pt x="17" y="144"/>
                  </a:lnTo>
                  <a:lnTo>
                    <a:pt x="0" y="270"/>
                  </a:lnTo>
                  <a:lnTo>
                    <a:pt x="0" y="347"/>
                  </a:lnTo>
                  <a:lnTo>
                    <a:pt x="37" y="457"/>
                  </a:lnTo>
                  <a:lnTo>
                    <a:pt x="81" y="552"/>
                  </a:lnTo>
                  <a:lnTo>
                    <a:pt x="133" y="624"/>
                  </a:lnTo>
                  <a:lnTo>
                    <a:pt x="194" y="695"/>
                  </a:lnTo>
                  <a:lnTo>
                    <a:pt x="303" y="816"/>
                  </a:lnTo>
                  <a:lnTo>
                    <a:pt x="380" y="713"/>
                  </a:lnTo>
                  <a:lnTo>
                    <a:pt x="493" y="578"/>
                  </a:lnTo>
                  <a:lnTo>
                    <a:pt x="571" y="462"/>
                  </a:lnTo>
                  <a:lnTo>
                    <a:pt x="599" y="392"/>
                  </a:lnTo>
                  <a:lnTo>
                    <a:pt x="621" y="279"/>
                  </a:lnTo>
                  <a:lnTo>
                    <a:pt x="625" y="204"/>
                  </a:lnTo>
                  <a:lnTo>
                    <a:pt x="625" y="103"/>
                  </a:lnTo>
                  <a:lnTo>
                    <a:pt x="611" y="43"/>
                  </a:lnTo>
                  <a:lnTo>
                    <a:pt x="599" y="0"/>
                  </a:lnTo>
                  <a:lnTo>
                    <a:pt x="49" y="46"/>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1" name="Freeform 11"/>
            <p:cNvSpPr>
              <a:spLocks/>
            </p:cNvSpPr>
            <p:nvPr/>
          </p:nvSpPr>
          <p:spPr bwMode="auto">
            <a:xfrm>
              <a:off x="256" y="3327"/>
              <a:ext cx="132" cy="93"/>
            </a:xfrm>
            <a:custGeom>
              <a:avLst/>
              <a:gdLst/>
              <a:ahLst/>
              <a:cxnLst>
                <a:cxn ang="0">
                  <a:pos x="184" y="75"/>
                </a:cxn>
                <a:cxn ang="0">
                  <a:pos x="128" y="39"/>
                </a:cxn>
                <a:cxn ang="0">
                  <a:pos x="30" y="0"/>
                </a:cxn>
                <a:cxn ang="0">
                  <a:pos x="0" y="63"/>
                </a:cxn>
                <a:cxn ang="0">
                  <a:pos x="0" y="174"/>
                </a:cxn>
                <a:cxn ang="0">
                  <a:pos x="39" y="270"/>
                </a:cxn>
                <a:cxn ang="0">
                  <a:pos x="147" y="229"/>
                </a:cxn>
                <a:cxn ang="0">
                  <a:pos x="223" y="183"/>
                </a:cxn>
                <a:cxn ang="0">
                  <a:pos x="265" y="183"/>
                </a:cxn>
                <a:cxn ang="0">
                  <a:pos x="292" y="207"/>
                </a:cxn>
                <a:cxn ang="0">
                  <a:pos x="405" y="278"/>
                </a:cxn>
                <a:cxn ang="0">
                  <a:pos x="485" y="278"/>
                </a:cxn>
                <a:cxn ang="0">
                  <a:pos x="518" y="200"/>
                </a:cxn>
                <a:cxn ang="0">
                  <a:pos x="529" y="126"/>
                </a:cxn>
                <a:cxn ang="0">
                  <a:pos x="515" y="52"/>
                </a:cxn>
                <a:cxn ang="0">
                  <a:pos x="488" y="6"/>
                </a:cxn>
                <a:cxn ang="0">
                  <a:pos x="400" y="20"/>
                </a:cxn>
                <a:cxn ang="0">
                  <a:pos x="316" y="71"/>
                </a:cxn>
                <a:cxn ang="0">
                  <a:pos x="280" y="46"/>
                </a:cxn>
                <a:cxn ang="0">
                  <a:pos x="226" y="46"/>
                </a:cxn>
                <a:cxn ang="0">
                  <a:pos x="184" y="75"/>
                </a:cxn>
              </a:cxnLst>
              <a:rect l="0" t="0" r="r" b="b"/>
              <a:pathLst>
                <a:path w="529" h="278">
                  <a:moveTo>
                    <a:pt x="184" y="75"/>
                  </a:moveTo>
                  <a:lnTo>
                    <a:pt x="128" y="39"/>
                  </a:lnTo>
                  <a:lnTo>
                    <a:pt x="30" y="0"/>
                  </a:lnTo>
                  <a:lnTo>
                    <a:pt x="0" y="63"/>
                  </a:lnTo>
                  <a:lnTo>
                    <a:pt x="0" y="174"/>
                  </a:lnTo>
                  <a:lnTo>
                    <a:pt x="39" y="270"/>
                  </a:lnTo>
                  <a:lnTo>
                    <a:pt x="147" y="229"/>
                  </a:lnTo>
                  <a:lnTo>
                    <a:pt x="223" y="183"/>
                  </a:lnTo>
                  <a:lnTo>
                    <a:pt x="265" y="183"/>
                  </a:lnTo>
                  <a:lnTo>
                    <a:pt x="292" y="207"/>
                  </a:lnTo>
                  <a:lnTo>
                    <a:pt x="405" y="278"/>
                  </a:lnTo>
                  <a:lnTo>
                    <a:pt x="485" y="278"/>
                  </a:lnTo>
                  <a:lnTo>
                    <a:pt x="518" y="200"/>
                  </a:lnTo>
                  <a:lnTo>
                    <a:pt x="529" y="126"/>
                  </a:lnTo>
                  <a:lnTo>
                    <a:pt x="515" y="52"/>
                  </a:lnTo>
                  <a:lnTo>
                    <a:pt x="488" y="6"/>
                  </a:lnTo>
                  <a:lnTo>
                    <a:pt x="400" y="20"/>
                  </a:lnTo>
                  <a:lnTo>
                    <a:pt x="316" y="71"/>
                  </a:lnTo>
                  <a:lnTo>
                    <a:pt x="280" y="46"/>
                  </a:lnTo>
                  <a:lnTo>
                    <a:pt x="226" y="46"/>
                  </a:lnTo>
                  <a:lnTo>
                    <a:pt x="184" y="75"/>
                  </a:lnTo>
                  <a:close/>
                </a:path>
              </a:pathLst>
            </a:custGeom>
            <a:solidFill>
              <a:srgbClr val="FF0000"/>
            </a:solidFill>
            <a:ln w="0">
              <a:solidFill>
                <a:srgbClr val="FF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2" name="Freeform 12"/>
            <p:cNvSpPr>
              <a:spLocks/>
            </p:cNvSpPr>
            <p:nvPr/>
          </p:nvSpPr>
          <p:spPr bwMode="auto">
            <a:xfrm>
              <a:off x="196" y="2907"/>
              <a:ext cx="254" cy="444"/>
            </a:xfrm>
            <a:custGeom>
              <a:avLst/>
              <a:gdLst/>
              <a:ahLst/>
              <a:cxnLst>
                <a:cxn ang="0">
                  <a:pos x="39" y="417"/>
                </a:cxn>
                <a:cxn ang="0">
                  <a:pos x="15" y="431"/>
                </a:cxn>
                <a:cxn ang="0">
                  <a:pos x="0" y="469"/>
                </a:cxn>
                <a:cxn ang="0">
                  <a:pos x="0" y="580"/>
                </a:cxn>
                <a:cxn ang="0">
                  <a:pos x="63" y="710"/>
                </a:cxn>
                <a:cxn ang="0">
                  <a:pos x="157" y="751"/>
                </a:cxn>
                <a:cxn ang="0">
                  <a:pos x="179" y="956"/>
                </a:cxn>
                <a:cxn ang="0">
                  <a:pos x="200" y="1050"/>
                </a:cxn>
                <a:cxn ang="0">
                  <a:pos x="245" y="1158"/>
                </a:cxn>
                <a:cxn ang="0">
                  <a:pos x="302" y="1238"/>
                </a:cxn>
                <a:cxn ang="0">
                  <a:pos x="391" y="1306"/>
                </a:cxn>
                <a:cxn ang="0">
                  <a:pos x="429" y="1330"/>
                </a:cxn>
                <a:cxn ang="0">
                  <a:pos x="487" y="1306"/>
                </a:cxn>
                <a:cxn ang="0">
                  <a:pos x="531" y="1306"/>
                </a:cxn>
                <a:cxn ang="0">
                  <a:pos x="551" y="1330"/>
                </a:cxn>
                <a:cxn ang="0">
                  <a:pos x="644" y="1279"/>
                </a:cxn>
                <a:cxn ang="0">
                  <a:pos x="680" y="1266"/>
                </a:cxn>
                <a:cxn ang="0">
                  <a:pos x="754" y="1172"/>
                </a:cxn>
                <a:cxn ang="0">
                  <a:pos x="812" y="1095"/>
                </a:cxn>
                <a:cxn ang="0">
                  <a:pos x="840" y="1011"/>
                </a:cxn>
                <a:cxn ang="0">
                  <a:pos x="858" y="941"/>
                </a:cxn>
                <a:cxn ang="0">
                  <a:pos x="858" y="872"/>
                </a:cxn>
                <a:cxn ang="0">
                  <a:pos x="859" y="760"/>
                </a:cxn>
                <a:cxn ang="0">
                  <a:pos x="899" y="746"/>
                </a:cxn>
                <a:cxn ang="0">
                  <a:pos x="955" y="710"/>
                </a:cxn>
                <a:cxn ang="0">
                  <a:pos x="989" y="636"/>
                </a:cxn>
                <a:cxn ang="0">
                  <a:pos x="1011" y="559"/>
                </a:cxn>
                <a:cxn ang="0">
                  <a:pos x="1016" y="515"/>
                </a:cxn>
                <a:cxn ang="0">
                  <a:pos x="1006" y="459"/>
                </a:cxn>
                <a:cxn ang="0">
                  <a:pos x="994" y="436"/>
                </a:cxn>
                <a:cxn ang="0">
                  <a:pos x="754" y="117"/>
                </a:cxn>
                <a:cxn ang="0">
                  <a:pos x="673" y="35"/>
                </a:cxn>
                <a:cxn ang="0">
                  <a:pos x="560" y="0"/>
                </a:cxn>
                <a:cxn ang="0">
                  <a:pos x="449" y="6"/>
                </a:cxn>
                <a:cxn ang="0">
                  <a:pos x="367" y="47"/>
                </a:cxn>
                <a:cxn ang="0">
                  <a:pos x="269" y="136"/>
                </a:cxn>
                <a:cxn ang="0">
                  <a:pos x="185" y="352"/>
                </a:cxn>
                <a:cxn ang="0">
                  <a:pos x="39" y="417"/>
                </a:cxn>
              </a:cxnLst>
              <a:rect l="0" t="0" r="r" b="b"/>
              <a:pathLst>
                <a:path w="1016" h="1330">
                  <a:moveTo>
                    <a:pt x="39" y="417"/>
                  </a:moveTo>
                  <a:lnTo>
                    <a:pt x="15" y="431"/>
                  </a:lnTo>
                  <a:lnTo>
                    <a:pt x="0" y="469"/>
                  </a:lnTo>
                  <a:lnTo>
                    <a:pt x="0" y="580"/>
                  </a:lnTo>
                  <a:lnTo>
                    <a:pt x="63" y="710"/>
                  </a:lnTo>
                  <a:lnTo>
                    <a:pt x="157" y="751"/>
                  </a:lnTo>
                  <a:lnTo>
                    <a:pt x="179" y="956"/>
                  </a:lnTo>
                  <a:lnTo>
                    <a:pt x="200" y="1050"/>
                  </a:lnTo>
                  <a:lnTo>
                    <a:pt x="245" y="1158"/>
                  </a:lnTo>
                  <a:lnTo>
                    <a:pt x="302" y="1238"/>
                  </a:lnTo>
                  <a:lnTo>
                    <a:pt x="391" y="1306"/>
                  </a:lnTo>
                  <a:lnTo>
                    <a:pt x="429" y="1330"/>
                  </a:lnTo>
                  <a:lnTo>
                    <a:pt x="487" y="1306"/>
                  </a:lnTo>
                  <a:lnTo>
                    <a:pt x="531" y="1306"/>
                  </a:lnTo>
                  <a:lnTo>
                    <a:pt x="551" y="1330"/>
                  </a:lnTo>
                  <a:lnTo>
                    <a:pt x="644" y="1279"/>
                  </a:lnTo>
                  <a:lnTo>
                    <a:pt x="680" y="1266"/>
                  </a:lnTo>
                  <a:lnTo>
                    <a:pt x="754" y="1172"/>
                  </a:lnTo>
                  <a:lnTo>
                    <a:pt x="812" y="1095"/>
                  </a:lnTo>
                  <a:lnTo>
                    <a:pt x="840" y="1011"/>
                  </a:lnTo>
                  <a:lnTo>
                    <a:pt x="858" y="941"/>
                  </a:lnTo>
                  <a:lnTo>
                    <a:pt x="858" y="872"/>
                  </a:lnTo>
                  <a:lnTo>
                    <a:pt x="859" y="760"/>
                  </a:lnTo>
                  <a:lnTo>
                    <a:pt x="899" y="746"/>
                  </a:lnTo>
                  <a:lnTo>
                    <a:pt x="955" y="710"/>
                  </a:lnTo>
                  <a:lnTo>
                    <a:pt x="989" y="636"/>
                  </a:lnTo>
                  <a:lnTo>
                    <a:pt x="1011" y="559"/>
                  </a:lnTo>
                  <a:lnTo>
                    <a:pt x="1016" y="515"/>
                  </a:lnTo>
                  <a:lnTo>
                    <a:pt x="1006" y="459"/>
                  </a:lnTo>
                  <a:lnTo>
                    <a:pt x="994" y="436"/>
                  </a:lnTo>
                  <a:lnTo>
                    <a:pt x="754" y="117"/>
                  </a:lnTo>
                  <a:lnTo>
                    <a:pt x="673" y="35"/>
                  </a:lnTo>
                  <a:lnTo>
                    <a:pt x="560" y="0"/>
                  </a:lnTo>
                  <a:lnTo>
                    <a:pt x="449" y="6"/>
                  </a:lnTo>
                  <a:lnTo>
                    <a:pt x="367" y="47"/>
                  </a:lnTo>
                  <a:lnTo>
                    <a:pt x="269" y="136"/>
                  </a:lnTo>
                  <a:lnTo>
                    <a:pt x="185" y="352"/>
                  </a:lnTo>
                  <a:lnTo>
                    <a:pt x="39" y="417"/>
                  </a:lnTo>
                  <a:close/>
                </a:path>
              </a:pathLst>
            </a:custGeom>
            <a:solidFill>
              <a:srgbClr val="FFC281"/>
            </a:solidFill>
            <a:ln w="0">
              <a:solidFill>
                <a:srgbClr val="FFC281"/>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3" name="Freeform 13"/>
            <p:cNvSpPr>
              <a:spLocks/>
            </p:cNvSpPr>
            <p:nvPr/>
          </p:nvSpPr>
          <p:spPr bwMode="auto">
            <a:xfrm>
              <a:off x="261" y="3060"/>
              <a:ext cx="122" cy="172"/>
            </a:xfrm>
            <a:custGeom>
              <a:avLst/>
              <a:gdLst/>
              <a:ahLst/>
              <a:cxnLst>
                <a:cxn ang="0">
                  <a:pos x="285" y="12"/>
                </a:cxn>
                <a:cxn ang="0">
                  <a:pos x="329" y="94"/>
                </a:cxn>
                <a:cxn ang="0">
                  <a:pos x="349" y="172"/>
                </a:cxn>
                <a:cxn ang="0">
                  <a:pos x="346" y="243"/>
                </a:cxn>
                <a:cxn ang="0">
                  <a:pos x="456" y="284"/>
                </a:cxn>
                <a:cxn ang="0">
                  <a:pos x="490" y="327"/>
                </a:cxn>
                <a:cxn ang="0">
                  <a:pos x="472" y="349"/>
                </a:cxn>
                <a:cxn ang="0">
                  <a:pos x="426" y="327"/>
                </a:cxn>
                <a:cxn ang="0">
                  <a:pos x="450" y="384"/>
                </a:cxn>
                <a:cxn ang="0">
                  <a:pos x="413" y="420"/>
                </a:cxn>
                <a:cxn ang="0">
                  <a:pos x="365" y="416"/>
                </a:cxn>
                <a:cxn ang="0">
                  <a:pos x="379" y="471"/>
                </a:cxn>
                <a:cxn ang="0">
                  <a:pos x="349" y="493"/>
                </a:cxn>
                <a:cxn ang="0">
                  <a:pos x="306" y="455"/>
                </a:cxn>
                <a:cxn ang="0">
                  <a:pos x="300" y="507"/>
                </a:cxn>
                <a:cxn ang="0">
                  <a:pos x="251" y="512"/>
                </a:cxn>
                <a:cxn ang="0">
                  <a:pos x="227" y="481"/>
                </a:cxn>
                <a:cxn ang="0">
                  <a:pos x="183" y="516"/>
                </a:cxn>
                <a:cxn ang="0">
                  <a:pos x="141" y="497"/>
                </a:cxn>
                <a:cxn ang="0">
                  <a:pos x="151" y="460"/>
                </a:cxn>
                <a:cxn ang="0">
                  <a:pos x="84" y="481"/>
                </a:cxn>
                <a:cxn ang="0">
                  <a:pos x="74" y="416"/>
                </a:cxn>
                <a:cxn ang="0">
                  <a:pos x="27" y="410"/>
                </a:cxn>
                <a:cxn ang="0">
                  <a:pos x="27" y="379"/>
                </a:cxn>
                <a:cxn ang="0">
                  <a:pos x="71" y="333"/>
                </a:cxn>
                <a:cxn ang="0">
                  <a:pos x="0" y="349"/>
                </a:cxn>
                <a:cxn ang="0">
                  <a:pos x="5" y="314"/>
                </a:cxn>
                <a:cxn ang="0">
                  <a:pos x="80" y="259"/>
                </a:cxn>
                <a:cxn ang="0">
                  <a:pos x="111" y="243"/>
                </a:cxn>
                <a:cxn ang="0">
                  <a:pos x="111" y="158"/>
                </a:cxn>
                <a:cxn ang="0">
                  <a:pos x="133" y="69"/>
                </a:cxn>
                <a:cxn ang="0">
                  <a:pos x="186" y="0"/>
                </a:cxn>
                <a:cxn ang="0">
                  <a:pos x="147" y="89"/>
                </a:cxn>
                <a:cxn ang="0">
                  <a:pos x="133" y="161"/>
                </a:cxn>
                <a:cxn ang="0">
                  <a:pos x="133" y="243"/>
                </a:cxn>
                <a:cxn ang="0">
                  <a:pos x="147" y="289"/>
                </a:cxn>
                <a:cxn ang="0">
                  <a:pos x="186" y="318"/>
                </a:cxn>
                <a:cxn ang="0">
                  <a:pos x="227" y="327"/>
                </a:cxn>
                <a:cxn ang="0">
                  <a:pos x="267" y="323"/>
                </a:cxn>
                <a:cxn ang="0">
                  <a:pos x="306" y="299"/>
                </a:cxn>
                <a:cxn ang="0">
                  <a:pos x="329" y="251"/>
                </a:cxn>
                <a:cxn ang="0">
                  <a:pos x="343" y="194"/>
                </a:cxn>
                <a:cxn ang="0">
                  <a:pos x="335" y="132"/>
                </a:cxn>
                <a:cxn ang="0">
                  <a:pos x="313" y="67"/>
                </a:cxn>
                <a:cxn ang="0">
                  <a:pos x="285" y="12"/>
                </a:cxn>
              </a:cxnLst>
              <a:rect l="0" t="0" r="r" b="b"/>
              <a:pathLst>
                <a:path w="490" h="516">
                  <a:moveTo>
                    <a:pt x="285" y="12"/>
                  </a:moveTo>
                  <a:lnTo>
                    <a:pt x="329" y="94"/>
                  </a:lnTo>
                  <a:lnTo>
                    <a:pt x="349" y="172"/>
                  </a:lnTo>
                  <a:lnTo>
                    <a:pt x="346" y="243"/>
                  </a:lnTo>
                  <a:lnTo>
                    <a:pt x="456" y="284"/>
                  </a:lnTo>
                  <a:lnTo>
                    <a:pt x="490" y="327"/>
                  </a:lnTo>
                  <a:lnTo>
                    <a:pt x="472" y="349"/>
                  </a:lnTo>
                  <a:lnTo>
                    <a:pt x="426" y="327"/>
                  </a:lnTo>
                  <a:lnTo>
                    <a:pt x="450" y="384"/>
                  </a:lnTo>
                  <a:lnTo>
                    <a:pt x="413" y="420"/>
                  </a:lnTo>
                  <a:lnTo>
                    <a:pt x="365" y="416"/>
                  </a:lnTo>
                  <a:lnTo>
                    <a:pt x="379" y="471"/>
                  </a:lnTo>
                  <a:lnTo>
                    <a:pt x="349" y="493"/>
                  </a:lnTo>
                  <a:lnTo>
                    <a:pt x="306" y="455"/>
                  </a:lnTo>
                  <a:lnTo>
                    <a:pt x="300" y="507"/>
                  </a:lnTo>
                  <a:lnTo>
                    <a:pt x="251" y="512"/>
                  </a:lnTo>
                  <a:lnTo>
                    <a:pt x="227" y="481"/>
                  </a:lnTo>
                  <a:lnTo>
                    <a:pt x="183" y="516"/>
                  </a:lnTo>
                  <a:lnTo>
                    <a:pt x="141" y="497"/>
                  </a:lnTo>
                  <a:lnTo>
                    <a:pt x="151" y="460"/>
                  </a:lnTo>
                  <a:lnTo>
                    <a:pt x="84" y="481"/>
                  </a:lnTo>
                  <a:lnTo>
                    <a:pt x="74" y="416"/>
                  </a:lnTo>
                  <a:lnTo>
                    <a:pt x="27" y="410"/>
                  </a:lnTo>
                  <a:lnTo>
                    <a:pt x="27" y="379"/>
                  </a:lnTo>
                  <a:lnTo>
                    <a:pt x="71" y="333"/>
                  </a:lnTo>
                  <a:lnTo>
                    <a:pt x="0" y="349"/>
                  </a:lnTo>
                  <a:lnTo>
                    <a:pt x="5" y="314"/>
                  </a:lnTo>
                  <a:lnTo>
                    <a:pt x="80" y="259"/>
                  </a:lnTo>
                  <a:lnTo>
                    <a:pt x="111" y="243"/>
                  </a:lnTo>
                  <a:lnTo>
                    <a:pt x="111" y="158"/>
                  </a:lnTo>
                  <a:lnTo>
                    <a:pt x="133" y="69"/>
                  </a:lnTo>
                  <a:lnTo>
                    <a:pt x="186" y="0"/>
                  </a:lnTo>
                  <a:lnTo>
                    <a:pt x="147" y="89"/>
                  </a:lnTo>
                  <a:lnTo>
                    <a:pt x="133" y="161"/>
                  </a:lnTo>
                  <a:lnTo>
                    <a:pt x="133" y="243"/>
                  </a:lnTo>
                  <a:lnTo>
                    <a:pt x="147" y="289"/>
                  </a:lnTo>
                  <a:lnTo>
                    <a:pt x="186" y="318"/>
                  </a:lnTo>
                  <a:lnTo>
                    <a:pt x="227" y="327"/>
                  </a:lnTo>
                  <a:lnTo>
                    <a:pt x="267" y="323"/>
                  </a:lnTo>
                  <a:lnTo>
                    <a:pt x="306" y="299"/>
                  </a:lnTo>
                  <a:lnTo>
                    <a:pt x="329" y="251"/>
                  </a:lnTo>
                  <a:lnTo>
                    <a:pt x="343" y="194"/>
                  </a:lnTo>
                  <a:lnTo>
                    <a:pt x="335" y="132"/>
                  </a:lnTo>
                  <a:lnTo>
                    <a:pt x="313" y="67"/>
                  </a:lnTo>
                  <a:lnTo>
                    <a:pt x="285" y="12"/>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4" name="Freeform 14"/>
            <p:cNvSpPr>
              <a:spLocks/>
            </p:cNvSpPr>
            <p:nvPr/>
          </p:nvSpPr>
          <p:spPr bwMode="auto">
            <a:xfrm>
              <a:off x="330" y="3017"/>
              <a:ext cx="11" cy="16"/>
            </a:xfrm>
            <a:custGeom>
              <a:avLst/>
              <a:gdLst/>
              <a:ahLst/>
              <a:cxnLst>
                <a:cxn ang="0">
                  <a:pos x="11" y="43"/>
                </a:cxn>
                <a:cxn ang="0">
                  <a:pos x="0" y="27"/>
                </a:cxn>
                <a:cxn ang="0">
                  <a:pos x="0" y="10"/>
                </a:cxn>
                <a:cxn ang="0">
                  <a:pos x="9" y="0"/>
                </a:cxn>
                <a:cxn ang="0">
                  <a:pos x="30" y="0"/>
                </a:cxn>
                <a:cxn ang="0">
                  <a:pos x="43" y="14"/>
                </a:cxn>
                <a:cxn ang="0">
                  <a:pos x="43" y="36"/>
                </a:cxn>
                <a:cxn ang="0">
                  <a:pos x="30" y="50"/>
                </a:cxn>
                <a:cxn ang="0">
                  <a:pos x="11" y="43"/>
                </a:cxn>
              </a:cxnLst>
              <a:rect l="0" t="0" r="r" b="b"/>
              <a:pathLst>
                <a:path w="43" h="50">
                  <a:moveTo>
                    <a:pt x="11" y="43"/>
                  </a:moveTo>
                  <a:lnTo>
                    <a:pt x="0" y="27"/>
                  </a:lnTo>
                  <a:lnTo>
                    <a:pt x="0" y="10"/>
                  </a:lnTo>
                  <a:lnTo>
                    <a:pt x="9" y="0"/>
                  </a:lnTo>
                  <a:lnTo>
                    <a:pt x="30" y="0"/>
                  </a:lnTo>
                  <a:lnTo>
                    <a:pt x="43" y="14"/>
                  </a:lnTo>
                  <a:lnTo>
                    <a:pt x="43" y="36"/>
                  </a:lnTo>
                  <a:lnTo>
                    <a:pt x="30" y="50"/>
                  </a:lnTo>
                  <a:lnTo>
                    <a:pt x="11" y="43"/>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5" name="Freeform 15"/>
            <p:cNvSpPr>
              <a:spLocks/>
            </p:cNvSpPr>
            <p:nvPr/>
          </p:nvSpPr>
          <p:spPr bwMode="auto">
            <a:xfrm>
              <a:off x="305" y="3017"/>
              <a:ext cx="10" cy="16"/>
            </a:xfrm>
            <a:custGeom>
              <a:avLst/>
              <a:gdLst/>
              <a:ahLst/>
              <a:cxnLst>
                <a:cxn ang="0">
                  <a:pos x="31" y="43"/>
                </a:cxn>
                <a:cxn ang="0">
                  <a:pos x="41" y="27"/>
                </a:cxn>
                <a:cxn ang="0">
                  <a:pos x="41" y="10"/>
                </a:cxn>
                <a:cxn ang="0">
                  <a:pos x="35" y="0"/>
                </a:cxn>
                <a:cxn ang="0">
                  <a:pos x="11" y="0"/>
                </a:cxn>
                <a:cxn ang="0">
                  <a:pos x="0" y="14"/>
                </a:cxn>
                <a:cxn ang="0">
                  <a:pos x="0" y="36"/>
                </a:cxn>
                <a:cxn ang="0">
                  <a:pos x="11" y="50"/>
                </a:cxn>
                <a:cxn ang="0">
                  <a:pos x="31" y="43"/>
                </a:cxn>
              </a:cxnLst>
              <a:rect l="0" t="0" r="r" b="b"/>
              <a:pathLst>
                <a:path w="41" h="50">
                  <a:moveTo>
                    <a:pt x="31" y="43"/>
                  </a:moveTo>
                  <a:lnTo>
                    <a:pt x="41" y="27"/>
                  </a:lnTo>
                  <a:lnTo>
                    <a:pt x="41" y="10"/>
                  </a:lnTo>
                  <a:lnTo>
                    <a:pt x="35" y="0"/>
                  </a:lnTo>
                  <a:lnTo>
                    <a:pt x="11" y="0"/>
                  </a:lnTo>
                  <a:lnTo>
                    <a:pt x="0" y="14"/>
                  </a:lnTo>
                  <a:lnTo>
                    <a:pt x="0" y="36"/>
                  </a:lnTo>
                  <a:lnTo>
                    <a:pt x="11" y="50"/>
                  </a:lnTo>
                  <a:lnTo>
                    <a:pt x="31" y="43"/>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6" name="Freeform 16"/>
            <p:cNvSpPr>
              <a:spLocks/>
            </p:cNvSpPr>
            <p:nvPr/>
          </p:nvSpPr>
          <p:spPr bwMode="auto">
            <a:xfrm>
              <a:off x="326" y="2968"/>
              <a:ext cx="33" cy="27"/>
            </a:xfrm>
            <a:custGeom>
              <a:avLst/>
              <a:gdLst/>
              <a:ahLst/>
              <a:cxnLst>
                <a:cxn ang="0">
                  <a:pos x="10" y="56"/>
                </a:cxn>
                <a:cxn ang="0">
                  <a:pos x="0" y="39"/>
                </a:cxn>
                <a:cxn ang="0">
                  <a:pos x="6" y="11"/>
                </a:cxn>
                <a:cxn ang="0">
                  <a:pos x="20" y="0"/>
                </a:cxn>
                <a:cxn ang="0">
                  <a:pos x="45" y="5"/>
                </a:cxn>
                <a:cxn ang="0">
                  <a:pos x="68" y="18"/>
                </a:cxn>
                <a:cxn ang="0">
                  <a:pos x="97" y="18"/>
                </a:cxn>
                <a:cxn ang="0">
                  <a:pos x="118" y="18"/>
                </a:cxn>
                <a:cxn ang="0">
                  <a:pos x="133" y="39"/>
                </a:cxn>
                <a:cxn ang="0">
                  <a:pos x="124" y="62"/>
                </a:cxn>
                <a:cxn ang="0">
                  <a:pos x="100" y="79"/>
                </a:cxn>
                <a:cxn ang="0">
                  <a:pos x="58" y="79"/>
                </a:cxn>
                <a:cxn ang="0">
                  <a:pos x="26" y="68"/>
                </a:cxn>
                <a:cxn ang="0">
                  <a:pos x="10" y="56"/>
                </a:cxn>
              </a:cxnLst>
              <a:rect l="0" t="0" r="r" b="b"/>
              <a:pathLst>
                <a:path w="133" h="79">
                  <a:moveTo>
                    <a:pt x="10" y="56"/>
                  </a:moveTo>
                  <a:lnTo>
                    <a:pt x="0" y="39"/>
                  </a:lnTo>
                  <a:lnTo>
                    <a:pt x="6" y="11"/>
                  </a:lnTo>
                  <a:lnTo>
                    <a:pt x="20" y="0"/>
                  </a:lnTo>
                  <a:lnTo>
                    <a:pt x="45" y="5"/>
                  </a:lnTo>
                  <a:lnTo>
                    <a:pt x="68" y="18"/>
                  </a:lnTo>
                  <a:lnTo>
                    <a:pt x="97" y="18"/>
                  </a:lnTo>
                  <a:lnTo>
                    <a:pt x="118" y="18"/>
                  </a:lnTo>
                  <a:lnTo>
                    <a:pt x="133" y="39"/>
                  </a:lnTo>
                  <a:lnTo>
                    <a:pt x="124" y="62"/>
                  </a:lnTo>
                  <a:lnTo>
                    <a:pt x="100" y="79"/>
                  </a:lnTo>
                  <a:lnTo>
                    <a:pt x="58" y="79"/>
                  </a:lnTo>
                  <a:lnTo>
                    <a:pt x="26" y="68"/>
                  </a:lnTo>
                  <a:lnTo>
                    <a:pt x="10" y="56"/>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7" name="Freeform 17"/>
            <p:cNvSpPr>
              <a:spLocks/>
            </p:cNvSpPr>
            <p:nvPr/>
          </p:nvSpPr>
          <p:spPr bwMode="auto">
            <a:xfrm>
              <a:off x="291" y="2966"/>
              <a:ext cx="27" cy="29"/>
            </a:xfrm>
            <a:custGeom>
              <a:avLst/>
              <a:gdLst/>
              <a:ahLst/>
              <a:cxnLst>
                <a:cxn ang="0">
                  <a:pos x="76" y="0"/>
                </a:cxn>
                <a:cxn ang="0">
                  <a:pos x="102" y="19"/>
                </a:cxn>
                <a:cxn ang="0">
                  <a:pos x="109" y="38"/>
                </a:cxn>
                <a:cxn ang="0">
                  <a:pos x="102" y="61"/>
                </a:cxn>
                <a:cxn ang="0">
                  <a:pos x="78" y="76"/>
                </a:cxn>
                <a:cxn ang="0">
                  <a:pos x="49" y="76"/>
                </a:cxn>
                <a:cxn ang="0">
                  <a:pos x="16" y="89"/>
                </a:cxn>
                <a:cxn ang="0">
                  <a:pos x="0" y="70"/>
                </a:cxn>
                <a:cxn ang="0">
                  <a:pos x="5" y="41"/>
                </a:cxn>
                <a:cxn ang="0">
                  <a:pos x="27" y="33"/>
                </a:cxn>
                <a:cxn ang="0">
                  <a:pos x="49" y="26"/>
                </a:cxn>
                <a:cxn ang="0">
                  <a:pos x="63" y="8"/>
                </a:cxn>
                <a:cxn ang="0">
                  <a:pos x="76" y="0"/>
                </a:cxn>
              </a:cxnLst>
              <a:rect l="0" t="0" r="r" b="b"/>
              <a:pathLst>
                <a:path w="109" h="89">
                  <a:moveTo>
                    <a:pt x="76" y="0"/>
                  </a:moveTo>
                  <a:lnTo>
                    <a:pt x="102" y="19"/>
                  </a:lnTo>
                  <a:lnTo>
                    <a:pt x="109" y="38"/>
                  </a:lnTo>
                  <a:lnTo>
                    <a:pt x="102" y="61"/>
                  </a:lnTo>
                  <a:lnTo>
                    <a:pt x="78" y="76"/>
                  </a:lnTo>
                  <a:lnTo>
                    <a:pt x="49" y="76"/>
                  </a:lnTo>
                  <a:lnTo>
                    <a:pt x="16" y="89"/>
                  </a:lnTo>
                  <a:lnTo>
                    <a:pt x="0" y="70"/>
                  </a:lnTo>
                  <a:lnTo>
                    <a:pt x="5" y="41"/>
                  </a:lnTo>
                  <a:lnTo>
                    <a:pt x="27" y="33"/>
                  </a:lnTo>
                  <a:lnTo>
                    <a:pt x="49" y="26"/>
                  </a:lnTo>
                  <a:lnTo>
                    <a:pt x="63" y="8"/>
                  </a:lnTo>
                  <a:lnTo>
                    <a:pt x="76"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8" name="Freeform 18"/>
            <p:cNvSpPr>
              <a:spLocks/>
            </p:cNvSpPr>
            <p:nvPr/>
          </p:nvSpPr>
          <p:spPr bwMode="auto">
            <a:xfrm>
              <a:off x="140" y="2897"/>
              <a:ext cx="369" cy="207"/>
            </a:xfrm>
            <a:custGeom>
              <a:avLst/>
              <a:gdLst/>
              <a:ahLst/>
              <a:cxnLst>
                <a:cxn ang="0">
                  <a:pos x="1037" y="320"/>
                </a:cxn>
                <a:cxn ang="0">
                  <a:pos x="935" y="111"/>
                </a:cxn>
                <a:cxn ang="0">
                  <a:pos x="779" y="34"/>
                </a:cxn>
                <a:cxn ang="0">
                  <a:pos x="664" y="41"/>
                </a:cxn>
                <a:cxn ang="0">
                  <a:pos x="524" y="133"/>
                </a:cxn>
                <a:cxn ang="0">
                  <a:pos x="431" y="320"/>
                </a:cxn>
                <a:cxn ang="0">
                  <a:pos x="389" y="583"/>
                </a:cxn>
                <a:cxn ang="0">
                  <a:pos x="363" y="512"/>
                </a:cxn>
                <a:cxn ang="0">
                  <a:pos x="274" y="434"/>
                </a:cxn>
                <a:cxn ang="0">
                  <a:pos x="196" y="401"/>
                </a:cxn>
                <a:cxn ang="0">
                  <a:pos x="132" y="408"/>
                </a:cxn>
                <a:cxn ang="0">
                  <a:pos x="142" y="318"/>
                </a:cxn>
                <a:cxn ang="0">
                  <a:pos x="75" y="281"/>
                </a:cxn>
                <a:cxn ang="0">
                  <a:pos x="17" y="243"/>
                </a:cxn>
                <a:cxn ang="0">
                  <a:pos x="57" y="152"/>
                </a:cxn>
                <a:cxn ang="0">
                  <a:pos x="0" y="139"/>
                </a:cxn>
                <a:cxn ang="0">
                  <a:pos x="39" y="81"/>
                </a:cxn>
                <a:cxn ang="0">
                  <a:pos x="97" y="111"/>
                </a:cxn>
                <a:cxn ang="0">
                  <a:pos x="142" y="147"/>
                </a:cxn>
                <a:cxn ang="0">
                  <a:pos x="229" y="71"/>
                </a:cxn>
                <a:cxn ang="0">
                  <a:pos x="259" y="113"/>
                </a:cxn>
                <a:cxn ang="0">
                  <a:pos x="274" y="187"/>
                </a:cxn>
                <a:cxn ang="0">
                  <a:pos x="389" y="56"/>
                </a:cxn>
                <a:cxn ang="0">
                  <a:pos x="446" y="66"/>
                </a:cxn>
                <a:cxn ang="0">
                  <a:pos x="512" y="107"/>
                </a:cxn>
                <a:cxn ang="0">
                  <a:pos x="644" y="15"/>
                </a:cxn>
                <a:cxn ang="0">
                  <a:pos x="809" y="10"/>
                </a:cxn>
                <a:cxn ang="0">
                  <a:pos x="942" y="81"/>
                </a:cxn>
                <a:cxn ang="0">
                  <a:pos x="997" y="122"/>
                </a:cxn>
                <a:cxn ang="0">
                  <a:pos x="1037" y="44"/>
                </a:cxn>
                <a:cxn ang="0">
                  <a:pos x="1117" y="66"/>
                </a:cxn>
                <a:cxn ang="0">
                  <a:pos x="1189" y="157"/>
                </a:cxn>
                <a:cxn ang="0">
                  <a:pos x="1208" y="86"/>
                </a:cxn>
                <a:cxn ang="0">
                  <a:pos x="1246" y="73"/>
                </a:cxn>
                <a:cxn ang="0">
                  <a:pos x="1340" y="157"/>
                </a:cxn>
                <a:cxn ang="0">
                  <a:pos x="1354" y="71"/>
                </a:cxn>
                <a:cxn ang="0">
                  <a:pos x="1422" y="86"/>
                </a:cxn>
                <a:cxn ang="0">
                  <a:pos x="1477" y="165"/>
                </a:cxn>
                <a:cxn ang="0">
                  <a:pos x="1427" y="122"/>
                </a:cxn>
                <a:cxn ang="0">
                  <a:pos x="1404" y="137"/>
                </a:cxn>
                <a:cxn ang="0">
                  <a:pos x="1419" y="218"/>
                </a:cxn>
                <a:cxn ang="0">
                  <a:pos x="1392" y="275"/>
                </a:cxn>
                <a:cxn ang="0">
                  <a:pos x="1328" y="266"/>
                </a:cxn>
                <a:cxn ang="0">
                  <a:pos x="1312" y="301"/>
                </a:cxn>
                <a:cxn ang="0">
                  <a:pos x="1318" y="383"/>
                </a:cxn>
                <a:cxn ang="0">
                  <a:pos x="1254" y="408"/>
                </a:cxn>
                <a:cxn ang="0">
                  <a:pos x="1213" y="412"/>
                </a:cxn>
                <a:cxn ang="0">
                  <a:pos x="1220" y="465"/>
                </a:cxn>
                <a:cxn ang="0">
                  <a:pos x="1157" y="434"/>
                </a:cxn>
                <a:cxn ang="0">
                  <a:pos x="1078" y="541"/>
                </a:cxn>
              </a:cxnLst>
              <a:rect l="0" t="0" r="r" b="b"/>
              <a:pathLst>
                <a:path w="1477" h="621">
                  <a:moveTo>
                    <a:pt x="1068" y="487"/>
                  </a:moveTo>
                  <a:lnTo>
                    <a:pt x="1037" y="320"/>
                  </a:lnTo>
                  <a:lnTo>
                    <a:pt x="993" y="202"/>
                  </a:lnTo>
                  <a:lnTo>
                    <a:pt x="935" y="111"/>
                  </a:lnTo>
                  <a:lnTo>
                    <a:pt x="850" y="56"/>
                  </a:lnTo>
                  <a:lnTo>
                    <a:pt x="779" y="34"/>
                  </a:lnTo>
                  <a:lnTo>
                    <a:pt x="726" y="30"/>
                  </a:lnTo>
                  <a:lnTo>
                    <a:pt x="664" y="41"/>
                  </a:lnTo>
                  <a:lnTo>
                    <a:pt x="579" y="81"/>
                  </a:lnTo>
                  <a:lnTo>
                    <a:pt x="524" y="133"/>
                  </a:lnTo>
                  <a:lnTo>
                    <a:pt x="476" y="202"/>
                  </a:lnTo>
                  <a:lnTo>
                    <a:pt x="431" y="320"/>
                  </a:lnTo>
                  <a:lnTo>
                    <a:pt x="400" y="454"/>
                  </a:lnTo>
                  <a:lnTo>
                    <a:pt x="389" y="583"/>
                  </a:lnTo>
                  <a:lnTo>
                    <a:pt x="385" y="621"/>
                  </a:lnTo>
                  <a:lnTo>
                    <a:pt x="363" y="512"/>
                  </a:lnTo>
                  <a:lnTo>
                    <a:pt x="318" y="445"/>
                  </a:lnTo>
                  <a:lnTo>
                    <a:pt x="274" y="434"/>
                  </a:lnTo>
                  <a:lnTo>
                    <a:pt x="223" y="408"/>
                  </a:lnTo>
                  <a:lnTo>
                    <a:pt x="196" y="401"/>
                  </a:lnTo>
                  <a:lnTo>
                    <a:pt x="165" y="412"/>
                  </a:lnTo>
                  <a:lnTo>
                    <a:pt x="132" y="408"/>
                  </a:lnTo>
                  <a:lnTo>
                    <a:pt x="123" y="359"/>
                  </a:lnTo>
                  <a:lnTo>
                    <a:pt x="142" y="318"/>
                  </a:lnTo>
                  <a:lnTo>
                    <a:pt x="138" y="269"/>
                  </a:lnTo>
                  <a:lnTo>
                    <a:pt x="75" y="281"/>
                  </a:lnTo>
                  <a:lnTo>
                    <a:pt x="25" y="275"/>
                  </a:lnTo>
                  <a:lnTo>
                    <a:pt x="17" y="243"/>
                  </a:lnTo>
                  <a:lnTo>
                    <a:pt x="39" y="205"/>
                  </a:lnTo>
                  <a:lnTo>
                    <a:pt x="57" y="152"/>
                  </a:lnTo>
                  <a:lnTo>
                    <a:pt x="45" y="122"/>
                  </a:lnTo>
                  <a:lnTo>
                    <a:pt x="0" y="139"/>
                  </a:lnTo>
                  <a:lnTo>
                    <a:pt x="2" y="95"/>
                  </a:lnTo>
                  <a:lnTo>
                    <a:pt x="39" y="81"/>
                  </a:lnTo>
                  <a:lnTo>
                    <a:pt x="79" y="86"/>
                  </a:lnTo>
                  <a:lnTo>
                    <a:pt x="97" y="111"/>
                  </a:lnTo>
                  <a:lnTo>
                    <a:pt x="102" y="139"/>
                  </a:lnTo>
                  <a:lnTo>
                    <a:pt x="142" y="147"/>
                  </a:lnTo>
                  <a:lnTo>
                    <a:pt x="200" y="73"/>
                  </a:lnTo>
                  <a:lnTo>
                    <a:pt x="229" y="71"/>
                  </a:lnTo>
                  <a:lnTo>
                    <a:pt x="255" y="86"/>
                  </a:lnTo>
                  <a:lnTo>
                    <a:pt x="259" y="113"/>
                  </a:lnTo>
                  <a:lnTo>
                    <a:pt x="244" y="180"/>
                  </a:lnTo>
                  <a:lnTo>
                    <a:pt x="274" y="187"/>
                  </a:lnTo>
                  <a:lnTo>
                    <a:pt x="358" y="71"/>
                  </a:lnTo>
                  <a:lnTo>
                    <a:pt x="389" y="56"/>
                  </a:lnTo>
                  <a:lnTo>
                    <a:pt x="421" y="56"/>
                  </a:lnTo>
                  <a:lnTo>
                    <a:pt x="446" y="66"/>
                  </a:lnTo>
                  <a:lnTo>
                    <a:pt x="458" y="107"/>
                  </a:lnTo>
                  <a:lnTo>
                    <a:pt x="512" y="107"/>
                  </a:lnTo>
                  <a:lnTo>
                    <a:pt x="569" y="56"/>
                  </a:lnTo>
                  <a:lnTo>
                    <a:pt x="644" y="15"/>
                  </a:lnTo>
                  <a:lnTo>
                    <a:pt x="741" y="0"/>
                  </a:lnTo>
                  <a:lnTo>
                    <a:pt x="809" y="10"/>
                  </a:lnTo>
                  <a:lnTo>
                    <a:pt x="894" y="44"/>
                  </a:lnTo>
                  <a:lnTo>
                    <a:pt x="942" y="81"/>
                  </a:lnTo>
                  <a:lnTo>
                    <a:pt x="984" y="133"/>
                  </a:lnTo>
                  <a:lnTo>
                    <a:pt x="997" y="122"/>
                  </a:lnTo>
                  <a:lnTo>
                    <a:pt x="1006" y="66"/>
                  </a:lnTo>
                  <a:lnTo>
                    <a:pt x="1037" y="44"/>
                  </a:lnTo>
                  <a:lnTo>
                    <a:pt x="1073" y="41"/>
                  </a:lnTo>
                  <a:lnTo>
                    <a:pt x="1117" y="66"/>
                  </a:lnTo>
                  <a:lnTo>
                    <a:pt x="1166" y="133"/>
                  </a:lnTo>
                  <a:lnTo>
                    <a:pt x="1189" y="157"/>
                  </a:lnTo>
                  <a:lnTo>
                    <a:pt x="1199" y="152"/>
                  </a:lnTo>
                  <a:lnTo>
                    <a:pt x="1208" y="86"/>
                  </a:lnTo>
                  <a:lnTo>
                    <a:pt x="1224" y="71"/>
                  </a:lnTo>
                  <a:lnTo>
                    <a:pt x="1246" y="73"/>
                  </a:lnTo>
                  <a:lnTo>
                    <a:pt x="1325" y="162"/>
                  </a:lnTo>
                  <a:lnTo>
                    <a:pt x="1340" y="157"/>
                  </a:lnTo>
                  <a:lnTo>
                    <a:pt x="1340" y="100"/>
                  </a:lnTo>
                  <a:lnTo>
                    <a:pt x="1354" y="71"/>
                  </a:lnTo>
                  <a:lnTo>
                    <a:pt x="1386" y="71"/>
                  </a:lnTo>
                  <a:lnTo>
                    <a:pt x="1422" y="86"/>
                  </a:lnTo>
                  <a:lnTo>
                    <a:pt x="1454" y="122"/>
                  </a:lnTo>
                  <a:lnTo>
                    <a:pt x="1477" y="165"/>
                  </a:lnTo>
                  <a:lnTo>
                    <a:pt x="1449" y="126"/>
                  </a:lnTo>
                  <a:lnTo>
                    <a:pt x="1427" y="122"/>
                  </a:lnTo>
                  <a:lnTo>
                    <a:pt x="1411" y="122"/>
                  </a:lnTo>
                  <a:lnTo>
                    <a:pt x="1404" y="137"/>
                  </a:lnTo>
                  <a:lnTo>
                    <a:pt x="1404" y="162"/>
                  </a:lnTo>
                  <a:lnTo>
                    <a:pt x="1419" y="218"/>
                  </a:lnTo>
                  <a:lnTo>
                    <a:pt x="1417" y="252"/>
                  </a:lnTo>
                  <a:lnTo>
                    <a:pt x="1392" y="275"/>
                  </a:lnTo>
                  <a:lnTo>
                    <a:pt x="1364" y="281"/>
                  </a:lnTo>
                  <a:lnTo>
                    <a:pt x="1328" y="266"/>
                  </a:lnTo>
                  <a:lnTo>
                    <a:pt x="1318" y="269"/>
                  </a:lnTo>
                  <a:lnTo>
                    <a:pt x="1312" y="301"/>
                  </a:lnTo>
                  <a:lnTo>
                    <a:pt x="1324" y="342"/>
                  </a:lnTo>
                  <a:lnTo>
                    <a:pt x="1318" y="383"/>
                  </a:lnTo>
                  <a:lnTo>
                    <a:pt x="1291" y="408"/>
                  </a:lnTo>
                  <a:lnTo>
                    <a:pt x="1254" y="408"/>
                  </a:lnTo>
                  <a:lnTo>
                    <a:pt x="1228" y="401"/>
                  </a:lnTo>
                  <a:lnTo>
                    <a:pt x="1213" y="412"/>
                  </a:lnTo>
                  <a:lnTo>
                    <a:pt x="1208" y="428"/>
                  </a:lnTo>
                  <a:lnTo>
                    <a:pt x="1220" y="465"/>
                  </a:lnTo>
                  <a:lnTo>
                    <a:pt x="1189" y="434"/>
                  </a:lnTo>
                  <a:lnTo>
                    <a:pt x="1157" y="434"/>
                  </a:lnTo>
                  <a:lnTo>
                    <a:pt x="1105" y="460"/>
                  </a:lnTo>
                  <a:lnTo>
                    <a:pt x="1078" y="541"/>
                  </a:lnTo>
                  <a:lnTo>
                    <a:pt x="1068" y="48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499" name="Freeform 19"/>
            <p:cNvSpPr>
              <a:spLocks/>
            </p:cNvSpPr>
            <p:nvPr/>
          </p:nvSpPr>
          <p:spPr bwMode="auto">
            <a:xfrm>
              <a:off x="407" y="3057"/>
              <a:ext cx="42" cy="101"/>
            </a:xfrm>
            <a:custGeom>
              <a:avLst/>
              <a:gdLst/>
              <a:ahLst/>
              <a:cxnLst>
                <a:cxn ang="0">
                  <a:pos x="16" y="116"/>
                </a:cxn>
                <a:cxn ang="0">
                  <a:pos x="49" y="61"/>
                </a:cxn>
                <a:cxn ang="0">
                  <a:pos x="83" y="26"/>
                </a:cxn>
                <a:cxn ang="0">
                  <a:pos x="110" y="9"/>
                </a:cxn>
                <a:cxn ang="0">
                  <a:pos x="131" y="9"/>
                </a:cxn>
                <a:cxn ang="0">
                  <a:pos x="156" y="13"/>
                </a:cxn>
                <a:cxn ang="0">
                  <a:pos x="156" y="0"/>
                </a:cxn>
                <a:cxn ang="0">
                  <a:pos x="163" y="32"/>
                </a:cxn>
                <a:cxn ang="0">
                  <a:pos x="168" y="71"/>
                </a:cxn>
                <a:cxn ang="0">
                  <a:pos x="160" y="123"/>
                </a:cxn>
                <a:cxn ang="0">
                  <a:pos x="140" y="187"/>
                </a:cxn>
                <a:cxn ang="0">
                  <a:pos x="124" y="219"/>
                </a:cxn>
                <a:cxn ang="0">
                  <a:pos x="106" y="252"/>
                </a:cxn>
                <a:cxn ang="0">
                  <a:pos x="70" y="283"/>
                </a:cxn>
                <a:cxn ang="0">
                  <a:pos x="37" y="298"/>
                </a:cxn>
                <a:cxn ang="0">
                  <a:pos x="5" y="301"/>
                </a:cxn>
                <a:cxn ang="0">
                  <a:pos x="0" y="293"/>
                </a:cxn>
                <a:cxn ang="0">
                  <a:pos x="37" y="285"/>
                </a:cxn>
                <a:cxn ang="0">
                  <a:pos x="83" y="257"/>
                </a:cxn>
                <a:cxn ang="0">
                  <a:pos x="121" y="213"/>
                </a:cxn>
                <a:cxn ang="0">
                  <a:pos x="145" y="145"/>
                </a:cxn>
                <a:cxn ang="0">
                  <a:pos x="160" y="76"/>
                </a:cxn>
                <a:cxn ang="0">
                  <a:pos x="156" y="51"/>
                </a:cxn>
                <a:cxn ang="0">
                  <a:pos x="136" y="40"/>
                </a:cxn>
                <a:cxn ang="0">
                  <a:pos x="98" y="40"/>
                </a:cxn>
                <a:cxn ang="0">
                  <a:pos x="67" y="57"/>
                </a:cxn>
                <a:cxn ang="0">
                  <a:pos x="43" y="78"/>
                </a:cxn>
                <a:cxn ang="0">
                  <a:pos x="16" y="116"/>
                </a:cxn>
              </a:cxnLst>
              <a:rect l="0" t="0" r="r" b="b"/>
              <a:pathLst>
                <a:path w="168" h="301">
                  <a:moveTo>
                    <a:pt x="16" y="116"/>
                  </a:moveTo>
                  <a:lnTo>
                    <a:pt x="49" y="61"/>
                  </a:lnTo>
                  <a:lnTo>
                    <a:pt x="83" y="26"/>
                  </a:lnTo>
                  <a:lnTo>
                    <a:pt x="110" y="9"/>
                  </a:lnTo>
                  <a:lnTo>
                    <a:pt x="131" y="9"/>
                  </a:lnTo>
                  <a:lnTo>
                    <a:pt x="156" y="13"/>
                  </a:lnTo>
                  <a:lnTo>
                    <a:pt x="156" y="0"/>
                  </a:lnTo>
                  <a:lnTo>
                    <a:pt x="163" y="32"/>
                  </a:lnTo>
                  <a:lnTo>
                    <a:pt x="168" y="71"/>
                  </a:lnTo>
                  <a:lnTo>
                    <a:pt x="160" y="123"/>
                  </a:lnTo>
                  <a:lnTo>
                    <a:pt x="140" y="187"/>
                  </a:lnTo>
                  <a:lnTo>
                    <a:pt x="124" y="219"/>
                  </a:lnTo>
                  <a:lnTo>
                    <a:pt x="106" y="252"/>
                  </a:lnTo>
                  <a:lnTo>
                    <a:pt x="70" y="283"/>
                  </a:lnTo>
                  <a:lnTo>
                    <a:pt x="37" y="298"/>
                  </a:lnTo>
                  <a:lnTo>
                    <a:pt x="5" y="301"/>
                  </a:lnTo>
                  <a:lnTo>
                    <a:pt x="0" y="293"/>
                  </a:lnTo>
                  <a:lnTo>
                    <a:pt x="37" y="285"/>
                  </a:lnTo>
                  <a:lnTo>
                    <a:pt x="83" y="257"/>
                  </a:lnTo>
                  <a:lnTo>
                    <a:pt x="121" y="213"/>
                  </a:lnTo>
                  <a:lnTo>
                    <a:pt x="145" y="145"/>
                  </a:lnTo>
                  <a:lnTo>
                    <a:pt x="160" y="76"/>
                  </a:lnTo>
                  <a:lnTo>
                    <a:pt x="156" y="51"/>
                  </a:lnTo>
                  <a:lnTo>
                    <a:pt x="136" y="40"/>
                  </a:lnTo>
                  <a:lnTo>
                    <a:pt x="98" y="40"/>
                  </a:lnTo>
                  <a:lnTo>
                    <a:pt x="67" y="57"/>
                  </a:lnTo>
                  <a:lnTo>
                    <a:pt x="43" y="78"/>
                  </a:lnTo>
                  <a:lnTo>
                    <a:pt x="16" y="116"/>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0" name="Freeform 20"/>
            <p:cNvSpPr>
              <a:spLocks/>
            </p:cNvSpPr>
            <p:nvPr/>
          </p:nvSpPr>
          <p:spPr bwMode="auto">
            <a:xfrm>
              <a:off x="192" y="3047"/>
              <a:ext cx="43" cy="108"/>
            </a:xfrm>
            <a:custGeom>
              <a:avLst/>
              <a:gdLst/>
              <a:ahLst/>
              <a:cxnLst>
                <a:cxn ang="0">
                  <a:pos x="164" y="162"/>
                </a:cxn>
                <a:cxn ang="0">
                  <a:pos x="129" y="108"/>
                </a:cxn>
                <a:cxn ang="0">
                  <a:pos x="100" y="78"/>
                </a:cxn>
                <a:cxn ang="0">
                  <a:pos x="70" y="53"/>
                </a:cxn>
                <a:cxn ang="0">
                  <a:pos x="45" y="45"/>
                </a:cxn>
                <a:cxn ang="0">
                  <a:pos x="19" y="45"/>
                </a:cxn>
                <a:cxn ang="0">
                  <a:pos x="13" y="32"/>
                </a:cxn>
                <a:cxn ang="0">
                  <a:pos x="22" y="0"/>
                </a:cxn>
                <a:cxn ang="0">
                  <a:pos x="4" y="26"/>
                </a:cxn>
                <a:cxn ang="0">
                  <a:pos x="0" y="66"/>
                </a:cxn>
                <a:cxn ang="0">
                  <a:pos x="0" y="122"/>
                </a:cxn>
                <a:cxn ang="0">
                  <a:pos x="7" y="177"/>
                </a:cxn>
                <a:cxn ang="0">
                  <a:pos x="45" y="245"/>
                </a:cxn>
                <a:cxn ang="0">
                  <a:pos x="67" y="284"/>
                </a:cxn>
                <a:cxn ang="0">
                  <a:pos x="97" y="304"/>
                </a:cxn>
                <a:cxn ang="0">
                  <a:pos x="126" y="317"/>
                </a:cxn>
                <a:cxn ang="0">
                  <a:pos x="158" y="325"/>
                </a:cxn>
                <a:cxn ang="0">
                  <a:pos x="170" y="325"/>
                </a:cxn>
                <a:cxn ang="0">
                  <a:pos x="164" y="292"/>
                </a:cxn>
                <a:cxn ang="0">
                  <a:pos x="142" y="304"/>
                </a:cxn>
                <a:cxn ang="0">
                  <a:pos x="122" y="300"/>
                </a:cxn>
                <a:cxn ang="0">
                  <a:pos x="70" y="275"/>
                </a:cxn>
                <a:cxn ang="0">
                  <a:pos x="45" y="228"/>
                </a:cxn>
                <a:cxn ang="0">
                  <a:pos x="19" y="162"/>
                </a:cxn>
                <a:cxn ang="0">
                  <a:pos x="7" y="122"/>
                </a:cxn>
                <a:cxn ang="0">
                  <a:pos x="13" y="83"/>
                </a:cxn>
                <a:cxn ang="0">
                  <a:pos x="34" y="72"/>
                </a:cxn>
                <a:cxn ang="0">
                  <a:pos x="67" y="72"/>
                </a:cxn>
                <a:cxn ang="0">
                  <a:pos x="97" y="89"/>
                </a:cxn>
                <a:cxn ang="0">
                  <a:pos x="137" y="135"/>
                </a:cxn>
                <a:cxn ang="0">
                  <a:pos x="164" y="162"/>
                </a:cxn>
              </a:cxnLst>
              <a:rect l="0" t="0" r="r" b="b"/>
              <a:pathLst>
                <a:path w="170" h="325">
                  <a:moveTo>
                    <a:pt x="164" y="162"/>
                  </a:moveTo>
                  <a:lnTo>
                    <a:pt x="129" y="108"/>
                  </a:lnTo>
                  <a:lnTo>
                    <a:pt x="100" y="78"/>
                  </a:lnTo>
                  <a:lnTo>
                    <a:pt x="70" y="53"/>
                  </a:lnTo>
                  <a:lnTo>
                    <a:pt x="45" y="45"/>
                  </a:lnTo>
                  <a:lnTo>
                    <a:pt x="19" y="45"/>
                  </a:lnTo>
                  <a:lnTo>
                    <a:pt x="13" y="32"/>
                  </a:lnTo>
                  <a:lnTo>
                    <a:pt x="22" y="0"/>
                  </a:lnTo>
                  <a:lnTo>
                    <a:pt x="4" y="26"/>
                  </a:lnTo>
                  <a:lnTo>
                    <a:pt x="0" y="66"/>
                  </a:lnTo>
                  <a:lnTo>
                    <a:pt x="0" y="122"/>
                  </a:lnTo>
                  <a:lnTo>
                    <a:pt x="7" y="177"/>
                  </a:lnTo>
                  <a:lnTo>
                    <a:pt x="45" y="245"/>
                  </a:lnTo>
                  <a:lnTo>
                    <a:pt x="67" y="284"/>
                  </a:lnTo>
                  <a:lnTo>
                    <a:pt x="97" y="304"/>
                  </a:lnTo>
                  <a:lnTo>
                    <a:pt x="126" y="317"/>
                  </a:lnTo>
                  <a:lnTo>
                    <a:pt x="158" y="325"/>
                  </a:lnTo>
                  <a:lnTo>
                    <a:pt x="170" y="325"/>
                  </a:lnTo>
                  <a:lnTo>
                    <a:pt x="164" y="292"/>
                  </a:lnTo>
                  <a:lnTo>
                    <a:pt x="142" y="304"/>
                  </a:lnTo>
                  <a:lnTo>
                    <a:pt x="122" y="300"/>
                  </a:lnTo>
                  <a:lnTo>
                    <a:pt x="70" y="275"/>
                  </a:lnTo>
                  <a:lnTo>
                    <a:pt x="45" y="228"/>
                  </a:lnTo>
                  <a:lnTo>
                    <a:pt x="19" y="162"/>
                  </a:lnTo>
                  <a:lnTo>
                    <a:pt x="7" y="122"/>
                  </a:lnTo>
                  <a:lnTo>
                    <a:pt x="13" y="83"/>
                  </a:lnTo>
                  <a:lnTo>
                    <a:pt x="34" y="72"/>
                  </a:lnTo>
                  <a:lnTo>
                    <a:pt x="67" y="72"/>
                  </a:lnTo>
                  <a:lnTo>
                    <a:pt x="97" y="89"/>
                  </a:lnTo>
                  <a:lnTo>
                    <a:pt x="137" y="135"/>
                  </a:lnTo>
                  <a:lnTo>
                    <a:pt x="164" y="162"/>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1" name="Freeform 21"/>
            <p:cNvSpPr>
              <a:spLocks/>
            </p:cNvSpPr>
            <p:nvPr/>
          </p:nvSpPr>
          <p:spPr bwMode="auto">
            <a:xfrm>
              <a:off x="359" y="3090"/>
              <a:ext cx="52" cy="239"/>
            </a:xfrm>
            <a:custGeom>
              <a:avLst/>
              <a:gdLst/>
              <a:ahLst/>
              <a:cxnLst>
                <a:cxn ang="0">
                  <a:pos x="202" y="0"/>
                </a:cxn>
                <a:cxn ang="0">
                  <a:pos x="205" y="179"/>
                </a:cxn>
                <a:cxn ang="0">
                  <a:pos x="202" y="331"/>
                </a:cxn>
                <a:cxn ang="0">
                  <a:pos x="194" y="427"/>
                </a:cxn>
                <a:cxn ang="0">
                  <a:pos x="169" y="510"/>
                </a:cxn>
                <a:cxn ang="0">
                  <a:pos x="127" y="583"/>
                </a:cxn>
                <a:cxn ang="0">
                  <a:pos x="63" y="666"/>
                </a:cxn>
                <a:cxn ang="0">
                  <a:pos x="15" y="717"/>
                </a:cxn>
                <a:cxn ang="0">
                  <a:pos x="0" y="717"/>
                </a:cxn>
                <a:cxn ang="0">
                  <a:pos x="75" y="635"/>
                </a:cxn>
                <a:cxn ang="0">
                  <a:pos x="134" y="544"/>
                </a:cxn>
                <a:cxn ang="0">
                  <a:pos x="169" y="463"/>
                </a:cxn>
                <a:cxn ang="0">
                  <a:pos x="189" y="378"/>
                </a:cxn>
                <a:cxn ang="0">
                  <a:pos x="194" y="286"/>
                </a:cxn>
                <a:cxn ang="0">
                  <a:pos x="199" y="137"/>
                </a:cxn>
                <a:cxn ang="0">
                  <a:pos x="202" y="0"/>
                </a:cxn>
              </a:cxnLst>
              <a:rect l="0" t="0" r="r" b="b"/>
              <a:pathLst>
                <a:path w="205" h="717">
                  <a:moveTo>
                    <a:pt x="202" y="0"/>
                  </a:moveTo>
                  <a:lnTo>
                    <a:pt x="205" y="179"/>
                  </a:lnTo>
                  <a:lnTo>
                    <a:pt x="202" y="331"/>
                  </a:lnTo>
                  <a:lnTo>
                    <a:pt x="194" y="427"/>
                  </a:lnTo>
                  <a:lnTo>
                    <a:pt x="169" y="510"/>
                  </a:lnTo>
                  <a:lnTo>
                    <a:pt x="127" y="583"/>
                  </a:lnTo>
                  <a:lnTo>
                    <a:pt x="63" y="666"/>
                  </a:lnTo>
                  <a:lnTo>
                    <a:pt x="15" y="717"/>
                  </a:lnTo>
                  <a:lnTo>
                    <a:pt x="0" y="717"/>
                  </a:lnTo>
                  <a:lnTo>
                    <a:pt x="75" y="635"/>
                  </a:lnTo>
                  <a:lnTo>
                    <a:pt x="134" y="544"/>
                  </a:lnTo>
                  <a:lnTo>
                    <a:pt x="169" y="463"/>
                  </a:lnTo>
                  <a:lnTo>
                    <a:pt x="189" y="378"/>
                  </a:lnTo>
                  <a:lnTo>
                    <a:pt x="194" y="286"/>
                  </a:lnTo>
                  <a:lnTo>
                    <a:pt x="199" y="137"/>
                  </a:lnTo>
                  <a:lnTo>
                    <a:pt x="202"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2" name="Freeform 22"/>
            <p:cNvSpPr>
              <a:spLocks/>
            </p:cNvSpPr>
            <p:nvPr/>
          </p:nvSpPr>
          <p:spPr bwMode="auto">
            <a:xfrm>
              <a:off x="232" y="3073"/>
              <a:ext cx="58" cy="264"/>
            </a:xfrm>
            <a:custGeom>
              <a:avLst/>
              <a:gdLst/>
              <a:ahLst/>
              <a:cxnLst>
                <a:cxn ang="0">
                  <a:pos x="232" y="793"/>
                </a:cxn>
                <a:cxn ang="0">
                  <a:pos x="145" y="724"/>
                </a:cxn>
                <a:cxn ang="0">
                  <a:pos x="88" y="642"/>
                </a:cxn>
                <a:cxn ang="0">
                  <a:pos x="40" y="525"/>
                </a:cxn>
                <a:cxn ang="0">
                  <a:pos x="15" y="373"/>
                </a:cxn>
                <a:cxn ang="0">
                  <a:pos x="10" y="222"/>
                </a:cxn>
                <a:cxn ang="0">
                  <a:pos x="15" y="81"/>
                </a:cxn>
                <a:cxn ang="0">
                  <a:pos x="19" y="0"/>
                </a:cxn>
                <a:cxn ang="0">
                  <a:pos x="4" y="84"/>
                </a:cxn>
                <a:cxn ang="0">
                  <a:pos x="0" y="197"/>
                </a:cxn>
                <a:cxn ang="0">
                  <a:pos x="4" y="312"/>
                </a:cxn>
                <a:cxn ang="0">
                  <a:pos x="15" y="430"/>
                </a:cxn>
                <a:cxn ang="0">
                  <a:pos x="35" y="547"/>
                </a:cxn>
                <a:cxn ang="0">
                  <a:pos x="82" y="651"/>
                </a:cxn>
                <a:cxn ang="0">
                  <a:pos x="136" y="725"/>
                </a:cxn>
                <a:cxn ang="0">
                  <a:pos x="189" y="764"/>
                </a:cxn>
                <a:cxn ang="0">
                  <a:pos x="232" y="793"/>
                </a:cxn>
              </a:cxnLst>
              <a:rect l="0" t="0" r="r" b="b"/>
              <a:pathLst>
                <a:path w="232" h="793">
                  <a:moveTo>
                    <a:pt x="232" y="793"/>
                  </a:moveTo>
                  <a:lnTo>
                    <a:pt x="145" y="724"/>
                  </a:lnTo>
                  <a:lnTo>
                    <a:pt x="88" y="642"/>
                  </a:lnTo>
                  <a:lnTo>
                    <a:pt x="40" y="525"/>
                  </a:lnTo>
                  <a:lnTo>
                    <a:pt x="15" y="373"/>
                  </a:lnTo>
                  <a:lnTo>
                    <a:pt x="10" y="222"/>
                  </a:lnTo>
                  <a:lnTo>
                    <a:pt x="15" y="81"/>
                  </a:lnTo>
                  <a:lnTo>
                    <a:pt x="19" y="0"/>
                  </a:lnTo>
                  <a:lnTo>
                    <a:pt x="4" y="84"/>
                  </a:lnTo>
                  <a:lnTo>
                    <a:pt x="0" y="197"/>
                  </a:lnTo>
                  <a:lnTo>
                    <a:pt x="4" y="312"/>
                  </a:lnTo>
                  <a:lnTo>
                    <a:pt x="15" y="430"/>
                  </a:lnTo>
                  <a:lnTo>
                    <a:pt x="35" y="547"/>
                  </a:lnTo>
                  <a:lnTo>
                    <a:pt x="82" y="651"/>
                  </a:lnTo>
                  <a:lnTo>
                    <a:pt x="136" y="725"/>
                  </a:lnTo>
                  <a:lnTo>
                    <a:pt x="189" y="764"/>
                  </a:lnTo>
                  <a:lnTo>
                    <a:pt x="232" y="793"/>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3" name="Freeform 23"/>
            <p:cNvSpPr>
              <a:spLocks/>
            </p:cNvSpPr>
            <p:nvPr/>
          </p:nvSpPr>
          <p:spPr bwMode="auto">
            <a:xfrm>
              <a:off x="278" y="3279"/>
              <a:ext cx="85" cy="48"/>
            </a:xfrm>
            <a:custGeom>
              <a:avLst/>
              <a:gdLst/>
              <a:ahLst/>
              <a:cxnLst>
                <a:cxn ang="0">
                  <a:pos x="341" y="8"/>
                </a:cxn>
                <a:cxn ang="0">
                  <a:pos x="312" y="61"/>
                </a:cxn>
                <a:cxn ang="0">
                  <a:pos x="258" y="105"/>
                </a:cxn>
                <a:cxn ang="0">
                  <a:pos x="205" y="122"/>
                </a:cxn>
                <a:cxn ang="0">
                  <a:pos x="143" y="122"/>
                </a:cxn>
                <a:cxn ang="0">
                  <a:pos x="97" y="105"/>
                </a:cxn>
                <a:cxn ang="0">
                  <a:pos x="54" y="77"/>
                </a:cxn>
                <a:cxn ang="0">
                  <a:pos x="22" y="36"/>
                </a:cxn>
                <a:cxn ang="0">
                  <a:pos x="0" y="0"/>
                </a:cxn>
                <a:cxn ang="0">
                  <a:pos x="28" y="67"/>
                </a:cxn>
                <a:cxn ang="0">
                  <a:pos x="63" y="105"/>
                </a:cxn>
                <a:cxn ang="0">
                  <a:pos x="113" y="132"/>
                </a:cxn>
                <a:cxn ang="0">
                  <a:pos x="154" y="144"/>
                </a:cxn>
                <a:cxn ang="0">
                  <a:pos x="190" y="144"/>
                </a:cxn>
                <a:cxn ang="0">
                  <a:pos x="238" y="132"/>
                </a:cxn>
                <a:cxn ang="0">
                  <a:pos x="292" y="98"/>
                </a:cxn>
                <a:cxn ang="0">
                  <a:pos x="319" y="56"/>
                </a:cxn>
                <a:cxn ang="0">
                  <a:pos x="341" y="8"/>
                </a:cxn>
              </a:cxnLst>
              <a:rect l="0" t="0" r="r" b="b"/>
              <a:pathLst>
                <a:path w="341" h="144">
                  <a:moveTo>
                    <a:pt x="341" y="8"/>
                  </a:moveTo>
                  <a:lnTo>
                    <a:pt x="312" y="61"/>
                  </a:lnTo>
                  <a:lnTo>
                    <a:pt x="258" y="105"/>
                  </a:lnTo>
                  <a:lnTo>
                    <a:pt x="205" y="122"/>
                  </a:lnTo>
                  <a:lnTo>
                    <a:pt x="143" y="122"/>
                  </a:lnTo>
                  <a:lnTo>
                    <a:pt x="97" y="105"/>
                  </a:lnTo>
                  <a:lnTo>
                    <a:pt x="54" y="77"/>
                  </a:lnTo>
                  <a:lnTo>
                    <a:pt x="22" y="36"/>
                  </a:lnTo>
                  <a:lnTo>
                    <a:pt x="0" y="0"/>
                  </a:lnTo>
                  <a:lnTo>
                    <a:pt x="28" y="67"/>
                  </a:lnTo>
                  <a:lnTo>
                    <a:pt x="63" y="105"/>
                  </a:lnTo>
                  <a:lnTo>
                    <a:pt x="113" y="132"/>
                  </a:lnTo>
                  <a:lnTo>
                    <a:pt x="154" y="144"/>
                  </a:lnTo>
                  <a:lnTo>
                    <a:pt x="190" y="144"/>
                  </a:lnTo>
                  <a:lnTo>
                    <a:pt x="238" y="132"/>
                  </a:lnTo>
                  <a:lnTo>
                    <a:pt x="292" y="98"/>
                  </a:lnTo>
                  <a:lnTo>
                    <a:pt x="319" y="56"/>
                  </a:lnTo>
                  <a:lnTo>
                    <a:pt x="341" y="8"/>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4" name="Freeform 24"/>
            <p:cNvSpPr>
              <a:spLocks/>
            </p:cNvSpPr>
            <p:nvPr/>
          </p:nvSpPr>
          <p:spPr bwMode="auto">
            <a:xfrm>
              <a:off x="310" y="3253"/>
              <a:ext cx="22" cy="10"/>
            </a:xfrm>
            <a:custGeom>
              <a:avLst/>
              <a:gdLst/>
              <a:ahLst/>
              <a:cxnLst>
                <a:cxn ang="0">
                  <a:pos x="75" y="7"/>
                </a:cxn>
                <a:cxn ang="0">
                  <a:pos x="56" y="11"/>
                </a:cxn>
                <a:cxn ang="0">
                  <a:pos x="26" y="11"/>
                </a:cxn>
                <a:cxn ang="0">
                  <a:pos x="0" y="0"/>
                </a:cxn>
                <a:cxn ang="0">
                  <a:pos x="13" y="22"/>
                </a:cxn>
                <a:cxn ang="0">
                  <a:pos x="33" y="30"/>
                </a:cxn>
                <a:cxn ang="0">
                  <a:pos x="56" y="30"/>
                </a:cxn>
                <a:cxn ang="0">
                  <a:pos x="75" y="22"/>
                </a:cxn>
                <a:cxn ang="0">
                  <a:pos x="89" y="0"/>
                </a:cxn>
                <a:cxn ang="0">
                  <a:pos x="75" y="7"/>
                </a:cxn>
              </a:cxnLst>
              <a:rect l="0" t="0" r="r" b="b"/>
              <a:pathLst>
                <a:path w="89" h="30">
                  <a:moveTo>
                    <a:pt x="75" y="7"/>
                  </a:moveTo>
                  <a:lnTo>
                    <a:pt x="56" y="11"/>
                  </a:lnTo>
                  <a:lnTo>
                    <a:pt x="26" y="11"/>
                  </a:lnTo>
                  <a:lnTo>
                    <a:pt x="0" y="0"/>
                  </a:lnTo>
                  <a:lnTo>
                    <a:pt x="13" y="22"/>
                  </a:lnTo>
                  <a:lnTo>
                    <a:pt x="33" y="30"/>
                  </a:lnTo>
                  <a:lnTo>
                    <a:pt x="56" y="30"/>
                  </a:lnTo>
                  <a:lnTo>
                    <a:pt x="75" y="22"/>
                  </a:lnTo>
                  <a:lnTo>
                    <a:pt x="89" y="0"/>
                  </a:lnTo>
                  <a:lnTo>
                    <a:pt x="75" y="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5" name="Freeform 25"/>
            <p:cNvSpPr>
              <a:spLocks/>
            </p:cNvSpPr>
            <p:nvPr/>
          </p:nvSpPr>
          <p:spPr bwMode="auto">
            <a:xfrm>
              <a:off x="306" y="3320"/>
              <a:ext cx="82" cy="102"/>
            </a:xfrm>
            <a:custGeom>
              <a:avLst/>
              <a:gdLst/>
              <a:ahLst/>
              <a:cxnLst>
                <a:cxn ang="0">
                  <a:pos x="0" y="73"/>
                </a:cxn>
                <a:cxn ang="0">
                  <a:pos x="31" y="47"/>
                </a:cxn>
                <a:cxn ang="0">
                  <a:pos x="72" y="47"/>
                </a:cxn>
                <a:cxn ang="0">
                  <a:pos x="107" y="73"/>
                </a:cxn>
                <a:cxn ang="0">
                  <a:pos x="198" y="24"/>
                </a:cxn>
                <a:cxn ang="0">
                  <a:pos x="284" y="0"/>
                </a:cxn>
                <a:cxn ang="0">
                  <a:pos x="320" y="78"/>
                </a:cxn>
                <a:cxn ang="0">
                  <a:pos x="328" y="159"/>
                </a:cxn>
                <a:cxn ang="0">
                  <a:pos x="304" y="237"/>
                </a:cxn>
                <a:cxn ang="0">
                  <a:pos x="270" y="306"/>
                </a:cxn>
                <a:cxn ang="0">
                  <a:pos x="193" y="294"/>
                </a:cxn>
                <a:cxn ang="0">
                  <a:pos x="79" y="212"/>
                </a:cxn>
                <a:cxn ang="0">
                  <a:pos x="193" y="278"/>
                </a:cxn>
                <a:cxn ang="0">
                  <a:pos x="260" y="278"/>
                </a:cxn>
                <a:cxn ang="0">
                  <a:pos x="300" y="217"/>
                </a:cxn>
                <a:cxn ang="0">
                  <a:pos x="310" y="153"/>
                </a:cxn>
                <a:cxn ang="0">
                  <a:pos x="300" y="78"/>
                </a:cxn>
                <a:cxn ang="0">
                  <a:pos x="276" y="24"/>
                </a:cxn>
                <a:cxn ang="0">
                  <a:pos x="193" y="41"/>
                </a:cxn>
                <a:cxn ang="0">
                  <a:pos x="105" y="94"/>
                </a:cxn>
                <a:cxn ang="0">
                  <a:pos x="105" y="136"/>
                </a:cxn>
                <a:cxn ang="0">
                  <a:pos x="79" y="177"/>
                </a:cxn>
                <a:cxn ang="0">
                  <a:pos x="90" y="110"/>
                </a:cxn>
                <a:cxn ang="0">
                  <a:pos x="79" y="73"/>
                </a:cxn>
                <a:cxn ang="0">
                  <a:pos x="54" y="66"/>
                </a:cxn>
                <a:cxn ang="0">
                  <a:pos x="27" y="66"/>
                </a:cxn>
                <a:cxn ang="0">
                  <a:pos x="0" y="73"/>
                </a:cxn>
              </a:cxnLst>
              <a:rect l="0" t="0" r="r" b="b"/>
              <a:pathLst>
                <a:path w="328" h="306">
                  <a:moveTo>
                    <a:pt x="0" y="73"/>
                  </a:moveTo>
                  <a:lnTo>
                    <a:pt x="31" y="47"/>
                  </a:lnTo>
                  <a:lnTo>
                    <a:pt x="72" y="47"/>
                  </a:lnTo>
                  <a:lnTo>
                    <a:pt x="107" y="73"/>
                  </a:lnTo>
                  <a:lnTo>
                    <a:pt x="198" y="24"/>
                  </a:lnTo>
                  <a:lnTo>
                    <a:pt x="284" y="0"/>
                  </a:lnTo>
                  <a:lnTo>
                    <a:pt x="320" y="78"/>
                  </a:lnTo>
                  <a:lnTo>
                    <a:pt x="328" y="159"/>
                  </a:lnTo>
                  <a:lnTo>
                    <a:pt x="304" y="237"/>
                  </a:lnTo>
                  <a:lnTo>
                    <a:pt x="270" y="306"/>
                  </a:lnTo>
                  <a:lnTo>
                    <a:pt x="193" y="294"/>
                  </a:lnTo>
                  <a:lnTo>
                    <a:pt x="79" y="212"/>
                  </a:lnTo>
                  <a:lnTo>
                    <a:pt x="193" y="278"/>
                  </a:lnTo>
                  <a:lnTo>
                    <a:pt x="260" y="278"/>
                  </a:lnTo>
                  <a:lnTo>
                    <a:pt x="300" y="217"/>
                  </a:lnTo>
                  <a:lnTo>
                    <a:pt x="310" y="153"/>
                  </a:lnTo>
                  <a:lnTo>
                    <a:pt x="300" y="78"/>
                  </a:lnTo>
                  <a:lnTo>
                    <a:pt x="276" y="24"/>
                  </a:lnTo>
                  <a:lnTo>
                    <a:pt x="193" y="41"/>
                  </a:lnTo>
                  <a:lnTo>
                    <a:pt x="105" y="94"/>
                  </a:lnTo>
                  <a:lnTo>
                    <a:pt x="105" y="136"/>
                  </a:lnTo>
                  <a:lnTo>
                    <a:pt x="79" y="177"/>
                  </a:lnTo>
                  <a:lnTo>
                    <a:pt x="90" y="110"/>
                  </a:lnTo>
                  <a:lnTo>
                    <a:pt x="79" y="73"/>
                  </a:lnTo>
                  <a:lnTo>
                    <a:pt x="54" y="66"/>
                  </a:lnTo>
                  <a:lnTo>
                    <a:pt x="27" y="66"/>
                  </a:lnTo>
                  <a:lnTo>
                    <a:pt x="0" y="73"/>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6" name="Freeform 26"/>
            <p:cNvSpPr>
              <a:spLocks/>
            </p:cNvSpPr>
            <p:nvPr/>
          </p:nvSpPr>
          <p:spPr bwMode="auto">
            <a:xfrm>
              <a:off x="250" y="3320"/>
              <a:ext cx="74" cy="102"/>
            </a:xfrm>
            <a:custGeom>
              <a:avLst/>
              <a:gdLst/>
              <a:ahLst/>
              <a:cxnLst>
                <a:cxn ang="0">
                  <a:pos x="214" y="94"/>
                </a:cxn>
                <a:cxn ang="0">
                  <a:pos x="168" y="54"/>
                </a:cxn>
                <a:cxn ang="0">
                  <a:pos x="60" y="8"/>
                </a:cxn>
                <a:cxn ang="0">
                  <a:pos x="39" y="0"/>
                </a:cxn>
                <a:cxn ang="0">
                  <a:pos x="10" y="78"/>
                </a:cxn>
                <a:cxn ang="0">
                  <a:pos x="0" y="159"/>
                </a:cxn>
                <a:cxn ang="0">
                  <a:pos x="10" y="217"/>
                </a:cxn>
                <a:cxn ang="0">
                  <a:pos x="52" y="306"/>
                </a:cxn>
                <a:cxn ang="0">
                  <a:pos x="137" y="267"/>
                </a:cxn>
                <a:cxn ang="0">
                  <a:pos x="223" y="201"/>
                </a:cxn>
                <a:cxn ang="0">
                  <a:pos x="258" y="208"/>
                </a:cxn>
                <a:cxn ang="0">
                  <a:pos x="295" y="190"/>
                </a:cxn>
                <a:cxn ang="0">
                  <a:pos x="254" y="185"/>
                </a:cxn>
                <a:cxn ang="0">
                  <a:pos x="223" y="149"/>
                </a:cxn>
                <a:cxn ang="0">
                  <a:pos x="220" y="124"/>
                </a:cxn>
                <a:cxn ang="0">
                  <a:pos x="214" y="159"/>
                </a:cxn>
                <a:cxn ang="0">
                  <a:pos x="220" y="190"/>
                </a:cxn>
                <a:cxn ang="0">
                  <a:pos x="157" y="227"/>
                </a:cxn>
                <a:cxn ang="0">
                  <a:pos x="91" y="255"/>
                </a:cxn>
                <a:cxn ang="0">
                  <a:pos x="52" y="258"/>
                </a:cxn>
                <a:cxn ang="0">
                  <a:pos x="23" y="208"/>
                </a:cxn>
                <a:cxn ang="0">
                  <a:pos x="16" y="149"/>
                </a:cxn>
                <a:cxn ang="0">
                  <a:pos x="16" y="73"/>
                </a:cxn>
                <a:cxn ang="0">
                  <a:pos x="48" y="19"/>
                </a:cxn>
                <a:cxn ang="0">
                  <a:pos x="147" y="54"/>
                </a:cxn>
                <a:cxn ang="0">
                  <a:pos x="184" y="78"/>
                </a:cxn>
                <a:cxn ang="0">
                  <a:pos x="214" y="94"/>
                </a:cxn>
              </a:cxnLst>
              <a:rect l="0" t="0" r="r" b="b"/>
              <a:pathLst>
                <a:path w="295" h="306">
                  <a:moveTo>
                    <a:pt x="214" y="94"/>
                  </a:moveTo>
                  <a:lnTo>
                    <a:pt x="168" y="54"/>
                  </a:lnTo>
                  <a:lnTo>
                    <a:pt x="60" y="8"/>
                  </a:lnTo>
                  <a:lnTo>
                    <a:pt x="39" y="0"/>
                  </a:lnTo>
                  <a:lnTo>
                    <a:pt x="10" y="78"/>
                  </a:lnTo>
                  <a:lnTo>
                    <a:pt x="0" y="159"/>
                  </a:lnTo>
                  <a:lnTo>
                    <a:pt x="10" y="217"/>
                  </a:lnTo>
                  <a:lnTo>
                    <a:pt x="52" y="306"/>
                  </a:lnTo>
                  <a:lnTo>
                    <a:pt x="137" y="267"/>
                  </a:lnTo>
                  <a:lnTo>
                    <a:pt x="223" y="201"/>
                  </a:lnTo>
                  <a:lnTo>
                    <a:pt x="258" y="208"/>
                  </a:lnTo>
                  <a:lnTo>
                    <a:pt x="295" y="190"/>
                  </a:lnTo>
                  <a:lnTo>
                    <a:pt x="254" y="185"/>
                  </a:lnTo>
                  <a:lnTo>
                    <a:pt x="223" y="149"/>
                  </a:lnTo>
                  <a:lnTo>
                    <a:pt x="220" y="124"/>
                  </a:lnTo>
                  <a:lnTo>
                    <a:pt x="214" y="159"/>
                  </a:lnTo>
                  <a:lnTo>
                    <a:pt x="220" y="190"/>
                  </a:lnTo>
                  <a:lnTo>
                    <a:pt x="157" y="227"/>
                  </a:lnTo>
                  <a:lnTo>
                    <a:pt x="91" y="255"/>
                  </a:lnTo>
                  <a:lnTo>
                    <a:pt x="52" y="258"/>
                  </a:lnTo>
                  <a:lnTo>
                    <a:pt x="23" y="208"/>
                  </a:lnTo>
                  <a:lnTo>
                    <a:pt x="16" y="149"/>
                  </a:lnTo>
                  <a:lnTo>
                    <a:pt x="16" y="73"/>
                  </a:lnTo>
                  <a:lnTo>
                    <a:pt x="48" y="19"/>
                  </a:lnTo>
                  <a:lnTo>
                    <a:pt x="147" y="54"/>
                  </a:lnTo>
                  <a:lnTo>
                    <a:pt x="184" y="78"/>
                  </a:lnTo>
                  <a:lnTo>
                    <a:pt x="214" y="9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7" name="Freeform 27"/>
            <p:cNvSpPr>
              <a:spLocks/>
            </p:cNvSpPr>
            <p:nvPr/>
          </p:nvSpPr>
          <p:spPr bwMode="auto">
            <a:xfrm>
              <a:off x="304" y="3313"/>
              <a:ext cx="233" cy="446"/>
            </a:xfrm>
            <a:custGeom>
              <a:avLst/>
              <a:gdLst/>
              <a:ahLst/>
              <a:cxnLst>
                <a:cxn ang="0">
                  <a:pos x="381" y="0"/>
                </a:cxn>
                <a:cxn ang="0">
                  <a:pos x="371" y="181"/>
                </a:cxn>
                <a:cxn ang="0">
                  <a:pos x="329" y="333"/>
                </a:cxn>
                <a:cxn ang="0">
                  <a:pos x="255" y="450"/>
                </a:cxn>
                <a:cxn ang="0">
                  <a:pos x="148" y="592"/>
                </a:cxn>
                <a:cxn ang="0">
                  <a:pos x="40" y="721"/>
                </a:cxn>
                <a:cxn ang="0">
                  <a:pos x="6" y="795"/>
                </a:cxn>
                <a:cxn ang="0">
                  <a:pos x="0" y="878"/>
                </a:cxn>
                <a:cxn ang="0">
                  <a:pos x="21" y="955"/>
                </a:cxn>
                <a:cxn ang="0">
                  <a:pos x="108" y="1089"/>
                </a:cxn>
                <a:cxn ang="0">
                  <a:pos x="202" y="1202"/>
                </a:cxn>
                <a:cxn ang="0">
                  <a:pos x="305" y="1264"/>
                </a:cxn>
                <a:cxn ang="0">
                  <a:pos x="494" y="1330"/>
                </a:cxn>
                <a:cxn ang="0">
                  <a:pos x="701" y="1339"/>
                </a:cxn>
                <a:cxn ang="0">
                  <a:pos x="870" y="1335"/>
                </a:cxn>
                <a:cxn ang="0">
                  <a:pos x="933" y="1317"/>
                </a:cxn>
                <a:cxn ang="0">
                  <a:pos x="833" y="1323"/>
                </a:cxn>
                <a:cxn ang="0">
                  <a:pos x="687" y="1323"/>
                </a:cxn>
                <a:cxn ang="0">
                  <a:pos x="520" y="1307"/>
                </a:cxn>
                <a:cxn ang="0">
                  <a:pos x="375" y="1264"/>
                </a:cxn>
                <a:cxn ang="0">
                  <a:pos x="249" y="1217"/>
                </a:cxn>
                <a:cxn ang="0">
                  <a:pos x="187" y="1164"/>
                </a:cxn>
                <a:cxn ang="0">
                  <a:pos x="140" y="1095"/>
                </a:cxn>
                <a:cxn ang="0">
                  <a:pos x="108" y="983"/>
                </a:cxn>
                <a:cxn ang="0">
                  <a:pos x="116" y="906"/>
                </a:cxn>
                <a:cxn ang="0">
                  <a:pos x="171" y="821"/>
                </a:cxn>
                <a:cxn ang="0">
                  <a:pos x="301" y="703"/>
                </a:cxn>
                <a:cxn ang="0">
                  <a:pos x="542" y="424"/>
                </a:cxn>
                <a:cxn ang="0">
                  <a:pos x="490" y="398"/>
                </a:cxn>
                <a:cxn ang="0">
                  <a:pos x="269" y="623"/>
                </a:cxn>
                <a:cxn ang="0">
                  <a:pos x="148" y="760"/>
                </a:cxn>
                <a:cxn ang="0">
                  <a:pos x="81" y="865"/>
                </a:cxn>
                <a:cxn ang="0">
                  <a:pos x="78" y="936"/>
                </a:cxn>
                <a:cxn ang="0">
                  <a:pos x="72" y="993"/>
                </a:cxn>
                <a:cxn ang="0">
                  <a:pos x="27" y="906"/>
                </a:cxn>
                <a:cxn ang="0">
                  <a:pos x="27" y="842"/>
                </a:cxn>
                <a:cxn ang="0">
                  <a:pos x="44" y="760"/>
                </a:cxn>
                <a:cxn ang="0">
                  <a:pos x="102" y="685"/>
                </a:cxn>
                <a:cxn ang="0">
                  <a:pos x="301" y="424"/>
                </a:cxn>
                <a:cxn ang="0">
                  <a:pos x="355" y="328"/>
                </a:cxn>
                <a:cxn ang="0">
                  <a:pos x="381" y="217"/>
                </a:cxn>
                <a:cxn ang="0">
                  <a:pos x="386" y="124"/>
                </a:cxn>
                <a:cxn ang="0">
                  <a:pos x="381" y="0"/>
                </a:cxn>
              </a:cxnLst>
              <a:rect l="0" t="0" r="r" b="b"/>
              <a:pathLst>
                <a:path w="933" h="1339">
                  <a:moveTo>
                    <a:pt x="381" y="0"/>
                  </a:moveTo>
                  <a:lnTo>
                    <a:pt x="371" y="181"/>
                  </a:lnTo>
                  <a:lnTo>
                    <a:pt x="329" y="333"/>
                  </a:lnTo>
                  <a:lnTo>
                    <a:pt x="255" y="450"/>
                  </a:lnTo>
                  <a:lnTo>
                    <a:pt x="148" y="592"/>
                  </a:lnTo>
                  <a:lnTo>
                    <a:pt x="40" y="721"/>
                  </a:lnTo>
                  <a:lnTo>
                    <a:pt x="6" y="795"/>
                  </a:lnTo>
                  <a:lnTo>
                    <a:pt x="0" y="878"/>
                  </a:lnTo>
                  <a:lnTo>
                    <a:pt x="21" y="955"/>
                  </a:lnTo>
                  <a:lnTo>
                    <a:pt x="108" y="1089"/>
                  </a:lnTo>
                  <a:lnTo>
                    <a:pt x="202" y="1202"/>
                  </a:lnTo>
                  <a:lnTo>
                    <a:pt x="305" y="1264"/>
                  </a:lnTo>
                  <a:lnTo>
                    <a:pt x="494" y="1330"/>
                  </a:lnTo>
                  <a:lnTo>
                    <a:pt x="701" y="1339"/>
                  </a:lnTo>
                  <a:lnTo>
                    <a:pt x="870" y="1335"/>
                  </a:lnTo>
                  <a:lnTo>
                    <a:pt x="933" y="1317"/>
                  </a:lnTo>
                  <a:lnTo>
                    <a:pt x="833" y="1323"/>
                  </a:lnTo>
                  <a:lnTo>
                    <a:pt x="687" y="1323"/>
                  </a:lnTo>
                  <a:lnTo>
                    <a:pt x="520" y="1307"/>
                  </a:lnTo>
                  <a:lnTo>
                    <a:pt x="375" y="1264"/>
                  </a:lnTo>
                  <a:lnTo>
                    <a:pt x="249" y="1217"/>
                  </a:lnTo>
                  <a:lnTo>
                    <a:pt x="187" y="1164"/>
                  </a:lnTo>
                  <a:lnTo>
                    <a:pt x="140" y="1095"/>
                  </a:lnTo>
                  <a:lnTo>
                    <a:pt x="108" y="983"/>
                  </a:lnTo>
                  <a:lnTo>
                    <a:pt x="116" y="906"/>
                  </a:lnTo>
                  <a:lnTo>
                    <a:pt x="171" y="821"/>
                  </a:lnTo>
                  <a:lnTo>
                    <a:pt x="301" y="703"/>
                  </a:lnTo>
                  <a:lnTo>
                    <a:pt x="542" y="424"/>
                  </a:lnTo>
                  <a:lnTo>
                    <a:pt x="490" y="398"/>
                  </a:lnTo>
                  <a:lnTo>
                    <a:pt x="269" y="623"/>
                  </a:lnTo>
                  <a:lnTo>
                    <a:pt x="148" y="760"/>
                  </a:lnTo>
                  <a:lnTo>
                    <a:pt x="81" y="865"/>
                  </a:lnTo>
                  <a:lnTo>
                    <a:pt x="78" y="936"/>
                  </a:lnTo>
                  <a:lnTo>
                    <a:pt x="72" y="993"/>
                  </a:lnTo>
                  <a:lnTo>
                    <a:pt x="27" y="906"/>
                  </a:lnTo>
                  <a:lnTo>
                    <a:pt x="27" y="842"/>
                  </a:lnTo>
                  <a:lnTo>
                    <a:pt x="44" y="760"/>
                  </a:lnTo>
                  <a:lnTo>
                    <a:pt x="102" y="685"/>
                  </a:lnTo>
                  <a:lnTo>
                    <a:pt x="301" y="424"/>
                  </a:lnTo>
                  <a:lnTo>
                    <a:pt x="355" y="328"/>
                  </a:lnTo>
                  <a:lnTo>
                    <a:pt x="381" y="217"/>
                  </a:lnTo>
                  <a:lnTo>
                    <a:pt x="386" y="124"/>
                  </a:lnTo>
                  <a:lnTo>
                    <a:pt x="381"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8" name="Freeform 28"/>
            <p:cNvSpPr>
              <a:spLocks/>
            </p:cNvSpPr>
            <p:nvPr/>
          </p:nvSpPr>
          <p:spPr bwMode="auto">
            <a:xfrm>
              <a:off x="421" y="3351"/>
              <a:ext cx="45" cy="38"/>
            </a:xfrm>
            <a:custGeom>
              <a:avLst/>
              <a:gdLst/>
              <a:ahLst/>
              <a:cxnLst>
                <a:cxn ang="0">
                  <a:pos x="49" y="114"/>
                </a:cxn>
                <a:cxn ang="0">
                  <a:pos x="0" y="59"/>
                </a:cxn>
                <a:cxn ang="0">
                  <a:pos x="156" y="0"/>
                </a:cxn>
                <a:cxn ang="0">
                  <a:pos x="179" y="37"/>
                </a:cxn>
                <a:cxn ang="0">
                  <a:pos x="49" y="91"/>
                </a:cxn>
                <a:cxn ang="0">
                  <a:pos x="49" y="114"/>
                </a:cxn>
              </a:cxnLst>
              <a:rect l="0" t="0" r="r" b="b"/>
              <a:pathLst>
                <a:path w="179" h="114">
                  <a:moveTo>
                    <a:pt x="49" y="114"/>
                  </a:moveTo>
                  <a:lnTo>
                    <a:pt x="0" y="59"/>
                  </a:lnTo>
                  <a:lnTo>
                    <a:pt x="156" y="0"/>
                  </a:lnTo>
                  <a:lnTo>
                    <a:pt x="179" y="37"/>
                  </a:lnTo>
                  <a:lnTo>
                    <a:pt x="49" y="91"/>
                  </a:lnTo>
                  <a:lnTo>
                    <a:pt x="49" y="11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09" name="Freeform 29"/>
            <p:cNvSpPr>
              <a:spLocks/>
            </p:cNvSpPr>
            <p:nvPr/>
          </p:nvSpPr>
          <p:spPr bwMode="auto">
            <a:xfrm>
              <a:off x="239" y="3326"/>
              <a:ext cx="78" cy="227"/>
            </a:xfrm>
            <a:custGeom>
              <a:avLst/>
              <a:gdLst/>
              <a:ahLst/>
              <a:cxnLst>
                <a:cxn ang="0">
                  <a:pos x="313" y="658"/>
                </a:cxn>
                <a:cxn ang="0">
                  <a:pos x="190" y="521"/>
                </a:cxn>
                <a:cxn ang="0">
                  <a:pos x="111" y="413"/>
                </a:cxn>
                <a:cxn ang="0">
                  <a:pos x="60" y="311"/>
                </a:cxn>
                <a:cxn ang="0">
                  <a:pos x="26" y="193"/>
                </a:cxn>
                <a:cxn ang="0">
                  <a:pos x="26" y="105"/>
                </a:cxn>
                <a:cxn ang="0">
                  <a:pos x="36" y="0"/>
                </a:cxn>
                <a:cxn ang="0">
                  <a:pos x="10" y="75"/>
                </a:cxn>
                <a:cxn ang="0">
                  <a:pos x="0" y="176"/>
                </a:cxn>
                <a:cxn ang="0">
                  <a:pos x="21" y="261"/>
                </a:cxn>
                <a:cxn ang="0">
                  <a:pos x="86" y="409"/>
                </a:cxn>
                <a:cxn ang="0">
                  <a:pos x="138" y="490"/>
                </a:cxn>
                <a:cxn ang="0">
                  <a:pos x="313" y="680"/>
                </a:cxn>
                <a:cxn ang="0">
                  <a:pos x="313" y="658"/>
                </a:cxn>
              </a:cxnLst>
              <a:rect l="0" t="0" r="r" b="b"/>
              <a:pathLst>
                <a:path w="313" h="680">
                  <a:moveTo>
                    <a:pt x="313" y="658"/>
                  </a:moveTo>
                  <a:lnTo>
                    <a:pt x="190" y="521"/>
                  </a:lnTo>
                  <a:lnTo>
                    <a:pt x="111" y="413"/>
                  </a:lnTo>
                  <a:lnTo>
                    <a:pt x="60" y="311"/>
                  </a:lnTo>
                  <a:lnTo>
                    <a:pt x="26" y="193"/>
                  </a:lnTo>
                  <a:lnTo>
                    <a:pt x="26" y="105"/>
                  </a:lnTo>
                  <a:lnTo>
                    <a:pt x="36" y="0"/>
                  </a:lnTo>
                  <a:lnTo>
                    <a:pt x="10" y="75"/>
                  </a:lnTo>
                  <a:lnTo>
                    <a:pt x="0" y="176"/>
                  </a:lnTo>
                  <a:lnTo>
                    <a:pt x="21" y="261"/>
                  </a:lnTo>
                  <a:lnTo>
                    <a:pt x="86" y="409"/>
                  </a:lnTo>
                  <a:lnTo>
                    <a:pt x="138" y="490"/>
                  </a:lnTo>
                  <a:lnTo>
                    <a:pt x="313" y="680"/>
                  </a:lnTo>
                  <a:lnTo>
                    <a:pt x="313" y="658"/>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0" name="Freeform 30"/>
            <p:cNvSpPr>
              <a:spLocks/>
            </p:cNvSpPr>
            <p:nvPr/>
          </p:nvSpPr>
          <p:spPr bwMode="auto">
            <a:xfrm>
              <a:off x="172" y="3349"/>
              <a:ext cx="42" cy="43"/>
            </a:xfrm>
            <a:custGeom>
              <a:avLst/>
              <a:gdLst/>
              <a:ahLst/>
              <a:cxnLst>
                <a:cxn ang="0">
                  <a:pos x="167" y="61"/>
                </a:cxn>
                <a:cxn ang="0">
                  <a:pos x="23" y="0"/>
                </a:cxn>
                <a:cxn ang="0">
                  <a:pos x="0" y="29"/>
                </a:cxn>
                <a:cxn ang="0">
                  <a:pos x="120" y="76"/>
                </a:cxn>
                <a:cxn ang="0">
                  <a:pos x="79" y="129"/>
                </a:cxn>
                <a:cxn ang="0">
                  <a:pos x="167" y="61"/>
                </a:cxn>
              </a:cxnLst>
              <a:rect l="0" t="0" r="r" b="b"/>
              <a:pathLst>
                <a:path w="167" h="129">
                  <a:moveTo>
                    <a:pt x="167" y="61"/>
                  </a:moveTo>
                  <a:lnTo>
                    <a:pt x="23" y="0"/>
                  </a:lnTo>
                  <a:lnTo>
                    <a:pt x="0" y="29"/>
                  </a:lnTo>
                  <a:lnTo>
                    <a:pt x="120" y="76"/>
                  </a:lnTo>
                  <a:lnTo>
                    <a:pt x="79" y="129"/>
                  </a:lnTo>
                  <a:lnTo>
                    <a:pt x="167" y="61"/>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1" name="Freeform 31"/>
            <p:cNvSpPr>
              <a:spLocks/>
            </p:cNvSpPr>
            <p:nvPr/>
          </p:nvSpPr>
          <p:spPr bwMode="auto">
            <a:xfrm>
              <a:off x="204" y="3443"/>
              <a:ext cx="102" cy="149"/>
            </a:xfrm>
            <a:custGeom>
              <a:avLst/>
              <a:gdLst/>
              <a:ahLst/>
              <a:cxnLst>
                <a:cxn ang="0">
                  <a:pos x="30" y="0"/>
                </a:cxn>
                <a:cxn ang="0">
                  <a:pos x="186" y="177"/>
                </a:cxn>
                <a:cxn ang="0">
                  <a:pos x="329" y="334"/>
                </a:cxn>
                <a:cxn ang="0">
                  <a:pos x="409" y="409"/>
                </a:cxn>
                <a:cxn ang="0">
                  <a:pos x="409" y="447"/>
                </a:cxn>
                <a:cxn ang="0">
                  <a:pos x="295" y="354"/>
                </a:cxn>
                <a:cxn ang="0">
                  <a:pos x="169" y="232"/>
                </a:cxn>
                <a:cxn ang="0">
                  <a:pos x="0" y="30"/>
                </a:cxn>
                <a:cxn ang="0">
                  <a:pos x="30" y="0"/>
                </a:cxn>
              </a:cxnLst>
              <a:rect l="0" t="0" r="r" b="b"/>
              <a:pathLst>
                <a:path w="409" h="447">
                  <a:moveTo>
                    <a:pt x="30" y="0"/>
                  </a:moveTo>
                  <a:lnTo>
                    <a:pt x="186" y="177"/>
                  </a:lnTo>
                  <a:lnTo>
                    <a:pt x="329" y="334"/>
                  </a:lnTo>
                  <a:lnTo>
                    <a:pt x="409" y="409"/>
                  </a:lnTo>
                  <a:lnTo>
                    <a:pt x="409" y="447"/>
                  </a:lnTo>
                  <a:lnTo>
                    <a:pt x="295" y="354"/>
                  </a:lnTo>
                  <a:lnTo>
                    <a:pt x="169" y="232"/>
                  </a:lnTo>
                  <a:lnTo>
                    <a:pt x="0" y="30"/>
                  </a:lnTo>
                  <a:lnTo>
                    <a:pt x="30"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2" name="Freeform 32"/>
            <p:cNvSpPr>
              <a:spLocks/>
            </p:cNvSpPr>
            <p:nvPr/>
          </p:nvSpPr>
          <p:spPr bwMode="auto">
            <a:xfrm>
              <a:off x="98" y="3534"/>
              <a:ext cx="216" cy="232"/>
            </a:xfrm>
            <a:custGeom>
              <a:avLst/>
              <a:gdLst/>
              <a:ahLst/>
              <a:cxnLst>
                <a:cxn ang="0">
                  <a:pos x="844" y="279"/>
                </a:cxn>
                <a:cxn ang="0">
                  <a:pos x="682" y="403"/>
                </a:cxn>
                <a:cxn ang="0">
                  <a:pos x="832" y="326"/>
                </a:cxn>
                <a:cxn ang="0">
                  <a:pos x="777" y="454"/>
                </a:cxn>
                <a:cxn ang="0">
                  <a:pos x="679" y="550"/>
                </a:cxn>
                <a:cxn ang="0">
                  <a:pos x="541" y="622"/>
                </a:cxn>
                <a:cxn ang="0">
                  <a:pos x="344" y="653"/>
                </a:cxn>
                <a:cxn ang="0">
                  <a:pos x="126" y="648"/>
                </a:cxn>
                <a:cxn ang="0">
                  <a:pos x="44" y="643"/>
                </a:cxn>
                <a:cxn ang="0">
                  <a:pos x="48" y="508"/>
                </a:cxn>
                <a:cxn ang="0">
                  <a:pos x="118" y="206"/>
                </a:cxn>
                <a:cxn ang="0">
                  <a:pos x="113" y="0"/>
                </a:cxn>
                <a:cxn ang="0">
                  <a:pos x="90" y="197"/>
                </a:cxn>
                <a:cxn ang="0">
                  <a:pos x="28" y="435"/>
                </a:cxn>
                <a:cxn ang="0">
                  <a:pos x="12" y="573"/>
                </a:cxn>
                <a:cxn ang="0">
                  <a:pos x="0" y="696"/>
                </a:cxn>
                <a:cxn ang="0">
                  <a:pos x="387" y="683"/>
                </a:cxn>
                <a:cxn ang="0">
                  <a:pos x="588" y="643"/>
                </a:cxn>
                <a:cxn ang="0">
                  <a:pos x="730" y="543"/>
                </a:cxn>
                <a:cxn ang="0">
                  <a:pos x="808" y="454"/>
                </a:cxn>
                <a:cxn ang="0">
                  <a:pos x="850" y="366"/>
                </a:cxn>
                <a:cxn ang="0">
                  <a:pos x="863" y="304"/>
                </a:cxn>
                <a:cxn ang="0">
                  <a:pos x="844" y="279"/>
                </a:cxn>
              </a:cxnLst>
              <a:rect l="0" t="0" r="r" b="b"/>
              <a:pathLst>
                <a:path w="863" h="696">
                  <a:moveTo>
                    <a:pt x="844" y="279"/>
                  </a:moveTo>
                  <a:lnTo>
                    <a:pt x="682" y="403"/>
                  </a:lnTo>
                  <a:lnTo>
                    <a:pt x="832" y="326"/>
                  </a:lnTo>
                  <a:lnTo>
                    <a:pt x="777" y="454"/>
                  </a:lnTo>
                  <a:lnTo>
                    <a:pt x="679" y="550"/>
                  </a:lnTo>
                  <a:lnTo>
                    <a:pt x="541" y="622"/>
                  </a:lnTo>
                  <a:lnTo>
                    <a:pt x="344" y="653"/>
                  </a:lnTo>
                  <a:lnTo>
                    <a:pt x="126" y="648"/>
                  </a:lnTo>
                  <a:lnTo>
                    <a:pt x="44" y="643"/>
                  </a:lnTo>
                  <a:lnTo>
                    <a:pt x="48" y="508"/>
                  </a:lnTo>
                  <a:lnTo>
                    <a:pt x="118" y="206"/>
                  </a:lnTo>
                  <a:lnTo>
                    <a:pt x="113" y="0"/>
                  </a:lnTo>
                  <a:lnTo>
                    <a:pt x="90" y="197"/>
                  </a:lnTo>
                  <a:lnTo>
                    <a:pt x="28" y="435"/>
                  </a:lnTo>
                  <a:lnTo>
                    <a:pt x="12" y="573"/>
                  </a:lnTo>
                  <a:lnTo>
                    <a:pt x="0" y="696"/>
                  </a:lnTo>
                  <a:lnTo>
                    <a:pt x="387" y="683"/>
                  </a:lnTo>
                  <a:lnTo>
                    <a:pt x="588" y="643"/>
                  </a:lnTo>
                  <a:lnTo>
                    <a:pt x="730" y="543"/>
                  </a:lnTo>
                  <a:lnTo>
                    <a:pt x="808" y="454"/>
                  </a:lnTo>
                  <a:lnTo>
                    <a:pt x="850" y="366"/>
                  </a:lnTo>
                  <a:lnTo>
                    <a:pt x="863" y="304"/>
                  </a:lnTo>
                  <a:lnTo>
                    <a:pt x="844" y="279"/>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3" name="Freeform 33"/>
            <p:cNvSpPr>
              <a:spLocks/>
            </p:cNvSpPr>
            <p:nvPr/>
          </p:nvSpPr>
          <p:spPr bwMode="auto">
            <a:xfrm>
              <a:off x="413" y="3256"/>
              <a:ext cx="146" cy="492"/>
            </a:xfrm>
            <a:custGeom>
              <a:avLst/>
              <a:gdLst/>
              <a:ahLst/>
              <a:cxnLst>
                <a:cxn ang="0">
                  <a:pos x="0" y="0"/>
                </a:cxn>
                <a:cxn ang="0">
                  <a:pos x="142" y="29"/>
                </a:cxn>
                <a:cxn ang="0">
                  <a:pos x="426" y="191"/>
                </a:cxn>
                <a:cxn ang="0">
                  <a:pos x="575" y="210"/>
                </a:cxn>
                <a:cxn ang="0">
                  <a:pos x="585" y="301"/>
                </a:cxn>
                <a:cxn ang="0">
                  <a:pos x="529" y="386"/>
                </a:cxn>
                <a:cxn ang="0">
                  <a:pos x="458" y="560"/>
                </a:cxn>
                <a:cxn ang="0">
                  <a:pos x="440" y="731"/>
                </a:cxn>
                <a:cxn ang="0">
                  <a:pos x="440" y="952"/>
                </a:cxn>
                <a:cxn ang="0">
                  <a:pos x="467" y="1176"/>
                </a:cxn>
                <a:cxn ang="0">
                  <a:pos x="497" y="1392"/>
                </a:cxn>
                <a:cxn ang="0">
                  <a:pos x="503" y="1476"/>
                </a:cxn>
                <a:cxn ang="0">
                  <a:pos x="470" y="1333"/>
                </a:cxn>
                <a:cxn ang="0">
                  <a:pos x="422" y="1130"/>
                </a:cxn>
                <a:cxn ang="0">
                  <a:pos x="410" y="1007"/>
                </a:cxn>
                <a:cxn ang="0">
                  <a:pos x="410" y="849"/>
                </a:cxn>
                <a:cxn ang="0">
                  <a:pos x="396" y="745"/>
                </a:cxn>
                <a:cxn ang="0">
                  <a:pos x="398" y="619"/>
                </a:cxn>
                <a:cxn ang="0">
                  <a:pos x="458" y="462"/>
                </a:cxn>
                <a:cxn ang="0">
                  <a:pos x="536" y="344"/>
                </a:cxn>
                <a:cxn ang="0">
                  <a:pos x="554" y="298"/>
                </a:cxn>
                <a:cxn ang="0">
                  <a:pos x="554" y="224"/>
                </a:cxn>
                <a:cxn ang="0">
                  <a:pos x="383" y="210"/>
                </a:cxn>
                <a:cxn ang="0">
                  <a:pos x="119" y="41"/>
                </a:cxn>
                <a:cxn ang="0">
                  <a:pos x="0" y="0"/>
                </a:cxn>
              </a:cxnLst>
              <a:rect l="0" t="0" r="r" b="b"/>
              <a:pathLst>
                <a:path w="585" h="1476">
                  <a:moveTo>
                    <a:pt x="0" y="0"/>
                  </a:moveTo>
                  <a:lnTo>
                    <a:pt x="142" y="29"/>
                  </a:lnTo>
                  <a:lnTo>
                    <a:pt x="426" y="191"/>
                  </a:lnTo>
                  <a:lnTo>
                    <a:pt x="575" y="210"/>
                  </a:lnTo>
                  <a:lnTo>
                    <a:pt x="585" y="301"/>
                  </a:lnTo>
                  <a:lnTo>
                    <a:pt x="529" y="386"/>
                  </a:lnTo>
                  <a:lnTo>
                    <a:pt x="458" y="560"/>
                  </a:lnTo>
                  <a:lnTo>
                    <a:pt x="440" y="731"/>
                  </a:lnTo>
                  <a:lnTo>
                    <a:pt x="440" y="952"/>
                  </a:lnTo>
                  <a:lnTo>
                    <a:pt x="467" y="1176"/>
                  </a:lnTo>
                  <a:lnTo>
                    <a:pt x="497" y="1392"/>
                  </a:lnTo>
                  <a:lnTo>
                    <a:pt x="503" y="1476"/>
                  </a:lnTo>
                  <a:lnTo>
                    <a:pt x="470" y="1333"/>
                  </a:lnTo>
                  <a:lnTo>
                    <a:pt x="422" y="1130"/>
                  </a:lnTo>
                  <a:lnTo>
                    <a:pt x="410" y="1007"/>
                  </a:lnTo>
                  <a:lnTo>
                    <a:pt x="410" y="849"/>
                  </a:lnTo>
                  <a:lnTo>
                    <a:pt x="396" y="745"/>
                  </a:lnTo>
                  <a:lnTo>
                    <a:pt x="398" y="619"/>
                  </a:lnTo>
                  <a:lnTo>
                    <a:pt x="458" y="462"/>
                  </a:lnTo>
                  <a:lnTo>
                    <a:pt x="536" y="344"/>
                  </a:lnTo>
                  <a:lnTo>
                    <a:pt x="554" y="298"/>
                  </a:lnTo>
                  <a:lnTo>
                    <a:pt x="554" y="224"/>
                  </a:lnTo>
                  <a:lnTo>
                    <a:pt x="383" y="210"/>
                  </a:lnTo>
                  <a:lnTo>
                    <a:pt x="119" y="41"/>
                  </a:lnTo>
                  <a:lnTo>
                    <a:pt x="0"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4" name="Freeform 34"/>
            <p:cNvSpPr>
              <a:spLocks/>
            </p:cNvSpPr>
            <p:nvPr/>
          </p:nvSpPr>
          <p:spPr bwMode="auto">
            <a:xfrm>
              <a:off x="83" y="3256"/>
              <a:ext cx="146" cy="313"/>
            </a:xfrm>
            <a:custGeom>
              <a:avLst/>
              <a:gdLst/>
              <a:ahLst/>
              <a:cxnLst>
                <a:cxn ang="0">
                  <a:pos x="585" y="0"/>
                </a:cxn>
                <a:cxn ang="0">
                  <a:pos x="462" y="15"/>
                </a:cxn>
                <a:cxn ang="0">
                  <a:pos x="108" y="215"/>
                </a:cxn>
                <a:cxn ang="0">
                  <a:pos x="0" y="227"/>
                </a:cxn>
                <a:cxn ang="0">
                  <a:pos x="0" y="334"/>
                </a:cxn>
                <a:cxn ang="0">
                  <a:pos x="116" y="560"/>
                </a:cxn>
                <a:cxn ang="0">
                  <a:pos x="95" y="714"/>
                </a:cxn>
                <a:cxn ang="0">
                  <a:pos x="170" y="939"/>
                </a:cxn>
                <a:cxn ang="0">
                  <a:pos x="186" y="761"/>
                </a:cxn>
                <a:cxn ang="0">
                  <a:pos x="173" y="614"/>
                </a:cxn>
                <a:cxn ang="0">
                  <a:pos x="127" y="478"/>
                </a:cxn>
                <a:cxn ang="0">
                  <a:pos x="42" y="340"/>
                </a:cxn>
                <a:cxn ang="0">
                  <a:pos x="10" y="301"/>
                </a:cxn>
                <a:cxn ang="0">
                  <a:pos x="10" y="252"/>
                </a:cxn>
                <a:cxn ang="0">
                  <a:pos x="127" y="227"/>
                </a:cxn>
                <a:cxn ang="0">
                  <a:pos x="251" y="174"/>
                </a:cxn>
                <a:cxn ang="0">
                  <a:pos x="483" y="35"/>
                </a:cxn>
                <a:cxn ang="0">
                  <a:pos x="585" y="0"/>
                </a:cxn>
              </a:cxnLst>
              <a:rect l="0" t="0" r="r" b="b"/>
              <a:pathLst>
                <a:path w="585" h="939">
                  <a:moveTo>
                    <a:pt x="585" y="0"/>
                  </a:moveTo>
                  <a:lnTo>
                    <a:pt x="462" y="15"/>
                  </a:lnTo>
                  <a:lnTo>
                    <a:pt x="108" y="215"/>
                  </a:lnTo>
                  <a:lnTo>
                    <a:pt x="0" y="227"/>
                  </a:lnTo>
                  <a:lnTo>
                    <a:pt x="0" y="334"/>
                  </a:lnTo>
                  <a:lnTo>
                    <a:pt x="116" y="560"/>
                  </a:lnTo>
                  <a:lnTo>
                    <a:pt x="95" y="714"/>
                  </a:lnTo>
                  <a:lnTo>
                    <a:pt x="170" y="939"/>
                  </a:lnTo>
                  <a:lnTo>
                    <a:pt x="186" y="761"/>
                  </a:lnTo>
                  <a:lnTo>
                    <a:pt x="173" y="614"/>
                  </a:lnTo>
                  <a:lnTo>
                    <a:pt x="127" y="478"/>
                  </a:lnTo>
                  <a:lnTo>
                    <a:pt x="42" y="340"/>
                  </a:lnTo>
                  <a:lnTo>
                    <a:pt x="10" y="301"/>
                  </a:lnTo>
                  <a:lnTo>
                    <a:pt x="10" y="252"/>
                  </a:lnTo>
                  <a:lnTo>
                    <a:pt x="127" y="227"/>
                  </a:lnTo>
                  <a:lnTo>
                    <a:pt x="251" y="174"/>
                  </a:lnTo>
                  <a:lnTo>
                    <a:pt x="483" y="35"/>
                  </a:lnTo>
                  <a:lnTo>
                    <a:pt x="585"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5" name="Freeform 35"/>
            <p:cNvSpPr>
              <a:spLocks/>
            </p:cNvSpPr>
            <p:nvPr/>
          </p:nvSpPr>
          <p:spPr bwMode="auto">
            <a:xfrm>
              <a:off x="0" y="3383"/>
              <a:ext cx="114" cy="275"/>
            </a:xfrm>
            <a:custGeom>
              <a:avLst/>
              <a:gdLst/>
              <a:ahLst/>
              <a:cxnLst>
                <a:cxn ang="0">
                  <a:pos x="311" y="0"/>
                </a:cxn>
                <a:cxn ang="0">
                  <a:pos x="155" y="116"/>
                </a:cxn>
                <a:cxn ang="0">
                  <a:pos x="28" y="314"/>
                </a:cxn>
                <a:cxn ang="0">
                  <a:pos x="0" y="487"/>
                </a:cxn>
                <a:cxn ang="0">
                  <a:pos x="82" y="672"/>
                </a:cxn>
                <a:cxn ang="0">
                  <a:pos x="275" y="743"/>
                </a:cxn>
                <a:cxn ang="0">
                  <a:pos x="427" y="824"/>
                </a:cxn>
                <a:cxn ang="0">
                  <a:pos x="454" y="789"/>
                </a:cxn>
                <a:cxn ang="0">
                  <a:pos x="275" y="702"/>
                </a:cxn>
                <a:cxn ang="0">
                  <a:pos x="201" y="679"/>
                </a:cxn>
                <a:cxn ang="0">
                  <a:pos x="140" y="588"/>
                </a:cxn>
                <a:cxn ang="0">
                  <a:pos x="42" y="533"/>
                </a:cxn>
                <a:cxn ang="0">
                  <a:pos x="42" y="374"/>
                </a:cxn>
                <a:cxn ang="0">
                  <a:pos x="176" y="116"/>
                </a:cxn>
                <a:cxn ang="0">
                  <a:pos x="311" y="0"/>
                </a:cxn>
              </a:cxnLst>
              <a:rect l="0" t="0" r="r" b="b"/>
              <a:pathLst>
                <a:path w="454" h="824">
                  <a:moveTo>
                    <a:pt x="311" y="0"/>
                  </a:moveTo>
                  <a:lnTo>
                    <a:pt x="155" y="116"/>
                  </a:lnTo>
                  <a:lnTo>
                    <a:pt x="28" y="314"/>
                  </a:lnTo>
                  <a:lnTo>
                    <a:pt x="0" y="487"/>
                  </a:lnTo>
                  <a:lnTo>
                    <a:pt x="82" y="672"/>
                  </a:lnTo>
                  <a:lnTo>
                    <a:pt x="275" y="743"/>
                  </a:lnTo>
                  <a:lnTo>
                    <a:pt x="427" y="824"/>
                  </a:lnTo>
                  <a:lnTo>
                    <a:pt x="454" y="789"/>
                  </a:lnTo>
                  <a:lnTo>
                    <a:pt x="275" y="702"/>
                  </a:lnTo>
                  <a:lnTo>
                    <a:pt x="201" y="679"/>
                  </a:lnTo>
                  <a:lnTo>
                    <a:pt x="140" y="588"/>
                  </a:lnTo>
                  <a:lnTo>
                    <a:pt x="42" y="533"/>
                  </a:lnTo>
                  <a:lnTo>
                    <a:pt x="42" y="374"/>
                  </a:lnTo>
                  <a:lnTo>
                    <a:pt x="176" y="116"/>
                  </a:lnTo>
                  <a:lnTo>
                    <a:pt x="311"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6" name="Freeform 36"/>
            <p:cNvSpPr>
              <a:spLocks/>
            </p:cNvSpPr>
            <p:nvPr/>
          </p:nvSpPr>
          <p:spPr bwMode="auto">
            <a:xfrm>
              <a:off x="273" y="3734"/>
              <a:ext cx="91" cy="28"/>
            </a:xfrm>
            <a:custGeom>
              <a:avLst/>
              <a:gdLst/>
              <a:ahLst/>
              <a:cxnLst>
                <a:cxn ang="0">
                  <a:pos x="330" y="5"/>
                </a:cxn>
                <a:cxn ang="0">
                  <a:pos x="231" y="48"/>
                </a:cxn>
                <a:cxn ang="0">
                  <a:pos x="132" y="48"/>
                </a:cxn>
                <a:cxn ang="0">
                  <a:pos x="0" y="14"/>
                </a:cxn>
                <a:cxn ang="0">
                  <a:pos x="129" y="83"/>
                </a:cxn>
                <a:cxn ang="0">
                  <a:pos x="211" y="83"/>
                </a:cxn>
                <a:cxn ang="0">
                  <a:pos x="365" y="0"/>
                </a:cxn>
                <a:cxn ang="0">
                  <a:pos x="330" y="5"/>
                </a:cxn>
              </a:cxnLst>
              <a:rect l="0" t="0" r="r" b="b"/>
              <a:pathLst>
                <a:path w="365" h="83">
                  <a:moveTo>
                    <a:pt x="330" y="5"/>
                  </a:moveTo>
                  <a:lnTo>
                    <a:pt x="231" y="48"/>
                  </a:lnTo>
                  <a:lnTo>
                    <a:pt x="132" y="48"/>
                  </a:lnTo>
                  <a:lnTo>
                    <a:pt x="0" y="14"/>
                  </a:lnTo>
                  <a:lnTo>
                    <a:pt x="129" y="83"/>
                  </a:lnTo>
                  <a:lnTo>
                    <a:pt x="211" y="83"/>
                  </a:lnTo>
                  <a:lnTo>
                    <a:pt x="365" y="0"/>
                  </a:lnTo>
                  <a:lnTo>
                    <a:pt x="330" y="5"/>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7" name="Freeform 37"/>
            <p:cNvSpPr>
              <a:spLocks/>
            </p:cNvSpPr>
            <p:nvPr/>
          </p:nvSpPr>
          <p:spPr bwMode="auto">
            <a:xfrm>
              <a:off x="140" y="3756"/>
              <a:ext cx="356" cy="319"/>
            </a:xfrm>
            <a:custGeom>
              <a:avLst/>
              <a:gdLst/>
              <a:ahLst/>
              <a:cxnLst>
                <a:cxn ang="0">
                  <a:pos x="1350" y="12"/>
                </a:cxn>
                <a:cxn ang="0">
                  <a:pos x="1350" y="319"/>
                </a:cxn>
                <a:cxn ang="0">
                  <a:pos x="1350" y="588"/>
                </a:cxn>
                <a:cxn ang="0">
                  <a:pos x="1373" y="760"/>
                </a:cxn>
                <a:cxn ang="0">
                  <a:pos x="1425" y="870"/>
                </a:cxn>
                <a:cxn ang="0">
                  <a:pos x="1373" y="930"/>
                </a:cxn>
                <a:cxn ang="0">
                  <a:pos x="1265" y="920"/>
                </a:cxn>
                <a:cxn ang="0">
                  <a:pos x="1125" y="920"/>
                </a:cxn>
                <a:cxn ang="0">
                  <a:pos x="939" y="956"/>
                </a:cxn>
                <a:cxn ang="0">
                  <a:pos x="778" y="956"/>
                </a:cxn>
                <a:cxn ang="0">
                  <a:pos x="724" y="920"/>
                </a:cxn>
                <a:cxn ang="0">
                  <a:pos x="597" y="956"/>
                </a:cxn>
                <a:cxn ang="0">
                  <a:pos x="435" y="956"/>
                </a:cxn>
                <a:cxn ang="0">
                  <a:pos x="230" y="920"/>
                </a:cxn>
                <a:cxn ang="0">
                  <a:pos x="89" y="906"/>
                </a:cxn>
                <a:cxn ang="0">
                  <a:pos x="0" y="896"/>
                </a:cxn>
                <a:cxn ang="0">
                  <a:pos x="0" y="833"/>
                </a:cxn>
                <a:cxn ang="0">
                  <a:pos x="55" y="809"/>
                </a:cxn>
                <a:cxn ang="0">
                  <a:pos x="89" y="750"/>
                </a:cxn>
                <a:cxn ang="0">
                  <a:pos x="100" y="628"/>
                </a:cxn>
                <a:cxn ang="0">
                  <a:pos x="100" y="0"/>
                </a:cxn>
                <a:cxn ang="0">
                  <a:pos x="121" y="0"/>
                </a:cxn>
                <a:cxn ang="0">
                  <a:pos x="142" y="514"/>
                </a:cxn>
                <a:cxn ang="0">
                  <a:pos x="130" y="676"/>
                </a:cxn>
                <a:cxn ang="0">
                  <a:pos x="108" y="797"/>
                </a:cxn>
                <a:cxn ang="0">
                  <a:pos x="89" y="847"/>
                </a:cxn>
                <a:cxn ang="0">
                  <a:pos x="175" y="860"/>
                </a:cxn>
                <a:cxn ang="0">
                  <a:pos x="339" y="896"/>
                </a:cxn>
                <a:cxn ang="0">
                  <a:pos x="467" y="906"/>
                </a:cxn>
                <a:cxn ang="0">
                  <a:pos x="575" y="906"/>
                </a:cxn>
                <a:cxn ang="0">
                  <a:pos x="692" y="881"/>
                </a:cxn>
                <a:cxn ang="0">
                  <a:pos x="692" y="62"/>
                </a:cxn>
                <a:cxn ang="0">
                  <a:pos x="540" y="26"/>
                </a:cxn>
                <a:cxn ang="0">
                  <a:pos x="756" y="0"/>
                </a:cxn>
                <a:cxn ang="0">
                  <a:pos x="756" y="896"/>
                </a:cxn>
                <a:cxn ang="0">
                  <a:pos x="822" y="906"/>
                </a:cxn>
                <a:cxn ang="0">
                  <a:pos x="939" y="906"/>
                </a:cxn>
                <a:cxn ang="0">
                  <a:pos x="1102" y="870"/>
                </a:cxn>
                <a:cxn ang="0">
                  <a:pos x="1197" y="860"/>
                </a:cxn>
                <a:cxn ang="0">
                  <a:pos x="1305" y="870"/>
                </a:cxn>
                <a:cxn ang="0">
                  <a:pos x="1361" y="860"/>
                </a:cxn>
                <a:cxn ang="0">
                  <a:pos x="1317" y="712"/>
                </a:cxn>
                <a:cxn ang="0">
                  <a:pos x="1305" y="538"/>
                </a:cxn>
                <a:cxn ang="0">
                  <a:pos x="1317" y="12"/>
                </a:cxn>
                <a:cxn ang="0">
                  <a:pos x="1350" y="12"/>
                </a:cxn>
              </a:cxnLst>
              <a:rect l="0" t="0" r="r" b="b"/>
              <a:pathLst>
                <a:path w="1425" h="956">
                  <a:moveTo>
                    <a:pt x="1350" y="12"/>
                  </a:moveTo>
                  <a:lnTo>
                    <a:pt x="1350" y="319"/>
                  </a:lnTo>
                  <a:lnTo>
                    <a:pt x="1350" y="588"/>
                  </a:lnTo>
                  <a:lnTo>
                    <a:pt x="1373" y="760"/>
                  </a:lnTo>
                  <a:lnTo>
                    <a:pt x="1425" y="870"/>
                  </a:lnTo>
                  <a:lnTo>
                    <a:pt x="1373" y="930"/>
                  </a:lnTo>
                  <a:lnTo>
                    <a:pt x="1265" y="920"/>
                  </a:lnTo>
                  <a:lnTo>
                    <a:pt x="1125" y="920"/>
                  </a:lnTo>
                  <a:lnTo>
                    <a:pt x="939" y="956"/>
                  </a:lnTo>
                  <a:lnTo>
                    <a:pt x="778" y="956"/>
                  </a:lnTo>
                  <a:lnTo>
                    <a:pt x="724" y="920"/>
                  </a:lnTo>
                  <a:lnTo>
                    <a:pt x="597" y="956"/>
                  </a:lnTo>
                  <a:lnTo>
                    <a:pt x="435" y="956"/>
                  </a:lnTo>
                  <a:lnTo>
                    <a:pt x="230" y="920"/>
                  </a:lnTo>
                  <a:lnTo>
                    <a:pt x="89" y="906"/>
                  </a:lnTo>
                  <a:lnTo>
                    <a:pt x="0" y="896"/>
                  </a:lnTo>
                  <a:lnTo>
                    <a:pt x="0" y="833"/>
                  </a:lnTo>
                  <a:lnTo>
                    <a:pt x="55" y="809"/>
                  </a:lnTo>
                  <a:lnTo>
                    <a:pt x="89" y="750"/>
                  </a:lnTo>
                  <a:lnTo>
                    <a:pt x="100" y="628"/>
                  </a:lnTo>
                  <a:lnTo>
                    <a:pt x="100" y="0"/>
                  </a:lnTo>
                  <a:lnTo>
                    <a:pt x="121" y="0"/>
                  </a:lnTo>
                  <a:lnTo>
                    <a:pt x="142" y="514"/>
                  </a:lnTo>
                  <a:lnTo>
                    <a:pt x="130" y="676"/>
                  </a:lnTo>
                  <a:lnTo>
                    <a:pt x="108" y="797"/>
                  </a:lnTo>
                  <a:lnTo>
                    <a:pt x="89" y="847"/>
                  </a:lnTo>
                  <a:lnTo>
                    <a:pt x="175" y="860"/>
                  </a:lnTo>
                  <a:lnTo>
                    <a:pt x="339" y="896"/>
                  </a:lnTo>
                  <a:lnTo>
                    <a:pt x="467" y="906"/>
                  </a:lnTo>
                  <a:lnTo>
                    <a:pt x="575" y="906"/>
                  </a:lnTo>
                  <a:lnTo>
                    <a:pt x="692" y="881"/>
                  </a:lnTo>
                  <a:lnTo>
                    <a:pt x="692" y="62"/>
                  </a:lnTo>
                  <a:lnTo>
                    <a:pt x="540" y="26"/>
                  </a:lnTo>
                  <a:lnTo>
                    <a:pt x="756" y="0"/>
                  </a:lnTo>
                  <a:lnTo>
                    <a:pt x="756" y="896"/>
                  </a:lnTo>
                  <a:lnTo>
                    <a:pt x="822" y="906"/>
                  </a:lnTo>
                  <a:lnTo>
                    <a:pt x="939" y="906"/>
                  </a:lnTo>
                  <a:lnTo>
                    <a:pt x="1102" y="870"/>
                  </a:lnTo>
                  <a:lnTo>
                    <a:pt x="1197" y="860"/>
                  </a:lnTo>
                  <a:lnTo>
                    <a:pt x="1305" y="870"/>
                  </a:lnTo>
                  <a:lnTo>
                    <a:pt x="1361" y="860"/>
                  </a:lnTo>
                  <a:lnTo>
                    <a:pt x="1317" y="712"/>
                  </a:lnTo>
                  <a:lnTo>
                    <a:pt x="1305" y="538"/>
                  </a:lnTo>
                  <a:lnTo>
                    <a:pt x="1317" y="12"/>
                  </a:lnTo>
                  <a:lnTo>
                    <a:pt x="1350" y="12"/>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8" name="Freeform 38"/>
            <p:cNvSpPr>
              <a:spLocks/>
            </p:cNvSpPr>
            <p:nvPr/>
          </p:nvSpPr>
          <p:spPr bwMode="auto">
            <a:xfrm>
              <a:off x="416" y="3749"/>
              <a:ext cx="8" cy="294"/>
            </a:xfrm>
            <a:custGeom>
              <a:avLst/>
              <a:gdLst/>
              <a:ahLst/>
              <a:cxnLst>
                <a:cxn ang="0">
                  <a:pos x="31" y="882"/>
                </a:cxn>
                <a:cxn ang="0">
                  <a:pos x="8" y="794"/>
                </a:cxn>
                <a:cxn ang="0">
                  <a:pos x="0" y="672"/>
                </a:cxn>
                <a:cxn ang="0">
                  <a:pos x="0" y="0"/>
                </a:cxn>
              </a:cxnLst>
              <a:rect l="0" t="0" r="r" b="b"/>
              <a:pathLst>
                <a:path w="31" h="882">
                  <a:moveTo>
                    <a:pt x="31" y="882"/>
                  </a:moveTo>
                  <a:lnTo>
                    <a:pt x="8" y="794"/>
                  </a:lnTo>
                  <a:lnTo>
                    <a:pt x="0" y="672"/>
                  </a:lnTo>
                  <a:lnTo>
                    <a:pt x="0"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19" name="Freeform 39"/>
            <p:cNvSpPr>
              <a:spLocks/>
            </p:cNvSpPr>
            <p:nvPr/>
          </p:nvSpPr>
          <p:spPr bwMode="auto">
            <a:xfrm>
              <a:off x="214" y="3749"/>
              <a:ext cx="14" cy="306"/>
            </a:xfrm>
            <a:custGeom>
              <a:avLst/>
              <a:gdLst/>
              <a:ahLst/>
              <a:cxnLst>
                <a:cxn ang="0">
                  <a:pos x="55" y="0"/>
                </a:cxn>
                <a:cxn ang="0">
                  <a:pos x="55" y="685"/>
                </a:cxn>
                <a:cxn ang="0">
                  <a:pos x="34" y="806"/>
                </a:cxn>
                <a:cxn ang="0">
                  <a:pos x="0" y="918"/>
                </a:cxn>
              </a:cxnLst>
              <a:rect l="0" t="0" r="r" b="b"/>
              <a:pathLst>
                <a:path w="55" h="918">
                  <a:moveTo>
                    <a:pt x="55" y="0"/>
                  </a:moveTo>
                  <a:lnTo>
                    <a:pt x="55" y="685"/>
                  </a:lnTo>
                  <a:lnTo>
                    <a:pt x="34" y="806"/>
                  </a:lnTo>
                  <a:lnTo>
                    <a:pt x="0" y="918"/>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0" name="Freeform 40"/>
            <p:cNvSpPr>
              <a:spLocks/>
            </p:cNvSpPr>
            <p:nvPr/>
          </p:nvSpPr>
          <p:spPr bwMode="auto">
            <a:xfrm>
              <a:off x="321" y="4058"/>
              <a:ext cx="175" cy="96"/>
            </a:xfrm>
            <a:custGeom>
              <a:avLst/>
              <a:gdLst/>
              <a:ahLst/>
              <a:cxnLst>
                <a:cxn ang="0">
                  <a:pos x="516" y="14"/>
                </a:cxn>
                <a:cxn ang="0">
                  <a:pos x="668" y="135"/>
                </a:cxn>
                <a:cxn ang="0">
                  <a:pos x="701" y="184"/>
                </a:cxn>
                <a:cxn ang="0">
                  <a:pos x="701" y="245"/>
                </a:cxn>
                <a:cxn ang="0">
                  <a:pos x="649" y="286"/>
                </a:cxn>
                <a:cxn ang="0">
                  <a:pos x="494" y="286"/>
                </a:cxn>
                <a:cxn ang="0">
                  <a:pos x="334" y="245"/>
                </a:cxn>
                <a:cxn ang="0">
                  <a:pos x="161" y="147"/>
                </a:cxn>
                <a:cxn ang="0">
                  <a:pos x="0" y="0"/>
                </a:cxn>
                <a:cxn ang="0">
                  <a:pos x="107" y="37"/>
                </a:cxn>
                <a:cxn ang="0">
                  <a:pos x="249" y="161"/>
                </a:cxn>
                <a:cxn ang="0">
                  <a:pos x="386" y="222"/>
                </a:cxn>
                <a:cxn ang="0">
                  <a:pos x="486" y="245"/>
                </a:cxn>
                <a:cxn ang="0">
                  <a:pos x="626" y="245"/>
                </a:cxn>
                <a:cxn ang="0">
                  <a:pos x="679" y="208"/>
                </a:cxn>
                <a:cxn ang="0">
                  <a:pos x="660" y="147"/>
                </a:cxn>
                <a:cxn ang="0">
                  <a:pos x="593" y="88"/>
                </a:cxn>
                <a:cxn ang="0">
                  <a:pos x="516" y="14"/>
                </a:cxn>
              </a:cxnLst>
              <a:rect l="0" t="0" r="r" b="b"/>
              <a:pathLst>
                <a:path w="701" h="286">
                  <a:moveTo>
                    <a:pt x="516" y="14"/>
                  </a:moveTo>
                  <a:lnTo>
                    <a:pt x="668" y="135"/>
                  </a:lnTo>
                  <a:lnTo>
                    <a:pt x="701" y="184"/>
                  </a:lnTo>
                  <a:lnTo>
                    <a:pt x="701" y="245"/>
                  </a:lnTo>
                  <a:lnTo>
                    <a:pt x="649" y="286"/>
                  </a:lnTo>
                  <a:lnTo>
                    <a:pt x="494" y="286"/>
                  </a:lnTo>
                  <a:lnTo>
                    <a:pt x="334" y="245"/>
                  </a:lnTo>
                  <a:lnTo>
                    <a:pt x="161" y="147"/>
                  </a:lnTo>
                  <a:lnTo>
                    <a:pt x="0" y="0"/>
                  </a:lnTo>
                  <a:lnTo>
                    <a:pt x="107" y="37"/>
                  </a:lnTo>
                  <a:lnTo>
                    <a:pt x="249" y="161"/>
                  </a:lnTo>
                  <a:lnTo>
                    <a:pt x="386" y="222"/>
                  </a:lnTo>
                  <a:lnTo>
                    <a:pt x="486" y="245"/>
                  </a:lnTo>
                  <a:lnTo>
                    <a:pt x="626" y="245"/>
                  </a:lnTo>
                  <a:lnTo>
                    <a:pt x="679" y="208"/>
                  </a:lnTo>
                  <a:lnTo>
                    <a:pt x="660" y="147"/>
                  </a:lnTo>
                  <a:lnTo>
                    <a:pt x="593" y="88"/>
                  </a:lnTo>
                  <a:lnTo>
                    <a:pt x="516" y="1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1" name="Freeform 41"/>
            <p:cNvSpPr>
              <a:spLocks/>
            </p:cNvSpPr>
            <p:nvPr/>
          </p:nvSpPr>
          <p:spPr bwMode="auto">
            <a:xfrm>
              <a:off x="147" y="4058"/>
              <a:ext cx="175" cy="96"/>
            </a:xfrm>
            <a:custGeom>
              <a:avLst/>
              <a:gdLst/>
              <a:ahLst/>
              <a:cxnLst>
                <a:cxn ang="0">
                  <a:pos x="187" y="14"/>
                </a:cxn>
                <a:cxn ang="0">
                  <a:pos x="35" y="135"/>
                </a:cxn>
                <a:cxn ang="0">
                  <a:pos x="0" y="184"/>
                </a:cxn>
                <a:cxn ang="0">
                  <a:pos x="0" y="245"/>
                </a:cxn>
                <a:cxn ang="0">
                  <a:pos x="54" y="286"/>
                </a:cxn>
                <a:cxn ang="0">
                  <a:pos x="208" y="286"/>
                </a:cxn>
                <a:cxn ang="0">
                  <a:pos x="368" y="245"/>
                </a:cxn>
                <a:cxn ang="0">
                  <a:pos x="541" y="147"/>
                </a:cxn>
                <a:cxn ang="0">
                  <a:pos x="702" y="0"/>
                </a:cxn>
                <a:cxn ang="0">
                  <a:pos x="594" y="37"/>
                </a:cxn>
                <a:cxn ang="0">
                  <a:pos x="454" y="161"/>
                </a:cxn>
                <a:cxn ang="0">
                  <a:pos x="317" y="222"/>
                </a:cxn>
                <a:cxn ang="0">
                  <a:pos x="217" y="245"/>
                </a:cxn>
                <a:cxn ang="0">
                  <a:pos x="76" y="245"/>
                </a:cxn>
                <a:cxn ang="0">
                  <a:pos x="22" y="208"/>
                </a:cxn>
                <a:cxn ang="0">
                  <a:pos x="44" y="147"/>
                </a:cxn>
                <a:cxn ang="0">
                  <a:pos x="108" y="88"/>
                </a:cxn>
                <a:cxn ang="0">
                  <a:pos x="187" y="14"/>
                </a:cxn>
              </a:cxnLst>
              <a:rect l="0" t="0" r="r" b="b"/>
              <a:pathLst>
                <a:path w="702" h="286">
                  <a:moveTo>
                    <a:pt x="187" y="14"/>
                  </a:moveTo>
                  <a:lnTo>
                    <a:pt x="35" y="135"/>
                  </a:lnTo>
                  <a:lnTo>
                    <a:pt x="0" y="184"/>
                  </a:lnTo>
                  <a:lnTo>
                    <a:pt x="0" y="245"/>
                  </a:lnTo>
                  <a:lnTo>
                    <a:pt x="54" y="286"/>
                  </a:lnTo>
                  <a:lnTo>
                    <a:pt x="208" y="286"/>
                  </a:lnTo>
                  <a:lnTo>
                    <a:pt x="368" y="245"/>
                  </a:lnTo>
                  <a:lnTo>
                    <a:pt x="541" y="147"/>
                  </a:lnTo>
                  <a:lnTo>
                    <a:pt x="702" y="0"/>
                  </a:lnTo>
                  <a:lnTo>
                    <a:pt x="594" y="37"/>
                  </a:lnTo>
                  <a:lnTo>
                    <a:pt x="454" y="161"/>
                  </a:lnTo>
                  <a:lnTo>
                    <a:pt x="317" y="222"/>
                  </a:lnTo>
                  <a:lnTo>
                    <a:pt x="217" y="245"/>
                  </a:lnTo>
                  <a:lnTo>
                    <a:pt x="76" y="245"/>
                  </a:lnTo>
                  <a:lnTo>
                    <a:pt x="22" y="208"/>
                  </a:lnTo>
                  <a:lnTo>
                    <a:pt x="44" y="147"/>
                  </a:lnTo>
                  <a:lnTo>
                    <a:pt x="108" y="88"/>
                  </a:lnTo>
                  <a:lnTo>
                    <a:pt x="187" y="1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2" name="Freeform 42"/>
            <p:cNvSpPr>
              <a:spLocks/>
            </p:cNvSpPr>
            <p:nvPr/>
          </p:nvSpPr>
          <p:spPr bwMode="auto">
            <a:xfrm>
              <a:off x="316" y="3437"/>
              <a:ext cx="19" cy="30"/>
            </a:xfrm>
            <a:custGeom>
              <a:avLst/>
              <a:gdLst/>
              <a:ahLst/>
              <a:cxnLst>
                <a:cxn ang="0">
                  <a:pos x="0" y="25"/>
                </a:cxn>
                <a:cxn ang="0">
                  <a:pos x="21" y="13"/>
                </a:cxn>
                <a:cxn ang="0">
                  <a:pos x="41" y="13"/>
                </a:cxn>
                <a:cxn ang="0">
                  <a:pos x="53" y="39"/>
                </a:cxn>
                <a:cxn ang="0">
                  <a:pos x="53" y="61"/>
                </a:cxn>
                <a:cxn ang="0">
                  <a:pos x="32" y="75"/>
                </a:cxn>
                <a:cxn ang="0">
                  <a:pos x="0" y="75"/>
                </a:cxn>
                <a:cxn ang="0">
                  <a:pos x="21" y="88"/>
                </a:cxn>
                <a:cxn ang="0">
                  <a:pos x="53" y="88"/>
                </a:cxn>
                <a:cxn ang="0">
                  <a:pos x="75" y="49"/>
                </a:cxn>
                <a:cxn ang="0">
                  <a:pos x="75" y="25"/>
                </a:cxn>
                <a:cxn ang="0">
                  <a:pos x="53" y="0"/>
                </a:cxn>
                <a:cxn ang="0">
                  <a:pos x="21" y="0"/>
                </a:cxn>
                <a:cxn ang="0">
                  <a:pos x="0" y="25"/>
                </a:cxn>
              </a:cxnLst>
              <a:rect l="0" t="0" r="r" b="b"/>
              <a:pathLst>
                <a:path w="75" h="88">
                  <a:moveTo>
                    <a:pt x="0" y="25"/>
                  </a:moveTo>
                  <a:lnTo>
                    <a:pt x="21" y="13"/>
                  </a:lnTo>
                  <a:lnTo>
                    <a:pt x="41" y="13"/>
                  </a:lnTo>
                  <a:lnTo>
                    <a:pt x="53" y="39"/>
                  </a:lnTo>
                  <a:lnTo>
                    <a:pt x="53" y="61"/>
                  </a:lnTo>
                  <a:lnTo>
                    <a:pt x="32" y="75"/>
                  </a:lnTo>
                  <a:lnTo>
                    <a:pt x="0" y="75"/>
                  </a:lnTo>
                  <a:lnTo>
                    <a:pt x="21" y="88"/>
                  </a:lnTo>
                  <a:lnTo>
                    <a:pt x="53" y="88"/>
                  </a:lnTo>
                  <a:lnTo>
                    <a:pt x="75" y="49"/>
                  </a:lnTo>
                  <a:lnTo>
                    <a:pt x="75" y="25"/>
                  </a:lnTo>
                  <a:lnTo>
                    <a:pt x="53" y="0"/>
                  </a:lnTo>
                  <a:lnTo>
                    <a:pt x="21" y="0"/>
                  </a:lnTo>
                  <a:lnTo>
                    <a:pt x="0" y="25"/>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3" name="Freeform 43"/>
            <p:cNvSpPr>
              <a:spLocks/>
            </p:cNvSpPr>
            <p:nvPr/>
          </p:nvSpPr>
          <p:spPr bwMode="auto">
            <a:xfrm>
              <a:off x="526" y="3364"/>
              <a:ext cx="205" cy="278"/>
            </a:xfrm>
            <a:custGeom>
              <a:avLst/>
              <a:gdLst/>
              <a:ahLst/>
              <a:cxnLst>
                <a:cxn ang="0">
                  <a:pos x="108" y="0"/>
                </a:cxn>
                <a:cxn ang="0">
                  <a:pos x="248" y="136"/>
                </a:cxn>
                <a:cxn ang="0">
                  <a:pos x="283" y="258"/>
                </a:cxn>
                <a:cxn ang="0">
                  <a:pos x="368" y="232"/>
                </a:cxn>
                <a:cxn ang="0">
                  <a:pos x="413" y="268"/>
                </a:cxn>
                <a:cxn ang="0">
                  <a:pos x="413" y="357"/>
                </a:cxn>
                <a:cxn ang="0">
                  <a:pos x="483" y="294"/>
                </a:cxn>
                <a:cxn ang="0">
                  <a:pos x="614" y="357"/>
                </a:cxn>
                <a:cxn ang="0">
                  <a:pos x="820" y="357"/>
                </a:cxn>
                <a:cxn ang="0">
                  <a:pos x="820" y="578"/>
                </a:cxn>
                <a:cxn ang="0">
                  <a:pos x="692" y="833"/>
                </a:cxn>
                <a:cxn ang="0">
                  <a:pos x="238" y="833"/>
                </a:cxn>
                <a:cxn ang="0">
                  <a:pos x="0" y="660"/>
                </a:cxn>
                <a:cxn ang="0">
                  <a:pos x="174" y="762"/>
                </a:cxn>
                <a:cxn ang="0">
                  <a:pos x="379" y="809"/>
                </a:cxn>
                <a:cxn ang="0">
                  <a:pos x="666" y="809"/>
                </a:cxn>
                <a:cxn ang="0">
                  <a:pos x="763" y="623"/>
                </a:cxn>
                <a:cxn ang="0">
                  <a:pos x="775" y="514"/>
                </a:cxn>
                <a:cxn ang="0">
                  <a:pos x="775" y="391"/>
                </a:cxn>
                <a:cxn ang="0">
                  <a:pos x="571" y="391"/>
                </a:cxn>
                <a:cxn ang="0">
                  <a:pos x="507" y="357"/>
                </a:cxn>
                <a:cxn ang="0">
                  <a:pos x="283" y="490"/>
                </a:cxn>
                <a:cxn ang="0">
                  <a:pos x="390" y="370"/>
                </a:cxn>
                <a:cxn ang="0">
                  <a:pos x="390" y="280"/>
                </a:cxn>
                <a:cxn ang="0">
                  <a:pos x="357" y="258"/>
                </a:cxn>
                <a:cxn ang="0">
                  <a:pos x="238" y="294"/>
                </a:cxn>
                <a:cxn ang="0">
                  <a:pos x="248" y="244"/>
                </a:cxn>
                <a:cxn ang="0">
                  <a:pos x="88" y="26"/>
                </a:cxn>
                <a:cxn ang="0">
                  <a:pos x="108" y="0"/>
                </a:cxn>
              </a:cxnLst>
              <a:rect l="0" t="0" r="r" b="b"/>
              <a:pathLst>
                <a:path w="820" h="833">
                  <a:moveTo>
                    <a:pt x="108" y="0"/>
                  </a:moveTo>
                  <a:lnTo>
                    <a:pt x="248" y="136"/>
                  </a:lnTo>
                  <a:lnTo>
                    <a:pt x="283" y="258"/>
                  </a:lnTo>
                  <a:lnTo>
                    <a:pt x="368" y="232"/>
                  </a:lnTo>
                  <a:lnTo>
                    <a:pt x="413" y="268"/>
                  </a:lnTo>
                  <a:lnTo>
                    <a:pt x="413" y="357"/>
                  </a:lnTo>
                  <a:lnTo>
                    <a:pt x="483" y="294"/>
                  </a:lnTo>
                  <a:lnTo>
                    <a:pt x="614" y="357"/>
                  </a:lnTo>
                  <a:lnTo>
                    <a:pt x="820" y="357"/>
                  </a:lnTo>
                  <a:lnTo>
                    <a:pt x="820" y="578"/>
                  </a:lnTo>
                  <a:lnTo>
                    <a:pt x="692" y="833"/>
                  </a:lnTo>
                  <a:lnTo>
                    <a:pt x="238" y="833"/>
                  </a:lnTo>
                  <a:lnTo>
                    <a:pt x="0" y="660"/>
                  </a:lnTo>
                  <a:lnTo>
                    <a:pt x="174" y="762"/>
                  </a:lnTo>
                  <a:lnTo>
                    <a:pt x="379" y="809"/>
                  </a:lnTo>
                  <a:lnTo>
                    <a:pt x="666" y="809"/>
                  </a:lnTo>
                  <a:lnTo>
                    <a:pt x="763" y="623"/>
                  </a:lnTo>
                  <a:lnTo>
                    <a:pt x="775" y="514"/>
                  </a:lnTo>
                  <a:lnTo>
                    <a:pt x="775" y="391"/>
                  </a:lnTo>
                  <a:lnTo>
                    <a:pt x="571" y="391"/>
                  </a:lnTo>
                  <a:lnTo>
                    <a:pt x="507" y="357"/>
                  </a:lnTo>
                  <a:lnTo>
                    <a:pt x="283" y="490"/>
                  </a:lnTo>
                  <a:lnTo>
                    <a:pt x="390" y="370"/>
                  </a:lnTo>
                  <a:lnTo>
                    <a:pt x="390" y="280"/>
                  </a:lnTo>
                  <a:lnTo>
                    <a:pt x="357" y="258"/>
                  </a:lnTo>
                  <a:lnTo>
                    <a:pt x="238" y="294"/>
                  </a:lnTo>
                  <a:lnTo>
                    <a:pt x="248" y="244"/>
                  </a:lnTo>
                  <a:lnTo>
                    <a:pt x="88" y="26"/>
                  </a:lnTo>
                  <a:lnTo>
                    <a:pt x="108"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4" name="Freeform 44"/>
            <p:cNvSpPr>
              <a:spLocks/>
            </p:cNvSpPr>
            <p:nvPr/>
          </p:nvSpPr>
          <p:spPr bwMode="auto">
            <a:xfrm>
              <a:off x="731" y="3417"/>
              <a:ext cx="107" cy="107"/>
            </a:xfrm>
            <a:custGeom>
              <a:avLst/>
              <a:gdLst/>
              <a:ahLst/>
              <a:cxnLst>
                <a:cxn ang="0">
                  <a:pos x="11" y="232"/>
                </a:cxn>
                <a:cxn ang="0">
                  <a:pos x="73" y="121"/>
                </a:cxn>
                <a:cxn ang="0">
                  <a:pos x="193" y="99"/>
                </a:cxn>
                <a:cxn ang="0">
                  <a:pos x="398" y="0"/>
                </a:cxn>
                <a:cxn ang="0">
                  <a:pos x="421" y="25"/>
                </a:cxn>
                <a:cxn ang="0">
                  <a:pos x="428" y="109"/>
                </a:cxn>
                <a:cxn ang="0">
                  <a:pos x="407" y="38"/>
                </a:cxn>
                <a:cxn ang="0">
                  <a:pos x="386" y="25"/>
                </a:cxn>
                <a:cxn ang="0">
                  <a:pos x="203" y="121"/>
                </a:cxn>
                <a:cxn ang="0">
                  <a:pos x="73" y="157"/>
                </a:cxn>
                <a:cxn ang="0">
                  <a:pos x="0" y="321"/>
                </a:cxn>
                <a:cxn ang="0">
                  <a:pos x="11" y="232"/>
                </a:cxn>
              </a:cxnLst>
              <a:rect l="0" t="0" r="r" b="b"/>
              <a:pathLst>
                <a:path w="428" h="321">
                  <a:moveTo>
                    <a:pt x="11" y="232"/>
                  </a:moveTo>
                  <a:lnTo>
                    <a:pt x="73" y="121"/>
                  </a:lnTo>
                  <a:lnTo>
                    <a:pt x="193" y="99"/>
                  </a:lnTo>
                  <a:lnTo>
                    <a:pt x="398" y="0"/>
                  </a:lnTo>
                  <a:lnTo>
                    <a:pt x="421" y="25"/>
                  </a:lnTo>
                  <a:lnTo>
                    <a:pt x="428" y="109"/>
                  </a:lnTo>
                  <a:lnTo>
                    <a:pt x="407" y="38"/>
                  </a:lnTo>
                  <a:lnTo>
                    <a:pt x="386" y="25"/>
                  </a:lnTo>
                  <a:lnTo>
                    <a:pt x="203" y="121"/>
                  </a:lnTo>
                  <a:lnTo>
                    <a:pt x="73" y="157"/>
                  </a:lnTo>
                  <a:lnTo>
                    <a:pt x="0" y="321"/>
                  </a:lnTo>
                  <a:lnTo>
                    <a:pt x="11" y="232"/>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5" name="Freeform 45"/>
            <p:cNvSpPr>
              <a:spLocks/>
            </p:cNvSpPr>
            <p:nvPr/>
          </p:nvSpPr>
          <p:spPr bwMode="auto">
            <a:xfrm>
              <a:off x="763" y="3454"/>
              <a:ext cx="116" cy="127"/>
            </a:xfrm>
            <a:custGeom>
              <a:avLst/>
              <a:gdLst/>
              <a:ahLst/>
              <a:cxnLst>
                <a:cxn ang="0">
                  <a:pos x="356" y="0"/>
                </a:cxn>
                <a:cxn ang="0">
                  <a:pos x="441" y="26"/>
                </a:cxn>
                <a:cxn ang="0">
                  <a:pos x="464" y="123"/>
                </a:cxn>
                <a:cxn ang="0">
                  <a:pos x="430" y="212"/>
                </a:cxn>
                <a:cxn ang="0">
                  <a:pos x="334" y="222"/>
                </a:cxn>
                <a:cxn ang="0">
                  <a:pos x="321" y="272"/>
                </a:cxn>
                <a:cxn ang="0">
                  <a:pos x="236" y="355"/>
                </a:cxn>
                <a:cxn ang="0">
                  <a:pos x="138" y="381"/>
                </a:cxn>
                <a:cxn ang="0">
                  <a:pos x="0" y="222"/>
                </a:cxn>
                <a:cxn ang="0">
                  <a:pos x="7" y="137"/>
                </a:cxn>
                <a:cxn ang="0">
                  <a:pos x="248" y="12"/>
                </a:cxn>
                <a:cxn ang="0">
                  <a:pos x="42" y="161"/>
                </a:cxn>
                <a:cxn ang="0">
                  <a:pos x="42" y="222"/>
                </a:cxn>
                <a:cxn ang="0">
                  <a:pos x="148" y="347"/>
                </a:cxn>
                <a:cxn ang="0">
                  <a:pos x="223" y="322"/>
                </a:cxn>
                <a:cxn ang="0">
                  <a:pos x="298" y="259"/>
                </a:cxn>
                <a:cxn ang="0">
                  <a:pos x="321" y="200"/>
                </a:cxn>
                <a:cxn ang="0">
                  <a:pos x="407" y="161"/>
                </a:cxn>
                <a:cxn ang="0">
                  <a:pos x="441" y="102"/>
                </a:cxn>
                <a:cxn ang="0">
                  <a:pos x="419" y="39"/>
                </a:cxn>
                <a:cxn ang="0">
                  <a:pos x="356" y="0"/>
                </a:cxn>
              </a:cxnLst>
              <a:rect l="0" t="0" r="r" b="b"/>
              <a:pathLst>
                <a:path w="464" h="381">
                  <a:moveTo>
                    <a:pt x="356" y="0"/>
                  </a:moveTo>
                  <a:lnTo>
                    <a:pt x="441" y="26"/>
                  </a:lnTo>
                  <a:lnTo>
                    <a:pt x="464" y="123"/>
                  </a:lnTo>
                  <a:lnTo>
                    <a:pt x="430" y="212"/>
                  </a:lnTo>
                  <a:lnTo>
                    <a:pt x="334" y="222"/>
                  </a:lnTo>
                  <a:lnTo>
                    <a:pt x="321" y="272"/>
                  </a:lnTo>
                  <a:lnTo>
                    <a:pt x="236" y="355"/>
                  </a:lnTo>
                  <a:lnTo>
                    <a:pt x="138" y="381"/>
                  </a:lnTo>
                  <a:lnTo>
                    <a:pt x="0" y="222"/>
                  </a:lnTo>
                  <a:lnTo>
                    <a:pt x="7" y="137"/>
                  </a:lnTo>
                  <a:lnTo>
                    <a:pt x="248" y="12"/>
                  </a:lnTo>
                  <a:lnTo>
                    <a:pt x="42" y="161"/>
                  </a:lnTo>
                  <a:lnTo>
                    <a:pt x="42" y="222"/>
                  </a:lnTo>
                  <a:lnTo>
                    <a:pt x="148" y="347"/>
                  </a:lnTo>
                  <a:lnTo>
                    <a:pt x="223" y="322"/>
                  </a:lnTo>
                  <a:lnTo>
                    <a:pt x="298" y="259"/>
                  </a:lnTo>
                  <a:lnTo>
                    <a:pt x="321" y="200"/>
                  </a:lnTo>
                  <a:lnTo>
                    <a:pt x="407" y="161"/>
                  </a:lnTo>
                  <a:lnTo>
                    <a:pt x="441" y="102"/>
                  </a:lnTo>
                  <a:lnTo>
                    <a:pt x="419" y="39"/>
                  </a:lnTo>
                  <a:lnTo>
                    <a:pt x="356"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6" name="Freeform 46"/>
            <p:cNvSpPr>
              <a:spLocks/>
            </p:cNvSpPr>
            <p:nvPr/>
          </p:nvSpPr>
          <p:spPr bwMode="auto">
            <a:xfrm>
              <a:off x="726" y="3569"/>
              <a:ext cx="59" cy="12"/>
            </a:xfrm>
            <a:custGeom>
              <a:avLst/>
              <a:gdLst/>
              <a:ahLst/>
              <a:cxnLst>
                <a:cxn ang="0">
                  <a:pos x="236" y="8"/>
                </a:cxn>
                <a:cxn ang="0">
                  <a:pos x="107" y="34"/>
                </a:cxn>
                <a:cxn ang="0">
                  <a:pos x="20" y="24"/>
                </a:cxn>
                <a:cxn ang="0">
                  <a:pos x="0" y="0"/>
                </a:cxn>
                <a:cxn ang="0">
                  <a:pos x="65" y="8"/>
                </a:cxn>
                <a:cxn ang="0">
                  <a:pos x="157" y="8"/>
                </a:cxn>
                <a:cxn ang="0">
                  <a:pos x="236" y="8"/>
                </a:cxn>
              </a:cxnLst>
              <a:rect l="0" t="0" r="r" b="b"/>
              <a:pathLst>
                <a:path w="236" h="34">
                  <a:moveTo>
                    <a:pt x="236" y="8"/>
                  </a:moveTo>
                  <a:lnTo>
                    <a:pt x="107" y="34"/>
                  </a:lnTo>
                  <a:lnTo>
                    <a:pt x="20" y="24"/>
                  </a:lnTo>
                  <a:lnTo>
                    <a:pt x="0" y="0"/>
                  </a:lnTo>
                  <a:lnTo>
                    <a:pt x="65" y="8"/>
                  </a:lnTo>
                  <a:lnTo>
                    <a:pt x="157" y="8"/>
                  </a:lnTo>
                  <a:lnTo>
                    <a:pt x="236" y="8"/>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7" name="Freeform 47"/>
            <p:cNvSpPr>
              <a:spLocks/>
            </p:cNvSpPr>
            <p:nvPr/>
          </p:nvSpPr>
          <p:spPr bwMode="auto">
            <a:xfrm>
              <a:off x="424" y="3496"/>
              <a:ext cx="83" cy="23"/>
            </a:xfrm>
            <a:custGeom>
              <a:avLst/>
              <a:gdLst/>
              <a:ahLst/>
              <a:cxnLst>
                <a:cxn ang="0">
                  <a:pos x="6" y="17"/>
                </a:cxn>
                <a:cxn ang="0">
                  <a:pos x="325" y="69"/>
                </a:cxn>
                <a:cxn ang="0">
                  <a:pos x="329" y="52"/>
                </a:cxn>
                <a:cxn ang="0">
                  <a:pos x="0" y="0"/>
                </a:cxn>
                <a:cxn ang="0">
                  <a:pos x="6" y="17"/>
                </a:cxn>
              </a:cxnLst>
              <a:rect l="0" t="0" r="r" b="b"/>
              <a:pathLst>
                <a:path w="329" h="69">
                  <a:moveTo>
                    <a:pt x="6" y="17"/>
                  </a:moveTo>
                  <a:lnTo>
                    <a:pt x="325" y="69"/>
                  </a:lnTo>
                  <a:lnTo>
                    <a:pt x="329" y="52"/>
                  </a:lnTo>
                  <a:lnTo>
                    <a:pt x="0" y="0"/>
                  </a:lnTo>
                  <a:lnTo>
                    <a:pt x="6" y="1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28" name="Freeform 48"/>
            <p:cNvSpPr>
              <a:spLocks/>
            </p:cNvSpPr>
            <p:nvPr/>
          </p:nvSpPr>
          <p:spPr bwMode="auto">
            <a:xfrm>
              <a:off x="427" y="3435"/>
              <a:ext cx="77" cy="81"/>
            </a:xfrm>
            <a:custGeom>
              <a:avLst/>
              <a:gdLst/>
              <a:ahLst/>
              <a:cxnLst>
                <a:cxn ang="0">
                  <a:pos x="0" y="190"/>
                </a:cxn>
                <a:cxn ang="0">
                  <a:pos x="150" y="0"/>
                </a:cxn>
                <a:cxn ang="0">
                  <a:pos x="185" y="66"/>
                </a:cxn>
                <a:cxn ang="0">
                  <a:pos x="244" y="29"/>
                </a:cxn>
                <a:cxn ang="0">
                  <a:pos x="308" y="242"/>
                </a:cxn>
                <a:cxn ang="0">
                  <a:pos x="229" y="57"/>
                </a:cxn>
                <a:cxn ang="0">
                  <a:pos x="177" y="87"/>
                </a:cxn>
                <a:cxn ang="0">
                  <a:pos x="144" y="36"/>
                </a:cxn>
                <a:cxn ang="0">
                  <a:pos x="0" y="190"/>
                </a:cxn>
              </a:cxnLst>
              <a:rect l="0" t="0" r="r" b="b"/>
              <a:pathLst>
                <a:path w="308" h="242">
                  <a:moveTo>
                    <a:pt x="0" y="190"/>
                  </a:moveTo>
                  <a:lnTo>
                    <a:pt x="150" y="0"/>
                  </a:lnTo>
                  <a:lnTo>
                    <a:pt x="185" y="66"/>
                  </a:lnTo>
                  <a:lnTo>
                    <a:pt x="244" y="29"/>
                  </a:lnTo>
                  <a:lnTo>
                    <a:pt x="308" y="242"/>
                  </a:lnTo>
                  <a:lnTo>
                    <a:pt x="229" y="57"/>
                  </a:lnTo>
                  <a:lnTo>
                    <a:pt x="177" y="87"/>
                  </a:lnTo>
                  <a:lnTo>
                    <a:pt x="144" y="36"/>
                  </a:lnTo>
                  <a:lnTo>
                    <a:pt x="0" y="19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37" name="Line 57"/>
            <p:cNvSpPr>
              <a:spLocks noChangeShapeType="1"/>
            </p:cNvSpPr>
            <p:nvPr/>
          </p:nvSpPr>
          <p:spPr bwMode="auto">
            <a:xfrm>
              <a:off x="772" y="3424"/>
              <a:ext cx="4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sp>
          <p:nvSpPr>
            <p:cNvPr id="20544" name="Freeform 64"/>
            <p:cNvSpPr>
              <a:spLocks/>
            </p:cNvSpPr>
            <p:nvPr/>
          </p:nvSpPr>
          <p:spPr bwMode="auto">
            <a:xfrm>
              <a:off x="838" y="3197"/>
              <a:ext cx="264" cy="257"/>
            </a:xfrm>
            <a:custGeom>
              <a:avLst/>
              <a:gdLst/>
              <a:ahLst/>
              <a:cxnLst>
                <a:cxn ang="0">
                  <a:pos x="0" y="734"/>
                </a:cxn>
                <a:cxn ang="0">
                  <a:pos x="1057" y="0"/>
                </a:cxn>
                <a:cxn ang="0">
                  <a:pos x="45" y="770"/>
                </a:cxn>
                <a:cxn ang="0">
                  <a:pos x="0" y="734"/>
                </a:cxn>
              </a:cxnLst>
              <a:rect l="0" t="0" r="r" b="b"/>
              <a:pathLst>
                <a:path w="1057" h="770">
                  <a:moveTo>
                    <a:pt x="0" y="734"/>
                  </a:moveTo>
                  <a:lnTo>
                    <a:pt x="1057" y="0"/>
                  </a:lnTo>
                  <a:lnTo>
                    <a:pt x="45" y="770"/>
                  </a:lnTo>
                  <a:lnTo>
                    <a:pt x="0" y="73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_tradnl"/>
            </a:p>
          </p:txBody>
        </p:sp>
      </p:grpSp>
    </p:spTree>
    <p:extLst>
      <p:ext uri="{BB962C8B-B14F-4D97-AF65-F5344CB8AC3E}">
        <p14:creationId xmlns:p14="http://schemas.microsoft.com/office/powerpoint/2010/main" xmlns="" val="125812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500"/>
                                  </p:stCondLst>
                                  <p:childTnLst>
                                    <p:set>
                                      <p:cBhvr>
                                        <p:cTn id="9" dur="1" fill="hold">
                                          <p:stCondLst>
                                            <p:cond delay="0"/>
                                          </p:stCondLst>
                                        </p:cTn>
                                        <p:tgtEl>
                                          <p:spTgt spid="11"/>
                                        </p:tgtEl>
                                        <p:attrNameLst>
                                          <p:attrName>style.visibility</p:attrName>
                                        </p:attrNameLst>
                                      </p:cBhvr>
                                      <p:to>
                                        <p:strVal val="visible"/>
                                      </p:to>
                                    </p:set>
                                  </p:childTnLst>
                                </p:cTn>
                              </p:par>
                            </p:childTnLst>
                          </p:cTn>
                        </p:par>
                        <p:par>
                          <p:cTn id="10" fill="hold">
                            <p:stCondLst>
                              <p:cond delay="1500"/>
                            </p:stCondLst>
                            <p:childTnLst>
                              <p:par>
                                <p:cTn id="11" presetID="1" presetClass="entr" presetSubtype="0" fill="hold" grpId="0" nodeType="afterEffect">
                                  <p:stCondLst>
                                    <p:cond delay="500"/>
                                  </p:stCondLst>
                                  <p:childTnLst>
                                    <p:set>
                                      <p:cBhvr>
                                        <p:cTn id="12" dur="1" fill="hold">
                                          <p:stCondLst>
                                            <p:cond delay="0"/>
                                          </p:stCondLst>
                                        </p:cTn>
                                        <p:tgtEl>
                                          <p:spTgt spid="13"/>
                                        </p:tgtEl>
                                        <p:attrNameLst>
                                          <p:attrName>style.visibility</p:attrName>
                                        </p:attrNameLst>
                                      </p:cBhvr>
                                      <p:to>
                                        <p:strVal val="visible"/>
                                      </p:to>
                                    </p:set>
                                  </p:childTnLst>
                                </p:cTn>
                              </p:par>
                            </p:childTnLst>
                          </p:cTn>
                        </p:par>
                        <p:par>
                          <p:cTn id="13" fill="hold">
                            <p:stCondLst>
                              <p:cond delay="2000"/>
                            </p:stCondLst>
                            <p:childTnLst>
                              <p:par>
                                <p:cTn id="14" presetID="1" presetClass="entr" presetSubtype="0" fill="hold" grpId="0" nodeType="afterEffect">
                                  <p:stCondLst>
                                    <p:cond delay="50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1000100" y="1714488"/>
            <a:ext cx="7072362" cy="923330"/>
          </a:xfrm>
          <a:prstGeom prst="rect">
            <a:avLst/>
          </a:prstGeom>
          <a:noFill/>
        </p:spPr>
        <p:txBody>
          <a:bodyPr wrap="square" rtlCol="0">
            <a:spAutoFit/>
          </a:bodyPr>
          <a:lstStyle/>
          <a:p>
            <a:r>
              <a:rPr lang="es-ES_tradnl"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Análisis de caso en el campo de la química para redactar reivindicaciones sobre la base del  análisis del estado de la técnica </a:t>
            </a:r>
            <a:endParaRPr lang="es-ES_tradnl"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grpSp>
        <p:nvGrpSpPr>
          <p:cNvPr id="10" name="9 Grupo"/>
          <p:cNvGrpSpPr/>
          <p:nvPr/>
        </p:nvGrpSpPr>
        <p:grpSpPr>
          <a:xfrm>
            <a:off x="785786" y="2643182"/>
            <a:ext cx="7500990" cy="3808829"/>
            <a:chOff x="785786" y="2643182"/>
            <a:chExt cx="7500990" cy="3808829"/>
          </a:xfrm>
        </p:grpSpPr>
        <p:pic>
          <p:nvPicPr>
            <p:cNvPr id="7" name="Picture 3" descr="PE01530_"/>
            <p:cNvPicPr>
              <a:picLocks noChangeAspect="1" noChangeArrowheads="1"/>
            </p:cNvPicPr>
            <p:nvPr/>
          </p:nvPicPr>
          <p:blipFill>
            <a:blip r:embed="rId6"/>
            <a:srcRect/>
            <a:stretch>
              <a:fillRect/>
            </a:stretch>
          </p:blipFill>
          <p:spPr bwMode="auto">
            <a:xfrm>
              <a:off x="785786" y="4714884"/>
              <a:ext cx="2500330" cy="1737127"/>
            </a:xfrm>
            <a:prstGeom prst="rect">
              <a:avLst/>
            </a:prstGeom>
            <a:noFill/>
            <a:ln w="9525">
              <a:noFill/>
              <a:miter lim="800000"/>
              <a:headEnd/>
              <a:tailEnd/>
            </a:ln>
          </p:spPr>
        </p:pic>
        <p:sp>
          <p:nvSpPr>
            <p:cNvPr id="8" name="7 Llamada de nube"/>
            <p:cNvSpPr/>
            <p:nvPr/>
          </p:nvSpPr>
          <p:spPr>
            <a:xfrm>
              <a:off x="3000364" y="2643182"/>
              <a:ext cx="5286412" cy="2857520"/>
            </a:xfrm>
            <a:prstGeom prst="cloudCallout">
              <a:avLst>
                <a:gd name="adj1" fmla="val -55831"/>
                <a:gd name="adj2" fmla="val 3478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8 CuadroTexto"/>
            <p:cNvSpPr txBox="1"/>
            <p:nvPr/>
          </p:nvSpPr>
          <p:spPr>
            <a:xfrm>
              <a:off x="3714744" y="3143248"/>
              <a:ext cx="4000528" cy="1569660"/>
            </a:xfrm>
            <a:prstGeom prst="rect">
              <a:avLst/>
            </a:prstGeom>
            <a:noFill/>
          </p:spPr>
          <p:txBody>
            <a:bodyPr wrap="square" rtlCol="0">
              <a:spAutoFit/>
            </a:bodyPr>
            <a:lstStyle/>
            <a:p>
              <a:r>
                <a:rPr lang="es-ES_tradnl" sz="1600" dirty="0" smtClean="0">
                  <a:solidFill>
                    <a:srgbClr val="C00000"/>
                  </a:solidFill>
                  <a:latin typeface="Comic Sans MS" pitchFamily="66" charset="0"/>
                </a:rPr>
                <a:t> …y ahora que puedo definir como </a:t>
              </a:r>
              <a:r>
                <a:rPr lang="es-ES_tradnl" sz="1600" u="sng" dirty="0" smtClean="0">
                  <a:solidFill>
                    <a:srgbClr val="C00000"/>
                  </a:solidFill>
                  <a:latin typeface="Comic Sans MS" pitchFamily="66" charset="0"/>
                </a:rPr>
                <a:t>características esenciales  de la  propuesta de invención </a:t>
              </a:r>
              <a:r>
                <a:rPr lang="es-ES_tradnl" sz="1600" dirty="0" smtClean="0">
                  <a:solidFill>
                    <a:srgbClr val="C00000"/>
                  </a:solidFill>
                  <a:latin typeface="Comic Sans MS" pitchFamily="66" charset="0"/>
                </a:rPr>
                <a:t>…después de todo lo que he visto para el mismo fin en el estado de la técnica y que además garantice un </a:t>
              </a:r>
              <a:r>
                <a:rPr lang="es-ES_tradnl" sz="1600" dirty="0" smtClean="0">
                  <a:solidFill>
                    <a:srgbClr val="C00000"/>
                  </a:solidFill>
                  <a:latin typeface="Comic Sans MS" pitchFamily="66" charset="0"/>
                </a:rPr>
                <a:t>efecto positivo</a:t>
              </a:r>
              <a:r>
                <a:rPr lang="es-ES_tradnl" sz="1600" dirty="0" smtClean="0">
                  <a:solidFill>
                    <a:srgbClr val="C00000"/>
                  </a:solidFill>
                  <a:latin typeface="Comic Sans MS" pitchFamily="66" charset="0"/>
                </a:rPr>
                <a:t>   superior          </a:t>
              </a:r>
              <a:endParaRPr lang="es-ES_tradnl" sz="1600" dirty="0">
                <a:solidFill>
                  <a:srgbClr val="C00000"/>
                </a:solidFill>
                <a:latin typeface="Comic Sans MS" pitchFamily="66"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circle(out)">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8 Grupo"/>
          <p:cNvGrpSpPr/>
          <p:nvPr/>
        </p:nvGrpSpPr>
        <p:grpSpPr>
          <a:xfrm>
            <a:off x="0" y="0"/>
            <a:ext cx="9144000" cy="1073150"/>
            <a:chOff x="0" y="0"/>
            <a:chExt cx="9144000" cy="1073150"/>
          </a:xfrm>
        </p:grpSpPr>
        <p:pic>
          <p:nvPicPr>
            <p:cNvPr id="2"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4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grpSp>
      <p:sp>
        <p:nvSpPr>
          <p:cNvPr id="6" name="5 CuadroTexto"/>
          <p:cNvSpPr txBox="1"/>
          <p:nvPr/>
        </p:nvSpPr>
        <p:spPr>
          <a:xfrm>
            <a:off x="714348" y="1643050"/>
            <a:ext cx="7858180" cy="2554545"/>
          </a:xfrm>
          <a:prstGeom prst="rect">
            <a:avLst/>
          </a:prstGeom>
          <a:noFill/>
        </p:spPr>
        <p:txBody>
          <a:bodyPr wrap="square" rtlCol="0">
            <a:spAutoFit/>
          </a:bodyPr>
          <a:lstStyle/>
          <a:p>
            <a:r>
              <a:rPr lang="es-ES_tradnl" sz="2000" b="1" i="1" dirty="0" smtClean="0">
                <a:solidFill>
                  <a:srgbClr val="000099"/>
                </a:solidFill>
                <a:effectLst>
                  <a:outerShdw blurRad="38100" dist="38100" dir="2700000" algn="tl">
                    <a:srgbClr val="000000">
                      <a:alpha val="43137"/>
                    </a:srgbClr>
                  </a:outerShdw>
                </a:effectLst>
                <a:latin typeface="Arial" pitchFamily="34" charset="0"/>
                <a:cs typeface="Arial" pitchFamily="34" charset="0"/>
              </a:rPr>
              <a:t>Se pretenden redactar las reivindicaciones de  una supuesta invención relacionada  con la rama química farmacéutica , particularmente con una mezcla de alcoholes  alifáticos de  alto peso molecular  extendida  en el rango  de 22 a 38 átomos de carbono, especialmente aquellos en el rango de 24 a 28 para el tratamiento de  afecciones  ateroescleróticas , tales como hiperagregabilidad plaquetaría, los  accidentes  isquémicos  y trombosis.</a:t>
            </a:r>
            <a:endParaRPr lang="es-ES_tradnl" sz="2000" b="1" i="1" dirty="0">
              <a:solidFill>
                <a:srgbClr val="000099"/>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143108" y="3786190"/>
          <a:ext cx="4839335" cy="2265621"/>
        </p:xfrm>
        <a:graphic>
          <a:graphicData uri="http://schemas.openxmlformats.org/drawingml/2006/table">
            <a:tbl>
              <a:tblPr>
                <a:tableStyleId>{284E427A-3D55-4303-BF80-6455036E1DE7}</a:tableStyleId>
              </a:tblPr>
              <a:tblGrid>
                <a:gridCol w="2850515"/>
                <a:gridCol w="1988820"/>
              </a:tblGrid>
              <a:tr h="0">
                <a:tc>
                  <a:txBody>
                    <a:bodyPr/>
                    <a:lstStyle/>
                    <a:p>
                      <a:pPr algn="ctr">
                        <a:lnSpc>
                          <a:spcPct val="115000"/>
                        </a:lnSpc>
                        <a:spcAft>
                          <a:spcPts val="0"/>
                        </a:spcAft>
                      </a:pPr>
                      <a:r>
                        <a:rPr lang="es-ES" sz="1400" b="1" dirty="0">
                          <a:solidFill>
                            <a:srgbClr val="000099"/>
                          </a:solidFill>
                          <a:latin typeface="Arial" pitchFamily="34" charset="0"/>
                          <a:cs typeface="Arial" pitchFamily="34" charset="0"/>
                        </a:rPr>
                        <a:t>Componentes </a:t>
                      </a:r>
                      <a:endParaRPr lang="es-VE" sz="1400" b="1" dirty="0">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a:solidFill>
                            <a:srgbClr val="000099"/>
                          </a:solidFill>
                          <a:latin typeface="Arial" pitchFamily="34" charset="0"/>
                          <a:cs typeface="Arial" pitchFamily="34" charset="0"/>
                        </a:rPr>
                        <a:t>Proporción en la mezcal</a:t>
                      </a:r>
                      <a:endParaRPr lang="es-VE" sz="1400" b="1">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dirty="0">
                          <a:solidFill>
                            <a:srgbClr val="000099"/>
                          </a:solidFill>
                          <a:latin typeface="Arial" pitchFamily="34" charset="0"/>
                          <a:cs typeface="Arial" pitchFamily="34" charset="0"/>
                        </a:rPr>
                        <a:t>1– tetracosanol  (C24)</a:t>
                      </a:r>
                      <a:endParaRPr lang="es-VE" sz="1400" b="1" dirty="0">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a:solidFill>
                            <a:srgbClr val="000099"/>
                          </a:solidFill>
                          <a:latin typeface="Arial" pitchFamily="34" charset="0"/>
                          <a:cs typeface="Arial" pitchFamily="34" charset="0"/>
                        </a:rPr>
                        <a:t>0,5 a </a:t>
                      </a:r>
                      <a:r>
                        <a:rPr lang="es-ES" sz="1400" b="1" dirty="0" smtClean="0">
                          <a:solidFill>
                            <a:srgbClr val="000099"/>
                          </a:solidFill>
                          <a:latin typeface="Arial" pitchFamily="34" charset="0"/>
                          <a:cs typeface="Arial" pitchFamily="34" charset="0"/>
                        </a:rPr>
                        <a:t>1,0</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dirty="0">
                          <a:solidFill>
                            <a:srgbClr val="000099"/>
                          </a:solidFill>
                          <a:latin typeface="Arial" pitchFamily="34" charset="0"/>
                          <a:cs typeface="Arial" pitchFamily="34" charset="0"/>
                        </a:rPr>
                        <a:t>1 – hexacosanol  (C26)</a:t>
                      </a:r>
                      <a:endParaRPr lang="es-VE" sz="1400" b="1" dirty="0">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a:solidFill>
                            <a:srgbClr val="000099"/>
                          </a:solidFill>
                          <a:latin typeface="Arial" pitchFamily="34" charset="0"/>
                          <a:cs typeface="Arial" pitchFamily="34" charset="0"/>
                        </a:rPr>
                        <a:t>5,0 a </a:t>
                      </a:r>
                      <a:r>
                        <a:rPr lang="es-ES" sz="1400" b="1" dirty="0" smtClean="0">
                          <a:solidFill>
                            <a:srgbClr val="000099"/>
                          </a:solidFill>
                          <a:latin typeface="Arial" pitchFamily="34" charset="0"/>
                          <a:cs typeface="Arial" pitchFamily="34" charset="0"/>
                        </a:rPr>
                        <a:t>8,5</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heptacosanol  (C27)</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2,0  a 3,5%</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octacosanol  (C28)</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60,0 </a:t>
                      </a:r>
                      <a:r>
                        <a:rPr lang="es-ES" sz="1400" b="1" dirty="0">
                          <a:solidFill>
                            <a:srgbClr val="000099"/>
                          </a:solidFill>
                          <a:latin typeface="Arial" pitchFamily="34" charset="0"/>
                          <a:cs typeface="Arial" pitchFamily="34" charset="0"/>
                        </a:rPr>
                        <a:t>a </a:t>
                      </a:r>
                      <a:r>
                        <a:rPr lang="es-ES" sz="1400" b="1" dirty="0" smtClean="0">
                          <a:solidFill>
                            <a:srgbClr val="000099"/>
                          </a:solidFill>
                          <a:latin typeface="Arial" pitchFamily="34" charset="0"/>
                          <a:cs typeface="Arial" pitchFamily="34" charset="0"/>
                        </a:rPr>
                        <a:t>70,0</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nonacosanol  (C29)</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0,4</a:t>
                      </a:r>
                      <a:r>
                        <a:rPr lang="es-ES" sz="1400" b="1" baseline="0" dirty="0" smtClean="0">
                          <a:solidFill>
                            <a:srgbClr val="000099"/>
                          </a:solidFill>
                          <a:latin typeface="Arial" pitchFamily="34" charset="0"/>
                          <a:cs typeface="Arial" pitchFamily="34" charset="0"/>
                        </a:rPr>
                        <a:t>  a 1,2</a:t>
                      </a:r>
                      <a:r>
                        <a:rPr lang="es-ES" sz="1400" b="1" dirty="0" smtClean="0">
                          <a:solidFill>
                            <a:srgbClr val="000099"/>
                          </a:solidFill>
                          <a:latin typeface="Arial" pitchFamily="34" charset="0"/>
                          <a:cs typeface="Arial" pitchFamily="34" charset="0"/>
                        </a:rPr>
                        <a:t> </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triacontanol  (C30)</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10,0</a:t>
                      </a:r>
                      <a:r>
                        <a:rPr lang="es-ES" sz="1400" b="1" baseline="0" dirty="0" smtClean="0">
                          <a:solidFill>
                            <a:srgbClr val="000099"/>
                          </a:solidFill>
                          <a:latin typeface="Arial" pitchFamily="34" charset="0"/>
                          <a:cs typeface="Arial" pitchFamily="34" charset="0"/>
                        </a:rPr>
                        <a:t>  </a:t>
                      </a:r>
                      <a:r>
                        <a:rPr lang="es-ES" sz="1400" b="1" dirty="0" smtClean="0">
                          <a:solidFill>
                            <a:srgbClr val="000099"/>
                          </a:solidFill>
                          <a:latin typeface="Arial" pitchFamily="34" charset="0"/>
                          <a:cs typeface="Arial" pitchFamily="34" charset="0"/>
                        </a:rPr>
                        <a:t>a 15</a:t>
                      </a:r>
                      <a:r>
                        <a:rPr lang="es-ES" sz="1400" b="1" baseline="0" dirty="0" smtClean="0">
                          <a:solidFill>
                            <a:srgbClr val="000099"/>
                          </a:solidFill>
                          <a:latin typeface="Arial" pitchFamily="34" charset="0"/>
                          <a:cs typeface="Arial" pitchFamily="34" charset="0"/>
                        </a:rPr>
                        <a:t>,</a:t>
                      </a:r>
                      <a:r>
                        <a:rPr lang="es-ES" sz="1400" b="1" dirty="0" smtClean="0">
                          <a:solidFill>
                            <a:srgbClr val="000099"/>
                          </a:solidFill>
                          <a:latin typeface="Arial" pitchFamily="34" charset="0"/>
                          <a:cs typeface="Arial" pitchFamily="34" charset="0"/>
                        </a:rPr>
                        <a:t>0</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dotriacontanol  (C32)</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4,0</a:t>
                      </a:r>
                      <a:r>
                        <a:rPr lang="es-ES" sz="1400" b="1" baseline="0" dirty="0" smtClean="0">
                          <a:solidFill>
                            <a:srgbClr val="000099"/>
                          </a:solidFill>
                          <a:latin typeface="Arial" pitchFamily="34" charset="0"/>
                          <a:cs typeface="Arial" pitchFamily="34" charset="0"/>
                        </a:rPr>
                        <a:t> </a:t>
                      </a:r>
                      <a:r>
                        <a:rPr lang="es-ES" sz="1400" b="1" dirty="0" smtClean="0">
                          <a:solidFill>
                            <a:srgbClr val="000099"/>
                          </a:solidFill>
                          <a:latin typeface="Arial" pitchFamily="34" charset="0"/>
                          <a:cs typeface="Arial" pitchFamily="34" charset="0"/>
                        </a:rPr>
                        <a:t> </a:t>
                      </a:r>
                      <a:r>
                        <a:rPr lang="es-ES" sz="1400" b="1" dirty="0">
                          <a:solidFill>
                            <a:srgbClr val="000099"/>
                          </a:solidFill>
                          <a:latin typeface="Arial" pitchFamily="34" charset="0"/>
                          <a:cs typeface="Arial" pitchFamily="34" charset="0"/>
                        </a:rPr>
                        <a:t>a </a:t>
                      </a:r>
                      <a:r>
                        <a:rPr lang="es-ES" sz="1400" b="1" dirty="0" smtClean="0">
                          <a:solidFill>
                            <a:srgbClr val="000099"/>
                          </a:solidFill>
                          <a:latin typeface="Arial" pitchFamily="34" charset="0"/>
                          <a:cs typeface="Arial" pitchFamily="34" charset="0"/>
                        </a:rPr>
                        <a:t>6,0</a:t>
                      </a:r>
                      <a:r>
                        <a:rPr lang="es-ES" sz="1400" b="1" dirty="0">
                          <a:solidFill>
                            <a:srgbClr val="000099"/>
                          </a:solidFill>
                          <a:latin typeface="Arial" pitchFamily="34" charset="0"/>
                          <a:cs typeface="Arial" pitchFamily="34" charset="0"/>
                        </a:rPr>
                        <a:t>%</a:t>
                      </a:r>
                      <a:endParaRPr lang="es-VE" sz="1400" b="1" dirty="0">
                        <a:solidFill>
                          <a:srgbClr val="000099"/>
                        </a:solidFill>
                        <a:latin typeface="Arial" pitchFamily="34" charset="0"/>
                        <a:ea typeface="Calibri"/>
                        <a:cs typeface="Arial" pitchFamily="34" charset="0"/>
                      </a:endParaRPr>
                    </a:p>
                  </a:txBody>
                  <a:tcPr marL="68580" marR="68580" marT="0" marB="0"/>
                </a:tc>
              </a:tr>
              <a:tr h="0">
                <a:tc>
                  <a:txBody>
                    <a:bodyPr/>
                    <a:lstStyle/>
                    <a:p>
                      <a:pPr algn="ctr">
                        <a:lnSpc>
                          <a:spcPct val="115000"/>
                        </a:lnSpc>
                        <a:spcAft>
                          <a:spcPts val="0"/>
                        </a:spcAft>
                      </a:pPr>
                      <a:r>
                        <a:rPr lang="es-VE" sz="1400" b="1">
                          <a:solidFill>
                            <a:srgbClr val="000099"/>
                          </a:solidFill>
                          <a:latin typeface="Arial" pitchFamily="34" charset="0"/>
                          <a:cs typeface="Arial" pitchFamily="34" charset="0"/>
                        </a:rPr>
                        <a:t>1 – tetratriancontanol (C34)</a:t>
                      </a:r>
                      <a:endParaRPr lang="es-VE" sz="1400" b="1">
                        <a:solidFill>
                          <a:srgbClr val="000099"/>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es-ES" sz="1400" b="1" dirty="0" smtClean="0">
                          <a:solidFill>
                            <a:srgbClr val="000099"/>
                          </a:solidFill>
                          <a:latin typeface="Arial" pitchFamily="34" charset="0"/>
                          <a:cs typeface="Arial" pitchFamily="34" charset="0"/>
                        </a:rPr>
                        <a:t>0,4</a:t>
                      </a:r>
                      <a:r>
                        <a:rPr lang="es-ES" sz="1400" b="1" baseline="0" dirty="0" smtClean="0">
                          <a:solidFill>
                            <a:srgbClr val="000099"/>
                          </a:solidFill>
                          <a:latin typeface="Arial" pitchFamily="34" charset="0"/>
                          <a:cs typeface="Arial" pitchFamily="34" charset="0"/>
                        </a:rPr>
                        <a:t> </a:t>
                      </a:r>
                      <a:r>
                        <a:rPr lang="es-ES" sz="1400" b="1" dirty="0" smtClean="0">
                          <a:solidFill>
                            <a:srgbClr val="000099"/>
                          </a:solidFill>
                          <a:latin typeface="Arial" pitchFamily="34" charset="0"/>
                          <a:cs typeface="Arial" pitchFamily="34" charset="0"/>
                        </a:rPr>
                        <a:t>a 2,0%</a:t>
                      </a:r>
                      <a:endParaRPr lang="es-VE" sz="1400" b="1" dirty="0">
                        <a:solidFill>
                          <a:srgbClr val="000099"/>
                        </a:solidFill>
                        <a:latin typeface="Arial" pitchFamily="34" charset="0"/>
                        <a:ea typeface="Calibri"/>
                        <a:cs typeface="Arial" pitchFamily="34" charset="0"/>
                      </a:endParaRPr>
                    </a:p>
                  </a:txBody>
                  <a:tcPr marL="68580" marR="68580" marT="0" marB="0"/>
                </a:tc>
              </a:tr>
            </a:tbl>
          </a:graphicData>
        </a:graphic>
      </p:graphicFrame>
      <p:sp>
        <p:nvSpPr>
          <p:cNvPr id="419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3 CuadroTexto"/>
          <p:cNvSpPr txBox="1"/>
          <p:nvPr/>
        </p:nvSpPr>
        <p:spPr>
          <a:xfrm>
            <a:off x="642910" y="1214422"/>
            <a:ext cx="7500990" cy="2308324"/>
          </a:xfrm>
          <a:prstGeom prst="rect">
            <a:avLst/>
          </a:prstGeom>
          <a:noFill/>
        </p:spPr>
        <p:txBody>
          <a:bodyPr wrap="square" rtlCol="0">
            <a:spAutoFit/>
          </a:bodyPr>
          <a:lstStyle/>
          <a:p>
            <a:r>
              <a:rPr lang="es-ES_tradnl" b="1" i="1" dirty="0" smtClean="0">
                <a:solidFill>
                  <a:srgbClr val="C00000"/>
                </a:solidFill>
                <a:latin typeface="Arial" pitchFamily="34" charset="0"/>
                <a:cs typeface="Arial" pitchFamily="34" charset="0"/>
              </a:rPr>
              <a:t>Esta </a:t>
            </a:r>
            <a:r>
              <a:rPr lang="es-ES_tradnl" b="1" i="1" u="sng" dirty="0" smtClean="0">
                <a:solidFill>
                  <a:srgbClr val="C00000"/>
                </a:solidFill>
                <a:latin typeface="Arial" pitchFamily="34" charset="0"/>
                <a:cs typeface="Arial" pitchFamily="34" charset="0"/>
              </a:rPr>
              <a:t>mezcla  de alcoholes alifáticos </a:t>
            </a:r>
            <a:r>
              <a:rPr lang="es-ES_tradnl" b="1" i="1" dirty="0" smtClean="0">
                <a:solidFill>
                  <a:srgbClr val="C00000"/>
                </a:solidFill>
                <a:latin typeface="Arial" pitchFamily="34" charset="0"/>
                <a:cs typeface="Arial" pitchFamily="34" charset="0"/>
              </a:rPr>
              <a:t>se obtiene a partir de un proceso de saponificación de la cera de caña de azúcar, </a:t>
            </a:r>
            <a:r>
              <a:rPr lang="es-ES_tradnl" b="1" i="1" dirty="0" smtClean="0">
                <a:solidFill>
                  <a:srgbClr val="C00000"/>
                </a:solidFill>
                <a:latin typeface="Arial" pitchFamily="34" charset="0"/>
                <a:cs typeface="Arial" pitchFamily="34" charset="0"/>
              </a:rPr>
              <a:t>en </a:t>
            </a:r>
            <a:r>
              <a:rPr lang="es-ES_tradnl" b="1" i="1" dirty="0" smtClean="0">
                <a:solidFill>
                  <a:srgbClr val="C00000"/>
                </a:solidFill>
                <a:latin typeface="Arial" pitchFamily="34" charset="0"/>
                <a:cs typeface="Arial" pitchFamily="34" charset="0"/>
              </a:rPr>
              <a:t>fase </a:t>
            </a:r>
            <a:r>
              <a:rPr lang="es-VE" b="1" i="1" dirty="0" smtClean="0">
                <a:solidFill>
                  <a:srgbClr val="C00000"/>
                </a:solidFill>
                <a:latin typeface="Arial" pitchFamily="34" charset="0"/>
                <a:cs typeface="Arial" pitchFamily="34" charset="0"/>
              </a:rPr>
              <a:t>homogénea </a:t>
            </a:r>
            <a:r>
              <a:rPr lang="es-VE" b="1" i="1" dirty="0" smtClean="0">
                <a:solidFill>
                  <a:srgbClr val="C00000"/>
                </a:solidFill>
                <a:latin typeface="Arial" pitchFamily="34" charset="0"/>
                <a:cs typeface="Arial" pitchFamily="34" charset="0"/>
              </a:rPr>
              <a:t>de la cera de caña de azúcar (previamente fundida) con una </a:t>
            </a:r>
            <a:r>
              <a:rPr lang="es-VE" b="1" i="1" dirty="0" smtClean="0">
                <a:solidFill>
                  <a:srgbClr val="C00000"/>
                </a:solidFill>
                <a:latin typeface="Arial" pitchFamily="34" charset="0"/>
                <a:cs typeface="Arial" pitchFamily="34" charset="0"/>
              </a:rPr>
              <a:t>solución concentrada </a:t>
            </a:r>
            <a:r>
              <a:rPr lang="es-VE" b="1" i="1" dirty="0" smtClean="0">
                <a:solidFill>
                  <a:srgbClr val="C00000"/>
                </a:solidFill>
                <a:latin typeface="Arial" pitchFamily="34" charset="0"/>
                <a:cs typeface="Arial" pitchFamily="34" charset="0"/>
              </a:rPr>
              <a:t>de un hidróxido de metales alcalinos y alcalinos térreos, especialmente </a:t>
            </a:r>
            <a:r>
              <a:rPr lang="es-VE" b="1" i="1" dirty="0" smtClean="0">
                <a:solidFill>
                  <a:srgbClr val="C00000"/>
                </a:solidFill>
                <a:latin typeface="Arial" pitchFamily="34" charset="0"/>
                <a:cs typeface="Arial" pitchFamily="34" charset="0"/>
              </a:rPr>
              <a:t>los de </a:t>
            </a:r>
            <a:r>
              <a:rPr lang="es-VE" b="1" i="1" dirty="0" smtClean="0">
                <a:solidFill>
                  <a:srgbClr val="C00000"/>
                </a:solidFill>
                <a:latin typeface="Arial" pitchFamily="34" charset="0"/>
                <a:cs typeface="Arial" pitchFamily="34" charset="0"/>
              </a:rPr>
              <a:t>bajo peso molecular y más especialmente los de sodio, potasio y </a:t>
            </a:r>
            <a:r>
              <a:rPr lang="es-VE" b="1" i="1" dirty="0" smtClean="0">
                <a:solidFill>
                  <a:srgbClr val="C00000"/>
                </a:solidFill>
                <a:latin typeface="Arial" pitchFamily="34" charset="0"/>
                <a:cs typeface="Arial" pitchFamily="34" charset="0"/>
              </a:rPr>
              <a:t>calcio.  Sin embargo, es necesario destacar que </a:t>
            </a:r>
            <a:r>
              <a:rPr lang="es-VE" b="1" i="1" u="sng" dirty="0" smtClean="0">
                <a:solidFill>
                  <a:srgbClr val="C00000"/>
                </a:solidFill>
                <a:latin typeface="Arial" pitchFamily="34" charset="0"/>
                <a:cs typeface="Arial" pitchFamily="34" charset="0"/>
              </a:rPr>
              <a:t>el procedimiento  </a:t>
            </a:r>
            <a:r>
              <a:rPr lang="es-ES_tradnl" b="1" i="1" u="sng" dirty="0" smtClean="0">
                <a:solidFill>
                  <a:srgbClr val="C00000"/>
                </a:solidFill>
                <a:latin typeface="Arial" pitchFamily="34" charset="0"/>
                <a:cs typeface="Arial" pitchFamily="34" charset="0"/>
              </a:rPr>
              <a:t>no resulta interés de protección</a:t>
            </a:r>
            <a:endParaRPr lang="es-ES_tradnl" b="1" i="1" u="sng" dirty="0">
              <a:solidFill>
                <a:srgbClr val="C00000"/>
              </a:solidFill>
              <a:latin typeface="Arial" pitchFamily="34" charset="0"/>
              <a:cs typeface="Arial" pitchFamily="34" charset="0"/>
            </a:endParaRPr>
          </a:p>
        </p:txBody>
      </p:sp>
      <p:grpSp>
        <p:nvGrpSpPr>
          <p:cNvPr id="5" name="4 Grupo"/>
          <p:cNvGrpSpPr/>
          <p:nvPr/>
        </p:nvGrpSpPr>
        <p:grpSpPr>
          <a:xfrm>
            <a:off x="0" y="0"/>
            <a:ext cx="9144000" cy="1073150"/>
            <a:chOff x="0" y="0"/>
            <a:chExt cx="9144000" cy="1073150"/>
          </a:xfrm>
        </p:grpSpPr>
        <p:pic>
          <p:nvPicPr>
            <p:cNvPr id="6" name="Picture 1" descr="http://docentes.universia.com.pa/pa/images/comun/propias/panama/senacyt.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0063" y="142875"/>
              <a:ext cx="18224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2" descr="Min de Com e Ind"/>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571875" y="142875"/>
              <a:ext cx="141605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715125" y="0"/>
              <a:ext cx="1658938" cy="1052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9" name="8 Conector recto"/>
            <p:cNvCxnSpPr/>
            <p:nvPr/>
          </p:nvCxnSpPr>
          <p:spPr>
            <a:xfrm>
              <a:off x="0" y="1071563"/>
              <a:ext cx="9144000" cy="1587"/>
            </a:xfrm>
            <a:prstGeom prst="line">
              <a:avLst/>
            </a:prstGeom>
            <a:ln w="28575">
              <a:solidFill>
                <a:srgbClr val="003399"/>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2418</Words>
  <Application>Microsoft Office PowerPoint</Application>
  <PresentationFormat>Presentación en pantalla (4:3)</PresentationFormat>
  <Paragraphs>166</Paragraphs>
  <Slides>24</Slides>
  <Notes>24</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Eva Romeu Lameiras</dc:creator>
  <cp:lastModifiedBy>G41</cp:lastModifiedBy>
  <cp:revision>4</cp:revision>
  <dcterms:created xsi:type="dcterms:W3CDTF">2016-05-17T11:30:54Z</dcterms:created>
  <dcterms:modified xsi:type="dcterms:W3CDTF">2016-05-18T19:21:51Z</dcterms:modified>
</cp:coreProperties>
</file>