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7" r:id="rId2"/>
    <p:sldId id="286" r:id="rId3"/>
    <p:sldId id="283" r:id="rId4"/>
    <p:sldId id="284" r:id="rId5"/>
    <p:sldId id="287" r:id="rId6"/>
    <p:sldId id="288" r:id="rId7"/>
    <p:sldId id="289" r:id="rId8"/>
    <p:sldId id="292" r:id="rId9"/>
    <p:sldId id="293" r:id="rId10"/>
    <p:sldId id="294" r:id="rId11"/>
    <p:sldId id="296" r:id="rId12"/>
    <p:sldId id="298" r:id="rId13"/>
    <p:sldId id="299" r:id="rId14"/>
    <p:sldId id="300" r:id="rId15"/>
    <p:sldId id="362" r:id="rId16"/>
    <p:sldId id="363" r:id="rId17"/>
    <p:sldId id="364" r:id="rId18"/>
    <p:sldId id="315" r:id="rId19"/>
    <p:sldId id="304" r:id="rId20"/>
    <p:sldId id="305" r:id="rId21"/>
    <p:sldId id="308" r:id="rId22"/>
    <p:sldId id="309" r:id="rId23"/>
    <p:sldId id="310" r:id="rId24"/>
    <p:sldId id="311" r:id="rId25"/>
    <p:sldId id="313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65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358" r:id="rId67"/>
    <p:sldId id="359" r:id="rId68"/>
    <p:sldId id="360" r:id="rId69"/>
    <p:sldId id="367" r:id="rId70"/>
    <p:sldId id="366" r:id="rId7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EB57E-EDB1-46C5-9F9D-A7A496B295E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739B3-37D2-4E91-8C62-7E3D1716FB5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5290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26531" indent="-27943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17740" indent="-22354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64836" indent="-22354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11931" indent="-22354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59027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06123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53219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00315" indent="-2235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DAA853-1037-42ED-8924-DE02C9E9A16F}" type="slidenum">
              <a:rPr lang="es-ES_tradnl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_tradnl" smtClean="0">
              <a:latin typeface="Comic Sans MS" pitchFamily="66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2625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618"/>
            <a:ext cx="5029200" cy="41166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2139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2448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9124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0758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0200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74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0263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3222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9396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537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739B3-37D2-4E91-8C62-7E3D1716FB5B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8580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9123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42C26DE-1044-4C36-B34E-F8FA7FDE4E3E}" type="slidenum">
              <a:rPr lang="es-E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ES" smtClean="0">
              <a:latin typeface="Times New Roman" pitchFamily="18" charset="0"/>
            </a:endParaRPr>
          </a:p>
        </p:txBody>
      </p:sp>
      <p:sp>
        <p:nvSpPr>
          <p:cNvPr id="87045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E2672C-7CDF-4B41-A44B-7E50CC0EE7CB}" type="datetime12">
              <a:rPr lang="es-AR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4:02 p.m.</a:t>
            </a:fld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B4F870B-55DD-4F27-9E94-BA2BD77ED417}" type="slidenum">
              <a:rPr lang="es-E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smtClean="0">
              <a:latin typeface="Times New Roman" pitchFamily="18" charset="0"/>
            </a:endParaRPr>
          </a:p>
        </p:txBody>
      </p:sp>
      <p:sp>
        <p:nvSpPr>
          <p:cNvPr id="88069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77A7133-FB9C-45D8-A4CA-1DFDE55D9704}" type="datetime12">
              <a:rPr lang="es-AR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4:02 p.m.</a:t>
            </a:fld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890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683F418-7BD2-49B1-9372-20018EA69D69}" type="slidenum">
              <a:rPr lang="es-E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ES" smtClean="0">
              <a:latin typeface="Times New Roman" pitchFamily="18" charset="0"/>
            </a:endParaRPr>
          </a:p>
        </p:txBody>
      </p:sp>
      <p:sp>
        <p:nvSpPr>
          <p:cNvPr id="89093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3C8C956-6D4E-4AB8-BC32-42B063D299C8}" type="datetime12">
              <a:rPr lang="es-AR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4:02 p.m.</a:t>
            </a:fld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901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DEEE5C-9F9C-47F1-812B-76AA78EEAC97}" type="slidenum">
              <a:rPr lang="es-ES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ES" smtClean="0">
              <a:latin typeface="Times New Roman" pitchFamily="18" charset="0"/>
            </a:endParaRPr>
          </a:p>
        </p:txBody>
      </p:sp>
      <p:sp>
        <p:nvSpPr>
          <p:cNvPr id="90117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14E6372-316B-4D95-9E7B-859D98210DFA}" type="datetime12">
              <a:rPr lang="es-AR" smtClean="0"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4:02 p.m.</a:t>
            </a:fld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25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50363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26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27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28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29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9004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30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31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32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143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14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143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dirty="0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36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dirty="0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37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dirty="0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38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39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61507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40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295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29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1167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6DD033D-6F2A-4BB3-B424-F07AE956076B}" type="slidenum">
              <a:rPr lang="es-AR" smtClean="0">
                <a:latin typeface="Times New Roman" pitchFamily="18" charset="0"/>
              </a:rPr>
              <a:pPr eaLnBrk="1" hangingPunct="1"/>
              <a:t>43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1167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6DD033D-6F2A-4BB3-B424-F07AE956076B}" type="slidenum">
              <a:rPr lang="es-AR" smtClean="0">
                <a:latin typeface="Times New Roman" pitchFamily="18" charset="0"/>
              </a:rPr>
              <a:pPr eaLnBrk="1" hangingPunct="1"/>
              <a:t>44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1167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6DD033D-6F2A-4BB3-B424-F07AE956076B}" type="slidenum">
              <a:rPr lang="es-AR" smtClean="0">
                <a:latin typeface="Times New Roman" pitchFamily="18" charset="0"/>
              </a:rPr>
              <a:pPr eaLnBrk="1" hangingPunct="1"/>
              <a:t>45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46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47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48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49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77442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50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F55B454-EFF0-4D46-8333-7CFD56DCFEEF}" type="slidenum">
              <a:rPr lang="es-AR" smtClean="0">
                <a:latin typeface="Times New Roman" pitchFamily="18" charset="0"/>
              </a:rPr>
              <a:pPr eaLnBrk="1" hangingPunct="1"/>
              <a:t>51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9153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295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295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295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4526A-A493-4ACC-AA18-F842568C85FA}" type="slidenum">
              <a:rPr lang="es-AR" smtClean="0"/>
              <a:t>56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58492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4526A-A493-4ACC-AA18-F842568C85FA}" type="slidenum">
              <a:rPr lang="es-AR" smtClean="0"/>
              <a:t>57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58492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4526A-A493-4ACC-AA18-F842568C85FA}" type="slidenum">
              <a:rPr lang="es-AR" smtClean="0"/>
              <a:t>58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58492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E1030AB-F336-4F5A-8D93-2FAF0E0B19FB}" type="slidenum">
              <a:rPr lang="es-AR" smtClean="0">
                <a:latin typeface="Times New Roman" pitchFamily="18" charset="0"/>
              </a:rPr>
              <a:pPr eaLnBrk="1" hangingPunct="1"/>
              <a:t>59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69790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9908169-BD37-4BB6-ACB6-6DEAEF027E12}" type="slidenum">
              <a:rPr lang="es-AR" smtClean="0">
                <a:latin typeface="Times New Roman" pitchFamily="18" charset="0"/>
              </a:rPr>
              <a:pPr eaLnBrk="1" hangingPunct="1"/>
              <a:t>60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983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00DA1EC-1C7D-472D-9B97-96BD9EEDEEA8}" type="slidenum">
              <a:rPr lang="es-AR" smtClean="0">
                <a:latin typeface="Times New Roman" pitchFamily="18" charset="0"/>
              </a:rPr>
              <a:pPr eaLnBrk="1" hangingPunct="1"/>
              <a:t>61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1003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0EE3BF9-6767-4297-BD99-33B255936F41}" type="slidenum">
              <a:rPr lang="es-AR" smtClean="0">
                <a:latin typeface="Times New Roman" pitchFamily="18" charset="0"/>
              </a:rPr>
              <a:pPr eaLnBrk="1" hangingPunct="1"/>
              <a:t>62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7122030-9D13-4092-8618-D22EFD25857F}" type="slidenum">
              <a:rPr lang="es-AR" smtClean="0">
                <a:latin typeface="Times New Roman" pitchFamily="18" charset="0"/>
              </a:rPr>
              <a:pPr eaLnBrk="1" hangingPunct="1"/>
              <a:t>63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983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00DA1EC-1C7D-472D-9B97-96BD9EEDEEA8}" type="slidenum">
              <a:rPr lang="es-AR" smtClean="0">
                <a:latin typeface="Times New Roman" pitchFamily="18" charset="0"/>
              </a:rPr>
              <a:pPr eaLnBrk="1" hangingPunct="1"/>
              <a:t>64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592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086527-8567-4B17-8CE8-1783663FBA09}" type="datetime12">
              <a:rPr lang="es-AR" smtClean="0"/>
              <a:pPr>
                <a:defRPr/>
              </a:pPr>
              <a:t>4:02 p.m.</a:t>
            </a:fld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D6631F-5ACE-4A8C-914F-51C9DA3AC54F}" type="slidenum">
              <a:rPr lang="es-ES" smtClean="0"/>
              <a:pPr>
                <a:defRPr/>
              </a:pPr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592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A96B343-E313-43CE-9C35-8A6826E8E0B3}" type="slidenum">
              <a:rPr lang="es-AR" smtClean="0">
                <a:latin typeface="Times New Roman" pitchFamily="18" charset="0"/>
              </a:rPr>
              <a:pPr eaLnBrk="1" hangingPunct="1"/>
              <a:t>67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smtClean="0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A96B343-E313-43CE-9C35-8A6826E8E0B3}" type="slidenum">
              <a:rPr lang="es-AR" smtClean="0">
                <a:latin typeface="Times New Roman" pitchFamily="18" charset="0"/>
              </a:rPr>
              <a:pPr eaLnBrk="1" hangingPunct="1"/>
              <a:t>68</a:t>
            </a:fld>
            <a:endParaRPr lang="es-A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19F22-6FD8-4250-808C-5675A51A3CCF}" type="slidenum">
              <a:rPr lang="es-AR" smtClean="0"/>
              <a:pPr>
                <a:defRPr/>
              </a:pPr>
              <a:t>69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4551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12431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1126F-EBD5-42E9-96AC-0ADEACDB5AEE}" type="slidenum">
              <a:rPr lang="es-AR" smtClean="0"/>
              <a:pPr>
                <a:defRPr/>
              </a:pPr>
              <a:t>70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210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2249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DF2069-863E-49E2-8574-E843E7519547}" type="slidenum">
              <a:rPr lang="es-AR" smtClean="0"/>
              <a:pPr>
                <a:defRPr/>
              </a:pPr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483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7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942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008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420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57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899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295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315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829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362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193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3F82F-A4F9-442F-B086-D7FDCB9DC7FB}" type="datetimeFigureOut">
              <a:rPr lang="es-AR" smtClean="0"/>
              <a:t>20/05/2016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5443-2948-4459-B14A-707C13668F5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334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9050"/>
            <a:ext cx="91313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549400" y="6299200"/>
            <a:ext cx="6032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s-ES" sz="1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214813" y="3076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AR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439863" y="4959350"/>
            <a:ext cx="71643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es-AR" sz="2000" b="1">
              <a:latin typeface="Arial" pitchFamily="34" charset="0"/>
            </a:endParaRPr>
          </a:p>
        </p:txBody>
      </p:sp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4662488" y="1700213"/>
            <a:ext cx="3887787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3200" b="1" dirty="0" smtClean="0"/>
              <a:t>La </a:t>
            </a:r>
            <a:r>
              <a:rPr lang="es-ES" sz="3200" b="1" dirty="0"/>
              <a:t>vigilancia tecnológica a través de las bases de datos de patentes como base de gestión de la innovación</a:t>
            </a:r>
            <a:endParaRPr lang="es-AR" sz="3200" dirty="0"/>
          </a:p>
          <a:p>
            <a:endParaRPr lang="es-AR" sz="3400" b="1" dirty="0" smtClean="0">
              <a:solidFill>
                <a:schemeClr val="tx2"/>
              </a:solidFill>
              <a:latin typeface="Ubuntu" pitchFamily="34" charset="0"/>
            </a:endParaRPr>
          </a:p>
          <a:p>
            <a:r>
              <a:rPr lang="es-ES" sz="2200" b="1" dirty="0" smtClean="0">
                <a:solidFill>
                  <a:schemeClr val="tx2"/>
                </a:solidFill>
                <a:latin typeface="Ubuntu" pitchFamily="34" charset="0"/>
              </a:rPr>
              <a:t>Pablo </a:t>
            </a:r>
            <a:r>
              <a:rPr lang="es-ES" sz="2200" b="1" dirty="0">
                <a:solidFill>
                  <a:schemeClr val="tx2"/>
                </a:solidFill>
                <a:latin typeface="Ubuntu" pitchFamily="34" charset="0"/>
              </a:rPr>
              <a:t>Paz </a:t>
            </a:r>
          </a:p>
          <a:p>
            <a:r>
              <a:rPr lang="es-ES" sz="2200" dirty="0" smtClean="0">
                <a:solidFill>
                  <a:schemeClr val="tx2"/>
                </a:solidFill>
                <a:latin typeface="Ubuntu" pitchFamily="34" charset="0"/>
              </a:rPr>
              <a:t>Panamá,</a:t>
            </a:r>
            <a:endParaRPr lang="es-ES" sz="2200" dirty="0">
              <a:solidFill>
                <a:schemeClr val="tx2"/>
              </a:solidFill>
              <a:latin typeface="Ubuntu" pitchFamily="34" charset="0"/>
            </a:endParaRPr>
          </a:p>
          <a:p>
            <a:pPr algn="ctr"/>
            <a:endParaRPr lang="es-AR" sz="3400" b="1" dirty="0">
              <a:solidFill>
                <a:schemeClr val="tx2"/>
              </a:solidFill>
              <a:latin typeface="Ubuntu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252536" y="29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b="1" dirty="0" smtClean="0">
                <a:solidFill>
                  <a:schemeClr val="bg1"/>
                </a:solidFill>
              </a:rPr>
              <a:t>Taller Centroamericano</a:t>
            </a:r>
            <a:r>
              <a:rPr lang="es-AR" dirty="0" smtClean="0">
                <a:solidFill>
                  <a:schemeClr val="bg1"/>
                </a:solidFill>
              </a:rPr>
              <a:t> 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74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72816"/>
            <a:ext cx="7849120" cy="4248472"/>
          </a:xfrm>
        </p:spPr>
        <p:txBody>
          <a:bodyPr rtlCol="0">
            <a:normAutofit fontScale="77500" lnSpcReduction="20000"/>
          </a:bodyPr>
          <a:lstStyle/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r>
              <a:rPr lang="es-ES" sz="3400" dirty="0" smtClean="0"/>
              <a:t>¿De qué se necesita estar enterado?</a:t>
            </a:r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endParaRPr lang="es-ES" sz="3400" dirty="0" smtClean="0"/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r>
              <a:rPr lang="es-ES" sz="3400" dirty="0" smtClean="0"/>
              <a:t>¿Dónde buscar la información? </a:t>
            </a:r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endParaRPr lang="es-ES" sz="3400" dirty="0" smtClean="0"/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r>
              <a:rPr lang="es-ES" sz="3400" dirty="0" smtClean="0"/>
              <a:t>¿Con qué frecuencia?</a:t>
            </a:r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endParaRPr lang="es-ES" sz="3400" dirty="0" smtClean="0"/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r>
              <a:rPr lang="es-AR" sz="3400" dirty="0" smtClean="0"/>
              <a:t>¿Cómo organizar, procesar y analizar la  información?</a:t>
            </a:r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endParaRPr lang="es-AR" sz="3400" dirty="0" smtClean="0"/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ü"/>
              <a:defRPr/>
            </a:pPr>
            <a:r>
              <a:rPr lang="es-AR" sz="3400" dirty="0" smtClean="0"/>
              <a:t>¿Cómo presentar y comunicar los resultados? ¿Cuándo? ¿A quién/quienes?</a:t>
            </a:r>
          </a:p>
          <a:p>
            <a:pPr marL="539750" indent="-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83BC"/>
              </a:buClr>
              <a:buFont typeface="Wingdings" pitchFamily="2" charset="2"/>
              <a:buChar char="Ø"/>
              <a:defRPr/>
            </a:pPr>
            <a:endParaRPr lang="es-AR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dirty="0" smtClean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-468560" y="0"/>
            <a:ext cx="8208963" cy="11239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</a:rPr>
              <a:t>¿ Preguntas iniciales de toda VT ?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899592" y="1269045"/>
            <a:ext cx="813593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</a:pPr>
            <a:r>
              <a:rPr lang="es-AR" sz="2500" dirty="0"/>
              <a:t>La multiplicación de las Bases de </a:t>
            </a:r>
            <a:r>
              <a:rPr lang="es-AR" sz="2500" dirty="0" smtClean="0"/>
              <a:t>Datos (Patentes!).</a:t>
            </a:r>
            <a:endParaRPr lang="es-AR" sz="2500" dirty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</a:pPr>
            <a:r>
              <a:rPr lang="es-AR" sz="2500" dirty="0"/>
              <a:t>La expansión asombrosa de Internet.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</a:pPr>
            <a:r>
              <a:rPr lang="es-AR" sz="2500" dirty="0"/>
              <a:t>Los progresos de la </a:t>
            </a:r>
            <a:r>
              <a:rPr lang="es-AR" sz="2500" dirty="0" err="1"/>
              <a:t>Cienciometría</a:t>
            </a:r>
            <a:r>
              <a:rPr lang="es-AR" sz="2500" dirty="0"/>
              <a:t> y </a:t>
            </a:r>
            <a:r>
              <a:rPr lang="es-AR" sz="2500" dirty="0" err="1"/>
              <a:t>Bibliometría</a:t>
            </a:r>
            <a:r>
              <a:rPr lang="es-AR" sz="2500" dirty="0"/>
              <a:t>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2060"/>
              </a:buClr>
              <a:buFont typeface="Wingdings" pitchFamily="2" charset="2"/>
              <a:buChar char="ü"/>
            </a:pPr>
            <a:r>
              <a:rPr lang="es-AR" sz="2500" dirty="0"/>
              <a:t>La aparición de nuevas y potentes herramientas de software capaces de tratar gran cantidad de información, llevar a cabo graficas de ten</a:t>
            </a:r>
            <a:r>
              <a:rPr lang="es-AR" sz="2400" dirty="0"/>
              <a:t>dencias</a:t>
            </a:r>
            <a:r>
              <a:rPr lang="es-AR" sz="2400" i="1" dirty="0"/>
              <a:t>. </a:t>
            </a:r>
            <a:r>
              <a:rPr lang="es-AR" sz="2400" i="1" dirty="0">
                <a:solidFill>
                  <a:schemeClr val="bg1"/>
                </a:solidFill>
              </a:rPr>
              <a:t>visualización.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-42218" y="85725"/>
            <a:ext cx="8207375" cy="11239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3200" b="1" dirty="0">
                <a:solidFill>
                  <a:schemeClr val="bg1"/>
                </a:solidFill>
              </a:rPr>
              <a:t>¿ Qué impulsó a la Vigilancia Tecnológica ?</a:t>
            </a:r>
          </a:p>
        </p:txBody>
      </p:sp>
    </p:spTree>
    <p:extLst>
      <p:ext uri="{BB962C8B-B14F-4D97-AF65-F5344CB8AC3E}">
        <p14:creationId xmlns:p14="http://schemas.microsoft.com/office/powerpoint/2010/main" val="18478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980728"/>
            <a:ext cx="8229600" cy="45259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AR" sz="2400" dirty="0" smtClean="0"/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Información novedosa:</a:t>
            </a:r>
            <a:r>
              <a:rPr lang="es-AR" sz="2400" dirty="0" smtClean="0"/>
              <a:t> garantizada por el cumplimiento de los requisitos de patentabilidad (patentes concedidas). 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Exclusiva</a:t>
            </a:r>
            <a:r>
              <a:rPr lang="es-AR" sz="2400" dirty="0" smtClean="0"/>
              <a:t>: no divulgada en otros medios. Se calcula que entre el 70 y el 80% de la información contenida no es publicada en otro tipo de bibliografía. 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Clara y completa</a:t>
            </a:r>
            <a:r>
              <a:rPr lang="es-AR" sz="2400" dirty="0" smtClean="0"/>
              <a:t>: la descripción es tan detallada que permite que la invención sea reproducida por un experto en la materia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Reciente</a:t>
            </a:r>
            <a:r>
              <a:rPr lang="es-AR" sz="2400" dirty="0" smtClean="0"/>
              <a:t>: Su divulgación como patente se anticipa muchos años al ingreso en el mercado.</a:t>
            </a:r>
          </a:p>
          <a:p>
            <a:pPr lvl="1"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Pura</a:t>
            </a:r>
            <a:r>
              <a:rPr lang="es-AR" sz="2400" dirty="0" smtClean="0"/>
              <a:t>: profesional, no publicitaria</a:t>
            </a:r>
            <a:r>
              <a:rPr lang="es-AR" sz="2400" dirty="0"/>
              <a:t>. </a:t>
            </a:r>
            <a:endParaRPr lang="es-AR" sz="2400" dirty="0" smtClean="0"/>
          </a:p>
          <a:p>
            <a:pPr lvl="1"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dirty="0" smtClean="0"/>
              <a:t>Diversa</a:t>
            </a:r>
            <a:r>
              <a:rPr lang="es-AR" sz="2400" dirty="0"/>
              <a:t>: abarca todos los sectores de la industria</a:t>
            </a:r>
            <a:r>
              <a:rPr lang="es-AR" sz="2400" dirty="0" smtClean="0"/>
              <a:t>.</a:t>
            </a:r>
            <a:endParaRPr lang="es-AR" sz="2400" dirty="0"/>
          </a:p>
        </p:txBody>
      </p:sp>
      <p:sp>
        <p:nvSpPr>
          <p:cNvPr id="5" name="AutoShape 4"/>
          <p:cNvSpPr txBox="1">
            <a:spLocks noChangeArrowheads="1"/>
          </p:cNvSpPr>
          <p:nvPr/>
        </p:nvSpPr>
        <p:spPr bwMode="auto">
          <a:xfrm>
            <a:off x="-36512" y="44624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ES" sz="3200" b="1" dirty="0" smtClean="0">
                <a:solidFill>
                  <a:schemeClr val="bg1"/>
                </a:solidFill>
              </a:rPr>
              <a:t>¿ Porque patentes ?</a:t>
            </a:r>
          </a:p>
          <a:p>
            <a:pPr>
              <a:defRPr/>
            </a:pPr>
            <a:r>
              <a:rPr lang="es-ES" sz="32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smtClean="0">
                <a:solidFill>
                  <a:schemeClr val="bg1"/>
                </a:solidFill>
              </a:rPr>
              <a:t>Calidad de información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751" y="1484784"/>
            <a:ext cx="8229600" cy="4536504"/>
          </a:xfrm>
        </p:spPr>
        <p:txBody>
          <a:bodyPr rtlCol="0">
            <a:normAutofit/>
          </a:bodyPr>
          <a:lstStyle/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Clasificada</a:t>
            </a:r>
            <a:r>
              <a:rPr lang="es-AR" sz="2400" dirty="0" smtClean="0"/>
              <a:t>: la aplicación de una clasificación temática CIP/CPC favorece la rápida y eficiente recuperación de la información buscada.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Estructurada</a:t>
            </a:r>
            <a:r>
              <a:rPr lang="es-AR" sz="2400" dirty="0" smtClean="0"/>
              <a:t>: Todos los documentos poseen la misma estructura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Contiene un resumen</a:t>
            </a:r>
            <a:r>
              <a:rPr lang="es-AR" sz="2400" dirty="0" smtClean="0"/>
              <a:t>: simplifica la búsqueda al contener lo mas relevante de la invención</a:t>
            </a:r>
          </a:p>
          <a:p>
            <a:pPr lvl="1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defRPr/>
            </a:pPr>
            <a:r>
              <a:rPr lang="es-AR" sz="2400" u="sng" dirty="0" smtClean="0"/>
              <a:t>Accesible</a:t>
            </a:r>
            <a:r>
              <a:rPr lang="es-AR" sz="2400" dirty="0" smtClean="0"/>
              <a:t> desde internet en forma libre y gratuita a mas de 80 millones de documentos de todo el mundo.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s-AR" sz="2800" dirty="0" smtClean="0"/>
          </a:p>
        </p:txBody>
      </p:sp>
      <p:sp>
        <p:nvSpPr>
          <p:cNvPr id="5" name="AutoShape 4"/>
          <p:cNvSpPr txBox="1">
            <a:spLocks noChangeArrowheads="1"/>
          </p:cNvSpPr>
          <p:nvPr/>
        </p:nvSpPr>
        <p:spPr bwMode="auto">
          <a:xfrm>
            <a:off x="-612576" y="0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ES" sz="3200" b="1" dirty="0" smtClean="0">
                <a:solidFill>
                  <a:schemeClr val="bg1"/>
                </a:solidFill>
              </a:rPr>
              <a:t>¿ Porque patentes ? </a:t>
            </a:r>
          </a:p>
          <a:p>
            <a:pPr>
              <a:defRPr/>
            </a:pPr>
            <a:r>
              <a:rPr lang="es-ES" sz="3200" b="1" dirty="0" smtClean="0">
                <a:solidFill>
                  <a:schemeClr val="bg1"/>
                </a:solidFill>
              </a:rPr>
              <a:t>Recuperación de la información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7000" cy="698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653700" y="1700808"/>
            <a:ext cx="8229600" cy="4525962"/>
          </a:xfrm>
        </p:spPr>
        <p:txBody>
          <a:bodyPr/>
          <a:lstStyle/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es-AR" sz="2400" u="sng" dirty="0" smtClean="0"/>
              <a:t>Pública:</a:t>
            </a:r>
            <a:r>
              <a:rPr lang="es-AR" sz="2400" dirty="0" smtClean="0"/>
              <a:t> inherente a la condición de la patente, ya que para ser titular de una patente el solicitante debe hacer pública su invención.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es-AR" sz="2400" u="sng" dirty="0" smtClean="0"/>
              <a:t>Accesible:</a:t>
            </a:r>
            <a:r>
              <a:rPr lang="es-AR" sz="2400" dirty="0" smtClean="0"/>
              <a:t> los documentos de patentes dejan de ser confidenciales a partir de su publicación en un boletín de patentes (18 meses luego de su presentación ó prioridad).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es-AR" sz="2400" u="sng" dirty="0" smtClean="0"/>
              <a:t>Gratuita</a:t>
            </a:r>
            <a:r>
              <a:rPr lang="es-AR" sz="2400" dirty="0" smtClean="0"/>
              <a:t>: es el caso de la información disponible en bases de datos de las oficinas de patentes .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es-AR" sz="2400" u="sng" dirty="0" smtClean="0"/>
              <a:t>Informatizadas/digitalizadas:</a:t>
            </a:r>
            <a:r>
              <a:rPr lang="es-AR" sz="2400" dirty="0" smtClean="0"/>
              <a:t> todos los documentos actuales de patentes poseen al menos el titulo, resumen, datos bibliográficos accesibles desde internet.</a:t>
            </a:r>
          </a:p>
        </p:txBody>
      </p:sp>
      <p:sp>
        <p:nvSpPr>
          <p:cNvPr id="5" name="AutoShape 4"/>
          <p:cNvSpPr txBox="1">
            <a:spLocks noChangeArrowheads="1"/>
          </p:cNvSpPr>
          <p:nvPr/>
        </p:nvSpPr>
        <p:spPr bwMode="auto">
          <a:xfrm>
            <a:off x="-252536" y="44768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ES" sz="3200" b="1" dirty="0" smtClean="0">
                <a:solidFill>
                  <a:schemeClr val="bg1"/>
                </a:solidFill>
              </a:rPr>
              <a:t>¿ Porque patentes ?</a:t>
            </a:r>
          </a:p>
          <a:p>
            <a:pPr>
              <a:defRPr/>
            </a:pPr>
            <a:r>
              <a:rPr lang="es-ES" sz="3200" b="1" dirty="0" smtClean="0">
                <a:solidFill>
                  <a:schemeClr val="bg1"/>
                </a:solidFill>
              </a:rPr>
              <a:t>Disponibilidad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2920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AR" sz="4000" b="1" dirty="0">
                <a:solidFill>
                  <a:schemeClr val="bg1"/>
                </a:solidFill>
              </a:rPr>
              <a:t>¿ Qué podremos observar con patentes?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06463" y="1556792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AR" sz="2800" dirty="0" smtClean="0"/>
              <a:t>Actividad </a:t>
            </a:r>
            <a:r>
              <a:rPr lang="es-AR" sz="2800" dirty="0"/>
              <a:t>innovadora en un país ó región geográfica de </a:t>
            </a:r>
            <a:r>
              <a:rPr lang="es-AR" sz="2800" dirty="0" smtClean="0"/>
              <a:t>países</a:t>
            </a:r>
            <a:br>
              <a:rPr lang="es-AR" sz="2800" dirty="0" smtClean="0"/>
            </a:br>
            <a:endParaRPr lang="es-AR" sz="2800" dirty="0" smtClean="0"/>
          </a:p>
          <a:p>
            <a:pPr>
              <a:buFont typeface="Wingdings" pitchFamily="2" charset="2"/>
              <a:buChar char="ü"/>
            </a:pPr>
            <a:r>
              <a:rPr lang="es-AR" sz="2800" dirty="0" smtClean="0"/>
              <a:t>La </a:t>
            </a:r>
            <a:r>
              <a:rPr lang="es-AR" sz="2800" dirty="0"/>
              <a:t>actividad innovadora y perfil tecnológico de una empresa </a:t>
            </a:r>
            <a:r>
              <a:rPr lang="es-AR" sz="2800" dirty="0" smtClean="0"/>
              <a:t/>
            </a:r>
            <a:br>
              <a:rPr lang="es-AR" sz="2800" dirty="0" smtClean="0"/>
            </a:br>
            <a:endParaRPr lang="es-AR" sz="2800" dirty="0">
              <a:ea typeface="Calibri"/>
              <a:cs typeface="Times New Roman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/>
              <a:t>La empresa/s líder/es en un campo </a:t>
            </a:r>
            <a:r>
              <a:rPr lang="es-AR" sz="2800" dirty="0" smtClean="0"/>
              <a:t>tecnológico</a:t>
            </a:r>
            <a:br>
              <a:rPr lang="es-AR" sz="2800" dirty="0" smtClean="0"/>
            </a:br>
            <a:endParaRPr lang="es-AR" sz="2800" dirty="0" smtClean="0"/>
          </a:p>
          <a:p>
            <a:pPr>
              <a:buFont typeface="Wingdings" pitchFamily="2" charset="2"/>
              <a:buChar char="ü"/>
            </a:pPr>
            <a:r>
              <a:rPr lang="es-AR" sz="2800" dirty="0"/>
              <a:t>Mercados nacionales estratégicos de una empresa </a:t>
            </a:r>
            <a:endParaRPr lang="es-AR" sz="2800" dirty="0">
              <a:ea typeface="Calibri"/>
              <a:cs typeface="Times New Roman"/>
            </a:endParaRPr>
          </a:p>
          <a:p>
            <a:endParaRPr lang="es-AR" dirty="0">
              <a:ea typeface="Calibri"/>
              <a:cs typeface="Times New Roman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8280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52536" y="70386"/>
            <a:ext cx="8604448" cy="1143000"/>
          </a:xfrm>
        </p:spPr>
        <p:txBody>
          <a:bodyPr>
            <a:normAutofit/>
          </a:bodyPr>
          <a:lstStyle/>
          <a:p>
            <a:r>
              <a:rPr lang="es-AR" sz="3600" b="1" dirty="0" smtClean="0">
                <a:solidFill>
                  <a:schemeClr val="bg1"/>
                </a:solidFill>
              </a:rPr>
              <a:t>¿ Qué podremos observar con patentes?</a:t>
            </a:r>
            <a:endParaRPr lang="es-AR" sz="36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31640" y="16288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s-AR" sz="2800" dirty="0"/>
              <a:t>Si una empresa tiene tecnología líder en el campo tecnológico de alguna </a:t>
            </a:r>
            <a:r>
              <a:rPr lang="es-AR" sz="2800" dirty="0" smtClean="0"/>
              <a:t>patente</a:t>
            </a:r>
          </a:p>
          <a:p>
            <a:pPr>
              <a:buFont typeface="Wingdings" pitchFamily="2" charset="2"/>
              <a:buChar char="ü"/>
            </a:pPr>
            <a:endParaRPr lang="es-AR" sz="2800" dirty="0" smtClean="0"/>
          </a:p>
          <a:p>
            <a:pPr>
              <a:buFont typeface="Wingdings" pitchFamily="2" charset="2"/>
              <a:buChar char="ü"/>
            </a:pPr>
            <a:r>
              <a:rPr lang="es-AR" sz="2800" dirty="0"/>
              <a:t>El ciclo de vida de una </a:t>
            </a:r>
            <a:r>
              <a:rPr lang="es-AR" sz="2800" dirty="0" smtClean="0"/>
              <a:t>tecnología</a:t>
            </a:r>
          </a:p>
          <a:p>
            <a:pPr>
              <a:buFont typeface="Wingdings" pitchFamily="2" charset="2"/>
              <a:buChar char="ü"/>
            </a:pPr>
            <a:endParaRPr lang="es-AR" sz="2800" dirty="0" smtClean="0"/>
          </a:p>
          <a:p>
            <a:pPr>
              <a:buFont typeface="Wingdings" pitchFamily="2" charset="2"/>
              <a:buChar char="ü"/>
            </a:pPr>
            <a:r>
              <a:rPr lang="es-AR" sz="2800" dirty="0"/>
              <a:t>Los inventores claves en una </a:t>
            </a:r>
            <a:r>
              <a:rPr lang="es-AR" sz="2800" dirty="0" smtClean="0"/>
              <a:t>tecnología</a:t>
            </a:r>
          </a:p>
          <a:p>
            <a:pPr>
              <a:buFont typeface="Wingdings" pitchFamily="2" charset="2"/>
              <a:buChar char="ü"/>
            </a:pPr>
            <a:endParaRPr lang="es-AR" sz="2800" dirty="0">
              <a:ea typeface="Calibri"/>
              <a:cs typeface="Times New Roman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/>
              <a:t>Los inventores claves en una tecnología</a:t>
            </a:r>
            <a:endParaRPr lang="es-AR" sz="2800" dirty="0">
              <a:ea typeface="Calibri"/>
              <a:cs typeface="Times New Roman"/>
            </a:endParaRPr>
          </a:p>
          <a:p>
            <a:endParaRPr lang="es-AR" dirty="0">
              <a:ea typeface="Calibri"/>
              <a:cs typeface="Times New Roman"/>
            </a:endParaRPr>
          </a:p>
          <a:p>
            <a:endParaRPr lang="es-AR" dirty="0">
              <a:ea typeface="Calibri"/>
              <a:cs typeface="Times New Roman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399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12576" y="44450"/>
            <a:ext cx="9011344" cy="1143000"/>
          </a:xfrm>
        </p:spPr>
        <p:txBody>
          <a:bodyPr>
            <a:normAutofit/>
          </a:bodyPr>
          <a:lstStyle/>
          <a:p>
            <a:r>
              <a:rPr lang="es-AR" sz="3600" b="1" dirty="0">
                <a:solidFill>
                  <a:schemeClr val="bg1"/>
                </a:solidFill>
              </a:rPr>
              <a:t>¿ Qué podremos observar con patentes?</a:t>
            </a:r>
            <a:endParaRPr lang="es-AR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06463" y="1916832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AR" sz="2800" dirty="0" smtClean="0"/>
              <a:t>Patentes vigentes en un determinado país que puedan impedir el lanzamiento de un producto</a:t>
            </a:r>
          </a:p>
          <a:p>
            <a:pPr>
              <a:buFont typeface="Wingdings" pitchFamily="2" charset="2"/>
              <a:buChar char="ü"/>
            </a:pPr>
            <a:endParaRPr lang="es-AR" sz="2800" dirty="0" smtClean="0"/>
          </a:p>
          <a:p>
            <a:pPr>
              <a:buFont typeface="Wingdings" pitchFamily="2" charset="2"/>
              <a:buChar char="ü"/>
            </a:pPr>
            <a:r>
              <a:rPr lang="es-AR" sz="2800" dirty="0" smtClean="0"/>
              <a:t>Soluciones divulgadas por patentes que permitan solicitar la nulidad de patentes vigentes que afecten nuestro negocio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2458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4450"/>
            <a:ext cx="8229600" cy="1143000"/>
          </a:xfrm>
        </p:spPr>
        <p:txBody>
          <a:bodyPr>
            <a:normAutofit/>
          </a:bodyPr>
          <a:lstStyle/>
          <a:p>
            <a:r>
              <a:rPr lang="es-AR" sz="3600" b="1" dirty="0" smtClean="0">
                <a:solidFill>
                  <a:schemeClr val="bg1"/>
                </a:solidFill>
              </a:rPr>
              <a:t>Que observar de toda base de patentes</a:t>
            </a:r>
            <a:endParaRPr lang="es-AR" sz="3600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00863" y="1556792"/>
            <a:ext cx="7427168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s-AR" dirty="0" smtClean="0"/>
              <a:t>Cobertura  de países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Periodo 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Idioma 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Campos de búsqueda (titulo, resumen, reivindicaciones, texto completo)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Nacionalidades de solicitantes/inventores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Patentes citadas, </a:t>
            </a:r>
            <a:r>
              <a:rPr lang="es-AR" dirty="0" err="1" smtClean="0"/>
              <a:t>citantes</a:t>
            </a:r>
            <a:r>
              <a:rPr lang="es-AR" dirty="0" smtClean="0"/>
              <a:t>, </a:t>
            </a:r>
            <a:r>
              <a:rPr lang="es-AR" dirty="0" err="1" smtClean="0"/>
              <a:t>nro</a:t>
            </a:r>
            <a:r>
              <a:rPr lang="es-AR" dirty="0" smtClean="0"/>
              <a:t> de citas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Familia de patentes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Estados Legales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Cesiones (actuales dueños)</a:t>
            </a:r>
          </a:p>
          <a:p>
            <a:endParaRPr lang="es-AR" dirty="0" smtClean="0"/>
          </a:p>
          <a:p>
            <a:endParaRPr lang="es-AR" dirty="0" smtClean="0"/>
          </a:p>
        </p:txBody>
      </p:sp>
    </p:spTree>
    <p:extLst>
      <p:ext uri="{BB962C8B-B14F-4D97-AF65-F5344CB8AC3E}">
        <p14:creationId xmlns:p14="http://schemas.microsoft.com/office/powerpoint/2010/main" val="34414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474663" y="1728788"/>
            <a:ext cx="8229600" cy="43529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s-AR" smtClean="0"/>
              <a:t>Principales bases de datos de patentes</a:t>
            </a:r>
          </a:p>
        </p:txBody>
      </p:sp>
      <p:sp>
        <p:nvSpPr>
          <p:cNvPr id="4" name="AutoShape 4"/>
          <p:cNvSpPr txBox="1">
            <a:spLocks noChangeArrowheads="1"/>
          </p:cNvSpPr>
          <p:nvPr/>
        </p:nvSpPr>
        <p:spPr bwMode="auto">
          <a:xfrm>
            <a:off x="-396552" y="36106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r>
              <a:rPr lang="es-AR" sz="3600" b="1" dirty="0">
                <a:solidFill>
                  <a:schemeClr val="bg1"/>
                </a:solidFill>
              </a:rPr>
              <a:t>Herramientas gratuitas para VT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8" y="2565400"/>
            <a:ext cx="18589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4" y="3594418"/>
            <a:ext cx="15557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3625850"/>
            <a:ext cx="24765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65400"/>
            <a:ext cx="3852863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22" y="3762374"/>
            <a:ext cx="1866785" cy="90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9" y="2439987"/>
            <a:ext cx="2222500" cy="93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31448"/>
            <a:ext cx="21050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0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28" y="5231448"/>
            <a:ext cx="2900356" cy="86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5219700"/>
            <a:ext cx="24479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2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56592" y="0"/>
            <a:ext cx="8229600" cy="1143000"/>
          </a:xfrm>
        </p:spPr>
        <p:txBody>
          <a:bodyPr>
            <a:normAutofit/>
          </a:bodyPr>
          <a:lstStyle/>
          <a:p>
            <a:r>
              <a:rPr lang="es-AR" sz="4000" b="1" dirty="0" smtClean="0">
                <a:solidFill>
                  <a:schemeClr val="bg1"/>
                </a:solidFill>
              </a:rPr>
              <a:t>Gestión </a:t>
            </a:r>
            <a:r>
              <a:rPr lang="es-AR" sz="4000" b="1" dirty="0">
                <a:solidFill>
                  <a:schemeClr val="bg1"/>
                </a:solidFill>
              </a:rPr>
              <a:t>de la innovación</a:t>
            </a:r>
            <a:r>
              <a:rPr lang="es-AR" sz="40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AR" dirty="0" smtClean="0"/>
              <a:t>Proceso </a:t>
            </a:r>
            <a:r>
              <a:rPr lang="es-AR" dirty="0"/>
              <a:t>de organizar y dirigir los recursos de </a:t>
            </a:r>
            <a:r>
              <a:rPr lang="es-AR" dirty="0" smtClean="0"/>
              <a:t>una organización </a:t>
            </a:r>
            <a:r>
              <a:rPr lang="es-AR" dirty="0"/>
              <a:t>(humanos, materiales, económicos) </a:t>
            </a:r>
            <a:r>
              <a:rPr lang="es-AR" dirty="0" smtClean="0"/>
              <a:t>de modo de permitir aumentar </a:t>
            </a:r>
            <a:r>
              <a:rPr lang="es-AR" dirty="0"/>
              <a:t>la creación de nuevos conocimientos, generar ideas que permitan desarrollar nuevos productos, procesos y servicios o mejorar los ya existentes, </a:t>
            </a:r>
            <a:r>
              <a:rPr lang="es-AR" dirty="0" smtClean="0"/>
              <a:t> transfiriendo conocimiento </a:t>
            </a:r>
            <a:r>
              <a:rPr lang="es-AR" dirty="0"/>
              <a:t>a todas las áreas de actividad de la organización.</a:t>
            </a:r>
          </a:p>
        </p:txBody>
      </p:sp>
    </p:spTree>
    <p:extLst>
      <p:ext uri="{BB962C8B-B14F-4D97-AF65-F5344CB8AC3E}">
        <p14:creationId xmlns:p14="http://schemas.microsoft.com/office/powerpoint/2010/main" val="38736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7375"/>
            <a:ext cx="18049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781300"/>
            <a:ext cx="22129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2987675"/>
            <a:ext cx="1760537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581525"/>
            <a:ext cx="19859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5661025"/>
            <a:ext cx="2138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4"/>
          <p:cNvSpPr txBox="1">
            <a:spLocks noChangeArrowheads="1"/>
          </p:cNvSpPr>
          <p:nvPr/>
        </p:nvSpPr>
        <p:spPr bwMode="auto">
          <a:xfrm>
            <a:off x="-683368" y="0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r>
              <a:rPr lang="es-AR" sz="3600" b="1" dirty="0">
                <a:solidFill>
                  <a:schemeClr val="bg1"/>
                </a:solidFill>
              </a:rPr>
              <a:t>Herramientas gratuitas para VT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  <p:sp>
        <p:nvSpPr>
          <p:cNvPr id="23560" name="Content Placeholder 2"/>
          <p:cNvSpPr>
            <a:spLocks noGrp="1"/>
          </p:cNvSpPr>
          <p:nvPr>
            <p:ph idx="1"/>
          </p:nvPr>
        </p:nvSpPr>
        <p:spPr>
          <a:xfrm>
            <a:off x="496888" y="1773238"/>
            <a:ext cx="8229600" cy="431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s-AR" smtClean="0"/>
              <a:t>Principales bases de datos científicas</a:t>
            </a:r>
          </a:p>
        </p:txBody>
      </p:sp>
      <p:pic>
        <p:nvPicPr>
          <p:cNvPr id="2356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87875"/>
            <a:ext cx="3111500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7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88202EB8-72AA-439A-9A64-6487916792EA}" type="slidenum">
              <a:rPr lang="es-ES" sz="1400" smtClean="0">
                <a:latin typeface="Arial" charset="0"/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ES" sz="1400" smtClean="0">
              <a:latin typeface="Arial" charset="0"/>
            </a:endParaRPr>
          </a:p>
        </p:txBody>
      </p:sp>
      <p:sp>
        <p:nvSpPr>
          <p:cNvPr id="26627" name="2 Marcador de contenido"/>
          <p:cNvSpPr>
            <a:spLocks noGrp="1"/>
          </p:cNvSpPr>
          <p:nvPr>
            <p:ph idx="4294967295"/>
          </p:nvPr>
        </p:nvSpPr>
        <p:spPr>
          <a:xfrm>
            <a:off x="684213" y="220345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sz="2700" b="1" smtClean="0"/>
              <a:t>Lp.espacenet.com, </a:t>
            </a:r>
            <a:r>
              <a:rPr lang="es-ES" sz="2700" smtClean="0"/>
              <a:t>países iberoamericanos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www.patentscope.org</a:t>
            </a:r>
            <a:r>
              <a:rPr lang="es-ES" sz="2700" smtClean="0"/>
              <a:t>, Base de datos de OMPI, AR, BR, CO, PE, UY, EC, MX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www.depatisnet.com</a:t>
            </a:r>
            <a:r>
              <a:rPr lang="es-ES" sz="2700" smtClean="0"/>
              <a:t>, base de la oficina alemana de patentes, países iberoamericanos</a:t>
            </a:r>
          </a:p>
          <a:p>
            <a:pPr>
              <a:buFont typeface="Wingdings" pitchFamily="2" charset="2"/>
              <a:buNone/>
            </a:pPr>
            <a:endParaRPr lang="es-ES" sz="2700" smtClean="0"/>
          </a:p>
        </p:txBody>
      </p:sp>
      <p:sp>
        <p:nvSpPr>
          <p:cNvPr id="6" name="AutoShape 4"/>
          <p:cNvSpPr txBox="1">
            <a:spLocks noChangeArrowheads="1"/>
          </p:cNvSpPr>
          <p:nvPr/>
        </p:nvSpPr>
        <p:spPr bwMode="auto">
          <a:xfrm>
            <a:off x="-396552" y="-5397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r>
              <a:rPr lang="es-ES" sz="3600" b="1" dirty="0">
                <a:solidFill>
                  <a:schemeClr val="bg1"/>
                </a:solidFill>
              </a:rPr>
              <a:t>Bases para VT en Latinoamérica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CE42A978-3FD0-4360-B121-9B9B5CFEC642}" type="slidenum">
              <a:rPr lang="es-ES" sz="1400" smtClean="0">
                <a:latin typeface="Arial" charset="0"/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sz="1400" smtClean="0">
              <a:latin typeface="Arial" charset="0"/>
            </a:endParaRPr>
          </a:p>
        </p:txBody>
      </p:sp>
      <p:sp>
        <p:nvSpPr>
          <p:cNvPr id="27651" name="2 Marcador de contenido"/>
          <p:cNvSpPr>
            <a:spLocks noGrp="1"/>
          </p:cNvSpPr>
          <p:nvPr>
            <p:ph idx="4294967295"/>
          </p:nvPr>
        </p:nvSpPr>
        <p:spPr>
          <a:xfrm>
            <a:off x="630238" y="2205038"/>
            <a:ext cx="8286750" cy="3240087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sz="2700" b="1" smtClean="0"/>
              <a:t>www.uspto.gov</a:t>
            </a:r>
            <a:r>
              <a:rPr lang="es-ES" sz="2700" smtClean="0"/>
              <a:t>, Sitio Oficial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www.google.com/patents</a:t>
            </a:r>
            <a:r>
              <a:rPr lang="es-ES" sz="2700" smtClean="0"/>
              <a:t>, base de la empresa Google 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worldwide.espacenet.com</a:t>
            </a:r>
            <a:r>
              <a:rPr lang="es-ES" sz="2700" smtClean="0"/>
              <a:t>, base de la Oficina Europea de Patentes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www.depatisnet.de</a:t>
            </a:r>
            <a:r>
              <a:rPr lang="es-ES" sz="2700" smtClean="0"/>
              <a:t>, base de la Oficina Alemana de Patentes</a:t>
            </a:r>
          </a:p>
        </p:txBody>
      </p:sp>
      <p:sp>
        <p:nvSpPr>
          <p:cNvPr id="5" name="AutoShape 4"/>
          <p:cNvSpPr txBox="1">
            <a:spLocks noChangeArrowheads="1"/>
          </p:cNvSpPr>
          <p:nvPr/>
        </p:nvSpPr>
        <p:spPr bwMode="auto">
          <a:xfrm>
            <a:off x="-396552" y="0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r>
              <a:rPr lang="es-ES" sz="3600" b="1" dirty="0">
                <a:solidFill>
                  <a:schemeClr val="bg1"/>
                </a:solidFill>
              </a:rPr>
              <a:t>Bases para VT en Estados Unidos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97D01E03-298B-4D71-8578-53F3E999FF4E}" type="slidenum">
              <a:rPr lang="es-ES" sz="1400" smtClean="0">
                <a:latin typeface="Arial" charset="0"/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ES" sz="1400" smtClean="0">
              <a:latin typeface="Arial" charset="0"/>
            </a:endParaRPr>
          </a:p>
        </p:txBody>
      </p:sp>
      <p:sp>
        <p:nvSpPr>
          <p:cNvPr id="35843" name="2 Marcador de contenido"/>
          <p:cNvSpPr>
            <a:spLocks noGrp="1"/>
          </p:cNvSpPr>
          <p:nvPr>
            <p:ph idx="4294967295"/>
          </p:nvPr>
        </p:nvSpPr>
        <p:spPr>
          <a:xfrm>
            <a:off x="539750" y="1989138"/>
            <a:ext cx="8229600" cy="324008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700" b="1" dirty="0" smtClean="0">
                <a:latin typeface="+mj-lt"/>
                <a:ea typeface="Verdana" pitchFamily="34" charset="0"/>
                <a:cs typeface="Verdana" pitchFamily="34" charset="0"/>
              </a:rPr>
              <a:t>worldwide.espacenet.com</a:t>
            </a:r>
            <a:r>
              <a:rPr lang="es-ES" sz="2700" dirty="0" smtClean="0">
                <a:latin typeface="+mj-lt"/>
                <a:ea typeface="Verdana" pitchFamily="34" charset="0"/>
                <a:cs typeface="Verdana" pitchFamily="34" charset="0"/>
              </a:rPr>
              <a:t>, base de la Oficina Europea de Patentes, publicaciones posteriores a 1860 (DE, GB, CH, FR), US 1836, EP/WO 1978, JP 1976, +90 países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700" b="1" dirty="0" smtClean="0">
                <a:latin typeface="+mj-lt"/>
                <a:ea typeface="Verdana" pitchFamily="34" charset="0"/>
                <a:cs typeface="Verdana" pitchFamily="34" charset="0"/>
              </a:rPr>
              <a:t>www.depatisnet.de</a:t>
            </a:r>
            <a:r>
              <a:rPr lang="es-ES" sz="2700" dirty="0" smtClean="0">
                <a:latin typeface="+mj-lt"/>
                <a:ea typeface="Verdana" pitchFamily="34" charset="0"/>
                <a:cs typeface="Verdana" pitchFamily="34" charset="0"/>
              </a:rPr>
              <a:t>, base de la Oficina Alemana de Patentes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700" b="1" dirty="0" smtClean="0">
                <a:latin typeface="+mj-lt"/>
                <a:ea typeface="Verdana" pitchFamily="34" charset="0"/>
                <a:cs typeface="Verdana" pitchFamily="34" charset="0"/>
              </a:rPr>
              <a:t>www.patentscope.org</a:t>
            </a:r>
            <a:r>
              <a:rPr lang="es-ES" sz="2700" dirty="0" smtClean="0">
                <a:latin typeface="+mj-lt"/>
                <a:ea typeface="Verdana" pitchFamily="34" charset="0"/>
                <a:cs typeface="Verdana" pitchFamily="34" charset="0"/>
              </a:rPr>
              <a:t>, base de datos de la OMPI (12 millones de documentos de patentes)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700" b="1" dirty="0" smtClean="0">
                <a:latin typeface="+mj-lt"/>
                <a:ea typeface="Verdana" pitchFamily="34" charset="0"/>
                <a:cs typeface="Verdana" pitchFamily="34" charset="0"/>
              </a:rPr>
              <a:t>www.lens.org</a:t>
            </a:r>
            <a:r>
              <a:rPr lang="es-ES" sz="2700" dirty="0" smtClean="0"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lang="es-ES" sz="2700" dirty="0">
                <a:ea typeface="Verdana" pitchFamily="34" charset="0"/>
                <a:cs typeface="Verdana" pitchFamily="34" charset="0"/>
              </a:rPr>
              <a:t>base de datos </a:t>
            </a:r>
            <a:r>
              <a:rPr lang="es-ES" sz="2700" dirty="0" smtClean="0">
                <a:ea typeface="Verdana" pitchFamily="34" charset="0"/>
                <a:cs typeface="Verdana" pitchFamily="34" charset="0"/>
              </a:rPr>
              <a:t>privada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700" b="1" dirty="0" smtClean="0">
                <a:latin typeface="+mj-lt"/>
                <a:ea typeface="Verdana" pitchFamily="34" charset="0"/>
                <a:cs typeface="Verdana" pitchFamily="34" charset="0"/>
              </a:rPr>
              <a:t>www.freepatentsonline</a:t>
            </a:r>
            <a:r>
              <a:rPr lang="es-ES" sz="2700" dirty="0" smtClean="0"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lang="es-ES" sz="2700" dirty="0">
                <a:ea typeface="Verdana" pitchFamily="34" charset="0"/>
                <a:cs typeface="Verdana" pitchFamily="34" charset="0"/>
              </a:rPr>
              <a:t>base de datos privada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s-ES" sz="2700" dirty="0" smtClean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AutoShape 4"/>
          <p:cNvSpPr txBox="1">
            <a:spLocks noChangeArrowheads="1"/>
          </p:cNvSpPr>
          <p:nvPr/>
        </p:nvSpPr>
        <p:spPr bwMode="auto">
          <a:xfrm>
            <a:off x="-468560" y="0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r>
              <a:rPr lang="es-ES" sz="3600" b="1" dirty="0">
                <a:solidFill>
                  <a:schemeClr val="bg1"/>
                </a:solidFill>
              </a:rPr>
              <a:t>Bases De Patentes Internacionales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fld id="{D597FFA3-1D52-403B-83F0-5FAB2B7BCDAB}" type="slidenum">
              <a:rPr lang="es-ES" sz="1400" smtClean="0">
                <a:latin typeface="Arial" charset="0"/>
              </a:rPr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ES" sz="1400" smtClean="0">
              <a:latin typeface="Arial" charset="0"/>
            </a:endParaRPr>
          </a:p>
        </p:txBody>
      </p:sp>
      <p:sp>
        <p:nvSpPr>
          <p:cNvPr id="29699" name="2 Marcador de contenido"/>
          <p:cNvSpPr>
            <a:spLocks noGrp="1"/>
          </p:cNvSpPr>
          <p:nvPr>
            <p:ph idx="4294967295"/>
          </p:nvPr>
        </p:nvSpPr>
        <p:spPr>
          <a:xfrm>
            <a:off x="827088" y="1989138"/>
            <a:ext cx="8229600" cy="3240087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sz="2700" b="1" smtClean="0"/>
              <a:t>www.ipdl.inpit.go.jp/homepg_e.ipdl</a:t>
            </a:r>
            <a:r>
              <a:rPr lang="es-ES" sz="2700" smtClean="0"/>
              <a:t>, Japón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eng.kipris.or.kr/eng/main/main_eng.jsp</a:t>
            </a:r>
            <a:r>
              <a:rPr lang="es-ES" sz="2700" smtClean="0"/>
              <a:t>, Corea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Worldwide.espacenet.com, </a:t>
            </a:r>
            <a:r>
              <a:rPr lang="es-ES" sz="2700" smtClean="0"/>
              <a:t>Japón, Corea, Malasia, Singapur, China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english.sipo.gov.cn/index.html, </a:t>
            </a:r>
            <a:r>
              <a:rPr lang="es-ES" sz="2700" smtClean="0"/>
              <a:t>China</a:t>
            </a:r>
          </a:p>
          <a:p>
            <a:pPr>
              <a:buFont typeface="Wingdings" pitchFamily="2" charset="2"/>
              <a:buChar char="ü"/>
            </a:pPr>
            <a:r>
              <a:rPr lang="es-ES" sz="2700" b="1" smtClean="0"/>
              <a:t>www.ipindia.nic.in/, </a:t>
            </a:r>
            <a:r>
              <a:rPr lang="es-ES" sz="2700" smtClean="0"/>
              <a:t>India</a:t>
            </a:r>
          </a:p>
        </p:txBody>
      </p:sp>
      <p:sp>
        <p:nvSpPr>
          <p:cNvPr id="5" name="AutoShape 4"/>
          <p:cNvSpPr txBox="1">
            <a:spLocks noChangeArrowheads="1"/>
          </p:cNvSpPr>
          <p:nvPr/>
        </p:nvSpPr>
        <p:spPr bwMode="auto">
          <a:xfrm>
            <a:off x="-540568" y="0"/>
            <a:ext cx="8229600" cy="1143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r>
              <a:rPr lang="es-ES" sz="3600" b="1" dirty="0">
                <a:solidFill>
                  <a:schemeClr val="bg1"/>
                </a:solidFill>
              </a:rPr>
              <a:t>Bases De Patentes VT Asiáticas</a:t>
            </a:r>
            <a:endParaRPr lang="es-ES_trad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84213" y="2420938"/>
            <a:ext cx="78486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es-AR" dirty="0" err="1" smtClean="0"/>
              <a:t>Espacenet</a:t>
            </a:r>
            <a:r>
              <a:rPr lang="es-AR" dirty="0" smtClean="0"/>
              <a:t> (</a:t>
            </a:r>
            <a:r>
              <a:rPr lang="es-AR" dirty="0" err="1" smtClean="0"/>
              <a:t>Worldwide</a:t>
            </a:r>
            <a:r>
              <a:rPr lang="es-AR" dirty="0" smtClean="0"/>
              <a:t>, </a:t>
            </a:r>
            <a:r>
              <a:rPr lang="es-AR" dirty="0" err="1" smtClean="0"/>
              <a:t>Latipat</a:t>
            </a:r>
            <a:r>
              <a:rPr lang="es-AR" dirty="0" smtClean="0"/>
              <a:t>): </a:t>
            </a:r>
            <a:r>
              <a:rPr lang="es-AR" dirty="0" err="1" smtClean="0"/>
              <a:t>Máx</a:t>
            </a:r>
            <a:r>
              <a:rPr lang="es-AR" dirty="0" smtClean="0"/>
              <a:t> 500 docs.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es-AR" dirty="0" err="1" smtClean="0"/>
              <a:t>Patentscope</a:t>
            </a:r>
            <a:r>
              <a:rPr lang="es-AR" dirty="0" smtClean="0"/>
              <a:t> - Sin limite - Con registro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es-AR" dirty="0" err="1" smtClean="0"/>
              <a:t>Freepatentsonline</a:t>
            </a:r>
            <a:r>
              <a:rPr lang="es-AR" dirty="0" smtClean="0"/>
              <a:t> - Con registro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es-AR" dirty="0" err="1" smtClean="0"/>
              <a:t>Depatisnet</a:t>
            </a:r>
            <a:r>
              <a:rPr lang="es-AR" dirty="0" smtClean="0"/>
              <a:t>: Máx. 1000 docs.</a:t>
            </a:r>
          </a:p>
          <a:p>
            <a:pPr eaLnBrk="1" hangingPunct="1">
              <a:defRPr/>
            </a:pPr>
            <a:endParaRPr lang="es-AR" dirty="0" smtClean="0"/>
          </a:p>
        </p:txBody>
      </p:sp>
      <p:sp>
        <p:nvSpPr>
          <p:cNvPr id="4" name="AutoShape 4"/>
          <p:cNvSpPr txBox="1">
            <a:spLocks noChangeArrowheads="1"/>
          </p:cNvSpPr>
          <p:nvPr/>
        </p:nvSpPr>
        <p:spPr bwMode="auto">
          <a:xfrm>
            <a:off x="-396552" y="-33020"/>
            <a:ext cx="8229600" cy="1143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defRPr/>
            </a:pPr>
            <a:endParaRPr lang="es-AR" sz="2400" b="1" dirty="0" smtClean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es-AR" sz="3600" b="1" dirty="0" smtClean="0">
                <a:solidFill>
                  <a:schemeClr val="bg1"/>
                </a:solidFill>
              </a:rPr>
              <a:t>Exportación de resultados</a:t>
            </a:r>
          </a:p>
          <a:p>
            <a:pPr eaLnBrk="0" hangingPunct="0">
              <a:defRPr/>
            </a:pPr>
            <a:endParaRPr lang="es-ES_tradnl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  Base de datos - </a:t>
            </a:r>
            <a:r>
              <a:rPr lang="es-ES" sz="3600" b="1" dirty="0" err="1" smtClean="0">
                <a:solidFill>
                  <a:schemeClr val="bg1"/>
                </a:solidFill>
                <a:latin typeface="Ubuntu"/>
              </a:rPr>
              <a:t>Espacenet</a:t>
            </a:r>
            <a:endParaRPr lang="es-ES" sz="36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619672" y="982352"/>
            <a:ext cx="72621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600" dirty="0" smtClean="0"/>
          </a:p>
          <a:p>
            <a:pPr>
              <a:buFont typeface="Wingdings" pitchFamily="2" charset="2"/>
              <a:buChar char="ü"/>
            </a:pPr>
            <a:r>
              <a:rPr lang="es-ES" sz="2800" dirty="0" err="1">
                <a:latin typeface="Ubuntu"/>
              </a:rPr>
              <a:t>Worldwide</a:t>
            </a:r>
            <a:r>
              <a:rPr lang="es-ES" sz="2800" dirty="0">
                <a:latin typeface="Ubuntu"/>
              </a:rPr>
              <a:t>, </a:t>
            </a:r>
            <a:r>
              <a:rPr lang="es-ES" sz="2800" dirty="0" err="1">
                <a:latin typeface="Ubuntu"/>
              </a:rPr>
              <a:t>Latipat</a:t>
            </a:r>
            <a:r>
              <a:rPr lang="es-ES" sz="2800" dirty="0">
                <a:latin typeface="Ubuntu"/>
              </a:rPr>
              <a:t>, EP, </a:t>
            </a:r>
            <a:r>
              <a:rPr lang="es-ES" sz="2800" dirty="0" smtClean="0">
                <a:latin typeface="Ubuntu"/>
              </a:rPr>
              <a:t>y WO</a:t>
            </a:r>
            <a:endParaRPr lang="es-AR" sz="2800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+90 millones de patentes, +90 países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Búsqueda por palabras en inglés (</a:t>
            </a:r>
            <a:r>
              <a:rPr lang="es-AR" sz="2800" dirty="0" err="1" smtClean="0">
                <a:latin typeface="Ubuntu"/>
              </a:rPr>
              <a:t>Worldwide</a:t>
            </a:r>
            <a:r>
              <a:rPr lang="es-AR" sz="2800" dirty="0" smtClean="0">
                <a:latin typeface="Ubuntu"/>
              </a:rPr>
              <a:t>, EP, WO)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Título, Resumen, </a:t>
            </a:r>
            <a:r>
              <a:rPr lang="es-AR" sz="2800" dirty="0">
                <a:latin typeface="Ubuntu"/>
              </a:rPr>
              <a:t>CPC / CIP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Texto completo, titulo y resumen (Bases EP, WO)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>
                <a:latin typeface="Ubuntu"/>
              </a:rPr>
              <a:t>Texto completo, titulo y resumen </a:t>
            </a:r>
            <a:r>
              <a:rPr lang="es-AR" sz="2800" dirty="0" smtClean="0">
                <a:latin typeface="Ubuntu"/>
              </a:rPr>
              <a:t>en español (Base </a:t>
            </a:r>
            <a:r>
              <a:rPr lang="es-AR" sz="2800" dirty="0" err="1" smtClean="0">
                <a:latin typeface="Ubuntu"/>
              </a:rPr>
              <a:t>Latipat</a:t>
            </a:r>
            <a:r>
              <a:rPr lang="es-AR" sz="2800" dirty="0" smtClean="0">
                <a:latin typeface="Ubuntu"/>
              </a:rPr>
              <a:t>)</a:t>
            </a: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665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Espacenet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: </a:t>
            </a:r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Worldwide</a:t>
            </a:r>
            <a:r>
              <a:rPr lang="es-ES" sz="3200" b="1" dirty="0">
                <a:solidFill>
                  <a:schemeClr val="bg1"/>
                </a:solidFill>
                <a:latin typeface="Ubuntu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latin typeface="Ubuntu"/>
              </a:rPr>
              <a:t>Latipat</a:t>
            </a:r>
            <a:r>
              <a:rPr lang="es-ES" sz="3200" b="1" dirty="0">
                <a:solidFill>
                  <a:schemeClr val="bg1"/>
                </a:solidFill>
                <a:latin typeface="Ubuntu"/>
              </a:rPr>
              <a:t>, EP, 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WO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187624" y="1412776"/>
            <a:ext cx="72621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endParaRPr lang="es-A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72" y="1467868"/>
            <a:ext cx="7645268" cy="4470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91072" y="1046446"/>
            <a:ext cx="9136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  <a:latin typeface="Ubuntu"/>
              </a:rPr>
              <a:t>Ingresando a: Lp.espacenet.com</a:t>
            </a:r>
            <a:endParaRPr lang="es-ES" sz="2000" b="1" dirty="0">
              <a:solidFill>
                <a:srgbClr val="FF0000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0274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  Base de datos </a:t>
            </a:r>
            <a:r>
              <a:rPr lang="es-ES" sz="3600" b="1" dirty="0" err="1" smtClean="0">
                <a:solidFill>
                  <a:schemeClr val="bg1"/>
                </a:solidFill>
                <a:latin typeface="Ubuntu"/>
              </a:rPr>
              <a:t>Espacenet</a:t>
            </a:r>
            <a:endParaRPr lang="es-ES" sz="36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683568" y="1340768"/>
            <a:ext cx="791026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600" dirty="0" smtClean="0"/>
          </a:p>
          <a:p>
            <a:pPr>
              <a:buFont typeface="Wingdings" pitchFamily="2" charset="2"/>
              <a:buChar char="ü"/>
            </a:pPr>
            <a:r>
              <a:rPr lang="es-AR" sz="2400" dirty="0" smtClean="0">
                <a:latin typeface="Ubuntu"/>
              </a:rPr>
              <a:t>Worldwide.espacenet.com</a:t>
            </a:r>
          </a:p>
          <a:p>
            <a:pPr>
              <a:buFont typeface="Wingdings" pitchFamily="2" charset="2"/>
              <a:buChar char="ü"/>
            </a:pPr>
            <a:endParaRPr lang="es-AR" sz="24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400" dirty="0" smtClean="0">
                <a:latin typeface="Ubuntu"/>
              </a:rPr>
              <a:t>Búsqueda en inglés, francés y Alemán </a:t>
            </a:r>
          </a:p>
          <a:p>
            <a:pPr marL="0" indent="0">
              <a:buNone/>
            </a:pPr>
            <a:r>
              <a:rPr lang="es-AR" sz="2400" dirty="0" smtClean="0">
                <a:latin typeface="Ubuntu"/>
              </a:rPr>
              <a:t>    (Base </a:t>
            </a:r>
            <a:r>
              <a:rPr lang="es-AR" sz="2400" dirty="0" err="1" smtClean="0">
                <a:latin typeface="Ubuntu"/>
              </a:rPr>
              <a:t>Worldwide</a:t>
            </a:r>
            <a:r>
              <a:rPr lang="es-AR" sz="2400" dirty="0" smtClean="0">
                <a:latin typeface="Ubuntu"/>
              </a:rPr>
              <a:t> EN, </a:t>
            </a:r>
            <a:r>
              <a:rPr lang="es-AR" sz="2400" dirty="0" err="1">
                <a:latin typeface="Ubuntu"/>
              </a:rPr>
              <a:t>Worldwide</a:t>
            </a:r>
            <a:r>
              <a:rPr lang="es-AR" sz="2400" dirty="0">
                <a:latin typeface="Ubuntu"/>
              </a:rPr>
              <a:t> </a:t>
            </a:r>
            <a:r>
              <a:rPr lang="es-AR" sz="2400" dirty="0" smtClean="0">
                <a:latin typeface="Ubuntu"/>
              </a:rPr>
              <a:t>FR, y </a:t>
            </a:r>
            <a:r>
              <a:rPr lang="es-AR" sz="2400" dirty="0" err="1">
                <a:latin typeface="Ubuntu"/>
              </a:rPr>
              <a:t>Worldwide</a:t>
            </a:r>
            <a:r>
              <a:rPr lang="es-AR" sz="2400" dirty="0">
                <a:latin typeface="Ubuntu"/>
              </a:rPr>
              <a:t> </a:t>
            </a:r>
            <a:r>
              <a:rPr lang="es-AR" sz="2400" dirty="0" smtClean="0">
                <a:latin typeface="Ubuntu"/>
              </a:rPr>
              <a:t>DE)</a:t>
            </a:r>
          </a:p>
          <a:p>
            <a:pPr>
              <a:buFont typeface="Wingdings" pitchFamily="2" charset="2"/>
              <a:buChar char="ü"/>
            </a:pPr>
            <a:endParaRPr lang="es-AR" sz="24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400" dirty="0" smtClean="0">
                <a:latin typeface="Ubuntu"/>
              </a:rPr>
              <a:t>Documentos publicados oficialmente en inglés, francés y alemán</a:t>
            </a: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664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Espacenet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: </a:t>
            </a:r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Worldwide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 EN, FR, y DE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187624" y="1412776"/>
            <a:ext cx="72621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endParaRPr lang="es-AR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1"/>
            <a:ext cx="7102921" cy="4711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43608" y="992268"/>
            <a:ext cx="9136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  <a:latin typeface="Ubuntu"/>
              </a:rPr>
              <a:t>Ingresando a: worldwide.espacenet.com</a:t>
            </a:r>
            <a:endParaRPr lang="es-ES" sz="2000" b="1" dirty="0">
              <a:solidFill>
                <a:srgbClr val="FF0000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58592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8229600" cy="4525962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s-AR" sz="2800" dirty="0" smtClean="0"/>
              <a:t>Es el esfuerzo sistemático y organizado por la empresa de </a:t>
            </a:r>
            <a:r>
              <a:rPr lang="es-AR" sz="2800" u="sng" dirty="0" smtClean="0"/>
              <a:t>observación, captación, análisis, difusión precisa y recuperación de información</a:t>
            </a:r>
            <a:r>
              <a:rPr lang="es-AR" sz="2800" dirty="0" smtClean="0"/>
              <a:t> sobre los hechos del entorno económico, tecnológico, social o comercial, relevantes para la misma por </a:t>
            </a:r>
            <a:r>
              <a:rPr lang="es-AR" sz="2800" u="sng" dirty="0" smtClean="0"/>
              <a:t>poder implicar una oportunidad o amenaza </a:t>
            </a:r>
            <a:r>
              <a:rPr lang="es-AR" sz="2800" dirty="0" smtClean="0"/>
              <a:t>para ésta con objeto de poder tomar decisiones con menor riesgo y poder anticiparse a los cambios. </a:t>
            </a:r>
          </a:p>
          <a:p>
            <a:pPr marL="0" indent="0" eaLnBrk="1" hangingPunct="1">
              <a:buFont typeface="Arial" charset="0"/>
              <a:buNone/>
            </a:pPr>
            <a:r>
              <a:rPr lang="es-AR" sz="2800" dirty="0" smtClean="0"/>
              <a:t>(Fernando Palop and José Miguel Vicente. 1999)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-756592" y="260648"/>
            <a:ext cx="9721080" cy="1143000"/>
          </a:xfrm>
        </p:spPr>
        <p:txBody>
          <a:bodyPr>
            <a:noAutofit/>
          </a:bodyPr>
          <a:lstStyle/>
          <a:p>
            <a:r>
              <a:rPr lang="es-AR" sz="3600" b="1" dirty="0" smtClean="0">
                <a:solidFill>
                  <a:schemeClr val="bg1"/>
                </a:solidFill>
              </a:rPr>
              <a:t>Vigilancia en contexto </a:t>
            </a:r>
            <a:r>
              <a:rPr lang="es-AR" sz="3600" b="1" dirty="0">
                <a:solidFill>
                  <a:schemeClr val="bg1"/>
                </a:solidFill>
              </a:rPr>
              <a:t>empresarial …</a:t>
            </a:r>
            <a:br>
              <a:rPr lang="es-AR" sz="3600" b="1" dirty="0">
                <a:solidFill>
                  <a:schemeClr val="bg1"/>
                </a:solidFill>
              </a:rPr>
            </a:br>
            <a:endParaRPr lang="es-A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396552" y="237561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Herramienta de traducción </a:t>
            </a:r>
            <a:endParaRPr lang="es-AR" sz="36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814740" y="1412776"/>
            <a:ext cx="663508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41306"/>
            <a:ext cx="7393920" cy="4563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03848" y="4437112"/>
            <a:ext cx="288032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1602405" y="1700808"/>
            <a:ext cx="1601443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73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427879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Ubuntu"/>
              </a:rPr>
              <a:t>Herramientas de traducción</a:t>
            </a:r>
            <a:endParaRPr lang="es-AR" sz="36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814740" y="1412776"/>
            <a:ext cx="663508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dirty="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92490"/>
            <a:ext cx="7488832" cy="4246249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123902" y="4185083"/>
            <a:ext cx="5840586" cy="1753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0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828600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Actualización de base </a:t>
            </a:r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Worldwide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187624" y="1412776"/>
            <a:ext cx="72621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611560" y="1090434"/>
            <a:ext cx="883872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400" dirty="0" smtClean="0">
              <a:latin typeface="Ubuntu"/>
            </a:endParaRPr>
          </a:p>
          <a:p>
            <a:r>
              <a:rPr lang="es-AR" sz="2400" b="1" dirty="0" smtClean="0">
                <a:latin typeface="Ubuntu"/>
              </a:rPr>
              <a:t>Alertas (RSS)</a:t>
            </a:r>
            <a:r>
              <a:rPr lang="es-AR" sz="2400" dirty="0" smtClean="0">
                <a:latin typeface="Ubuntu"/>
              </a:rPr>
              <a:t>: </a:t>
            </a:r>
          </a:p>
          <a:p>
            <a:endParaRPr lang="es-AR" sz="2400" dirty="0" smtClean="0">
              <a:latin typeface="Ubuntu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s-AR" sz="2400" dirty="0" smtClean="0">
                <a:latin typeface="Ubuntu"/>
              </a:rPr>
              <a:t>Si están disponible los resúmenes en inglés se cargan aproximadamente </a:t>
            </a:r>
            <a:r>
              <a:rPr lang="es-AR" sz="2400" b="1" dirty="0" smtClean="0">
                <a:latin typeface="Ubuntu"/>
              </a:rPr>
              <a:t>un mes después </a:t>
            </a:r>
            <a:r>
              <a:rPr lang="es-AR" sz="2400" dirty="0" smtClean="0">
                <a:latin typeface="Ubuntu"/>
              </a:rPr>
              <a:t>de la </a:t>
            </a:r>
            <a:r>
              <a:rPr lang="es-AR" sz="2400" u="sng" dirty="0" smtClean="0">
                <a:latin typeface="Ubuntu"/>
              </a:rPr>
              <a:t>fecha de publicación </a:t>
            </a:r>
            <a:r>
              <a:rPr lang="es-AR" sz="2400" dirty="0" smtClean="0">
                <a:latin typeface="Ubuntu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es-AR" sz="2400" dirty="0" smtClean="0">
              <a:latin typeface="Ubuntu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s-AR" sz="2400" dirty="0" smtClean="0">
                <a:latin typeface="Ubuntu"/>
              </a:rPr>
              <a:t>Si el </a:t>
            </a:r>
            <a:r>
              <a:rPr lang="es-AR" sz="2400" u="sng" dirty="0" smtClean="0">
                <a:latin typeface="Ubuntu"/>
              </a:rPr>
              <a:t>resumen </a:t>
            </a:r>
            <a:r>
              <a:rPr lang="es-AR" sz="2400" dirty="0" smtClean="0">
                <a:latin typeface="Ubuntu"/>
              </a:rPr>
              <a:t>se publica en un idioma distinto del inglés, </a:t>
            </a:r>
          </a:p>
          <a:p>
            <a:r>
              <a:rPr lang="es-AR" sz="2400" dirty="0" smtClean="0">
                <a:latin typeface="Ubuntu"/>
              </a:rPr>
              <a:t>     se suele traducir al inglés a menos que haya resúmenes</a:t>
            </a:r>
          </a:p>
          <a:p>
            <a:r>
              <a:rPr lang="es-AR" sz="2400" dirty="0" smtClean="0">
                <a:latin typeface="Ubuntu"/>
              </a:rPr>
              <a:t>    en inglés de algún miembros de la familia. </a:t>
            </a:r>
          </a:p>
          <a:p>
            <a:pPr marL="342900" indent="-342900">
              <a:buFont typeface="Wingdings" pitchFamily="2" charset="2"/>
              <a:buChar char="ü"/>
            </a:pPr>
            <a:endParaRPr lang="es-AR" sz="2400" dirty="0" smtClean="0">
              <a:latin typeface="Ubuntu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s-AR" sz="2400" dirty="0" smtClean="0">
                <a:latin typeface="Ubuntu"/>
              </a:rPr>
              <a:t>Las clasificaciones CPC están disponibles pocos meses después de la fecha de publicación.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71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RSS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600200"/>
            <a:ext cx="7482532" cy="4349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H="1">
            <a:off x="4932040" y="2060848"/>
            <a:ext cx="1080120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5796136" y="1648779"/>
            <a:ext cx="1188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Ubuntu"/>
              </a:rPr>
              <a:t>RSS</a:t>
            </a:r>
            <a:endParaRPr lang="es-ES" sz="2400" b="1" dirty="0">
              <a:solidFill>
                <a:srgbClr val="FF0000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899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Alerta RSS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50" y="1628800"/>
            <a:ext cx="7867315" cy="3933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2982" y="1484784"/>
            <a:ext cx="8216450" cy="57606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20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RSS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5"/>
            <a:ext cx="8006975" cy="4182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99592" y="4293096"/>
            <a:ext cx="3528392" cy="57606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0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Lens.org 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1644824" y="1130299"/>
            <a:ext cx="72621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600" dirty="0" smtClean="0"/>
          </a:p>
          <a:p>
            <a:pPr>
              <a:buFont typeface="Wingdings" pitchFamily="2" charset="2"/>
              <a:buChar char="ü"/>
            </a:pPr>
            <a:r>
              <a:rPr lang="es-AR" sz="2600" dirty="0">
                <a:latin typeface="Ubuntu"/>
              </a:rPr>
              <a:t>+</a:t>
            </a:r>
            <a:r>
              <a:rPr lang="es-AR" sz="2600" dirty="0" smtClean="0">
                <a:latin typeface="Ubuntu"/>
              </a:rPr>
              <a:t>96 millones (52 millones de familias</a:t>
            </a:r>
            <a:r>
              <a:rPr lang="es-AR" sz="2600" dirty="0">
                <a:latin typeface="Ubuntu"/>
              </a:rPr>
              <a:t>), </a:t>
            </a:r>
            <a:r>
              <a:rPr lang="es-AR" sz="2600" dirty="0" smtClean="0">
                <a:latin typeface="Ubuntu"/>
              </a:rPr>
              <a:t>+90 países</a:t>
            </a:r>
          </a:p>
          <a:p>
            <a:pPr>
              <a:buFont typeface="Wingdings" pitchFamily="2" charset="2"/>
              <a:buChar char="ü"/>
            </a:pPr>
            <a:r>
              <a:rPr lang="es-AR" sz="2600" dirty="0" smtClean="0">
                <a:latin typeface="Ubuntu"/>
              </a:rPr>
              <a:t>Búsqueda por palabras en inglés, español, japonés, ruso, chino, francés y alemán </a:t>
            </a:r>
          </a:p>
          <a:p>
            <a:pPr>
              <a:buFont typeface="Wingdings" pitchFamily="2" charset="2"/>
              <a:buChar char="ü"/>
            </a:pPr>
            <a:r>
              <a:rPr lang="es-AR" sz="2600" dirty="0" smtClean="0">
                <a:latin typeface="Ubuntu"/>
              </a:rPr>
              <a:t>Título, Resumen, Reivindicaciones (en forma individual o en conjunto)</a:t>
            </a:r>
          </a:p>
          <a:p>
            <a:pPr>
              <a:buFont typeface="Wingdings" pitchFamily="2" charset="2"/>
              <a:buChar char="ü"/>
            </a:pPr>
            <a:r>
              <a:rPr lang="es-AR" sz="2600" dirty="0" smtClean="0">
                <a:latin typeface="Ubuntu"/>
              </a:rPr>
              <a:t>Incorpora documentos científicos (PUBMED)</a:t>
            </a:r>
          </a:p>
          <a:p>
            <a:pPr>
              <a:buFont typeface="Wingdings" pitchFamily="2" charset="2"/>
              <a:buChar char="ü"/>
            </a:pPr>
            <a:r>
              <a:rPr lang="es-AR" sz="2600" dirty="0" smtClean="0">
                <a:latin typeface="Ubuntu"/>
              </a:rPr>
              <a:t>CPC / CIP</a:t>
            </a:r>
          </a:p>
          <a:p>
            <a:pPr>
              <a:buFont typeface="Wingdings" pitchFamily="2" charset="2"/>
              <a:buChar char="ü"/>
            </a:pPr>
            <a:r>
              <a:rPr lang="es-AR" sz="2400" dirty="0" smtClean="0">
                <a:latin typeface="Ubuntu"/>
              </a:rPr>
              <a:t>Gráficas </a:t>
            </a:r>
            <a:r>
              <a:rPr lang="es-AR" sz="2400" dirty="0">
                <a:latin typeface="Ubuntu"/>
              </a:rPr>
              <a:t>estadísticas</a:t>
            </a:r>
          </a:p>
          <a:p>
            <a:pPr>
              <a:buFont typeface="Wingdings" pitchFamily="2" charset="2"/>
              <a:buChar char="ü"/>
            </a:pPr>
            <a:r>
              <a:rPr lang="es-AR" sz="2600" dirty="0" smtClean="0">
                <a:latin typeface="Ubuntu"/>
              </a:rPr>
              <a:t>Función </a:t>
            </a:r>
            <a:r>
              <a:rPr lang="es-AR" sz="2600" dirty="0" err="1" smtClean="0">
                <a:latin typeface="Ubuntu"/>
              </a:rPr>
              <a:t>stemming</a:t>
            </a:r>
            <a:endParaRPr lang="es-AR" sz="26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538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Lens.org 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07" y="1332466"/>
            <a:ext cx="7670056" cy="4903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660232" y="2492896"/>
            <a:ext cx="1944216" cy="3743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8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Lens.org 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5" y="2060848"/>
            <a:ext cx="8491853" cy="36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53690" y="133205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itchFamily="34" charset="0"/>
              <a:buChar char="•"/>
            </a:pPr>
            <a:r>
              <a:rPr lang="es-ES" sz="3200" dirty="0" smtClean="0">
                <a:latin typeface="Ubuntu"/>
              </a:rPr>
              <a:t>Dispositivo médico - CIP ó CPC +</a:t>
            </a:r>
            <a:r>
              <a:rPr lang="es-ES" sz="3200" dirty="0" err="1" smtClean="0">
                <a:latin typeface="Ubuntu"/>
              </a:rPr>
              <a:t>Frec</a:t>
            </a:r>
            <a:r>
              <a:rPr lang="es-ES" sz="3200" dirty="0" smtClean="0">
                <a:latin typeface="Ubuntu"/>
              </a:rPr>
              <a:t>.</a:t>
            </a:r>
            <a:endParaRPr lang="es-ES" sz="3200" dirty="0">
              <a:latin typeface="Ubuntu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9271" y="2492896"/>
            <a:ext cx="636345" cy="2808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22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Patentscope.org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1547664" y="1130299"/>
            <a:ext cx="747822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600" dirty="0" smtClean="0"/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+56 millones de documentos, + 42 países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Búsqueda por palabras en los idiomas de presentación de las patentes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Título, Resumen, Reivindicaciones, Texto completo, CIP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Búsqueda por figuras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Graficas estadísticas</a:t>
            </a: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Función </a:t>
            </a:r>
            <a:r>
              <a:rPr lang="es-AR" sz="2800" dirty="0" err="1" smtClean="0">
                <a:latin typeface="Ubuntu"/>
              </a:rPr>
              <a:t>stemming</a:t>
            </a:r>
            <a:endParaRPr lang="es-AR" sz="2800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CLIR (Cross-Lingual </a:t>
            </a:r>
            <a:r>
              <a:rPr lang="es-AR" sz="2800" dirty="0" err="1">
                <a:latin typeface="Ubuntu"/>
              </a:rPr>
              <a:t>Information</a:t>
            </a:r>
            <a:r>
              <a:rPr lang="es-AR" sz="2800" dirty="0">
                <a:latin typeface="Ubuntu"/>
              </a:rPr>
              <a:t> </a:t>
            </a:r>
            <a:r>
              <a:rPr lang="es-AR" sz="2800" dirty="0" err="1" smtClean="0">
                <a:latin typeface="Ubuntu"/>
              </a:rPr>
              <a:t>Retrieval</a:t>
            </a:r>
            <a:r>
              <a:rPr lang="es-AR" sz="2800" dirty="0" smtClean="0">
                <a:latin typeface="Ubuntu"/>
              </a:rPr>
              <a:t>)</a:t>
            </a: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684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AR" sz="2800" dirty="0" smtClean="0"/>
              <a:t>La </a:t>
            </a:r>
            <a:r>
              <a:rPr lang="es-AR" sz="2800" dirty="0"/>
              <a:t>Vigilancia Tecnológica es un proceso organizado, selectivo y permanente, de </a:t>
            </a:r>
            <a:r>
              <a:rPr lang="es-AR" sz="2800" u="sng" dirty="0"/>
              <a:t>captar</a:t>
            </a:r>
            <a:r>
              <a:rPr lang="es-AR" sz="2800" dirty="0"/>
              <a:t> información del exterior y de la propia organización sobre ciencia y tecnología, </a:t>
            </a:r>
            <a:r>
              <a:rPr lang="es-AR" sz="2800" u="sng" dirty="0"/>
              <a:t>seleccionarla, analizarla, difundirla y comunicarla</a:t>
            </a:r>
            <a:r>
              <a:rPr lang="es-AR" sz="2800" dirty="0"/>
              <a:t>, para convertirla en conocimiento para tomar decisiones con menor riesgo y poder anticiparse a los </a:t>
            </a:r>
            <a:r>
              <a:rPr lang="es-AR" sz="2800" dirty="0" smtClean="0"/>
              <a:t>cambios.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AR" sz="2800" dirty="0" smtClean="0"/>
              <a:t>    (AENOR</a:t>
            </a:r>
            <a:r>
              <a:rPr lang="es-AR" sz="2800" dirty="0"/>
              <a:t>. UNE </a:t>
            </a:r>
            <a:r>
              <a:rPr lang="es-AR" sz="2800" dirty="0" smtClean="0"/>
              <a:t>166006:2006)</a:t>
            </a:r>
            <a:endParaRPr lang="es-AR" sz="28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-396552" y="332656"/>
            <a:ext cx="8229600" cy="1143000"/>
          </a:xfrm>
        </p:spPr>
        <p:txBody>
          <a:bodyPr>
            <a:noAutofit/>
          </a:bodyPr>
          <a:lstStyle/>
          <a:p>
            <a:r>
              <a:rPr lang="es-AR" sz="3600" b="1" dirty="0">
                <a:solidFill>
                  <a:schemeClr val="bg1"/>
                </a:solidFill>
              </a:rPr>
              <a:t>VT según la Norma UNE 166006:2006</a:t>
            </a:r>
            <a:br>
              <a:rPr lang="es-AR" sz="3600" b="1" dirty="0">
                <a:solidFill>
                  <a:schemeClr val="bg1"/>
                </a:solidFill>
              </a:rPr>
            </a:br>
            <a:endParaRPr lang="es-A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2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Patentscope.org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7863092" cy="4707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331640" y="5661248"/>
            <a:ext cx="7128792" cy="575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387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-344213" y="188640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Patentscope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: Búsqueda mediante figuras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69" y="1268760"/>
            <a:ext cx="6739330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564062" y="3429520"/>
            <a:ext cx="1232074" cy="863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780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-396552" y="124619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Patentscope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: Búsqueda mediante figuras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5040560" cy="52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3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540568" y="101369"/>
            <a:ext cx="857885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200" b="1" dirty="0" smtClean="0">
                <a:solidFill>
                  <a:schemeClr val="bg1"/>
                </a:solidFill>
              </a:rPr>
              <a:t>CLIR</a:t>
            </a:r>
            <a:endParaRPr lang="es-AR" sz="42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850" y="1628775"/>
            <a:ext cx="8496300" cy="47529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 pitchFamily="2" charset="2"/>
              <a:buChar char="ü"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484784"/>
            <a:ext cx="8280400" cy="471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115616" y="3475082"/>
            <a:ext cx="1944216" cy="359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25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756592" y="148705"/>
            <a:ext cx="857885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200" b="1" dirty="0" smtClean="0">
                <a:solidFill>
                  <a:schemeClr val="bg1"/>
                </a:solidFill>
              </a:rPr>
              <a:t>Especificar campo técnico</a:t>
            </a:r>
            <a:endParaRPr lang="es-AR" sz="42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850" y="1628775"/>
            <a:ext cx="8496300" cy="47529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08" y="1443830"/>
            <a:ext cx="7358062" cy="5122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763688" y="2998737"/>
            <a:ext cx="2800374" cy="3383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5436096" y="2888940"/>
            <a:ext cx="2386162" cy="612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493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900608" y="260648"/>
            <a:ext cx="857885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200" b="1" dirty="0" smtClean="0">
                <a:solidFill>
                  <a:schemeClr val="bg1"/>
                </a:solidFill>
              </a:rPr>
              <a:t>CLIR</a:t>
            </a:r>
            <a:endParaRPr lang="es-AR" sz="42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850" y="1628775"/>
            <a:ext cx="8496300" cy="47529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 smtClean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s-A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44" y="1451740"/>
            <a:ext cx="7247536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619672" y="2492896"/>
            <a:ext cx="7391552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496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Google </a:t>
            </a:r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Patents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691680" y="1130299"/>
            <a:ext cx="72621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600" dirty="0" smtClean="0"/>
          </a:p>
          <a:p>
            <a:pPr>
              <a:buFont typeface="Wingdings" pitchFamily="2" charset="2"/>
              <a:buChar char="ü"/>
            </a:pPr>
            <a:r>
              <a:rPr lang="es-AR" sz="2800" dirty="0">
                <a:latin typeface="Ubuntu"/>
              </a:rPr>
              <a:t>+</a:t>
            </a:r>
            <a:r>
              <a:rPr lang="es-AR" sz="2800" dirty="0" smtClean="0">
                <a:latin typeface="Ubuntu"/>
              </a:rPr>
              <a:t>50 </a:t>
            </a:r>
            <a:r>
              <a:rPr lang="es-AR" sz="2800" dirty="0">
                <a:latin typeface="Ubuntu"/>
              </a:rPr>
              <a:t>millones de documentos, </a:t>
            </a:r>
            <a:r>
              <a:rPr lang="es-AR" sz="2800" dirty="0" smtClean="0">
                <a:latin typeface="Ubuntu"/>
              </a:rPr>
              <a:t>CN, DE, CA, US, EP y WO</a:t>
            </a: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>
                <a:latin typeface="Ubuntu"/>
              </a:rPr>
              <a:t>Búsqueda </a:t>
            </a:r>
            <a:r>
              <a:rPr lang="es-AR" sz="2800" dirty="0" smtClean="0">
                <a:latin typeface="Ubuntu"/>
              </a:rPr>
              <a:t>en inglés o idiomas de presentación de documentos PCT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Búsqueda en documentos completos para las patentes de EEUU desde 1836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Título y Texto completo </a:t>
            </a: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CIP y CPC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err="1" smtClean="0">
                <a:latin typeface="Ubuntu"/>
              </a:rPr>
              <a:t>Find</a:t>
            </a:r>
            <a:r>
              <a:rPr lang="es-AR" sz="2800" dirty="0" smtClean="0">
                <a:latin typeface="Ubuntu"/>
              </a:rPr>
              <a:t> prior Art (plataforma de información)</a:t>
            </a: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endParaRPr lang="es-AR" sz="2800" b="1" dirty="0" smtClean="0">
              <a:latin typeface="Ubuntu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321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Google </a:t>
            </a:r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Patents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914759" cy="4104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6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Patentinspiration.com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187624" y="1196752"/>
            <a:ext cx="72621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AR" sz="2400" dirty="0"/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+90 </a:t>
            </a:r>
            <a:r>
              <a:rPr lang="es-AR" sz="2800" dirty="0">
                <a:latin typeface="Ubuntu"/>
              </a:rPr>
              <a:t>millones de documentos, </a:t>
            </a:r>
            <a:r>
              <a:rPr lang="es-AR" sz="2800" dirty="0" smtClean="0">
                <a:latin typeface="Ubuntu"/>
              </a:rPr>
              <a:t>+90 países</a:t>
            </a: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>
                <a:latin typeface="Ubuntu"/>
              </a:rPr>
              <a:t>Búsqueda en inglés o idiomas de presentación de documentos </a:t>
            </a:r>
            <a:endParaRPr lang="es-AR" sz="2800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Título, Resumen, Reivindicaciones y Descripción </a:t>
            </a:r>
            <a:endParaRPr lang="es-AR" sz="2800" dirty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>
                <a:latin typeface="Ubuntu"/>
              </a:rPr>
              <a:t>CIP y </a:t>
            </a:r>
            <a:r>
              <a:rPr lang="es-AR" sz="2800" dirty="0" smtClean="0">
                <a:latin typeface="Ubuntu"/>
              </a:rPr>
              <a:t>CPC</a:t>
            </a: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Función </a:t>
            </a:r>
            <a:r>
              <a:rPr lang="es-AR" sz="2800" dirty="0" err="1" smtClean="0">
                <a:latin typeface="Ubuntu"/>
              </a:rPr>
              <a:t>stemming</a:t>
            </a:r>
            <a:endParaRPr lang="es-AR" sz="2800" dirty="0" smtClean="0">
              <a:latin typeface="Ubuntu"/>
            </a:endParaRPr>
          </a:p>
          <a:p>
            <a:pPr>
              <a:buFont typeface="Wingdings" pitchFamily="2" charset="2"/>
              <a:buChar char="ü"/>
            </a:pPr>
            <a:r>
              <a:rPr lang="es-AR" sz="2800" dirty="0" smtClean="0">
                <a:latin typeface="Ubuntu"/>
              </a:rPr>
              <a:t>Gráficas estadísticas (limitadas en versión gratuita)</a:t>
            </a:r>
            <a:endParaRPr lang="es-AR" sz="2800" dirty="0">
              <a:latin typeface="Ubuntu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9300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Patentinspiration.com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824865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331640" y="2492896"/>
            <a:ext cx="6048672" cy="1151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0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396081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AR" sz="2800" dirty="0" smtClean="0"/>
              <a:t>El objetivo principal de los procesos de Vigilancia Tecnológica es convertir información en conocimiento para la organización.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s-AR" sz="28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AR" sz="2800" dirty="0" smtClean="0"/>
              <a:t>Conocimiento para ser utilizado en los ajustes de proyectos, estrategias, entre otros, de la Organización.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s-AR" sz="28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AR" sz="2800" dirty="0" smtClean="0"/>
              <a:t>Este conocimiento se refleja en informes que describen las tendencias y cambios significativos para la organización, denominados: «Informes de Vigilancia Tecnológica».</a:t>
            </a:r>
          </a:p>
        </p:txBody>
      </p:sp>
      <p:sp>
        <p:nvSpPr>
          <p:cNvPr id="4" name="AutoShape 4"/>
          <p:cNvSpPr txBox="1">
            <a:spLocks noChangeArrowheads="1"/>
          </p:cNvSpPr>
          <p:nvPr/>
        </p:nvSpPr>
        <p:spPr bwMode="auto">
          <a:xfrm>
            <a:off x="-324544" y="9818"/>
            <a:ext cx="8139112" cy="1079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AR" sz="3600" b="1" dirty="0" smtClean="0">
                <a:solidFill>
                  <a:schemeClr val="bg1"/>
                </a:solidFill>
              </a:rPr>
              <a:t>De la Información al Conocimiento </a:t>
            </a:r>
            <a:endParaRPr lang="es-A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Patentinspiration.com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7732415" cy="4538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937" y="1196752"/>
            <a:ext cx="9136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es-ES" sz="2400" b="1" dirty="0" smtClean="0">
                <a:latin typeface="Ubuntu"/>
              </a:rPr>
              <a:t>CPC más frecuentes</a:t>
            </a:r>
            <a:endParaRPr lang="es-ES" sz="2400" b="1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7287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Patentinspiration.com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8080201" cy="38653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937" y="1196752"/>
            <a:ext cx="9136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es-ES" sz="2400" b="1" dirty="0" smtClean="0">
                <a:latin typeface="Ubuntu"/>
              </a:rPr>
              <a:t>Palabras más frecuentes</a:t>
            </a:r>
            <a:endParaRPr lang="es-ES" sz="2400" b="1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1725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7368885" cy="4642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Google: Búsqueda mediante figuras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55776" y="1782080"/>
            <a:ext cx="3604877" cy="431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3852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7524750" cy="413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Google: Búsqueda mediante figuras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048418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54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Google: </a:t>
            </a:r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Find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 Prior Art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612900"/>
            <a:ext cx="7343966" cy="4192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168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55</a:t>
            </a:fld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-684584" y="336837"/>
            <a:ext cx="9136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bg1"/>
                </a:solidFill>
                <a:latin typeface="Ubuntu"/>
              </a:rPr>
              <a:t>Find</a:t>
            </a:r>
            <a:r>
              <a:rPr lang="es-ES" sz="3200" b="1" dirty="0" smtClean="0">
                <a:solidFill>
                  <a:schemeClr val="bg1"/>
                </a:solidFill>
                <a:latin typeface="Ubuntu"/>
              </a:rPr>
              <a:t> Prior Art</a:t>
            </a:r>
            <a:endParaRPr lang="es-ES" sz="32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7627595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92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-324544" y="44450"/>
            <a:ext cx="9036050" cy="1143000"/>
          </a:xfrm>
        </p:spPr>
        <p:txBody>
          <a:bodyPr>
            <a:noAutofit/>
          </a:bodyPr>
          <a:lstStyle/>
          <a:p>
            <a:r>
              <a:rPr lang="es-AR" sz="3600" b="1" dirty="0" smtClean="0">
                <a:solidFill>
                  <a:schemeClr val="bg1"/>
                </a:solidFill>
              </a:rPr>
              <a:t>CCD - </a:t>
            </a:r>
            <a:r>
              <a:rPr lang="es-AR" sz="3600" b="1" dirty="0" err="1" smtClean="0">
                <a:solidFill>
                  <a:schemeClr val="bg1"/>
                </a:solidFill>
              </a:rPr>
              <a:t>Common</a:t>
            </a:r>
            <a:r>
              <a:rPr lang="es-AR" sz="3600" b="1" dirty="0" smtClean="0">
                <a:solidFill>
                  <a:schemeClr val="bg1"/>
                </a:solidFill>
              </a:rPr>
              <a:t> </a:t>
            </a:r>
            <a:r>
              <a:rPr lang="es-AR" sz="3600" b="1" dirty="0" err="1" smtClean="0">
                <a:solidFill>
                  <a:schemeClr val="bg1"/>
                </a:solidFill>
              </a:rPr>
              <a:t>Citacion</a:t>
            </a:r>
            <a:r>
              <a:rPr lang="es-AR" sz="3600" b="1" dirty="0" smtClean="0">
                <a:solidFill>
                  <a:schemeClr val="bg1"/>
                </a:solidFill>
              </a:rPr>
              <a:t> </a:t>
            </a:r>
            <a:r>
              <a:rPr lang="es-AR" sz="3600" b="1" dirty="0" err="1" smtClean="0">
                <a:solidFill>
                  <a:schemeClr val="bg1"/>
                </a:solidFill>
              </a:rPr>
              <a:t>Document</a:t>
            </a:r>
            <a:r>
              <a:rPr lang="es-AR" sz="3600" b="1" dirty="0" smtClean="0">
                <a:solidFill>
                  <a:schemeClr val="bg1"/>
                </a:solidFill>
              </a:rPr>
              <a:t/>
            </a:r>
            <a:br>
              <a:rPr lang="es-AR" sz="3600" b="1" dirty="0" smtClean="0">
                <a:solidFill>
                  <a:schemeClr val="bg1"/>
                </a:solidFill>
              </a:rPr>
            </a:br>
            <a:r>
              <a:rPr lang="es-AR" sz="1800" dirty="0" smtClean="0">
                <a:solidFill>
                  <a:schemeClr val="bg1"/>
                </a:solidFill>
              </a:rPr>
              <a:t>http://ccd.fiveipoffices.org/CCD-2.0.4/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340768"/>
            <a:ext cx="6928762" cy="4955909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5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-324544" y="44450"/>
            <a:ext cx="9036050" cy="1143000"/>
          </a:xfrm>
        </p:spPr>
        <p:txBody>
          <a:bodyPr>
            <a:noAutofit/>
          </a:bodyPr>
          <a:lstStyle/>
          <a:p>
            <a:r>
              <a:rPr lang="es-AR" sz="3600" b="1" dirty="0" smtClean="0">
                <a:solidFill>
                  <a:schemeClr val="bg1"/>
                </a:solidFill>
              </a:rPr>
              <a:t>CCD </a:t>
            </a:r>
            <a:r>
              <a:rPr lang="es-AR" sz="3600" b="1" dirty="0">
                <a:solidFill>
                  <a:schemeClr val="bg1"/>
                </a:solidFill>
              </a:rPr>
              <a:t>e</a:t>
            </a:r>
            <a:r>
              <a:rPr lang="es-AR" sz="3600" b="1" dirty="0" smtClean="0">
                <a:solidFill>
                  <a:schemeClr val="bg1"/>
                </a:solidFill>
              </a:rPr>
              <a:t>s </a:t>
            </a:r>
            <a:r>
              <a:rPr lang="es-AR" sz="3600" b="1" dirty="0" err="1" smtClean="0">
                <a:solidFill>
                  <a:schemeClr val="bg1"/>
                </a:solidFill>
              </a:rPr>
              <a:t>Espacenet</a:t>
            </a:r>
            <a:r>
              <a:rPr lang="es-AR" sz="3600" b="1" dirty="0" smtClean="0">
                <a:solidFill>
                  <a:schemeClr val="bg1"/>
                </a:solidFill>
              </a:rPr>
              <a:t> (Documentos citados) </a:t>
            </a:r>
            <a:br>
              <a:rPr lang="es-AR" sz="3600" b="1" dirty="0" smtClean="0">
                <a:solidFill>
                  <a:schemeClr val="bg1"/>
                </a:solidFill>
              </a:rPr>
            </a:br>
            <a:endParaRPr lang="es-AR" sz="1800" dirty="0" smtClean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8214360" cy="3611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0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-324544" y="44450"/>
            <a:ext cx="9036050" cy="1143000"/>
          </a:xfrm>
        </p:spPr>
        <p:txBody>
          <a:bodyPr>
            <a:noAutofit/>
          </a:bodyPr>
          <a:lstStyle/>
          <a:p>
            <a:r>
              <a:rPr lang="es-AR" sz="3600" b="1" dirty="0" smtClean="0">
                <a:solidFill>
                  <a:schemeClr val="bg1"/>
                </a:solidFill>
              </a:rPr>
              <a:t>¿ El futuro de las búsquedas ?</a:t>
            </a:r>
            <a:endParaRPr lang="es-AR" sz="1800" dirty="0" smtClean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891315" cy="4262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497962" y="2997426"/>
            <a:ext cx="6322510" cy="1367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15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353465" y="260648"/>
            <a:ext cx="8135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defRPr/>
            </a:pPr>
            <a:r>
              <a:rPr lang="es-ES_tradnl" sz="3600" b="1" cap="small" dirty="0" smtClean="0">
                <a:solidFill>
                  <a:schemeClr val="bg1"/>
                </a:solidFill>
                <a:latin typeface="Ubuntu"/>
                <a:ea typeface="+mj-ea"/>
                <a:cs typeface="+mj-cs"/>
              </a:rPr>
              <a:t>Clasificación De Patentes</a:t>
            </a:r>
            <a:endParaRPr lang="es-ES" sz="3600" b="1" cap="small" dirty="0">
              <a:solidFill>
                <a:schemeClr val="bg1"/>
              </a:solidFill>
              <a:latin typeface="Ubuntu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27584" y="1734301"/>
            <a:ext cx="8136706" cy="43211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"/>
              <a:buNone/>
              <a:defRPr/>
            </a:pPr>
            <a:r>
              <a:rPr lang="es-ES" dirty="0" smtClean="0">
                <a:latin typeface="Ubuntu"/>
              </a:rPr>
              <a:t>Ordenamiento temático de todo tipo de invenciones: productos, procesos, materiales, dispositivos, etc.</a:t>
            </a:r>
          </a:p>
          <a:p>
            <a:pPr marL="274320" indent="-274320">
              <a:lnSpc>
                <a:spcPct val="80000"/>
              </a:lnSpc>
              <a:buFont typeface="Wingdings 2" pitchFamily="18" charset="2"/>
              <a:buNone/>
              <a:defRPr/>
            </a:pPr>
            <a:endParaRPr lang="es-ES" sz="2700" dirty="0" smtClean="0">
              <a:latin typeface="Ubuntu"/>
            </a:endParaRPr>
          </a:p>
          <a:p>
            <a:pPr marL="274320" indent="-27432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ES" sz="2700" b="1" dirty="0" smtClean="0">
                <a:latin typeface="Ubuntu"/>
              </a:rPr>
              <a:t>CIP / IPC </a:t>
            </a:r>
          </a:p>
          <a:p>
            <a:pPr marL="640080" lvl="1" indent="-27432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ES" sz="2700" dirty="0" smtClean="0">
                <a:latin typeface="Ubuntu"/>
              </a:rPr>
              <a:t>Clasificación Internacional de Patentes  (OMPI) Acuerdo de Estrasburgo.</a:t>
            </a:r>
          </a:p>
          <a:p>
            <a:pPr marL="274320" indent="-27432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ES" sz="2700" b="1" dirty="0" smtClean="0">
                <a:latin typeface="Ubuntu"/>
              </a:rPr>
              <a:t>CPC</a:t>
            </a:r>
          </a:p>
          <a:p>
            <a:pPr marL="640080" lvl="1" indent="-27432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ES" sz="2700" dirty="0" smtClean="0">
                <a:latin typeface="Ubuntu"/>
              </a:rPr>
              <a:t>Clasificación de Patentes acordada por la EPO y USPTO (</a:t>
            </a:r>
            <a:r>
              <a:rPr lang="es-AR" sz="2400" dirty="0" smtClean="0">
                <a:latin typeface="Ubuntu"/>
              </a:rPr>
              <a:t> </a:t>
            </a:r>
            <a:r>
              <a:rPr lang="es-AR" sz="2400" dirty="0" err="1" smtClean="0">
                <a:latin typeface="Ubuntu"/>
              </a:rPr>
              <a:t>Cooperative</a:t>
            </a:r>
            <a:r>
              <a:rPr lang="es-AR" sz="2400" dirty="0" smtClean="0">
                <a:latin typeface="Ubuntu"/>
              </a:rPr>
              <a:t> </a:t>
            </a:r>
            <a:r>
              <a:rPr lang="es-AR" sz="2400" dirty="0" err="1" smtClean="0">
                <a:latin typeface="Ubuntu"/>
              </a:rPr>
              <a:t>Patent</a:t>
            </a:r>
            <a:r>
              <a:rPr lang="es-AR" sz="2400" dirty="0" smtClean="0">
                <a:latin typeface="Ubuntu"/>
              </a:rPr>
              <a:t> </a:t>
            </a:r>
            <a:r>
              <a:rPr lang="es-AR" sz="2400" dirty="0" err="1" smtClean="0">
                <a:latin typeface="Ubuntu"/>
              </a:rPr>
              <a:t>Classification</a:t>
            </a:r>
            <a:r>
              <a:rPr lang="es-AR" sz="2400" dirty="0" smtClean="0">
                <a:latin typeface="Ubuntu"/>
              </a:rPr>
              <a:t> )</a:t>
            </a:r>
            <a:endParaRPr lang="es-ES" sz="2700" dirty="0" smtClean="0">
              <a:latin typeface="Ubuntu"/>
            </a:endParaRPr>
          </a:p>
          <a:p>
            <a:pPr marL="640080" lvl="1" indent="-274320">
              <a:lnSpc>
                <a:spcPct val="80000"/>
              </a:lnSpc>
              <a:defRPr/>
            </a:pPr>
            <a:endParaRPr lang="es-ES" sz="2700" dirty="0" smtClean="0">
              <a:latin typeface="+mj-lt"/>
            </a:endParaRPr>
          </a:p>
          <a:p>
            <a:pPr marL="274320" indent="-274320">
              <a:lnSpc>
                <a:spcPct val="80000"/>
              </a:lnSpc>
              <a:buFont typeface="Arial" pitchFamily="34" charset="0"/>
              <a:buChar char="–"/>
              <a:defRPr/>
            </a:pPr>
            <a:endParaRPr lang="es-ES" sz="3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8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Content Placeholder 2"/>
          <p:cNvSpPr>
            <a:spLocks/>
          </p:cNvSpPr>
          <p:nvPr/>
        </p:nvSpPr>
        <p:spPr bwMode="auto">
          <a:xfrm>
            <a:off x="1429796" y="1844824"/>
            <a:ext cx="7129463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9750" indent="-457200" eaLnBrk="0" hangingPunct="0">
              <a:spcBef>
                <a:spcPts val="600"/>
              </a:spcBef>
              <a:buClr>
                <a:schemeClr val="tx2"/>
              </a:buClr>
              <a:buSzPct val="80000"/>
              <a:buFont typeface="Wingdings" pitchFamily="2" charset="2"/>
              <a:buChar char="ü"/>
            </a:pPr>
            <a:r>
              <a:rPr lang="es-ES" sz="2800" dirty="0"/>
              <a:t>Ferias/Congresos/Seminarios</a:t>
            </a:r>
          </a:p>
          <a:p>
            <a:pPr marL="539750" indent="-457200" eaLnBrk="0" hangingPunct="0">
              <a:spcBef>
                <a:spcPts val="600"/>
              </a:spcBef>
              <a:buClr>
                <a:schemeClr val="tx2"/>
              </a:buClr>
              <a:buSzPct val="80000"/>
              <a:buFont typeface="Wingdings" pitchFamily="2" charset="2"/>
              <a:buChar char="ü"/>
            </a:pPr>
            <a:r>
              <a:rPr lang="es-ES" sz="2800" dirty="0"/>
              <a:t>Revistas Técnicas</a:t>
            </a:r>
          </a:p>
          <a:p>
            <a:pPr marL="539750" indent="-457200" eaLnBrk="0" hangingPunct="0">
              <a:spcBef>
                <a:spcPts val="600"/>
              </a:spcBef>
              <a:buClr>
                <a:schemeClr val="tx2"/>
              </a:buClr>
              <a:buSzPct val="80000"/>
              <a:buFont typeface="Wingdings" pitchFamily="2" charset="2"/>
              <a:buChar char="ü"/>
            </a:pPr>
            <a:r>
              <a:rPr lang="es-ES" sz="2800" dirty="0" smtClean="0"/>
              <a:t>Mercado</a:t>
            </a:r>
          </a:p>
          <a:p>
            <a:pPr marL="539750" indent="-457200" eaLnBrk="0" hangingPunct="0">
              <a:spcBef>
                <a:spcPts val="600"/>
              </a:spcBef>
              <a:buClr>
                <a:schemeClr val="tx2"/>
              </a:buClr>
              <a:buSzPct val="80000"/>
              <a:buFont typeface="Wingdings" pitchFamily="2" charset="2"/>
              <a:buChar char="ü"/>
            </a:pPr>
            <a:r>
              <a:rPr lang="es-ES" sz="2800" dirty="0" smtClean="0"/>
              <a:t>Google, Internet</a:t>
            </a:r>
            <a:endParaRPr lang="es-ES" sz="2800" dirty="0"/>
          </a:p>
          <a:p>
            <a:pPr marL="539750" indent="-457200" eaLnBrk="0" hangingPunct="0">
              <a:spcBef>
                <a:spcPts val="600"/>
              </a:spcBef>
              <a:buClr>
                <a:schemeClr val="tx2"/>
              </a:buClr>
              <a:buSzPct val="80000"/>
              <a:buFont typeface="Wingdings" pitchFamily="2" charset="2"/>
              <a:buChar char="ü"/>
            </a:pPr>
            <a:r>
              <a:rPr lang="es-ES" sz="2800" dirty="0"/>
              <a:t>Conversaciones con Clientes, Proveedores, Colegas, Competencia.</a:t>
            </a:r>
          </a:p>
          <a:p>
            <a:pPr marL="539750" indent="-457200" eaLnBrk="0" hangingPunct="0">
              <a:spcBef>
                <a:spcPts val="600"/>
              </a:spcBef>
              <a:buClr>
                <a:schemeClr val="tx2"/>
              </a:buClr>
              <a:buSzPct val="80000"/>
              <a:buFont typeface="Wingdings" pitchFamily="2" charset="2"/>
              <a:buChar char="ü"/>
            </a:pPr>
            <a:r>
              <a:rPr lang="es-ES" sz="2800" dirty="0"/>
              <a:t>En universidades, </a:t>
            </a:r>
            <a:r>
              <a:rPr lang="es-MX" sz="2800" dirty="0"/>
              <a:t>hablar con Estudiantes, Investigadores o Egresados</a:t>
            </a:r>
            <a:endParaRPr lang="es-E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8" y="18864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-1476672" y="188640"/>
            <a:ext cx="10225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3600" b="1" dirty="0">
                <a:solidFill>
                  <a:schemeClr val="bg1"/>
                </a:solidFill>
              </a:rPr>
              <a:t>Vigilancia tecnológica </a:t>
            </a:r>
            <a:r>
              <a:rPr lang="es-ES" sz="3600" b="1" dirty="0" smtClean="0">
                <a:solidFill>
                  <a:schemeClr val="bg1"/>
                </a:solidFill>
              </a:rPr>
              <a:t>tradicional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8229600" cy="3655531"/>
          </a:xfrm>
          <a:prstGeom prst="rect">
            <a:avLst/>
          </a:prstGeom>
          <a:noFill/>
          <a:ln cap="flat">
            <a:solidFill>
              <a:schemeClr val="tx1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-324544" y="288925"/>
            <a:ext cx="9165704" cy="1267867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CIP Clasificación </a:t>
            </a:r>
            <a:r>
              <a:rPr lang="es-AR" sz="4000" b="1" dirty="0" err="1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Int</a:t>
            </a: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. de Patentes</a:t>
            </a:r>
            <a:endParaRPr lang="es-AR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" y="1844824"/>
            <a:ext cx="8623300" cy="3743325"/>
          </a:xfrm>
          <a:prstGeom prst="rect">
            <a:avLst/>
          </a:prstGeom>
          <a:noFill/>
          <a:ln cap="flat">
            <a:solidFill>
              <a:schemeClr val="tx1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324544" y="288925"/>
            <a:ext cx="9165704" cy="1267867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CIP Clasificación </a:t>
            </a:r>
            <a:r>
              <a:rPr lang="es-AR" sz="4000" b="1" dirty="0" err="1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Int</a:t>
            </a: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. de Patentes</a:t>
            </a:r>
            <a:endParaRPr lang="es-AR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916832"/>
            <a:ext cx="8229600" cy="3609975"/>
          </a:xfrm>
          <a:prstGeom prst="rect">
            <a:avLst/>
          </a:prstGeom>
          <a:noFill/>
          <a:ln cap="flat">
            <a:solidFill>
              <a:schemeClr val="tx1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88640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3400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CIP - F03D</a:t>
            </a:r>
            <a:endParaRPr lang="es-AR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CIP - F03D grupo 1</a:t>
            </a:r>
            <a:endParaRPr lang="es-AR" sz="4000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868941"/>
            <a:ext cx="14449769" cy="1295648"/>
          </a:xfrm>
          <a:prstGeom prst="rect">
            <a:avLst/>
          </a:prstGeom>
          <a:noFill/>
          <a:ln cap="flat">
            <a:solidFill>
              <a:schemeClr val="tx1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 descr="http://www.biodisol.com/wp-content/uploads/2008/08/generador_eolico_domestico_de_la_empresa_austrowi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9" y="3271890"/>
            <a:ext cx="2040649" cy="317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encrypted-tbn1.gstatic.com/images?q=tbn:ANd9GcS-S2zer13bXQJ_zA4Il9Wohpie5ll5Rx-y8IGIxnGICgHi2tq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77963"/>
            <a:ext cx="3024336" cy="24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2924944"/>
            <a:ext cx="276225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8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324544" y="288925"/>
            <a:ext cx="9165704" cy="1267867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CIP «Términos»</a:t>
            </a:r>
            <a:endParaRPr lang="es-AR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07" y="1651755"/>
            <a:ext cx="8128895" cy="4223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6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65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-324544" y="288925"/>
            <a:ext cx="9165704" cy="1267867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CIP «TACSY»</a:t>
            </a:r>
            <a:endParaRPr lang="es-AR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04" y="1556792"/>
            <a:ext cx="7766534" cy="4439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195736" y="4797152"/>
            <a:ext cx="5904656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97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1B27D-1A8B-435D-9B15-EE7DFBEDF2DD}" type="slidenum">
              <a:rPr lang="es-ES" smtClean="0"/>
              <a:pPr>
                <a:defRPr/>
              </a:pPr>
              <a:t>66</a:t>
            </a:fld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-777280" y="288925"/>
            <a:ext cx="9165704" cy="1267867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32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Problemas con CIP en Latinoamérica</a:t>
            </a:r>
            <a:endParaRPr lang="es-AR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27584" y="1734301"/>
            <a:ext cx="8136706" cy="43211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ES" sz="2800" dirty="0" smtClean="0">
                <a:latin typeface="Ubuntu"/>
                <a:cs typeface="Arial" pitchFamily="34" charset="0"/>
              </a:rPr>
              <a:t>LATIPAT, No se actualizan los CIP, por lo que hay que manejarse con las distintas ediciones del manual 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es-ES" sz="2800" dirty="0" smtClean="0">
              <a:latin typeface="Ubuntu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AR" sz="2800" dirty="0" smtClean="0">
                <a:latin typeface="Ubuntu"/>
                <a:cs typeface="Arial" pitchFamily="34" charset="0"/>
              </a:rPr>
              <a:t>EL CIP es colocado cuando aún no está realizado el examen substantivo o de la búsqueda.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es-AR" sz="2800" dirty="0">
              <a:latin typeface="Ubuntu"/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AR" sz="2800" dirty="0" err="1" smtClean="0">
                <a:latin typeface="Ubuntu"/>
                <a:cs typeface="Arial" pitchFamily="34" charset="0"/>
              </a:rPr>
              <a:t>Espacenet</a:t>
            </a:r>
            <a:r>
              <a:rPr lang="es-AR" sz="2800" dirty="0" smtClean="0">
                <a:latin typeface="Ubuntu"/>
                <a:cs typeface="Arial" pitchFamily="34" charset="0"/>
              </a:rPr>
              <a:t> coloca el CPC de un documento equivalente, pudiendo no ser siempre correcto.</a:t>
            </a:r>
            <a:endParaRPr lang="es-ES" sz="2800" dirty="0" smtClean="0">
              <a:latin typeface="Ubuntu"/>
              <a:cs typeface="Arial" pitchFamily="34" charset="0"/>
            </a:endParaRPr>
          </a:p>
          <a:p>
            <a:pPr marL="274320" indent="-274320">
              <a:lnSpc>
                <a:spcPct val="80000"/>
              </a:lnSpc>
              <a:buFont typeface="Arial" pitchFamily="34" charset="0"/>
              <a:buChar char="–"/>
              <a:defRPr/>
            </a:pPr>
            <a:endParaRPr lang="es-ES" sz="3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892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563688"/>
            <a:ext cx="7467600" cy="4248150"/>
          </a:xfrm>
          <a:prstGeom prst="rect">
            <a:avLst/>
          </a:prstGeom>
          <a:noFill/>
          <a:ln cap="flat">
            <a:solidFill>
              <a:schemeClr val="tx1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5"/>
          <p:cNvSpPr/>
          <p:nvPr/>
        </p:nvSpPr>
        <p:spPr>
          <a:xfrm rot="10800000">
            <a:off x="4011786" y="5394325"/>
            <a:ext cx="936625" cy="269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33972" y="260648"/>
            <a:ext cx="94332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CPC– </a:t>
            </a:r>
            <a:r>
              <a:rPr lang="es-AR" sz="4000" b="1" dirty="0" err="1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Clasif</a:t>
            </a: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. Cooperativa  </a:t>
            </a:r>
            <a:r>
              <a:rPr lang="en-US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F03D1/02</a:t>
            </a:r>
            <a:endParaRPr lang="es-AR" sz="4000" b="1" dirty="0">
              <a:solidFill>
                <a:schemeClr val="bg1"/>
              </a:solidFill>
              <a:latin typeface="Ubuntu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33972" y="260648"/>
            <a:ext cx="94332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AR" sz="4000" b="1" dirty="0" smtClean="0">
                <a:solidFill>
                  <a:schemeClr val="bg1"/>
                </a:solidFill>
                <a:latin typeface="Ubuntu"/>
                <a:ea typeface="Verdana" pitchFamily="34" charset="0"/>
                <a:cs typeface="Verdana" pitchFamily="34" charset="0"/>
              </a:rPr>
              <a:t>CPC– Búsqueda</a:t>
            </a:r>
            <a:endParaRPr lang="es-AR" sz="4000" b="1" dirty="0">
              <a:solidFill>
                <a:schemeClr val="bg1"/>
              </a:solidFill>
              <a:latin typeface="Ubuntu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8028384" cy="4173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761623" y="2636912"/>
            <a:ext cx="3604877" cy="431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17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455988" y="692150"/>
            <a:ext cx="5688012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AR" sz="2800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es-AR" sz="3200" dirty="0" smtClean="0">
                <a:solidFill>
                  <a:schemeClr val="bg1"/>
                </a:solidFill>
                <a:latin typeface="+mj-lt"/>
              </a:rPr>
              <a:t>No es la especie más fuerte la que sobrevive, ni la más inteligente, sino la que responde mejor al cambio</a:t>
            </a:r>
            <a:r>
              <a:rPr lang="es-AR" sz="2800" dirty="0" smtClean="0">
                <a:solidFill>
                  <a:schemeClr val="bg1"/>
                </a:solidFill>
                <a:latin typeface="+mj-lt"/>
              </a:rPr>
              <a:t>.» </a:t>
            </a:r>
          </a:p>
          <a:p>
            <a:pPr eaLnBrk="1" hangingPunct="1">
              <a:defRPr/>
            </a:pPr>
            <a:endParaRPr lang="es-AR" sz="28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es-AR" sz="2800" dirty="0" smtClean="0">
                <a:solidFill>
                  <a:schemeClr val="bg1"/>
                </a:solidFill>
                <a:latin typeface="+mj-lt"/>
              </a:rPr>
              <a:t>CHARLES DARWIN </a:t>
            </a:r>
          </a:p>
          <a:p>
            <a:pPr eaLnBrk="1" hangingPunct="1">
              <a:defRPr/>
            </a:pPr>
            <a:r>
              <a:rPr lang="es-AR" dirty="0" smtClean="0">
                <a:solidFill>
                  <a:schemeClr val="bg1"/>
                </a:solidFill>
              </a:rPr>
              <a:t>(1809 - 1882)</a:t>
            </a:r>
            <a:r>
              <a:rPr lang="es-AR" dirty="0" smtClean="0"/>
              <a:t> </a:t>
            </a:r>
          </a:p>
          <a:p>
            <a:pPr eaLnBrk="1" hangingPunct="1">
              <a:defRPr/>
            </a:pPr>
            <a:endParaRPr lang="es-AR" dirty="0" smtClean="0"/>
          </a:p>
        </p:txBody>
      </p:sp>
    </p:spTree>
    <p:extLst>
      <p:ext uri="{BB962C8B-B14F-4D97-AF65-F5344CB8AC3E}">
        <p14:creationId xmlns:p14="http://schemas.microsoft.com/office/powerpoint/2010/main" val="12766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19239" y="1556792"/>
            <a:ext cx="7416824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r>
              <a:rPr lang="es-ES_tradnl" sz="2400" dirty="0">
                <a:cs typeface="Times New Roman" pitchFamily="18" charset="0"/>
              </a:rPr>
              <a:t>¿Cómo evoluciona el entorno Tecnológico?</a:t>
            </a:r>
            <a:endParaRPr lang="ca-ES" sz="2400" dirty="0"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r>
              <a:rPr lang="es-ES_tradnl" sz="2400" dirty="0">
                <a:cs typeface="Times New Roman" pitchFamily="18" charset="0"/>
              </a:rPr>
              <a:t>¿Cuál es la estructura y el tamaño del mercado?</a:t>
            </a:r>
          </a:p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r>
              <a:rPr lang="es-ES_tradnl" sz="2400" dirty="0">
                <a:cs typeface="Times New Roman" pitchFamily="18" charset="0"/>
              </a:rPr>
              <a:t>¿Perfiles estratégicos: Persona, Cliente, Organización, Sector, País</a:t>
            </a:r>
            <a:r>
              <a:rPr lang="es-ES_tradnl" sz="2400" dirty="0" smtClean="0">
                <a:cs typeface="Times New Roman" pitchFamily="18" charset="0"/>
              </a:rPr>
              <a:t>? ¿</a:t>
            </a:r>
            <a:r>
              <a:rPr lang="es-ES_tradnl" sz="2400" dirty="0">
                <a:cs typeface="Times New Roman" pitchFamily="18" charset="0"/>
              </a:rPr>
              <a:t>Perfil de los competidores </a:t>
            </a:r>
            <a:r>
              <a:rPr lang="es-ES_tradnl" sz="2400" dirty="0" smtClean="0">
                <a:cs typeface="Times New Roman" pitchFamily="18" charset="0"/>
              </a:rPr>
              <a:t>líderes?</a:t>
            </a:r>
            <a:endParaRPr lang="es-ES_tradnl" sz="2400" dirty="0"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r>
              <a:rPr lang="es-ES_tradnl" sz="2400" dirty="0">
                <a:cs typeface="Times New Roman" pitchFamily="18" charset="0"/>
              </a:rPr>
              <a:t>¿Cuáles son los competidores emergentes? </a:t>
            </a:r>
            <a:r>
              <a:rPr lang="es-ES_tradnl" sz="2400" dirty="0"/>
              <a:t>¿Tecnologías utilizadas?</a:t>
            </a:r>
            <a:endParaRPr lang="es-ES_tradnl" sz="2400" dirty="0"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r>
              <a:rPr lang="es-ES_tradnl" sz="2400" dirty="0">
                <a:cs typeface="Times New Roman" pitchFamily="18" charset="0"/>
              </a:rPr>
              <a:t>¿Qué estrategia tecnológica adoptan nuestros competidores</a:t>
            </a:r>
            <a:r>
              <a:rPr lang="es-ES_tradnl" sz="2400" dirty="0" smtClean="0">
                <a:cs typeface="Times New Roman" pitchFamily="18" charset="0"/>
              </a:rPr>
              <a:t>? ¿</a:t>
            </a:r>
            <a:r>
              <a:rPr lang="es-ES_tradnl" sz="2400" dirty="0">
                <a:cs typeface="Times New Roman" pitchFamily="18" charset="0"/>
              </a:rPr>
              <a:t>Qué tecnologías están desarrollando?</a:t>
            </a:r>
          </a:p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r>
              <a:rPr lang="es-ES_tradnl" sz="2400" dirty="0">
                <a:cs typeface="Times New Roman" pitchFamily="18" charset="0"/>
              </a:rPr>
              <a:t>¿En qué estado se encuentran nuestras tecnologías? </a:t>
            </a:r>
            <a:endParaRPr lang="ca-ES" sz="2400" dirty="0"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r>
              <a:rPr lang="es-ES_tradnl" sz="2400" dirty="0">
                <a:cs typeface="Times New Roman" pitchFamily="18" charset="0"/>
              </a:rPr>
              <a:t>¿Cuáles son los retos tecnológicos del futuro</a:t>
            </a:r>
            <a:r>
              <a:rPr lang="es-ES_tradnl" sz="2400" dirty="0" smtClean="0">
                <a:cs typeface="Times New Roman" pitchFamily="18" charset="0"/>
              </a:rPr>
              <a:t>?</a:t>
            </a:r>
          </a:p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r>
              <a:rPr lang="es-ES_tradnl" sz="2400" dirty="0" smtClean="0">
                <a:cs typeface="Times New Roman" pitchFamily="18" charset="0"/>
              </a:rPr>
              <a:t>¿ Qué derechos están vigentes ?</a:t>
            </a:r>
          </a:p>
          <a:p>
            <a:pPr marL="342900" indent="-342900" algn="just">
              <a:spcBef>
                <a:spcPct val="20000"/>
              </a:spcBef>
              <a:buClr>
                <a:srgbClr val="002060"/>
              </a:buClr>
              <a:buFont typeface="Wingdings" pitchFamily="2" charset="2"/>
              <a:buChar char="Ø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</a:pPr>
            <a:endParaRPr lang="es-ES_tradnl" sz="2200" dirty="0">
              <a:cs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324544" y="0"/>
            <a:ext cx="84429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Empresas</a:t>
            </a:r>
            <a:endParaRPr lang="es-ES" sz="36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s-ES" sz="3200" b="1" dirty="0">
                <a:solidFill>
                  <a:schemeClr val="bg1"/>
                </a:solidFill>
              </a:rPr>
              <a:t>Necesidades de información</a:t>
            </a:r>
          </a:p>
          <a:p>
            <a:pPr algn="ctr">
              <a:defRPr/>
            </a:pPr>
            <a:r>
              <a:rPr lang="es-ES" sz="1400" dirty="0" smtClean="0">
                <a:solidFill>
                  <a:schemeClr val="bg1"/>
                </a:solidFill>
              </a:rPr>
              <a:t>Tradicional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1835150" y="1988840"/>
            <a:ext cx="61864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AR" sz="3400" b="1" dirty="0">
                <a:latin typeface="Ubuntu" pitchFamily="34" charset="0"/>
              </a:rPr>
              <a:t>¿ Dudas, consultas ?</a:t>
            </a:r>
          </a:p>
          <a:p>
            <a:pPr algn="ctr"/>
            <a:endParaRPr lang="es-AR" sz="3400" b="1" dirty="0">
              <a:latin typeface="Ubuntu" pitchFamily="34" charset="0"/>
            </a:endParaRPr>
          </a:p>
          <a:p>
            <a:pPr algn="ctr"/>
            <a:endParaRPr lang="es-AR" sz="3400" b="1" dirty="0">
              <a:latin typeface="Ubuntu" pitchFamily="34" charset="0"/>
            </a:endParaRPr>
          </a:p>
          <a:p>
            <a:pPr algn="ctr"/>
            <a:r>
              <a:rPr lang="es-AR" sz="3400" b="1" dirty="0">
                <a:latin typeface="Ubuntu" pitchFamily="34" charset="0"/>
              </a:rPr>
              <a:t>Muchas gracias !</a:t>
            </a:r>
          </a:p>
          <a:p>
            <a:pPr algn="ctr"/>
            <a:r>
              <a:rPr lang="es-AR" sz="3400" b="1" dirty="0">
                <a:latin typeface="Ubuntu" pitchFamily="34" charset="0"/>
              </a:rPr>
              <a:t/>
            </a:r>
            <a:br>
              <a:rPr lang="es-AR" sz="3400" b="1" dirty="0">
                <a:latin typeface="Ubuntu" pitchFamily="34" charset="0"/>
              </a:rPr>
            </a:br>
            <a:endParaRPr lang="es-AR" sz="3400" b="1" dirty="0">
              <a:latin typeface="Ubuntu" pitchFamily="34" charset="0"/>
            </a:endParaRPr>
          </a:p>
          <a:p>
            <a:pPr algn="ctr"/>
            <a:r>
              <a:rPr lang="es-AR" sz="2800" b="1" dirty="0">
                <a:latin typeface="Ubuntu" pitchFamily="34" charset="0"/>
              </a:rPr>
              <a:t>Pablo Paz</a:t>
            </a:r>
          </a:p>
          <a:p>
            <a:pPr algn="ctr"/>
            <a:r>
              <a:rPr lang="es-AR" sz="2000" b="1" dirty="0">
                <a:latin typeface="Ubuntu" pitchFamily="34" charset="0"/>
              </a:rPr>
              <a:t>E-mail: </a:t>
            </a:r>
            <a:r>
              <a:rPr lang="es-AR" sz="2000" b="1" dirty="0" smtClean="0">
                <a:latin typeface="Ubuntu" pitchFamily="34" charset="0"/>
              </a:rPr>
              <a:t>pablo_paz@hotmail.com</a:t>
            </a:r>
            <a:endParaRPr lang="es-AR" sz="2000" b="1" dirty="0"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88840"/>
            <a:ext cx="8229600" cy="3527425"/>
          </a:xfrm>
        </p:spPr>
        <p:txBody>
          <a:bodyPr rtlCol="0">
            <a:normAutofit/>
          </a:bodyPr>
          <a:lstStyle/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400" dirty="0" smtClean="0"/>
              <a:t>Proyectos de I+D que han sido y están siendo financiados </a:t>
            </a: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400" dirty="0" smtClean="0"/>
              <a:t> Instituciones de C+T+I en países y regiones líderes</a:t>
            </a:r>
            <a:endParaRPr lang="es-ES_tradnl" sz="2400" dirty="0" smtClean="0">
              <a:cs typeface="Times New Roman" pitchFamily="18" charset="0"/>
            </a:endParaRP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400" dirty="0" smtClean="0">
                <a:cs typeface="Times New Roman" pitchFamily="18" charset="0"/>
              </a:rPr>
              <a:t>Temáticas emergentes de investigación </a:t>
            </a: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400" dirty="0" smtClean="0">
                <a:cs typeface="Times New Roman" pitchFamily="18" charset="0"/>
              </a:rPr>
              <a:t>Grupos de investigación e Investigadores relevantes</a:t>
            </a:r>
            <a:endParaRPr lang="ca-ES" sz="2400" dirty="0" smtClean="0">
              <a:cs typeface="Times New Roman" pitchFamily="18" charset="0"/>
            </a:endParaRP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400" dirty="0" smtClean="0">
                <a:cs typeface="Times New Roman" pitchFamily="18" charset="0"/>
              </a:rPr>
              <a:t>Universidades y centros líderes y </a:t>
            </a:r>
            <a:r>
              <a:rPr lang="es-ES_tradnl" sz="2400" dirty="0" smtClean="0"/>
              <a:t>emergentes</a:t>
            </a:r>
            <a:endParaRPr lang="es-ES_tradnl" sz="2400" dirty="0" smtClean="0">
              <a:cs typeface="Times New Roman" pitchFamily="18" charset="0"/>
            </a:endParaRP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400" dirty="0" smtClean="0"/>
              <a:t>Redes de colaboración entre Grupos de Investigación y Universidades</a:t>
            </a:r>
            <a:endParaRPr lang="ca-ES" sz="2400" dirty="0" smtClean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dirty="0" smtClean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-324544" y="44450"/>
            <a:ext cx="8135938" cy="11239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</a:rPr>
              <a:t>Universidades</a:t>
            </a:r>
          </a:p>
          <a:p>
            <a:pPr algn="ctr">
              <a:defRPr/>
            </a:pPr>
            <a:r>
              <a:rPr lang="es-ES" sz="2800" dirty="0">
                <a:solidFill>
                  <a:schemeClr val="bg1"/>
                </a:solidFill>
              </a:rPr>
              <a:t>Necesidades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41734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450"/>
            <a:ext cx="9144001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463" y="1700808"/>
            <a:ext cx="7986017" cy="4176713"/>
          </a:xfrm>
        </p:spPr>
        <p:txBody>
          <a:bodyPr rtlCol="0">
            <a:normAutofit fontScale="85000" lnSpcReduction="10000"/>
          </a:bodyPr>
          <a:lstStyle/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900" dirty="0" smtClean="0">
                <a:cs typeface="Times New Roman" pitchFamily="18" charset="0"/>
              </a:rPr>
              <a:t>Retos tecnológicos del futuro</a:t>
            </a: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900" dirty="0" smtClean="0">
                <a:cs typeface="Times New Roman" pitchFamily="18" charset="0"/>
              </a:rPr>
              <a:t>Temáticas emergentes de investigación </a:t>
            </a: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900" dirty="0" smtClean="0"/>
              <a:t>Instituciones C+T+I relevantes a nivel internacional</a:t>
            </a: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900" dirty="0" smtClean="0"/>
              <a:t>Identificación de Buenas Prácticas en Políticas de C+T+I</a:t>
            </a: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900" dirty="0" smtClean="0"/>
              <a:t>Principales Instrumentos exitosos de C+T+I</a:t>
            </a:r>
            <a:endParaRPr lang="es-ES_tradnl" sz="2900" dirty="0" smtClean="0">
              <a:cs typeface="Times New Roman" pitchFamily="18" charset="0"/>
            </a:endParaRP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900" dirty="0" smtClean="0">
                <a:cs typeface="Times New Roman" pitchFamily="18" charset="0"/>
              </a:rPr>
              <a:t>Productos y servicios de instituciones de C+T+I</a:t>
            </a:r>
          </a:p>
          <a:p>
            <a:pPr marL="800100" indent="-457200" algn="just"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900" dirty="0"/>
              <a:t>Instituciones de C+T+I en países y regiones líderes</a:t>
            </a:r>
          </a:p>
          <a:p>
            <a:pPr marL="800100" indent="-457200" algn="just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ü"/>
              <a:tabLst>
                <a:tab pos="-914400" algn="l"/>
                <a:tab pos="-457200" algn="l"/>
                <a:tab pos="449263" algn="l"/>
                <a:tab pos="593725" algn="l"/>
                <a:tab pos="989013" algn="l"/>
              </a:tabLst>
              <a:defRPr/>
            </a:pPr>
            <a:r>
              <a:rPr lang="es-ES_tradnl" sz="2900" dirty="0" smtClean="0"/>
              <a:t>Proyectos de I+D que han sido y están siendo financiados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dirty="0" smtClean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-540568" y="62394"/>
            <a:ext cx="8135937" cy="11239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</a:rPr>
              <a:t>Gobierno</a:t>
            </a:r>
          </a:p>
          <a:p>
            <a:pPr algn="ctr">
              <a:defRPr/>
            </a:pPr>
            <a:r>
              <a:rPr lang="es-ES" sz="2600" dirty="0">
                <a:solidFill>
                  <a:schemeClr val="bg1"/>
                </a:solidFill>
              </a:rPr>
              <a:t>Necesidades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33575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1791</Words>
  <Application>Microsoft Office PowerPoint</Application>
  <PresentationFormat>On-screen Show (4:3)</PresentationFormat>
  <Paragraphs>406</Paragraphs>
  <Slides>70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Tema de Office</vt:lpstr>
      <vt:lpstr>PowerPoint Presentation</vt:lpstr>
      <vt:lpstr>Gestión de la innovación </vt:lpstr>
      <vt:lpstr>Vigilancia en contexto empresarial … </vt:lpstr>
      <vt:lpstr>VT según la Norma UNE 166006:2006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 Qué podremos observar con patentes?</vt:lpstr>
      <vt:lpstr>¿ Qué podremos observar con patentes?</vt:lpstr>
      <vt:lpstr>¿ Qué podremos observar con patentes?</vt:lpstr>
      <vt:lpstr>Que observar de toda base de patentes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CCD - Common Citacion Document http://ccd.fiveipoffices.org/CCD-2.0.4/</vt:lpstr>
      <vt:lpstr>CCD es Espacenet (Documentos citados)  </vt:lpstr>
      <vt:lpstr>¿ El futuro de las búsquedas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SUMMERS Julie</cp:lastModifiedBy>
  <cp:revision>15</cp:revision>
  <dcterms:created xsi:type="dcterms:W3CDTF">2016-04-27T19:11:14Z</dcterms:created>
  <dcterms:modified xsi:type="dcterms:W3CDTF">2016-05-20T14:03:53Z</dcterms:modified>
</cp:coreProperties>
</file>