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59" r:id="rId5"/>
    <p:sldId id="260" r:id="rId6"/>
    <p:sldId id="261" r:id="rId7"/>
    <p:sldId id="370" r:id="rId8"/>
    <p:sldId id="262" r:id="rId9"/>
    <p:sldId id="263" r:id="rId10"/>
    <p:sldId id="371" r:id="rId11"/>
    <p:sldId id="264" r:id="rId12"/>
    <p:sldId id="265" r:id="rId13"/>
    <p:sldId id="266" r:id="rId14"/>
    <p:sldId id="267" r:id="rId15"/>
    <p:sldId id="268" r:id="rId16"/>
    <p:sldId id="37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73" r:id="rId62"/>
    <p:sldId id="316" r:id="rId63"/>
    <p:sldId id="318" r:id="rId64"/>
    <p:sldId id="319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9" r:id="rId106"/>
  </p:sldIdLst>
  <p:sldSz cx="9144000" cy="6858000" type="screen4x3"/>
  <p:notesSz cx="6797675" cy="9926638"/>
  <p:embeddedFontLst>
    <p:embeddedFont>
      <p:font typeface="Helvetica Neue" panose="020B0604020202020204" charset="0"/>
      <p:regular r:id="rId108"/>
      <p:bold r:id="rId109"/>
      <p:italic r:id="rId110"/>
      <p:boldItalic r:id="rId1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5" roundtripDataSignature="AMtx7mhnoon2TreVoRl0VRiRw+miTbmY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69FD14-040E-4A80-B604-6008E9528AA6}">
  <a:tblStyle styleId="{7369FD14-040E-4A80-B604-6008E9528AA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5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808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28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68722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3" name="Google Shape;1153;p1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52650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6" name="Google Shape;1166;p1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2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3525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7" name="Google Shape;1177;p1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6859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04093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2" name="Google Shape;1202;p1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2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26074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2" name="Google Shape;1302;p1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3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78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35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27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88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29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08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862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68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805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3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452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174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762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737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084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773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390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329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4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0" name="Google Shape;330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363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68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434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6" name="Google Shape;346;p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276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2e5d4a3d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" name="Google Shape;362;gf2e5d4a3d3_0_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f2e5d4a3d3_0_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4053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2e5d4a3d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8" name="Google Shape;378;gf2e5d4a3d3_0_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f2e5d4a3d3_0_3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832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2e5d4a3d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4" name="Google Shape;394;gf2e5d4a3d3_0_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f2e5d4a3d3_0_4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76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f2e5d4a3d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f2e5d4a3d3_0_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f2e5d4a3d3_0_6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705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911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2" name="Google Shape;432;p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/>
          </a:p>
        </p:txBody>
      </p:sp>
      <p:sp>
        <p:nvSpPr>
          <p:cNvPr id="433" name="Google Shape;433;p3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2790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2" name="Google Shape;442;p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811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644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9" name="Google Shape;469;p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96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029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05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6" name="Google Shape;486;p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0319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7" name="Google Shape;497;p4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9185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6" name="Google Shape;506;p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834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3" name="Google Shape;513;p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669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0" name="Google Shape;520;p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6327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0" name="Google Shape;530;p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9244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9" name="Google Shape;549;p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9193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8" name="Google Shape;558;p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13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6" name="Google Shape;566;p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3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0586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6" name="Google Shape;576;p5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865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849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7" name="Google Shape;597;p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4555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6" name="Google Shape;606;p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548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6" name="Google Shape;616;p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5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1117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0" name="Google Shape;630;p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4653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1" name="Google Shape;641;p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6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7185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2" name="Google Shape;652;p6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6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2517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2" name="Google Shape;662;p6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6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9035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4" name="Google Shape;674;p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43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9" name="Google Shape;99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740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6" name="Google Shape;696;p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6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7725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4" name="Google Shape;674;p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6301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3" name="Google Shape;683;p6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6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558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6" name="Google Shape;706;p7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8527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1" name="Google Shape;721;p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7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3190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2" name="Google Shape;742;p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7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2308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9" name="Google Shape;749;p7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7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8654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f2e5d4a3d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8" name="Google Shape;758;gf2e5d4a3d3_0_2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gf2e5d4a3d3_0_2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2350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0" name="Google Shape;790;p7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7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8086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0" name="Google Shape;800;p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8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12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9" name="Google Shape;99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5746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4" name="Google Shape;814;p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8237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2" name="Google Shape;822;p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4047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7" name="Google Shape;857;p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01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f2e5d4a3d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8" name="Google Shape;868;gf2e5d4a3d3_0_28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gf2e5d4a3d3_0_28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1050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f2e5d4a3d3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9" name="Google Shape;879;gf2e5d4a3d3_0_3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f2e5d4a3d3_0_30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1236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f2e5d4a3d3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0" name="Google Shape;890;gf2e5d4a3d3_0_3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gf2e5d4a3d3_0_3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2107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f2e5d4a3d3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1" name="Google Shape;901;gf2e5d4a3d3_0_3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gf2e5d4a3d3_0_3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1439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2" name="Google Shape;912;p9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0256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0" name="Google Shape;920;p9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9026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6" name="Google Shape;936;p9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9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62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8160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1505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9" name="Google Shape;949;p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/>
          </a:p>
        </p:txBody>
      </p:sp>
      <p:sp>
        <p:nvSpPr>
          <p:cNvPr id="950" name="Google Shape;950;p9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2900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7" name="Google Shape;957;p1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0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49921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3351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0" name="Google Shape;980;p1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10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1008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0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3603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0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2375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9" name="Google Shape;1009;p10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0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39557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13341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6" name="Google Shape;1036;p1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37" name="Google Shape;1037;p1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97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73371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82337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3" name="Google Shape;1053;p1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4645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1" name="Google Shape;1061;p1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62" name="Google Shape;1062;p1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0366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2" name="Google Shape;1072;p1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3500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28449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9" name="Google Shape;1099;p1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this is a “should”, not a “must”</a:t>
            </a:r>
            <a:endParaRPr/>
          </a:p>
        </p:txBody>
      </p:sp>
      <p:sp>
        <p:nvSpPr>
          <p:cNvPr id="1100" name="Google Shape;1100;p11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00619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7" name="Google Shape;1107;p1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/>
          </a:p>
        </p:txBody>
      </p:sp>
      <p:sp>
        <p:nvSpPr>
          <p:cNvPr id="1108" name="Google Shape;1108;p11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95659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7" name="Google Shape;1117;p1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/>
          </a:p>
        </p:txBody>
      </p:sp>
      <p:sp>
        <p:nvSpPr>
          <p:cNvPr id="1118" name="Google Shape;1118;p1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8867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3" name="Google Shape;1133;p1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/>
          </a:p>
        </p:txBody>
      </p:sp>
      <p:sp>
        <p:nvSpPr>
          <p:cNvPr id="1134" name="Google Shape;1134;p1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24694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3" name="Google Shape;1143;p1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2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83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8"/>
          <p:cNvSpPr txBox="1">
            <a:spLocks noGrp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7"/>
          <p:cNvSpPr txBox="1">
            <a:spLocks noGrp="1"/>
          </p:cNvSpPr>
          <p:nvPr>
            <p:ph type="body" idx="1"/>
          </p:nvPr>
        </p:nvSpPr>
        <p:spPr>
          <a:xfrm rot="5400000">
            <a:off x="2395537" y="-165100"/>
            <a:ext cx="43529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0"/>
          <p:cNvSpPr txBox="1">
            <a:spLocks noGrp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141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2"/>
          <p:cNvSpPr txBox="1">
            <a:spLocks noGrp="1"/>
          </p:cNvSpPr>
          <p:nvPr>
            <p:ph type="body" idx="1"/>
          </p:nvPr>
        </p:nvSpPr>
        <p:spPr>
          <a:xfrm>
            <a:off x="457200" y="1773238"/>
            <a:ext cx="4038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42"/>
          <p:cNvSpPr txBox="1">
            <a:spLocks noGrp="1"/>
          </p:cNvSpPr>
          <p:nvPr>
            <p:ph type="body" idx="2"/>
          </p:nvPr>
        </p:nvSpPr>
        <p:spPr>
          <a:xfrm>
            <a:off x="4648200" y="1773238"/>
            <a:ext cx="4038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4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1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14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14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14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7"/>
          <p:cNvSpPr txBox="1">
            <a:spLocks noGrp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37" descr="WIPO PUBLIC"/>
          <p:cNvSpPr txBox="1"/>
          <p:nvPr/>
        </p:nvSpPr>
        <p:spPr>
          <a:xfrm>
            <a:off x="0" y="6537960"/>
            <a:ext cx="91440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WIPO PUBLIC</a:t>
            </a:r>
            <a:endParaRPr sz="8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914398" y="3810001"/>
            <a:ext cx="7906073" cy="74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08C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408C"/>
                </a:solidFill>
              </a:rPr>
              <a:t>Стандарт ВОИС ST.26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408C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408C"/>
                </a:solidFill>
              </a:rPr>
              <a:t>УГЛУБЛЕННЫЙ УРОВЕНЬ</a:t>
            </a:r>
            <a:endParaRPr sz="3000" b="1">
              <a:solidFill>
                <a:srgbClr val="00408C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0408C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408C"/>
                </a:solidFill>
              </a:rPr>
              <a:t>Учебный вебинар</a:t>
            </a:r>
            <a:endParaRPr sz="1800" b="1">
              <a:solidFill>
                <a:srgbClr val="00408C"/>
              </a:solidFill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533398" y="3887147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41808" y="5661248"/>
            <a:ext cx="8134648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Примечания: этот модуль является продолжением обучения и рассчитан на то, что участники уже прошли модуль по основам стандарта ST.26. 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Базовый учебный курс по стандарту ST.26 доступен по ссылке:  https://www.wipo.int/meetings/en/details.jsp?meeting_id=62848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0" name="Google Shape;120;p8"/>
          <p:cNvSpPr txBox="1"/>
          <p:nvPr/>
        </p:nvSpPr>
        <p:spPr>
          <a:xfrm>
            <a:off x="3503845" y="3217461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121872" y="792127"/>
            <a:ext cx="8676456" cy="51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 smtClean="0"/>
              <a:t>Функциональный </a:t>
            </a:r>
            <a:r>
              <a:rPr lang="ru-RU" sz="1600" dirty="0"/>
              <a:t>ключ «</a:t>
            </a:r>
            <a:r>
              <a:rPr lang="ru-RU" sz="1600" dirty="0" err="1"/>
              <a:t>modified_base</a:t>
            </a:r>
            <a:r>
              <a:rPr lang="ru-RU" sz="1600" dirty="0"/>
              <a:t>» и его обязательный квалификатор «</a:t>
            </a:r>
            <a:r>
              <a:rPr lang="ru-RU" sz="1600" dirty="0" err="1"/>
              <a:t>mod_base</a:t>
            </a:r>
            <a:r>
              <a:rPr lang="ru-RU" sz="1600" dirty="0"/>
              <a:t>» используются для описания модифицированного нуклеотида (стандарт ST.26, пункт 16)</a:t>
            </a:r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sym typeface="Arial"/>
            </a:endParaRPr>
          </a:p>
          <a:p>
            <a:pPr marL="342900" lvl="0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sym typeface="Arial"/>
              </a:rPr>
              <a:t>Значение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обязательного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квалификатора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«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mod_base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»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необходимо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выбирать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из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значений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указанных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таблице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2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раздела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2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приложения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I. </a:t>
            </a:r>
            <a:r>
              <a:rPr lang="ru-RU" sz="1600" dirty="0" smtClean="0">
                <a:solidFill>
                  <a:schemeClr val="dk1"/>
                </a:solidFill>
              </a:rPr>
              <a:t>В программе </a:t>
            </a:r>
            <a:r>
              <a:rPr lang="en-US" sz="1600" b="1" i="1" dirty="0" err="1"/>
              <a:t>Wipo</a:t>
            </a:r>
            <a:r>
              <a:rPr lang="en-US" sz="1600" b="1" i="1" dirty="0"/>
              <a:t> S</a:t>
            </a:r>
            <a:r>
              <a:rPr lang="ru-RU" sz="1600" b="1" i="1" dirty="0" err="1"/>
              <a:t>equence</a:t>
            </a:r>
            <a:r>
              <a:rPr lang="en-US" sz="1600" dirty="0" smtClean="0"/>
              <a:t> </a:t>
            </a:r>
            <a:r>
              <a:rPr lang="ru-RU" sz="1600" dirty="0" smtClean="0"/>
              <a:t>значение квалификатора </a:t>
            </a:r>
            <a:r>
              <a:rPr lang="ru-RU" sz="1600" dirty="0"/>
              <a:t>«</a:t>
            </a:r>
            <a:r>
              <a:rPr lang="ru-RU" sz="1600" dirty="0" err="1"/>
              <a:t>mod_base</a:t>
            </a:r>
            <a:r>
              <a:rPr lang="ru-RU" sz="1600" dirty="0"/>
              <a:t>» </a:t>
            </a:r>
            <a:r>
              <a:rPr lang="ru-RU" sz="1600" dirty="0" smtClean="0"/>
              <a:t>можно выбрать из предварительно </a:t>
            </a:r>
            <a:r>
              <a:rPr lang="ru-RU" sz="1600" dirty="0" err="1" smtClean="0"/>
              <a:t>заполненого</a:t>
            </a:r>
            <a:r>
              <a:rPr lang="ru-RU" sz="1600" dirty="0" smtClean="0"/>
              <a:t> всплывающего списка</a:t>
            </a:r>
            <a:endParaRPr lang="en-US" sz="1600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 smtClean="0">
                <a:solidFill>
                  <a:schemeClr val="dk1"/>
                </a:solidFill>
                <a:sym typeface="Arial"/>
              </a:rPr>
              <a:t>Если</a:t>
            </a:r>
            <a:r>
              <a:rPr lang="en-US" sz="16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выбрано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значение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«other»,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то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дополнительный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квалификатор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«note»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должен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содержать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полное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не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сокращенное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название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модифицированного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остатка</a:t>
            </a:r>
            <a:r>
              <a:rPr lang="en-US" sz="1600" dirty="0" smtClean="0">
                <a:solidFill>
                  <a:schemeClr val="dk1"/>
                </a:solidFill>
                <a:sym typeface="Arial"/>
              </a:rPr>
              <a:t>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sz="16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08C"/>
                </a:solidFill>
              </a:rPr>
              <a:t>Нуклеотидные последовательности: функциональный ключ «modified_base» </a:t>
            </a:r>
            <a:endParaRPr sz="1800">
              <a:solidFill>
                <a:srgbClr val="00408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4" y="3867646"/>
            <a:ext cx="6009626" cy="24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2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  <p:sp>
        <p:nvSpPr>
          <p:cNvPr id="1157" name="Google Shape;1157;p123"/>
          <p:cNvSpPr txBox="1"/>
          <p:nvPr/>
        </p:nvSpPr>
        <p:spPr>
          <a:xfrm>
            <a:off x="631476" y="1072650"/>
            <a:ext cx="8311800" cy="55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Исходная последовательность должна быть включена в перечень последовательностей, а варианты могут быть представлены путем аннотирования исходной последовательности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Наилучшим воплощением должна быть версия, включенная в перечень последовательностей; в данном примере это версия, где «Xaa — любая аминокислота»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Последовательность должна быть представлена как GLPXRIC и требует ключа характеристики «VARIANT» для позиции 4 и квалификатора «note» с указанием того, что Xaa означает любую аминокислоту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Хотя это не обязательно, рекомендуется, чтобы следующие три варианта были включены в перечень последовательностей как отдельные последовательности: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GLP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GLP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GLP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23"/>
          <p:cNvSpPr txBox="1"/>
          <p:nvPr/>
        </p:nvSpPr>
        <p:spPr>
          <a:xfrm>
            <a:off x="116065" y="1184499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123"/>
          <p:cNvSpPr txBox="1"/>
          <p:nvPr/>
        </p:nvSpPr>
        <p:spPr>
          <a:xfrm>
            <a:off x="116106" y="2243888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23"/>
          <p:cNvSpPr txBox="1"/>
          <p:nvPr/>
        </p:nvSpPr>
        <p:spPr>
          <a:xfrm>
            <a:off x="116131" y="3186301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23"/>
          <p:cNvSpPr txBox="1"/>
          <p:nvPr/>
        </p:nvSpPr>
        <p:spPr>
          <a:xfrm>
            <a:off x="116106" y="4178576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123"/>
          <p:cNvSpPr txBox="1"/>
          <p:nvPr/>
        </p:nvSpPr>
        <p:spPr>
          <a:xfrm>
            <a:off x="73139" y="6113253"/>
            <a:ext cx="671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Примечание: этот случай подробно рассматривается в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примере 95(a)-1 в приложении VI к стандарту ВОИС ST.26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</a:endParaRPr>
          </a:p>
        </p:txBody>
      </p:sp>
      <p:sp>
        <p:nvSpPr>
          <p:cNvPr id="1163" name="Google Shape;1163;p123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95(а)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2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  <p:sp>
        <p:nvSpPr>
          <p:cNvPr id="1170" name="Google Shape;1170;p124"/>
          <p:cNvSpPr/>
          <p:nvPr/>
        </p:nvSpPr>
        <p:spPr>
          <a:xfrm>
            <a:off x="250291" y="1381125"/>
            <a:ext cx="8208900" cy="356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1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124"/>
          <p:cNvSpPr txBox="1"/>
          <p:nvPr/>
        </p:nvSpPr>
        <p:spPr>
          <a:xfrm>
            <a:off x="540802" y="1453133"/>
            <a:ext cx="8352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патентной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заявке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описана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следующая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консенсусная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aatg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cccacgaatg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где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smtClean="0">
                <a:solidFill>
                  <a:schemeClr val="dk1"/>
                </a:solidFill>
              </a:rPr>
              <a:t>и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могут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a, t, g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Раскрыты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следующие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несколько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вариантов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a, </a:t>
            </a:r>
            <a:r>
              <a:rPr lang="en-US" sz="1800" dirty="0" err="1">
                <a:solidFill>
                  <a:schemeClr val="dk1"/>
                </a:solidFill>
              </a:rPr>
              <a:t>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t, g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t, </a:t>
            </a:r>
            <a:r>
              <a:rPr lang="en-US" sz="1800" dirty="0" err="1">
                <a:solidFill>
                  <a:schemeClr val="dk1"/>
                </a:solidFill>
              </a:rPr>
              <a:t>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a, g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g, </a:t>
            </a:r>
            <a:r>
              <a:rPr lang="en-US" sz="1800" dirty="0" err="1">
                <a:solidFill>
                  <a:schemeClr val="dk1"/>
                </a:solidFill>
              </a:rPr>
              <a:t>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t, 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c, </a:t>
            </a:r>
            <a:r>
              <a:rPr lang="en-US" sz="1800" dirty="0" err="1">
                <a:solidFill>
                  <a:schemeClr val="dk1"/>
                </a:solidFill>
              </a:rPr>
              <a:t>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t, 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124"/>
          <p:cNvSpPr txBox="1"/>
          <p:nvPr/>
        </p:nvSpPr>
        <p:spPr>
          <a:xfrm>
            <a:off x="96850" y="5340450"/>
            <a:ext cx="8941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</a:rPr>
              <a:t>Консенсусная последовательность содержит варианты на множестве разных позиций и возникновение данных вариантов является взаимосвязанным</a:t>
            </a:r>
            <a:endParaRPr sz="18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1174" name="Google Shape;1174;p124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95(а)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2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  <p:sp>
        <p:nvSpPr>
          <p:cNvPr id="1181" name="Google Shape;1181;p125"/>
          <p:cNvSpPr txBox="1"/>
          <p:nvPr/>
        </p:nvSpPr>
        <p:spPr>
          <a:xfrm>
            <a:off x="694600" y="1084725"/>
            <a:ext cx="83250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Консенсусная последовательность должна быть включена в перечень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последовательностей, а варианты должны быть представлены в виде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отдельных последовательностей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Наилучшим воплощением должна быть версия, включенная в перечень последовательностей; в данном примере это версия, где n1 и n2 «могут представлять собой a, t, g или c»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Последовательность должна быть представлена как aatg</a:t>
            </a:r>
            <a:r>
              <a:rPr lang="en-US" sz="1600" b="1">
                <a:solidFill>
                  <a:schemeClr val="dk1"/>
                </a:solidFill>
              </a:rPr>
              <a:t>n</a:t>
            </a:r>
            <a:r>
              <a:rPr lang="en-US" sz="1600">
                <a:solidFill>
                  <a:schemeClr val="dk1"/>
                </a:solidFill>
              </a:rPr>
              <a:t>cccacgaatg</a:t>
            </a:r>
            <a:r>
              <a:rPr lang="en-US" sz="1600" b="1">
                <a:solidFill>
                  <a:schemeClr val="dk1"/>
                </a:solidFill>
              </a:rPr>
              <a:t>n</a:t>
            </a:r>
            <a:r>
              <a:rPr lang="en-US" sz="1600">
                <a:solidFill>
                  <a:schemeClr val="dk1"/>
                </a:solidFill>
              </a:rPr>
              <a:t>cac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«n» не требует аннотации, поскольку в отсутствие ключа характеристики «n» может представлять собой «a», «c», «g» или «t» (см. пункт 15 стандарта ST.26)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Хотя это не обязательно, но рекомендуется, чтобы следующие три варианта были включены в перечень последовательностей как отдельные последовательности: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cccacgaatg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cac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(b = t, g, or c)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cccacgaatg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cac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(v = a, g, or c)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cccacgaatg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cac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(h = t, a, or c)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cccacgaatg</a:t>
            </a:r>
            <a:r>
              <a:rPr lang="en-US" sz="18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cac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(d = t, g, or a)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125"/>
          <p:cNvSpPr txBox="1"/>
          <p:nvPr/>
        </p:nvSpPr>
        <p:spPr>
          <a:xfrm>
            <a:off x="107490" y="1136551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125"/>
          <p:cNvSpPr txBox="1"/>
          <p:nvPr/>
        </p:nvSpPr>
        <p:spPr>
          <a:xfrm>
            <a:off x="107531" y="2134218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25"/>
          <p:cNvSpPr txBox="1"/>
          <p:nvPr/>
        </p:nvSpPr>
        <p:spPr>
          <a:xfrm>
            <a:off x="107543" y="2924983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25"/>
          <p:cNvSpPr txBox="1"/>
          <p:nvPr/>
        </p:nvSpPr>
        <p:spPr>
          <a:xfrm>
            <a:off x="107540" y="3420216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25"/>
          <p:cNvSpPr txBox="1"/>
          <p:nvPr/>
        </p:nvSpPr>
        <p:spPr>
          <a:xfrm>
            <a:off x="107531" y="4226966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25"/>
          <p:cNvSpPr txBox="1"/>
          <p:nvPr/>
        </p:nvSpPr>
        <p:spPr>
          <a:xfrm>
            <a:off x="-55350" y="6319725"/>
            <a:ext cx="468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Примечание: похожий случай подробно рассматривается в примере 95(b) в приложении VI к стандарту ВОИС ST.26.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</a:endParaRPr>
          </a:p>
        </p:txBody>
      </p:sp>
      <p:sp>
        <p:nvSpPr>
          <p:cNvPr id="1188" name="Google Shape;1188;p125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95(b)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2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  <p:sp>
        <p:nvSpPr>
          <p:cNvPr id="1194" name="Google Shape;1194;p126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26"/>
          <p:cNvSpPr/>
          <p:nvPr/>
        </p:nvSpPr>
        <p:spPr>
          <a:xfrm>
            <a:off x="323528" y="1772816"/>
            <a:ext cx="8515672" cy="2520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26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26"/>
          <p:cNvSpPr txBox="1"/>
          <p:nvPr/>
        </p:nvSpPr>
        <p:spPr>
          <a:xfrm>
            <a:off x="614040" y="1925069"/>
            <a:ext cx="835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заявке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раскрывается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следующее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-Met-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-Pro-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-Ile-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-Lys- 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dirty="0" err="1">
                <a:solidFill>
                  <a:schemeClr val="dk1"/>
                </a:solidFill>
              </a:rPr>
              <a:t>где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добавление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-Tyr-Ile-Lys-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-(1000 </a:t>
            </a:r>
            <a:r>
              <a:rPr lang="en-US" sz="1800" dirty="0" err="1">
                <a:solidFill>
                  <a:schemeClr val="dk1"/>
                </a:solidFill>
              </a:rPr>
              <a:t>аминокислот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-Pro-Lys</a:t>
            </a:r>
            <a:endParaRPr dirty="0"/>
          </a:p>
        </p:txBody>
      </p:sp>
      <p:sp>
        <p:nvSpPr>
          <p:cNvPr id="1198" name="Google Shape;1198;p126"/>
          <p:cNvSpPr txBox="1"/>
          <p:nvPr/>
        </p:nvSpPr>
        <p:spPr>
          <a:xfrm>
            <a:off x="251525" y="4635775"/>
            <a:ext cx="80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</a:rPr>
              <a:t>В одном варианте последовательности содержатся добавления или замещения в более чем 1000 остатков</a:t>
            </a:r>
            <a:endParaRPr sz="18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1199" name="Google Shape;1199;p126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95(с)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2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  <p:sp>
        <p:nvSpPr>
          <p:cNvPr id="1206" name="Google Shape;1206;p127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27"/>
          <p:cNvSpPr txBox="1"/>
          <p:nvPr/>
        </p:nvSpPr>
        <p:spPr>
          <a:xfrm>
            <a:off x="869589" y="1963866"/>
            <a:ext cx="77067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Вариант</a:t>
            </a:r>
            <a:r>
              <a:rPr lang="en-US" sz="1800" dirty="0">
                <a:solidFill>
                  <a:schemeClr val="dk1"/>
                </a:solidFill>
              </a:rPr>
              <a:t>, в </a:t>
            </a:r>
            <a:r>
              <a:rPr lang="en-US" sz="1800" dirty="0" err="1">
                <a:solidFill>
                  <a:schemeClr val="dk1"/>
                </a:solidFill>
              </a:rPr>
              <a:t>котором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Xaa</a:t>
            </a:r>
            <a:r>
              <a:rPr lang="en-US" sz="1800" dirty="0">
                <a:solidFill>
                  <a:schemeClr val="dk1"/>
                </a:solidFill>
              </a:rPr>
              <a:t> = </a:t>
            </a:r>
            <a:r>
              <a:rPr lang="en-US" sz="1800" dirty="0" err="1">
                <a:solidFill>
                  <a:schemeClr val="dk1"/>
                </a:solidFill>
              </a:rPr>
              <a:t>добавление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более</a:t>
            </a:r>
            <a:r>
              <a:rPr lang="en-US" sz="1800" dirty="0">
                <a:solidFill>
                  <a:schemeClr val="dk1"/>
                </a:solidFill>
              </a:rPr>
              <a:t> 1000 </a:t>
            </a:r>
            <a:r>
              <a:rPr lang="en-US" sz="1800" dirty="0" err="1">
                <a:solidFill>
                  <a:schemeClr val="dk1"/>
                </a:solidFill>
              </a:rPr>
              <a:t>остатков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должен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включен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как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отдельная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отдельным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идентификационным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номером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Вариант</a:t>
            </a:r>
            <a:r>
              <a:rPr lang="en-US" sz="1800" dirty="0">
                <a:solidFill>
                  <a:schemeClr val="dk1"/>
                </a:solidFill>
              </a:rPr>
              <a:t>, в </a:t>
            </a:r>
            <a:r>
              <a:rPr lang="en-US" sz="1800" dirty="0" err="1">
                <a:solidFill>
                  <a:schemeClr val="dk1"/>
                </a:solidFill>
              </a:rPr>
              <a:t>котором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Xaa</a:t>
            </a:r>
            <a:r>
              <a:rPr lang="en-US" sz="1800" dirty="0">
                <a:solidFill>
                  <a:schemeClr val="dk1"/>
                </a:solidFill>
              </a:rPr>
              <a:t> = </a:t>
            </a:r>
            <a:r>
              <a:rPr lang="en-US" sz="1800" dirty="0" err="1">
                <a:solidFill>
                  <a:schemeClr val="dk1"/>
                </a:solidFill>
              </a:rPr>
              <a:t>Gly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также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должен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включен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как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отдельная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отдельным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идентификационным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номером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1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…-MGLPRGRICK-…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27"/>
          <p:cNvSpPr txBox="1"/>
          <p:nvPr/>
        </p:nvSpPr>
        <p:spPr>
          <a:xfrm>
            <a:off x="316090" y="1891858"/>
            <a:ext cx="5870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27"/>
          <p:cNvSpPr txBox="1"/>
          <p:nvPr/>
        </p:nvSpPr>
        <p:spPr>
          <a:xfrm>
            <a:off x="299330" y="3441194"/>
            <a:ext cx="5870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27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95(с)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36"/>
          <p:cNvSpPr txBox="1"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Вопросы? </a:t>
            </a:r>
            <a:endParaRPr sz="4800"/>
          </a:p>
        </p:txBody>
      </p:sp>
      <p:sp>
        <p:nvSpPr>
          <p:cNvPr id="1306" name="Google Shape;1306;p13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9" name="Google Shape;129;p9"/>
          <p:cNvSpPr txBox="1"/>
          <p:nvPr/>
        </p:nvSpPr>
        <p:spPr>
          <a:xfrm>
            <a:off x="395536" y="1714054"/>
            <a:ext cx="8508268" cy="51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 нуклеотидная последовательность с инозином в позиции 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таблице 2 раздела 2 приложения I для инозина указано сокращение «i»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2348880"/>
            <a:ext cx="646793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08C"/>
                </a:solidFill>
              </a:rPr>
              <a:t>Нуклеотидные последовательности: функциональный ключ «modified_base» </a:t>
            </a:r>
            <a:endParaRPr sz="18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376486" y="1504504"/>
            <a:ext cx="87129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 нуклеотидная последовательность с ксантином в позиции 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Ксантин НЕ указан в таблице 2 раздела 2 приложения I; поэтому обязательный квалификатор «mod_base» должен иметь значение «OTHER» и должен присутствовать дополнительный квалификатор «note» со значением «xanthine».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942356"/>
            <a:ext cx="5832648" cy="282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08C"/>
                </a:solidFill>
              </a:rPr>
              <a:t>Нуклеотидные последовательности: функциональный ключ «modified_base» </a:t>
            </a:r>
            <a:endParaRPr sz="18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107504" y="1268760"/>
            <a:ext cx="9036496" cy="51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Функциональный 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люч «modified_base» может быть использован также для описания участка, лишенного азотистых оснований (abasic site):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Участок, лишенный азотистых оснований, может быть представлен в последовательности символом «n» и далее описан при помощи функционального ключа «modified_base» с квалификатором «mod_base» со значением «OTHER» и дополнительным квалификатором «note» со значением «abasic site».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916832"/>
            <a:ext cx="584395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08C"/>
                </a:solidFill>
              </a:rPr>
              <a:t>Нуклеотидные последовательности: функциональный ключ «modified_base» </a:t>
            </a:r>
            <a:endParaRPr sz="18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400335" y="1251807"/>
            <a:ext cx="84438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Функциональный 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люч «CDS» может использоваться для идентификации кодирующих последовательностей. Местоположение характеристики «CDS» должно включать стоп-кодон (стандарт ST.26, пункт 89)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Функциональный 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люч «CDS» НЕ имеет обязательных квалификаторов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Часто используемые квалификаторы: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“pseudo”                  “pseudogene”           “translation”</a:t>
            </a:r>
            <a:endParaRPr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“transl_table”           “codon_start”            “transl_except”</a:t>
            </a:r>
            <a:endParaRPr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“protein_id”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456857" y="1340768"/>
            <a:ext cx="7571527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Функциональный ключ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«CDS» может иметь только ОДИН из следующих квалификаторов: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6" name="Google Shape;166;p13"/>
          <p:cNvGraphicFramePr/>
          <p:nvPr/>
        </p:nvGraphicFramePr>
        <p:xfrm>
          <a:off x="444859" y="2060848"/>
          <a:ext cx="8568975" cy="3835470"/>
        </p:xfrm>
        <a:graphic>
          <a:graphicData uri="http://schemas.openxmlformats.org/drawingml/2006/table">
            <a:tbl>
              <a:tblPr firstRow="1" bandRow="1">
                <a:noFill/>
                <a:tableStyleId>{7369FD14-040E-4A80-B604-6008E9528AA6}</a:tableStyleId>
              </a:tblPr>
              <a:tblGrid>
                <a:gridCol w="2031875"/>
                <a:gridCol w="4041300"/>
                <a:gridCol w="2495800"/>
              </a:tblGrid>
              <a:tr h="39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chemeClr val="dk1"/>
                          </a:solidFill>
                        </a:rPr>
                        <a:t>Квалификатор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Описание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Значение+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</a:tr>
              <a:tr h="96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pseudo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 err="1"/>
                        <a:t>Указывает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что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характеристика</a:t>
                      </a:r>
                      <a:r>
                        <a:rPr lang="en-US" sz="1600" dirty="0"/>
                        <a:t> «CDS» </a:t>
                      </a:r>
                      <a:r>
                        <a:rPr lang="en-US" sz="1600" dirty="0" err="1"/>
                        <a:t>нефункциональна</a:t>
                      </a:r>
                      <a:r>
                        <a:rPr lang="en-US" sz="1600" dirty="0"/>
                        <a:t> и </a:t>
                      </a:r>
                      <a:r>
                        <a:rPr lang="en-US" sz="1600" dirty="0" err="1"/>
                        <a:t>не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имеет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трансляции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но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не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является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псевдогеном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Не имеет значения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1183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pseudogene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Указывает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что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характеристика</a:t>
                      </a:r>
                      <a:r>
                        <a:rPr lang="en-US" sz="1600" dirty="0"/>
                        <a:t> «CDS» </a:t>
                      </a:r>
                      <a:r>
                        <a:rPr lang="en-US" sz="1600" dirty="0" err="1"/>
                        <a:t>является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псевдогеном</a:t>
                      </a:r>
                      <a:r>
                        <a:rPr lang="en-US" sz="1600" dirty="0"/>
                        <a:t> и </a:t>
                      </a:r>
                      <a:r>
                        <a:rPr lang="en-US" sz="1600" dirty="0" err="1"/>
                        <a:t>не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имеет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трансляции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processed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unprocessed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unitary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allelic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unknown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96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translation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 err="1"/>
                        <a:t>Указывает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что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аминокислотная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последовательность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получена</a:t>
                      </a:r>
                      <a:r>
                        <a:rPr lang="en-US" sz="1600" dirty="0"/>
                        <a:t> в </a:t>
                      </a:r>
                      <a:r>
                        <a:rPr lang="en-US" sz="1600" dirty="0" err="1"/>
                        <a:t>результате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трансляции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характеристики</a:t>
                      </a:r>
                      <a:r>
                        <a:rPr lang="en-US" sz="1600" dirty="0"/>
                        <a:t> «CDS»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Однобуквенные обозначения аминокислот</a:t>
                      </a:r>
                      <a:endParaRPr sz="16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67" name="Google Shape;167;p13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166" name="Google Shape;166;p13"/>
          <p:cNvGraphicFramePr/>
          <p:nvPr>
            <p:extLst>
              <p:ext uri="{D42A27DB-BD31-4B8C-83A1-F6EECF244321}">
                <p14:modId xmlns:p14="http://schemas.microsoft.com/office/powerpoint/2010/main" val="761973500"/>
              </p:ext>
            </p:extLst>
          </p:nvPr>
        </p:nvGraphicFramePr>
        <p:xfrm>
          <a:off x="456857" y="1340768"/>
          <a:ext cx="8568975" cy="1458010"/>
        </p:xfrm>
        <a:graphic>
          <a:graphicData uri="http://schemas.openxmlformats.org/drawingml/2006/table">
            <a:tbl>
              <a:tblPr firstRow="1" bandRow="1">
                <a:noFill/>
                <a:tableStyleId>{7369FD14-040E-4A80-B604-6008E9528AA6}</a:tableStyleId>
              </a:tblPr>
              <a:tblGrid>
                <a:gridCol w="2031875"/>
                <a:gridCol w="4041300"/>
                <a:gridCol w="2495800"/>
              </a:tblGrid>
              <a:tr h="39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chemeClr val="dk1"/>
                          </a:solidFill>
                        </a:rPr>
                        <a:t>Квалификатор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Описание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Значение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+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</a:tr>
              <a:tr h="96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translation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 err="1"/>
                        <a:t>Указывает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что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аминокислотная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последовательность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получена</a:t>
                      </a:r>
                      <a:r>
                        <a:rPr lang="en-US" sz="1600" dirty="0"/>
                        <a:t> в </a:t>
                      </a:r>
                      <a:r>
                        <a:rPr lang="en-US" sz="1600" dirty="0" err="1"/>
                        <a:t>результате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трансляции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характеристики</a:t>
                      </a:r>
                      <a:r>
                        <a:rPr lang="en-US" sz="1600" dirty="0"/>
                        <a:t> «CDS»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Однобуквенные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обозначения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аминокислот</a:t>
                      </a:r>
                      <a:endParaRPr sz="16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67" name="Google Shape;167;p13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4" y="3454919"/>
            <a:ext cx="7437120" cy="2564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856" y="2899954"/>
            <a:ext cx="835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</a:t>
            </a:r>
            <a:r>
              <a:rPr lang="ru-RU" dirty="0"/>
              <a:t>используемых генетических кодов </a:t>
            </a:r>
            <a:r>
              <a:rPr lang="ru-RU" dirty="0" smtClean="0"/>
              <a:t>находится </a:t>
            </a:r>
            <a:r>
              <a:rPr lang="ru-RU" dirty="0"/>
              <a:t>в Приложении 1 стандарта 26. </a:t>
            </a:r>
            <a:r>
              <a:rPr lang="ru-RU" dirty="0" smtClean="0"/>
              <a:t>Программа </a:t>
            </a:r>
            <a:r>
              <a:rPr lang="en-US" b="1" i="1" dirty="0" err="1"/>
              <a:t>Wipo</a:t>
            </a:r>
            <a:r>
              <a:rPr lang="en-US" b="1" i="1" dirty="0"/>
              <a:t> S</a:t>
            </a:r>
            <a:r>
              <a:rPr lang="ru-RU" b="1" i="1" dirty="0" err="1"/>
              <a:t>equence</a:t>
            </a:r>
            <a:r>
              <a:rPr lang="ru-RU" dirty="0"/>
              <a:t> </a:t>
            </a:r>
            <a:r>
              <a:rPr lang="ru-RU" dirty="0" smtClean="0"/>
              <a:t>содержит предварительно заполненный список генетических кодов.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8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323528" y="1412776"/>
            <a:ext cx="8568952" cy="51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Аминокислотная последовательность, которая содержит 4 или более специально определенных аминокислот, кодируется кодирующей последовательностью и раскрыта в квалификаторе «translation», должна быть включена в перечень последовательностей как отдельная последовательность и ей должен быть присвоен отдельный идентификационный номер последовательности.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Идентификационный номер последовательности, присвоенный аминокислотной последовательности, должен быть указан в качестве значения в классификаторе «protein_id» функционального ключа «CDS».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«ORGANISM» функционального ключа «SOURCE» для аминокислотной последовательности должен быть идентичен аналогичному квалификатору для ее кодирующей последовательности (стандарт ST.26, пункт 92).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 txBox="1"/>
          <p:nvPr/>
        </p:nvSpPr>
        <p:spPr>
          <a:xfrm>
            <a:off x="350098" y="1517504"/>
            <a:ext cx="84438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Квалификаторы, которые могут модифицировать транслированную последовательность: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p15"/>
          <p:cNvGraphicFramePr/>
          <p:nvPr/>
        </p:nvGraphicFramePr>
        <p:xfrm>
          <a:off x="87518" y="2317571"/>
          <a:ext cx="8805925" cy="3571280"/>
        </p:xfrm>
        <a:graphic>
          <a:graphicData uri="http://schemas.openxmlformats.org/drawingml/2006/table">
            <a:tbl>
              <a:tblPr firstRow="1" bandRow="1">
                <a:noFill/>
                <a:tableStyleId>{7369FD14-040E-4A80-B604-6008E9528AA6}</a:tableStyleId>
              </a:tblPr>
              <a:tblGrid>
                <a:gridCol w="1840900"/>
                <a:gridCol w="4400225"/>
                <a:gridCol w="2564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Квалификатор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Описание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Значение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</a:tr>
              <a:tr h="131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transl_table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Указывает таблицу генетических кодов, использованную для трансляции CDS; значение по умолчанию «1-Standard Code» («1 – стандартный код»)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Число, соответствующее таблице трансляции в разделе 9 приложения I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131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transl_except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Указывает на трансляцию кодона, не соответствующего генетическому коду, определенному в квалификаторе “transl_table”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(pos:&lt;местоположение&gt;, aa:&lt;аминокислота&gt;)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7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codon_start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Указывает рамку считывания CDS относительно первого основания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1, 2 или 3</a:t>
                      </a:r>
                      <a:endParaRPr sz="16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83" name="Google Shape;183;p15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74938"/>
            <a:ext cx="79819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107504" y="1369892"/>
            <a:ext cx="8964488" cy="57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№ 1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кодирующей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митохондриального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дрожжей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3347864" y="3617219"/>
            <a:ext cx="34563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Кодон в позициях 30-32 кодирует селеноцистеин(Sec)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/>
          <p:nvPr/>
        </p:nvSpPr>
        <p:spPr>
          <a:xfrm rot="-7040925">
            <a:off x="3428082" y="3159906"/>
            <a:ext cx="773798" cy="1651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351636" y="4460931"/>
            <a:ext cx="37463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 начинается с частичного кодона</a:t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 rot="-7040925">
            <a:off x="549086" y="3606909"/>
            <a:ext cx="1656220" cy="1485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107504" y="5133976"/>
            <a:ext cx="8210872" cy="80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Какую информацию следует включить в характеристику «CDS», чтобы точно представить эту последовательность?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638169" y="2381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Аспекты, которые будут сегодня рассмотрены</a:t>
            </a:r>
            <a:endParaRPr sz="36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609600" y="1493168"/>
            <a:ext cx="8229600" cy="47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Часто используемые </a:t>
            </a:r>
            <a:r>
              <a:rPr lang="en-US" sz="2400">
                <a:solidFill>
                  <a:schemeClr val="dk1"/>
                </a:solidFill>
              </a:rPr>
              <a:t>функциональные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ключи и квалификаторы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Формат указания местоположения характеристик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Формат значений квалификаторов и значения квалификаторов не на английском языке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Особый случай – урацил в ДНК и ти</a:t>
            </a:r>
            <a:r>
              <a:rPr lang="en-US" sz="2400">
                <a:solidFill>
                  <a:schemeClr val="dk1"/>
                </a:solidFill>
              </a:rPr>
              <a:t>м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 в РНК; </a:t>
            </a:r>
            <a:r>
              <a:rPr lang="en-US" sz="2400">
                <a:solidFill>
                  <a:schemeClr val="dk1"/>
                </a:solidFill>
              </a:rPr>
              <a:t>комбинированные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молекулы ДНК/РНК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Нуклеотидные аналоги, D-аминокислоты и разветвленные последовательности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Варианты последовательностей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02" name="Google Shape;202;p17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350242" y="1401331"/>
            <a:ext cx="844366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№ 1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кодирующей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митохондриального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дрожжей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851" y="2635567"/>
            <a:ext cx="79819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/>
        </p:nvSpPr>
        <p:spPr>
          <a:xfrm>
            <a:off x="350241" y="3791380"/>
            <a:ext cx="8293559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перечне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следующим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образом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tggataatga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agaagttaac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gaagaatgta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tgagattatt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tttcaagaac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gctcgtcatc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taacatcaag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gttgacataa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12" name="Google Shape;212;p18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350168" y="1385367"/>
            <a:ext cx="844366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№ 1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кодирующей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митохондриального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дрожжей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749599" y="2961156"/>
            <a:ext cx="36606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Функциональный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“CDS”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Месторасположение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&lt;1..80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204082"/>
            <a:ext cx="79819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949904" y="4922455"/>
            <a:ext cx="2902016" cy="120032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Символ “&lt;“ указывает, что кодирующий участок находится перед позицией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18"/>
          <p:cNvCxnSpPr/>
          <p:nvPr/>
        </p:nvCxnSpPr>
        <p:spPr>
          <a:xfrm rot="10800000" flipH="1">
            <a:off x="2498064" y="4101712"/>
            <a:ext cx="400608" cy="72918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8" name="Google Shape;218;p18"/>
          <p:cNvSpPr txBox="1"/>
          <p:nvPr/>
        </p:nvSpPr>
        <p:spPr>
          <a:xfrm>
            <a:off x="4716016" y="4004642"/>
            <a:ext cx="2902016" cy="9233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Месторасположение включает стоп-кодон в позициях 78-80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18"/>
          <p:cNvCxnSpPr>
            <a:stCxn id="218" idx="1"/>
          </p:cNvCxnSpPr>
          <p:nvPr/>
        </p:nvCxnSpPr>
        <p:spPr>
          <a:xfrm rot="10800000">
            <a:off x="3651616" y="3860607"/>
            <a:ext cx="1064400" cy="60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0" name="Google Shape;220;p18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378743" y="1317582"/>
            <a:ext cx="844366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SEQ ID NO:1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кодирующей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митохондриального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дрожжей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664518" y="3717212"/>
            <a:ext cx="41766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Функциональный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люч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“CDS”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Местоположение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 &lt;1..80</a:t>
            </a:r>
            <a:endParaRPr dirty="0"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codon_start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с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значением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“3”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521588"/>
            <a:ext cx="79819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/>
          <p:nvPr/>
        </p:nvSpPr>
        <p:spPr>
          <a:xfrm>
            <a:off x="5323852" y="3717025"/>
            <a:ext cx="3640500" cy="1754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“codon_start” со значение 3 указывает, что первый полный кодон начинается в третьей позиции заданного местоположением участка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19"/>
          <p:cNvCxnSpPr>
            <a:stCxn id="231" idx="1"/>
          </p:cNvCxnSpPr>
          <p:nvPr/>
        </p:nvCxnSpPr>
        <p:spPr>
          <a:xfrm flipH="1">
            <a:off x="4333252" y="4594375"/>
            <a:ext cx="99060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19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200025" y="1314475"/>
            <a:ext cx="8443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SEQ ID NO:1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кодирующей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митохондриального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дрожжей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74938"/>
            <a:ext cx="79819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5259977" y="4120500"/>
            <a:ext cx="3560547" cy="1477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определения значения квалификатора «transl_table» используются таблицы генетических кодов в разделе 9 приложения 1 ст. 26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0"/>
          <p:cNvCxnSpPr>
            <a:stCxn id="244" idx="1"/>
          </p:cNvCxnSpPr>
          <p:nvPr/>
        </p:nvCxnSpPr>
        <p:spPr>
          <a:xfrm flipH="1">
            <a:off x="4429125" y="4859250"/>
            <a:ext cx="830852" cy="20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6" name="Google Shape;246;p20"/>
          <p:cNvSpPr txBox="1"/>
          <p:nvPr/>
        </p:nvSpPr>
        <p:spPr>
          <a:xfrm>
            <a:off x="576334" y="3218071"/>
            <a:ext cx="4176600" cy="343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Функциональный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“CDS”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Местоположение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 &lt;1..80</a:t>
            </a:r>
            <a:endParaRPr dirty="0"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codon_start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с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значением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“3”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transl_table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значением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«3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ru-RU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smtClean="0">
                <a:solidFill>
                  <a:schemeClr val="dk1"/>
                </a:solidFill>
              </a:rPr>
              <a:t>(</a:t>
            </a:r>
            <a:r>
              <a:rPr lang="ru-RU" sz="1800" dirty="0">
                <a:solidFill>
                  <a:schemeClr val="dk1"/>
                </a:solidFill>
              </a:rPr>
              <a:t>таблица генетических кодов «3-</a:t>
            </a:r>
            <a:r>
              <a:rPr lang="en-US" sz="1800" dirty="0">
                <a:solidFill>
                  <a:schemeClr val="dk1"/>
                </a:solidFill>
              </a:rPr>
              <a:t>Yeast Mitochondrial Code»)</a:t>
            </a:r>
            <a:endParaRPr lang="en-US" sz="1800" dirty="0"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3" name="Google Shape;253;p2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4643150" y="4610575"/>
            <a:ext cx="44337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«transl_except» вставит аминокислоту селеноцистеин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21"/>
          <p:cNvCxnSpPr/>
          <p:nvPr/>
        </p:nvCxnSpPr>
        <p:spPr>
          <a:xfrm flipH="1">
            <a:off x="4700375" y="5245100"/>
            <a:ext cx="633000" cy="68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58" y="2496901"/>
            <a:ext cx="7915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566809" y="3170446"/>
            <a:ext cx="41766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Функциональный ключ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“CDS”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Местоположение характеристики :  &lt;1..80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“codon_start” с значением “3”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«transl_table» со значением «3»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«transl_except» со значением «(pos:30..32,aa:Sec)»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242156" y="1331770"/>
            <a:ext cx="844366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SEQ ID NO:1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кодирующей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митохондриального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дрожжей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8" name="Google Shape;268;p2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99" y="2234676"/>
            <a:ext cx="79819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 txBox="1"/>
          <p:nvPr/>
        </p:nvSpPr>
        <p:spPr>
          <a:xfrm>
            <a:off x="5205223" y="4541450"/>
            <a:ext cx="34806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Стоп-кодон не отображается в квалификаторе «translation»!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242156" y="1331770"/>
            <a:ext cx="844366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SEQ ID NO:1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кодирующей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митохондриального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дрожжей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424110" y="2970238"/>
            <a:ext cx="51561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Функциональный 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люч “CDS”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Местоположение характеристики :  &lt;1..80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“codon_start” с значением “3”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«transl_table» со значением «3»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«transl_except» со значением «(pos:30..32,aa:Sec)»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«translation» со значением «DNEEVNEECURLFFKNARHTTSRLT»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22"/>
          <p:cNvCxnSpPr/>
          <p:nvPr/>
        </p:nvCxnSpPr>
        <p:spPr>
          <a:xfrm flipH="1">
            <a:off x="5466875" y="5187950"/>
            <a:ext cx="1009500" cy="55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22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/>
          <p:nvPr/>
        </p:nvSpPr>
        <p:spPr>
          <a:xfrm>
            <a:off x="7010400" y="5877272"/>
            <a:ext cx="1954088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00" name="Google Shape;300;p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74938"/>
            <a:ext cx="79819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/>
        </p:nvSpPr>
        <p:spPr>
          <a:xfrm>
            <a:off x="242156" y="1331770"/>
            <a:ext cx="844366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- SEQ ID NO:1 представляет собой фрагмент кодирующей последовательности из митохондриального гена дрожжей (таблица генетических кодов «3-Yeast Mitochondrial Code» («3 – митохондриальный код дрожжей»))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323525" y="2893000"/>
            <a:ext cx="87129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Функциональный 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люч характеристик “CDS”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Местоположение характеристики :  &lt;1..80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“codon_start” с значением “3”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«transl_table» со значением «3»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«transl_except» со значением «(pos:30..32,aa:Sec)»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«translation» со значением «DNEEVNEECURLFFKNARHTTSRLT»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Отдельная белковая последовательность для трансляции</a:t>
            </a:r>
            <a:endParaRPr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 «protein_id» с идентификационным номером (SEQ ID) транслированного белка</a:t>
            </a:r>
            <a:endParaRPr/>
          </a:p>
          <a:p>
            <a:pPr marL="285750" marR="0" lvl="0" indent="-1714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Нуклеотидные последовательности: </a:t>
            </a:r>
            <a:r>
              <a:rPr lang="en-US" sz="1800">
                <a:solidFill>
                  <a:srgbClr val="00408C"/>
                </a:solidFill>
              </a:rPr>
              <a:t>функциональный ключ</a:t>
            </a:r>
            <a:r>
              <a:rPr lang="en-US" sz="1900">
                <a:solidFill>
                  <a:srgbClr val="00408C"/>
                </a:solidFill>
              </a:rPr>
              <a:t> «CDS»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25" name="Google Shape;325;p26"/>
          <p:cNvSpPr txBox="1"/>
          <p:nvPr/>
        </p:nvSpPr>
        <p:spPr>
          <a:xfrm>
            <a:off x="609600" y="1700406"/>
            <a:ext cx="8443664" cy="51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6" name="Google Shape;326;p26"/>
          <p:cNvGraphicFramePr/>
          <p:nvPr/>
        </p:nvGraphicFramePr>
        <p:xfrm>
          <a:off x="115852" y="1340768"/>
          <a:ext cx="8704625" cy="4846370"/>
        </p:xfrm>
        <a:graphic>
          <a:graphicData uri="http://schemas.openxmlformats.org/drawingml/2006/table">
            <a:tbl>
              <a:tblPr firstRow="1" bandRow="1">
                <a:noFill/>
                <a:tableStyleId>{7369FD14-040E-4A80-B604-6008E9528AA6}</a:tableStyleId>
              </a:tblPr>
              <a:tblGrid>
                <a:gridCol w="2295425"/>
                <a:gridCol w="3873900"/>
                <a:gridCol w="25353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Функциональный ключ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Описание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Обязательные квалификаторы?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SITE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Указывает интересующий единичный аминокислотный участок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Обязательный квалификатор NOTE должен указывать участок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REGION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Указывает интересующую область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нет; NOTE дополнительный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BINDING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Указывает участок связывания для химической группы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Обязательный квалификатор NOTE должен содержать название химической группы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UNSURE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Указывает на области неопределенности в последовательности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нет; NOTE дополнительный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27" name="Google Shape;327;p26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часто используемые функциональные ключи 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34" name="Google Shape;334;p27"/>
          <p:cNvSpPr txBox="1"/>
          <p:nvPr/>
        </p:nvSpPr>
        <p:spPr>
          <a:xfrm>
            <a:off x="457269" y="1460374"/>
            <a:ext cx="82296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«Модифицированная аминокислота» — любая аминокислота, кроме следующих: L-аланина, L-аргинина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L-аспарагина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L-аспарагиновой кислоты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L-цистеина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L-глутамина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L-глутаминовой кислоты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L-глицина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L--гистидина L-изолейцина L-лейцина L-лизина L-метионина L-фенилаланина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L-пролина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L-пирролизина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L-серина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L-селеноцистеина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L-треонина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L-триптофана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L-тирозина</a:t>
            </a:r>
            <a:r>
              <a:rPr lang="en-US" sz="1800">
                <a:solidFill>
                  <a:schemeClr val="dk1"/>
                </a:solidFill>
              </a:rPr>
              <a:t>,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L-валина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(Стандарт ST.26, пункт 3(e))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Модифицированная аминокислота должна быть представлена соответствующей немодифицированной аминокислотой, когда это возможно. В противном случае она может быть представлена символом «X». Например, гидроксилизин должен быть представлен символом «К» в последовательности. Орнитин должен быть представлен символом «X» (стандарт ST.26, пункт 29).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Символ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“X” </a:t>
            </a:r>
            <a:r>
              <a:rPr lang="en-US" sz="1800">
                <a:solidFill>
                  <a:schemeClr val="dk1"/>
                </a:solidFill>
              </a:rPr>
              <a:t>эквивалентен только 1 остатку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модифицированные аминокислоты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41" name="Google Shape;341;p28"/>
          <p:cNvSpPr txBox="1"/>
          <p:nvPr/>
        </p:nvSpPr>
        <p:spPr>
          <a:xfrm>
            <a:off x="77500" y="1125475"/>
            <a:ext cx="85989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Для указания «модифицированной аминокислоты» можно использовать несколько функциональных ключей: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Каждый из указанных выше функциональных ключей должен иметь обязательный квалификатор «NOTE» со значением, описывающим модификацию.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342" name="Google Shape;342;p28"/>
          <p:cNvGraphicFramePr/>
          <p:nvPr/>
        </p:nvGraphicFramePr>
        <p:xfrm>
          <a:off x="279213" y="1771230"/>
          <a:ext cx="8397175" cy="3576490"/>
        </p:xfrm>
        <a:graphic>
          <a:graphicData uri="http://schemas.openxmlformats.org/drawingml/2006/table">
            <a:tbl>
              <a:tblPr firstRow="1" bandRow="1">
                <a:noFill/>
                <a:tableStyleId>{7369FD14-040E-4A80-B604-6008E9528AA6}</a:tableStyleId>
              </a:tblPr>
              <a:tblGrid>
                <a:gridCol w="2927400"/>
                <a:gridCol w="5469775"/>
              </a:tblGrid>
              <a:tr h="66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Функциональный ключ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Описание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</a:tr>
              <a:tr h="66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SITE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Указывает на не посттрансляционно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модифицированную аминокислоту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94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MOD_RES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Указывает на посттрансляционно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/>
                        <a:t>модифицированную аминокислоту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66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CARBOHYD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Указывает на гликозилированную аминокислоту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1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LIPID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Указывает на ковалентную связь липидного фрагмента с аминокислотой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43" name="Google Shape;343;p28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модифицированные аминокислоты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745201" y="1985113"/>
            <a:ext cx="75609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Часто используемые функциональные ключи и квалификаторы</a:t>
            </a:r>
            <a:endParaRPr sz="48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50" name="Google Shape;350;p29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683568" y="1916832"/>
            <a:ext cx="71705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Gly-Ser-N</a:t>
            </a:r>
            <a:r>
              <a:rPr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­-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acetylAla-Ser-Asp-Val-Orn-Lys-Asn-Val-Leu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1                       5                   10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2" name="Google Shape;352;p29"/>
          <p:cNvSpPr/>
          <p:nvPr/>
        </p:nvSpPr>
        <p:spPr>
          <a:xfrm>
            <a:off x="6660232" y="2780928"/>
            <a:ext cx="1728192" cy="64807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9"/>
          <p:cNvGrpSpPr/>
          <p:nvPr/>
        </p:nvGrpSpPr>
        <p:grpSpPr>
          <a:xfrm>
            <a:off x="6372199" y="2523100"/>
            <a:ext cx="2078700" cy="792000"/>
            <a:chOff x="5724126" y="4261603"/>
            <a:chExt cx="2078700" cy="792000"/>
          </a:xfrm>
        </p:grpSpPr>
        <p:sp>
          <p:nvSpPr>
            <p:cNvPr id="354" name="Google Shape;354;p29"/>
            <p:cNvSpPr txBox="1"/>
            <p:nvPr/>
          </p:nvSpPr>
          <p:spPr>
            <a:xfrm>
              <a:off x="5724126" y="4503703"/>
              <a:ext cx="207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асиалилолигосахарид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755328" y="4261603"/>
              <a:ext cx="2016300" cy="79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6" name="Google Shape;356;p29"/>
          <p:cNvCxnSpPr/>
          <p:nvPr/>
        </p:nvCxnSpPr>
        <p:spPr>
          <a:xfrm>
            <a:off x="6372200" y="2230853"/>
            <a:ext cx="216024" cy="4774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7" name="Google Shape;357;p29"/>
          <p:cNvSpPr txBox="1"/>
          <p:nvPr/>
        </p:nvSpPr>
        <p:spPr>
          <a:xfrm>
            <a:off x="683568" y="4365104"/>
            <a:ext cx="8138864" cy="80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Какие функциональные ключи и квалификаторы следует включить в перечень последовательностей, чтобы точно представить эту последовательность?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81750" y="2626600"/>
            <a:ext cx="5967900" cy="58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Аланин в позиции 3 посттрансляционно модифицирован в клетке и превратился в n-ацетилаланин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59" name="Google Shape;359;p29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модифицированные аминокислоты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e5d4a3d3_0_1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66" name="Google Shape;366;gf2e5d4a3d3_0_15"/>
          <p:cNvSpPr txBox="1"/>
          <p:nvPr/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f2e5d4a3d3_0_15"/>
          <p:cNvSpPr txBox="1"/>
          <p:nvPr/>
        </p:nvSpPr>
        <p:spPr>
          <a:xfrm>
            <a:off x="683568" y="1916832"/>
            <a:ext cx="717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Gly-Ser-N</a:t>
            </a:r>
            <a:r>
              <a:rPr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­-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acetylAla-Ser-Asp-Val-Orn-Lys-Asn-Val-Leu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1                       5                   10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8" name="Google Shape;368;gf2e5d4a3d3_0_15"/>
          <p:cNvSpPr/>
          <p:nvPr/>
        </p:nvSpPr>
        <p:spPr>
          <a:xfrm>
            <a:off x="6660232" y="2780928"/>
            <a:ext cx="1728300" cy="64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gf2e5d4a3d3_0_15"/>
          <p:cNvGrpSpPr/>
          <p:nvPr/>
        </p:nvGrpSpPr>
        <p:grpSpPr>
          <a:xfrm>
            <a:off x="6372199" y="2523100"/>
            <a:ext cx="2078700" cy="792000"/>
            <a:chOff x="5724126" y="4261603"/>
            <a:chExt cx="2078700" cy="792000"/>
          </a:xfrm>
        </p:grpSpPr>
        <p:sp>
          <p:nvSpPr>
            <p:cNvPr id="370" name="Google Shape;370;gf2e5d4a3d3_0_15"/>
            <p:cNvSpPr txBox="1"/>
            <p:nvPr/>
          </p:nvSpPr>
          <p:spPr>
            <a:xfrm>
              <a:off x="5724126" y="4503703"/>
              <a:ext cx="207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асиалилолигосахарид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f2e5d4a3d3_0_15"/>
            <p:cNvSpPr/>
            <p:nvPr/>
          </p:nvSpPr>
          <p:spPr>
            <a:xfrm>
              <a:off x="5755328" y="4261603"/>
              <a:ext cx="2016300" cy="79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2" name="Google Shape;372;gf2e5d4a3d3_0_15"/>
          <p:cNvCxnSpPr/>
          <p:nvPr/>
        </p:nvCxnSpPr>
        <p:spPr>
          <a:xfrm>
            <a:off x="6372200" y="2230853"/>
            <a:ext cx="216000" cy="47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gf2e5d4a3d3_0_15"/>
          <p:cNvSpPr txBox="1"/>
          <p:nvPr/>
        </p:nvSpPr>
        <p:spPr>
          <a:xfrm>
            <a:off x="683568" y="4365104"/>
            <a:ext cx="81390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Последовательность представлена в перечне последовательностей следующим образом: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91440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GSASDVXKNVL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f2e5d4a3d3_0_15"/>
          <p:cNvSpPr txBox="1"/>
          <p:nvPr/>
        </p:nvSpPr>
        <p:spPr>
          <a:xfrm>
            <a:off x="81750" y="2626600"/>
            <a:ext cx="5967900" cy="58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Аланин в позиции 3 посттрансляционно модифицирован в клетке и превратился в n-ацетилаланин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75" name="Google Shape;375;gf2e5d4a3d3_0_15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модифицированные аминокислоты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2e5d4a3d3_0_3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82" name="Google Shape;382;gf2e5d4a3d3_0_32"/>
          <p:cNvSpPr txBox="1"/>
          <p:nvPr/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f2e5d4a3d3_0_32"/>
          <p:cNvSpPr txBox="1"/>
          <p:nvPr/>
        </p:nvSpPr>
        <p:spPr>
          <a:xfrm>
            <a:off x="683568" y="1916832"/>
            <a:ext cx="717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Gly-Ser-N</a:t>
            </a:r>
            <a:r>
              <a:rPr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­-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acetylAla-Ser-Asp-Val-Orn-Lys-Asn-Val-Leu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1                       5                   10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4" name="Google Shape;384;gf2e5d4a3d3_0_32"/>
          <p:cNvSpPr/>
          <p:nvPr/>
        </p:nvSpPr>
        <p:spPr>
          <a:xfrm>
            <a:off x="6660232" y="2780928"/>
            <a:ext cx="1728300" cy="64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gf2e5d4a3d3_0_32"/>
          <p:cNvGrpSpPr/>
          <p:nvPr/>
        </p:nvGrpSpPr>
        <p:grpSpPr>
          <a:xfrm>
            <a:off x="6372199" y="2523100"/>
            <a:ext cx="2078700" cy="792000"/>
            <a:chOff x="5724126" y="4261603"/>
            <a:chExt cx="2078700" cy="792000"/>
          </a:xfrm>
        </p:grpSpPr>
        <p:sp>
          <p:nvSpPr>
            <p:cNvPr id="386" name="Google Shape;386;gf2e5d4a3d3_0_32"/>
            <p:cNvSpPr txBox="1"/>
            <p:nvPr/>
          </p:nvSpPr>
          <p:spPr>
            <a:xfrm>
              <a:off x="5724126" y="4503703"/>
              <a:ext cx="207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асиалилолигосахарид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f2e5d4a3d3_0_32"/>
            <p:cNvSpPr/>
            <p:nvPr/>
          </p:nvSpPr>
          <p:spPr>
            <a:xfrm>
              <a:off x="5755328" y="4261603"/>
              <a:ext cx="2016300" cy="79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8" name="Google Shape;388;gf2e5d4a3d3_0_32"/>
          <p:cNvCxnSpPr/>
          <p:nvPr/>
        </p:nvCxnSpPr>
        <p:spPr>
          <a:xfrm>
            <a:off x="6372200" y="2230853"/>
            <a:ext cx="216000" cy="47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9" name="Google Shape;389;gf2e5d4a3d3_0_32"/>
          <p:cNvSpPr txBox="1"/>
          <p:nvPr/>
        </p:nvSpPr>
        <p:spPr>
          <a:xfrm>
            <a:off x="311893" y="3646529"/>
            <a:ext cx="81390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Последовательность представлена в перечне последовательностей следующим образом: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91440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GSASDVXKNVL</a:t>
            </a:r>
            <a:endParaRPr sz="1800" b="1">
              <a:solidFill>
                <a:schemeClr val="dk1"/>
              </a:solidFill>
            </a:endParaRPr>
          </a:p>
          <a:p>
            <a:pPr marL="91440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91440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Функциональный ключ «MOD_RES» со значением местоположения «3» и квалификатор «NOTE» со значением «N-acetylalanine»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f2e5d4a3d3_0_32"/>
          <p:cNvSpPr txBox="1"/>
          <p:nvPr/>
        </p:nvSpPr>
        <p:spPr>
          <a:xfrm>
            <a:off x="81750" y="2626600"/>
            <a:ext cx="5967900" cy="58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Аланин в позиции 3 посттрансляционно модифицирован в клетке и превратился в n-ацетилаланин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91" name="Google Shape;391;gf2e5d4a3d3_0_32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модифицированные аминокислоты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f2e5d4a3d3_0_4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98" name="Google Shape;398;gf2e5d4a3d3_0_48"/>
          <p:cNvSpPr txBox="1"/>
          <p:nvPr/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f2e5d4a3d3_0_48"/>
          <p:cNvSpPr txBox="1"/>
          <p:nvPr/>
        </p:nvSpPr>
        <p:spPr>
          <a:xfrm>
            <a:off x="683568" y="1916832"/>
            <a:ext cx="717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Gly-Ser-N</a:t>
            </a:r>
            <a:r>
              <a:rPr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­-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acetylAla-Ser-Asp-Val-Orn-Lys-Asn-Val-Leu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1                       5                   10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0" name="Google Shape;400;gf2e5d4a3d3_0_48"/>
          <p:cNvSpPr/>
          <p:nvPr/>
        </p:nvSpPr>
        <p:spPr>
          <a:xfrm>
            <a:off x="6660232" y="2780928"/>
            <a:ext cx="1728300" cy="64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gf2e5d4a3d3_0_48"/>
          <p:cNvGrpSpPr/>
          <p:nvPr/>
        </p:nvGrpSpPr>
        <p:grpSpPr>
          <a:xfrm>
            <a:off x="6372199" y="2523100"/>
            <a:ext cx="2078700" cy="792000"/>
            <a:chOff x="5724126" y="4261603"/>
            <a:chExt cx="2078700" cy="792000"/>
          </a:xfrm>
        </p:grpSpPr>
        <p:sp>
          <p:nvSpPr>
            <p:cNvPr id="402" name="Google Shape;402;gf2e5d4a3d3_0_48"/>
            <p:cNvSpPr txBox="1"/>
            <p:nvPr/>
          </p:nvSpPr>
          <p:spPr>
            <a:xfrm>
              <a:off x="5724126" y="4503703"/>
              <a:ext cx="207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асиалилолигосахарид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f2e5d4a3d3_0_48"/>
            <p:cNvSpPr/>
            <p:nvPr/>
          </p:nvSpPr>
          <p:spPr>
            <a:xfrm>
              <a:off x="5755328" y="4261603"/>
              <a:ext cx="2016300" cy="79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4" name="Google Shape;404;gf2e5d4a3d3_0_48"/>
          <p:cNvCxnSpPr/>
          <p:nvPr/>
        </p:nvCxnSpPr>
        <p:spPr>
          <a:xfrm>
            <a:off x="6372200" y="2230853"/>
            <a:ext cx="216000" cy="47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5" name="Google Shape;405;gf2e5d4a3d3_0_48"/>
          <p:cNvSpPr txBox="1"/>
          <p:nvPr/>
        </p:nvSpPr>
        <p:spPr>
          <a:xfrm>
            <a:off x="311893" y="3646529"/>
            <a:ext cx="81390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Последовательность представлена в перечне последовательностей следующим образом: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91440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GSASDVXKNVL</a:t>
            </a:r>
            <a:endParaRPr sz="1800" b="1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Функциональный ключ «MOD_RES» со значением местоположения «3» и квалификатор «NOTE» со значением «N-acetylalanine»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Функциональный ключ «SITE» со значением местоположения «7» и квалификатор «NOTE» со значением «ornithine»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f2e5d4a3d3_0_48"/>
          <p:cNvSpPr txBox="1"/>
          <p:nvPr/>
        </p:nvSpPr>
        <p:spPr>
          <a:xfrm>
            <a:off x="81750" y="2626600"/>
            <a:ext cx="5967900" cy="58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Аланин в позиции 3 посттрансляционно модифицирован в клетке и превратился в n-ацетилаланин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07" name="Google Shape;407;gf2e5d4a3d3_0_48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модифицированные аминокислоты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f2e5d4a3d3_0_6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14" name="Google Shape;414;gf2e5d4a3d3_0_64"/>
          <p:cNvSpPr txBox="1"/>
          <p:nvPr/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f2e5d4a3d3_0_64"/>
          <p:cNvSpPr txBox="1"/>
          <p:nvPr/>
        </p:nvSpPr>
        <p:spPr>
          <a:xfrm>
            <a:off x="642018" y="1305270"/>
            <a:ext cx="717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Gly-Ser-N</a:t>
            </a:r>
            <a:r>
              <a:rPr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­-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acetylAla-Ser-Asp-Val-Orn-Lys-Asn-Val-Leu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1                       5                   10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6" name="Google Shape;416;gf2e5d4a3d3_0_64"/>
          <p:cNvSpPr/>
          <p:nvPr/>
        </p:nvSpPr>
        <p:spPr>
          <a:xfrm>
            <a:off x="6660232" y="2780928"/>
            <a:ext cx="1728300" cy="64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gf2e5d4a3d3_0_64"/>
          <p:cNvGrpSpPr/>
          <p:nvPr/>
        </p:nvGrpSpPr>
        <p:grpSpPr>
          <a:xfrm>
            <a:off x="6257899" y="1970350"/>
            <a:ext cx="2078700" cy="792000"/>
            <a:chOff x="5724126" y="4261603"/>
            <a:chExt cx="2078700" cy="792000"/>
          </a:xfrm>
        </p:grpSpPr>
        <p:sp>
          <p:nvSpPr>
            <p:cNvPr id="418" name="Google Shape;418;gf2e5d4a3d3_0_64"/>
            <p:cNvSpPr txBox="1"/>
            <p:nvPr/>
          </p:nvSpPr>
          <p:spPr>
            <a:xfrm>
              <a:off x="5724126" y="4503703"/>
              <a:ext cx="2078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асиалилолигосахарид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f2e5d4a3d3_0_64"/>
            <p:cNvSpPr/>
            <p:nvPr/>
          </p:nvSpPr>
          <p:spPr>
            <a:xfrm>
              <a:off x="5755328" y="4261603"/>
              <a:ext cx="2016300" cy="79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0" name="Google Shape;420;gf2e5d4a3d3_0_64"/>
          <p:cNvCxnSpPr/>
          <p:nvPr/>
        </p:nvCxnSpPr>
        <p:spPr>
          <a:xfrm>
            <a:off x="6257900" y="1586603"/>
            <a:ext cx="216000" cy="47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1" name="Google Shape;421;gf2e5d4a3d3_0_64"/>
          <p:cNvSpPr txBox="1"/>
          <p:nvPr/>
        </p:nvSpPr>
        <p:spPr>
          <a:xfrm>
            <a:off x="301493" y="3025204"/>
            <a:ext cx="81390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представлена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следующим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образом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91440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GSASDVXKNVL</a:t>
            </a:r>
            <a:endParaRPr sz="1800" b="1" dirty="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 err="1">
                <a:solidFill>
                  <a:schemeClr val="dk1"/>
                </a:solidFill>
              </a:rPr>
              <a:t>Функциональный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</a:t>
            </a:r>
            <a:r>
              <a:rPr lang="en-US" sz="1800" dirty="0">
                <a:solidFill>
                  <a:schemeClr val="dk1"/>
                </a:solidFill>
              </a:rPr>
              <a:t> «MOD_RES»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местоположения</a:t>
            </a:r>
            <a:r>
              <a:rPr lang="en-US" sz="1800" dirty="0">
                <a:solidFill>
                  <a:schemeClr val="dk1"/>
                </a:solidFill>
              </a:rPr>
              <a:t> «3» и </a:t>
            </a:r>
            <a:r>
              <a:rPr lang="en-US" sz="1800" dirty="0" err="1">
                <a:solidFill>
                  <a:schemeClr val="dk1"/>
                </a:solidFill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</a:rPr>
              <a:t> «NOTE»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«N-</a:t>
            </a:r>
            <a:r>
              <a:rPr lang="en-US" sz="1800" dirty="0" err="1">
                <a:solidFill>
                  <a:schemeClr val="dk1"/>
                </a:solidFill>
              </a:rPr>
              <a:t>acetylalanine</a:t>
            </a:r>
            <a:r>
              <a:rPr lang="en-US" sz="1800" dirty="0">
                <a:solidFill>
                  <a:schemeClr val="dk1"/>
                </a:solidFill>
              </a:rPr>
              <a:t>»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 err="1">
                <a:solidFill>
                  <a:schemeClr val="dk1"/>
                </a:solidFill>
              </a:rPr>
              <a:t>Функциональный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</a:t>
            </a:r>
            <a:r>
              <a:rPr lang="en-US" sz="1800" dirty="0">
                <a:solidFill>
                  <a:schemeClr val="dk1"/>
                </a:solidFill>
              </a:rPr>
              <a:t> «SITE»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местоположения</a:t>
            </a:r>
            <a:r>
              <a:rPr lang="en-US" sz="1800" dirty="0">
                <a:solidFill>
                  <a:schemeClr val="dk1"/>
                </a:solidFill>
              </a:rPr>
              <a:t> «7» и </a:t>
            </a:r>
            <a:r>
              <a:rPr lang="en-US" sz="1800" dirty="0" err="1">
                <a:solidFill>
                  <a:schemeClr val="dk1"/>
                </a:solidFill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</a:rPr>
              <a:t> «NOTE»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«ornithine»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 err="1">
                <a:solidFill>
                  <a:schemeClr val="dk1"/>
                </a:solidFill>
              </a:rPr>
              <a:t>Функциональный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</a:t>
            </a:r>
            <a:r>
              <a:rPr lang="en-US" sz="1800" dirty="0">
                <a:solidFill>
                  <a:schemeClr val="dk1"/>
                </a:solidFill>
              </a:rPr>
              <a:t> «CARBOHYD»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местоположения</a:t>
            </a:r>
            <a:r>
              <a:rPr lang="en-US" sz="1800" dirty="0">
                <a:solidFill>
                  <a:schemeClr val="dk1"/>
                </a:solidFill>
              </a:rPr>
              <a:t> «9» и </a:t>
            </a:r>
            <a:r>
              <a:rPr lang="en-US" sz="1800" dirty="0" err="1">
                <a:solidFill>
                  <a:schemeClr val="dk1"/>
                </a:solidFill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</a:rPr>
              <a:t> «NOTE»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Asn</a:t>
            </a:r>
            <a:r>
              <a:rPr lang="en-US" sz="1800" dirty="0">
                <a:solidFill>
                  <a:schemeClr val="dk1"/>
                </a:solidFill>
              </a:rPr>
              <a:t> side-chain linked to </a:t>
            </a:r>
            <a:r>
              <a:rPr lang="en-US" sz="1800" dirty="0" err="1">
                <a:solidFill>
                  <a:schemeClr val="dk1"/>
                </a:solidFill>
              </a:rPr>
              <a:t>asialyloligosaccharide</a:t>
            </a:r>
            <a:r>
              <a:rPr lang="en-US" sz="1800" dirty="0">
                <a:solidFill>
                  <a:schemeClr val="dk1"/>
                </a:solidFill>
              </a:rPr>
              <a:t>»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f2e5d4a3d3_0_64"/>
          <p:cNvSpPr txBox="1"/>
          <p:nvPr/>
        </p:nvSpPr>
        <p:spPr>
          <a:xfrm>
            <a:off x="197775" y="2073850"/>
            <a:ext cx="5967900" cy="58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Аланин в позиции 3 посттрансляционно модифицирован в клетке и превратился в n-ацетилаланин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23" name="Google Shape;423;gf2e5d4a3d3_0_64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408C"/>
                </a:solidFill>
              </a:rPr>
              <a:t>Аминокислотные последовательности: модифицированные аминокислоты</a:t>
            </a:r>
            <a:endParaRPr sz="19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29" name="Google Shape;429;p34"/>
          <p:cNvSpPr txBox="1"/>
          <p:nvPr/>
        </p:nvSpPr>
        <p:spPr>
          <a:xfrm>
            <a:off x="131400" y="2470300"/>
            <a:ext cx="88812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>
                <a:solidFill>
                  <a:srgbClr val="00408C"/>
                </a:solidFill>
              </a:rPr>
              <a:t>Формат указания местоположения характеристик</a:t>
            </a:r>
            <a:endParaRPr sz="42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36" name="Google Shape;436;p35"/>
          <p:cNvSpPr txBox="1"/>
          <p:nvPr/>
        </p:nvSpPr>
        <p:spPr>
          <a:xfrm>
            <a:off x="276900" y="119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Формат указания местоположения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Дескрипторы местоположения для молекул всех типов</a:t>
            </a:r>
            <a:endParaRPr/>
          </a:p>
        </p:txBody>
      </p:sp>
      <p:sp>
        <p:nvSpPr>
          <p:cNvPr id="437" name="Google Shape;437;p35"/>
          <p:cNvSpPr txBox="1"/>
          <p:nvPr/>
        </p:nvSpPr>
        <p:spPr>
          <a:xfrm>
            <a:off x="276900" y="1095220"/>
            <a:ext cx="82296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Дескрипторы местоположения используются для указания местоположения характеристики в последовательности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Стандарт ST.26 предусматривает обязательные требования к формату дескрипторов местоположения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Для нуклеотидных и аминокислотных последовательностей можно использовать следующий формат дескрипторов местоположения: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8" name="Google Shape;438;p35"/>
          <p:cNvSpPr/>
          <p:nvPr/>
        </p:nvSpPr>
        <p:spPr>
          <a:xfrm>
            <a:off x="3131840" y="6029525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Cтандарт ВОИС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ST.26, пункт 66(a)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50" y="3095625"/>
            <a:ext cx="7836865" cy="29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46" name="Google Shape;446;p36"/>
          <p:cNvSpPr/>
          <p:nvPr/>
        </p:nvSpPr>
        <p:spPr>
          <a:xfrm>
            <a:off x="3203848" y="5996804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Стандарт ВОИС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ST.26, пункт 70(a)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6"/>
          <p:cNvSpPr txBox="1"/>
          <p:nvPr/>
        </p:nvSpPr>
        <p:spPr>
          <a:xfrm>
            <a:off x="276900" y="119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Формат указания местоположения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Дескрипторы местоположения для молекул всех типов</a:t>
            </a:r>
            <a:endParaRPr/>
          </a:p>
        </p:txBody>
      </p:sp>
      <p:pic>
        <p:nvPicPr>
          <p:cNvPr id="448" name="Google Shape;4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4726"/>
            <a:ext cx="8701353" cy="438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54" name="Google Shape;454;p37"/>
          <p:cNvSpPr txBox="1"/>
          <p:nvPr/>
        </p:nvSpPr>
        <p:spPr>
          <a:xfrm>
            <a:off x="485775" y="1320762"/>
            <a:ext cx="8229600" cy="47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Дескриптор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местоположения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следующем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можно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использовать</a:t>
            </a:r>
            <a:r>
              <a:rPr lang="en-US" sz="1800" dirty="0">
                <a:solidFill>
                  <a:schemeClr val="dk1"/>
                </a:solidFill>
              </a:rPr>
              <a:t> ТОЛЬКО </a:t>
            </a:r>
            <a:r>
              <a:rPr lang="en-US" sz="1800" dirty="0" err="1">
                <a:solidFill>
                  <a:schemeClr val="dk1"/>
                </a:solidFill>
              </a:rPr>
              <a:t>для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u="sng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u="sng" dirty="0">
                <a:solidFill>
                  <a:schemeClr val="dk1"/>
                </a:solidFill>
              </a:rPr>
              <a:t> ДНК и РНК</a:t>
            </a:r>
            <a:r>
              <a:rPr lang="en-US" sz="1800" dirty="0" smtClean="0">
                <a:solidFill>
                  <a:schemeClr val="dk1"/>
                </a:solidFill>
              </a:rPr>
              <a:t>:</a:t>
            </a: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При </a:t>
            </a:r>
            <a:r>
              <a:rPr lang="ru-RU" sz="1800" dirty="0">
                <a:solidFill>
                  <a:schemeClr val="dk1"/>
                </a:solidFill>
              </a:rPr>
              <a:t>использовании дескриптора местоположения в формате </a:t>
            </a:r>
            <a:r>
              <a:rPr lang="ru-RU" sz="1800" dirty="0" err="1">
                <a:solidFill>
                  <a:schemeClr val="dk1"/>
                </a:solidFill>
              </a:rPr>
              <a:t>x^y</a:t>
            </a:r>
            <a:r>
              <a:rPr lang="ru-RU" sz="1800" dirty="0">
                <a:solidFill>
                  <a:schemeClr val="dk1"/>
                </a:solidFill>
              </a:rPr>
              <a:t> значения x и y должны представлять собой смежные остатки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55" name="Google Shape;455;p37"/>
          <p:cNvSpPr/>
          <p:nvPr/>
        </p:nvSpPr>
        <p:spPr>
          <a:xfrm>
            <a:off x="2803253" y="3384431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 err="1">
                <a:solidFill>
                  <a:schemeClr val="dk1"/>
                </a:solidFill>
              </a:rPr>
              <a:t>Стандарт</a:t>
            </a:r>
            <a:r>
              <a:rPr lang="en-US" sz="1200" i="1" dirty="0">
                <a:solidFill>
                  <a:schemeClr val="dk1"/>
                </a:solidFill>
              </a:rPr>
              <a:t> ВОИС 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ST.26, </a:t>
            </a:r>
            <a:r>
              <a:rPr lang="en-US" sz="1200" i="1" dirty="0" err="1">
                <a:solidFill>
                  <a:schemeClr val="dk1"/>
                </a:solidFill>
              </a:rPr>
              <a:t>пункт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66(b)</a:t>
            </a:r>
            <a:endParaRPr sz="1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206" y="1938365"/>
            <a:ext cx="6348425" cy="144641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7"/>
          <p:cNvSpPr txBox="1"/>
          <p:nvPr/>
        </p:nvSpPr>
        <p:spPr>
          <a:xfrm>
            <a:off x="276900" y="119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408C"/>
                </a:solidFill>
              </a:rPr>
              <a:t>Формат</a:t>
            </a:r>
            <a:r>
              <a:rPr lang="en-US" sz="3600" dirty="0">
                <a:solidFill>
                  <a:srgbClr val="00408C"/>
                </a:solidFill>
              </a:rPr>
              <a:t> </a:t>
            </a:r>
            <a:r>
              <a:rPr lang="en-US" sz="3600" dirty="0" err="1">
                <a:solidFill>
                  <a:srgbClr val="00408C"/>
                </a:solidFill>
              </a:rPr>
              <a:t>указания</a:t>
            </a:r>
            <a:r>
              <a:rPr lang="en-US" sz="3600" dirty="0">
                <a:solidFill>
                  <a:srgbClr val="00408C"/>
                </a:solidFill>
              </a:rPr>
              <a:t> </a:t>
            </a:r>
            <a:r>
              <a:rPr lang="en-US" sz="3600" dirty="0" err="1">
                <a:solidFill>
                  <a:srgbClr val="00408C"/>
                </a:solidFill>
              </a:rPr>
              <a:t>местоположения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rgbClr val="00408C"/>
                </a:solidFill>
              </a:rPr>
              <a:t>Дескрипторы</a:t>
            </a:r>
            <a:r>
              <a:rPr lang="en-US" sz="2000" dirty="0">
                <a:solidFill>
                  <a:srgbClr val="00408C"/>
                </a:solidFill>
              </a:rPr>
              <a:t> </a:t>
            </a:r>
            <a:r>
              <a:rPr lang="en-US" sz="2000" dirty="0" err="1">
                <a:solidFill>
                  <a:srgbClr val="00408C"/>
                </a:solidFill>
              </a:rPr>
              <a:t>местоположения</a:t>
            </a:r>
            <a:r>
              <a:rPr lang="en-US" sz="2000" dirty="0">
                <a:solidFill>
                  <a:srgbClr val="00408C"/>
                </a:solidFill>
              </a:rPr>
              <a:t>, </a:t>
            </a:r>
            <a:r>
              <a:rPr lang="en-US" sz="2000" dirty="0" err="1">
                <a:solidFill>
                  <a:srgbClr val="00408C"/>
                </a:solidFill>
              </a:rPr>
              <a:t>используемые</a:t>
            </a:r>
            <a:r>
              <a:rPr lang="en-US" sz="2000" dirty="0">
                <a:solidFill>
                  <a:srgbClr val="00408C"/>
                </a:solidFill>
              </a:rPr>
              <a:t> </a:t>
            </a:r>
            <a:r>
              <a:rPr lang="en-US" sz="2000" dirty="0" err="1">
                <a:solidFill>
                  <a:srgbClr val="00408C"/>
                </a:solidFill>
              </a:rPr>
              <a:t>только</a:t>
            </a:r>
            <a:endParaRPr sz="2000" dirty="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rgbClr val="00408C"/>
                </a:solidFill>
              </a:rPr>
              <a:t>для</a:t>
            </a:r>
            <a:r>
              <a:rPr lang="en-US" sz="2000" dirty="0">
                <a:solidFill>
                  <a:srgbClr val="00408C"/>
                </a:solidFill>
              </a:rPr>
              <a:t> </a:t>
            </a:r>
            <a:r>
              <a:rPr lang="en-US" sz="2000" dirty="0" err="1">
                <a:solidFill>
                  <a:srgbClr val="00408C"/>
                </a:solidFill>
              </a:rPr>
              <a:t>нуклеотидных</a:t>
            </a:r>
            <a:r>
              <a:rPr lang="en-US" sz="2000" dirty="0">
                <a:solidFill>
                  <a:srgbClr val="00408C"/>
                </a:solidFill>
              </a:rPr>
              <a:t> </a:t>
            </a:r>
            <a:r>
              <a:rPr lang="en-US" sz="2000" dirty="0" err="1">
                <a:solidFill>
                  <a:srgbClr val="00408C"/>
                </a:solidFill>
              </a:rPr>
              <a:t>последовательностей</a:t>
            </a:r>
            <a:endParaRPr sz="2000" dirty="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408C"/>
              </a:solidFill>
            </a:endParaRPr>
          </a:p>
        </p:txBody>
      </p:sp>
      <p:pic>
        <p:nvPicPr>
          <p:cNvPr id="7" name="Google Shape;4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4404483"/>
            <a:ext cx="810577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4;p38"/>
          <p:cNvSpPr/>
          <p:nvPr/>
        </p:nvSpPr>
        <p:spPr>
          <a:xfrm>
            <a:off x="2803253" y="5967483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 err="1">
                <a:solidFill>
                  <a:schemeClr val="dk1"/>
                </a:solidFill>
              </a:rPr>
              <a:t>Стандарт</a:t>
            </a:r>
            <a:r>
              <a:rPr lang="en-US" sz="1200" i="1" dirty="0">
                <a:solidFill>
                  <a:schemeClr val="dk1"/>
                </a:solidFill>
              </a:rPr>
              <a:t> ВОИС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ST.26, </a:t>
            </a:r>
            <a:r>
              <a:rPr lang="en-US" sz="1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пункт</a:t>
            </a:r>
            <a:r>
              <a:rPr lang="en-US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70(b)</a:t>
            </a:r>
            <a:endParaRPr sz="1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73" name="Google Shape;473;p39"/>
          <p:cNvSpPr txBox="1"/>
          <p:nvPr/>
        </p:nvSpPr>
        <p:spPr>
          <a:xfrm>
            <a:off x="609600" y="2132854"/>
            <a:ext cx="82296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Дескриптор местоположения x..y указывает на внутрицепочечную перекрестную связь между двумя указанными остатками при  использовании с ключом характеристики «CROSSLNK» или «DISULFID»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74" name="Google Shape;474;p39"/>
          <p:cNvSpPr/>
          <p:nvPr/>
        </p:nvSpPr>
        <p:spPr>
          <a:xfrm>
            <a:off x="2883982" y="5068660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Стандарт ВОИС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ST.26, </a:t>
            </a:r>
            <a:r>
              <a:rPr lang="en-US" sz="1200" i="1">
                <a:solidFill>
                  <a:schemeClr val="dk1"/>
                </a:solidFill>
              </a:rPr>
              <a:t>пункт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66(c)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9"/>
          <p:cNvSpPr txBox="1"/>
          <p:nvPr/>
        </p:nvSpPr>
        <p:spPr>
          <a:xfrm>
            <a:off x="276900" y="119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Формат указания местоположения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408C"/>
                </a:solidFill>
              </a:rPr>
              <a:t>Дескрипторы местоположения: особенности для аминокислотных последовательностей</a:t>
            </a:r>
            <a:endParaRPr sz="24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08C"/>
              </a:solidFill>
            </a:endParaRPr>
          </a:p>
        </p:txBody>
      </p:sp>
      <p:pic>
        <p:nvPicPr>
          <p:cNvPr id="476" name="Google Shape;4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00" y="3412059"/>
            <a:ext cx="77247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7" name="Google Shape;87;p4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179587" y="843336"/>
            <a:ext cx="87849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Функциональные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ключи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одного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нескольких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остатков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последовательности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идентифицированных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местоположению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Функциональные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ключи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нуклеотидных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приводятся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Функциональные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ключи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нуклеотидных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указываются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нижнем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misc_binding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Функциональные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ключи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аминокислотных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приводятся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Функциональные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ключи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аминокислотных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указываются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верхнем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«REGION»</a:t>
            </a:r>
            <a:endParaRPr dirty="0"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Квалификаторы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функциональных ключей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Квалификаторы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нуклеотидных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приводятся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Квалификаторы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нуклеотидных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указываются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нижнем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«allele»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Квалификаторы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аминокислотных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приводятся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Квалификаторы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аминокислотных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последовательностей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указываются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верхнем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регистре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«NOTE»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482" name="Google Shape;48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99" y="1772816"/>
            <a:ext cx="7137747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0"/>
          <p:cNvSpPr txBox="1"/>
          <p:nvPr/>
        </p:nvSpPr>
        <p:spPr>
          <a:xfrm>
            <a:off x="276900" y="119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Формат указания местоположения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408C"/>
                </a:solidFill>
              </a:rPr>
              <a:t>Дескрипторы местоположения: особенности для аминокислотных последовательностей</a:t>
            </a:r>
            <a:endParaRPr sz="24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/>
          <p:nvPr/>
        </p:nvSpPr>
        <p:spPr>
          <a:xfrm>
            <a:off x="7164288" y="6021288"/>
            <a:ext cx="1674912" cy="724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1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91" name="Google Shape;491;p41"/>
          <p:cNvSpPr txBox="1"/>
          <p:nvPr/>
        </p:nvSpPr>
        <p:spPr>
          <a:xfrm>
            <a:off x="76200" y="1420500"/>
            <a:ext cx="89682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Имеется три оператора местоположения для использования с последовательностями ДНК и РНК: «join», «order» и «complement»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Использование операторов «join» подразумевает, что остатки, описываемые дескрипторами местоположения, физически контактируют в биологических процессах (стандарт ST.26, пункт 68)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При использовании операторов «join» и «order» должно быть указано минимум два дескриптора местоположения, разделенных запятой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Оператор «complement» можно использовать в сочетании с операторами «join» или «order»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1"/>
          <p:cNvSpPr/>
          <p:nvPr/>
        </p:nvSpPr>
        <p:spPr>
          <a:xfrm>
            <a:off x="904509" y="6483974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Стандарт ВОИС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ST.26, пункт 67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1"/>
          <p:cNvSpPr txBox="1"/>
          <p:nvPr/>
        </p:nvSpPr>
        <p:spPr>
          <a:xfrm>
            <a:off x="276900" y="119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Формат указания местоположения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408C"/>
                </a:solidFill>
              </a:rPr>
              <a:t>Операторы местоположения для нуклеотидных</a:t>
            </a:r>
            <a:endParaRPr sz="24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408C"/>
                </a:solidFill>
              </a:rPr>
              <a:t>последовательностей</a:t>
            </a:r>
            <a:endParaRPr sz="24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08C"/>
              </a:solidFill>
            </a:endParaRPr>
          </a:p>
        </p:txBody>
      </p:sp>
      <p:pic>
        <p:nvPicPr>
          <p:cNvPr id="494" name="Google Shape;4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50800"/>
            <a:ext cx="8686801" cy="20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3169707" y="6083404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Стандарт ВОИС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ST.26, </a:t>
            </a:r>
            <a:r>
              <a:rPr lang="en-US" sz="1200" i="1">
                <a:solidFill>
                  <a:schemeClr val="dk1"/>
                </a:solidFill>
              </a:rPr>
              <a:t>пункт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70(b)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2"/>
          <p:cNvSpPr txBox="1"/>
          <p:nvPr/>
        </p:nvSpPr>
        <p:spPr>
          <a:xfrm>
            <a:off x="276900" y="119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Формат указания местоположения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408C"/>
                </a:solidFill>
              </a:rPr>
              <a:t>Операторы местоположения для нуклеотидных</a:t>
            </a:r>
            <a:endParaRPr sz="24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408C"/>
                </a:solidFill>
              </a:rPr>
              <a:t>последовательностей</a:t>
            </a:r>
            <a:endParaRPr sz="24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08C"/>
              </a:solidFill>
            </a:endParaRPr>
          </a:p>
        </p:txBody>
      </p:sp>
      <p:pic>
        <p:nvPicPr>
          <p:cNvPr id="503" name="Google Shape;5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5525"/>
            <a:ext cx="9144001" cy="435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3"/>
          <p:cNvSpPr txBox="1"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Вопросы? </a:t>
            </a:r>
            <a:endParaRPr sz="4800"/>
          </a:p>
        </p:txBody>
      </p:sp>
      <p:sp>
        <p:nvSpPr>
          <p:cNvPr id="510" name="Google Shape;510;p4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517" name="Google Shape;517;p44"/>
          <p:cNvSpPr txBox="1"/>
          <p:nvPr/>
        </p:nvSpPr>
        <p:spPr>
          <a:xfrm>
            <a:off x="341862" y="2492848"/>
            <a:ext cx="84603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408C"/>
                </a:solidFill>
              </a:rPr>
              <a:t>Формат значений квалификаторов</a:t>
            </a:r>
            <a:endParaRPr sz="48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524" name="Google Shape;524;p45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687978" y="168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408C"/>
                </a:solidFill>
              </a:rPr>
              <a:t>Значения</a:t>
            </a:r>
            <a:r>
              <a:rPr lang="en-US" sz="3600" dirty="0">
                <a:solidFill>
                  <a:srgbClr val="00408C"/>
                </a:solidFill>
              </a:rPr>
              <a:t> </a:t>
            </a:r>
            <a:r>
              <a:rPr lang="en-US" sz="3600" dirty="0" err="1">
                <a:solidFill>
                  <a:srgbClr val="00408C"/>
                </a:solidFill>
              </a:rPr>
              <a:t>квалификаторов</a:t>
            </a:r>
            <a:endParaRPr dirty="0"/>
          </a:p>
        </p:txBody>
      </p:sp>
      <p:sp>
        <p:nvSpPr>
          <p:cNvPr id="526" name="Google Shape;526;p45"/>
          <p:cNvSpPr txBox="1"/>
          <p:nvPr/>
        </p:nvSpPr>
        <p:spPr>
          <a:xfrm>
            <a:off x="461556" y="946543"/>
            <a:ext cx="7994848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Квалификаторы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помогают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подробнее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определить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характеристики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состоит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из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названия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и </a:t>
            </a:r>
            <a:r>
              <a:rPr lang="en-US" sz="1800" dirty="0" err="1">
                <a:solidFill>
                  <a:schemeClr val="dk1"/>
                </a:solidFill>
              </a:rPr>
              <a:t>часто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just"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Каждый функциональный ключ имеет список допустимых квалификаторов. Некоторые функциональные ключи имеют обязательные квалификаторы.</a:t>
            </a:r>
          </a:p>
          <a:p>
            <a:pPr marL="457200" lvl="0" indent="-342900" algn="just"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Функциональные ключи и соответствующие допустимые квалификаторы приводятся в разделе 5 (нуклеотидные последовательности) и разделе 7 (аминокислотные последовательности) приложения I к стандарту ST.26.</a:t>
            </a:r>
          </a:p>
          <a:p>
            <a:pPr marL="457200" lvl="0" indent="-342900" algn="just"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Квалификаторы для нуклеотидных последовательностей вместе с их описанием приводятся в разделе 6 (нуклеотидные последовательности) и разделе 8 (аминокислотные последовательности) приложения I к стандарту ST.26.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783" y="2064356"/>
            <a:ext cx="54197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534" name="Google Shape;534;p49"/>
          <p:cNvSpPr txBox="1"/>
          <p:nvPr/>
        </p:nvSpPr>
        <p:spPr>
          <a:xfrm>
            <a:off x="435162" y="807544"/>
            <a:ext cx="852595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 err="1">
                <a:solidFill>
                  <a:schemeClr val="dk1"/>
                </a:solidFill>
              </a:rPr>
              <a:t>Пример</a:t>
            </a:r>
            <a:r>
              <a:rPr lang="en-US" sz="1600" dirty="0">
                <a:solidFill>
                  <a:schemeClr val="dk1"/>
                </a:solidFill>
              </a:rPr>
              <a:t>: </a:t>
            </a:r>
            <a:r>
              <a:rPr lang="en-US" sz="1600" dirty="0" err="1">
                <a:solidFill>
                  <a:schemeClr val="dk1"/>
                </a:solidFill>
              </a:rPr>
              <a:t>ключ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характеристики</a:t>
            </a:r>
            <a:r>
              <a:rPr lang="en-US" sz="1600" dirty="0">
                <a:solidFill>
                  <a:schemeClr val="dk1"/>
                </a:solidFill>
              </a:rPr>
              <a:t> «</a:t>
            </a:r>
            <a:r>
              <a:rPr lang="en-US" sz="1600" dirty="0" err="1">
                <a:solidFill>
                  <a:schemeClr val="dk1"/>
                </a:solidFill>
              </a:rPr>
              <a:t>misc_binding</a:t>
            </a:r>
            <a:r>
              <a:rPr lang="en-US" sz="1600" dirty="0">
                <a:solidFill>
                  <a:schemeClr val="dk1"/>
                </a:solidFill>
              </a:rPr>
              <a:t>» </a:t>
            </a:r>
            <a:r>
              <a:rPr lang="en-US" sz="1600" dirty="0" err="1">
                <a:solidFill>
                  <a:schemeClr val="dk1"/>
                </a:solidFill>
              </a:rPr>
              <a:t>имеет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один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обязательный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квалификатор</a:t>
            </a:r>
            <a:r>
              <a:rPr lang="en-US" sz="1600" dirty="0">
                <a:solidFill>
                  <a:schemeClr val="dk1"/>
                </a:solidFill>
              </a:rPr>
              <a:t> («</a:t>
            </a:r>
            <a:r>
              <a:rPr lang="en-US" sz="1600" dirty="0" err="1">
                <a:solidFill>
                  <a:schemeClr val="dk1"/>
                </a:solidFill>
              </a:rPr>
              <a:t>bound_moiety</a:t>
            </a:r>
            <a:r>
              <a:rPr lang="en-US" sz="1600" dirty="0">
                <a:solidFill>
                  <a:schemeClr val="dk1"/>
                </a:solidFill>
              </a:rPr>
              <a:t>») и 6 </a:t>
            </a:r>
            <a:r>
              <a:rPr lang="en-US" sz="1600" dirty="0" err="1">
                <a:solidFill>
                  <a:schemeClr val="dk1"/>
                </a:solidFill>
              </a:rPr>
              <a:t>необязательных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квалификаторов</a:t>
            </a:r>
            <a:r>
              <a:rPr lang="en-US" sz="1600" dirty="0" smtClean="0">
                <a:solidFill>
                  <a:schemeClr val="dk1"/>
                </a:solidFill>
              </a:rPr>
              <a:t>:</a:t>
            </a:r>
            <a:endParaRPr lang="ru-RU" sz="16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ru-RU" sz="1800" dirty="0">
              <a:solidFill>
                <a:schemeClr val="dk1"/>
              </a:solidFill>
            </a:endParaRPr>
          </a:p>
          <a:p>
            <a:pPr marL="342900" lvl="0" indent="-342900">
              <a:buClr>
                <a:schemeClr val="dk1"/>
              </a:buClr>
              <a:buSzPts val="1800"/>
              <a:buChar char="•"/>
            </a:pPr>
            <a:r>
              <a:rPr lang="ru-RU" sz="1600" dirty="0" smtClean="0">
                <a:solidFill>
                  <a:schemeClr val="dk1"/>
                </a:solidFill>
              </a:rPr>
              <a:t>Программа </a:t>
            </a:r>
            <a:r>
              <a:rPr lang="en-US" sz="1600" b="1" i="1" dirty="0" err="1"/>
              <a:t>Wipo</a:t>
            </a:r>
            <a:r>
              <a:rPr lang="en-US" sz="1600" b="1" i="1" dirty="0"/>
              <a:t> S</a:t>
            </a:r>
            <a:r>
              <a:rPr lang="ru-RU" sz="1600" b="1" i="1" dirty="0" err="1"/>
              <a:t>equence</a:t>
            </a:r>
            <a:r>
              <a:rPr lang="en-US" sz="1600" b="1" i="1" dirty="0" smtClean="0"/>
              <a:t> </a:t>
            </a:r>
            <a:r>
              <a:rPr lang="ru-RU" sz="1600" dirty="0" smtClean="0"/>
              <a:t>автоматически указывает обязательный квалификатор для функционального ключа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endParaRPr lang="ru-RU" sz="1600" dirty="0" smtClean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9"/>
          <p:cNvSpPr/>
          <p:nvPr/>
        </p:nvSpPr>
        <p:spPr>
          <a:xfrm>
            <a:off x="2869397" y="3591523"/>
            <a:ext cx="43413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>
                <a:solidFill>
                  <a:schemeClr val="dk1"/>
                </a:solidFill>
                <a:sym typeface="Arial"/>
              </a:rPr>
              <a:t>(</a:t>
            </a:r>
            <a:r>
              <a:rPr lang="en-US" sz="1050" i="1" dirty="0" err="1">
                <a:solidFill>
                  <a:schemeClr val="dk1"/>
                </a:solidFill>
                <a:sym typeface="Arial"/>
              </a:rPr>
              <a:t>Стандар</a:t>
            </a:r>
            <a:r>
              <a:rPr lang="en-US" sz="1050" i="1" dirty="0">
                <a:solidFill>
                  <a:schemeClr val="dk1"/>
                </a:solidFill>
                <a:sym typeface="Arial"/>
              </a:rPr>
              <a:t> ST.26, </a:t>
            </a:r>
            <a:r>
              <a:rPr lang="en-US" sz="1050" i="1" dirty="0" err="1">
                <a:solidFill>
                  <a:schemeClr val="dk1"/>
                </a:solidFill>
              </a:rPr>
              <a:t>Приложение</a:t>
            </a:r>
            <a:r>
              <a:rPr lang="en-US" sz="1050" i="1" dirty="0">
                <a:solidFill>
                  <a:schemeClr val="dk1"/>
                </a:solidFill>
                <a:sym typeface="Arial"/>
              </a:rPr>
              <a:t> I, </a:t>
            </a:r>
            <a:r>
              <a:rPr lang="en-US" sz="1050" i="1" dirty="0" err="1">
                <a:solidFill>
                  <a:schemeClr val="dk1"/>
                </a:solidFill>
              </a:rPr>
              <a:t>Раздел</a:t>
            </a:r>
            <a:r>
              <a:rPr lang="en-US" sz="1050" i="1" dirty="0">
                <a:solidFill>
                  <a:schemeClr val="dk1"/>
                </a:solidFill>
                <a:sym typeface="Arial"/>
              </a:rPr>
              <a:t> 5.12)</a:t>
            </a:r>
            <a:endParaRPr sz="1050" i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36" name="Google Shape;536;p49"/>
          <p:cNvSpPr txBox="1"/>
          <p:nvPr/>
        </p:nvSpPr>
        <p:spPr>
          <a:xfrm>
            <a:off x="609600" y="146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</p:txBody>
      </p:sp>
      <p:pic>
        <p:nvPicPr>
          <p:cNvPr id="537" name="Google Shape;5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592" y="1435976"/>
            <a:ext cx="5654814" cy="215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3" y="4458709"/>
            <a:ext cx="4807131" cy="156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1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553" name="Google Shape;553;p51"/>
          <p:cNvSpPr/>
          <p:nvPr/>
        </p:nvSpPr>
        <p:spPr>
          <a:xfrm>
            <a:off x="2439900" y="5978575"/>
            <a:ext cx="409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i="1">
                <a:solidFill>
                  <a:schemeClr val="dk1"/>
                </a:solidFill>
              </a:rPr>
              <a:t>(Стандарт ST.26, приложение I, разделы 6.3 и 6.22)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51"/>
          <p:cNvSpPr txBox="1"/>
          <p:nvPr/>
        </p:nvSpPr>
        <p:spPr>
          <a:xfrm>
            <a:off x="374850" y="163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</p:txBody>
      </p:sp>
      <p:pic>
        <p:nvPicPr>
          <p:cNvPr id="555" name="Google Shape;5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00" y="920152"/>
            <a:ext cx="8859699" cy="5058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562" name="Google Shape;562;p52"/>
          <p:cNvSpPr txBox="1"/>
          <p:nvPr/>
        </p:nvSpPr>
        <p:spPr>
          <a:xfrm>
            <a:off x="609600" y="1772816"/>
            <a:ext cx="7994848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Имеется несколько форматов значений квалификаторов: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>
                <a:solidFill>
                  <a:schemeClr val="dk1"/>
                </a:solidFill>
              </a:rPr>
              <a:t>Квалификаторы с заданным списком значений;</a:t>
            </a:r>
            <a:endParaRPr/>
          </a:p>
          <a:p>
            <a:pPr marL="457200" marR="0" lvl="1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>
                <a:solidFill>
                  <a:schemeClr val="dk1"/>
                </a:solidFill>
              </a:rPr>
              <a:t>Квалификаторы со значением в заданном формате;</a:t>
            </a:r>
            <a:endParaRPr/>
          </a:p>
          <a:p>
            <a:pPr marL="457200" marR="0" lvl="1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800">
                <a:solidFill>
                  <a:schemeClr val="dk1"/>
                </a:solidFill>
              </a:rPr>
              <a:t>Квалификаторы, значения которых представляют собой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последовательность;</a:t>
            </a:r>
            <a:endParaRPr sz="18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1800">
                <a:solidFill>
                  <a:schemeClr val="dk1"/>
                </a:solidFill>
              </a:rPr>
              <a:t>Квалификаторы БЕЗ значения;</a:t>
            </a:r>
            <a:endParaRPr/>
          </a:p>
          <a:p>
            <a:pPr marL="457200" marR="0" lvl="1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1800">
                <a:solidFill>
                  <a:schemeClr val="dk1"/>
                </a:solidFill>
              </a:rPr>
              <a:t>Квалификаторы со значениями в виде «свободного текста»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- значения квалификаторов в виде «свободного текста» относятся к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категории «зависящих от языка»</a:t>
            </a:r>
            <a:endParaRPr sz="18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2"/>
          <p:cNvSpPr txBox="1"/>
          <p:nvPr/>
        </p:nvSpPr>
        <p:spPr>
          <a:xfrm>
            <a:off x="374850" y="163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 sz="3600">
              <a:solidFill>
                <a:srgbClr val="00408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Форматы</a:t>
            </a:r>
            <a:endParaRPr sz="3600">
              <a:solidFill>
                <a:srgbClr val="0040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570" name="Google Shape;570;p53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374850" y="95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заданный список значений</a:t>
            </a:r>
            <a:endParaRPr/>
          </a:p>
        </p:txBody>
      </p:sp>
      <p:sp>
        <p:nvSpPr>
          <p:cNvPr id="572" name="Google Shape;572;p53"/>
          <p:cNvSpPr txBox="1"/>
          <p:nvPr/>
        </p:nvSpPr>
        <p:spPr>
          <a:xfrm>
            <a:off x="609601" y="1415765"/>
            <a:ext cx="7994848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Квалификаторы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заданным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списком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значений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Примеры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“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codon_start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– </a:t>
            </a:r>
            <a:r>
              <a:rPr lang="en-US" sz="1800" dirty="0" err="1">
                <a:solidFill>
                  <a:schemeClr val="dk1"/>
                </a:solidFill>
              </a:rPr>
              <a:t>может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иметь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“1”, “2”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“3”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50" y="3545124"/>
            <a:ext cx="876300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87" y="867569"/>
            <a:ext cx="6375331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4"/>
          <p:cNvSpPr/>
          <p:nvPr/>
        </p:nvSpPr>
        <p:spPr>
          <a:xfrm>
            <a:off x="6876256" y="6021288"/>
            <a:ext cx="2016224" cy="648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581" name="Google Shape;581;p5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4"/>
          <p:cNvSpPr txBox="1"/>
          <p:nvPr/>
        </p:nvSpPr>
        <p:spPr>
          <a:xfrm>
            <a:off x="609600" y="1047113"/>
            <a:ext cx="7994848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Примеры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“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rpt_type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1800" dirty="0" err="1">
                <a:solidFill>
                  <a:schemeClr val="dk1"/>
                </a:solidFill>
              </a:rPr>
              <a:t>имеет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ограниченное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число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возможных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4"/>
          <p:cNvSpPr txBox="1"/>
          <p:nvPr/>
        </p:nvSpPr>
        <p:spPr>
          <a:xfrm>
            <a:off x="277600" y="10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заданный список значений</a:t>
            </a:r>
            <a:endParaRPr/>
          </a:p>
        </p:txBody>
      </p:sp>
      <p:pic>
        <p:nvPicPr>
          <p:cNvPr id="585" name="Google Shape;58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833578"/>
            <a:ext cx="7850522" cy="46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592" name="Google Shape;592;p55"/>
          <p:cNvSpPr txBox="1"/>
          <p:nvPr/>
        </p:nvSpPr>
        <p:spPr>
          <a:xfrm>
            <a:off x="174171" y="1258801"/>
            <a:ext cx="890016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360"/>
              </a:spcBef>
              <a:buClr>
                <a:schemeClr val="dk1"/>
              </a:buClr>
              <a:buSzPts val="1800"/>
              <a:buChar char="•"/>
            </a:pPr>
            <a:r>
              <a:rPr lang="en-US" sz="2000" dirty="0" err="1">
                <a:solidFill>
                  <a:schemeClr val="dk1"/>
                </a:solidFill>
              </a:rPr>
              <a:t>Для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квалификаторов</a:t>
            </a:r>
            <a:r>
              <a:rPr lang="en-US" sz="2000" dirty="0">
                <a:solidFill>
                  <a:schemeClr val="dk1"/>
                </a:solidFill>
              </a:rPr>
              <a:t> с </a:t>
            </a:r>
            <a:r>
              <a:rPr lang="en-US" sz="2000" dirty="0" err="1">
                <a:solidFill>
                  <a:schemeClr val="dk1"/>
                </a:solidFill>
              </a:rPr>
              <a:t>заданным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списком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значений</a:t>
            </a:r>
            <a:r>
              <a:rPr lang="en-US" sz="2000" dirty="0">
                <a:solidFill>
                  <a:schemeClr val="dk1"/>
                </a:solidFill>
              </a:rPr>
              <a:t> в </a:t>
            </a:r>
            <a:r>
              <a:rPr lang="en-US" sz="2000" dirty="0" err="1">
                <a:solidFill>
                  <a:schemeClr val="dk1"/>
                </a:solidFill>
              </a:rPr>
              <a:t>приложении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b="1" i="1" dirty="0" err="1"/>
              <a:t>Wipo</a:t>
            </a:r>
            <a:r>
              <a:rPr lang="en-US" sz="2000" b="1" i="1" dirty="0"/>
              <a:t> S</a:t>
            </a:r>
            <a:r>
              <a:rPr lang="ru-RU" sz="2000" b="1" i="1" dirty="0" err="1"/>
              <a:t>equence</a:t>
            </a:r>
            <a:r>
              <a:rPr lang="ru-RU" sz="2000" dirty="0"/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все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допустимые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значения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указаны</a:t>
            </a:r>
            <a:r>
              <a:rPr lang="en-US" sz="2000" dirty="0">
                <a:solidFill>
                  <a:schemeClr val="dk1"/>
                </a:solidFill>
              </a:rPr>
              <a:t> в </a:t>
            </a:r>
            <a:r>
              <a:rPr lang="en-US" sz="2000" dirty="0" err="1">
                <a:solidFill>
                  <a:schemeClr val="dk1"/>
                </a:solidFill>
              </a:rPr>
              <a:t>выпадающем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списке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значений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5"/>
          <p:cNvSpPr txBox="1"/>
          <p:nvPr/>
        </p:nvSpPr>
        <p:spPr>
          <a:xfrm>
            <a:off x="323525" y="115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заданный список значений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5" y="2778002"/>
            <a:ext cx="8491889" cy="2325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601" name="Google Shape;601;p56"/>
          <p:cNvSpPr txBox="1"/>
          <p:nvPr/>
        </p:nvSpPr>
        <p:spPr>
          <a:xfrm>
            <a:off x="495300" y="1372766"/>
            <a:ext cx="79947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Квалификаторы со значением в заданном формате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Пример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“anticodon” – </a:t>
            </a:r>
            <a:r>
              <a:rPr lang="en-US" sz="1800">
                <a:solidFill>
                  <a:schemeClr val="dk1"/>
                </a:solidFill>
              </a:rPr>
              <a:t>должен иметь значение в следующем формате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“(pos:&lt;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местоположение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&gt;,aa:&lt;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аминокислота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&gt;,seq:&lt;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текст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&gt;)”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6"/>
          <p:cNvSpPr txBox="1"/>
          <p:nvPr/>
        </p:nvSpPr>
        <p:spPr>
          <a:xfrm>
            <a:off x="566057" y="1570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408C"/>
                </a:solidFill>
              </a:rPr>
              <a:t>Значения</a:t>
            </a:r>
            <a:r>
              <a:rPr lang="en-US" sz="3600" dirty="0">
                <a:solidFill>
                  <a:srgbClr val="00408C"/>
                </a:solidFill>
              </a:rPr>
              <a:t> </a:t>
            </a:r>
            <a:r>
              <a:rPr lang="en-US" sz="3600" dirty="0" err="1">
                <a:solidFill>
                  <a:srgbClr val="00408C"/>
                </a:solidFill>
              </a:rPr>
              <a:t>квалификаторов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408C"/>
                </a:solidFill>
              </a:rPr>
              <a:t>Форматы</a:t>
            </a:r>
            <a:r>
              <a:rPr lang="en-US" sz="2400" dirty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err="1">
                <a:solidFill>
                  <a:srgbClr val="00408C"/>
                </a:solidFill>
              </a:rPr>
              <a:t>значение</a:t>
            </a:r>
            <a:r>
              <a:rPr lang="en-US" sz="2400" dirty="0">
                <a:solidFill>
                  <a:srgbClr val="00408C"/>
                </a:solidFill>
              </a:rPr>
              <a:t> в </a:t>
            </a:r>
            <a:r>
              <a:rPr lang="en-US" sz="2400" dirty="0" err="1">
                <a:solidFill>
                  <a:srgbClr val="00408C"/>
                </a:solidFill>
              </a:rPr>
              <a:t>заданном</a:t>
            </a:r>
            <a:r>
              <a:rPr lang="en-US" sz="2400" dirty="0">
                <a:solidFill>
                  <a:srgbClr val="00408C"/>
                </a:solidFill>
              </a:rPr>
              <a:t> </a:t>
            </a:r>
            <a:r>
              <a:rPr lang="en-US" sz="2400" dirty="0" err="1">
                <a:solidFill>
                  <a:srgbClr val="00408C"/>
                </a:solidFill>
              </a:rPr>
              <a:t>формате</a:t>
            </a:r>
            <a:endParaRPr dirty="0"/>
          </a:p>
        </p:txBody>
      </p:sp>
      <p:pic>
        <p:nvPicPr>
          <p:cNvPr id="603" name="Google Shape;60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00" y="3502273"/>
            <a:ext cx="8162899" cy="22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610" name="Google Shape;610;p57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7"/>
          <p:cNvSpPr txBox="1"/>
          <p:nvPr/>
        </p:nvSpPr>
        <p:spPr>
          <a:xfrm>
            <a:off x="346050" y="1058450"/>
            <a:ext cx="87978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Квалификаторы, значения которых представляют собой последовательность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Пример: «translation» должен иметь значение, представляющее собой последовательность из однобуквенных обозначений аминокислот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7"/>
          <p:cNvSpPr txBox="1"/>
          <p:nvPr/>
        </p:nvSpPr>
        <p:spPr>
          <a:xfrm>
            <a:off x="609600" y="103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последовательности</a:t>
            </a:r>
            <a:endParaRPr/>
          </a:p>
        </p:txBody>
      </p:sp>
      <p:pic>
        <p:nvPicPr>
          <p:cNvPr id="613" name="Google Shape;61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50" y="2498600"/>
            <a:ext cx="8576100" cy="33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620" name="Google Shape;620;p58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8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58"/>
          <p:cNvSpPr txBox="1"/>
          <p:nvPr/>
        </p:nvSpPr>
        <p:spPr>
          <a:xfrm>
            <a:off x="228600" y="1191800"/>
            <a:ext cx="86106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Квалификатор «replace» может иметь единичный нуклеотидный остаток или последовательность остатков в качестве значения или может быть оставлен пустым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Пустое значение квалификатора «replace» означает удаление остатка, указанного в соответствующей характеристике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8"/>
          <p:cNvSpPr txBox="1"/>
          <p:nvPr/>
        </p:nvSpPr>
        <p:spPr>
          <a:xfrm>
            <a:off x="609600" y="103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последовательности</a:t>
            </a:r>
            <a:endParaRPr/>
          </a:p>
        </p:txBody>
      </p:sp>
      <p:pic>
        <p:nvPicPr>
          <p:cNvPr id="624" name="Google Shape;6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50" y="3300575"/>
            <a:ext cx="8848101" cy="22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8"/>
          <p:cNvSpPr/>
          <p:nvPr/>
        </p:nvSpPr>
        <p:spPr>
          <a:xfrm>
            <a:off x="2733700" y="5234091"/>
            <a:ext cx="4680600" cy="284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6" name="Google Shape;626;p58"/>
          <p:cNvCxnSpPr/>
          <p:nvPr/>
        </p:nvCxnSpPr>
        <p:spPr>
          <a:xfrm rot="10800000" flipH="1">
            <a:off x="4187577" y="5407713"/>
            <a:ext cx="216000" cy="356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27" name="Google Shape;627;p58"/>
          <p:cNvSpPr txBox="1"/>
          <p:nvPr/>
        </p:nvSpPr>
        <p:spPr>
          <a:xfrm>
            <a:off x="2656520" y="5764123"/>
            <a:ext cx="30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800" b="1">
                <a:solidFill>
                  <a:srgbClr val="FF0000"/>
                </a:solidFill>
              </a:rPr>
              <a:t>ПУСТОЕ ЗНАЧЕНИЕ</a:t>
            </a: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634" name="Google Shape;634;p6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6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0"/>
          <p:cNvSpPr txBox="1"/>
          <p:nvPr/>
        </p:nvSpPr>
        <p:spPr>
          <a:xfrm>
            <a:off x="609600" y="1772816"/>
            <a:ext cx="7994848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Квалификаторы</a:t>
            </a:r>
            <a:r>
              <a:rPr lang="en-US" sz="1800" dirty="0">
                <a:solidFill>
                  <a:schemeClr val="dk1"/>
                </a:solidFill>
              </a:rPr>
              <a:t> БЕЗ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Примеры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environmental_sample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     “germline”       “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macronuclear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     “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proviral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Приложение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1" i="1" dirty="0">
                <a:solidFill>
                  <a:schemeClr val="dk1"/>
                </a:solidFill>
              </a:rPr>
              <a:t>WIPO Sequence </a:t>
            </a:r>
            <a:r>
              <a:rPr lang="en-US" sz="1800" dirty="0" err="1">
                <a:solidFill>
                  <a:schemeClr val="dk1"/>
                </a:solidFill>
              </a:rPr>
              <a:t>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позволяет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добавлять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какое-либо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без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У </a:t>
            </a:r>
            <a:r>
              <a:rPr lang="en-US" sz="1800" dirty="0" err="1">
                <a:solidFill>
                  <a:schemeClr val="dk1"/>
                </a:solidFill>
              </a:rPr>
              <a:t>этих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квалификаторов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элемент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INSDQualifier_value</a:t>
            </a:r>
            <a:r>
              <a:rPr lang="en-US" sz="1800" dirty="0">
                <a:solidFill>
                  <a:schemeClr val="dk1"/>
                </a:solidFill>
              </a:rPr>
              <a:t>» </a:t>
            </a:r>
            <a:r>
              <a:rPr lang="en-US" sz="1800" dirty="0" err="1">
                <a:solidFill>
                  <a:schemeClr val="dk1"/>
                </a:solidFill>
              </a:rPr>
              <a:t>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должен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пустым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60"/>
          <p:cNvSpPr txBox="1"/>
          <p:nvPr/>
        </p:nvSpPr>
        <p:spPr>
          <a:xfrm>
            <a:off x="609600" y="103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отсутствует значение</a:t>
            </a:r>
            <a:endParaRPr/>
          </a:p>
        </p:txBody>
      </p:sp>
      <p:pic>
        <p:nvPicPr>
          <p:cNvPr id="638" name="Google Shape;63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3195800"/>
            <a:ext cx="7895600" cy="13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1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645" name="Google Shape;645;p6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1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1"/>
          <p:cNvSpPr txBox="1"/>
          <p:nvPr/>
        </p:nvSpPr>
        <p:spPr>
          <a:xfrm>
            <a:off x="227975" y="1246200"/>
            <a:ext cx="83766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Многие квалификаторы имеют значения в формате свободного текста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В пункте 3(n) стандарта ST.26 приводится определение понятия «свободный текст»: «...тип формата значений для определенных квалификаторов, представляющий собой описательную текстовую фразу или другой определенный формат (как указано в приложении I)».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Длина значения квалификаторов в виде свободного текста ограничена 1000 символов (стандарт ST.26, пункт 86).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Подгруппа квалификаторов со значениями в виде свободного текста называется «зависящими от языка» квалификаторами.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Зависящий от языка свободный текст «может потребовать перевода для прохождения национальных, региональных или международных процедур» (стандарт ST.26, пункт 3(o)).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61"/>
          <p:cNvSpPr txBox="1"/>
          <p:nvPr/>
        </p:nvSpPr>
        <p:spPr>
          <a:xfrm>
            <a:off x="609600" y="103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свободный текст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656" name="Google Shape;656;p6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62"/>
          <p:cNvSpPr txBox="1"/>
          <p:nvPr/>
        </p:nvSpPr>
        <p:spPr>
          <a:xfrm>
            <a:off x="235676" y="1408670"/>
            <a:ext cx="87249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 smtClean="0">
                <a:solidFill>
                  <a:schemeClr val="dk1"/>
                </a:solidFill>
              </a:rPr>
              <a:t>Как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определить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является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свободного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текста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зависящим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 smtClean="0">
                <a:solidFill>
                  <a:schemeClr val="dk1"/>
                </a:solidFill>
              </a:rPr>
              <a:t>?</a:t>
            </a:r>
            <a:endParaRPr lang="ru-RU" sz="18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800" dirty="0">
              <a:solidFill>
                <a:schemeClr val="dk1"/>
              </a:solidFill>
            </a:endParaRPr>
          </a:p>
          <a:p>
            <a:pPr marL="742950" marR="0" lvl="0" indent="-285750" rt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dk1"/>
                </a:solidFill>
              </a:rPr>
              <a:t>В </a:t>
            </a:r>
            <a:r>
              <a:rPr lang="ru-RU" sz="1800" dirty="0" smtClean="0">
                <a:solidFill>
                  <a:schemeClr val="dk1"/>
                </a:solidFill>
              </a:rPr>
              <a:t>начале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раздел</a:t>
            </a:r>
            <a:r>
              <a:rPr lang="ru-RU" sz="1800" dirty="0" smtClean="0">
                <a:solidFill>
                  <a:schemeClr val="dk1"/>
                </a:solidFill>
              </a:rPr>
              <a:t>а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6 </a:t>
            </a:r>
            <a:r>
              <a:rPr lang="en-US" sz="1800" dirty="0" err="1">
                <a:solidFill>
                  <a:schemeClr val="dk1"/>
                </a:solidFill>
              </a:rPr>
              <a:t>приложения</a:t>
            </a:r>
            <a:r>
              <a:rPr lang="en-US" sz="1800" dirty="0">
                <a:solidFill>
                  <a:schemeClr val="dk1"/>
                </a:solidFill>
              </a:rPr>
              <a:t> I к </a:t>
            </a:r>
            <a:r>
              <a:rPr lang="en-US" sz="1800" dirty="0" err="1">
                <a:solidFill>
                  <a:schemeClr val="dk1"/>
                </a:solidFill>
              </a:rPr>
              <a:t>стандарту</a:t>
            </a:r>
            <a:r>
              <a:rPr lang="en-US" sz="1800" dirty="0">
                <a:solidFill>
                  <a:schemeClr val="dk1"/>
                </a:solidFill>
              </a:rPr>
              <a:t> ST.26 </a:t>
            </a:r>
            <a:r>
              <a:rPr lang="en-US" sz="1800" dirty="0" err="1">
                <a:solidFill>
                  <a:schemeClr val="dk1"/>
                </a:solidFill>
              </a:rPr>
              <a:t>перечислены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все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зависящими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значениями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свободного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текста</a:t>
            </a:r>
            <a:endParaRPr lang="ru-RU" sz="1800" dirty="0" smtClean="0">
              <a:solidFill>
                <a:schemeClr val="dk1"/>
              </a:solidFill>
            </a:endParaRPr>
          </a:p>
          <a:p>
            <a:pPr marL="742950" marR="0" lvl="0" indent="-285750" rtl="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dk1"/>
              </a:solidFill>
            </a:endParaRPr>
          </a:p>
          <a:p>
            <a:pPr marL="742950" marR="0" lvl="0" indent="-285750" rt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dk1"/>
                </a:solidFill>
              </a:rPr>
              <a:t>В </a:t>
            </a:r>
            <a:r>
              <a:rPr lang="ru-RU" sz="1800" dirty="0" smtClean="0">
                <a:solidFill>
                  <a:schemeClr val="dk1"/>
                </a:solidFill>
              </a:rPr>
              <a:t>начале </a:t>
            </a:r>
            <a:r>
              <a:rPr lang="en-US" sz="1800" dirty="0" err="1" smtClean="0">
                <a:solidFill>
                  <a:schemeClr val="dk1"/>
                </a:solidFill>
              </a:rPr>
              <a:t>раздел</a:t>
            </a:r>
            <a:r>
              <a:rPr lang="ru-RU" sz="1800" dirty="0" smtClean="0">
                <a:solidFill>
                  <a:schemeClr val="dk1"/>
                </a:solidFill>
              </a:rPr>
              <a:t>а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8 </a:t>
            </a:r>
            <a:r>
              <a:rPr lang="en-US" sz="1800" dirty="0" err="1">
                <a:solidFill>
                  <a:schemeClr val="dk1"/>
                </a:solidFill>
              </a:rPr>
              <a:t>приложения</a:t>
            </a:r>
            <a:r>
              <a:rPr lang="en-US" sz="1800" dirty="0">
                <a:solidFill>
                  <a:schemeClr val="dk1"/>
                </a:solidFill>
              </a:rPr>
              <a:t> I к </a:t>
            </a:r>
            <a:r>
              <a:rPr lang="en-US" sz="1800" dirty="0" err="1">
                <a:solidFill>
                  <a:schemeClr val="dk1"/>
                </a:solidFill>
              </a:rPr>
              <a:t>стандарту</a:t>
            </a:r>
            <a:r>
              <a:rPr lang="en-US" sz="1800" dirty="0">
                <a:solidFill>
                  <a:schemeClr val="dk1"/>
                </a:solidFill>
              </a:rPr>
              <a:t> ST.26 </a:t>
            </a:r>
            <a:r>
              <a:rPr lang="en-US" sz="1800" dirty="0" err="1">
                <a:solidFill>
                  <a:schemeClr val="dk1"/>
                </a:solidFill>
              </a:rPr>
              <a:t>перечислены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все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аминокислотных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зависящими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значениями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свободного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текста</a:t>
            </a:r>
            <a:endParaRPr lang="ru-RU" sz="1800" dirty="0" smtClean="0">
              <a:solidFill>
                <a:schemeClr val="dk1"/>
              </a:solidFill>
            </a:endParaRPr>
          </a:p>
          <a:p>
            <a:pPr marL="742950" marR="0" lvl="0" indent="-285750" algn="just" rtl="0">
              <a:spcBef>
                <a:spcPts val="360"/>
              </a:spcBef>
              <a:spcAft>
                <a:spcPts val="0"/>
              </a:spcAft>
              <a:buFontTx/>
              <a:buChar char="-"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Раздел </a:t>
            </a:r>
            <a:r>
              <a:rPr lang="en-US" sz="1800" dirty="0" smtClean="0">
                <a:solidFill>
                  <a:schemeClr val="dk1"/>
                </a:solidFill>
              </a:rPr>
              <a:t>«Mandatory </a:t>
            </a:r>
            <a:r>
              <a:rPr lang="en-US" sz="1800" dirty="0">
                <a:solidFill>
                  <a:schemeClr val="dk1"/>
                </a:solidFill>
              </a:rPr>
              <a:t>value format» («</a:t>
            </a:r>
            <a:r>
              <a:rPr lang="en-US" sz="1800" dirty="0" err="1">
                <a:solidFill>
                  <a:schemeClr val="dk1"/>
                </a:solidFill>
              </a:rPr>
              <a:t>Формат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обязательного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»)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описании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2"/>
          <p:cNvSpPr txBox="1"/>
          <p:nvPr/>
        </p:nvSpPr>
        <p:spPr>
          <a:xfrm>
            <a:off x="5715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свободный текст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666" name="Google Shape;666;p63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3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3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3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3"/>
          <p:cNvSpPr txBox="1"/>
          <p:nvPr/>
        </p:nvSpPr>
        <p:spPr>
          <a:xfrm>
            <a:off x="5715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свободный текст</a:t>
            </a:r>
            <a:endParaRPr/>
          </a:p>
        </p:txBody>
      </p:sp>
      <p:pic>
        <p:nvPicPr>
          <p:cNvPr id="671" name="Google Shape;67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3463"/>
            <a:ext cx="8839199" cy="495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678" name="Google Shape;678;p6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4"/>
          <p:cNvSpPr txBox="1"/>
          <p:nvPr/>
        </p:nvSpPr>
        <p:spPr>
          <a:xfrm>
            <a:off x="162000" y="1284873"/>
            <a:ext cx="8639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перечне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XML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квалификаторов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зависящего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свободного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текста</a:t>
            </a:r>
            <a:r>
              <a:rPr lang="en-US" sz="1800" dirty="0">
                <a:solidFill>
                  <a:schemeClr val="dk1"/>
                </a:solidFill>
              </a:rPr>
              <a:t>» </a:t>
            </a:r>
            <a:r>
              <a:rPr lang="en-US" sz="1800" dirty="0" err="1">
                <a:solidFill>
                  <a:schemeClr val="dk1"/>
                </a:solidFill>
              </a:rPr>
              <a:t>могут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указаны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двух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языках</a:t>
            </a:r>
            <a:r>
              <a:rPr lang="en-US" sz="1800" dirty="0">
                <a:solidFill>
                  <a:schemeClr val="dk1"/>
                </a:solidFill>
              </a:rPr>
              <a:t>: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английском</a:t>
            </a:r>
            <a:r>
              <a:rPr lang="en-US" sz="1800" dirty="0">
                <a:solidFill>
                  <a:schemeClr val="dk1"/>
                </a:solidFill>
              </a:rPr>
              <a:t> и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любом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другом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языке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стандарт</a:t>
            </a:r>
            <a:r>
              <a:rPr lang="en-US" sz="1800" dirty="0">
                <a:solidFill>
                  <a:schemeClr val="dk1"/>
                </a:solidFill>
              </a:rPr>
              <a:t> ST.26, </a:t>
            </a:r>
            <a:r>
              <a:rPr lang="en-US" sz="1800" dirty="0" err="1">
                <a:solidFill>
                  <a:schemeClr val="dk1"/>
                </a:solidFill>
              </a:rPr>
              <a:t>пункт</a:t>
            </a:r>
            <a:r>
              <a:rPr lang="en-US" sz="1800" dirty="0">
                <a:solidFill>
                  <a:schemeClr val="dk1"/>
                </a:solidFill>
              </a:rPr>
              <a:t> 87)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Значение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зависящего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английском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указано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элементе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INSDQualifier_value</a:t>
            </a:r>
            <a:r>
              <a:rPr lang="en-US" sz="1800" dirty="0">
                <a:solidFill>
                  <a:schemeClr val="dk1"/>
                </a:solidFill>
              </a:rPr>
              <a:t>»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Значение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зависящего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любом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отличном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английского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указано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элементе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NonEnglishQualifier_value</a:t>
            </a:r>
            <a:r>
              <a:rPr lang="en-US" sz="1800" dirty="0">
                <a:solidFill>
                  <a:schemeClr val="dk1"/>
                </a:solidFill>
              </a:rPr>
              <a:t>»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Элемент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NonEnglishQualifier_value</a:t>
            </a:r>
            <a:r>
              <a:rPr lang="en-US" sz="1800" dirty="0">
                <a:solidFill>
                  <a:schemeClr val="dk1"/>
                </a:solidFill>
              </a:rPr>
              <a:t>» </a:t>
            </a:r>
            <a:r>
              <a:rPr lang="en-US" sz="1800" dirty="0" err="1">
                <a:solidFill>
                  <a:schemeClr val="dk1"/>
                </a:solidFill>
              </a:rPr>
              <a:t>разрешен</a:t>
            </a:r>
            <a:r>
              <a:rPr lang="en-US" sz="1800" dirty="0">
                <a:solidFill>
                  <a:schemeClr val="dk1"/>
                </a:solidFill>
              </a:rPr>
              <a:t> ТОЛЬКО </a:t>
            </a:r>
            <a:r>
              <a:rPr lang="en-US" sz="1800" dirty="0" err="1">
                <a:solidFill>
                  <a:schemeClr val="dk1"/>
                </a:solidFill>
              </a:rPr>
              <a:t>для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квалификаторов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зависящего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свободного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текста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стандарт</a:t>
            </a:r>
            <a:r>
              <a:rPr lang="en-US" sz="1800" dirty="0">
                <a:solidFill>
                  <a:schemeClr val="dk1"/>
                </a:solidFill>
              </a:rPr>
              <a:t> ST.26, </a:t>
            </a:r>
            <a:r>
              <a:rPr lang="en-US" sz="1800" dirty="0" err="1">
                <a:solidFill>
                  <a:schemeClr val="dk1"/>
                </a:solidFill>
              </a:rPr>
              <a:t>пункт</a:t>
            </a:r>
            <a:r>
              <a:rPr lang="en-US" sz="1800" dirty="0">
                <a:solidFill>
                  <a:schemeClr val="dk1"/>
                </a:solidFill>
              </a:rPr>
              <a:t> 87(b))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4"/>
          <p:cNvSpPr txBox="1"/>
          <p:nvPr/>
        </p:nvSpPr>
        <p:spPr>
          <a:xfrm>
            <a:off x="5715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зависящий от языка свободный текст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0" y="881460"/>
            <a:ext cx="90342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Функциональные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лючи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указывать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необязательно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исключением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функционального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ключа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«source»/»SOURCE»,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обязательн</a:t>
            </a:r>
            <a:r>
              <a:rPr lang="en-US" sz="1800" dirty="0" err="1">
                <a:solidFill>
                  <a:schemeClr val="dk1"/>
                </a:solidFill>
              </a:rPr>
              <a:t>ым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каждой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Характеристика «</a:t>
            </a:r>
            <a:r>
              <a:rPr lang="en-US" sz="1800" dirty="0">
                <a:solidFill>
                  <a:schemeClr val="dk1"/>
                </a:solidFill>
              </a:rPr>
              <a:t>source»/»SOURCE» </a:t>
            </a:r>
            <a:r>
              <a:rPr lang="ru-RU" sz="1800" dirty="0">
                <a:solidFill>
                  <a:schemeClr val="dk1"/>
                </a:solidFill>
              </a:rPr>
              <a:t>имеет обязательные квалификаторы «</a:t>
            </a:r>
            <a:r>
              <a:rPr lang="en-US" sz="1800" dirty="0" err="1">
                <a:solidFill>
                  <a:schemeClr val="dk1"/>
                </a:solidFill>
              </a:rPr>
              <a:t>mol_type</a:t>
            </a:r>
            <a:r>
              <a:rPr lang="en-US" sz="1800" dirty="0">
                <a:solidFill>
                  <a:schemeClr val="dk1"/>
                </a:solidFill>
              </a:rPr>
              <a:t>»/«MOL_TYPE» </a:t>
            </a:r>
            <a:r>
              <a:rPr lang="ru-RU" sz="1800" dirty="0">
                <a:solidFill>
                  <a:schemeClr val="dk1"/>
                </a:solidFill>
              </a:rPr>
              <a:t>и «</a:t>
            </a:r>
            <a:r>
              <a:rPr lang="en-US" sz="1800" dirty="0">
                <a:solidFill>
                  <a:schemeClr val="dk1"/>
                </a:solidFill>
              </a:rPr>
              <a:t>organism»/«ORGANISM</a:t>
            </a:r>
            <a:r>
              <a:rPr lang="en-US" sz="1800" dirty="0" smtClean="0">
                <a:solidFill>
                  <a:schemeClr val="dk1"/>
                </a:solidFill>
              </a:rPr>
              <a:t>».</a:t>
            </a:r>
          </a:p>
          <a:p>
            <a:pPr marL="342900" indent="-34290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/>
              <a:t>При использовании программы </a:t>
            </a:r>
            <a:r>
              <a:rPr lang="en-US" sz="1800" b="1" i="1" dirty="0" err="1"/>
              <a:t>Wipo</a:t>
            </a:r>
            <a:r>
              <a:rPr lang="en-US" sz="1800" b="1" i="1" dirty="0"/>
              <a:t> S</a:t>
            </a:r>
            <a:r>
              <a:rPr lang="ru-RU" sz="1800" b="1" i="1" dirty="0" err="1" smtClean="0"/>
              <a:t>equence</a:t>
            </a:r>
            <a:r>
              <a:rPr lang="ru-RU" sz="1800" dirty="0" smtClean="0"/>
              <a:t> </a:t>
            </a:r>
            <a:r>
              <a:rPr lang="ru-RU" sz="1800" dirty="0"/>
              <a:t>функциональный ключ </a:t>
            </a:r>
            <a:r>
              <a:rPr lang="en-US" sz="1800" dirty="0">
                <a:solidFill>
                  <a:schemeClr val="dk1"/>
                </a:solidFill>
              </a:rPr>
              <a:t>«source»/»SOURCE»,</a:t>
            </a:r>
            <a:r>
              <a:rPr lang="en-US" sz="1800" dirty="0" smtClean="0"/>
              <a:t> </a:t>
            </a:r>
            <a:r>
              <a:rPr lang="ru-RU" sz="1800" dirty="0"/>
              <a:t>и обязательные квалификаторы </a:t>
            </a:r>
            <a:r>
              <a:rPr lang="ru-RU" sz="1800" dirty="0">
                <a:solidFill>
                  <a:schemeClr val="dk1"/>
                </a:solidFill>
              </a:rPr>
              <a:t>«</a:t>
            </a:r>
            <a:r>
              <a:rPr lang="en-US" sz="1800" dirty="0" err="1">
                <a:solidFill>
                  <a:schemeClr val="dk1"/>
                </a:solidFill>
              </a:rPr>
              <a:t>mol_type</a:t>
            </a:r>
            <a:r>
              <a:rPr lang="en-US" sz="1800" dirty="0">
                <a:solidFill>
                  <a:schemeClr val="dk1"/>
                </a:solidFill>
              </a:rPr>
              <a:t>»/«MOL_TYPE» </a:t>
            </a:r>
            <a:r>
              <a:rPr lang="ru-RU" sz="1800" dirty="0">
                <a:solidFill>
                  <a:schemeClr val="dk1"/>
                </a:solidFill>
              </a:rPr>
              <a:t>и «</a:t>
            </a:r>
            <a:r>
              <a:rPr lang="en-US" sz="1800" dirty="0">
                <a:solidFill>
                  <a:schemeClr val="dk1"/>
                </a:solidFill>
              </a:rPr>
              <a:t>organism»/«ORGANISM</a:t>
            </a:r>
            <a:r>
              <a:rPr lang="en-US" sz="1800" dirty="0" smtClean="0">
                <a:solidFill>
                  <a:schemeClr val="dk1"/>
                </a:solidFill>
              </a:rPr>
              <a:t>»,</a:t>
            </a:r>
            <a:r>
              <a:rPr lang="ru-RU" sz="1800" dirty="0" smtClean="0"/>
              <a:t> </a:t>
            </a:r>
            <a:r>
              <a:rPr lang="ru-RU" sz="1800" dirty="0"/>
              <a:t>указываются при введении остатков последовательности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252574" y="79968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" y="4088202"/>
            <a:ext cx="4208763" cy="2243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68" y="4360041"/>
            <a:ext cx="4621706" cy="154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700" name="Google Shape;700;p69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9"/>
          <p:cNvSpPr txBox="1"/>
          <p:nvPr/>
        </p:nvSpPr>
        <p:spPr>
          <a:xfrm>
            <a:off x="241575" y="1067975"/>
            <a:ext cx="87780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XML </a:t>
            </a:r>
            <a:r>
              <a:rPr lang="en-US" sz="1800" dirty="0" err="1">
                <a:solidFill>
                  <a:schemeClr val="dk1"/>
                </a:solidFill>
              </a:rPr>
              <a:t>содержит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квалификаторов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английском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языке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 err="1">
                <a:solidFill>
                  <a:schemeClr val="dk1"/>
                </a:solidFill>
              </a:rPr>
              <a:t>Корневой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элемент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перечня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XML </a:t>
            </a:r>
            <a:r>
              <a:rPr lang="en-US" sz="1800" dirty="0" err="1">
                <a:solidFill>
                  <a:schemeClr val="dk1"/>
                </a:solidFill>
              </a:rPr>
              <a:t>должен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содержать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атрибут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nonEnglishFreeTextLanguageCode</a:t>
            </a:r>
            <a:r>
              <a:rPr lang="en-US" sz="1800" dirty="0">
                <a:solidFill>
                  <a:schemeClr val="dk1"/>
                </a:solidFill>
              </a:rPr>
              <a:t>» с </a:t>
            </a:r>
            <a:r>
              <a:rPr lang="en-US" sz="1800" dirty="0" err="1">
                <a:solidFill>
                  <a:schemeClr val="dk1"/>
                </a:solidFill>
              </a:rPr>
              <a:t>двухбуквенным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кодом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соответствующего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стандарт</a:t>
            </a:r>
            <a:r>
              <a:rPr lang="en-US" sz="1800" dirty="0">
                <a:solidFill>
                  <a:schemeClr val="dk1"/>
                </a:solidFill>
              </a:rPr>
              <a:t> ST.26, </a:t>
            </a:r>
            <a:r>
              <a:rPr lang="en-US" sz="1800" dirty="0" err="1">
                <a:solidFill>
                  <a:schemeClr val="dk1"/>
                </a:solidFill>
              </a:rPr>
              <a:t>пункты</a:t>
            </a:r>
            <a:r>
              <a:rPr lang="en-US" sz="1800" dirty="0">
                <a:solidFill>
                  <a:schemeClr val="dk1"/>
                </a:solidFill>
              </a:rPr>
              <a:t> 43 и 87(b));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ВСЕ </a:t>
            </a:r>
            <a:r>
              <a:rPr lang="en-US" sz="1800" dirty="0" err="1">
                <a:solidFill>
                  <a:schemeClr val="dk1"/>
                </a:solidFill>
              </a:rPr>
              <a:t>зависящие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квалификаторы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иметь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языке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указанном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атрибуте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nonEnglishFreeTextLanguageCode</a:t>
            </a:r>
            <a:r>
              <a:rPr lang="en-US" sz="1800" dirty="0">
                <a:solidFill>
                  <a:schemeClr val="dk1"/>
                </a:solidFill>
              </a:rPr>
              <a:t>»;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</a:rPr>
              <a:t> у </a:t>
            </a:r>
            <a:r>
              <a:rPr lang="en-US" sz="1800" dirty="0" err="1">
                <a:solidFill>
                  <a:schemeClr val="dk1"/>
                </a:solidFill>
              </a:rPr>
              <a:t>одного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имеются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NonEnglishQualifier_value</a:t>
            </a:r>
            <a:r>
              <a:rPr lang="en-US" sz="1800" dirty="0">
                <a:solidFill>
                  <a:schemeClr val="dk1"/>
                </a:solidFill>
              </a:rPr>
              <a:t>» и «</a:t>
            </a:r>
            <a:r>
              <a:rPr lang="en-US" sz="1800" dirty="0" err="1">
                <a:solidFill>
                  <a:schemeClr val="dk1"/>
                </a:solidFill>
              </a:rPr>
              <a:t>INSDQualifier_value</a:t>
            </a:r>
            <a:r>
              <a:rPr lang="en-US" sz="1800" dirty="0">
                <a:solidFill>
                  <a:schemeClr val="dk1"/>
                </a:solidFill>
              </a:rPr>
              <a:t>», </a:t>
            </a:r>
            <a:r>
              <a:rPr lang="en-US" sz="1800" dirty="0" err="1">
                <a:solidFill>
                  <a:schemeClr val="dk1"/>
                </a:solidFill>
              </a:rPr>
              <a:t>то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информация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содержащаяся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этих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двух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элементах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должна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эквивалентной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стандарт</a:t>
            </a:r>
            <a:r>
              <a:rPr lang="en-US" sz="1800" dirty="0">
                <a:solidFill>
                  <a:schemeClr val="dk1"/>
                </a:solidFill>
              </a:rPr>
              <a:t> ST.26, </a:t>
            </a:r>
            <a:r>
              <a:rPr lang="en-US" sz="1800" dirty="0" err="1">
                <a:solidFill>
                  <a:schemeClr val="dk1"/>
                </a:solidFill>
              </a:rPr>
              <a:t>пункт</a:t>
            </a:r>
            <a:r>
              <a:rPr lang="en-US" sz="1800" dirty="0">
                <a:solidFill>
                  <a:schemeClr val="dk1"/>
                </a:solidFill>
              </a:rPr>
              <a:t> 87(c)).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2" name="Google Shape;702;p69"/>
          <p:cNvPicPr preferRelativeResize="0"/>
          <p:nvPr/>
        </p:nvPicPr>
        <p:blipFill rotWithShape="1">
          <a:blip r:embed="rId3">
            <a:alphaModFix/>
          </a:blip>
          <a:srcRect l="2433" t="12287"/>
          <a:stretch/>
        </p:blipFill>
        <p:spPr>
          <a:xfrm>
            <a:off x="358716" y="2940241"/>
            <a:ext cx="86608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69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зависящий от языка свободный текст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678" name="Google Shape;678;p64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4"/>
          <p:cNvSpPr txBox="1"/>
          <p:nvPr/>
        </p:nvSpPr>
        <p:spPr>
          <a:xfrm>
            <a:off x="5715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зависящий от языка свободный текст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" y="2332946"/>
            <a:ext cx="8933362" cy="3340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43" y="1373820"/>
            <a:ext cx="8386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использования квалификаторов, </a:t>
            </a:r>
            <a:r>
              <a:rPr lang="en-US" sz="1600" dirty="0">
                <a:solidFill>
                  <a:schemeClr val="dk1"/>
                </a:solidFill>
              </a:rPr>
              <a:t>«</a:t>
            </a:r>
            <a:r>
              <a:rPr lang="en-US" sz="1600" dirty="0" err="1" smtClean="0">
                <a:solidFill>
                  <a:schemeClr val="dk1"/>
                </a:solidFill>
              </a:rPr>
              <a:t>зависящ</a:t>
            </a:r>
            <a:r>
              <a:rPr lang="ru-RU" sz="1600" dirty="0" smtClean="0">
                <a:solidFill>
                  <a:schemeClr val="dk1"/>
                </a:solidFill>
              </a:rPr>
              <a:t>их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от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языка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свободного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текста</a:t>
            </a:r>
            <a:r>
              <a:rPr lang="en-US" sz="1600" dirty="0" smtClean="0">
                <a:solidFill>
                  <a:schemeClr val="dk1"/>
                </a:solidFill>
              </a:rPr>
              <a:t>»</a:t>
            </a:r>
            <a:r>
              <a:rPr lang="ru-RU" sz="1600" dirty="0" smtClean="0">
                <a:solidFill>
                  <a:schemeClr val="dk1"/>
                </a:solidFill>
              </a:rPr>
              <a:t>, в программе</a:t>
            </a:r>
            <a:r>
              <a:rPr lang="ru-RU" sz="1600" dirty="0" smtClean="0"/>
              <a:t> </a:t>
            </a:r>
            <a:r>
              <a:rPr lang="en-US" sz="1600" b="1" i="1" dirty="0" err="1"/>
              <a:t>Wipo</a:t>
            </a:r>
            <a:r>
              <a:rPr lang="en-US" sz="1600" b="1" i="1" dirty="0"/>
              <a:t> S</a:t>
            </a:r>
            <a:r>
              <a:rPr lang="ru-RU" sz="1600" b="1" i="1" dirty="0" err="1"/>
              <a:t>equence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dk1"/>
                </a:solidFill>
              </a:rPr>
              <a:t>необходимо указать код языка, отличного от английского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52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pic>
        <p:nvPicPr>
          <p:cNvPr id="687" name="Google Shape;68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326" y="1412776"/>
            <a:ext cx="8408813" cy="4830086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68"/>
          <p:cNvSpPr/>
          <p:nvPr/>
        </p:nvSpPr>
        <p:spPr>
          <a:xfrm>
            <a:off x="1403648" y="3068960"/>
            <a:ext cx="216024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8"/>
          <p:cNvSpPr/>
          <p:nvPr/>
        </p:nvSpPr>
        <p:spPr>
          <a:xfrm>
            <a:off x="1101007" y="2780928"/>
            <a:ext cx="216024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68"/>
          <p:cNvSpPr/>
          <p:nvPr/>
        </p:nvSpPr>
        <p:spPr>
          <a:xfrm>
            <a:off x="884983" y="2413281"/>
            <a:ext cx="216024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8"/>
          <p:cNvSpPr/>
          <p:nvPr/>
        </p:nvSpPr>
        <p:spPr>
          <a:xfrm>
            <a:off x="648963" y="2096852"/>
            <a:ext cx="216024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8"/>
          <p:cNvSpPr/>
          <p:nvPr/>
        </p:nvSpPr>
        <p:spPr>
          <a:xfrm>
            <a:off x="314929" y="1570038"/>
            <a:ext cx="216024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8"/>
          <p:cNvSpPr txBox="1"/>
          <p:nvPr/>
        </p:nvSpPr>
        <p:spPr>
          <a:xfrm>
            <a:off x="5715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зависящий от языка свободный текст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710" name="Google Shape;710;p7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7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7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7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72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72"/>
          <p:cNvSpPr txBox="1"/>
          <p:nvPr/>
        </p:nvSpPr>
        <p:spPr>
          <a:xfrm>
            <a:off x="170825" y="1391825"/>
            <a:ext cx="88659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Для чего нужен атрибут «id» элемента «INSDQualifier»?</a:t>
            </a:r>
            <a:endParaRPr/>
          </a:p>
          <a:p>
            <a:pPr marL="342900" marR="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В пункте 87(d) стандарта ST.26 сказано следующее: «Для зависящих от языка квалификаторов элемент “INSDQualifier” может включать необязательный атрибут “id”. Значение этого атрибута должно иметь следующий формат: буква “q”, за которой следует положительное целое число, например “q23”, и должно быть уникальным для каждого элемента “INSDQualifier”, т.е. данное значение атрибута должно использоваться в файле перечня последовательностей только один раз».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6" name="Google Shape;71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63" y="4221101"/>
            <a:ext cx="8865825" cy="12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72"/>
          <p:cNvSpPr/>
          <p:nvPr/>
        </p:nvSpPr>
        <p:spPr>
          <a:xfrm>
            <a:off x="1810544" y="4221088"/>
            <a:ext cx="792000" cy="320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72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зависящий от языка свободный текст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725" name="Google Shape;725;p73"/>
          <p:cNvSpPr txBox="1"/>
          <p:nvPr/>
        </p:nvSpPr>
        <p:spPr>
          <a:xfrm>
            <a:off x="180351" y="1416050"/>
            <a:ext cx="87843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Атрибуты</a:t>
            </a:r>
            <a:r>
              <a:rPr lang="en-US" sz="1800" dirty="0">
                <a:solidFill>
                  <a:schemeClr val="dk1"/>
                </a:solidFill>
              </a:rPr>
              <a:t> «id» </a:t>
            </a:r>
            <a:r>
              <a:rPr lang="en-US" sz="1800" dirty="0" err="1">
                <a:solidFill>
                  <a:schemeClr val="dk1"/>
                </a:solidFill>
              </a:rPr>
              <a:t>элементов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INSDQualifier</a:t>
            </a:r>
            <a:r>
              <a:rPr lang="en-US" sz="1800" dirty="0">
                <a:solidFill>
                  <a:schemeClr val="dk1"/>
                </a:solidFill>
              </a:rPr>
              <a:t>»: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Используются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для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уникальной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идентификации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квалификаторов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которые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могут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потребовать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перевода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для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экспорта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файл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XLIFF в </a:t>
            </a:r>
            <a:r>
              <a:rPr lang="en-US" sz="1800" dirty="0" err="1">
                <a:solidFill>
                  <a:schemeClr val="dk1"/>
                </a:solidFill>
              </a:rPr>
              <a:t>приложении</a:t>
            </a:r>
            <a:r>
              <a:rPr lang="en-US" sz="1800" dirty="0">
                <a:solidFill>
                  <a:schemeClr val="dk1"/>
                </a:solidFill>
              </a:rPr>
              <a:t> WIPO Sequence;</a:t>
            </a:r>
            <a:endParaRPr dirty="0"/>
          </a:p>
          <a:p>
            <a:pPr marL="742950" marR="0" lvl="1" indent="-1714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Являются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необязательными</a:t>
            </a:r>
            <a:r>
              <a:rPr lang="en-US" sz="1800" dirty="0">
                <a:solidFill>
                  <a:schemeClr val="dk1"/>
                </a:solidFill>
              </a:rPr>
              <a:t>;</a:t>
            </a:r>
            <a:endParaRPr dirty="0"/>
          </a:p>
          <a:p>
            <a:pPr marL="742950" marR="0" lvl="1" indent="-1714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Разрешены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только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для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зависящих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языка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квалификаторов</a:t>
            </a:r>
            <a:r>
              <a:rPr lang="en-US" sz="1800" dirty="0">
                <a:solidFill>
                  <a:schemeClr val="dk1"/>
                </a:solidFill>
              </a:rPr>
              <a:t>;</a:t>
            </a:r>
            <a:endParaRPr dirty="0"/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Должны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уникальными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;</a:t>
            </a:r>
            <a:endParaRPr dirty="0"/>
          </a:p>
          <a:p>
            <a:pPr marL="742950" marR="0" lvl="1" indent="-1714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Добавляются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автоматически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формате</a:t>
            </a:r>
            <a:r>
              <a:rPr lang="en-US" sz="1800" dirty="0">
                <a:solidFill>
                  <a:schemeClr val="dk1"/>
                </a:solidFill>
              </a:rPr>
              <a:t> XML, </a:t>
            </a:r>
            <a:r>
              <a:rPr lang="en-US" sz="1800" dirty="0" err="1">
                <a:solidFill>
                  <a:schemeClr val="dk1"/>
                </a:solidFill>
              </a:rPr>
              <a:t>генерируемый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приложением</a:t>
            </a:r>
            <a:r>
              <a:rPr lang="en-US" sz="1800" dirty="0">
                <a:solidFill>
                  <a:schemeClr val="dk1"/>
                </a:solidFill>
              </a:rPr>
              <a:t> WIPO Sequence.</a:t>
            </a:r>
            <a:endParaRPr sz="1800" dirty="0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73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Значения квалификаторов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Форматы</a:t>
            </a:r>
            <a:r>
              <a:rPr lang="en-US" sz="2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>
                <a:solidFill>
                  <a:srgbClr val="00408C"/>
                </a:solidFill>
              </a:rPr>
              <a:t>зависящий от языка свободный текст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746" name="Google Shape;746;p75"/>
          <p:cNvSpPr txBox="1"/>
          <p:nvPr/>
        </p:nvSpPr>
        <p:spPr>
          <a:xfrm>
            <a:off x="66050" y="1772825"/>
            <a:ext cx="90393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00408C"/>
                </a:solidFill>
              </a:rPr>
              <a:t>Особый</a:t>
            </a:r>
            <a:r>
              <a:rPr lang="en-US" sz="4800" dirty="0">
                <a:solidFill>
                  <a:srgbClr val="00408C"/>
                </a:solidFill>
              </a:rPr>
              <a:t> </a:t>
            </a:r>
            <a:r>
              <a:rPr lang="en-US" sz="4800" dirty="0" err="1">
                <a:solidFill>
                  <a:srgbClr val="00408C"/>
                </a:solidFill>
              </a:rPr>
              <a:t>случай</a:t>
            </a:r>
            <a:r>
              <a:rPr lang="en-US" sz="4800" dirty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408C"/>
                </a:solidFill>
              </a:rPr>
              <a:t>комбинированные</a:t>
            </a:r>
            <a:r>
              <a:rPr lang="en-US" sz="3600" dirty="0">
                <a:solidFill>
                  <a:srgbClr val="00408C"/>
                </a:solidFill>
              </a:rPr>
              <a:t> </a:t>
            </a:r>
            <a:r>
              <a:rPr lang="en-US" sz="3600" dirty="0" err="1" smtClean="0">
                <a:solidFill>
                  <a:srgbClr val="00408C"/>
                </a:solidFill>
              </a:rPr>
              <a:t>молекулы</a:t>
            </a:r>
            <a:r>
              <a:rPr lang="ru-RU" sz="3600" dirty="0" smtClean="0">
                <a:solidFill>
                  <a:srgbClr val="00408C"/>
                </a:solidFill>
              </a:rPr>
              <a:t> </a:t>
            </a:r>
            <a:r>
              <a:rPr lang="en-US" sz="3600" dirty="0" smtClean="0">
                <a:solidFill>
                  <a:srgbClr val="00408C"/>
                </a:solidFill>
              </a:rPr>
              <a:t>ДНК/РНК</a:t>
            </a:r>
            <a:r>
              <a:rPr lang="en-US" sz="4000" dirty="0" smtClean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4000" dirty="0" smtClean="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Урацил</a:t>
            </a:r>
            <a:r>
              <a:rPr lang="en-US" sz="4400" dirty="0" smtClean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в ДНК и </a:t>
            </a:r>
            <a:r>
              <a:rPr lang="en-US" sz="4400" dirty="0" err="1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Тимин</a:t>
            </a:r>
            <a:r>
              <a:rPr lang="en-US" sz="4400" dirty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в РНК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753" name="Google Shape;753;p76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76"/>
          <p:cNvSpPr txBox="1"/>
          <p:nvPr/>
        </p:nvSpPr>
        <p:spPr>
          <a:xfrm>
            <a:off x="574566" y="1148358"/>
            <a:ext cx="79947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Напоминание: использование «u» для обозначения урацила не разрешено стандартом ST.26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В ДНК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“t” означает </a:t>
            </a:r>
            <a:r>
              <a:rPr lang="en-US" sz="1800">
                <a:solidFill>
                  <a:schemeClr val="dk1"/>
                </a:solidFill>
              </a:rPr>
              <a:t>тимин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В РНК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“t” означает </a:t>
            </a:r>
            <a:r>
              <a:rPr lang="en-US" sz="1800">
                <a:solidFill>
                  <a:schemeClr val="dk1"/>
                </a:solidFill>
              </a:rPr>
              <a:t>урацил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Рассмотрим две ситуации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</a:t>
            </a:r>
            <a:r>
              <a:rPr lang="en-US" sz="1800">
                <a:solidFill>
                  <a:schemeClr val="dk1"/>
                </a:solidFill>
              </a:rPr>
              <a:t>Молекула ДНК с урациловым нуклеотидным основанием или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молекула РНК с тиминовым нуклеотидным основанием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lang="en-US" sz="1800">
                <a:solidFill>
                  <a:schemeClr val="dk1"/>
                </a:solidFill>
              </a:rPr>
              <a:t>Гибридная молекула ДНК/РНК.</a:t>
            </a:r>
            <a:endParaRPr/>
          </a:p>
        </p:txBody>
      </p:sp>
      <p:sp>
        <p:nvSpPr>
          <p:cNvPr id="755" name="Google Shape;755;p76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f2e5d4a3d3_0_21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762" name="Google Shape;762;gf2e5d4a3d3_0_212"/>
          <p:cNvSpPr txBox="1"/>
          <p:nvPr/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f2e5d4a3d3_0_212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Урацил в ДНК и тимин в РНК</a:t>
            </a:r>
            <a:endParaRPr/>
          </a:p>
        </p:txBody>
      </p:sp>
      <p:sp>
        <p:nvSpPr>
          <p:cNvPr id="764" name="Google Shape;764;gf2e5d4a3d3_0_212"/>
          <p:cNvSpPr txBox="1"/>
          <p:nvPr/>
        </p:nvSpPr>
        <p:spPr>
          <a:xfrm>
            <a:off x="172275" y="1162150"/>
            <a:ext cx="8790000" cy="3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имеет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основную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цепь</a:t>
            </a:r>
            <a:r>
              <a:rPr lang="en-US" sz="1800" dirty="0">
                <a:solidFill>
                  <a:schemeClr val="dk1"/>
                </a:solidFill>
              </a:rPr>
              <a:t> ДНК с </a:t>
            </a:r>
            <a:r>
              <a:rPr lang="en-US" sz="1800" dirty="0" err="1">
                <a:solidFill>
                  <a:schemeClr val="dk1"/>
                </a:solidFill>
              </a:rPr>
              <a:t>урациловым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основанием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основную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цепь</a:t>
            </a:r>
            <a:r>
              <a:rPr lang="en-US" sz="1800" dirty="0">
                <a:solidFill>
                  <a:schemeClr val="dk1"/>
                </a:solidFill>
              </a:rPr>
              <a:t> РНК с </a:t>
            </a:r>
            <a:r>
              <a:rPr lang="en-US" sz="1800" dirty="0" err="1">
                <a:solidFill>
                  <a:schemeClr val="dk1"/>
                </a:solidFill>
              </a:rPr>
              <a:t>тиминовым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основанием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такая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является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модицифированным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нуклеотидом</a:t>
            </a:r>
            <a:r>
              <a:rPr lang="en-US" sz="1800" dirty="0">
                <a:solidFill>
                  <a:schemeClr val="dk1"/>
                </a:solidFill>
              </a:rPr>
              <a:t>»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 dirty="0" err="1">
                <a:solidFill>
                  <a:schemeClr val="dk1"/>
                </a:solidFill>
              </a:rPr>
              <a:t>Применяется</a:t>
            </a:r>
            <a:r>
              <a:rPr lang="en-US" sz="1800" u="sng" dirty="0">
                <a:solidFill>
                  <a:schemeClr val="dk1"/>
                </a:solidFill>
              </a:rPr>
              <a:t> </a:t>
            </a:r>
            <a:r>
              <a:rPr lang="en-US" sz="1800" u="sng" dirty="0" err="1">
                <a:solidFill>
                  <a:schemeClr val="dk1"/>
                </a:solidFill>
              </a:rPr>
              <a:t>пункт</a:t>
            </a:r>
            <a:r>
              <a:rPr lang="en-US" sz="1800" u="sng" dirty="0">
                <a:solidFill>
                  <a:schemeClr val="dk1"/>
                </a:solidFill>
              </a:rPr>
              <a:t> 14 </a:t>
            </a:r>
            <a:r>
              <a:rPr lang="en-US" sz="1800" u="sng" dirty="0" err="1">
                <a:solidFill>
                  <a:schemeClr val="dk1"/>
                </a:solidFill>
              </a:rPr>
              <a:t>стандарта</a:t>
            </a:r>
            <a:r>
              <a:rPr lang="en-US" sz="1800" u="sng" dirty="0">
                <a:solidFill>
                  <a:schemeClr val="dk1"/>
                </a:solidFill>
              </a:rPr>
              <a:t> ST.26:</a:t>
            </a:r>
            <a:endParaRPr sz="1800" u="sng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sng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 smtClean="0">
                <a:solidFill>
                  <a:schemeClr val="dk1"/>
                </a:solidFill>
              </a:rPr>
              <a:t>«</a:t>
            </a:r>
            <a:r>
              <a:rPr lang="en-US" sz="1800" i="1" dirty="0" err="1" smtClean="0">
                <a:solidFill>
                  <a:schemeClr val="dk1"/>
                </a:solidFill>
              </a:rPr>
              <a:t>Символ</a:t>
            </a:r>
            <a:r>
              <a:rPr lang="en-US" sz="1800" i="1" dirty="0" smtClean="0">
                <a:solidFill>
                  <a:schemeClr val="dk1"/>
                </a:solidFill>
              </a:rPr>
              <a:t> </a:t>
            </a:r>
            <a:r>
              <a:rPr lang="en-US" sz="1800" i="1" dirty="0">
                <a:solidFill>
                  <a:schemeClr val="dk1"/>
                </a:solidFill>
              </a:rPr>
              <a:t>“t” </a:t>
            </a:r>
            <a:r>
              <a:rPr lang="en-US" sz="1800" i="1" dirty="0" err="1">
                <a:solidFill>
                  <a:schemeClr val="dk1"/>
                </a:solidFill>
              </a:rPr>
              <a:t>означает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i="1" dirty="0" err="1">
                <a:solidFill>
                  <a:schemeClr val="dk1"/>
                </a:solidFill>
              </a:rPr>
              <a:t>тимин</a:t>
            </a:r>
            <a:r>
              <a:rPr lang="en-US" sz="1800" i="1" dirty="0">
                <a:solidFill>
                  <a:schemeClr val="dk1"/>
                </a:solidFill>
              </a:rPr>
              <a:t> в ДНК и </a:t>
            </a:r>
            <a:r>
              <a:rPr lang="en-US" sz="1800" i="1" dirty="0" err="1">
                <a:solidFill>
                  <a:schemeClr val="dk1"/>
                </a:solidFill>
              </a:rPr>
              <a:t>урацил</a:t>
            </a:r>
            <a:r>
              <a:rPr lang="en-US" sz="1800" i="1" dirty="0">
                <a:solidFill>
                  <a:schemeClr val="dk1"/>
                </a:solidFill>
              </a:rPr>
              <a:t> в РНК. </a:t>
            </a:r>
            <a:r>
              <a:rPr lang="en-US" sz="1800" i="1" dirty="0" err="1">
                <a:solidFill>
                  <a:schemeClr val="dk1"/>
                </a:solidFill>
              </a:rPr>
              <a:t>Урацил</a:t>
            </a:r>
            <a:r>
              <a:rPr lang="en-US" sz="1800" i="1" dirty="0">
                <a:solidFill>
                  <a:schemeClr val="dk1"/>
                </a:solidFill>
              </a:rPr>
              <a:t> в ДНК </a:t>
            </a:r>
            <a:r>
              <a:rPr lang="en-US" sz="1800" i="1" dirty="0" err="1">
                <a:solidFill>
                  <a:schemeClr val="dk1"/>
                </a:solidFill>
              </a:rPr>
              <a:t>или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i="1" dirty="0" err="1">
                <a:solidFill>
                  <a:schemeClr val="dk1"/>
                </a:solidFill>
              </a:rPr>
              <a:t>тимин</a:t>
            </a:r>
            <a:r>
              <a:rPr lang="en-US" sz="1800" i="1" dirty="0">
                <a:solidFill>
                  <a:schemeClr val="dk1"/>
                </a:solidFill>
              </a:rPr>
              <a:t> в РНК </a:t>
            </a:r>
            <a:r>
              <a:rPr lang="en-US" sz="1800" i="1" dirty="0" err="1">
                <a:solidFill>
                  <a:schemeClr val="dk1"/>
                </a:solidFill>
              </a:rPr>
              <a:t>считается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i="1" dirty="0" err="1">
                <a:solidFill>
                  <a:schemeClr val="dk1"/>
                </a:solidFill>
              </a:rPr>
              <a:t>модифицированным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i="1" dirty="0" err="1">
                <a:solidFill>
                  <a:schemeClr val="dk1"/>
                </a:solidFill>
              </a:rPr>
              <a:t>нуклеотидом</a:t>
            </a:r>
            <a:r>
              <a:rPr lang="en-US" sz="1800" i="1" dirty="0">
                <a:solidFill>
                  <a:schemeClr val="dk1"/>
                </a:solidFill>
              </a:rPr>
              <a:t> и </a:t>
            </a:r>
            <a:r>
              <a:rPr lang="en-US" sz="1800" i="1" dirty="0" err="1">
                <a:solidFill>
                  <a:schemeClr val="dk1"/>
                </a:solidFill>
              </a:rPr>
              <a:t>требует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i="1" dirty="0" err="1">
                <a:solidFill>
                  <a:schemeClr val="dk1"/>
                </a:solidFill>
              </a:rPr>
              <a:t>дальнейшего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i="1" dirty="0" err="1">
                <a:solidFill>
                  <a:schemeClr val="dk1"/>
                </a:solidFill>
              </a:rPr>
              <a:t>описания</a:t>
            </a:r>
            <a:r>
              <a:rPr lang="en-US" sz="1800" i="1" dirty="0">
                <a:solidFill>
                  <a:schemeClr val="dk1"/>
                </a:solidFill>
              </a:rPr>
              <a:t> в </a:t>
            </a:r>
            <a:r>
              <a:rPr lang="en-US" sz="1800" i="1" dirty="0" err="1">
                <a:solidFill>
                  <a:schemeClr val="dk1"/>
                </a:solidFill>
              </a:rPr>
              <a:t>таблице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i="1" dirty="0" err="1">
                <a:solidFill>
                  <a:schemeClr val="dk1"/>
                </a:solidFill>
              </a:rPr>
              <a:t>характеристик</a:t>
            </a:r>
            <a:r>
              <a:rPr lang="en-US" sz="1800" i="1" dirty="0">
                <a:solidFill>
                  <a:schemeClr val="dk1"/>
                </a:solidFill>
              </a:rPr>
              <a:t> в </a:t>
            </a:r>
            <a:r>
              <a:rPr lang="en-US" sz="1800" i="1" dirty="0" err="1">
                <a:solidFill>
                  <a:schemeClr val="dk1"/>
                </a:solidFill>
              </a:rPr>
              <a:t>соответствии</a:t>
            </a:r>
            <a:r>
              <a:rPr lang="en-US" sz="1800" i="1" dirty="0">
                <a:solidFill>
                  <a:schemeClr val="dk1"/>
                </a:solidFill>
              </a:rPr>
              <a:t> с </a:t>
            </a:r>
            <a:r>
              <a:rPr lang="en-US" sz="1800" i="1" dirty="0" err="1">
                <a:solidFill>
                  <a:schemeClr val="dk1"/>
                </a:solidFill>
              </a:rPr>
              <a:t>пунктом</a:t>
            </a:r>
            <a:r>
              <a:rPr lang="en-US" sz="1800" i="1" dirty="0">
                <a:solidFill>
                  <a:schemeClr val="dk1"/>
                </a:solidFill>
              </a:rPr>
              <a:t> 19».</a:t>
            </a:r>
            <a:endParaRPr sz="1800" i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 dirty="0">
              <a:solidFill>
                <a:schemeClr val="dk1"/>
              </a:solidFill>
            </a:endParaRPr>
          </a:p>
        </p:txBody>
      </p:sp>
      <p:sp>
        <p:nvSpPr>
          <p:cNvPr id="765" name="Google Shape;765;gf2e5d4a3d3_0_212"/>
          <p:cNvSpPr/>
          <p:nvPr/>
        </p:nvSpPr>
        <p:spPr>
          <a:xfrm>
            <a:off x="813867" y="3097414"/>
            <a:ext cx="2873983" cy="466570"/>
          </a:xfrm>
          <a:custGeom>
            <a:avLst/>
            <a:gdLst/>
            <a:ahLst/>
            <a:cxnLst/>
            <a:rect l="l" t="t" r="r" b="b"/>
            <a:pathLst>
              <a:path w="2873983" h="466570" extrusionOk="0">
                <a:moveTo>
                  <a:pt x="0" y="457241"/>
                </a:moveTo>
                <a:cubicBezTo>
                  <a:pt x="109634" y="262075"/>
                  <a:pt x="149289" y="38917"/>
                  <a:pt x="242595" y="37362"/>
                </a:cubicBezTo>
                <a:cubicBezTo>
                  <a:pt x="335901" y="35807"/>
                  <a:pt x="460309" y="447909"/>
                  <a:pt x="559836" y="447909"/>
                </a:cubicBezTo>
                <a:cubicBezTo>
                  <a:pt x="659363" y="447909"/>
                  <a:pt x="746449" y="34252"/>
                  <a:pt x="839755" y="37362"/>
                </a:cubicBezTo>
                <a:cubicBezTo>
                  <a:pt x="933061" y="40472"/>
                  <a:pt x="1020147" y="466570"/>
                  <a:pt x="1119673" y="466570"/>
                </a:cubicBezTo>
                <a:cubicBezTo>
                  <a:pt x="1219199" y="466570"/>
                  <a:pt x="1335832" y="38917"/>
                  <a:pt x="1436914" y="37362"/>
                </a:cubicBezTo>
                <a:cubicBezTo>
                  <a:pt x="1537996" y="35807"/>
                  <a:pt x="1626637" y="460350"/>
                  <a:pt x="1726163" y="457240"/>
                </a:cubicBezTo>
                <a:cubicBezTo>
                  <a:pt x="1825689" y="454130"/>
                  <a:pt x="1928326" y="26477"/>
                  <a:pt x="2034073" y="18701"/>
                </a:cubicBezTo>
                <a:cubicBezTo>
                  <a:pt x="2139820" y="10925"/>
                  <a:pt x="2264228" y="413696"/>
                  <a:pt x="2360644" y="410586"/>
                </a:cubicBezTo>
                <a:cubicBezTo>
                  <a:pt x="2457060" y="407476"/>
                  <a:pt x="2527041" y="-4625"/>
                  <a:pt x="2612572" y="40"/>
                </a:cubicBezTo>
                <a:cubicBezTo>
                  <a:pt x="2698103" y="4705"/>
                  <a:pt x="2880049" y="444798"/>
                  <a:pt x="2873828" y="438578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f2e5d4a3d3_0_212"/>
          <p:cNvSpPr/>
          <p:nvPr/>
        </p:nvSpPr>
        <p:spPr>
          <a:xfrm>
            <a:off x="869425" y="2986639"/>
            <a:ext cx="2873983" cy="466570"/>
          </a:xfrm>
          <a:custGeom>
            <a:avLst/>
            <a:gdLst/>
            <a:ahLst/>
            <a:cxnLst/>
            <a:rect l="l" t="t" r="r" b="b"/>
            <a:pathLst>
              <a:path w="2873983" h="466570" extrusionOk="0">
                <a:moveTo>
                  <a:pt x="0" y="457241"/>
                </a:moveTo>
                <a:cubicBezTo>
                  <a:pt x="109634" y="262075"/>
                  <a:pt x="149289" y="38917"/>
                  <a:pt x="242595" y="37362"/>
                </a:cubicBezTo>
                <a:cubicBezTo>
                  <a:pt x="335901" y="35807"/>
                  <a:pt x="460309" y="447909"/>
                  <a:pt x="559836" y="447909"/>
                </a:cubicBezTo>
                <a:cubicBezTo>
                  <a:pt x="659363" y="447909"/>
                  <a:pt x="746449" y="34252"/>
                  <a:pt x="839755" y="37362"/>
                </a:cubicBezTo>
                <a:cubicBezTo>
                  <a:pt x="933061" y="40472"/>
                  <a:pt x="1020147" y="466570"/>
                  <a:pt x="1119673" y="466570"/>
                </a:cubicBezTo>
                <a:cubicBezTo>
                  <a:pt x="1219199" y="466570"/>
                  <a:pt x="1335832" y="38917"/>
                  <a:pt x="1436914" y="37362"/>
                </a:cubicBezTo>
                <a:cubicBezTo>
                  <a:pt x="1537996" y="35807"/>
                  <a:pt x="1626637" y="460350"/>
                  <a:pt x="1726163" y="457240"/>
                </a:cubicBezTo>
                <a:cubicBezTo>
                  <a:pt x="1825689" y="454130"/>
                  <a:pt x="1928326" y="26477"/>
                  <a:pt x="2034073" y="18701"/>
                </a:cubicBezTo>
                <a:cubicBezTo>
                  <a:pt x="2139820" y="10925"/>
                  <a:pt x="2264228" y="413696"/>
                  <a:pt x="2360644" y="410586"/>
                </a:cubicBezTo>
                <a:cubicBezTo>
                  <a:pt x="2457060" y="407476"/>
                  <a:pt x="2527041" y="-4625"/>
                  <a:pt x="2612572" y="40"/>
                </a:cubicBezTo>
                <a:cubicBezTo>
                  <a:pt x="2698103" y="4705"/>
                  <a:pt x="2880049" y="444798"/>
                  <a:pt x="2873828" y="438578"/>
                </a:cubicBezTo>
              </a:path>
            </a:pathLst>
          </a:cu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gf2e5d4a3d3_0_212"/>
          <p:cNvSpPr/>
          <p:nvPr/>
        </p:nvSpPr>
        <p:spPr>
          <a:xfrm>
            <a:off x="929966" y="271779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68" name="Google Shape;768;gf2e5d4a3d3_0_212"/>
          <p:cNvSpPr/>
          <p:nvPr/>
        </p:nvSpPr>
        <p:spPr>
          <a:xfrm>
            <a:off x="1244192" y="2981888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69" name="Google Shape;769;gf2e5d4a3d3_0_212"/>
          <p:cNvSpPr/>
          <p:nvPr/>
        </p:nvSpPr>
        <p:spPr>
          <a:xfrm>
            <a:off x="1553055" y="271297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f2e5d4a3d3_0_212"/>
          <p:cNvSpPr/>
          <p:nvPr/>
        </p:nvSpPr>
        <p:spPr>
          <a:xfrm>
            <a:off x="1802359" y="299614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f2e5d4a3d3_0_212"/>
          <p:cNvSpPr/>
          <p:nvPr/>
        </p:nvSpPr>
        <p:spPr>
          <a:xfrm>
            <a:off x="2106855" y="271297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highlight>
                  <a:srgbClr val="FFFF00"/>
                </a:highlight>
              </a:rPr>
              <a:t>U</a:t>
            </a:r>
            <a:endParaRPr sz="1600" b="1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f2e5d4a3d3_0_212"/>
          <p:cNvSpPr/>
          <p:nvPr/>
        </p:nvSpPr>
        <p:spPr>
          <a:xfrm>
            <a:off x="2411359" y="299614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gf2e5d4a3d3_0_212"/>
          <p:cNvSpPr/>
          <p:nvPr/>
        </p:nvSpPr>
        <p:spPr>
          <a:xfrm>
            <a:off x="2841616" y="2712969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74" name="Google Shape;774;gf2e5d4a3d3_0_212"/>
          <p:cNvSpPr/>
          <p:nvPr/>
        </p:nvSpPr>
        <p:spPr>
          <a:xfrm>
            <a:off x="3020350" y="2956307"/>
            <a:ext cx="288000" cy="748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75" name="Google Shape;775;gf2e5d4a3d3_0_212"/>
          <p:cNvSpPr/>
          <p:nvPr/>
        </p:nvSpPr>
        <p:spPr>
          <a:xfrm>
            <a:off x="3399855" y="271297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f2e5d4a3d3_0_212"/>
          <p:cNvSpPr/>
          <p:nvPr/>
        </p:nvSpPr>
        <p:spPr>
          <a:xfrm>
            <a:off x="5161781" y="3118277"/>
            <a:ext cx="2873983" cy="466570"/>
          </a:xfrm>
          <a:custGeom>
            <a:avLst/>
            <a:gdLst/>
            <a:ahLst/>
            <a:cxnLst/>
            <a:rect l="l" t="t" r="r" b="b"/>
            <a:pathLst>
              <a:path w="2873983" h="466570" extrusionOk="0">
                <a:moveTo>
                  <a:pt x="0" y="457241"/>
                </a:moveTo>
                <a:cubicBezTo>
                  <a:pt x="109634" y="262075"/>
                  <a:pt x="149289" y="38917"/>
                  <a:pt x="242595" y="37362"/>
                </a:cubicBezTo>
                <a:cubicBezTo>
                  <a:pt x="335901" y="35807"/>
                  <a:pt x="460309" y="447909"/>
                  <a:pt x="559836" y="447909"/>
                </a:cubicBezTo>
                <a:cubicBezTo>
                  <a:pt x="659363" y="447909"/>
                  <a:pt x="746449" y="34252"/>
                  <a:pt x="839755" y="37362"/>
                </a:cubicBezTo>
                <a:cubicBezTo>
                  <a:pt x="933061" y="40472"/>
                  <a:pt x="1020147" y="466570"/>
                  <a:pt x="1119673" y="466570"/>
                </a:cubicBezTo>
                <a:cubicBezTo>
                  <a:pt x="1219199" y="466570"/>
                  <a:pt x="1335832" y="38917"/>
                  <a:pt x="1436914" y="37362"/>
                </a:cubicBezTo>
                <a:cubicBezTo>
                  <a:pt x="1537996" y="35807"/>
                  <a:pt x="1626637" y="460350"/>
                  <a:pt x="1726163" y="457240"/>
                </a:cubicBezTo>
                <a:cubicBezTo>
                  <a:pt x="1825689" y="454130"/>
                  <a:pt x="1928326" y="26477"/>
                  <a:pt x="2034073" y="18701"/>
                </a:cubicBezTo>
                <a:cubicBezTo>
                  <a:pt x="2139820" y="10925"/>
                  <a:pt x="2264228" y="413696"/>
                  <a:pt x="2360644" y="410586"/>
                </a:cubicBezTo>
                <a:cubicBezTo>
                  <a:pt x="2457060" y="407476"/>
                  <a:pt x="2527041" y="-4625"/>
                  <a:pt x="2612572" y="40"/>
                </a:cubicBezTo>
                <a:cubicBezTo>
                  <a:pt x="2698103" y="4705"/>
                  <a:pt x="2880049" y="444798"/>
                  <a:pt x="2873828" y="438578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f2e5d4a3d3_0_212"/>
          <p:cNvSpPr txBox="1"/>
          <p:nvPr/>
        </p:nvSpPr>
        <p:spPr>
          <a:xfrm>
            <a:off x="6424146" y="3683350"/>
            <a:ext cx="6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РНК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f2e5d4a3d3_0_212"/>
          <p:cNvSpPr/>
          <p:nvPr/>
        </p:nvSpPr>
        <p:spPr>
          <a:xfrm>
            <a:off x="5258772" y="2810160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79" name="Google Shape;779;gf2e5d4a3d3_0_212"/>
          <p:cNvSpPr/>
          <p:nvPr/>
        </p:nvSpPr>
        <p:spPr>
          <a:xfrm>
            <a:off x="5572998" y="307425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80" name="Google Shape;780;gf2e5d4a3d3_0_212"/>
          <p:cNvSpPr/>
          <p:nvPr/>
        </p:nvSpPr>
        <p:spPr>
          <a:xfrm>
            <a:off x="5881861" y="2805339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f2e5d4a3d3_0_212"/>
          <p:cNvSpPr/>
          <p:nvPr/>
        </p:nvSpPr>
        <p:spPr>
          <a:xfrm>
            <a:off x="6141968" y="3065695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f2e5d4a3d3_0_212"/>
          <p:cNvSpPr txBox="1"/>
          <p:nvPr/>
        </p:nvSpPr>
        <p:spPr>
          <a:xfrm>
            <a:off x="1914846" y="3683350"/>
            <a:ext cx="6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ДНК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f2e5d4a3d3_0_212"/>
          <p:cNvSpPr/>
          <p:nvPr/>
        </p:nvSpPr>
        <p:spPr>
          <a:xfrm>
            <a:off x="6504934" y="2805344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endParaRPr sz="1600" b="1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f2e5d4a3d3_0_212"/>
          <p:cNvSpPr/>
          <p:nvPr/>
        </p:nvSpPr>
        <p:spPr>
          <a:xfrm>
            <a:off x="6710943" y="3065695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f2e5d4a3d3_0_212"/>
          <p:cNvSpPr/>
          <p:nvPr/>
        </p:nvSpPr>
        <p:spPr>
          <a:xfrm>
            <a:off x="7127997" y="2805360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86" name="Google Shape;786;gf2e5d4a3d3_0_212"/>
          <p:cNvSpPr/>
          <p:nvPr/>
        </p:nvSpPr>
        <p:spPr>
          <a:xfrm>
            <a:off x="7279923" y="3092641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87" name="Google Shape;787;gf2e5d4a3d3_0_212"/>
          <p:cNvSpPr/>
          <p:nvPr/>
        </p:nvSpPr>
        <p:spPr>
          <a:xfrm>
            <a:off x="7751086" y="2810139"/>
            <a:ext cx="288000" cy="47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7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794" name="Google Shape;794;p78"/>
          <p:cNvSpPr/>
          <p:nvPr/>
        </p:nvSpPr>
        <p:spPr>
          <a:xfrm>
            <a:off x="618518" y="1420391"/>
            <a:ext cx="7617000" cy="136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78"/>
          <p:cNvSpPr txBox="1"/>
          <p:nvPr/>
        </p:nvSpPr>
        <p:spPr>
          <a:xfrm>
            <a:off x="618525" y="1644650"/>
            <a:ext cx="76170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В заявке раскрыта следующая РНК-последовательность: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5’-cgucccacgug</a:t>
            </a:r>
            <a:r>
              <a:rPr lang="en-US" sz="20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ccgaggua-3’ 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6" name="Google Shape;796;p78"/>
          <p:cNvSpPr txBox="1"/>
          <p:nvPr/>
        </p:nvSpPr>
        <p:spPr>
          <a:xfrm>
            <a:off x="218450" y="3024750"/>
            <a:ext cx="87534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Обратите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внимание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тимин</a:t>
            </a:r>
            <a:r>
              <a:rPr lang="en-US" sz="1800" dirty="0">
                <a:solidFill>
                  <a:schemeClr val="dk1"/>
                </a:solidFill>
              </a:rPr>
              <a:t>» в </a:t>
            </a:r>
            <a:r>
              <a:rPr lang="en-US" sz="1800" dirty="0" err="1">
                <a:solidFill>
                  <a:schemeClr val="dk1"/>
                </a:solidFill>
              </a:rPr>
              <a:t>позиции</a:t>
            </a:r>
            <a:r>
              <a:rPr lang="en-US" sz="1800" dirty="0">
                <a:solidFill>
                  <a:schemeClr val="dk1"/>
                </a:solidFill>
              </a:rPr>
              <a:t> 12. </a:t>
            </a:r>
            <a:r>
              <a:rPr lang="en-US" sz="1800" dirty="0" err="1">
                <a:solidFill>
                  <a:schemeClr val="dk1"/>
                </a:solidFill>
              </a:rPr>
              <a:t>Этот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остаток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требует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аннотации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качестве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модифицированного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нуклеотида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пункте</a:t>
            </a:r>
            <a:r>
              <a:rPr lang="en-US" sz="1800" dirty="0">
                <a:solidFill>
                  <a:schemeClr val="dk1"/>
                </a:solidFill>
              </a:rPr>
              <a:t> 19 </a:t>
            </a:r>
            <a:r>
              <a:rPr lang="en-US" sz="1800" dirty="0" err="1">
                <a:solidFill>
                  <a:schemeClr val="dk1"/>
                </a:solidFill>
              </a:rPr>
              <a:t>стандарта</a:t>
            </a:r>
            <a:r>
              <a:rPr lang="en-US" sz="1800" dirty="0">
                <a:solidFill>
                  <a:schemeClr val="dk1"/>
                </a:solidFill>
              </a:rPr>
              <a:t> ST.26 </a:t>
            </a:r>
            <a:r>
              <a:rPr lang="en-US" sz="1800" dirty="0" err="1">
                <a:solidFill>
                  <a:schemeClr val="dk1"/>
                </a:solidFill>
              </a:rPr>
              <a:t>сказано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следующее</a:t>
            </a:r>
            <a:r>
              <a:rPr lang="en-US" sz="1800" dirty="0">
                <a:solidFill>
                  <a:schemeClr val="dk1"/>
                </a:solidFill>
              </a:rPr>
              <a:t>: «</a:t>
            </a:r>
            <a:r>
              <a:rPr lang="en-US" sz="1800" dirty="0" err="1">
                <a:solidFill>
                  <a:schemeClr val="dk1"/>
                </a:solidFill>
              </a:rPr>
              <a:t>Урацил</a:t>
            </a:r>
            <a:r>
              <a:rPr lang="en-US" sz="1800" dirty="0">
                <a:solidFill>
                  <a:schemeClr val="dk1"/>
                </a:solidFill>
              </a:rPr>
              <a:t> в ДНК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тимин</a:t>
            </a:r>
            <a:r>
              <a:rPr lang="en-US" sz="1800" dirty="0">
                <a:solidFill>
                  <a:schemeClr val="dk1"/>
                </a:solidFill>
              </a:rPr>
              <a:t> в РНК </a:t>
            </a:r>
            <a:r>
              <a:rPr lang="en-US" sz="1800" dirty="0" err="1">
                <a:solidFill>
                  <a:schemeClr val="dk1"/>
                </a:solidFill>
              </a:rPr>
              <a:t>считаются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модифицированными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нуклеотидами</a:t>
            </a:r>
            <a:r>
              <a:rPr lang="en-US" sz="1800" dirty="0">
                <a:solidFill>
                  <a:schemeClr val="dk1"/>
                </a:solidFill>
              </a:rPr>
              <a:t> и </a:t>
            </a:r>
            <a:r>
              <a:rPr lang="en-US" sz="1800" dirty="0" err="1">
                <a:solidFill>
                  <a:schemeClr val="dk1"/>
                </a:solidFill>
              </a:rPr>
              <a:t>должны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представлены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как</a:t>
            </a:r>
            <a:r>
              <a:rPr lang="en-US" sz="1800" dirty="0">
                <a:solidFill>
                  <a:schemeClr val="dk1"/>
                </a:solidFill>
              </a:rPr>
              <a:t> “t” и </a:t>
            </a:r>
            <a:r>
              <a:rPr lang="en-US" sz="1800" dirty="0" err="1">
                <a:solidFill>
                  <a:schemeClr val="dk1"/>
                </a:solidFill>
              </a:rPr>
              <a:t>далее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описаны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таблице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характеристик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помощью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специального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ключа</a:t>
            </a:r>
            <a:r>
              <a:rPr lang="en-US" sz="1800" dirty="0">
                <a:solidFill>
                  <a:schemeClr val="dk1"/>
                </a:solidFill>
              </a:rPr>
              <a:t> “</a:t>
            </a:r>
            <a:r>
              <a:rPr lang="en-US" sz="1800" dirty="0" err="1">
                <a:solidFill>
                  <a:schemeClr val="dk1"/>
                </a:solidFill>
                <a:highlight>
                  <a:srgbClr val="FFFF00"/>
                </a:highlight>
              </a:rPr>
              <a:t>modified_base</a:t>
            </a:r>
            <a:r>
              <a:rPr lang="en-US" sz="1800" dirty="0">
                <a:solidFill>
                  <a:schemeClr val="dk1"/>
                </a:solidFill>
              </a:rPr>
              <a:t>”,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“</a:t>
            </a:r>
            <a:r>
              <a:rPr lang="en-US" sz="1800" dirty="0" err="1">
                <a:solidFill>
                  <a:schemeClr val="dk1"/>
                </a:solidFill>
                <a:highlight>
                  <a:srgbClr val="FFFF00"/>
                </a:highlight>
              </a:rPr>
              <a:t>mod_base</a:t>
            </a:r>
            <a:r>
              <a:rPr lang="en-US" sz="1800" dirty="0">
                <a:solidFill>
                  <a:schemeClr val="dk1"/>
                </a:solidFill>
              </a:rPr>
              <a:t>”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“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</a:rPr>
              <a:t>OTHER</a:t>
            </a:r>
            <a:r>
              <a:rPr lang="en-US" sz="1800" dirty="0">
                <a:solidFill>
                  <a:schemeClr val="dk1"/>
                </a:solidFill>
              </a:rPr>
              <a:t>” и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“note”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“uracil”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“thymine”, </a:t>
            </a:r>
            <a:r>
              <a:rPr lang="en-US" sz="1800" dirty="0" err="1">
                <a:solidFill>
                  <a:schemeClr val="dk1"/>
                </a:solidFill>
              </a:rPr>
              <a:t>соответственно</a:t>
            </a:r>
            <a:r>
              <a:rPr lang="en-US" sz="1800" dirty="0">
                <a:solidFill>
                  <a:schemeClr val="dk1"/>
                </a:solidFill>
              </a:rPr>
              <a:t>».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78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Урацил в ДНК и тимин в РНК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804" name="Google Shape;804;p80"/>
          <p:cNvSpPr txBox="1"/>
          <p:nvPr/>
        </p:nvSpPr>
        <p:spPr>
          <a:xfrm>
            <a:off x="171450" y="2546538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80"/>
          <p:cNvSpPr txBox="1"/>
          <p:nvPr/>
        </p:nvSpPr>
        <p:spPr>
          <a:xfrm>
            <a:off x="666150" y="2546550"/>
            <a:ext cx="81915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Все урациловые остатки должны быть представлены символом «t». Таким образом, в перечне последовательностей эта последовательность должна выглядеть следующим образом: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cgtcccacgtg</a:t>
            </a:r>
            <a:r>
              <a:rPr lang="en-US" sz="20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ccgaggta 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Функциональный ключ «modified_base» со значением 12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Квалификатор «mod_base» со значением «OTHER»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Квалификатор «note» со значением «thymine»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06" name="Google Shape;806;p80"/>
          <p:cNvSpPr/>
          <p:nvPr/>
        </p:nvSpPr>
        <p:spPr>
          <a:xfrm>
            <a:off x="618518" y="1107341"/>
            <a:ext cx="7617000" cy="136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80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Урацил в ДНК и тимин в РНК</a:t>
            </a:r>
            <a:endParaRPr/>
          </a:p>
        </p:txBody>
      </p:sp>
      <p:sp>
        <p:nvSpPr>
          <p:cNvPr id="808" name="Google Shape;808;p80"/>
          <p:cNvSpPr txBox="1"/>
          <p:nvPr/>
        </p:nvSpPr>
        <p:spPr>
          <a:xfrm>
            <a:off x="618525" y="1107350"/>
            <a:ext cx="7617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В заявке раскрыта следующая РНК-последовательность: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            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5’-cgucccacgug</a:t>
            </a:r>
            <a:r>
              <a:rPr lang="en-US" sz="2000" b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ccgaggua-3’</a:t>
            </a:r>
            <a:endParaRPr/>
          </a:p>
        </p:txBody>
      </p:sp>
      <p:sp>
        <p:nvSpPr>
          <p:cNvPr id="809" name="Google Shape;809;p80"/>
          <p:cNvSpPr txBox="1"/>
          <p:nvPr/>
        </p:nvSpPr>
        <p:spPr>
          <a:xfrm>
            <a:off x="171450" y="5434138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80"/>
          <p:cNvSpPr txBox="1"/>
          <p:nvPr/>
        </p:nvSpPr>
        <p:spPr>
          <a:xfrm>
            <a:off x="171450" y="4572363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80"/>
          <p:cNvSpPr txBox="1"/>
          <p:nvPr/>
        </p:nvSpPr>
        <p:spPr>
          <a:xfrm>
            <a:off x="171450" y="3710588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109800" y="722313"/>
            <a:ext cx="90342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Каждый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функциональный </a:t>
            </a:r>
            <a:r>
              <a:rPr lang="en-US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имеет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список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квалификаторов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использовать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описания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Большинство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квалификаторов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необязательными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некоторые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ключи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имеют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обязательные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квалификаторы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100" dirty="0" smtClean="0">
              <a:solidFill>
                <a:schemeClr val="dk1"/>
              </a:solidFill>
            </a:endParaRPr>
          </a:p>
          <a:p>
            <a:pPr marL="342900" lvl="0" indent="-34290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dirty="0" smtClean="0"/>
              <a:t>При использовании программы </a:t>
            </a:r>
            <a:r>
              <a:rPr lang="en-US" b="1" i="1" dirty="0" err="1"/>
              <a:t>Wipo</a:t>
            </a:r>
            <a:r>
              <a:rPr lang="en-US" b="1" i="1" dirty="0"/>
              <a:t> S</a:t>
            </a:r>
            <a:r>
              <a:rPr lang="ru-RU" b="1" i="1" dirty="0" err="1"/>
              <a:t>equence</a:t>
            </a:r>
            <a:r>
              <a:rPr lang="ru-RU" dirty="0"/>
              <a:t> </a:t>
            </a:r>
            <a:r>
              <a:rPr lang="ru-RU" dirty="0" smtClean="0"/>
              <a:t>дополнительные необязательные функциональные ключи можно выбрать из списка, при добавлении кнопки «Добавить характеристику».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746" y="1634869"/>
            <a:ext cx="3590308" cy="1673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73" y="4029052"/>
            <a:ext cx="5911218" cy="19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8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pic>
        <p:nvPicPr>
          <p:cNvPr id="818" name="Google Shape;818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7" y="1419457"/>
            <a:ext cx="5040560" cy="5209923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84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Урацил в ДНК и тимин в РНК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8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826" name="Google Shape;826;p85"/>
          <p:cNvSpPr txBox="1"/>
          <p:nvPr/>
        </p:nvSpPr>
        <p:spPr>
          <a:xfrm>
            <a:off x="188401" y="1056900"/>
            <a:ext cx="87276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Если последовательность является комбинированной молекулой, т.е. одна часть основной цепочки представляет собой ДНК, а другая — РНК: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dk1"/>
                </a:solidFill>
              </a:rPr>
              <a:t>Применяется пункт 55 стандарта ST.26:</a:t>
            </a:r>
            <a:endParaRPr/>
          </a:p>
          <a:p>
            <a:pPr marL="0" marR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i="1">
                <a:solidFill>
                  <a:schemeClr val="dk1"/>
                </a:solidFill>
              </a:rPr>
              <a:t>«55. Для нуклеотидной последовательности, которая содержит как ДНК, так и РНК фрагменты одного или более нуклеотидов, </a:t>
            </a:r>
            <a:r>
              <a:rPr lang="en-US" sz="1600" i="1">
                <a:solidFill>
                  <a:schemeClr val="dk1"/>
                </a:solidFill>
                <a:highlight>
                  <a:srgbClr val="FFFF00"/>
                </a:highlight>
              </a:rPr>
              <a:t>тип молекулы должен быть указан как “ДНК”</a:t>
            </a:r>
            <a:r>
              <a:rPr lang="en-US" sz="1600" i="1">
                <a:solidFill>
                  <a:schemeClr val="dk1"/>
                </a:solidFill>
              </a:rPr>
              <a:t>. Комбинированная молекула ДНК/РНК должна быть далее описана в таблице характеристик с помощью ключа характеристики “source” и обязательного квалификатора </a:t>
            </a:r>
            <a:r>
              <a:rPr lang="en-US" sz="1600" i="1">
                <a:solidFill>
                  <a:schemeClr val="dk1"/>
                </a:solidFill>
                <a:highlight>
                  <a:srgbClr val="FFFF00"/>
                </a:highlight>
              </a:rPr>
              <a:t>“organism” со значением “synthetic construct”</a:t>
            </a:r>
            <a:r>
              <a:rPr lang="en-US" sz="1600" i="1">
                <a:solidFill>
                  <a:schemeClr val="dk1"/>
                </a:solidFill>
              </a:rPr>
              <a:t> и обязательного </a:t>
            </a:r>
            <a:r>
              <a:rPr lang="en-US" sz="1600" i="1">
                <a:solidFill>
                  <a:schemeClr val="dk1"/>
                </a:solidFill>
                <a:highlight>
                  <a:srgbClr val="FFFF00"/>
                </a:highlight>
              </a:rPr>
              <a:t>квалификатора “mol_type” со значением “other DNA”.</a:t>
            </a:r>
            <a:r>
              <a:rPr lang="en-US" sz="1600" i="1">
                <a:solidFill>
                  <a:schemeClr val="dk1"/>
                </a:solidFill>
              </a:rPr>
              <a:t> Каждый ДНК и РНК фрагмент комбинированной молекулы ДНК/РНК должен быть в дальнейшем описан при помощи </a:t>
            </a:r>
            <a:r>
              <a:rPr lang="en-US" sz="1600" i="1">
                <a:solidFill>
                  <a:schemeClr val="dk1"/>
                </a:solidFill>
                <a:highlight>
                  <a:srgbClr val="FFFF00"/>
                </a:highlight>
              </a:rPr>
              <a:t>ключа характеристики “misc_feature” и квалификатора “note”, который указывает, является ли фрагмент ДНК или РНК».</a:t>
            </a:r>
            <a:endParaRPr sz="1600" i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marR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>
              <a:solidFill>
                <a:schemeClr val="dk1"/>
              </a:solidFill>
            </a:endParaRPr>
          </a:p>
        </p:txBody>
      </p:sp>
      <p:grpSp>
        <p:nvGrpSpPr>
          <p:cNvPr id="827" name="Google Shape;827;p85"/>
          <p:cNvGrpSpPr/>
          <p:nvPr/>
        </p:nvGrpSpPr>
        <p:grpSpPr>
          <a:xfrm>
            <a:off x="1600334" y="1808023"/>
            <a:ext cx="5943317" cy="1335219"/>
            <a:chOff x="1619672" y="2309773"/>
            <a:chExt cx="5943317" cy="1335219"/>
          </a:xfrm>
        </p:grpSpPr>
        <p:grpSp>
          <p:nvGrpSpPr>
            <p:cNvPr id="828" name="Google Shape;828;p85"/>
            <p:cNvGrpSpPr/>
            <p:nvPr/>
          </p:nvGrpSpPr>
          <p:grpSpPr>
            <a:xfrm>
              <a:off x="1619672" y="2655118"/>
              <a:ext cx="5819974" cy="466570"/>
              <a:chOff x="934881" y="5013176"/>
              <a:chExt cx="5819974" cy="466570"/>
            </a:xfrm>
          </p:grpSpPr>
          <p:sp>
            <p:nvSpPr>
              <p:cNvPr id="829" name="Google Shape;829;p85"/>
              <p:cNvSpPr/>
              <p:nvPr/>
            </p:nvSpPr>
            <p:spPr>
              <a:xfrm>
                <a:off x="3880872" y="5013176"/>
                <a:ext cx="2873983" cy="466570"/>
              </a:xfrm>
              <a:custGeom>
                <a:avLst/>
                <a:gdLst/>
                <a:ahLst/>
                <a:cxnLst/>
                <a:rect l="l" t="t" r="r" b="b"/>
                <a:pathLst>
                  <a:path w="2873983" h="466570" extrusionOk="0">
                    <a:moveTo>
                      <a:pt x="0" y="457241"/>
                    </a:moveTo>
                    <a:cubicBezTo>
                      <a:pt x="109634" y="262075"/>
                      <a:pt x="149289" y="38917"/>
                      <a:pt x="242595" y="37362"/>
                    </a:cubicBezTo>
                    <a:cubicBezTo>
                      <a:pt x="335901" y="35807"/>
                      <a:pt x="460309" y="447909"/>
                      <a:pt x="559836" y="447909"/>
                    </a:cubicBezTo>
                    <a:cubicBezTo>
                      <a:pt x="659363" y="447909"/>
                      <a:pt x="746449" y="34252"/>
                      <a:pt x="839755" y="37362"/>
                    </a:cubicBezTo>
                    <a:cubicBezTo>
                      <a:pt x="933061" y="40472"/>
                      <a:pt x="1020147" y="466570"/>
                      <a:pt x="1119673" y="466570"/>
                    </a:cubicBezTo>
                    <a:cubicBezTo>
                      <a:pt x="1219199" y="466570"/>
                      <a:pt x="1335832" y="38917"/>
                      <a:pt x="1436914" y="37362"/>
                    </a:cubicBezTo>
                    <a:cubicBezTo>
                      <a:pt x="1537996" y="35807"/>
                      <a:pt x="1626637" y="460350"/>
                      <a:pt x="1726163" y="457240"/>
                    </a:cubicBezTo>
                    <a:cubicBezTo>
                      <a:pt x="1825689" y="454130"/>
                      <a:pt x="1928326" y="26477"/>
                      <a:pt x="2034073" y="18701"/>
                    </a:cubicBezTo>
                    <a:cubicBezTo>
                      <a:pt x="2139820" y="10925"/>
                      <a:pt x="2264228" y="413696"/>
                      <a:pt x="2360644" y="410586"/>
                    </a:cubicBezTo>
                    <a:cubicBezTo>
                      <a:pt x="2457060" y="407476"/>
                      <a:pt x="2527041" y="-4625"/>
                      <a:pt x="2612572" y="40"/>
                    </a:cubicBezTo>
                    <a:cubicBezTo>
                      <a:pt x="2698103" y="4705"/>
                      <a:pt x="2880049" y="444798"/>
                      <a:pt x="2873828" y="438578"/>
                    </a:cubicBezTo>
                  </a:path>
                </a:pathLst>
              </a:cu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85"/>
              <p:cNvSpPr/>
              <p:nvPr/>
            </p:nvSpPr>
            <p:spPr>
              <a:xfrm>
                <a:off x="934881" y="5013176"/>
                <a:ext cx="2873983" cy="466570"/>
              </a:xfrm>
              <a:custGeom>
                <a:avLst/>
                <a:gdLst/>
                <a:ahLst/>
                <a:cxnLst/>
                <a:rect l="l" t="t" r="r" b="b"/>
                <a:pathLst>
                  <a:path w="2873983" h="466570" extrusionOk="0">
                    <a:moveTo>
                      <a:pt x="0" y="457241"/>
                    </a:moveTo>
                    <a:cubicBezTo>
                      <a:pt x="109634" y="262075"/>
                      <a:pt x="149289" y="38917"/>
                      <a:pt x="242595" y="37362"/>
                    </a:cubicBezTo>
                    <a:cubicBezTo>
                      <a:pt x="335901" y="35807"/>
                      <a:pt x="460309" y="447909"/>
                      <a:pt x="559836" y="447909"/>
                    </a:cubicBezTo>
                    <a:cubicBezTo>
                      <a:pt x="659363" y="447909"/>
                      <a:pt x="746449" y="34252"/>
                      <a:pt x="839755" y="37362"/>
                    </a:cubicBezTo>
                    <a:cubicBezTo>
                      <a:pt x="933061" y="40472"/>
                      <a:pt x="1020147" y="466570"/>
                      <a:pt x="1119673" y="466570"/>
                    </a:cubicBezTo>
                    <a:cubicBezTo>
                      <a:pt x="1219199" y="466570"/>
                      <a:pt x="1335832" y="38917"/>
                      <a:pt x="1436914" y="37362"/>
                    </a:cubicBezTo>
                    <a:cubicBezTo>
                      <a:pt x="1537996" y="35807"/>
                      <a:pt x="1626637" y="460350"/>
                      <a:pt x="1726163" y="457240"/>
                    </a:cubicBezTo>
                    <a:cubicBezTo>
                      <a:pt x="1825689" y="454130"/>
                      <a:pt x="1928326" y="26477"/>
                      <a:pt x="2034073" y="18701"/>
                    </a:cubicBezTo>
                    <a:cubicBezTo>
                      <a:pt x="2139820" y="10925"/>
                      <a:pt x="2264228" y="413696"/>
                      <a:pt x="2360644" y="410586"/>
                    </a:cubicBezTo>
                    <a:cubicBezTo>
                      <a:pt x="2457060" y="407476"/>
                      <a:pt x="2527041" y="-4625"/>
                      <a:pt x="2612572" y="40"/>
                    </a:cubicBezTo>
                    <a:cubicBezTo>
                      <a:pt x="2698103" y="4705"/>
                      <a:pt x="2880049" y="444798"/>
                      <a:pt x="2873828" y="438578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85"/>
              <p:cNvSpPr/>
              <p:nvPr/>
            </p:nvSpPr>
            <p:spPr>
              <a:xfrm>
                <a:off x="1006889" y="5013176"/>
                <a:ext cx="2873983" cy="466570"/>
              </a:xfrm>
              <a:custGeom>
                <a:avLst/>
                <a:gdLst/>
                <a:ahLst/>
                <a:cxnLst/>
                <a:rect l="l" t="t" r="r" b="b"/>
                <a:pathLst>
                  <a:path w="2873983" h="466570" extrusionOk="0">
                    <a:moveTo>
                      <a:pt x="0" y="457241"/>
                    </a:moveTo>
                    <a:cubicBezTo>
                      <a:pt x="109634" y="262075"/>
                      <a:pt x="149289" y="38917"/>
                      <a:pt x="242595" y="37362"/>
                    </a:cubicBezTo>
                    <a:cubicBezTo>
                      <a:pt x="335901" y="35807"/>
                      <a:pt x="460309" y="447909"/>
                      <a:pt x="559836" y="447909"/>
                    </a:cubicBezTo>
                    <a:cubicBezTo>
                      <a:pt x="659363" y="447909"/>
                      <a:pt x="746449" y="34252"/>
                      <a:pt x="839755" y="37362"/>
                    </a:cubicBezTo>
                    <a:cubicBezTo>
                      <a:pt x="933061" y="40472"/>
                      <a:pt x="1020147" y="466570"/>
                      <a:pt x="1119673" y="466570"/>
                    </a:cubicBezTo>
                    <a:cubicBezTo>
                      <a:pt x="1219199" y="466570"/>
                      <a:pt x="1335832" y="38917"/>
                      <a:pt x="1436914" y="37362"/>
                    </a:cubicBezTo>
                    <a:cubicBezTo>
                      <a:pt x="1537996" y="35807"/>
                      <a:pt x="1626637" y="460350"/>
                      <a:pt x="1726163" y="457240"/>
                    </a:cubicBezTo>
                    <a:cubicBezTo>
                      <a:pt x="1825689" y="454130"/>
                      <a:pt x="1928326" y="26477"/>
                      <a:pt x="2034073" y="18701"/>
                    </a:cubicBezTo>
                    <a:cubicBezTo>
                      <a:pt x="2139820" y="10925"/>
                      <a:pt x="2264228" y="413696"/>
                      <a:pt x="2360644" y="410586"/>
                    </a:cubicBezTo>
                    <a:cubicBezTo>
                      <a:pt x="2457060" y="407476"/>
                      <a:pt x="2527041" y="-4625"/>
                      <a:pt x="2612572" y="40"/>
                    </a:cubicBezTo>
                    <a:cubicBezTo>
                      <a:pt x="2698103" y="4705"/>
                      <a:pt x="2880049" y="444798"/>
                      <a:pt x="2873828" y="438578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85"/>
              <p:cNvSpPr/>
              <p:nvPr/>
            </p:nvSpPr>
            <p:spPr>
              <a:xfrm>
                <a:off x="3805013" y="5013176"/>
                <a:ext cx="2873983" cy="466570"/>
              </a:xfrm>
              <a:custGeom>
                <a:avLst/>
                <a:gdLst/>
                <a:ahLst/>
                <a:cxnLst/>
                <a:rect l="l" t="t" r="r" b="b"/>
                <a:pathLst>
                  <a:path w="2873983" h="466570" extrusionOk="0">
                    <a:moveTo>
                      <a:pt x="0" y="457241"/>
                    </a:moveTo>
                    <a:cubicBezTo>
                      <a:pt x="109634" y="262075"/>
                      <a:pt x="149289" y="38917"/>
                      <a:pt x="242595" y="37362"/>
                    </a:cubicBezTo>
                    <a:cubicBezTo>
                      <a:pt x="335901" y="35807"/>
                      <a:pt x="460309" y="447909"/>
                      <a:pt x="559836" y="447909"/>
                    </a:cubicBezTo>
                    <a:cubicBezTo>
                      <a:pt x="659363" y="447909"/>
                      <a:pt x="746449" y="34252"/>
                      <a:pt x="839755" y="37362"/>
                    </a:cubicBezTo>
                    <a:cubicBezTo>
                      <a:pt x="933061" y="40472"/>
                      <a:pt x="1020147" y="466570"/>
                      <a:pt x="1119673" y="466570"/>
                    </a:cubicBezTo>
                    <a:cubicBezTo>
                      <a:pt x="1219199" y="466570"/>
                      <a:pt x="1335832" y="38917"/>
                      <a:pt x="1436914" y="37362"/>
                    </a:cubicBezTo>
                    <a:cubicBezTo>
                      <a:pt x="1537996" y="35807"/>
                      <a:pt x="1626637" y="460350"/>
                      <a:pt x="1726163" y="457240"/>
                    </a:cubicBezTo>
                    <a:cubicBezTo>
                      <a:pt x="1825689" y="454130"/>
                      <a:pt x="1928326" y="26477"/>
                      <a:pt x="2034073" y="18701"/>
                    </a:cubicBezTo>
                    <a:cubicBezTo>
                      <a:pt x="2139820" y="10925"/>
                      <a:pt x="2264228" y="413696"/>
                      <a:pt x="2360644" y="410586"/>
                    </a:cubicBezTo>
                    <a:cubicBezTo>
                      <a:pt x="2457060" y="407476"/>
                      <a:pt x="2527041" y="-4625"/>
                      <a:pt x="2612572" y="40"/>
                    </a:cubicBezTo>
                    <a:cubicBezTo>
                      <a:pt x="2698103" y="4705"/>
                      <a:pt x="2880049" y="444798"/>
                      <a:pt x="2873828" y="438578"/>
                    </a:cubicBezTo>
                  </a:path>
                </a:pathLst>
              </a:cu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3" name="Google Shape;833;p85"/>
            <p:cNvSpPr txBox="1"/>
            <p:nvPr/>
          </p:nvSpPr>
          <p:spPr>
            <a:xfrm>
              <a:off x="2310854" y="3275692"/>
              <a:ext cx="4634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ДНК фрагмент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РНК фрагмент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85"/>
            <p:cNvSpPr/>
            <p:nvPr/>
          </p:nvSpPr>
          <p:spPr>
            <a:xfrm>
              <a:off x="1767539" y="2352102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835" name="Google Shape;835;p85"/>
            <p:cNvSpPr/>
            <p:nvPr/>
          </p:nvSpPr>
          <p:spPr>
            <a:xfrm>
              <a:off x="2081765" y="2616196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836" name="Google Shape;836;p85"/>
            <p:cNvSpPr/>
            <p:nvPr/>
          </p:nvSpPr>
          <p:spPr>
            <a:xfrm>
              <a:off x="2390628" y="2347282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85"/>
            <p:cNvSpPr/>
            <p:nvPr/>
          </p:nvSpPr>
          <p:spPr>
            <a:xfrm>
              <a:off x="2639932" y="2630452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85"/>
            <p:cNvSpPr/>
            <p:nvPr/>
          </p:nvSpPr>
          <p:spPr>
            <a:xfrm>
              <a:off x="2945691" y="2346343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839" name="Google Shape;839;p85"/>
            <p:cNvSpPr/>
            <p:nvPr/>
          </p:nvSpPr>
          <p:spPr>
            <a:xfrm>
              <a:off x="3259917" y="2610437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840" name="Google Shape;840;p85"/>
            <p:cNvSpPr/>
            <p:nvPr/>
          </p:nvSpPr>
          <p:spPr>
            <a:xfrm>
              <a:off x="3568780" y="2341523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85"/>
            <p:cNvSpPr/>
            <p:nvPr/>
          </p:nvSpPr>
          <p:spPr>
            <a:xfrm>
              <a:off x="3818084" y="2624693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85"/>
            <p:cNvSpPr/>
            <p:nvPr/>
          </p:nvSpPr>
          <p:spPr>
            <a:xfrm>
              <a:off x="5210325" y="2341523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843" name="Google Shape;843;p85"/>
            <p:cNvSpPr/>
            <p:nvPr/>
          </p:nvSpPr>
          <p:spPr>
            <a:xfrm>
              <a:off x="5496558" y="2605617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844" name="Google Shape;844;p85"/>
            <p:cNvSpPr/>
            <p:nvPr/>
          </p:nvSpPr>
          <p:spPr>
            <a:xfrm>
              <a:off x="5805421" y="2336703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85"/>
            <p:cNvSpPr/>
            <p:nvPr/>
          </p:nvSpPr>
          <p:spPr>
            <a:xfrm>
              <a:off x="6111552" y="2590818"/>
              <a:ext cx="259198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85"/>
            <p:cNvSpPr/>
            <p:nvPr/>
          </p:nvSpPr>
          <p:spPr>
            <a:xfrm>
              <a:off x="6402564" y="2327267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847" name="Google Shape;847;p85"/>
            <p:cNvSpPr/>
            <p:nvPr/>
          </p:nvSpPr>
          <p:spPr>
            <a:xfrm>
              <a:off x="6716790" y="2591361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848" name="Google Shape;848;p85"/>
            <p:cNvSpPr/>
            <p:nvPr/>
          </p:nvSpPr>
          <p:spPr>
            <a:xfrm>
              <a:off x="7025653" y="2322447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85"/>
            <p:cNvSpPr/>
            <p:nvPr/>
          </p:nvSpPr>
          <p:spPr>
            <a:xfrm>
              <a:off x="7274957" y="2605617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85"/>
            <p:cNvSpPr/>
            <p:nvPr/>
          </p:nvSpPr>
          <p:spPr>
            <a:xfrm>
              <a:off x="4128994" y="2309773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851" name="Google Shape;851;p85"/>
            <p:cNvSpPr/>
            <p:nvPr/>
          </p:nvSpPr>
          <p:spPr>
            <a:xfrm>
              <a:off x="4387366" y="2542988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852" name="Google Shape;852;p85"/>
            <p:cNvSpPr/>
            <p:nvPr/>
          </p:nvSpPr>
          <p:spPr>
            <a:xfrm>
              <a:off x="4621307" y="2341523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85"/>
            <p:cNvSpPr/>
            <p:nvPr/>
          </p:nvSpPr>
          <p:spPr>
            <a:xfrm>
              <a:off x="4954869" y="2605617"/>
              <a:ext cx="288032" cy="47607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4" name="Google Shape;854;p85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grpSp>
        <p:nvGrpSpPr>
          <p:cNvPr id="861" name="Google Shape;861;p90"/>
          <p:cNvGrpSpPr/>
          <p:nvPr/>
        </p:nvGrpSpPr>
        <p:grpSpPr>
          <a:xfrm>
            <a:off x="230775" y="1228725"/>
            <a:ext cx="8769600" cy="1844700"/>
            <a:chOff x="230775" y="1228725"/>
            <a:chExt cx="8769600" cy="1844700"/>
          </a:xfrm>
        </p:grpSpPr>
        <p:sp>
          <p:nvSpPr>
            <p:cNvPr id="862" name="Google Shape;862;p90"/>
            <p:cNvSpPr/>
            <p:nvPr/>
          </p:nvSpPr>
          <p:spPr>
            <a:xfrm>
              <a:off x="230775" y="1228725"/>
              <a:ext cx="8769600" cy="184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0"/>
            <p:cNvSpPr txBox="1"/>
            <p:nvPr/>
          </p:nvSpPr>
          <p:spPr>
            <a:xfrm>
              <a:off x="253425" y="1228725"/>
              <a:ext cx="8724300" cy="17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В заявке раскрыта следующая комбинированная последовательность ДНК/РНК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5’-ACCTGCcgucccacguguccgagguaGCATTA-3’</a:t>
              </a:r>
              <a:endParaRPr/>
            </a:p>
            <a:p>
              <a:pPr marL="0" marR="0" lvl="0" indent="0" algn="l" rtl="0">
                <a:spcBef>
                  <a:spcPts val="900"/>
                </a:spcBef>
                <a:spcAft>
                  <a:spcPts val="0"/>
                </a:spcAft>
                <a:buSzPts val="1100"/>
                <a:buNone/>
              </a:pPr>
              <a:r>
                <a:rPr lang="en-US" sz="1800">
                  <a:solidFill>
                    <a:schemeClr val="dk1"/>
                  </a:solidFill>
                </a:rPr>
                <a:t>где символы в верхнем регистре означают фрагмент ДНК, а символы в нижнем регистре — фрагмент РНК.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  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864" name="Google Shape;864;p90"/>
          <p:cNvSpPr txBox="1"/>
          <p:nvPr/>
        </p:nvSpPr>
        <p:spPr>
          <a:xfrm>
            <a:off x="574650" y="3168682"/>
            <a:ext cx="79947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Остатки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1-6 </a:t>
            </a:r>
            <a:r>
              <a:rPr lang="en-US" sz="1800">
                <a:solidFill>
                  <a:schemeClr val="dk1"/>
                </a:solidFill>
              </a:rPr>
              <a:t>и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27-32 </a:t>
            </a:r>
            <a:r>
              <a:rPr lang="en-US" sz="1800">
                <a:solidFill>
                  <a:schemeClr val="dk1"/>
                </a:solidFill>
              </a:rPr>
              <a:t>это ДНК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chemeClr val="dk1"/>
                </a:solidFill>
              </a:rPr>
              <a:t>остатки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7-26 </a:t>
            </a:r>
            <a:r>
              <a:rPr lang="en-US" sz="1800">
                <a:solidFill>
                  <a:schemeClr val="dk1"/>
                </a:solidFill>
              </a:rPr>
              <a:t>это РНК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Вопросы:</a:t>
            </a:r>
            <a:endParaRPr/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>
                <a:solidFill>
                  <a:schemeClr val="dk1"/>
                </a:solidFill>
              </a:rPr>
              <a:t>Значение квалификатора «organism»</a:t>
            </a:r>
            <a:endParaRPr/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>
                <a:solidFill>
                  <a:schemeClr val="dk1"/>
                </a:solidFill>
              </a:rPr>
              <a:t>Тип молекулы и значение квалификатора «mol_type»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800">
                <a:solidFill>
                  <a:schemeClr val="dk1"/>
                </a:solidFill>
              </a:rPr>
              <a:t>Идентификация фрагментов ДНК и РНК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90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f2e5d4a3d3_0_28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grpSp>
        <p:nvGrpSpPr>
          <p:cNvPr id="872" name="Google Shape;872;gf2e5d4a3d3_0_289"/>
          <p:cNvGrpSpPr/>
          <p:nvPr/>
        </p:nvGrpSpPr>
        <p:grpSpPr>
          <a:xfrm>
            <a:off x="230775" y="1228725"/>
            <a:ext cx="8769600" cy="1844700"/>
            <a:chOff x="230775" y="1228725"/>
            <a:chExt cx="8769600" cy="1844700"/>
          </a:xfrm>
        </p:grpSpPr>
        <p:sp>
          <p:nvSpPr>
            <p:cNvPr id="873" name="Google Shape;873;gf2e5d4a3d3_0_289"/>
            <p:cNvSpPr/>
            <p:nvPr/>
          </p:nvSpPr>
          <p:spPr>
            <a:xfrm>
              <a:off x="230775" y="1228725"/>
              <a:ext cx="8769600" cy="184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f2e5d4a3d3_0_289"/>
            <p:cNvSpPr txBox="1"/>
            <p:nvPr/>
          </p:nvSpPr>
          <p:spPr>
            <a:xfrm>
              <a:off x="253425" y="1228725"/>
              <a:ext cx="8724300" cy="17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В заявке раскрыта следующая комбинированная последовательность ДНК/РНК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5’-ACCTGCcgucccacguguccgagguaGCATTA-3’</a:t>
              </a:r>
              <a:endParaRPr/>
            </a:p>
            <a:p>
              <a:pPr marL="0" marR="0" lvl="0" indent="0" algn="l" rtl="0">
                <a:spcBef>
                  <a:spcPts val="900"/>
                </a:spcBef>
                <a:spcAft>
                  <a:spcPts val="0"/>
                </a:spcAft>
                <a:buSzPts val="1100"/>
                <a:buNone/>
              </a:pPr>
              <a:r>
                <a:rPr lang="en-US" sz="1800">
                  <a:solidFill>
                    <a:schemeClr val="dk1"/>
                  </a:solidFill>
                </a:rPr>
                <a:t>где символы в верхнем регистре означают фрагмент ДНК, а символы в нижнем регистре — фрагмент РНК.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  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875" name="Google Shape;875;gf2e5d4a3d3_0_289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  <p:sp>
        <p:nvSpPr>
          <p:cNvPr id="876" name="Google Shape;876;gf2e5d4a3d3_0_289"/>
          <p:cNvSpPr txBox="1"/>
          <p:nvPr/>
        </p:nvSpPr>
        <p:spPr>
          <a:xfrm>
            <a:off x="230775" y="3155050"/>
            <a:ext cx="87696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В пункте 55 стандарта ST.26 сказано следующее: «...тип молекулы должен быть указан как “ДНК”. Комбинированная молекула ДНК/РНК должна быть далее описана в таблице характеристик с помощью ключа характеристики “source” и обязательного квалификатора “organism” со значением “synthetic construct” и обязательного квалификатора “mol_type” со значением “other DNA”».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</a:rPr>
              <a:t>✔ </a:t>
            </a:r>
            <a:r>
              <a:rPr lang="en-US" sz="1800">
                <a:solidFill>
                  <a:schemeClr val="dk1"/>
                </a:solidFill>
              </a:rPr>
              <a:t>Тип молекулы = «DNA»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>
                <a:solidFill>
                  <a:srgbClr val="00B050"/>
                </a:solidFill>
              </a:rPr>
              <a:t>✔ </a:t>
            </a:r>
            <a:r>
              <a:rPr lang="en-US" sz="1800">
                <a:solidFill>
                  <a:schemeClr val="dk1"/>
                </a:solidFill>
              </a:rPr>
              <a:t>Значение квалификатора «organism» = «synthetic construct»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>
                <a:solidFill>
                  <a:srgbClr val="00B050"/>
                </a:solidFill>
              </a:rPr>
              <a:t>✔ </a:t>
            </a:r>
            <a:r>
              <a:rPr lang="en-US" sz="1800">
                <a:solidFill>
                  <a:schemeClr val="dk1"/>
                </a:solidFill>
              </a:rPr>
              <a:t>Значение квалификатора «mol_type» = «other DNA»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f2e5d4a3d3_0_30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grpSp>
        <p:nvGrpSpPr>
          <p:cNvPr id="883" name="Google Shape;883;gf2e5d4a3d3_0_303"/>
          <p:cNvGrpSpPr/>
          <p:nvPr/>
        </p:nvGrpSpPr>
        <p:grpSpPr>
          <a:xfrm>
            <a:off x="230775" y="1228725"/>
            <a:ext cx="8769600" cy="1844700"/>
            <a:chOff x="230775" y="1228725"/>
            <a:chExt cx="8769600" cy="1844700"/>
          </a:xfrm>
        </p:grpSpPr>
        <p:sp>
          <p:nvSpPr>
            <p:cNvPr id="884" name="Google Shape;884;gf2e5d4a3d3_0_303"/>
            <p:cNvSpPr/>
            <p:nvPr/>
          </p:nvSpPr>
          <p:spPr>
            <a:xfrm>
              <a:off x="230775" y="1228725"/>
              <a:ext cx="8769600" cy="184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f2e5d4a3d3_0_303"/>
            <p:cNvSpPr txBox="1"/>
            <p:nvPr/>
          </p:nvSpPr>
          <p:spPr>
            <a:xfrm>
              <a:off x="253425" y="1228725"/>
              <a:ext cx="8724300" cy="17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В заявке раскрыта следующая комбинированная последовательность ДНК/РНК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5’-ACCTGCcgucccacguguccgagguaGCATTA-3’</a:t>
              </a:r>
              <a:endParaRPr/>
            </a:p>
            <a:p>
              <a:pPr marL="0" marR="0" lvl="0" indent="0" algn="l" rtl="0">
                <a:spcBef>
                  <a:spcPts val="900"/>
                </a:spcBef>
                <a:spcAft>
                  <a:spcPts val="0"/>
                </a:spcAft>
                <a:buSzPts val="1100"/>
                <a:buNone/>
              </a:pPr>
              <a:r>
                <a:rPr lang="en-US" sz="1800">
                  <a:solidFill>
                    <a:schemeClr val="dk1"/>
                  </a:solidFill>
                </a:rPr>
                <a:t>где символы в верхнем регистре означают фрагмент ДНК, а символы в нижнем регистре — фрагмент РНК.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  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886" name="Google Shape;886;gf2e5d4a3d3_0_303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  <p:sp>
        <p:nvSpPr>
          <p:cNvPr id="887" name="Google Shape;887;gf2e5d4a3d3_0_303"/>
          <p:cNvSpPr txBox="1"/>
          <p:nvPr/>
        </p:nvSpPr>
        <p:spPr>
          <a:xfrm>
            <a:off x="269175" y="3678925"/>
            <a:ext cx="87696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</a:rPr>
              <a:t>✔ </a:t>
            </a:r>
            <a:r>
              <a:rPr lang="en-US" sz="1800">
                <a:solidFill>
                  <a:schemeClr val="dk1"/>
                </a:solidFill>
              </a:rPr>
              <a:t>Все урациловые остатки должны быть представлены символом «t». Таким образом, в перечне последовательностей эта последовательность должна выглядеть следующим образом: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acctgccgtcccacgtgtccgaggtagcatta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f2e5d4a3d3_0_31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grpSp>
        <p:nvGrpSpPr>
          <p:cNvPr id="894" name="Google Shape;894;gf2e5d4a3d3_0_314"/>
          <p:cNvGrpSpPr/>
          <p:nvPr/>
        </p:nvGrpSpPr>
        <p:grpSpPr>
          <a:xfrm>
            <a:off x="230775" y="1228725"/>
            <a:ext cx="8769600" cy="1844700"/>
            <a:chOff x="230775" y="1228725"/>
            <a:chExt cx="8769600" cy="1844700"/>
          </a:xfrm>
        </p:grpSpPr>
        <p:sp>
          <p:nvSpPr>
            <p:cNvPr id="895" name="Google Shape;895;gf2e5d4a3d3_0_314"/>
            <p:cNvSpPr/>
            <p:nvPr/>
          </p:nvSpPr>
          <p:spPr>
            <a:xfrm>
              <a:off x="230775" y="1228725"/>
              <a:ext cx="8769600" cy="184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f2e5d4a3d3_0_314"/>
            <p:cNvSpPr txBox="1"/>
            <p:nvPr/>
          </p:nvSpPr>
          <p:spPr>
            <a:xfrm>
              <a:off x="253425" y="1228725"/>
              <a:ext cx="8724300" cy="17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В заявке раскрыта следующая комбинированная последовательность ДНК/РНК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5’-ACCTGCcgucccacguguccgagguaGCATTA-3’</a:t>
              </a:r>
              <a:endParaRPr/>
            </a:p>
            <a:p>
              <a:pPr marL="0" marR="0" lvl="0" indent="0" algn="l" rtl="0">
                <a:spcBef>
                  <a:spcPts val="900"/>
                </a:spcBef>
                <a:spcAft>
                  <a:spcPts val="0"/>
                </a:spcAft>
                <a:buSzPts val="1100"/>
                <a:buNone/>
              </a:pPr>
              <a:r>
                <a:rPr lang="en-US" sz="1800">
                  <a:solidFill>
                    <a:schemeClr val="dk1"/>
                  </a:solidFill>
                </a:rPr>
                <a:t>где символы в верхнем регистре означают фрагмент ДНК, а символы в нижнем регистре — фрагмент РНК.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  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897" name="Google Shape;897;gf2e5d4a3d3_0_314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  <p:sp>
        <p:nvSpPr>
          <p:cNvPr id="898" name="Google Shape;898;gf2e5d4a3d3_0_314"/>
          <p:cNvSpPr txBox="1"/>
          <p:nvPr/>
        </p:nvSpPr>
        <p:spPr>
          <a:xfrm>
            <a:off x="230775" y="3155050"/>
            <a:ext cx="87696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пункте</a:t>
            </a:r>
            <a:r>
              <a:rPr lang="en-US" sz="1800" dirty="0">
                <a:solidFill>
                  <a:schemeClr val="dk1"/>
                </a:solidFill>
              </a:rPr>
              <a:t> 55 </a:t>
            </a:r>
            <a:r>
              <a:rPr lang="en-US" sz="1800" dirty="0" err="1">
                <a:solidFill>
                  <a:schemeClr val="dk1"/>
                </a:solidFill>
              </a:rPr>
              <a:t>стандарта</a:t>
            </a:r>
            <a:r>
              <a:rPr lang="en-US" sz="1800" dirty="0">
                <a:solidFill>
                  <a:schemeClr val="dk1"/>
                </a:solidFill>
              </a:rPr>
              <a:t> ST.26 </a:t>
            </a:r>
            <a:r>
              <a:rPr lang="en-US" sz="1800" dirty="0" err="1">
                <a:solidFill>
                  <a:schemeClr val="dk1"/>
                </a:solidFill>
              </a:rPr>
              <a:t>сказано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следующее</a:t>
            </a:r>
            <a:r>
              <a:rPr lang="en-US" sz="1800" dirty="0">
                <a:solidFill>
                  <a:schemeClr val="dk1"/>
                </a:solidFill>
              </a:rPr>
              <a:t>: «...</a:t>
            </a:r>
            <a:r>
              <a:rPr lang="en-US" sz="1800" dirty="0" err="1">
                <a:solidFill>
                  <a:schemeClr val="dk1"/>
                </a:solidFill>
              </a:rPr>
              <a:t>тип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молекулы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должен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указан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как</a:t>
            </a:r>
            <a:r>
              <a:rPr lang="en-US" sz="1800" dirty="0">
                <a:solidFill>
                  <a:schemeClr val="dk1"/>
                </a:solidFill>
              </a:rPr>
              <a:t> “ДНК”. </a:t>
            </a:r>
            <a:r>
              <a:rPr lang="en-US" sz="1800" dirty="0" err="1">
                <a:solidFill>
                  <a:schemeClr val="dk1"/>
                </a:solidFill>
              </a:rPr>
              <a:t>Комбинированная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молекула</a:t>
            </a:r>
            <a:r>
              <a:rPr lang="en-US" sz="1800" dirty="0">
                <a:solidFill>
                  <a:schemeClr val="dk1"/>
                </a:solidFill>
              </a:rPr>
              <a:t> ДНК/РНК </a:t>
            </a:r>
            <a:r>
              <a:rPr lang="en-US" sz="1800" dirty="0" err="1">
                <a:solidFill>
                  <a:schemeClr val="dk1"/>
                </a:solidFill>
              </a:rPr>
              <a:t>должна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далее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описана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таблице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характеристик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помощью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характеристики</a:t>
            </a:r>
            <a:r>
              <a:rPr lang="en-US" sz="1800" dirty="0">
                <a:solidFill>
                  <a:schemeClr val="dk1"/>
                </a:solidFill>
              </a:rPr>
              <a:t> “source” и </a:t>
            </a:r>
            <a:r>
              <a:rPr lang="en-US" sz="1800" dirty="0" err="1">
                <a:solidFill>
                  <a:schemeClr val="dk1"/>
                </a:solidFill>
              </a:rPr>
              <a:t>обязательного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“organism”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“synthetic construct” и </a:t>
            </a:r>
            <a:r>
              <a:rPr lang="en-US" sz="1800" dirty="0" err="1">
                <a:solidFill>
                  <a:schemeClr val="dk1"/>
                </a:solidFill>
              </a:rPr>
              <a:t>обязательного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“</a:t>
            </a:r>
            <a:r>
              <a:rPr lang="en-US" sz="1800" dirty="0" err="1">
                <a:solidFill>
                  <a:schemeClr val="dk1"/>
                </a:solidFill>
              </a:rPr>
              <a:t>mol_type</a:t>
            </a:r>
            <a:r>
              <a:rPr lang="en-US" sz="1800" dirty="0">
                <a:solidFill>
                  <a:schemeClr val="dk1"/>
                </a:solidFill>
              </a:rPr>
              <a:t>”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“other DNA”».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✔ </a:t>
            </a:r>
            <a:r>
              <a:rPr lang="en-US" sz="1800" dirty="0" err="1">
                <a:solidFill>
                  <a:schemeClr val="dk1"/>
                </a:solidFill>
              </a:rPr>
              <a:t>Три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фрагмента</a:t>
            </a:r>
            <a:r>
              <a:rPr lang="en-US" sz="1800" dirty="0">
                <a:solidFill>
                  <a:schemeClr val="dk1"/>
                </a:solidFill>
              </a:rPr>
              <a:t> = </a:t>
            </a:r>
            <a:r>
              <a:rPr lang="en-US" sz="1800" dirty="0" err="1">
                <a:solidFill>
                  <a:schemeClr val="dk1"/>
                </a:solidFill>
              </a:rPr>
              <a:t>три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функциональных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ключа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misc_feature</a:t>
            </a:r>
            <a:r>
              <a:rPr lang="en-US" sz="1800" dirty="0">
                <a:solidFill>
                  <a:schemeClr val="dk1"/>
                </a:solidFill>
              </a:rPr>
              <a:t>»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f2e5d4a3d3_0_32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grpSp>
        <p:nvGrpSpPr>
          <p:cNvPr id="905" name="Google Shape;905;gf2e5d4a3d3_0_325"/>
          <p:cNvGrpSpPr/>
          <p:nvPr/>
        </p:nvGrpSpPr>
        <p:grpSpPr>
          <a:xfrm>
            <a:off x="230775" y="1228725"/>
            <a:ext cx="8769600" cy="1844700"/>
            <a:chOff x="230775" y="1228725"/>
            <a:chExt cx="8769600" cy="1844700"/>
          </a:xfrm>
        </p:grpSpPr>
        <p:sp>
          <p:nvSpPr>
            <p:cNvPr id="906" name="Google Shape;906;gf2e5d4a3d3_0_325"/>
            <p:cNvSpPr/>
            <p:nvPr/>
          </p:nvSpPr>
          <p:spPr>
            <a:xfrm>
              <a:off x="230775" y="1228725"/>
              <a:ext cx="8769600" cy="184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f2e5d4a3d3_0_325"/>
            <p:cNvSpPr txBox="1"/>
            <p:nvPr/>
          </p:nvSpPr>
          <p:spPr>
            <a:xfrm>
              <a:off x="253425" y="1228725"/>
              <a:ext cx="8724300" cy="17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В заявке раскрыта следующая комбинированная последовательность ДНК/РНК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5’-ACCTGCcgucccacguguccgagguaGCATTA-3’</a:t>
              </a:r>
              <a:endParaRPr/>
            </a:p>
            <a:p>
              <a:pPr marL="0" marR="0" lvl="0" indent="0" algn="l" rtl="0">
                <a:spcBef>
                  <a:spcPts val="900"/>
                </a:spcBef>
                <a:spcAft>
                  <a:spcPts val="0"/>
                </a:spcAft>
                <a:buSzPts val="1100"/>
                <a:buNone/>
              </a:pPr>
              <a:r>
                <a:rPr lang="en-US" sz="1800">
                  <a:solidFill>
                    <a:schemeClr val="dk1"/>
                  </a:solidFill>
                </a:rPr>
                <a:t>где символы в верхнем регистре означают фрагмент ДНК, а символы в нижнем регистре — фрагмент РНК.</a:t>
              </a: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  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908" name="Google Shape;908;gf2e5d4a3d3_0_325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  <p:sp>
        <p:nvSpPr>
          <p:cNvPr id="909" name="Google Shape;909;gf2e5d4a3d3_0_325"/>
          <p:cNvSpPr txBox="1"/>
          <p:nvPr/>
        </p:nvSpPr>
        <p:spPr>
          <a:xfrm>
            <a:off x="230775" y="3155050"/>
            <a:ext cx="87696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</a:rPr>
              <a:t>✔ </a:t>
            </a:r>
            <a:r>
              <a:rPr lang="en-US" sz="1800">
                <a:solidFill>
                  <a:schemeClr val="dk1"/>
                </a:solidFill>
              </a:rPr>
              <a:t>Фрагмент 1, остатки 1-6: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Функциональный ключ «misc_feature» со значением местоположения «1..6»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Квалификатор «note» со значением «DNA»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</a:rPr>
              <a:t>✔ </a:t>
            </a:r>
            <a:r>
              <a:rPr lang="en-US" sz="1800">
                <a:solidFill>
                  <a:schemeClr val="dk1"/>
                </a:solidFill>
              </a:rPr>
              <a:t>Фрагмент 2, остатки 7-26: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Функциональный ключ «misc_feature» со значением местоположения «7..26»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Квалификатор «note» со значением «RNA»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</a:rPr>
              <a:t>✔ </a:t>
            </a:r>
            <a:r>
              <a:rPr lang="en-US" sz="1800">
                <a:solidFill>
                  <a:schemeClr val="dk1"/>
                </a:solidFill>
              </a:rPr>
              <a:t>Фрагмент 3, остатки 27-32: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Функциональный ключ «misc_feature» со значением местоположения «27..32»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Квалификатор «note» со значением «DNA»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pic>
        <p:nvPicPr>
          <p:cNvPr id="916" name="Google Shape;916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101" y="1700808"/>
            <a:ext cx="7541299" cy="4037022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95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6"/>
          <p:cNvSpPr/>
          <p:nvPr/>
        </p:nvSpPr>
        <p:spPr>
          <a:xfrm>
            <a:off x="5709053" y="4422727"/>
            <a:ext cx="894425" cy="13027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96"/>
          <p:cNvSpPr/>
          <p:nvPr/>
        </p:nvSpPr>
        <p:spPr>
          <a:xfrm>
            <a:off x="5703785" y="2996952"/>
            <a:ext cx="894425" cy="13027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9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926" name="Google Shape;926;p96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96"/>
          <p:cNvSpPr/>
          <p:nvPr/>
        </p:nvSpPr>
        <p:spPr>
          <a:xfrm>
            <a:off x="5703786" y="1570038"/>
            <a:ext cx="894425" cy="13027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8" name="Google Shape;928;p96"/>
          <p:cNvPicPr preferRelativeResize="0"/>
          <p:nvPr/>
        </p:nvPicPr>
        <p:blipFill rotWithShape="1">
          <a:blip r:embed="rId3">
            <a:alphaModFix/>
          </a:blip>
          <a:srcRect l="2167" b="563"/>
          <a:stretch/>
        </p:blipFill>
        <p:spPr>
          <a:xfrm>
            <a:off x="1331640" y="1571177"/>
            <a:ext cx="4819358" cy="48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96"/>
          <p:cNvSpPr txBox="1"/>
          <p:nvPr/>
        </p:nvSpPr>
        <p:spPr>
          <a:xfrm>
            <a:off x="6598199" y="2070475"/>
            <a:ext cx="20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Фрагмент ДНК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96"/>
          <p:cNvSpPr txBox="1"/>
          <p:nvPr/>
        </p:nvSpPr>
        <p:spPr>
          <a:xfrm>
            <a:off x="6626375" y="4889450"/>
            <a:ext cx="201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Фрагмент ДНК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96"/>
          <p:cNvSpPr txBox="1"/>
          <p:nvPr/>
        </p:nvSpPr>
        <p:spPr>
          <a:xfrm>
            <a:off x="6593601" y="3463100"/>
            <a:ext cx="201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Фрагмент РНК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96"/>
          <p:cNvSpPr/>
          <p:nvPr/>
        </p:nvSpPr>
        <p:spPr>
          <a:xfrm>
            <a:off x="1187624" y="1570038"/>
            <a:ext cx="216024" cy="4667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96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Особый случай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Комбинированные последовательности ДНК/РНК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97"/>
          <p:cNvSpPr txBox="1"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Вопросы? </a:t>
            </a:r>
            <a:endParaRPr sz="4800"/>
          </a:p>
        </p:txBody>
      </p:sp>
      <p:sp>
        <p:nvSpPr>
          <p:cNvPr id="940" name="Google Shape;940;p9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347910" y="940718"/>
            <a:ext cx="82296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Некоторые функциональные ключи имеют дополнительные ограничения</a:t>
            </a:r>
            <a:endParaRPr/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organism scope (виды организмов); например ключ «C_region» ограничен эукариотами</a:t>
            </a:r>
            <a:endParaRPr/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molecule scope (виды молекул); например ключ «D-loop» ограничен последовательностями ДНК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435" y="3106066"/>
            <a:ext cx="7912452" cy="237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/>
          <p:nvPr/>
        </p:nvSpPr>
        <p:spPr>
          <a:xfrm>
            <a:off x="813709" y="5094817"/>
            <a:ext cx="2736300" cy="648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946" name="Google Shape;946;p98"/>
          <p:cNvSpPr txBox="1"/>
          <p:nvPr/>
        </p:nvSpPr>
        <p:spPr>
          <a:xfrm>
            <a:off x="1303065" y="1441723"/>
            <a:ext cx="61206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00408C"/>
                </a:solidFill>
              </a:rPr>
              <a:t>Нуклеотидные</a:t>
            </a:r>
            <a:r>
              <a:rPr lang="en-US" sz="4800" dirty="0">
                <a:solidFill>
                  <a:srgbClr val="00408C"/>
                </a:solidFill>
              </a:rPr>
              <a:t> </a:t>
            </a:r>
            <a:r>
              <a:rPr lang="en-US" sz="4800" dirty="0" err="1">
                <a:solidFill>
                  <a:srgbClr val="00408C"/>
                </a:solidFill>
              </a:rPr>
              <a:t>аналоги</a:t>
            </a:r>
            <a:r>
              <a:rPr lang="en-US" sz="4800" dirty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, D-</a:t>
            </a:r>
            <a:r>
              <a:rPr lang="en-US" sz="4800" dirty="0" err="1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Aминокислоты</a:t>
            </a:r>
            <a:r>
              <a:rPr lang="en-US" sz="4800" dirty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4800" dirty="0" err="1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Гибридные</a:t>
            </a:r>
            <a:r>
              <a:rPr lang="en-US" sz="4800" dirty="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последовательности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9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953" name="Google Shape;953;p99"/>
          <p:cNvSpPr txBox="1"/>
          <p:nvPr/>
        </p:nvSpPr>
        <p:spPr>
          <a:xfrm>
            <a:off x="180975" y="1056925"/>
            <a:ext cx="87720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В отношении последовательностей нуклеиновых кислот, содержащих один или несколько аналогов нуклеотидов, применяются правила стандарта ST.26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О нуклеотидных аналогах речь идет в определении понятия «нуклеотид» в пункте 3(g)(2) стандарта ST.26: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«аналог 2'-дезоксирибозо-5'-монофосфата или рибозо 5’-монофосфата, который при образовании основной цепи аналога нуклеиновой кислоты приводит к расположению нуклеотидных оснований, которые имитируют расположение нуклеотидов в нуклеиновых кислотах, содержащих 2'-дезоксирибозо-5'-монофосфата или рибозо-5-монофосфата, где аналог нуклеиновой кислоты способен к сдваиванию оснований с комплементарной нуклеиновой кислотой»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Примеры аналогов нуклеотидов: пептидные нуклеиновых кислоты (ПНК), гликолевые нуклеиновые кислоты (ГНК), треозные нуклеиновые кислоты и морфолины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Должны быть представлены в направлении слева направо, которое имитирует направление от 5’ к 3’ (стандарт ST.26, пункт 11)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954" name="Google Shape;954;p99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Аналоги нуклеотидов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00"/>
          <p:cNvSpPr/>
          <p:nvPr/>
        </p:nvSpPr>
        <p:spPr>
          <a:xfrm>
            <a:off x="127875" y="1044725"/>
            <a:ext cx="8891700" cy="151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10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sp>
        <p:nvSpPr>
          <p:cNvPr id="962" name="Google Shape;962;p10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00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00"/>
          <p:cNvSpPr txBox="1"/>
          <p:nvPr/>
        </p:nvSpPr>
        <p:spPr>
          <a:xfrm>
            <a:off x="127875" y="1044725"/>
            <a:ext cx="8853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dirty="0">
                <a:solidFill>
                  <a:schemeClr val="dk1"/>
                </a:solidFill>
              </a:rPr>
              <a:t>В </a:t>
            </a:r>
            <a:r>
              <a:rPr lang="en-US" sz="1600" dirty="0" err="1">
                <a:solidFill>
                  <a:schemeClr val="dk1"/>
                </a:solidFill>
              </a:rPr>
              <a:t>патентной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заявке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раскрыта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следующая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гликолевой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нуклеиновой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кислоты</a:t>
            </a:r>
            <a:r>
              <a:rPr lang="en-US" sz="1600" dirty="0">
                <a:solidFill>
                  <a:schemeClr val="dk1"/>
                </a:solidFill>
              </a:rPr>
              <a:t> (ГНК):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         PO</a:t>
            </a:r>
            <a:r>
              <a:rPr lang="en-US" sz="1800" baseline="-25000" dirty="0">
                <a:solidFill>
                  <a:schemeClr val="dk1"/>
                </a:solidFill>
              </a:rPr>
              <a:t>4</a:t>
            </a:r>
            <a:r>
              <a:rPr lang="en-US" sz="1800" dirty="0">
                <a:solidFill>
                  <a:schemeClr val="dk1"/>
                </a:solidFill>
              </a:rPr>
              <a:t>-tagttcattgactaaggctccccattgact-OH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-US" sz="1600" dirty="0" err="1">
                <a:solidFill>
                  <a:schemeClr val="dk1"/>
                </a:solidFill>
              </a:rPr>
              <a:t>где</a:t>
            </a:r>
            <a:r>
              <a:rPr lang="en-US" sz="1600" dirty="0">
                <a:solidFill>
                  <a:schemeClr val="dk1"/>
                </a:solidFill>
              </a:rPr>
              <a:t> PO</a:t>
            </a:r>
            <a:r>
              <a:rPr lang="en-US" sz="1000" dirty="0">
                <a:solidFill>
                  <a:schemeClr val="dk1"/>
                </a:solidFill>
              </a:rPr>
              <a:t>4</a:t>
            </a:r>
            <a:r>
              <a:rPr lang="en-US" sz="1600" dirty="0">
                <a:solidFill>
                  <a:schemeClr val="dk1"/>
                </a:solidFill>
              </a:rPr>
              <a:t> — </a:t>
            </a:r>
            <a:r>
              <a:rPr lang="en-US" sz="1600" dirty="0" err="1">
                <a:solidFill>
                  <a:schemeClr val="dk1"/>
                </a:solidFill>
              </a:rPr>
              <a:t>конец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имитирующий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конец</a:t>
            </a:r>
            <a:r>
              <a:rPr lang="en-US" sz="1600" dirty="0">
                <a:solidFill>
                  <a:schemeClr val="dk1"/>
                </a:solidFill>
              </a:rPr>
              <a:t> 5’ </a:t>
            </a:r>
            <a:r>
              <a:rPr lang="en-US" sz="16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600" dirty="0">
                <a:solidFill>
                  <a:schemeClr val="dk1"/>
                </a:solidFill>
              </a:rPr>
              <a:t> ДНК.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965" name="Google Shape;965;p100"/>
          <p:cNvSpPr txBox="1"/>
          <p:nvPr/>
        </p:nvSpPr>
        <p:spPr>
          <a:xfrm>
            <a:off x="661550" y="2705550"/>
            <a:ext cx="79485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chemeClr val="dk1"/>
                </a:solidFill>
              </a:rPr>
              <a:t>Эту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необходимо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включить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chemeClr val="dk1"/>
                </a:solidFill>
              </a:rPr>
              <a:t>Конец</a:t>
            </a:r>
            <a:r>
              <a:rPr lang="en-US" sz="1800" dirty="0">
                <a:solidFill>
                  <a:schemeClr val="dk1"/>
                </a:solidFill>
              </a:rPr>
              <a:t> PO</a:t>
            </a:r>
            <a:r>
              <a:rPr lang="en-US" sz="1100" dirty="0">
                <a:solidFill>
                  <a:schemeClr val="dk1"/>
                </a:solidFill>
              </a:rPr>
              <a:t>4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имитирует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конец</a:t>
            </a:r>
            <a:r>
              <a:rPr lang="en-US" sz="1800" dirty="0">
                <a:solidFill>
                  <a:schemeClr val="dk1"/>
                </a:solidFill>
              </a:rPr>
              <a:t> 5’, </a:t>
            </a:r>
            <a:r>
              <a:rPr lang="en-US" sz="1800" dirty="0" err="1">
                <a:solidFill>
                  <a:schemeClr val="dk1"/>
                </a:solidFill>
              </a:rPr>
              <a:t>поэтому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представлена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показанном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направлении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chemeClr val="dk1"/>
                </a:solidFill>
              </a:rPr>
              <a:t>Вся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аннотирована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использованием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функционального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ключа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modified_base</a:t>
            </a:r>
            <a:r>
              <a:rPr lang="en-US" sz="1800" dirty="0">
                <a:solidFill>
                  <a:schemeClr val="dk1"/>
                </a:solidFill>
              </a:rPr>
              <a:t>»,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mod_base</a:t>
            </a:r>
            <a:r>
              <a:rPr lang="en-US" sz="1800" dirty="0">
                <a:solidFill>
                  <a:schemeClr val="dk1"/>
                </a:solidFill>
              </a:rPr>
              <a:t>» </a:t>
            </a:r>
            <a:r>
              <a:rPr lang="en-US" sz="1800" dirty="0" err="1">
                <a:solidFill>
                  <a:schemeClr val="dk1"/>
                </a:solidFill>
              </a:rPr>
              <a:t>со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значением</a:t>
            </a:r>
            <a:r>
              <a:rPr lang="en-US" sz="1800" dirty="0">
                <a:solidFill>
                  <a:schemeClr val="dk1"/>
                </a:solidFill>
              </a:rPr>
              <a:t> «OTHER» и </a:t>
            </a:r>
            <a:r>
              <a:rPr lang="en-US" sz="1800" dirty="0" err="1">
                <a:solidFill>
                  <a:schemeClr val="dk1"/>
                </a:solidFill>
              </a:rPr>
              <a:t>квалификатора</a:t>
            </a:r>
            <a:r>
              <a:rPr lang="en-US" sz="1800" dirty="0">
                <a:solidFill>
                  <a:schemeClr val="dk1"/>
                </a:solidFill>
              </a:rPr>
              <a:t> «note», </a:t>
            </a:r>
            <a:r>
              <a:rPr lang="en-US" sz="1800" dirty="0" err="1">
                <a:solidFill>
                  <a:schemeClr val="dk1"/>
                </a:solidFill>
              </a:rPr>
              <a:t>содержащего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полное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несокращенное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название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модифицированных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нуклеотидов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например</a:t>
            </a:r>
            <a:r>
              <a:rPr lang="en-US" sz="1800" dirty="0">
                <a:solidFill>
                  <a:schemeClr val="dk1"/>
                </a:solidFill>
              </a:rPr>
              <a:t>, «</a:t>
            </a:r>
            <a:r>
              <a:rPr lang="en-US" sz="1800" dirty="0" err="1">
                <a:solidFill>
                  <a:schemeClr val="dk1"/>
                </a:solidFill>
              </a:rPr>
              <a:t>гликолевые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нуклеиновые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кислоты</a:t>
            </a:r>
            <a:r>
              <a:rPr lang="en-US" sz="1800" dirty="0">
                <a:solidFill>
                  <a:schemeClr val="dk1"/>
                </a:solidFill>
              </a:rPr>
              <a:t>».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00"/>
          <p:cNvSpPr txBox="1"/>
          <p:nvPr/>
        </p:nvSpPr>
        <p:spPr>
          <a:xfrm>
            <a:off x="74461" y="2774067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00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Аналоги нуклеотидов</a:t>
            </a:r>
            <a:endParaRPr/>
          </a:p>
        </p:txBody>
      </p:sp>
      <p:sp>
        <p:nvSpPr>
          <p:cNvPr id="968" name="Google Shape;968;p100"/>
          <p:cNvSpPr txBox="1"/>
          <p:nvPr/>
        </p:nvSpPr>
        <p:spPr>
          <a:xfrm>
            <a:off x="74461" y="3482067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00"/>
          <p:cNvSpPr txBox="1"/>
          <p:nvPr/>
        </p:nvSpPr>
        <p:spPr>
          <a:xfrm>
            <a:off x="74461" y="4355217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0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sp>
        <p:nvSpPr>
          <p:cNvPr id="975" name="Google Shape;975;p103"/>
          <p:cNvSpPr txBox="1"/>
          <p:nvPr/>
        </p:nvSpPr>
        <p:spPr>
          <a:xfrm>
            <a:off x="179512" y="5949280"/>
            <a:ext cx="440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Примечание: этот случай подробно рассматривается в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примере 3(g)-4 в приложении VI к стандарту ВОИС ST.26.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</a:endParaRPr>
          </a:p>
        </p:txBody>
      </p:sp>
      <p:pic>
        <p:nvPicPr>
          <p:cNvPr id="976" name="Google Shape;976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6913"/>
            <a:ext cx="9144001" cy="38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103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Аналоги нуклеотидов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0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984" name="Google Shape;984;p104"/>
          <p:cNvSpPr txBox="1"/>
          <p:nvPr/>
        </p:nvSpPr>
        <p:spPr>
          <a:xfrm>
            <a:off x="170825" y="1181100"/>
            <a:ext cx="8810700" cy="53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отношении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аминокислотных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содержащих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одну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более</a:t>
            </a:r>
            <a:r>
              <a:rPr lang="en-US" sz="1800" dirty="0">
                <a:solidFill>
                  <a:schemeClr val="dk1"/>
                </a:solidFill>
              </a:rPr>
              <a:t> D-</a:t>
            </a:r>
            <a:r>
              <a:rPr lang="en-US" sz="1800" dirty="0" err="1">
                <a:solidFill>
                  <a:schemeClr val="dk1"/>
                </a:solidFill>
              </a:rPr>
              <a:t>аминокислот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применяются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правила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стандарта</a:t>
            </a:r>
            <a:r>
              <a:rPr lang="en-US" sz="1800" dirty="0">
                <a:solidFill>
                  <a:schemeClr val="dk1"/>
                </a:solidFill>
              </a:rPr>
              <a:t> ST.26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О D-</a:t>
            </a:r>
            <a:r>
              <a:rPr lang="en-US" sz="1800" dirty="0" err="1">
                <a:solidFill>
                  <a:schemeClr val="dk1"/>
                </a:solidFill>
              </a:rPr>
              <a:t>аминокислотах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речь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идет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определении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понятия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аминокислота</a:t>
            </a:r>
            <a:r>
              <a:rPr lang="en-US" sz="1800" dirty="0">
                <a:solidFill>
                  <a:schemeClr val="dk1"/>
                </a:solidFill>
              </a:rPr>
              <a:t>» в </a:t>
            </a:r>
            <a:r>
              <a:rPr lang="en-US" sz="1800" dirty="0" err="1">
                <a:solidFill>
                  <a:schemeClr val="dk1"/>
                </a:solidFill>
              </a:rPr>
              <a:t>пункте</a:t>
            </a:r>
            <a:r>
              <a:rPr lang="en-US" sz="1800" dirty="0">
                <a:solidFill>
                  <a:schemeClr val="dk1"/>
                </a:solidFill>
              </a:rPr>
              <a:t> 3(a) </a:t>
            </a:r>
            <a:r>
              <a:rPr lang="en-US" sz="1800" dirty="0" err="1">
                <a:solidFill>
                  <a:schemeClr val="dk1"/>
                </a:solidFill>
              </a:rPr>
              <a:t>стандарта</a:t>
            </a:r>
            <a:r>
              <a:rPr lang="en-US" sz="1800" dirty="0">
                <a:solidFill>
                  <a:schemeClr val="dk1"/>
                </a:solidFill>
              </a:rPr>
              <a:t> ST.26: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</a:rPr>
              <a:t>«</a:t>
            </a:r>
            <a:r>
              <a:rPr lang="en-US" sz="1600" i="1" dirty="0" err="1">
                <a:solidFill>
                  <a:schemeClr val="dk1"/>
                </a:solidFill>
              </a:rPr>
              <a:t>аминокислота</a:t>
            </a:r>
            <a:r>
              <a:rPr lang="en-US" sz="1600" i="1" dirty="0">
                <a:solidFill>
                  <a:schemeClr val="dk1"/>
                </a:solidFill>
              </a:rPr>
              <a:t>» </a:t>
            </a:r>
            <a:r>
              <a:rPr lang="en-US" sz="1600" i="1" dirty="0" err="1">
                <a:solidFill>
                  <a:schemeClr val="dk1"/>
                </a:solidFill>
              </a:rPr>
              <a:t>означает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любую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аминокислоту</a:t>
            </a:r>
            <a:r>
              <a:rPr lang="en-US" sz="1600" i="1" dirty="0">
                <a:solidFill>
                  <a:schemeClr val="dk1"/>
                </a:solidFill>
              </a:rPr>
              <a:t>, </a:t>
            </a:r>
            <a:r>
              <a:rPr lang="en-US" sz="1600" i="1" dirty="0" err="1">
                <a:solidFill>
                  <a:schemeClr val="dk1"/>
                </a:solidFill>
              </a:rPr>
              <a:t>которая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может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быть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представлена</a:t>
            </a:r>
            <a:r>
              <a:rPr lang="en-US" sz="1600" i="1" dirty="0">
                <a:solidFill>
                  <a:schemeClr val="dk1"/>
                </a:solidFill>
              </a:rPr>
              <a:t> с </a:t>
            </a:r>
            <a:r>
              <a:rPr lang="en-US" sz="1600" i="1" dirty="0" err="1">
                <a:solidFill>
                  <a:schemeClr val="dk1"/>
                </a:solidFill>
              </a:rPr>
              <a:t>помощью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любого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символа</a:t>
            </a:r>
            <a:r>
              <a:rPr lang="en-US" sz="1600" i="1" dirty="0">
                <a:solidFill>
                  <a:schemeClr val="dk1"/>
                </a:solidFill>
              </a:rPr>
              <a:t>, </a:t>
            </a:r>
            <a:r>
              <a:rPr lang="en-US" sz="1600" i="1" dirty="0" err="1">
                <a:solidFill>
                  <a:schemeClr val="dk1"/>
                </a:solidFill>
              </a:rPr>
              <a:t>определенного</a:t>
            </a:r>
            <a:r>
              <a:rPr lang="en-US" sz="1600" i="1" dirty="0">
                <a:solidFill>
                  <a:schemeClr val="dk1"/>
                </a:solidFill>
              </a:rPr>
              <a:t> в </a:t>
            </a:r>
            <a:r>
              <a:rPr lang="en-US" sz="1600" i="1" dirty="0" err="1">
                <a:solidFill>
                  <a:schemeClr val="dk1"/>
                </a:solidFill>
              </a:rPr>
              <a:t>приложении</a:t>
            </a:r>
            <a:r>
              <a:rPr lang="en-US" sz="1600" i="1" dirty="0">
                <a:solidFill>
                  <a:schemeClr val="dk1"/>
                </a:solidFill>
              </a:rPr>
              <a:t> I (</a:t>
            </a:r>
            <a:r>
              <a:rPr lang="en-US" sz="1600" i="1" dirty="0" err="1">
                <a:solidFill>
                  <a:schemeClr val="dk1"/>
                </a:solidFill>
              </a:rPr>
              <a:t>см</a:t>
            </a:r>
            <a:r>
              <a:rPr lang="en-US" sz="1600" i="1" dirty="0">
                <a:solidFill>
                  <a:schemeClr val="dk1"/>
                </a:solidFill>
              </a:rPr>
              <a:t>. </a:t>
            </a:r>
            <a:r>
              <a:rPr lang="en-US" sz="1600" i="1" dirty="0" err="1">
                <a:solidFill>
                  <a:schemeClr val="dk1"/>
                </a:solidFill>
              </a:rPr>
              <a:t>раздел</a:t>
            </a:r>
            <a:r>
              <a:rPr lang="en-US" sz="1600" i="1" dirty="0">
                <a:solidFill>
                  <a:schemeClr val="dk1"/>
                </a:solidFill>
              </a:rPr>
              <a:t> 3, </a:t>
            </a:r>
            <a:r>
              <a:rPr lang="en-US" sz="1600" i="1" dirty="0" err="1">
                <a:solidFill>
                  <a:schemeClr val="dk1"/>
                </a:solidFill>
              </a:rPr>
              <a:t>Таблица</a:t>
            </a:r>
            <a:r>
              <a:rPr lang="en-US" sz="1600" i="1" dirty="0">
                <a:solidFill>
                  <a:schemeClr val="dk1"/>
                </a:solidFill>
              </a:rPr>
              <a:t> 3). </a:t>
            </a:r>
            <a:r>
              <a:rPr lang="en-US" sz="1600" i="1" dirty="0" err="1">
                <a:solidFill>
                  <a:schemeClr val="dk1"/>
                </a:solidFill>
              </a:rPr>
              <a:t>Такие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аминокислоты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включают</a:t>
            </a:r>
            <a:r>
              <a:rPr lang="en-US" sz="1600" i="1" dirty="0">
                <a:solidFill>
                  <a:schemeClr val="dk1"/>
                </a:solidFill>
              </a:rPr>
              <a:t>, в </a:t>
            </a:r>
            <a:r>
              <a:rPr lang="en-US" sz="1600" i="1" dirty="0" err="1">
                <a:solidFill>
                  <a:schemeClr val="dk1"/>
                </a:solidFill>
              </a:rPr>
              <a:t>частности</a:t>
            </a:r>
            <a:r>
              <a:rPr lang="en-US" sz="1600" i="1" dirty="0">
                <a:solidFill>
                  <a:schemeClr val="dk1"/>
                </a:solidFill>
              </a:rPr>
              <a:t>, D-</a:t>
            </a:r>
            <a:r>
              <a:rPr lang="en-US" sz="1600" i="1" dirty="0" err="1">
                <a:solidFill>
                  <a:schemeClr val="dk1"/>
                </a:solidFill>
              </a:rPr>
              <a:t>аминокислоты</a:t>
            </a:r>
            <a:r>
              <a:rPr lang="en-US" sz="1600" i="1" dirty="0">
                <a:solidFill>
                  <a:schemeClr val="dk1"/>
                </a:solidFill>
              </a:rPr>
              <a:t> и </a:t>
            </a:r>
            <a:r>
              <a:rPr lang="en-US" sz="1600" i="1" dirty="0" err="1">
                <a:solidFill>
                  <a:schemeClr val="dk1"/>
                </a:solidFill>
              </a:rPr>
              <a:t>аминокислоты</a:t>
            </a:r>
            <a:r>
              <a:rPr lang="en-US" sz="1600" i="1" dirty="0">
                <a:solidFill>
                  <a:schemeClr val="dk1"/>
                </a:solidFill>
              </a:rPr>
              <a:t>, </a:t>
            </a:r>
            <a:r>
              <a:rPr lang="en-US" sz="1600" i="1" dirty="0" err="1">
                <a:solidFill>
                  <a:schemeClr val="dk1"/>
                </a:solidFill>
              </a:rPr>
              <a:t>содержащие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модифицированные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или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синтетические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боковые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цепи</a:t>
            </a:r>
            <a:r>
              <a:rPr lang="en-US" sz="1600" i="1" dirty="0">
                <a:solidFill>
                  <a:schemeClr val="dk1"/>
                </a:solidFill>
              </a:rPr>
              <a:t>».</a:t>
            </a:r>
            <a:endParaRPr sz="1600" i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D- </a:t>
            </a:r>
            <a:r>
              <a:rPr lang="en-US" sz="1800" dirty="0" err="1">
                <a:solidFill>
                  <a:schemeClr val="dk1"/>
                </a:solidFill>
              </a:rPr>
              <a:t>аминокислоты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представлены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виде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символа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соответствующей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немодифицированной</a:t>
            </a:r>
            <a:r>
              <a:rPr lang="en-US" sz="1800" dirty="0">
                <a:solidFill>
                  <a:schemeClr val="dk1"/>
                </a:solidFill>
              </a:rPr>
              <a:t> L-</a:t>
            </a:r>
            <a:r>
              <a:rPr lang="en-US" sz="1800" dirty="0" err="1">
                <a:solidFill>
                  <a:schemeClr val="dk1"/>
                </a:solidFill>
              </a:rPr>
              <a:t>аминокислоты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когда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возможно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Должны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описаны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таблице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характеристик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качестве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модифицированной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аминокислоты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04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D-аминокислоты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05"/>
          <p:cNvSpPr/>
          <p:nvPr/>
        </p:nvSpPr>
        <p:spPr>
          <a:xfrm>
            <a:off x="278157" y="1149499"/>
            <a:ext cx="8587800" cy="12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0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  <p:sp>
        <p:nvSpPr>
          <p:cNvPr id="992" name="Google Shape;992;p105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05"/>
          <p:cNvSpPr txBox="1"/>
          <p:nvPr/>
        </p:nvSpPr>
        <p:spPr>
          <a:xfrm>
            <a:off x="647075" y="1301025"/>
            <a:ext cx="7776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В патентной заявке описана следующая последовательность: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D-Ala-D-Glu-Lys-Leu-Gly-D-Met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05"/>
          <p:cNvSpPr txBox="1"/>
          <p:nvPr/>
        </p:nvSpPr>
        <p:spPr>
          <a:xfrm>
            <a:off x="1028075" y="2905775"/>
            <a:ext cx="7924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</a:rPr>
              <a:t>Эту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u="sng" dirty="0" err="1">
                <a:solidFill>
                  <a:schemeClr val="dk1"/>
                </a:solidFill>
              </a:rPr>
              <a:t>необходимо</a:t>
            </a:r>
            <a:r>
              <a:rPr lang="en-US" sz="1600" u="sng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включить</a:t>
            </a:r>
            <a:r>
              <a:rPr lang="en-US" sz="1600" dirty="0">
                <a:solidFill>
                  <a:schemeClr val="dk1"/>
                </a:solidFill>
              </a:rPr>
              <a:t> в </a:t>
            </a:r>
            <a:r>
              <a:rPr lang="en-US" sz="1600" dirty="0" err="1">
                <a:solidFill>
                  <a:schemeClr val="dk1"/>
                </a:solidFill>
              </a:rPr>
              <a:t>перечень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последовательностей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</a:rPr>
              <a:t>Должна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быть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представлена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как</a:t>
            </a:r>
            <a:r>
              <a:rPr lang="en-US" sz="1600" dirty="0">
                <a:solidFill>
                  <a:schemeClr val="dk1"/>
                </a:solidFill>
              </a:rPr>
              <a:t> AGKLGM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Аланин</a:t>
            </a:r>
            <a:r>
              <a:rPr lang="en-US" sz="1600" dirty="0">
                <a:solidFill>
                  <a:schemeClr val="dk1"/>
                </a:solidFill>
              </a:rPr>
              <a:t> в </a:t>
            </a:r>
            <a:r>
              <a:rPr lang="en-US" sz="1600" dirty="0" err="1">
                <a:solidFill>
                  <a:schemeClr val="dk1"/>
                </a:solidFill>
              </a:rPr>
              <a:t>позиции</a:t>
            </a:r>
            <a:r>
              <a:rPr lang="en-US" sz="1600" dirty="0">
                <a:solidFill>
                  <a:schemeClr val="dk1"/>
                </a:solidFill>
              </a:rPr>
              <a:t> 1, </a:t>
            </a:r>
            <a:r>
              <a:rPr lang="en-US" sz="1600" dirty="0" err="1">
                <a:solidFill>
                  <a:schemeClr val="dk1"/>
                </a:solidFill>
              </a:rPr>
              <a:t>глутаминовая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кислота</a:t>
            </a:r>
            <a:r>
              <a:rPr lang="en-US" sz="1600" dirty="0">
                <a:solidFill>
                  <a:schemeClr val="dk1"/>
                </a:solidFill>
              </a:rPr>
              <a:t> в </a:t>
            </a:r>
            <a:r>
              <a:rPr lang="en-US" sz="1600" dirty="0" err="1">
                <a:solidFill>
                  <a:schemeClr val="dk1"/>
                </a:solidFill>
              </a:rPr>
              <a:t>позиции</a:t>
            </a:r>
            <a:r>
              <a:rPr lang="en-US" sz="1600" dirty="0">
                <a:solidFill>
                  <a:schemeClr val="dk1"/>
                </a:solidFill>
              </a:rPr>
              <a:t> 2 и </a:t>
            </a:r>
            <a:r>
              <a:rPr lang="en-US" sz="1600" dirty="0" err="1">
                <a:solidFill>
                  <a:schemeClr val="dk1"/>
                </a:solidFill>
              </a:rPr>
              <a:t>метионин</a:t>
            </a:r>
            <a:r>
              <a:rPr lang="en-US" sz="1600" dirty="0">
                <a:solidFill>
                  <a:schemeClr val="dk1"/>
                </a:solidFill>
              </a:rPr>
              <a:t> в </a:t>
            </a:r>
            <a:r>
              <a:rPr lang="en-US" sz="1600" dirty="0" err="1">
                <a:solidFill>
                  <a:schemeClr val="dk1"/>
                </a:solidFill>
              </a:rPr>
              <a:t>позиции</a:t>
            </a:r>
            <a:r>
              <a:rPr lang="en-US" sz="1600" dirty="0">
                <a:solidFill>
                  <a:schemeClr val="dk1"/>
                </a:solidFill>
              </a:rPr>
              <a:t> 6 </a:t>
            </a:r>
            <a:r>
              <a:rPr lang="en-US" sz="1600" dirty="0" err="1">
                <a:solidFill>
                  <a:schemeClr val="dk1"/>
                </a:solidFill>
              </a:rPr>
              <a:t>должны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быть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аннотированы</a:t>
            </a:r>
            <a:r>
              <a:rPr lang="en-US" sz="1600" dirty="0">
                <a:solidFill>
                  <a:schemeClr val="dk1"/>
                </a:solidFill>
              </a:rPr>
              <a:t> с </a:t>
            </a:r>
            <a:r>
              <a:rPr lang="en-US" sz="1600" dirty="0" err="1">
                <a:solidFill>
                  <a:schemeClr val="dk1"/>
                </a:solidFill>
              </a:rPr>
              <a:t>использованием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функционального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ключа</a:t>
            </a:r>
            <a:r>
              <a:rPr lang="en-US" sz="1600" dirty="0">
                <a:solidFill>
                  <a:schemeClr val="dk1"/>
                </a:solidFill>
              </a:rPr>
              <a:t> «SITE» и </a:t>
            </a:r>
            <a:r>
              <a:rPr lang="en-US" sz="1600" dirty="0" err="1">
                <a:solidFill>
                  <a:schemeClr val="dk1"/>
                </a:solidFill>
              </a:rPr>
              <a:t>квалификатора</a:t>
            </a:r>
            <a:r>
              <a:rPr lang="en-US" sz="1600" dirty="0">
                <a:solidFill>
                  <a:schemeClr val="dk1"/>
                </a:solidFill>
              </a:rPr>
              <a:t> «NOTE» с </a:t>
            </a:r>
            <a:r>
              <a:rPr lang="en-US" sz="1600" dirty="0" err="1">
                <a:solidFill>
                  <a:schemeClr val="dk1"/>
                </a:solidFill>
              </a:rPr>
              <a:t>указанием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полного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несокращенного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названия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соответствующей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аминокислоты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995" name="Google Shape;995;p105"/>
          <p:cNvSpPr txBox="1"/>
          <p:nvPr/>
        </p:nvSpPr>
        <p:spPr>
          <a:xfrm>
            <a:off x="395536" y="2721117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05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D-аминокислоты</a:t>
            </a:r>
            <a:endParaRPr/>
          </a:p>
        </p:txBody>
      </p:sp>
      <p:sp>
        <p:nvSpPr>
          <p:cNvPr id="997" name="Google Shape;997;p105"/>
          <p:cNvSpPr txBox="1"/>
          <p:nvPr/>
        </p:nvSpPr>
        <p:spPr>
          <a:xfrm>
            <a:off x="395536" y="3321192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05"/>
          <p:cNvSpPr txBox="1"/>
          <p:nvPr/>
        </p:nvSpPr>
        <p:spPr>
          <a:xfrm>
            <a:off x="395536" y="3949842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0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sp>
        <p:nvSpPr>
          <p:cNvPr id="1004" name="Google Shape;1004;p107"/>
          <p:cNvSpPr txBox="1"/>
          <p:nvPr/>
        </p:nvSpPr>
        <p:spPr>
          <a:xfrm>
            <a:off x="251520" y="5949280"/>
            <a:ext cx="826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Примечание: похожий случай подробно рассматривается в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>
                <a:solidFill>
                  <a:schemeClr val="dk1"/>
                </a:solidFill>
              </a:rPr>
              <a:t>примере 3(a)-1 в приложении VI к стандарту ВОИС ST.26.</a:t>
            </a:r>
            <a:endParaRPr sz="1200" i="1">
              <a:solidFill>
                <a:schemeClr val="dk1"/>
              </a:solidFill>
            </a:endParaRPr>
          </a:p>
        </p:txBody>
      </p:sp>
      <p:pic>
        <p:nvPicPr>
          <p:cNvPr id="1005" name="Google Shape;1005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399" y="1054100"/>
            <a:ext cx="5949600" cy="48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07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D-аминокислоты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0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1013" name="Google Shape;1013;p108"/>
          <p:cNvSpPr txBox="1"/>
          <p:nvPr/>
        </p:nvSpPr>
        <p:spPr>
          <a:xfrm>
            <a:off x="133350" y="1056924"/>
            <a:ext cx="8848200" cy="5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отношении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разветвленных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нуклеиновых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кислот</a:t>
            </a:r>
            <a:r>
              <a:rPr lang="en-US" sz="1800" dirty="0">
                <a:solidFill>
                  <a:schemeClr val="dk1"/>
                </a:solidFill>
              </a:rPr>
              <a:t> и </a:t>
            </a:r>
            <a:r>
              <a:rPr lang="en-US" sz="1800" dirty="0" err="1">
                <a:solidFill>
                  <a:schemeClr val="dk1"/>
                </a:solidFill>
              </a:rPr>
              <a:t>разветвленных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аминокислот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применяются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правила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стандарта</a:t>
            </a:r>
            <a:r>
              <a:rPr lang="en-US" sz="1800" dirty="0">
                <a:solidFill>
                  <a:schemeClr val="dk1"/>
                </a:solidFill>
              </a:rPr>
              <a:t> ST.26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Линейные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участки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разветвленных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должны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включены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они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содержат</a:t>
            </a:r>
            <a:r>
              <a:rPr lang="en-US" sz="1800" dirty="0">
                <a:solidFill>
                  <a:schemeClr val="dk1"/>
                </a:solidFill>
              </a:rPr>
              <a:t> 10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более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специально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определенных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нуклеотидов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4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более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специально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определенных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аминокислот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стандарт</a:t>
            </a:r>
            <a:r>
              <a:rPr lang="en-US" sz="1800" dirty="0">
                <a:solidFill>
                  <a:schemeClr val="dk1"/>
                </a:solidFill>
              </a:rPr>
              <a:t> ВОИС ST.26, </a:t>
            </a:r>
            <a:r>
              <a:rPr lang="en-US" sz="1800" dirty="0" err="1">
                <a:solidFill>
                  <a:schemeClr val="dk1"/>
                </a:solidFill>
              </a:rPr>
              <a:t>пункт</a:t>
            </a:r>
            <a:r>
              <a:rPr lang="en-US" sz="1800" dirty="0">
                <a:solidFill>
                  <a:schemeClr val="dk1"/>
                </a:solidFill>
              </a:rPr>
              <a:t> 7)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Каждый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линейный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участок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разветвленной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отвечающий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требованию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минимальной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длины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должен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включен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виде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отдельной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отдельным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идентификационным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номером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Необходимо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учитывать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количество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специально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определенных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остатков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каждом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отдельном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линейном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участке</a:t>
            </a:r>
            <a:r>
              <a:rPr lang="en-US" sz="1800" dirty="0">
                <a:solidFill>
                  <a:schemeClr val="dk1"/>
                </a:solidFill>
              </a:rPr>
              <a:t>, а </a:t>
            </a:r>
            <a:r>
              <a:rPr lang="en-US" sz="1800" dirty="0" err="1">
                <a:solidFill>
                  <a:schemeClr val="dk1"/>
                </a:solidFill>
              </a:rPr>
              <a:t>не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общее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количество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специально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определенных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остатков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структуре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08"/>
          <p:cNvSpPr txBox="1"/>
          <p:nvPr/>
        </p:nvSpPr>
        <p:spPr>
          <a:xfrm>
            <a:off x="53916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Разветвленные последовательности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0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1020" name="Google Shape;1020;p109"/>
          <p:cNvSpPr txBox="1"/>
          <p:nvPr/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109"/>
          <p:cNvSpPr/>
          <p:nvPr/>
        </p:nvSpPr>
        <p:spPr>
          <a:xfrm>
            <a:off x="222875" y="1109325"/>
            <a:ext cx="873750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2" name="Google Shape;1022;p109"/>
          <p:cNvGrpSpPr/>
          <p:nvPr/>
        </p:nvGrpSpPr>
        <p:grpSpPr>
          <a:xfrm>
            <a:off x="2318747" y="1572718"/>
            <a:ext cx="4953452" cy="1004097"/>
            <a:chOff x="-4091578" y="2020393"/>
            <a:chExt cx="4953452" cy="1004097"/>
          </a:xfrm>
        </p:grpSpPr>
        <p:sp>
          <p:nvSpPr>
            <p:cNvPr id="1023" name="Google Shape;1023;p109"/>
            <p:cNvSpPr txBox="1"/>
            <p:nvPr/>
          </p:nvSpPr>
          <p:spPr>
            <a:xfrm>
              <a:off x="-3869726" y="2020393"/>
              <a:ext cx="473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lang="en-US" sz="1800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-Asp-Gly-Ser-Ala-Lys-Lys-Lys-Lys-CO</a:t>
              </a:r>
              <a:r>
                <a:rPr lang="en-US" sz="1800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09"/>
            <p:cNvSpPr txBox="1"/>
            <p:nvPr/>
          </p:nvSpPr>
          <p:spPr>
            <a:xfrm>
              <a:off x="-4091578" y="2655190"/>
              <a:ext cx="269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lang="en-US" sz="1800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-Ala-Ala-Ser-His-Gly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5" name="Google Shape;1025;p109"/>
            <p:cNvCxnSpPr>
              <a:endCxn id="1023" idx="2"/>
            </p:cNvCxnSpPr>
            <p:nvPr/>
          </p:nvCxnSpPr>
          <p:spPr>
            <a:xfrm rot="10800000" flipH="1">
              <a:off x="-1683926" y="2389693"/>
              <a:ext cx="180000" cy="2655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1026" name="Google Shape;1026;p109"/>
          <p:cNvSpPr/>
          <p:nvPr/>
        </p:nvSpPr>
        <p:spPr>
          <a:xfrm>
            <a:off x="770675" y="1068738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В патентной заявке описан пептид со следующей последовательностью:</a:t>
            </a:r>
            <a:endParaRPr/>
          </a:p>
        </p:txBody>
      </p:sp>
      <p:sp>
        <p:nvSpPr>
          <p:cNvPr id="1027" name="Google Shape;1027;p109"/>
          <p:cNvSpPr/>
          <p:nvPr/>
        </p:nvSpPr>
        <p:spPr>
          <a:xfrm>
            <a:off x="222875" y="2654700"/>
            <a:ext cx="864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где           указывает на амидную связь между карбоксильным концом глицина и боковой цепью лизина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cxnSp>
        <p:nvCxnSpPr>
          <p:cNvPr id="1028" name="Google Shape;1028;p109"/>
          <p:cNvCxnSpPr/>
          <p:nvPr/>
        </p:nvCxnSpPr>
        <p:spPr>
          <a:xfrm>
            <a:off x="813883" y="2864410"/>
            <a:ext cx="408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29" name="Google Shape;1029;p109"/>
          <p:cNvSpPr txBox="1"/>
          <p:nvPr/>
        </p:nvSpPr>
        <p:spPr>
          <a:xfrm>
            <a:off x="628324" y="3485600"/>
            <a:ext cx="83343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Оба линейных участка содержат ≥ 4 специально определенных аминокислот, поэтому оба они включены в перечень последовательностей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Каждый линейный участок должен быть включен в перечень в виде отдельной последовательности с отдельным идентификационным номером последовательности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Обе последовательности должны быть аннотированы с указанием местоположения и характера амидной связи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9"/>
          <p:cNvSpPr txBox="1"/>
          <p:nvPr/>
        </p:nvSpPr>
        <p:spPr>
          <a:xfrm>
            <a:off x="95709" y="3485593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09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Разветвленные последовательности</a:t>
            </a:r>
            <a:endParaRPr/>
          </a:p>
        </p:txBody>
      </p:sp>
      <p:sp>
        <p:nvSpPr>
          <p:cNvPr id="1032" name="Google Shape;1032;p109"/>
          <p:cNvSpPr txBox="1"/>
          <p:nvPr/>
        </p:nvSpPr>
        <p:spPr>
          <a:xfrm>
            <a:off x="95709" y="4440118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09"/>
          <p:cNvSpPr txBox="1"/>
          <p:nvPr/>
        </p:nvSpPr>
        <p:spPr>
          <a:xfrm>
            <a:off x="95709" y="5394643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1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1040" name="Google Shape;1040;p112"/>
          <p:cNvSpPr txBox="1"/>
          <p:nvPr/>
        </p:nvSpPr>
        <p:spPr>
          <a:xfrm>
            <a:off x="755576" y="1943497"/>
            <a:ext cx="35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112"/>
          <p:cNvSpPr txBox="1"/>
          <p:nvPr/>
        </p:nvSpPr>
        <p:spPr>
          <a:xfrm>
            <a:off x="755526" y="4500736"/>
            <a:ext cx="35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12"/>
          <p:cNvSpPr txBox="1"/>
          <p:nvPr/>
        </p:nvSpPr>
        <p:spPr>
          <a:xfrm>
            <a:off x="107504" y="6093296"/>
            <a:ext cx="475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Примечание: похожий случай подробно рассматривается в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>
                <a:solidFill>
                  <a:schemeClr val="dk1"/>
                </a:solidFill>
              </a:rPr>
              <a:t>примере 7(b)-3 в приложении VI к стандарту ВОИС ST.26.</a:t>
            </a:r>
            <a:endParaRPr sz="1200" i="1">
              <a:solidFill>
                <a:schemeClr val="dk1"/>
              </a:solidFill>
            </a:endParaRPr>
          </a:p>
        </p:txBody>
      </p:sp>
      <p:pic>
        <p:nvPicPr>
          <p:cNvPr id="1043" name="Google Shape;1043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828" y="1147758"/>
            <a:ext cx="65055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112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Новые типы молекул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Разветвленные последовательности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20" name="Google Shape;120;p8"/>
          <p:cNvSpPr txBox="1"/>
          <p:nvPr/>
        </p:nvSpPr>
        <p:spPr>
          <a:xfrm>
            <a:off x="3503845" y="3217461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269918" y="1105636"/>
            <a:ext cx="8676456" cy="51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</a:rPr>
              <a:t>«Модифицированный </a:t>
            </a:r>
            <a:r>
              <a:rPr lang="ru-RU" sz="1600" dirty="0">
                <a:solidFill>
                  <a:schemeClr val="dk1"/>
                </a:solidFill>
              </a:rPr>
              <a:t>нуклеотид» означает любой нуклеотид, как описано в </a:t>
            </a:r>
            <a:r>
              <a:rPr lang="ru-RU" sz="1600" dirty="0" smtClean="0">
                <a:solidFill>
                  <a:schemeClr val="dk1"/>
                </a:solidFill>
              </a:rPr>
              <a:t>параграфе 3 </a:t>
            </a:r>
            <a:r>
              <a:rPr lang="ru-RU" sz="1600" dirty="0">
                <a:solidFill>
                  <a:schemeClr val="dk1"/>
                </a:solidFill>
              </a:rPr>
              <a:t>(g), отличный от 3'-монофосфата </a:t>
            </a:r>
            <a:r>
              <a:rPr lang="ru-RU" sz="1600" dirty="0" err="1">
                <a:solidFill>
                  <a:schemeClr val="dk1"/>
                </a:solidFill>
              </a:rPr>
              <a:t>дезоксиаденозина</a:t>
            </a:r>
            <a:r>
              <a:rPr lang="ru-RU" sz="1600" dirty="0">
                <a:solidFill>
                  <a:schemeClr val="dk1"/>
                </a:solidFill>
              </a:rPr>
              <a:t>, 3'-монофосфата </a:t>
            </a:r>
            <a:r>
              <a:rPr lang="ru-RU" sz="1600" dirty="0" err="1">
                <a:solidFill>
                  <a:schemeClr val="dk1"/>
                </a:solidFill>
              </a:rPr>
              <a:t>дезоксигуазидина</a:t>
            </a:r>
            <a:r>
              <a:rPr lang="ru-RU" sz="1600" dirty="0">
                <a:solidFill>
                  <a:schemeClr val="dk1"/>
                </a:solidFill>
              </a:rPr>
              <a:t>, 3</a:t>
            </a:r>
            <a:r>
              <a:rPr lang="ru-RU" sz="1600" dirty="0" smtClean="0">
                <a:solidFill>
                  <a:schemeClr val="dk1"/>
                </a:solidFill>
              </a:rPr>
              <a:t>'- </a:t>
            </a:r>
            <a:r>
              <a:rPr lang="ru-RU" sz="1600" dirty="0" err="1" smtClean="0">
                <a:solidFill>
                  <a:schemeClr val="dk1"/>
                </a:solidFill>
              </a:rPr>
              <a:t>монофосфата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дезоксицитидина</a:t>
            </a:r>
            <a:r>
              <a:rPr lang="ru-RU" sz="1600" dirty="0">
                <a:solidFill>
                  <a:schemeClr val="dk1"/>
                </a:solidFill>
              </a:rPr>
              <a:t>, 3'-монофосфата </a:t>
            </a:r>
            <a:r>
              <a:rPr lang="ru-RU" sz="1600" dirty="0" err="1">
                <a:solidFill>
                  <a:schemeClr val="dk1"/>
                </a:solidFill>
              </a:rPr>
              <a:t>дезокситимидина</a:t>
            </a:r>
            <a:r>
              <a:rPr lang="ru-RU" sz="1600" dirty="0">
                <a:solidFill>
                  <a:schemeClr val="dk1"/>
                </a:solidFill>
              </a:rPr>
              <a:t>, 3'-</a:t>
            </a:r>
            <a:r>
              <a:rPr lang="ru-RU" sz="1600" dirty="0" smtClean="0">
                <a:solidFill>
                  <a:schemeClr val="dk1"/>
                </a:solidFill>
              </a:rPr>
              <a:t>монофосфата аденозина</a:t>
            </a:r>
            <a:r>
              <a:rPr lang="ru-RU" sz="1600" dirty="0">
                <a:solidFill>
                  <a:schemeClr val="dk1"/>
                </a:solidFill>
              </a:rPr>
              <a:t>, 3'-монофосфата </a:t>
            </a:r>
            <a:r>
              <a:rPr lang="ru-RU" sz="1600" dirty="0" err="1">
                <a:solidFill>
                  <a:schemeClr val="dk1"/>
                </a:solidFill>
              </a:rPr>
              <a:t>гуанозина</a:t>
            </a:r>
            <a:r>
              <a:rPr lang="ru-RU" sz="1600" dirty="0">
                <a:solidFill>
                  <a:schemeClr val="dk1"/>
                </a:solidFill>
              </a:rPr>
              <a:t>, 3'- </a:t>
            </a:r>
            <a:r>
              <a:rPr lang="ru-RU" sz="1600" dirty="0" err="1">
                <a:solidFill>
                  <a:schemeClr val="dk1"/>
                </a:solidFill>
              </a:rPr>
              <a:t>монофосфата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цитидина</a:t>
            </a:r>
            <a:r>
              <a:rPr lang="ru-RU" sz="1600" dirty="0">
                <a:solidFill>
                  <a:schemeClr val="dk1"/>
                </a:solidFill>
              </a:rPr>
              <a:t> или 3'-</a:t>
            </a:r>
            <a:r>
              <a:rPr lang="ru-RU" sz="1600" dirty="0" smtClean="0">
                <a:solidFill>
                  <a:schemeClr val="dk1"/>
                </a:solidFill>
              </a:rPr>
              <a:t>монофосфата </a:t>
            </a:r>
            <a:r>
              <a:rPr lang="ru-RU" sz="1600" dirty="0" err="1" smtClean="0">
                <a:solidFill>
                  <a:schemeClr val="dk1"/>
                </a:solidFill>
              </a:rPr>
              <a:t>уридина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(</a:t>
            </a:r>
            <a:r>
              <a:rPr lang="en-US" sz="1600" dirty="0" err="1">
                <a:solidFill>
                  <a:schemeClr val="dk1"/>
                </a:solidFill>
              </a:rPr>
              <a:t>стандарт</a:t>
            </a:r>
            <a:r>
              <a:rPr lang="en-US" sz="1600" dirty="0">
                <a:solidFill>
                  <a:schemeClr val="dk1"/>
                </a:solidFill>
              </a:rPr>
              <a:t> ST.26, </a:t>
            </a:r>
            <a:r>
              <a:rPr lang="en-US" sz="1600" dirty="0" err="1">
                <a:solidFill>
                  <a:schemeClr val="dk1"/>
                </a:solidFill>
              </a:rPr>
              <a:t>пункт</a:t>
            </a:r>
            <a:r>
              <a:rPr lang="en-US" sz="1600" dirty="0">
                <a:solidFill>
                  <a:schemeClr val="dk1"/>
                </a:solidFill>
              </a:rPr>
              <a:t> 3(f))</a:t>
            </a:r>
            <a:endParaRPr lang="ru-RU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sym typeface="Arial"/>
              </a:rPr>
              <a:t>«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Модифицированный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нуклеотид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»,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когда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это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возможно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должен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быть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представлен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соответствующим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немодифицированным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нуклеотидом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(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таблица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1,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раздел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1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приложения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I). В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противном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случае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он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должен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быть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представлен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как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«n».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Например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, «2’-O-метилцитидин»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должен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быть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представлен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последовательности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как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«c». «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Квеуозин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»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должен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быть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представлен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как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«n». </a:t>
            </a:r>
            <a:endParaRPr lang="ru-RU" sz="1600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ru-RU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 smtClean="0">
                <a:solidFill>
                  <a:schemeClr val="dk1"/>
                </a:solidFill>
                <a:sym typeface="Arial"/>
              </a:rPr>
              <a:t>Символ</a:t>
            </a:r>
            <a:r>
              <a:rPr lang="en-US" sz="16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«n»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эквивалентен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только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одному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sym typeface="Arial"/>
              </a:rPr>
              <a:t>остатку</a:t>
            </a:r>
            <a:r>
              <a:rPr lang="en-US" sz="1600" dirty="0">
                <a:solidFill>
                  <a:schemeClr val="dk1"/>
                </a:solidFill>
                <a:sym typeface="Arial"/>
              </a:rPr>
              <a:t>.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197774" y="150813"/>
            <a:ext cx="87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408C"/>
                </a:solidFill>
              </a:rPr>
              <a:t>Функциональные к</a:t>
            </a:r>
            <a:r>
              <a:rPr lang="en-US" sz="3400">
                <a:solidFill>
                  <a:srgbClr val="00408C"/>
                </a:solidFill>
                <a:latin typeface="Arial"/>
                <a:ea typeface="Arial"/>
                <a:cs typeface="Arial"/>
                <a:sym typeface="Arial"/>
              </a:rPr>
              <a:t>лючи и квалификаторы </a:t>
            </a:r>
            <a:endParaRPr sz="3400">
              <a:solidFill>
                <a:srgbClr val="0040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08C"/>
                </a:solidFill>
              </a:rPr>
              <a:t>Нуклеотидные последовательности: функциональный ключ «modified_base» </a:t>
            </a:r>
            <a:endParaRPr sz="1800">
              <a:solidFill>
                <a:srgbClr val="00408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00" y="4139189"/>
            <a:ext cx="2470692" cy="188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13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1050" name="Google Shape;1050;p113"/>
          <p:cNvSpPr txBox="1"/>
          <p:nvPr/>
        </p:nvSpPr>
        <p:spPr>
          <a:xfrm>
            <a:off x="1066175" y="2564900"/>
            <a:ext cx="68772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408C"/>
                </a:solidFill>
              </a:rPr>
              <a:t>Варианты последовательностей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14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1057" name="Google Shape;1057;p114"/>
          <p:cNvSpPr txBox="1"/>
          <p:nvPr/>
        </p:nvSpPr>
        <p:spPr>
          <a:xfrm>
            <a:off x="239075" y="1024524"/>
            <a:ext cx="8705100" cy="5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solidFill>
                  <a:schemeClr val="dk1"/>
                </a:solidFill>
              </a:rPr>
              <a:t>Понятие</a:t>
            </a:r>
            <a:r>
              <a:rPr lang="en-US" sz="2000" dirty="0">
                <a:solidFill>
                  <a:schemeClr val="dk1"/>
                </a:solidFill>
              </a:rPr>
              <a:t> «</a:t>
            </a:r>
            <a:r>
              <a:rPr lang="en-US" sz="2000" dirty="0" err="1">
                <a:solidFill>
                  <a:schemeClr val="dk1"/>
                </a:solidFill>
              </a:rPr>
              <a:t>вариант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2000" dirty="0">
                <a:solidFill>
                  <a:schemeClr val="dk1"/>
                </a:solidFill>
              </a:rPr>
              <a:t>» </a:t>
            </a:r>
            <a:r>
              <a:rPr lang="en-US" sz="2000" dirty="0" err="1">
                <a:solidFill>
                  <a:schemeClr val="dk1"/>
                </a:solidFill>
              </a:rPr>
              <a:t>определено</a:t>
            </a:r>
            <a:r>
              <a:rPr lang="en-US" sz="2000" dirty="0">
                <a:solidFill>
                  <a:schemeClr val="dk1"/>
                </a:solidFill>
              </a:rPr>
              <a:t> в </a:t>
            </a:r>
            <a:r>
              <a:rPr lang="en-US" sz="2000" dirty="0" err="1">
                <a:solidFill>
                  <a:schemeClr val="dk1"/>
                </a:solidFill>
              </a:rPr>
              <a:t>пункте</a:t>
            </a:r>
            <a:r>
              <a:rPr lang="en-US" sz="2000" dirty="0">
                <a:solidFill>
                  <a:schemeClr val="dk1"/>
                </a:solidFill>
              </a:rPr>
              <a:t> 3(m) </a:t>
            </a:r>
            <a:r>
              <a:rPr lang="en-US" sz="2000" dirty="0" err="1">
                <a:solidFill>
                  <a:schemeClr val="dk1"/>
                </a:solidFill>
              </a:rPr>
              <a:t>стандарта</a:t>
            </a:r>
            <a:r>
              <a:rPr lang="en-US" sz="2000" dirty="0">
                <a:solidFill>
                  <a:schemeClr val="dk1"/>
                </a:solidFill>
              </a:rPr>
              <a:t> ST.26 </a:t>
            </a:r>
            <a:r>
              <a:rPr lang="en-US" sz="2000" dirty="0" err="1">
                <a:solidFill>
                  <a:schemeClr val="dk1"/>
                </a:solidFill>
              </a:rPr>
              <a:t>следующим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образом</a:t>
            </a:r>
            <a:r>
              <a:rPr lang="en-US" sz="2000" dirty="0">
                <a:solidFill>
                  <a:schemeClr val="dk1"/>
                </a:solidFill>
              </a:rPr>
              <a:t>: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«</a:t>
            </a:r>
            <a:r>
              <a:rPr lang="en-US" sz="1800" dirty="0" err="1">
                <a:solidFill>
                  <a:schemeClr val="dk1"/>
                </a:solidFill>
              </a:rPr>
              <a:t>нуклеотидная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аминокислотная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которая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содержит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одно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несколько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отличий</a:t>
            </a:r>
            <a:r>
              <a:rPr lang="en-US" sz="1800" dirty="0">
                <a:solidFill>
                  <a:schemeClr val="dk1"/>
                </a:solidFill>
              </a:rPr>
              <a:t> по </a:t>
            </a:r>
            <a:r>
              <a:rPr lang="en-US" sz="1800" dirty="0" err="1">
                <a:solidFill>
                  <a:schemeClr val="dk1"/>
                </a:solidFill>
              </a:rPr>
              <a:t>сравнению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исходной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последовательностью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Эти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отличия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могут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включать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альтернативные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остатки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см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пункты</a:t>
            </a:r>
            <a:r>
              <a:rPr lang="en-US" sz="1800" dirty="0">
                <a:solidFill>
                  <a:schemeClr val="dk1"/>
                </a:solidFill>
              </a:rPr>
              <a:t> 15 и 27), </a:t>
            </a:r>
            <a:r>
              <a:rPr lang="en-US" sz="1800" dirty="0" err="1">
                <a:solidFill>
                  <a:schemeClr val="dk1"/>
                </a:solidFill>
              </a:rPr>
              <a:t>модифицированные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остатки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см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пункты</a:t>
            </a:r>
            <a:r>
              <a:rPr lang="en-US" sz="1800" dirty="0">
                <a:solidFill>
                  <a:schemeClr val="dk1"/>
                </a:solidFill>
              </a:rPr>
              <a:t> 3(g), 3(h), 16 и 29), </a:t>
            </a:r>
            <a:r>
              <a:rPr lang="en-US" sz="1800" dirty="0" err="1">
                <a:solidFill>
                  <a:schemeClr val="dk1"/>
                </a:solidFill>
              </a:rPr>
              <a:t>удаления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вставки</a:t>
            </a:r>
            <a:r>
              <a:rPr lang="en-US" sz="1800" dirty="0">
                <a:solidFill>
                  <a:schemeClr val="dk1"/>
                </a:solidFill>
              </a:rPr>
              <a:t> и </a:t>
            </a:r>
            <a:r>
              <a:rPr lang="en-US" sz="1800" dirty="0" err="1">
                <a:solidFill>
                  <a:schemeClr val="dk1"/>
                </a:solidFill>
              </a:rPr>
              <a:t>замены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См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пункты</a:t>
            </a:r>
            <a:r>
              <a:rPr lang="en-US" sz="1800" dirty="0">
                <a:solidFill>
                  <a:schemeClr val="dk1"/>
                </a:solidFill>
              </a:rPr>
              <a:t> 93-95».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marR="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solidFill>
                  <a:schemeClr val="dk1"/>
                </a:solidFill>
              </a:rPr>
              <a:t>Способ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раскрытия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варианта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определяет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то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как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он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должен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быть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представлен</a:t>
            </a:r>
            <a:r>
              <a:rPr lang="en-US" sz="2000" dirty="0">
                <a:solidFill>
                  <a:schemeClr val="dk1"/>
                </a:solidFill>
              </a:rPr>
              <a:t> в </a:t>
            </a:r>
            <a:r>
              <a:rPr lang="en-US" sz="2000" dirty="0" err="1">
                <a:solidFill>
                  <a:schemeClr val="dk1"/>
                </a:solidFill>
              </a:rPr>
              <a:t>перечне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solidFill>
                  <a:schemeClr val="dk1"/>
                </a:solidFill>
              </a:rPr>
              <a:t>Правила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представления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вариантов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изложены</a:t>
            </a:r>
            <a:r>
              <a:rPr lang="en-US" sz="2000" dirty="0">
                <a:solidFill>
                  <a:schemeClr val="dk1"/>
                </a:solidFill>
              </a:rPr>
              <a:t> в </a:t>
            </a:r>
            <a:r>
              <a:rPr lang="en-US" sz="2000" dirty="0" err="1">
                <a:solidFill>
                  <a:schemeClr val="dk1"/>
                </a:solidFill>
              </a:rPr>
              <a:t>пунктах</a:t>
            </a:r>
            <a:r>
              <a:rPr lang="en-US" sz="2000" dirty="0">
                <a:solidFill>
                  <a:schemeClr val="dk1"/>
                </a:solidFill>
              </a:rPr>
              <a:t> 93-95 </a:t>
            </a:r>
            <a:r>
              <a:rPr lang="en-US" sz="2000" dirty="0" err="1">
                <a:solidFill>
                  <a:schemeClr val="dk1"/>
                </a:solidFill>
              </a:rPr>
              <a:t>стандарта</a:t>
            </a:r>
            <a:r>
              <a:rPr lang="en-US" sz="2000" dirty="0">
                <a:solidFill>
                  <a:schemeClr val="dk1"/>
                </a:solidFill>
              </a:rPr>
              <a:t> ST.26.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14"/>
          <p:cNvSpPr txBox="1"/>
          <p:nvPr/>
        </p:nvSpPr>
        <p:spPr>
          <a:xfrm>
            <a:off x="981910" y="770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15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  <p:sp>
        <p:nvSpPr>
          <p:cNvPr id="1065" name="Google Shape;1065;p115"/>
          <p:cNvSpPr txBox="1"/>
          <p:nvPr/>
        </p:nvSpPr>
        <p:spPr>
          <a:xfrm>
            <a:off x="421668" y="1796623"/>
            <a:ext cx="8254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</a:rPr>
              <a:t>Пункт 93: Исходная последовательность и любые варианты этой последовательности, </a:t>
            </a:r>
            <a:r>
              <a:rPr lang="en-US" sz="1800" i="1" u="sng">
                <a:solidFill>
                  <a:schemeClr val="dk1"/>
                </a:solidFill>
              </a:rPr>
              <a:t>которые раскрыты путем перечисления их остатков</a:t>
            </a:r>
            <a:r>
              <a:rPr lang="en-US" sz="1800" i="1">
                <a:solidFill>
                  <a:schemeClr val="dk1"/>
                </a:solidFill>
              </a:rPr>
              <a:t> и на которые распространяется пункт 7, должны быть включены в перечень последовательностей под отдельным идентификационным номером последовательности.</a:t>
            </a:r>
            <a:endParaRPr sz="18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1066" name="Google Shape;1066;p115"/>
          <p:cNvSpPr txBox="1"/>
          <p:nvPr/>
        </p:nvSpPr>
        <p:spPr>
          <a:xfrm>
            <a:off x="1763701" y="3861050"/>
            <a:ext cx="7065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Если каждый вариант указывается отдельно, то каждый вариант </a:t>
            </a:r>
            <a:r>
              <a:rPr lang="en-US" sz="1800" u="sng">
                <a:solidFill>
                  <a:schemeClr val="dk1"/>
                </a:solidFill>
              </a:rPr>
              <a:t>должен</a:t>
            </a:r>
            <a:r>
              <a:rPr lang="en-US" sz="1800">
                <a:solidFill>
                  <a:schemeClr val="dk1"/>
                </a:solidFill>
              </a:rPr>
              <a:t> иметь отдельный идентификационный номер последовательности!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1067" name="Google Shape;1067;p115" descr="Light Bulb Clipart Png, Transparent Png - vhv"/>
          <p:cNvSpPr/>
          <p:nvPr/>
        </p:nvSpPr>
        <p:spPr>
          <a:xfrm rot="-463899" flipH="1">
            <a:off x="155575" y="160338"/>
            <a:ext cx="304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115"/>
          <p:cNvPicPr preferRelativeResize="0"/>
          <p:nvPr/>
        </p:nvPicPr>
        <p:blipFill rotWithShape="1">
          <a:blip r:embed="rId3">
            <a:alphaModFix/>
          </a:blip>
          <a:srcRect l="14402" t="6206" r="13589" b="11072"/>
          <a:stretch/>
        </p:blipFill>
        <p:spPr>
          <a:xfrm>
            <a:off x="609194" y="3501008"/>
            <a:ext cx="1080121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115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16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1076" name="Google Shape;1076;p116"/>
          <p:cNvSpPr/>
          <p:nvPr/>
        </p:nvSpPr>
        <p:spPr>
          <a:xfrm>
            <a:off x="451174" y="1171491"/>
            <a:ext cx="8136900" cy="264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16"/>
          <p:cNvSpPr txBox="1"/>
          <p:nvPr/>
        </p:nvSpPr>
        <p:spPr>
          <a:xfrm>
            <a:off x="451174" y="1219984"/>
            <a:ext cx="8280900" cy="2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</a:rPr>
              <a:t>Патентная заявка содержит рисунок, на котором показано множественное выравнивание последовательностей: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Consensus			LEG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EQFINA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ak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IIRHP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nrk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Tl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NDI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LIK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Homo sapiens			LEGNEQFINAAKIIRHPQYDRKTLNNDIMLIK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Pongo abelii			LEGNEQFINAAKIIRHPQYDRKTVNNDIMLIK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Pan paniscus			LEGNEQFINAAKIIRHPKYNRITLNNDIMLIK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Rhinopithecus bieti		LEGNEQFINATKIIRHPKYNGNTLNNDIMLIK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Rhinopithecus roxellana	LEGNEQFINATQIIRHPKYNGNTLNNDIMLIK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Буквы в нижнем регистре обозначают основные аминокислотные остатки в выровненных последовательностях.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78" name="Google Shape;1078;p116"/>
          <p:cNvSpPr/>
          <p:nvPr/>
        </p:nvSpPr>
        <p:spPr>
          <a:xfrm>
            <a:off x="4555630" y="1580024"/>
            <a:ext cx="144000" cy="151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16"/>
          <p:cNvSpPr/>
          <p:nvPr/>
        </p:nvSpPr>
        <p:spPr>
          <a:xfrm>
            <a:off x="5409677" y="1580024"/>
            <a:ext cx="298200" cy="151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16"/>
          <p:cNvSpPr/>
          <p:nvPr/>
        </p:nvSpPr>
        <p:spPr>
          <a:xfrm>
            <a:off x="6273298" y="1580024"/>
            <a:ext cx="117000" cy="151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16"/>
          <p:cNvSpPr/>
          <p:nvPr/>
        </p:nvSpPr>
        <p:spPr>
          <a:xfrm>
            <a:off x="7129334" y="1580024"/>
            <a:ext cx="132600" cy="151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16"/>
          <p:cNvSpPr/>
          <p:nvPr/>
        </p:nvSpPr>
        <p:spPr>
          <a:xfrm>
            <a:off x="7598253" y="1580024"/>
            <a:ext cx="174300" cy="151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16"/>
          <p:cNvSpPr/>
          <p:nvPr/>
        </p:nvSpPr>
        <p:spPr>
          <a:xfrm>
            <a:off x="6508084" y="1580024"/>
            <a:ext cx="408900" cy="151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16"/>
          <p:cNvSpPr txBox="1"/>
          <p:nvPr/>
        </p:nvSpPr>
        <p:spPr>
          <a:xfrm>
            <a:off x="572230" y="4586805"/>
            <a:ext cx="8254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chemeClr val="dk1"/>
                </a:solidFill>
              </a:rPr>
              <a:t>Каждая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из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шести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приведенных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должна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включена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виде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отдельной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 с </a:t>
            </a:r>
            <a:r>
              <a:rPr lang="en-US" sz="1800" dirty="0" err="1">
                <a:solidFill>
                  <a:schemeClr val="dk1"/>
                </a:solidFill>
              </a:rPr>
              <a:t>отдельным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идентификационным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номером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085" name="Google Shape;1085;p116"/>
          <p:cNvSpPr txBox="1"/>
          <p:nvPr/>
        </p:nvSpPr>
        <p:spPr>
          <a:xfrm>
            <a:off x="128158" y="4881354"/>
            <a:ext cx="5870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16"/>
          <p:cNvSpPr txBox="1"/>
          <p:nvPr/>
        </p:nvSpPr>
        <p:spPr>
          <a:xfrm>
            <a:off x="237032" y="6093296"/>
            <a:ext cx="469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Примечание: похожий случай подробно рассматривается в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>
                <a:solidFill>
                  <a:schemeClr val="dk1"/>
                </a:solidFill>
              </a:rPr>
              <a:t>примере 93-3 в приложении VI к стандарту ВОИС ST.26.</a:t>
            </a:r>
            <a:endParaRPr sz="1200" i="1">
              <a:solidFill>
                <a:schemeClr val="dk1"/>
              </a:solidFill>
            </a:endParaRPr>
          </a:p>
        </p:txBody>
      </p:sp>
      <p:sp>
        <p:nvSpPr>
          <p:cNvPr id="1087" name="Google Shape;1087;p116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17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1093" name="Google Shape;1093;p117"/>
          <p:cNvSpPr txBox="1"/>
          <p:nvPr/>
        </p:nvSpPr>
        <p:spPr>
          <a:xfrm>
            <a:off x="401225" y="1123375"/>
            <a:ext cx="83610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Правильный ключ характеристики для аннотирования варианта зависит от типа молекулы и характера изменения: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17"/>
          <p:cNvSpPr/>
          <p:nvPr/>
        </p:nvSpPr>
        <p:spPr>
          <a:xfrm>
            <a:off x="2915816" y="5867581"/>
            <a:ext cx="2808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</a:rPr>
              <a:t>Стандарт ВОИС ST.26, пункт 96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17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Правильная аннотация</a:t>
            </a:r>
            <a:endParaRPr/>
          </a:p>
        </p:txBody>
      </p:sp>
      <p:pic>
        <p:nvPicPr>
          <p:cNvPr id="1096" name="Google Shape;1096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88" y="1819438"/>
            <a:ext cx="844867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8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1103" name="Google Shape;1103;p118"/>
          <p:cNvSpPr txBox="1"/>
          <p:nvPr/>
        </p:nvSpPr>
        <p:spPr>
          <a:xfrm>
            <a:off x="476825" y="1148350"/>
            <a:ext cx="82296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В </a:t>
            </a:r>
            <a:r>
              <a:rPr lang="en-US" sz="1800" dirty="0" err="1">
                <a:solidFill>
                  <a:schemeClr val="dk1"/>
                </a:solidFill>
              </a:rPr>
              <a:t>пунктах</a:t>
            </a:r>
            <a:r>
              <a:rPr lang="en-US" sz="1800" dirty="0">
                <a:solidFill>
                  <a:schemeClr val="dk1"/>
                </a:solidFill>
              </a:rPr>
              <a:t> 15 и 27 </a:t>
            </a:r>
            <a:r>
              <a:rPr lang="en-US" sz="1800" dirty="0" err="1">
                <a:solidFill>
                  <a:schemeClr val="dk1"/>
                </a:solidFill>
              </a:rPr>
              <a:t>стандарта</a:t>
            </a:r>
            <a:r>
              <a:rPr lang="en-US" sz="1800" dirty="0">
                <a:solidFill>
                  <a:schemeClr val="dk1"/>
                </a:solidFill>
              </a:rPr>
              <a:t> ST.26 </a:t>
            </a:r>
            <a:r>
              <a:rPr lang="en-US" sz="1800" dirty="0" err="1">
                <a:solidFill>
                  <a:schemeClr val="dk1"/>
                </a:solidFill>
              </a:rPr>
              <a:t>сказано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что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случае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необходимости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использования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неоднозначного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символа</a:t>
            </a:r>
            <a:r>
              <a:rPr lang="en-US" sz="1800" dirty="0">
                <a:solidFill>
                  <a:schemeClr val="dk1"/>
                </a:solidFill>
              </a:rPr>
              <a:t> «</a:t>
            </a:r>
            <a:r>
              <a:rPr lang="en-US" sz="1800" dirty="0" err="1">
                <a:solidFill>
                  <a:schemeClr val="dk1"/>
                </a:solidFill>
              </a:rPr>
              <a:t>следует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использовать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наиболее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ограничивающий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неоднозначный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символ</a:t>
            </a:r>
            <a:r>
              <a:rPr lang="en-US" sz="1800" dirty="0">
                <a:solidFill>
                  <a:schemeClr val="dk1"/>
                </a:solidFill>
              </a:rPr>
              <a:t>...»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 dirty="0" err="1">
                <a:solidFill>
                  <a:schemeClr val="dk1"/>
                </a:solidFill>
              </a:rPr>
              <a:t>Что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это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означает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 dirty="0" err="1">
                <a:solidFill>
                  <a:schemeClr val="dk1"/>
                </a:solidFill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нуклеотидной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какая-либо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позиция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имеет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вид</a:t>
            </a:r>
            <a:r>
              <a:rPr lang="en-US" sz="1800" dirty="0">
                <a:solidFill>
                  <a:schemeClr val="dk1"/>
                </a:solidFill>
              </a:rPr>
              <a:t> «a or c», </a:t>
            </a:r>
            <a:r>
              <a:rPr lang="en-US" sz="1800" dirty="0" err="1">
                <a:solidFill>
                  <a:schemeClr val="dk1"/>
                </a:solidFill>
              </a:rPr>
              <a:t>следует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использовать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неоднозначный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символ</a:t>
            </a:r>
            <a:r>
              <a:rPr lang="en-US" sz="1800" dirty="0">
                <a:solidFill>
                  <a:schemeClr val="dk1"/>
                </a:solidFill>
              </a:rPr>
              <a:t> «m» </a:t>
            </a:r>
            <a:r>
              <a:rPr lang="en-US" sz="1800" dirty="0" err="1">
                <a:solidFill>
                  <a:schemeClr val="dk1"/>
                </a:solidFill>
              </a:rPr>
              <a:t>вместо</a:t>
            </a:r>
            <a:r>
              <a:rPr lang="en-US" sz="1800" dirty="0">
                <a:solidFill>
                  <a:schemeClr val="dk1"/>
                </a:solidFill>
              </a:rPr>
              <a:t> «n».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Если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нуклеотидной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какая-либо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позиция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имеет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вид</a:t>
            </a:r>
            <a:r>
              <a:rPr lang="en-US" sz="1800" dirty="0">
                <a:solidFill>
                  <a:schemeClr val="dk1"/>
                </a:solidFill>
              </a:rPr>
              <a:t> «L or I», </a:t>
            </a:r>
            <a:r>
              <a:rPr lang="en-US" sz="1800" dirty="0" err="1">
                <a:solidFill>
                  <a:schemeClr val="dk1"/>
                </a:solidFill>
              </a:rPr>
              <a:t>следует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использовать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неоднозначный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символ</a:t>
            </a:r>
            <a:r>
              <a:rPr lang="en-US" sz="1800" dirty="0">
                <a:solidFill>
                  <a:schemeClr val="dk1"/>
                </a:solidFill>
              </a:rPr>
              <a:t> «J» </a:t>
            </a:r>
            <a:r>
              <a:rPr lang="en-US" sz="1800" dirty="0" err="1">
                <a:solidFill>
                  <a:schemeClr val="dk1"/>
                </a:solidFill>
              </a:rPr>
              <a:t>вместо</a:t>
            </a:r>
            <a:r>
              <a:rPr lang="en-US" sz="1800" dirty="0">
                <a:solidFill>
                  <a:schemeClr val="dk1"/>
                </a:solidFill>
              </a:rPr>
              <a:t> «X».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Следует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помнить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что</a:t>
            </a:r>
            <a:r>
              <a:rPr lang="en-US" sz="1800" dirty="0">
                <a:solidFill>
                  <a:schemeClr val="dk1"/>
                </a:solidFill>
              </a:rPr>
              <a:t> «n» и «X» </a:t>
            </a:r>
            <a:r>
              <a:rPr lang="en-US" sz="1800" dirty="0" err="1">
                <a:solidFill>
                  <a:schemeClr val="dk1"/>
                </a:solidFill>
              </a:rPr>
              <a:t>имеют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 по </a:t>
            </a:r>
            <a:r>
              <a:rPr lang="en-US" sz="1800" dirty="0" err="1">
                <a:solidFill>
                  <a:schemeClr val="dk1"/>
                </a:solidFill>
              </a:rPr>
              <a:t>умолчанию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поэтому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каждый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раз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когда</a:t>
            </a:r>
            <a:r>
              <a:rPr lang="en-US" sz="1800" dirty="0">
                <a:solidFill>
                  <a:schemeClr val="dk1"/>
                </a:solidFill>
              </a:rPr>
              <a:t> «n»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«X» </a:t>
            </a:r>
            <a:r>
              <a:rPr lang="en-US" sz="1800" dirty="0" err="1">
                <a:solidFill>
                  <a:schemeClr val="dk1"/>
                </a:solidFill>
              </a:rPr>
              <a:t>используется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для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чего-то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отличного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значения</a:t>
            </a:r>
            <a:r>
              <a:rPr lang="en-US" sz="1800" dirty="0">
                <a:solidFill>
                  <a:schemeClr val="dk1"/>
                </a:solidFill>
              </a:rPr>
              <a:t> по </a:t>
            </a:r>
            <a:r>
              <a:rPr lang="en-US" sz="1800" dirty="0" err="1">
                <a:solidFill>
                  <a:schemeClr val="dk1"/>
                </a:solidFill>
              </a:rPr>
              <a:t>умолчанию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требуется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аннотация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104" name="Google Shape;1104;p118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Наиболее ограничивающий неоднозначный символ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19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1111" name="Google Shape;1111;p119"/>
          <p:cNvSpPr txBox="1"/>
          <p:nvPr/>
        </p:nvSpPr>
        <p:spPr>
          <a:xfrm>
            <a:off x="176825" y="1446850"/>
            <a:ext cx="8829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Пункт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94:  </a:t>
            </a:r>
            <a:r>
              <a:rPr lang="en-US" sz="1800" i="1">
                <a:solidFill>
                  <a:schemeClr val="dk1"/>
                </a:solidFill>
              </a:rPr>
              <a:t>Любой вариант последовательности, </a:t>
            </a:r>
            <a:r>
              <a:rPr lang="en-US" sz="1800" i="1" u="sng">
                <a:solidFill>
                  <a:schemeClr val="dk1"/>
                </a:solidFill>
              </a:rPr>
              <a:t>раскрытой как одна последовательность с указанием альтернативных вариантов остатков на одной или нескольких позициях</a:t>
            </a:r>
            <a:r>
              <a:rPr lang="en-US" sz="1800" i="1">
                <a:solidFill>
                  <a:schemeClr val="dk1"/>
                </a:solidFill>
              </a:rPr>
              <a:t>, должен быть включен в перечень последовательностей и должен быть представлен в виде одной последовательности, в которой указанные альтернативные варианты остатков представлены наиболее ограничивающим неоднозначным символом (см. пункты 15 и 27).</a:t>
            </a:r>
            <a:endParaRPr sz="18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1112" name="Google Shape;1112;p119"/>
          <p:cNvSpPr txBox="1"/>
          <p:nvPr/>
        </p:nvSpPr>
        <p:spPr>
          <a:xfrm>
            <a:off x="1256950" y="3905625"/>
            <a:ext cx="7749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Если варианты НЕ указываются отдельно, а просто показаны как изменяемые остатки в исходной последовательности, не требуется, чтобы варианты имели отдельный идентификационный номер последовательности!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113" name="Google Shape;1113;p119"/>
          <p:cNvPicPr preferRelativeResize="0"/>
          <p:nvPr/>
        </p:nvPicPr>
        <p:blipFill rotWithShape="1">
          <a:blip r:embed="rId3">
            <a:alphaModFix/>
          </a:blip>
          <a:srcRect l="14402" t="6206" r="13589" b="11072"/>
          <a:stretch/>
        </p:blipFill>
        <p:spPr>
          <a:xfrm>
            <a:off x="176819" y="3755657"/>
            <a:ext cx="1080121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119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20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  <p:grpSp>
        <p:nvGrpSpPr>
          <p:cNvPr id="1121" name="Google Shape;1121;p120"/>
          <p:cNvGrpSpPr/>
          <p:nvPr/>
        </p:nvGrpSpPr>
        <p:grpSpPr>
          <a:xfrm>
            <a:off x="851967" y="1228717"/>
            <a:ext cx="7560840" cy="1152128"/>
            <a:chOff x="899592" y="1556792"/>
            <a:chExt cx="7560840" cy="1152128"/>
          </a:xfrm>
        </p:grpSpPr>
        <p:sp>
          <p:nvSpPr>
            <p:cNvPr id="1122" name="Google Shape;1122;p120"/>
            <p:cNvSpPr/>
            <p:nvPr/>
          </p:nvSpPr>
          <p:spPr>
            <a:xfrm>
              <a:off x="899592" y="1556792"/>
              <a:ext cx="7560840" cy="11521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0"/>
            <p:cNvSpPr txBox="1"/>
            <p:nvPr/>
          </p:nvSpPr>
          <p:spPr>
            <a:xfrm>
              <a:off x="1161425" y="1700800"/>
              <a:ext cx="71721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В патентной заявке раскрыта пептидная последовательность:</a:t>
              </a:r>
              <a:endParaRPr/>
            </a:p>
            <a:p>
              <a:pPr marL="0" marR="0" lvl="0" indent="0" algn="ctr" rtl="0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Gly-Gly-Gly-[Leu or Ile]-Ala-Thr-[Ser or Thr]</a:t>
              </a:r>
              <a:endParaRPr/>
            </a:p>
          </p:txBody>
        </p:sp>
      </p:grpSp>
      <p:sp>
        <p:nvSpPr>
          <p:cNvPr id="1124" name="Google Shape;1124;p120"/>
          <p:cNvSpPr txBox="1"/>
          <p:nvPr/>
        </p:nvSpPr>
        <p:spPr>
          <a:xfrm>
            <a:off x="704522" y="2667769"/>
            <a:ext cx="8134800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</a:rPr>
              <a:t>Может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включена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перечень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последовательностей</a:t>
            </a:r>
            <a:r>
              <a:rPr lang="en-US" sz="1800" dirty="0">
                <a:solidFill>
                  <a:schemeClr val="dk1"/>
                </a:solidFill>
              </a:rPr>
              <a:t> в </a:t>
            </a:r>
            <a:r>
              <a:rPr lang="en-US" sz="1800" dirty="0" err="1">
                <a:solidFill>
                  <a:schemeClr val="dk1"/>
                </a:solidFill>
              </a:rPr>
              <a:t>виде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отдельной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последовательности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</a:rPr>
              <a:t>Предпочтительное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представление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последовательности</a:t>
            </a:r>
            <a:r>
              <a:rPr lang="en-US" sz="1800" dirty="0">
                <a:solidFill>
                  <a:schemeClr val="dk1"/>
                </a:solidFill>
              </a:rPr>
              <a:t>: GGGJATX</a:t>
            </a:r>
            <a:endParaRPr dirty="0"/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Ile] </a:t>
            </a:r>
            <a:r>
              <a:rPr lang="en-US" sz="1800" dirty="0" err="1">
                <a:solidFill>
                  <a:schemeClr val="dk1"/>
                </a:solidFill>
              </a:rPr>
              <a:t>должно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представлено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наиболее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ограничивающим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неоднозначным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символом</a:t>
            </a:r>
            <a:r>
              <a:rPr lang="en-US" sz="1800" dirty="0">
                <a:solidFill>
                  <a:schemeClr val="dk1"/>
                </a:solidFill>
              </a:rPr>
              <a:t> «J»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en-US" sz="1800" dirty="0" err="1">
                <a:solidFill>
                  <a:schemeClr val="dk1"/>
                </a:solidFill>
              </a:rPr>
              <a:t>должно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быть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представлено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символом</a:t>
            </a:r>
            <a:r>
              <a:rPr lang="en-US" sz="1800" dirty="0">
                <a:solidFill>
                  <a:schemeClr val="dk1"/>
                </a:solidFill>
              </a:rPr>
              <a:t> «X» с </a:t>
            </a:r>
            <a:r>
              <a:rPr lang="en-US" sz="1800" dirty="0" err="1">
                <a:solidFill>
                  <a:schemeClr val="dk1"/>
                </a:solidFill>
              </a:rPr>
              <a:t>ключом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характеристики</a:t>
            </a:r>
            <a:r>
              <a:rPr lang="en-US" sz="1800" dirty="0">
                <a:solidFill>
                  <a:schemeClr val="dk1"/>
                </a:solidFill>
              </a:rPr>
              <a:t> «VARIANT», </a:t>
            </a:r>
            <a:r>
              <a:rPr lang="en-US" sz="1800" dirty="0" err="1">
                <a:solidFill>
                  <a:schemeClr val="dk1"/>
                </a:solidFill>
              </a:rPr>
              <a:t>имеющим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квалификатор</a:t>
            </a:r>
            <a:r>
              <a:rPr lang="en-US" sz="1800" dirty="0">
                <a:solidFill>
                  <a:schemeClr val="dk1"/>
                </a:solidFill>
              </a:rPr>
              <a:t> «note», в </a:t>
            </a:r>
            <a:r>
              <a:rPr lang="en-US" sz="1800" dirty="0" err="1">
                <a:solidFill>
                  <a:schemeClr val="dk1"/>
                </a:solidFill>
              </a:rPr>
              <a:t>котором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указано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что</a:t>
            </a:r>
            <a:r>
              <a:rPr lang="en-US" sz="1800" dirty="0">
                <a:solidFill>
                  <a:schemeClr val="dk1"/>
                </a:solidFill>
              </a:rPr>
              <a:t> «X» </a:t>
            </a:r>
            <a:r>
              <a:rPr lang="en-US" sz="1800" dirty="0" err="1">
                <a:solidFill>
                  <a:schemeClr val="dk1"/>
                </a:solidFill>
              </a:rPr>
              <a:t>означает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серин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или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треонин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125" name="Google Shape;1125;p120"/>
          <p:cNvSpPr txBox="1"/>
          <p:nvPr/>
        </p:nvSpPr>
        <p:spPr>
          <a:xfrm>
            <a:off x="117502" y="2610343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20"/>
          <p:cNvSpPr txBox="1"/>
          <p:nvPr/>
        </p:nvSpPr>
        <p:spPr>
          <a:xfrm>
            <a:off x="117422" y="3457673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20"/>
          <p:cNvSpPr txBox="1"/>
          <p:nvPr/>
        </p:nvSpPr>
        <p:spPr>
          <a:xfrm>
            <a:off x="117462" y="3999808"/>
            <a:ext cx="58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20"/>
          <p:cNvSpPr txBox="1"/>
          <p:nvPr/>
        </p:nvSpPr>
        <p:spPr>
          <a:xfrm>
            <a:off x="117502" y="4699848"/>
            <a:ext cx="5870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20"/>
          <p:cNvSpPr txBox="1"/>
          <p:nvPr/>
        </p:nvSpPr>
        <p:spPr>
          <a:xfrm>
            <a:off x="251520" y="6165304"/>
            <a:ext cx="440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Примечание: этот случай подробно рассматривается в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</a:rPr>
              <a:t>примере 94-1 в приложении VI к стандарту ВОИС ST.26.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</a:endParaRPr>
          </a:p>
        </p:txBody>
      </p:sp>
      <p:sp>
        <p:nvSpPr>
          <p:cNvPr id="1130" name="Google Shape;1130;p120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21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  <p:sp>
        <p:nvSpPr>
          <p:cNvPr id="1137" name="Google Shape;1137;p121"/>
          <p:cNvSpPr txBox="1"/>
          <p:nvPr/>
        </p:nvSpPr>
        <p:spPr>
          <a:xfrm>
            <a:off x="101400" y="1284888"/>
            <a:ext cx="8941200" cy="4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i="1">
                <a:solidFill>
                  <a:schemeClr val="dk1"/>
                </a:solidFill>
              </a:rPr>
              <a:t>Пункт 95: Любой вариант последовательности, раскрытой только посредством ссылки на удаление(я), добавление(я) или замещение(я) в исходной последовательности в перечне последовательностей, следует включать в перечень последовательностей. Такие варианты последовательностей, включенные в перечень последовательностей:</a:t>
            </a:r>
            <a:endParaRPr sz="1600" i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i="1">
                <a:solidFill>
                  <a:schemeClr val="dk1"/>
                </a:solidFill>
              </a:rPr>
              <a:t>(a) могут быть представлены путем аннотирования исходной последовательности, если она содержит вариант(ы) на отдельной позиции или множестве разных позиций и появление этих вариантов происходит независимо;</a:t>
            </a:r>
            <a:endParaRPr sz="1600" i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i="1">
                <a:solidFill>
                  <a:schemeClr val="dk1"/>
                </a:solidFill>
              </a:rPr>
              <a:t>(b) должны быть представлены как отдельная последовательность с отдельным идентификационным номером последовательности, если они содержат варианты на множестве разных позиций и возникновение данных вариантов является взаимосвязанным; и</a:t>
            </a:r>
            <a:endParaRPr sz="1600" i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i="1">
                <a:solidFill>
                  <a:schemeClr val="dk1"/>
                </a:solidFill>
              </a:rPr>
              <a:t>(c) должны быть представлены как отдельная последовательность с отдельным идентификационным номером последовательности, если в последовательности содержатся замещения и добавления в более чем 1000 остатков (см. пункт 86).</a:t>
            </a:r>
            <a:endParaRPr sz="16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  <p:sp>
        <p:nvSpPr>
          <p:cNvPr id="1138" name="Google Shape;1138;p121"/>
          <p:cNvSpPr txBox="1"/>
          <p:nvPr/>
        </p:nvSpPr>
        <p:spPr>
          <a:xfrm>
            <a:off x="1773226" y="5379563"/>
            <a:ext cx="713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«Ссылки на удаление(я), добавление(я) или замещение(я)» означают, что варианты раскрываются в виде обычного текста.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139" name="Google Shape;1139;p121"/>
          <p:cNvPicPr preferRelativeResize="0"/>
          <p:nvPr/>
        </p:nvPicPr>
        <p:blipFill rotWithShape="1">
          <a:blip r:embed="rId3">
            <a:alphaModFix/>
          </a:blip>
          <a:srcRect l="14402" t="6206" r="13589" b="11072"/>
          <a:stretch/>
        </p:blipFill>
        <p:spPr>
          <a:xfrm>
            <a:off x="487620" y="5229200"/>
            <a:ext cx="1080121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121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22"/>
          <p:cNvSpPr/>
          <p:nvPr/>
        </p:nvSpPr>
        <p:spPr>
          <a:xfrm>
            <a:off x="251520" y="1228733"/>
            <a:ext cx="8587800" cy="360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22"/>
          <p:cNvSpPr txBox="1">
            <a:spLocks noGrp="1"/>
          </p:cNvSpPr>
          <p:nvPr>
            <p:ph type="sldNum" idx="12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  <p:sp>
        <p:nvSpPr>
          <p:cNvPr id="1148" name="Google Shape;1148;p122"/>
          <p:cNvSpPr txBox="1"/>
          <p:nvPr/>
        </p:nvSpPr>
        <p:spPr>
          <a:xfrm>
            <a:off x="539552" y="1444757"/>
            <a:ext cx="83529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В заявке раскрывается следующее: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Пептидный фрагмент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1:  Gly-Leu-Pro-Xaa-Arg-Ile-Cys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en-US" sz="1800">
                <a:solidFill>
                  <a:schemeClr val="dk1"/>
                </a:solidFill>
              </a:rPr>
              <a:t>где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Xaa </a:t>
            </a:r>
            <a:r>
              <a:rPr lang="en-US" sz="1800">
                <a:solidFill>
                  <a:schemeClr val="dk1"/>
                </a:solidFill>
              </a:rPr>
              <a:t>любая аминокислота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*  *  *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1800">
                <a:solidFill>
                  <a:schemeClr val="dk1"/>
                </a:solidFill>
              </a:rPr>
              <a:t>в еще одном воплощении пептидный фрагмент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1800">
                <a:solidFill>
                  <a:schemeClr val="dk1"/>
                </a:solidFill>
              </a:rPr>
              <a:t>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Gly-Leu-Pro-Xaa-Arg-Ile-Cys </a:t>
            </a:r>
            <a:r>
              <a:rPr lang="en-US" sz="1800">
                <a:solidFill>
                  <a:schemeClr val="dk1"/>
                </a:solidFill>
              </a:rPr>
              <a:t>где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Xaa </a:t>
            </a:r>
            <a:r>
              <a:rPr lang="en-US" sz="1800">
                <a:solidFill>
                  <a:schemeClr val="dk1"/>
                </a:solidFill>
              </a:rPr>
              <a:t>может быть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Val, Thr или Asp…..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*  *  *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1800">
                <a:solidFill>
                  <a:schemeClr val="dk1"/>
                </a:solidFill>
              </a:rPr>
              <a:t>в еще одном воплощении пептидный фрагмент 1: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Gly-Leu-Pro-Xaa-Arg-Ile-Cys </a:t>
            </a:r>
            <a:r>
              <a:rPr lang="en-US" sz="1800">
                <a:solidFill>
                  <a:schemeClr val="dk1"/>
                </a:solidFill>
              </a:rPr>
              <a:t>где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Xaa </a:t>
            </a:r>
            <a:r>
              <a:rPr lang="en-US" sz="1800">
                <a:solidFill>
                  <a:schemeClr val="dk1"/>
                </a:solidFill>
              </a:rPr>
              <a:t>может быть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Val…</a:t>
            </a:r>
            <a:endParaRPr/>
          </a:p>
        </p:txBody>
      </p:sp>
      <p:sp>
        <p:nvSpPr>
          <p:cNvPr id="1149" name="Google Shape;1149;p122"/>
          <p:cNvSpPr txBox="1"/>
          <p:nvPr/>
        </p:nvSpPr>
        <p:spPr>
          <a:xfrm>
            <a:off x="278100" y="5030325"/>
            <a:ext cx="858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</a:rPr>
              <a:t>Исходная последовательность Gly-Leu-Pro-Xaa-Arg-Ile-Cys содержит вариант(ы) в одной позиции и появление этих вариантов происходит независимо</a:t>
            </a:r>
            <a:endParaRPr sz="1800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1150" name="Google Shape;1150;p122"/>
          <p:cNvSpPr txBox="1"/>
          <p:nvPr/>
        </p:nvSpPr>
        <p:spPr>
          <a:xfrm>
            <a:off x="476813" y="8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408C"/>
                </a:solidFill>
              </a:rPr>
              <a:t>Варианты последовательностей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08C"/>
                </a:solidFill>
              </a:rPr>
              <a:t>Пункт 95(а)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6951</Words>
  <Application>Microsoft Office PowerPoint</Application>
  <PresentationFormat>Экран (4:3)</PresentationFormat>
  <Paragraphs>1397</Paragraphs>
  <Slides>105</Slides>
  <Notes>105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11" baseType="lpstr">
      <vt:lpstr>Helvetica Neue</vt:lpstr>
      <vt:lpstr>Courier New</vt:lpstr>
      <vt:lpstr>Times New Roman</vt:lpstr>
      <vt:lpstr>Wingdings</vt:lpstr>
      <vt:lpstr>Arial</vt:lpstr>
      <vt:lpstr>template_english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Emma Francis</dc:creator>
  <cp:lastModifiedBy>Дарина Ольга Николаевна</cp:lastModifiedBy>
  <cp:revision>35</cp:revision>
  <dcterms:created xsi:type="dcterms:W3CDTF">2014-10-14T12:13:13Z</dcterms:created>
  <dcterms:modified xsi:type="dcterms:W3CDTF">2021-10-13T11:32:15Z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0x0101002D5BD8E85BFE8C4D8A964CB9DC70A91C</vt:lpwstr>
  </property>
  <property fmtid="{D5CDD505-2E9C-101B-9397-08002B2CF9AE}" pid="3" name="TitusGUID">
    <vt:lpwstr>443b954c-1ee3-480c-9172-8e0561408c06</vt:lpwstr>
  </property>
  <property fmtid="{D5CDD505-2E9C-101B-9397-08002B2CF9AE}" pid="4" name="Classification">
    <vt:lpwstr>Public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