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8" r:id="rId2"/>
    <p:sldId id="259" r:id="rId3"/>
    <p:sldId id="260" r:id="rId4"/>
    <p:sldId id="261" r:id="rId5"/>
    <p:sldId id="262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41" r:id="rId14"/>
    <p:sldId id="340" r:id="rId15"/>
    <p:sldId id="339" r:id="rId16"/>
    <p:sldId id="275" r:id="rId17"/>
    <p:sldId id="342" r:id="rId18"/>
    <p:sldId id="276" r:id="rId19"/>
    <p:sldId id="343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352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285" r:id="rId36"/>
    <p:sldId id="344" r:id="rId37"/>
    <p:sldId id="286" r:id="rId38"/>
    <p:sldId id="287" r:id="rId39"/>
    <p:sldId id="353" r:id="rId40"/>
    <p:sldId id="354" r:id="rId41"/>
    <p:sldId id="355" r:id="rId42"/>
    <p:sldId id="356" r:id="rId43"/>
    <p:sldId id="357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13" r:id="rId56"/>
    <p:sldId id="314" r:id="rId57"/>
    <p:sldId id="319" r:id="rId58"/>
    <p:sldId id="321" r:id="rId59"/>
    <p:sldId id="362" r:id="rId60"/>
    <p:sldId id="363" r:id="rId61"/>
    <p:sldId id="364" r:id="rId62"/>
    <p:sldId id="358" r:id="rId63"/>
    <p:sldId id="359" r:id="rId64"/>
    <p:sldId id="360" r:id="rId65"/>
    <p:sldId id="365" r:id="rId66"/>
    <p:sldId id="324" r:id="rId67"/>
    <p:sldId id="325" r:id="rId68"/>
    <p:sldId id="326" r:id="rId69"/>
    <p:sldId id="327" r:id="rId70"/>
    <p:sldId id="328" r:id="rId71"/>
    <p:sldId id="366" r:id="rId72"/>
    <p:sldId id="367" r:id="rId73"/>
    <p:sldId id="368" r:id="rId74"/>
    <p:sldId id="330" r:id="rId75"/>
    <p:sldId id="331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7CF"/>
    <a:srgbClr val="4AA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2" d="100"/>
          <a:sy n="112" d="100"/>
        </p:scale>
        <p:origin x="126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8507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AE2F4C-DBAA-46E5-A972-FDC5830A1A3D}" type="slidenum">
              <a:rPr lang="en-US" sz="1200" smtClean="0"/>
              <a:pPr eaLnBrk="1" hangingPunct="1"/>
              <a:t>2</a:t>
            </a:fld>
            <a:endParaRPr lang="en-US" sz="1200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140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21617C-881D-40B4-B05E-F44D74587E84}" type="slidenum">
              <a:rPr lang="en-US" sz="1200" smtClean="0"/>
              <a:pPr eaLnBrk="1" hangingPunct="1"/>
              <a:t>4</a:t>
            </a:fld>
            <a:endParaRPr lang="en-US" sz="1200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676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A3735B-A827-48EA-B316-D33960D8D4C7}" type="slidenum">
              <a:rPr lang="en-US" sz="1200" smtClean="0"/>
              <a:pPr eaLnBrk="1" hangingPunct="1"/>
              <a:t>5</a:t>
            </a:fld>
            <a:endParaRPr lang="en-US" sz="1200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170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6D09A-3761-43C5-8B45-92EBC911877D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Smilar in spelling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58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74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7160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75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807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351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14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s-CO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s-CO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atentscope/en/webinar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620953849343670681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790258985384599810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620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 for experts</a:t>
            </a:r>
            <a:endParaRPr lang="en-US" sz="3000" b="1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Online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March  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2020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 dirty="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4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1065790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800600" y="762000"/>
            <a:ext cx="3200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762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?</a:t>
            </a:r>
            <a:endParaRPr lang="es-CO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38400" y="749914"/>
            <a:ext cx="1981200" cy="4692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1828800"/>
            <a:ext cx="1981200" cy="4692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72400" y="624840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0"/>
            <a:ext cx="106637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800600" y="685800"/>
            <a:ext cx="40386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543800" y="8382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0600"/>
            <a:ext cx="9144001" cy="34702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114800" y="1600200"/>
            <a:ext cx="44958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391400" y="1676400"/>
            <a:ext cx="457200" cy="38100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- cons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3" y="1562100"/>
            <a:ext cx="9011074" cy="38401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28600" y="2362200"/>
            <a:ext cx="1981200" cy="2362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55401" y="2095500"/>
            <a:ext cx="5122136" cy="64770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-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Predefined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err="1" smtClean="0"/>
              <a:t>Immediate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on the </a:t>
            </a:r>
            <a:r>
              <a:rPr lang="fr-CH" dirty="0" err="1" smtClean="0"/>
              <a:t>same</a:t>
            </a:r>
            <a:r>
              <a:rPr lang="fr-CH" dirty="0" smtClean="0"/>
              <a:t>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177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52400" y="2285999"/>
            <a:ext cx="381000" cy="143867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Content Placeholder 10"/>
          <p:cNvSpPr txBox="1">
            <a:spLocks/>
          </p:cNvSpPr>
          <p:nvPr/>
        </p:nvSpPr>
        <p:spPr>
          <a:xfrm>
            <a:off x="457200" y="4114800"/>
            <a:ext cx="8229600" cy="20113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CH" kern="0" dirty="0" smtClean="0"/>
          </a:p>
          <a:p>
            <a:pPr marL="0" indent="0">
              <a:buNone/>
            </a:pPr>
            <a:r>
              <a:rPr lang="fr-CH" kern="0" dirty="0" smtClean="0"/>
              <a:t>EN_AB = </a:t>
            </a:r>
            <a:r>
              <a:rPr lang="fr-CH" kern="0" dirty="0" err="1" smtClean="0"/>
              <a:t>field</a:t>
            </a:r>
            <a:endParaRPr lang="fr-CH" kern="0" dirty="0" smtClean="0"/>
          </a:p>
        </p:txBody>
      </p:sp>
    </p:spTree>
    <p:extLst>
      <p:ext uri="{BB962C8B-B14F-4D97-AF65-F5344CB8AC3E}">
        <p14:creationId xmlns:p14="http://schemas.microsoft.com/office/powerpoint/2010/main" val="1869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Fields: </a:t>
            </a:r>
            <a:r>
              <a:rPr lang="fr-CH" dirty="0" err="1" smtClean="0"/>
              <a:t>where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				</a:t>
            </a:r>
            <a:r>
              <a:rPr lang="fr-CH" sz="800" dirty="0" smtClean="0"/>
              <a:t>Source</a:t>
            </a:r>
            <a:r>
              <a:rPr lang="fr-CH" sz="800" dirty="0"/>
              <a:t>: http://spicewallpaper.blogspot.ch/2012/08/green-fields-with-blue-sky.html</a:t>
            </a:r>
            <a:r>
              <a:rPr lang="es-BO" dirty="0"/>
              <a:t/>
            </a:r>
            <a:br>
              <a:rPr lang="es-BO" dirty="0"/>
            </a:br>
            <a:endParaRPr lang="en-US" dirty="0"/>
          </a:p>
        </p:txBody>
      </p:sp>
      <p:pic>
        <p:nvPicPr>
          <p:cNvPr id="4" name="Picture 2" descr="D:\Users\ammann\Pictures\Nature_Fields_Green_field_under_blue_sky_016242_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tx1"/>
                </a:solidFill>
              </a:rPr>
              <a:t>Auto-</a:t>
            </a:r>
            <a:r>
              <a:rPr lang="fr-CH" dirty="0" err="1" smtClean="0">
                <a:solidFill>
                  <a:schemeClr val="tx1"/>
                </a:solidFill>
              </a:rPr>
              <a:t>suggested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fields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52625"/>
            <a:ext cx="7143750" cy="2952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" y="1752600"/>
            <a:ext cx="22482412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143000" y="4037012"/>
            <a:ext cx="1371600" cy="5349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1" y="914400"/>
            <a:ext cx="9085217" cy="388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182787" y="914400"/>
            <a:ext cx="609600" cy="419825"/>
          </a:xfrm>
          <a:prstGeom prst="rect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82787" y="2209800"/>
            <a:ext cx="1676400" cy="439711"/>
          </a:xfrm>
          <a:prstGeom prst="rect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30480"/>
            <a:ext cx="13554075" cy="7505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09600" y="3200401"/>
            <a:ext cx="1371600" cy="381000"/>
          </a:xfrm>
          <a:prstGeom prst="rect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4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1194335" y="2438400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this button if you can hear my voice and see my screen</a:t>
            </a:r>
            <a:endParaRPr lang="en-US" dirty="0"/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3388" y="1773238"/>
          <a:ext cx="3732212" cy="507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imgW="3834921" imgH="5219048" progId="">
                  <p:embed/>
                </p:oleObj>
              </mc:Choice>
              <mc:Fallback>
                <p:oleObj r:id="rId4" imgW="3834921" imgH="5219048" progId="">
                  <p:embed/>
                  <p:pic>
                    <p:nvPicPr>
                      <p:cNvPr id="410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1773238"/>
                        <a:ext cx="3732212" cy="5079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9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" y="342175"/>
            <a:ext cx="9253573" cy="62340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 rot="5400000">
            <a:off x="-2369969" y="3469246"/>
            <a:ext cx="5500690" cy="685800"/>
          </a:xfrm>
          <a:prstGeom prst="rect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" y="342175"/>
            <a:ext cx="3733800" cy="648425"/>
          </a:xfrm>
          <a:prstGeom prst="rect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Examples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FP = front page</a:t>
            </a:r>
          </a:p>
          <a:p>
            <a:r>
              <a:rPr lang="fr-CH" altLang="en-US" dirty="0"/>
              <a:t>ALL = 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r>
              <a:rPr lang="fr-CH" altLang="en-US" dirty="0" smtClean="0"/>
              <a:t>ALL_NAMES </a:t>
            </a:r>
            <a:r>
              <a:rPr lang="fr-CH" altLang="en-US" dirty="0"/>
              <a:t>= all </a:t>
            </a:r>
            <a:r>
              <a:rPr lang="fr-CH" altLang="en-US" dirty="0" err="1" smtClean="0"/>
              <a:t>names</a:t>
            </a:r>
            <a:endParaRPr lang="fr-CH" altLang="en-US" dirty="0"/>
          </a:p>
          <a:p>
            <a:r>
              <a:rPr lang="fr-CH" altLang="en-US" dirty="0"/>
              <a:t>IC = IPC</a:t>
            </a:r>
          </a:p>
          <a:p>
            <a:r>
              <a:rPr lang="fr-CH" altLang="en-US" dirty="0"/>
              <a:t>DP = publication date</a:t>
            </a:r>
          </a:p>
          <a:p>
            <a:r>
              <a:rPr lang="fr-CH" altLang="en-US" dirty="0"/>
              <a:t>CTR = country </a:t>
            </a:r>
            <a:r>
              <a:rPr lang="fr-CH" altLang="en-US" dirty="0" err="1"/>
              <a:t>either</a:t>
            </a:r>
            <a:r>
              <a:rPr lang="fr-CH" altLang="en-US" dirty="0"/>
              <a:t> WO or country </a:t>
            </a:r>
            <a:r>
              <a:rPr lang="fr-CH" altLang="en-US" dirty="0" err="1"/>
              <a:t>from</a:t>
            </a:r>
            <a:r>
              <a:rPr lang="fr-CH" altLang="en-US" dirty="0"/>
              <a:t> </a:t>
            </a:r>
            <a:r>
              <a:rPr lang="fr-CH" altLang="en-US" dirty="0" err="1"/>
              <a:t>nat</a:t>
            </a:r>
            <a:r>
              <a:rPr lang="fr-CH" altLang="en-US" dirty="0"/>
              <a:t> collection</a:t>
            </a:r>
          </a:p>
          <a:p>
            <a:r>
              <a:rPr lang="fr-CH" altLang="en-US" dirty="0"/>
              <a:t>NPCC= national phase entry</a:t>
            </a:r>
          </a:p>
          <a:p>
            <a:r>
              <a:rPr lang="fr-CH" altLang="en-US" dirty="0"/>
              <a:t>AN = </a:t>
            </a:r>
            <a:r>
              <a:rPr lang="fr-CH" altLang="en-US" dirty="0" err="1"/>
              <a:t>origin</a:t>
            </a:r>
            <a:r>
              <a:rPr lang="fr-CH" altLang="en-US" dirty="0"/>
              <a:t> of PCT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3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Simple:</a:t>
            </a:r>
          </a:p>
          <a:p>
            <a:pPr lvl="1"/>
            <a:r>
              <a:rPr lang="fr-CH" dirty="0" smtClean="0"/>
              <a:t>DP:01.02.2000</a:t>
            </a:r>
          </a:p>
          <a:p>
            <a:pPr lvl="1"/>
            <a:r>
              <a:rPr lang="fr-CH" dirty="0" smtClean="0"/>
              <a:t>DP:20000201</a:t>
            </a:r>
          </a:p>
          <a:p>
            <a:pPr lvl="1"/>
            <a:r>
              <a:rPr lang="fr-CH" dirty="0" smtClean="0"/>
              <a:t>DP:02.2000</a:t>
            </a:r>
          </a:p>
          <a:p>
            <a:pPr lvl="1"/>
            <a:r>
              <a:rPr lang="fr-CH" dirty="0" smtClean="0"/>
              <a:t>DP:200002</a:t>
            </a:r>
          </a:p>
          <a:p>
            <a:pPr lvl="1"/>
            <a:r>
              <a:rPr lang="fr-CH" dirty="0" smtClean="0"/>
              <a:t>DP:2000 </a:t>
            </a:r>
          </a:p>
          <a:p>
            <a:pPr lvl="1"/>
            <a:endParaRPr lang="fr-CH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3109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IPC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IC = International Classification</a:t>
            </a:r>
          </a:p>
          <a:p>
            <a:pPr lvl="1"/>
            <a:r>
              <a:rPr lang="en-US" dirty="0" smtClean="0"/>
              <a:t>IC</a:t>
            </a:r>
            <a:r>
              <a:rPr lang="en-US" dirty="0"/>
              <a:t> :A</a:t>
            </a:r>
            <a:endParaRPr lang="es-BO" dirty="0"/>
          </a:p>
          <a:p>
            <a:pPr lvl="1"/>
            <a:r>
              <a:rPr lang="en-US" dirty="0"/>
              <a:t>IC :A47</a:t>
            </a:r>
            <a:endParaRPr lang="es-BO" dirty="0"/>
          </a:p>
          <a:p>
            <a:pPr lvl="1"/>
            <a:r>
              <a:rPr lang="en-US" dirty="0"/>
              <a:t>IC :A47L</a:t>
            </a:r>
            <a:endParaRPr lang="es-BO" dirty="0"/>
          </a:p>
          <a:p>
            <a:pPr lvl="1"/>
            <a:r>
              <a:rPr lang="en-US" dirty="0"/>
              <a:t>IC :A47L1</a:t>
            </a:r>
            <a:endParaRPr lang="es-BO" dirty="0"/>
          </a:p>
          <a:p>
            <a:pPr lvl="1"/>
            <a:r>
              <a:rPr lang="en-US" dirty="0"/>
              <a:t>IC:A47L11</a:t>
            </a:r>
            <a:endParaRPr lang="es-BO" dirty="0"/>
          </a:p>
          <a:p>
            <a:pPr lvl="1"/>
            <a:r>
              <a:rPr lang="en-US" dirty="0" smtClean="0"/>
              <a:t>IC:A47L11/03</a:t>
            </a:r>
          </a:p>
          <a:p>
            <a:pPr marL="0" indent="0">
              <a:buNone/>
            </a:pPr>
            <a:endParaRPr lang="es-BO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6835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352925"/>
          </a:xfrm>
        </p:spPr>
        <p:txBody>
          <a:bodyPr/>
          <a:lstStyle/>
          <a:p>
            <a:r>
              <a:rPr lang="fr-CH" b="1" dirty="0"/>
              <a:t>D06F 1/06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include</a:t>
            </a:r>
            <a:r>
              <a:rPr lang="fr-CH" dirty="0"/>
              <a:t> by default </a:t>
            </a:r>
          </a:p>
          <a:p>
            <a:pPr marL="0" indent="0">
              <a:buNone/>
            </a:pPr>
            <a:r>
              <a:rPr lang="fr-CH" dirty="0" smtClean="0"/>
              <a:t>    D06F </a:t>
            </a:r>
            <a:r>
              <a:rPr lang="fr-CH" b="1" dirty="0"/>
              <a:t>1/08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   </a:t>
            </a:r>
            <a:r>
              <a:rPr lang="fr-CH" b="1" dirty="0" smtClean="0"/>
              <a:t>1/10</a:t>
            </a:r>
            <a:r>
              <a:rPr lang="fr-CH" dirty="0" smtClean="0"/>
              <a:t> </a:t>
            </a:r>
            <a:endParaRPr lang="fr-CH" dirty="0"/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   </a:t>
            </a:r>
            <a:r>
              <a:rPr lang="fr-CH" b="1" dirty="0" smtClean="0"/>
              <a:t>1/16</a:t>
            </a:r>
          </a:p>
          <a:p>
            <a:pPr marL="0" indent="0">
              <a:buNone/>
            </a:pPr>
            <a:endParaRPr lang="fr-CH" b="1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/>
              <a:t>exclude</a:t>
            </a:r>
            <a:r>
              <a:rPr lang="fr-CH" dirty="0"/>
              <a:t> </a:t>
            </a:r>
            <a:r>
              <a:rPr lang="fr-CH" dirty="0" err="1" smtClean="0"/>
              <a:t>subgroup</a:t>
            </a:r>
            <a:r>
              <a:rPr lang="fr-CH" dirty="0" smtClean="0"/>
              <a:t>: IC_EX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ICI = International Classification Inventive</a:t>
            </a:r>
          </a:p>
          <a:p>
            <a:r>
              <a:rPr lang="fr-CH" dirty="0" smtClean="0"/>
              <a:t>ICN </a:t>
            </a:r>
            <a:r>
              <a:rPr lang="fr-CH" dirty="0"/>
              <a:t>= International Classification Non-inventive</a:t>
            </a:r>
          </a:p>
          <a:p>
            <a:r>
              <a:rPr lang="fr-CH" dirty="0" smtClean="0"/>
              <a:t>ICI_EX    </a:t>
            </a:r>
            <a:r>
              <a:rPr lang="fr-CH" dirty="0"/>
              <a:t>ICN_EX  = no </a:t>
            </a:r>
            <a:r>
              <a:rPr lang="fr-CH" dirty="0" err="1"/>
              <a:t>subgroup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3048000"/>
            <a:ext cx="4191000" cy="533400"/>
          </a:xfrm>
          <a:prstGeom prst="roundRect">
            <a:avLst/>
          </a:prstGeom>
          <a:solidFill>
            <a:srgbClr val="FF0000">
              <a:alpha val="16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Basic </a:t>
            </a:r>
            <a:r>
              <a:rPr lang="fr-CH" altLang="en-US" dirty="0" err="1" smtClean="0"/>
              <a:t>fields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elements</a:t>
            </a:r>
            <a:r>
              <a:rPr lang="fr-CH" altLang="en-US" dirty="0" smtClean="0"/>
              <a:t> of a patent document</a:t>
            </a:r>
          </a:p>
          <a:p>
            <a:pPr>
              <a:lnSpc>
                <a:spcPct val="90000"/>
              </a:lnSpc>
            </a:pPr>
            <a:r>
              <a:rPr lang="fr-CH" altLang="en-US" dirty="0" err="1" smtClean="0"/>
              <a:t>Derived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fields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2 </a:t>
            </a:r>
            <a:r>
              <a:rPr lang="fr-CH" altLang="en-US" dirty="0" err="1" smtClean="0"/>
              <a:t>letter</a:t>
            </a:r>
            <a:r>
              <a:rPr lang="fr-CH" altLang="en-US" dirty="0" smtClean="0"/>
              <a:t> code = </a:t>
            </a:r>
            <a:r>
              <a:rPr lang="fr-CH" altLang="en-US" dirty="0" err="1" smtClean="0"/>
              <a:t>individual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EN_TI  	FR_AB 	 ES_DE_S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Convention: </a:t>
            </a:r>
            <a:r>
              <a:rPr lang="fr-CH" altLang="en-US" dirty="0" err="1" smtClean="0"/>
              <a:t>language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by 2 </a:t>
            </a:r>
            <a:r>
              <a:rPr lang="fr-CH" altLang="en-US" dirty="0" err="1" smtClean="0"/>
              <a:t>letters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		          if not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all </a:t>
            </a:r>
            <a:r>
              <a:rPr lang="fr-CH" altLang="en-US" dirty="0" err="1" smtClean="0"/>
              <a:t>languages</a:t>
            </a:r>
            <a:r>
              <a:rPr lang="fr-CH" alt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S = </a:t>
            </a:r>
            <a:r>
              <a:rPr lang="fr-CH" altLang="en-US" dirty="0" err="1" smtClean="0"/>
              <a:t>stemmed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b="1" dirty="0" smtClean="0"/>
              <a:t>: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separate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term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without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any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golden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93" y="1324545"/>
            <a:ext cx="8229600" cy="4352925"/>
          </a:xfrm>
        </p:spPr>
        <p:txBody>
          <a:bodyPr/>
          <a:lstStyle/>
          <a:p>
            <a:r>
              <a:rPr lang="en-US" dirty="0" smtClean="0"/>
              <a:t>EN_ALL = default field  </a:t>
            </a:r>
            <a:r>
              <a:rPr lang="en-US" dirty="0"/>
              <a:t> </a:t>
            </a:r>
            <a:r>
              <a:rPr lang="en-US" dirty="0" smtClean="0"/>
              <a:t>    field indicator not required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ield name followed by : ":"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field is only valid for the term that it directly precedes, so the query:</a:t>
            </a:r>
          </a:p>
          <a:p>
            <a:pPr marL="0" indent="0">
              <a:buNone/>
            </a:pPr>
            <a:r>
              <a:rPr lang="en-US" dirty="0" smtClean="0"/>
              <a:t>    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EN_TI:("wind turbine" AND electric) solar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b="1" dirty="0" smtClean="0"/>
              <a:t>"wind turbine" AND electric</a:t>
            </a:r>
            <a:r>
              <a:rPr lang="en-US" dirty="0" smtClean="0"/>
              <a:t> in the title field 	  	 </a:t>
            </a:r>
            <a:r>
              <a:rPr lang="en-US" b="1" dirty="0" smtClean="0"/>
              <a:t>"solar"</a:t>
            </a:r>
            <a:r>
              <a:rPr lang="en-US" dirty="0" smtClean="0"/>
              <a:t> in the default field (EN_ALL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67944" y="1447800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43608" y="5334000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03648" y="4267200"/>
            <a:ext cx="6048672" cy="504056"/>
          </a:xfrm>
          <a:prstGeom prst="rect">
            <a:avLst/>
          </a:prstGeom>
          <a:solidFill>
            <a:srgbClr val="00B0F0">
              <a:alpha val="26000"/>
            </a:srgbClr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1772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219200" y="2215205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52600" y="2215204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62266" y="2215203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95666" y="2215202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41317" y="2215202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838732" y="2215202"/>
            <a:ext cx="386149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7400" y="2226744"/>
            <a:ext cx="533400" cy="203119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81800" y="2220199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71897" y="2215201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534400" y="2215200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43142" y="2377919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989670" y="2377919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29426" y="2392909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512651" y="2377918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59549" y="2382915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599500" y="2385414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737911" y="2377917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426134" y="2377916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973580" y="2385413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78172" y="2392908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173265" y="2377915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800214" y="2392909"/>
            <a:ext cx="210015" cy="214661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Content Placeholder 10"/>
          <p:cNvSpPr txBox="1">
            <a:spLocks/>
          </p:cNvSpPr>
          <p:nvPr/>
        </p:nvSpPr>
        <p:spPr>
          <a:xfrm>
            <a:off x="457200" y="4114800"/>
            <a:ext cx="8229600" cy="20113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CH" kern="0" dirty="0" smtClean="0"/>
          </a:p>
          <a:p>
            <a:pPr marL="0" indent="0">
              <a:buNone/>
            </a:pPr>
            <a:r>
              <a:rPr lang="fr-CH" kern="0" dirty="0" smtClean="0"/>
              <a:t>AND/NEAR/OR = </a:t>
            </a:r>
            <a:r>
              <a:rPr lang="fr-CH" kern="0" dirty="0" err="1" smtClean="0"/>
              <a:t>operators</a:t>
            </a:r>
            <a:endParaRPr lang="fr-CH" kern="0" dirty="0" smtClean="0"/>
          </a:p>
        </p:txBody>
      </p:sp>
    </p:spTree>
    <p:extLst>
      <p:ext uri="{BB962C8B-B14F-4D97-AF65-F5344CB8AC3E}">
        <p14:creationId xmlns:p14="http://schemas.microsoft.com/office/powerpoint/2010/main" val="2594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NOT</a:t>
            </a:r>
          </a:p>
          <a:p>
            <a:r>
              <a:rPr lang="en-US" dirty="0" smtClean="0"/>
              <a:t>ANDNOT </a:t>
            </a:r>
          </a:p>
        </p:txBody>
      </p:sp>
      <p:pic>
        <p:nvPicPr>
          <p:cNvPr id="10242" name="Picture 2" descr="http://www.wired.com/images_blogs/thisdayintech/2010/11/George_Bo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ANDNOT -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Use ANDNOT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 </a:t>
            </a:r>
            <a:r>
              <a:rPr lang="fr-CH" dirty="0" err="1" smtClean="0"/>
              <a:t>excluding</a:t>
            </a:r>
            <a:r>
              <a:rPr lang="fr-CH" dirty="0" smtClean="0"/>
              <a:t> B</a:t>
            </a:r>
          </a:p>
          <a:p>
            <a:pPr marL="457200" lvl="1" indent="0">
              <a:buNone/>
            </a:pPr>
            <a:r>
              <a:rPr lang="fr-CH" dirty="0" smtClean="0"/>
              <a:t>Ex: bicycle ANDNOT boat</a:t>
            </a:r>
          </a:p>
          <a:p>
            <a:pPr lvl="1"/>
            <a:endParaRPr lang="fr-CH" dirty="0"/>
          </a:p>
          <a:p>
            <a:pPr marL="0" lvl="1" indent="457200"/>
            <a:r>
              <a:rPr lang="fr-CH" dirty="0" smtClean="0"/>
              <a:t>Use 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all documents </a:t>
            </a:r>
            <a:r>
              <a:rPr lang="fr-CH" dirty="0" err="1" smtClean="0"/>
              <a:t>except</a:t>
            </a:r>
            <a:r>
              <a:rPr lang="fr-CH" dirty="0" smtClean="0"/>
              <a:t> A</a:t>
            </a:r>
          </a:p>
          <a:p>
            <a:pPr marL="400050" lvl="2" indent="0">
              <a:buNone/>
            </a:pPr>
            <a:r>
              <a:rPr lang="fr-CH" dirty="0" smtClean="0"/>
              <a:t> </a:t>
            </a:r>
            <a:r>
              <a:rPr lang="fr-CH" dirty="0" err="1" smtClean="0"/>
              <a:t>Ex:NOT</a:t>
            </a:r>
            <a:r>
              <a:rPr lang="fr-CH" dirty="0" smtClean="0"/>
              <a:t>(car AND bicycle AND boat)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194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</a:t>
            </a:r>
            <a:r>
              <a:rPr lang="fr-CH" dirty="0" smtClean="0"/>
              <a:t> 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err="1" smtClean="0"/>
              <a:t>Finds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are </a:t>
            </a:r>
            <a:r>
              <a:rPr lang="fr-CH" dirty="0" err="1" smtClean="0"/>
              <a:t>next</a:t>
            </a:r>
            <a:r>
              <a:rPr lang="fr-CH" dirty="0" smtClean="0"/>
              <a:t> to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NEAR3         3 = the max nb of </a:t>
            </a:r>
            <a:r>
              <a:rPr lang="fr-CH" dirty="0" err="1" smtClean="0"/>
              <a:t>word</a:t>
            </a:r>
            <a:r>
              <a:rPr lang="fr-CH" dirty="0" smtClean="0"/>
              <a:t> gaps </a:t>
            </a:r>
            <a:r>
              <a:rPr lang="fr-CH" dirty="0" err="1" smtClean="0"/>
              <a:t>between</a:t>
            </a:r>
            <a:r>
              <a:rPr lang="fr-CH" dirty="0" smtClean="0"/>
              <a:t> 2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981200" y="3186461"/>
            <a:ext cx="533400" cy="228600"/>
          </a:xfrm>
          <a:prstGeom prst="rightArrow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search: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terms is significant.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712" y="3162436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b="1" dirty="0" err="1" smtClean="0"/>
              <a:t>trunk</a:t>
            </a:r>
            <a:r>
              <a:rPr lang="fr-CH" altLang="en-US" b="1" dirty="0" smtClean="0"/>
              <a:t> BEFORE </a:t>
            </a:r>
            <a:r>
              <a:rPr lang="fr-CH" altLang="en-US" b="1" dirty="0" err="1" smtClean="0"/>
              <a:t>cutting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07704" y="2996952"/>
            <a:ext cx="3600400" cy="720080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11266" name="Picture 2" descr="https://i.ytimg.com/vi/nuuPI2hyt6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911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1828800" y="533400"/>
            <a:ext cx="4572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243840"/>
            <a:ext cx="9458325" cy="134439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904407" y="533400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476500" y="538397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8534400" cy="51132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609600" y="1896967"/>
            <a:ext cx="54864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295400" y="3351281"/>
            <a:ext cx="23622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71600" y="5140422"/>
            <a:ext cx="1981200" cy="269778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5638"/>
            <a:ext cx="6886575" cy="9048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1563504" y="628837"/>
            <a:ext cx="646295" cy="209363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76700" y="648075"/>
            <a:ext cx="647700" cy="190125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1" y="1409736"/>
            <a:ext cx="9064141" cy="51434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547687" y="1533712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90600" y="34290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48351" y="5278068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10230639" cy="68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17725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533400" y="2219775"/>
            <a:ext cx="152400" cy="218625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447800" y="2219774"/>
            <a:ext cx="152400" cy="218625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43197" y="2438399"/>
            <a:ext cx="147403" cy="120555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219200" y="2438399"/>
            <a:ext cx="147403" cy="120555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698791" y="2407169"/>
            <a:ext cx="45719" cy="149286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382000" y="2435900"/>
            <a:ext cx="147403" cy="120555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963371" y="2407169"/>
            <a:ext cx="45719" cy="149286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84391" y="2257883"/>
            <a:ext cx="45719" cy="149286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241591" y="2257883"/>
            <a:ext cx="45719" cy="149286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791201" y="2254443"/>
            <a:ext cx="76200" cy="152726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408105" y="2279119"/>
            <a:ext cx="45719" cy="149286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940325" y="2257883"/>
            <a:ext cx="45719" cy="149286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852839" y="2264444"/>
            <a:ext cx="45719" cy="149286"/>
          </a:xfrm>
          <a:prstGeom prst="roundRect">
            <a:avLst/>
          </a:prstGeom>
          <a:solidFill>
            <a:srgbClr val="D727CF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err="1"/>
              <a:t>Solar</a:t>
            </a:r>
            <a:r>
              <a:rPr lang="fr-CH" altLang="en-US" dirty="0"/>
              <a:t> OR (</a:t>
            </a:r>
            <a:r>
              <a:rPr lang="fr-CH" altLang="en-US" dirty="0" err="1"/>
              <a:t>wind</a:t>
            </a:r>
            <a:r>
              <a:rPr lang="fr-CH" altLang="en-US" dirty="0"/>
              <a:t> AND turbine)</a:t>
            </a:r>
          </a:p>
          <a:p>
            <a:r>
              <a:rPr lang="fr-CH" altLang="en-US" dirty="0"/>
              <a:t>(</a:t>
            </a:r>
            <a:r>
              <a:rPr lang="fr-CH" altLang="en-US" dirty="0" err="1"/>
              <a:t>solar</a:t>
            </a:r>
            <a:r>
              <a:rPr lang="fr-CH" altLang="en-US" dirty="0"/>
              <a:t> OR </a:t>
            </a:r>
            <a:r>
              <a:rPr lang="fr-CH" altLang="en-US" dirty="0" err="1"/>
              <a:t>wind</a:t>
            </a:r>
            <a:r>
              <a:rPr lang="fr-CH" altLang="en-US" dirty="0"/>
              <a:t>) AND turbine</a:t>
            </a:r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</a:t>
            </a:r>
            <a:r>
              <a:rPr lang="fr-CH" altLang="en-US" dirty="0" err="1"/>
              <a:t>electric</a:t>
            </a:r>
            <a:r>
              <a:rPr lang="fr-CH" altLang="en-US" dirty="0"/>
              <a:t> car</a:t>
            </a:r>
          </a:p>
          <a:p>
            <a:pPr>
              <a:buFontTx/>
              <a:buNone/>
            </a:pP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English </a:t>
            </a:r>
            <a:r>
              <a:rPr lang="fr-CH" altLang="en-US" dirty="0" err="1"/>
              <a:t>title</a:t>
            </a:r>
            <a:r>
              <a:rPr lang="fr-CH" altLang="en-US" dirty="0"/>
              <a:t> </a:t>
            </a:r>
            <a:r>
              <a:rPr lang="fr-CH" altLang="en-US" dirty="0" smtClean="0"/>
              <a:t>but car in </a:t>
            </a:r>
            <a:r>
              <a:rPr lang="fr-CH" altLang="en-US" dirty="0"/>
              <a:t>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(</a:t>
            </a:r>
            <a:r>
              <a:rPr lang="fr-CH" altLang="en-US" dirty="0" err="1"/>
              <a:t>electric</a:t>
            </a:r>
            <a:r>
              <a:rPr lang="fr-CH" altLang="en-US" dirty="0"/>
              <a:t> car)</a:t>
            </a:r>
          </a:p>
          <a:p>
            <a:pPr>
              <a:buFontTx/>
              <a:buNone/>
            </a:pPr>
            <a:r>
              <a:rPr lang="fr-CH" altLang="en-US" dirty="0" err="1"/>
              <a:t>Both</a:t>
            </a: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and car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the English </a:t>
            </a:r>
            <a:r>
              <a:rPr lang="fr-CH" altLang="en-US" dirty="0" err="1"/>
              <a:t>title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98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Range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</a:t>
            </a:r>
          </a:p>
          <a:p>
            <a:pPr lvl="1"/>
            <a:r>
              <a:rPr lang="fr-CH" dirty="0" smtClean="0"/>
              <a:t>DP:[01.01.2000 TO 01.01.2001]</a:t>
            </a:r>
            <a:r>
              <a:rPr lang="zh-CN" altLang="en-US" dirty="0" smtClean="0"/>
              <a:t> </a:t>
            </a:r>
            <a:endParaRPr lang="fr-CH" dirty="0" smtClean="0"/>
          </a:p>
          <a:p>
            <a:pPr lvl="1"/>
            <a:endParaRPr lang="fr-CH" dirty="0"/>
          </a:p>
          <a:p>
            <a:pPr lvl="1"/>
            <a:endParaRPr lang="fr-CH" dirty="0" smtClean="0"/>
          </a:p>
          <a:p>
            <a:pPr marL="285750" lvl="1"/>
            <a:r>
              <a:rPr lang="fr-CH" dirty="0" smtClean="0"/>
              <a:t>Can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non-date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pPr marL="685800" lvl="2"/>
            <a:r>
              <a:rPr lang="fr-CH" dirty="0" smtClean="0"/>
              <a:t>IN: {Smith to Terence}</a:t>
            </a:r>
          </a:p>
        </p:txBody>
      </p:sp>
    </p:spTree>
    <p:extLst>
      <p:ext uri="{BB962C8B-B14F-4D97-AF65-F5344CB8AC3E}">
        <p14:creationId xmlns:p14="http://schemas.microsoft.com/office/powerpoint/2010/main" val="29195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1772550"/>
          </a:xfrm>
          <a:prstGeom prst="rect">
            <a:avLst/>
          </a:prstGeom>
        </p:spPr>
      </p:pic>
      <p:sp>
        <p:nvSpPr>
          <p:cNvPr id="28" name="Content Placeholder 10"/>
          <p:cNvSpPr txBox="1">
            <a:spLocks/>
          </p:cNvSpPr>
          <p:nvPr/>
        </p:nvSpPr>
        <p:spPr>
          <a:xfrm>
            <a:off x="457200" y="4114800"/>
            <a:ext cx="8229600" cy="20113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fr-CH" kern="0" dirty="0" smtClean="0"/>
          </a:p>
          <a:p>
            <a:pPr marL="0" indent="0">
              <a:buNone/>
            </a:pPr>
            <a:r>
              <a:rPr lang="fr-CH" kern="0" dirty="0" smtClean="0"/>
              <a:t>^ = </a:t>
            </a:r>
            <a:r>
              <a:rPr lang="fr-CH" kern="0" dirty="0" err="1" smtClean="0"/>
              <a:t>weighting</a:t>
            </a:r>
            <a:r>
              <a:rPr lang="fr-CH" kern="0" dirty="0" smtClean="0"/>
              <a:t> factor</a:t>
            </a:r>
            <a:endParaRPr lang="en-US" kern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30114" y="2438400"/>
            <a:ext cx="98685" cy="112426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2414666"/>
            <a:ext cx="152400" cy="15240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95600" y="2414666"/>
            <a:ext cx="152400" cy="15240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512695" y="2414666"/>
            <a:ext cx="152400" cy="15240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72000" y="2422161"/>
            <a:ext cx="152400" cy="15240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34000" y="2428407"/>
            <a:ext cx="152400" cy="15240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67400" y="2398426"/>
            <a:ext cx="152400" cy="15240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355830" y="2428407"/>
            <a:ext cx="152400" cy="15240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017895" y="2422161"/>
            <a:ext cx="152400" cy="15240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673715" y="2435902"/>
            <a:ext cx="152400" cy="15240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253335" y="2419662"/>
            <a:ext cx="152400" cy="152400"/>
          </a:xfrm>
          <a:prstGeom prst="rect">
            <a:avLst/>
          </a:prstGeom>
          <a:solidFill>
            <a:srgbClr val="00B0F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^ caret = weighting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result but ranking will be different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153" y="3198168"/>
            <a:ext cx="313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touch^3 AND polarize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04153" y="3140968"/>
            <a:ext cx="3138039" cy="6480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50625" cy="4572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0" y="1447800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39" y="1905000"/>
            <a:ext cx="9220200" cy="54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78659" cy="617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0" y="685800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4520082" y="0"/>
            <a:ext cx="51918" cy="68580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3" y="2117440"/>
            <a:ext cx="4491200" cy="2670706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7128" y="2117440"/>
            <a:ext cx="4550678" cy="258538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13806" y="2057400"/>
            <a:ext cx="9130194" cy="7620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419600" y="0"/>
            <a:ext cx="187528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43401" y="4788146"/>
            <a:ext cx="457200" cy="2069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3806" y="2800662"/>
            <a:ext cx="9130194" cy="7620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537" y="3562662"/>
            <a:ext cx="9130194" cy="7620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0110" y="4363695"/>
            <a:ext cx="9130194" cy="7620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fr-CH" dirty="0" smtClean="0"/>
          </a:p>
          <a:p>
            <a:r>
              <a:rPr lang="fr-CH" dirty="0" err="1" smtClean="0"/>
              <a:t>Wildcard</a:t>
            </a:r>
            <a:endParaRPr lang="fr-CH" dirty="0" smtClean="0"/>
          </a:p>
          <a:p>
            <a:r>
              <a:rPr lang="fr-CH" dirty="0" err="1" smtClean="0"/>
              <a:t>Truncation</a:t>
            </a:r>
            <a:endParaRPr lang="fr-CH" dirty="0" smtClean="0"/>
          </a:p>
          <a:p>
            <a:r>
              <a:rPr lang="fr-CH" dirty="0" err="1" smtClean="0"/>
              <a:t>Fuzzy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067800" cy="421325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6200" y="4343400"/>
            <a:ext cx="838200" cy="457200"/>
          </a:xfrm>
          <a:prstGeom prst="ellipse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6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= stemming</a:t>
            </a:r>
          </a:p>
          <a:p>
            <a:r>
              <a:rPr lang="en-US" dirty="0"/>
              <a:t>P</a:t>
            </a:r>
            <a:r>
              <a:rPr lang="en-US" dirty="0" smtClean="0"/>
              <a:t>rocess that removes common endings from words.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critical</a:t>
            </a:r>
            <a:br>
              <a:rPr lang="en-US" dirty="0" smtClean="0"/>
            </a:br>
            <a:r>
              <a:rPr lang="en-US" dirty="0" smtClean="0"/>
              <a:t>	critically</a:t>
            </a:r>
            <a:br>
              <a:rPr lang="en-US" dirty="0" smtClean="0"/>
            </a:br>
            <a:r>
              <a:rPr lang="en-US" dirty="0" smtClean="0"/>
              <a:t>	criticism	each word is reduced to ‘critic’</a:t>
            </a:r>
          </a:p>
          <a:p>
            <a:pPr marL="0" indent="0">
              <a:buNone/>
            </a:pPr>
            <a:r>
              <a:rPr lang="en-US" dirty="0" smtClean="0"/>
              <a:t>    	criticisms</a:t>
            </a:r>
            <a:br>
              <a:rPr lang="en-US" dirty="0" smtClean="0"/>
            </a:br>
            <a:r>
              <a:rPr lang="en-US" dirty="0" smtClean="0"/>
              <a:t>     	critics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3608" y="2861019"/>
            <a:ext cx="6984776" cy="24482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flipH="1">
            <a:off x="2696337" y="2984013"/>
            <a:ext cx="576064" cy="2088232"/>
          </a:xfrm>
          <a:prstGeom prst="leftBrace">
            <a:avLst>
              <a:gd name="adj1" fmla="val 8333"/>
              <a:gd name="adj2" fmla="val 509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2687526" y="3083512"/>
            <a:ext cx="432048" cy="2003285"/>
          </a:xfrm>
          <a:prstGeom prst="leftBrace">
            <a:avLst>
              <a:gd name="adj1" fmla="val 8333"/>
              <a:gd name="adj2" fmla="val 4952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dictionary includes the necessary technical </a:t>
            </a:r>
            <a:r>
              <a:rPr lang="en-US" dirty="0"/>
              <a:t>terms </a:t>
            </a:r>
            <a:r>
              <a:rPr lang="en-US" dirty="0" smtClean="0"/>
              <a:t>to </a:t>
            </a:r>
            <a:r>
              <a:rPr lang="en-US" dirty="0"/>
              <a:t>express patent </a:t>
            </a:r>
            <a:r>
              <a:rPr lang="en-US" dirty="0" smtClean="0"/>
              <a:t>concepts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Porter Stemming Algorithm </a:t>
            </a:r>
            <a:r>
              <a:rPr lang="en-US" dirty="0" smtClean="0"/>
              <a:t>finds </a:t>
            </a:r>
            <a:r>
              <a:rPr lang="en-US" dirty="0"/>
              <a:t>words that contain common </a:t>
            </a:r>
            <a:r>
              <a:rPr lang="en-US" dirty="0" smtClean="0"/>
              <a:t>roots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time and effort</a:t>
            </a:r>
          </a:p>
        </p:txBody>
      </p:sp>
      <p:sp>
        <p:nvSpPr>
          <p:cNvPr id="4" name="Curved Left Arrow 3"/>
          <p:cNvSpPr/>
          <p:nvPr/>
        </p:nvSpPr>
        <p:spPr bwMode="auto">
          <a:xfrm>
            <a:off x="3995936" y="2348880"/>
            <a:ext cx="288032" cy="936104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139952" y="2348880"/>
            <a:ext cx="216024" cy="720080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4295364" y="2348880"/>
            <a:ext cx="648072" cy="1224136"/>
          </a:xfrm>
          <a:prstGeom prst="curvedLeftArrow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err="1" smtClean="0"/>
              <a:t>Search</a:t>
            </a:r>
            <a:r>
              <a:rPr lang="es-BO" dirty="0" smtClean="0"/>
              <a:t> </a:t>
            </a:r>
            <a:r>
              <a:rPr lang="es-BO" dirty="0" err="1" smtClean="0"/>
              <a:t>without</a:t>
            </a:r>
            <a:r>
              <a:rPr lang="es-BO" dirty="0" smtClean="0"/>
              <a:t> </a:t>
            </a:r>
            <a:r>
              <a:rPr lang="es-BO" dirty="0" err="1" smtClean="0"/>
              <a:t>stemming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786732"/>
            <a:ext cx="9171904" cy="36282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194661"/>
            <a:ext cx="9171904" cy="60110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17738" y="1702958"/>
            <a:ext cx="668062" cy="27824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133600" y="4431506"/>
            <a:ext cx="762000" cy="445294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00400" y="5666582"/>
            <a:ext cx="749166" cy="459581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419600" y="6693695"/>
            <a:ext cx="762000" cy="51196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2870" y="4402853"/>
            <a:ext cx="800100" cy="5026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909050" cy="3429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4996" y="4191000"/>
            <a:ext cx="1061803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" y="1142999"/>
            <a:ext cx="9139004" cy="58252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4996" y="1692094"/>
            <a:ext cx="680804" cy="21290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90600" y="3048000"/>
            <a:ext cx="9144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981200" y="6400800"/>
            <a:ext cx="8382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153400" y="653553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Questions/concerns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400" b="1" dirty="0" smtClean="0">
                <a:solidFill>
                  <a:srgbClr val="0033CC"/>
                </a:solidFill>
              </a:rPr>
              <a:t>patentscope@wipo.int</a:t>
            </a:r>
          </a:p>
        </p:txBody>
      </p:sp>
    </p:spTree>
    <p:extLst>
      <p:ext uri="{BB962C8B-B14F-4D97-AF65-F5344CB8AC3E}">
        <p14:creationId xmlns:p14="http://schemas.microsoft.com/office/powerpoint/2010/main" val="819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Wildcards/truncation : ?  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stands for 0 or more characters</a:t>
            </a:r>
          </a:p>
          <a:p>
            <a:r>
              <a:rPr lang="en-US" dirty="0" smtClean="0"/>
              <a:t>? stands single character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te?t</a:t>
            </a:r>
            <a:r>
              <a:rPr lang="en-US" dirty="0" smtClean="0"/>
              <a:t> = test or text </a:t>
            </a:r>
          </a:p>
          <a:p>
            <a:pPr marL="0" indent="0">
              <a:buNone/>
            </a:pPr>
            <a:r>
              <a:rPr lang="en-US" dirty="0" smtClean="0"/>
              <a:t>		electric* = electrical; electricity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behavi</a:t>
            </a:r>
            <a:r>
              <a:rPr lang="en-US" dirty="0" smtClean="0"/>
              <a:t>*r = </a:t>
            </a:r>
            <a:r>
              <a:rPr lang="en-US" dirty="0" err="1" smtClean="0"/>
              <a:t>behaviour</a:t>
            </a:r>
            <a:r>
              <a:rPr lang="en-US" dirty="0" smtClean="0"/>
              <a:t> or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micro?p</a:t>
            </a:r>
            <a:r>
              <a:rPr lang="en-US" dirty="0" smtClean="0"/>
              <a:t>* = </a:t>
            </a:r>
            <a:r>
              <a:rPr lang="en-US" dirty="0" err="1" smtClean="0"/>
              <a:t>microspeaker</a:t>
            </a:r>
            <a:r>
              <a:rPr lang="en-US" dirty="0" smtClean="0"/>
              <a:t>, </a:t>
            </a:r>
            <a:r>
              <a:rPr lang="en-US" dirty="0" err="1" smtClean="0"/>
              <a:t>microsporidial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62200" y="2971800"/>
            <a:ext cx="5460980" cy="23042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24141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Use of </a:t>
            </a:r>
            <a:r>
              <a:rPr lang="fr-CH" dirty="0" err="1" smtClean="0"/>
              <a:t>wildcards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52925"/>
          </a:xfrm>
        </p:spPr>
        <p:txBody>
          <a:bodyPr/>
          <a:lstStyle/>
          <a:p>
            <a:r>
              <a:rPr lang="en-US" dirty="0" smtClean="0"/>
              <a:t>Spelling uncertainty (plural, </a:t>
            </a:r>
            <a:r>
              <a:rPr lang="en-US" dirty="0"/>
              <a:t>tenses, foreign </a:t>
            </a:r>
            <a:r>
              <a:rPr lang="en-US" dirty="0" smtClean="0"/>
              <a:t>words): 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tyre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tire       t*re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University vs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Universität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Universit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 Stuttgart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spelling </a:t>
            </a:r>
            <a:r>
              <a:rPr lang="en-US" dirty="0"/>
              <a:t>variants </a:t>
            </a:r>
            <a:r>
              <a:rPr lang="en-US" dirty="0" smtClean="0"/>
              <a:t>are known: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colour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col*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Preferred option over stemming: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electric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electricity 	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electri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590800" y="1941241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096322" y="37338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343400" y="2362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886200" y="5029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Wildcard</a:t>
            </a:r>
            <a:r>
              <a:rPr lang="fr-CH" dirty="0" smtClean="0"/>
              <a:t> vs </a:t>
            </a:r>
            <a:r>
              <a:rPr lang="fr-CH" dirty="0" err="1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results: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avy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navies</a:t>
            </a:r>
            <a:r>
              <a:rPr lang="en-US" dirty="0"/>
              <a:t> 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naval</a:t>
            </a:r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nav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 =</a:t>
            </a:r>
            <a:r>
              <a:rPr lang="en-US" dirty="0" smtClean="0"/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navigating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navigation</a:t>
            </a:r>
            <a:r>
              <a:rPr lang="en-US" dirty="0"/>
              <a:t>, </a:t>
            </a:r>
            <a:br>
              <a:rPr lang="en-US" dirty="0"/>
            </a:br>
            <a:endParaRPr lang="en-US" dirty="0"/>
          </a:p>
          <a:p>
            <a:pPr lvl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electricity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electric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elect*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electoral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Fuzzy searches					</a:t>
            </a:r>
            <a:endParaRPr lang="en-US" alt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439" y="1905000"/>
            <a:ext cx="8229600" cy="4352925"/>
          </a:xfrm>
        </p:spPr>
        <p:txBody>
          <a:bodyPr/>
          <a:lstStyle/>
          <a:p>
            <a:r>
              <a:rPr lang="fr-CH" altLang="en-US" dirty="0"/>
              <a:t>Use of the tilde: </a:t>
            </a:r>
            <a:r>
              <a:rPr lang="fr-CH" altLang="en-US" dirty="0" smtClean="0"/>
              <a:t>~</a:t>
            </a:r>
          </a:p>
          <a:p>
            <a:endParaRPr lang="fr-CH" altLang="en-US" dirty="0"/>
          </a:p>
          <a:p>
            <a:r>
              <a:rPr lang="fr-CH" altLang="en-US" dirty="0" err="1"/>
              <a:t>Examples</a:t>
            </a:r>
            <a:r>
              <a:rPr lang="fr-CH" altLang="en-US" dirty="0"/>
              <a:t>:</a:t>
            </a:r>
          </a:p>
          <a:p>
            <a:pPr>
              <a:buFontTx/>
              <a:buNone/>
            </a:pPr>
            <a:r>
              <a:rPr lang="fr-CH" altLang="en-US" dirty="0"/>
              <a:t> </a:t>
            </a:r>
            <a:r>
              <a:rPr lang="fr-CH" altLang="en-US" dirty="0" err="1"/>
              <a:t>roam</a:t>
            </a:r>
            <a:r>
              <a:rPr lang="fr-CH" altLang="en-US" dirty="0"/>
              <a:t>~      		</a:t>
            </a:r>
            <a:r>
              <a:rPr lang="fr-CH" altLang="en-US" dirty="0" err="1"/>
              <a:t>foam</a:t>
            </a:r>
            <a:r>
              <a:rPr lang="fr-CH" altLang="en-US" dirty="0"/>
              <a:t> / </a:t>
            </a:r>
            <a:r>
              <a:rPr lang="fr-CH" altLang="en-US" dirty="0" err="1"/>
              <a:t>roams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r>
              <a:rPr lang="fr-CH" altLang="en-US" dirty="0" smtClean="0"/>
              <a:t>Roam~</a:t>
            </a:r>
            <a:r>
              <a:rPr lang="fr-CH" altLang="en-US" dirty="0" smtClean="0">
                <a:solidFill>
                  <a:srgbClr val="FF0000"/>
                </a:solidFill>
              </a:rPr>
              <a:t>0.8</a:t>
            </a:r>
          </a:p>
          <a:p>
            <a:pPr>
              <a:buFontTx/>
              <a:buNone/>
            </a:pPr>
            <a:endParaRPr lang="fr-CH" alt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fr-CH" altLang="en-US" dirty="0" smtClean="0"/>
          </a:p>
          <a:p>
            <a:pPr>
              <a:buFontTx/>
              <a:buNone/>
            </a:pPr>
            <a:r>
              <a:rPr lang="fr-CH" altLang="en-US" dirty="0" smtClean="0"/>
              <a:t>      </a:t>
            </a:r>
            <a:r>
              <a:rPr lang="fr-CH" altLang="en-US" dirty="0" err="1" smtClean="0"/>
              <a:t>Useful</a:t>
            </a:r>
            <a:r>
              <a:rPr lang="fr-CH" altLang="en-US" dirty="0" smtClean="0"/>
              <a:t> </a:t>
            </a:r>
            <a:r>
              <a:rPr lang="fr-CH" altLang="en-US" dirty="0"/>
              <a:t>to </a:t>
            </a:r>
            <a:r>
              <a:rPr lang="fr-CH" altLang="en-US" dirty="0" err="1"/>
              <a:t>find</a:t>
            </a:r>
            <a:r>
              <a:rPr lang="fr-CH" altLang="en-US" dirty="0"/>
              <a:t> </a:t>
            </a:r>
            <a:r>
              <a:rPr lang="fr-CH" altLang="en-US" dirty="0" err="1"/>
              <a:t>misstpyed</a:t>
            </a:r>
            <a:r>
              <a:rPr lang="fr-CH" altLang="en-US" dirty="0"/>
              <a:t>, </a:t>
            </a:r>
            <a:r>
              <a:rPr lang="fr-CH" altLang="en-US" dirty="0" err="1"/>
              <a:t>misspelt</a:t>
            </a:r>
            <a:r>
              <a:rPr lang="fr-CH" altLang="en-US" dirty="0"/>
              <a:t> or mis-</a:t>
            </a:r>
            <a:r>
              <a:rPr lang="fr-CH" altLang="en-US" dirty="0" err="1"/>
              <a:t>OCRed</a:t>
            </a:r>
            <a:r>
              <a:rPr lang="fr-CH" altLang="en-US" dirty="0"/>
              <a:t> </a:t>
            </a:r>
            <a:r>
              <a:rPr lang="fr-CH" altLang="en-US" dirty="0" err="1"/>
              <a:t>words</a:t>
            </a:r>
            <a:endParaRPr lang="fr-CH" altLang="en-US" dirty="0"/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91487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g.clipartfest.com/40edc1f943256ead2e1fb868ade5f994_combination-combination_1543-16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010400" cy="72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0" y="57912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0" y="5791200"/>
            <a:ext cx="8382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0" y="579120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72400" y="6286500"/>
            <a:ext cx="1066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772400" y="6286500"/>
            <a:ext cx="10668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</a:t>
            </a:r>
            <a:r>
              <a:rPr lang="en-US" dirty="0" smtClean="0"/>
              <a:t>search with </a:t>
            </a:r>
            <a:r>
              <a:rPr lang="en-US" dirty="0" smtClean="0"/>
              <a:t>CLIR</a:t>
            </a:r>
          </a:p>
          <a:p>
            <a:r>
              <a:rPr lang="en-US" dirty="0"/>
              <a:t>Combine search with chemical structure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Combining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CLIR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372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072653" cy="510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04800" y="2133600"/>
            <a:ext cx="8382000" cy="1143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33400"/>
            <a:ext cx="9212141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7010400" y="1066800"/>
            <a:ext cx="10668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" y="533400"/>
            <a:ext cx="910647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0" y="3810000"/>
            <a:ext cx="943168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0" y="380999"/>
            <a:ext cx="9120499" cy="57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 </a:t>
            </a:r>
            <a:r>
              <a:rPr lang="fr-CH" dirty="0" err="1" smtClean="0"/>
              <a:t>queries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compounds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19200" y="3048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3716000" cy="50768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304800" y="1676054"/>
            <a:ext cx="3048000" cy="381346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" y="2209800"/>
            <a:ext cx="12192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" y="1524000"/>
            <a:ext cx="895831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791536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8325" cy="6696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589011" y="457200"/>
            <a:ext cx="1897389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914400"/>
            <a:ext cx="1219200" cy="304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3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common errors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(….) </a:t>
            </a:r>
            <a:endParaRPr lang="fr-CH" altLang="en-US" sz="3600" dirty="0"/>
          </a:p>
          <a:p>
            <a:r>
              <a:rPr lang="fr-CH" altLang="en-US" dirty="0"/>
              <a:t>Field </a:t>
            </a:r>
            <a:r>
              <a:rPr lang="fr-CH" altLang="en-US" dirty="0" err="1"/>
              <a:t>name</a:t>
            </a:r>
            <a:endParaRPr lang="fr-CH" altLang="en-US" dirty="0"/>
          </a:p>
          <a:p>
            <a:r>
              <a:rPr lang="fr-CH" altLang="en-US" dirty="0"/>
              <a:t>No </a:t>
            </a:r>
            <a:r>
              <a:rPr lang="fr-CH" altLang="en-US" dirty="0" err="1"/>
              <a:t>space</a:t>
            </a:r>
            <a:endParaRPr lang="fr-CH" altLang="en-US" dirty="0"/>
          </a:p>
          <a:p>
            <a:r>
              <a:rPr lang="fr-CH" altLang="en-US" dirty="0" err="1"/>
              <a:t>W</a:t>
            </a:r>
            <a:r>
              <a:rPr lang="fr-CH" altLang="en-US" dirty="0" err="1" smtClean="0"/>
              <a:t>ildcard</a:t>
            </a:r>
            <a:r>
              <a:rPr lang="fr-CH" altLang="en-US" dirty="0" smtClean="0"/>
              <a:t> </a:t>
            </a:r>
            <a:r>
              <a:rPr lang="fr-CH" altLang="en-US" dirty="0"/>
              <a:t>at the </a:t>
            </a:r>
            <a:r>
              <a:rPr lang="en-US" altLang="en-US" dirty="0"/>
              <a:t>beginning</a:t>
            </a:r>
            <a:r>
              <a:rPr lang="fr-CH" altLang="en-US" dirty="0"/>
              <a:t> of a </a:t>
            </a:r>
            <a:r>
              <a:rPr lang="fr-CH" altLang="en-US" dirty="0" err="1"/>
              <a:t>word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52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/>
              <a:t>: </a:t>
            </a:r>
            <a:r>
              <a:rPr lang="fr-CH" dirty="0" smtClean="0"/>
              <a:t>April 21 or 23</a:t>
            </a:r>
            <a:r>
              <a:rPr lang="fr-CH" dirty="0"/>
              <a:t/>
            </a:r>
            <a:br>
              <a:rPr lang="fr-CH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dirty="0" smtClean="0"/>
              <a:t>Chemical structure </a:t>
            </a:r>
            <a:r>
              <a:rPr lang="fr-CH" sz="3200" dirty="0" err="1" smtClean="0"/>
              <a:t>search</a:t>
            </a:r>
            <a:r>
              <a:rPr lang="fr-CH" sz="3200" dirty="0" smtClean="0"/>
              <a:t> in PATENTSCOPE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 smtClean="0"/>
              <a:t>: </a:t>
            </a:r>
            <a:r>
              <a:rPr lang="en-US" sz="2200" dirty="0">
                <a:hlinkClick r:id="rId2"/>
              </a:rPr>
              <a:t>https://www.wipo.int/patentscope/en/webinar</a:t>
            </a:r>
            <a:r>
              <a:rPr lang="en-US" sz="2200" dirty="0" smtClean="0">
                <a:hlinkClick r:id="rId2"/>
              </a:rPr>
              <a:t>/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622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8388"/>
            <a:ext cx="6972300" cy="7067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2170316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704850" y="2819400"/>
            <a:ext cx="6972300" cy="38100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29200" y="3048000"/>
            <a:ext cx="2438400" cy="546532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Image </a:t>
            </a:r>
            <a:r>
              <a:rPr lang="fr-CH" dirty="0" err="1" smtClean="0"/>
              <a:t>search</a:t>
            </a:r>
            <a:r>
              <a:rPr lang="fr-CH" dirty="0" smtClean="0"/>
              <a:t> in 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endParaRPr lang="fr-CH" dirty="0"/>
          </a:p>
          <a:p>
            <a:pPr marL="457200" lvl="1" indent="0">
              <a:buNone/>
            </a:pPr>
            <a:r>
              <a:rPr lang="fr-CH" dirty="0" smtClean="0"/>
              <a:t>April 7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attendee.gotowebinar.com/register/6209538493436706818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134112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Overview</a:t>
            </a:r>
            <a:r>
              <a:rPr lang="fr-CH" dirty="0" smtClean="0"/>
              <a:t> of the Global Design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smtClean="0"/>
              <a:t>April 16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attendee.gotowebinar.com/register/790258985384599810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6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" y="1"/>
            <a:ext cx="10053189" cy="6834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4495800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b="1" dirty="0" smtClean="0">
                <a:solidFill>
                  <a:schemeClr val="accent3">
                    <a:lumMod val="75000"/>
                  </a:schemeClr>
                </a:solidFill>
              </a:rPr>
              <a:t>patentscope@wipo.int</a:t>
            </a:r>
            <a:endParaRPr lang="es-CO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in 2020!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" y="1600200"/>
            <a:ext cx="109347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1" y="914400"/>
            <a:ext cx="9085217" cy="388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182787" y="914400"/>
            <a:ext cx="609600" cy="419825"/>
          </a:xfrm>
          <a:prstGeom prst="rect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82787" y="2438400"/>
            <a:ext cx="1676400" cy="439711"/>
          </a:xfrm>
          <a:prstGeom prst="rect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3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0"/>
            <a:ext cx="13344525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69246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</Template>
  <TotalTime>1022</TotalTime>
  <Words>819</Words>
  <Application>Microsoft Office PowerPoint</Application>
  <PresentationFormat>On-screen Show (4:3)</PresentationFormat>
  <Paragraphs>215</Paragraphs>
  <Slides>75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ヒラギノ角ゴ Pro W3</vt:lpstr>
      <vt:lpstr>Arial</vt:lpstr>
      <vt:lpstr>Arial Black</vt:lpstr>
      <vt:lpstr>Microsoft Sans Serif</vt:lpstr>
      <vt:lpstr>template_english</vt:lpstr>
      <vt:lpstr>PowerPoint Presentation</vt:lpstr>
      <vt:lpstr>Click this button if you can hear my voice and see my screen</vt:lpstr>
      <vt:lpstr>PowerPoint Presentation</vt:lpstr>
      <vt:lpstr>PowerPoint Presentation</vt:lpstr>
      <vt:lpstr>Questions/concerns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Field combination - cons</vt:lpstr>
      <vt:lpstr>Field Combination - pros</vt:lpstr>
      <vt:lpstr>PowerPoint Presentation</vt:lpstr>
      <vt:lpstr> Fields: where to search     Source: http://spicewallpaper.blogspot.ch/2012/08/green-fields-with-blue-sky.html </vt:lpstr>
      <vt:lpstr>Auto-suggested fields</vt:lpstr>
      <vt:lpstr>PowerPoint Presentation</vt:lpstr>
      <vt:lpstr>PowerPoint Presentation</vt:lpstr>
      <vt:lpstr>PowerPoint Presentation</vt:lpstr>
      <vt:lpstr>Examples</vt:lpstr>
      <vt:lpstr>Date search</vt:lpstr>
      <vt:lpstr>Example: IPC</vt:lpstr>
      <vt:lpstr>PowerPoint Presentation</vt:lpstr>
      <vt:lpstr>Fields rules</vt:lpstr>
      <vt:lpstr>Fields: golden rules</vt:lpstr>
      <vt:lpstr>PowerPoint Presentation</vt:lpstr>
      <vt:lpstr>Boolean operators</vt:lpstr>
      <vt:lpstr>ANDNOT - NOT</vt:lpstr>
      <vt:lpstr>Proximity operator NEAR</vt:lpstr>
      <vt:lpstr>Proximity search: BEFORE</vt:lpstr>
      <vt:lpstr>An example</vt:lpstr>
      <vt:lpstr>PowerPoint Presentation</vt:lpstr>
      <vt:lpstr>PowerPoint Presentation</vt:lpstr>
      <vt:lpstr>PowerPoint Presentation</vt:lpstr>
      <vt:lpstr>PowerPoint Presentation</vt:lpstr>
      <vt:lpstr>Grouping/nesting</vt:lpstr>
      <vt:lpstr>Range search</vt:lpstr>
      <vt:lpstr>PowerPoint Presentation</vt:lpstr>
      <vt:lpstr>^ caret = weighting factor</vt:lpstr>
      <vt:lpstr>PowerPoint Presentation</vt:lpstr>
      <vt:lpstr>PowerPoint Presentation</vt:lpstr>
      <vt:lpstr>PowerPoint Presentation</vt:lpstr>
      <vt:lpstr>Keywords</vt:lpstr>
      <vt:lpstr>Stemming</vt:lpstr>
      <vt:lpstr>Stemming</vt:lpstr>
      <vt:lpstr>Stemming</vt:lpstr>
      <vt:lpstr>Search without stemming</vt:lpstr>
      <vt:lpstr>Same search with stemming</vt:lpstr>
      <vt:lpstr>Wildcards/truncation : ?   *</vt:lpstr>
      <vt:lpstr>PowerPoint Presentation</vt:lpstr>
      <vt:lpstr>Use of wildcards</vt:lpstr>
      <vt:lpstr>Wildcard vs stemming</vt:lpstr>
      <vt:lpstr>Fuzzy searches     </vt:lpstr>
      <vt:lpstr>PowerPoint Presentation</vt:lpstr>
      <vt:lpstr>Result combination</vt:lpstr>
      <vt:lpstr>Combining with CLIR</vt:lpstr>
      <vt:lpstr>PowerPoint Presentation</vt:lpstr>
      <vt:lpstr>PowerPoint Presentation</vt:lpstr>
      <vt:lpstr>PowerPoint Presentation</vt:lpstr>
      <vt:lpstr>PowerPoint Presentation</vt:lpstr>
      <vt:lpstr>For queries with compounds</vt:lpstr>
      <vt:lpstr>PowerPoint Presentation</vt:lpstr>
      <vt:lpstr>PowerPoint Presentation</vt:lpstr>
      <vt:lpstr>PowerPoint Presentation</vt:lpstr>
      <vt:lpstr>Most common errors</vt:lpstr>
      <vt:lpstr> Next webinar: April 21 or 23 </vt:lpstr>
      <vt:lpstr>PowerPoint Presentation</vt:lpstr>
      <vt:lpstr>Global Brand Database: webinar</vt:lpstr>
      <vt:lpstr>Global Design Database: webinar</vt:lpstr>
      <vt:lpstr>PowerPoint Presentation</vt:lpstr>
      <vt:lpstr>New in 2020!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keywords>FOR OFFICIAL USE ONLY</cp:keywords>
  <cp:lastModifiedBy>AMMANN Sandrine</cp:lastModifiedBy>
  <cp:revision>24</cp:revision>
  <dcterms:created xsi:type="dcterms:W3CDTF">2020-03-09T08:57:48Z</dcterms:created>
  <dcterms:modified xsi:type="dcterms:W3CDTF">2020-03-10T17:38:17Z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58ae6011-22bb-4ca3-ad00-cf89de726043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