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media1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33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18" r:id="rId17"/>
    <p:sldId id="319" r:id="rId18"/>
    <p:sldId id="320" r:id="rId19"/>
    <p:sldId id="272" r:id="rId20"/>
    <p:sldId id="273" r:id="rId21"/>
    <p:sldId id="274" r:id="rId22"/>
    <p:sldId id="275" r:id="rId23"/>
    <p:sldId id="321" r:id="rId24"/>
    <p:sldId id="322" r:id="rId25"/>
    <p:sldId id="276" r:id="rId26"/>
    <p:sldId id="277" r:id="rId27"/>
    <p:sldId id="278" r:id="rId28"/>
    <p:sldId id="279" r:id="rId29"/>
    <p:sldId id="280" r:id="rId30"/>
    <p:sldId id="282" r:id="rId31"/>
    <p:sldId id="283" r:id="rId32"/>
    <p:sldId id="284" r:id="rId33"/>
    <p:sldId id="285" r:id="rId34"/>
    <p:sldId id="286" r:id="rId35"/>
    <p:sldId id="323" r:id="rId36"/>
    <p:sldId id="324" r:id="rId37"/>
    <p:sldId id="325" r:id="rId38"/>
    <p:sldId id="330" r:id="rId39"/>
    <p:sldId id="331" r:id="rId40"/>
    <p:sldId id="332" r:id="rId41"/>
    <p:sldId id="287" r:id="rId42"/>
    <p:sldId id="288" r:id="rId43"/>
    <p:sldId id="289" r:id="rId44"/>
    <p:sldId id="290" r:id="rId45"/>
    <p:sldId id="334" r:id="rId46"/>
    <p:sldId id="291" r:id="rId47"/>
    <p:sldId id="292" r:id="rId48"/>
    <p:sldId id="293" r:id="rId49"/>
    <p:sldId id="294" r:id="rId50"/>
    <p:sldId id="295" r:id="rId51"/>
    <p:sldId id="296" r:id="rId52"/>
    <p:sldId id="328" r:id="rId53"/>
    <p:sldId id="329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26" r:id="rId68"/>
    <p:sldId id="327" r:id="rId69"/>
    <p:sldId id="312" r:id="rId70"/>
    <p:sldId id="313" r:id="rId71"/>
    <p:sldId id="314" r:id="rId72"/>
    <p:sldId id="315" r:id="rId73"/>
    <p:sldId id="316" r:id="rId74"/>
    <p:sldId id="317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12" d="100"/>
          <a:sy n="112" d="100"/>
        </p:scale>
        <p:origin x="12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5BE7A-1831-4FC6-80F2-36B86965823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22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A3735B-A827-48EA-B316-D33960D8D4C7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664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73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066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74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12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2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7.png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7.png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7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7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atentscope/en/webinar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reference/en/branddb/webinar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reference/en/designdb/webinar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2095"/>
            <a:ext cx="7080250" cy="1333500"/>
          </a:xfrm>
          <a:noFill/>
          <a:ln/>
        </p:spPr>
        <p:txBody>
          <a:bodyPr/>
          <a:lstStyle/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PATENTSCOPE:</a:t>
            </a:r>
          </a:p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For Beginners</a:t>
            </a:r>
            <a:endParaRPr lang="en-US" altLang="en-US" sz="30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27763" y="5229225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en-US" altLang="en-US" sz="1300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 world</a:t>
            </a:r>
          </a:p>
          <a:p>
            <a:pPr eaLnBrk="0" hangingPunct="0">
              <a:lnSpc>
                <a:spcPct val="40000"/>
              </a:lnSpc>
            </a:pPr>
            <a:r>
              <a:rPr lang="en-US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October 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2020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</a:p>
          <a:p>
            <a:r>
              <a:rPr lang="fr-CH" altLang="en-US" sz="180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altLang="en-US" sz="180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2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Which</a:t>
            </a:r>
            <a:r>
              <a:rPr lang="fr-CH" dirty="0" smtClean="0"/>
              <a:t> interface to use?</a:t>
            </a:r>
            <a:endParaRPr lang="es-C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Simple </a:t>
            </a:r>
            <a:r>
              <a:rPr lang="fr-CH" dirty="0" err="1" smtClean="0"/>
              <a:t>search</a:t>
            </a:r>
            <a:endParaRPr lang="es-C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9256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lvl="1"/>
            <a:r>
              <a:rPr lang="fr-CH" i="1" kern="0" dirty="0" smtClean="0"/>
              <a:t> </a:t>
            </a:r>
            <a:r>
              <a:rPr lang="fr-CH" kern="0" dirty="0" smtClean="0"/>
              <a:t>1 </a:t>
            </a:r>
            <a:r>
              <a:rPr lang="fr-CH" kern="0" dirty="0" err="1" smtClean="0">
                <a:solidFill>
                  <a:srgbClr val="00B050"/>
                </a:solidFill>
              </a:rPr>
              <a:t>field</a:t>
            </a:r>
            <a:r>
              <a:rPr lang="fr-CH" kern="0" dirty="0" smtClean="0">
                <a:solidFill>
                  <a:srgbClr val="00B050"/>
                </a:solidFill>
              </a:rPr>
              <a:t> </a:t>
            </a:r>
          </a:p>
          <a:p>
            <a:pPr marL="285750" lvl="1"/>
            <a:r>
              <a:rPr lang="fr-CH" kern="0" dirty="0">
                <a:solidFill>
                  <a:srgbClr val="7030A0"/>
                </a:solidFill>
              </a:rPr>
              <a:t> </a:t>
            </a:r>
            <a:r>
              <a:rPr lang="fr-CH" kern="0" dirty="0" err="1" smtClean="0">
                <a:solidFill>
                  <a:srgbClr val="7030A0"/>
                </a:solidFill>
              </a:rPr>
              <a:t>Operators</a:t>
            </a:r>
            <a:endParaRPr lang="fr-CH" kern="0" dirty="0" smtClean="0">
              <a:solidFill>
                <a:srgbClr val="7030A0"/>
              </a:solidFill>
            </a:endParaRPr>
          </a:p>
          <a:p>
            <a:pPr marL="457200" lvl="2" indent="0">
              <a:buFontTx/>
              <a:buNone/>
            </a:pPr>
            <a:r>
              <a:rPr lang="fr-CH" i="1" kern="0" dirty="0" smtClean="0"/>
              <a:t>		</a:t>
            </a:r>
          </a:p>
          <a:p>
            <a:pPr marL="457200" lvl="2" indent="0">
              <a:buFontTx/>
              <a:buNone/>
            </a:pPr>
            <a:endParaRPr lang="fr-CH" i="1" kern="0" dirty="0" smtClean="0"/>
          </a:p>
          <a:p>
            <a:pPr lvl="1"/>
            <a:endParaRPr lang="fr-CH" kern="0" dirty="0" smtClean="0"/>
          </a:p>
          <a:p>
            <a:pPr marL="685800" lvl="2"/>
            <a:endParaRPr lang="fr-CH" kern="0" dirty="0" smtClean="0"/>
          </a:p>
          <a:p>
            <a:pPr marL="457200" lvl="2" indent="0">
              <a:buFontTx/>
              <a:buNone/>
            </a:pPr>
            <a:endParaRPr lang="es-CO" kern="0" dirty="0"/>
          </a:p>
        </p:txBody>
      </p:sp>
    </p:spTree>
    <p:extLst>
      <p:ext uri="{BB962C8B-B14F-4D97-AF65-F5344CB8AC3E}">
        <p14:creationId xmlns:p14="http://schemas.microsoft.com/office/powerpoint/2010/main" val="19281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Simple </a:t>
            </a:r>
            <a:r>
              <a:rPr lang="fr-CH" dirty="0" err="1" smtClean="0"/>
              <a:t>search</a:t>
            </a:r>
            <a:endParaRPr lang="es-C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00B050"/>
                </a:solidFill>
              </a:rPr>
              <a:t>FP</a:t>
            </a:r>
            <a:r>
              <a:rPr lang="fr-CH" dirty="0" smtClean="0"/>
              <a:t> (front page) = </a:t>
            </a:r>
            <a:r>
              <a:rPr lang="fr-CH" dirty="0" err="1" smtClean="0"/>
              <a:t>title</a:t>
            </a:r>
            <a:r>
              <a:rPr lang="fr-CH" dirty="0" smtClean="0"/>
              <a:t>, abstract, </a:t>
            </a:r>
            <a:r>
              <a:rPr lang="fr-CH" dirty="0" err="1" smtClean="0"/>
              <a:t>numbers</a:t>
            </a:r>
            <a:r>
              <a:rPr lang="fr-CH" dirty="0" smtClean="0"/>
              <a:t>, </a:t>
            </a:r>
            <a:r>
              <a:rPr lang="fr-CH" dirty="0" err="1" smtClean="0"/>
              <a:t>names</a:t>
            </a:r>
            <a:endParaRPr lang="es-CO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233407"/>
              </p:ext>
            </p:extLst>
          </p:nvPr>
        </p:nvGraphicFramePr>
        <p:xfrm>
          <a:off x="4413250" y="1739510"/>
          <a:ext cx="45085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3" imgW="4507920" imgH="3555360" progId="Photoshop.Image.13">
                  <p:embed/>
                </p:oleObj>
              </mc:Choice>
              <mc:Fallback>
                <p:oleObj name="Image" r:id="rId3" imgW="4507920" imgH="3555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3250" y="1739510"/>
                        <a:ext cx="450850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0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Our </a:t>
            </a:r>
            <a:r>
              <a:rPr lang="fr-CH" dirty="0" err="1" smtClean="0"/>
              <a:t>example</a:t>
            </a:r>
            <a:endParaRPr lang="es-C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Bicycle </a:t>
            </a:r>
            <a:r>
              <a:rPr lang="fr-CH" dirty="0" err="1" smtClean="0"/>
              <a:t>handelbars</a:t>
            </a:r>
            <a:endParaRPr lang="es-CO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21309"/>
              </p:ext>
            </p:extLst>
          </p:nvPr>
        </p:nvGraphicFramePr>
        <p:xfrm>
          <a:off x="3886200" y="1574800"/>
          <a:ext cx="45085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mage" r:id="rId3" imgW="4507920" imgH="3555360" progId="Photoshop.Image.13">
                  <p:embed/>
                </p:oleObj>
              </mc:Choice>
              <mc:Fallback>
                <p:oleObj name="Image" r:id="rId3" imgW="4507920" imgH="3555360" progId="Photoshop.Image.1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1574800"/>
                        <a:ext cx="450850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986077" y="2438400"/>
            <a:ext cx="1424123" cy="11430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02" y="1010739"/>
            <a:ext cx="5429250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89" y="2108108"/>
            <a:ext cx="50006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202543"/>
            <a:ext cx="5743575" cy="857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735829" y="994460"/>
            <a:ext cx="1171845" cy="8382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3663" y="2060320"/>
            <a:ext cx="1171845" cy="8382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43663" y="3202543"/>
            <a:ext cx="1171845" cy="8382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Number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6991350" cy="5153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38200" y="4953000"/>
            <a:ext cx="31242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" y="0"/>
            <a:ext cx="9017724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371600" y="4800600"/>
            <a:ext cx="51054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5029200"/>
            <a:ext cx="167640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7957251" cy="4962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04800"/>
            <a:ext cx="208582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WO20040596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04800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s-CO" dirty="0"/>
              <a:t> </a:t>
            </a:r>
            <a:r>
              <a:rPr lang="en-US" b="1" cap="all" dirty="0"/>
              <a:t>WO2000040596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33400" y="5334000"/>
            <a:ext cx="1066800" cy="1066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98"/>
            <a:ext cx="10887543" cy="6473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52400" y="5791200"/>
            <a:ext cx="1143000" cy="7114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Names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6372225" cy="5210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66800" y="5715000"/>
            <a:ext cx="31242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533400" y="2133600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Raise your hand only if you can hear me otherwise please send me a message using the </a:t>
            </a:r>
            <a:r>
              <a:rPr lang="en-US" sz="2700" i="1" dirty="0" smtClean="0"/>
              <a:t>Questions </a:t>
            </a:r>
            <a:r>
              <a:rPr lang="en-US" sz="2700" dirty="0" smtClean="0"/>
              <a:t>box</a:t>
            </a:r>
            <a:endParaRPr lang="en-US" sz="2700" dirty="0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86000" y="1295400"/>
          <a:ext cx="3959225" cy="5388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41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5400"/>
                        <a:ext cx="3959225" cy="5388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667000" y="3505200"/>
            <a:ext cx="3581400" cy="2362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7155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8963025" cy="5572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04800" y="3733800"/>
            <a:ext cx="2133600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25" y="9525"/>
            <a:ext cx="9391650" cy="683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04800" y="6096000"/>
            <a:ext cx="1066800" cy="609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subgroups automatically – no wildcard needed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6670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A61M16/</a:t>
            </a:r>
            <a:r>
              <a:rPr lang="en-US" b="1" dirty="0"/>
              <a:t>10</a:t>
            </a:r>
            <a:r>
              <a:rPr lang="en-US" dirty="0"/>
              <a:t> </a:t>
            </a:r>
            <a:r>
              <a:rPr lang="en-US" dirty="0" smtClean="0"/>
              <a:t> 		A61M16/10</a:t>
            </a:r>
            <a:r>
              <a:rPr lang="en-US" dirty="0"/>
              <a:t>...A61M16/18 </a:t>
            </a:r>
          </a:p>
          <a:p>
            <a:r>
              <a:rPr lang="en-US" dirty="0" smtClean="0"/>
              <a:t>A61M16/</a:t>
            </a:r>
            <a:r>
              <a:rPr lang="en-US" b="1" dirty="0" smtClean="0"/>
              <a:t>00</a:t>
            </a:r>
            <a:r>
              <a:rPr lang="en-US" dirty="0" smtClean="0"/>
              <a:t> 		A61M16/00</a:t>
            </a:r>
            <a:r>
              <a:rPr lang="en-US" dirty="0"/>
              <a:t>...A61M16/22 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2590800" y="2743200"/>
            <a:ext cx="609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580118" y="3276600"/>
            <a:ext cx="609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0" y="2054685"/>
            <a:ext cx="12050316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200"/>
            <a:ext cx="8686800" cy="1209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72340" y="2384053"/>
            <a:ext cx="12954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0" y="4099845"/>
            <a:ext cx="10563225" cy="1895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04800" y="4512135"/>
            <a:ext cx="12954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Simple </a:t>
            </a:r>
            <a:r>
              <a:rPr lang="fr-CH" dirty="0" err="1" smtClean="0"/>
              <a:t>search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1 </a:t>
            </a:r>
            <a:r>
              <a:rPr lang="fr-CH" dirty="0" err="1" smtClean="0">
                <a:solidFill>
                  <a:srgbClr val="00B050"/>
                </a:solidFill>
              </a:rPr>
              <a:t>field</a:t>
            </a:r>
            <a:endParaRPr lang="fr-CH" dirty="0" smtClean="0">
              <a:solidFill>
                <a:srgbClr val="00B050"/>
              </a:solidFill>
            </a:endParaRPr>
          </a:p>
          <a:p>
            <a:r>
              <a:rPr lang="fr-CH" dirty="0" err="1" smtClean="0">
                <a:solidFill>
                  <a:srgbClr val="7030A0"/>
                </a:solidFill>
              </a:rPr>
              <a:t>Operators</a:t>
            </a:r>
            <a:endParaRPr lang="fr-CH" dirty="0" smtClean="0">
              <a:solidFill>
                <a:srgbClr val="7030A0"/>
              </a:solidFill>
            </a:endParaRPr>
          </a:p>
          <a:p>
            <a:endParaRPr lang="fr-CH" dirty="0"/>
          </a:p>
          <a:p>
            <a:r>
              <a:rPr lang="fr-CH" dirty="0" smtClean="0">
                <a:solidFill>
                  <a:srgbClr val="00B050"/>
                </a:solidFill>
              </a:rPr>
              <a:t>Field</a:t>
            </a:r>
            <a:r>
              <a:rPr lang="fr-CH" dirty="0" smtClean="0"/>
              <a:t> has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defined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2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2 or more </a:t>
            </a:r>
            <a:r>
              <a:rPr lang="fr-CH" dirty="0" err="1" smtClean="0">
                <a:solidFill>
                  <a:srgbClr val="00B050"/>
                </a:solidFill>
              </a:rPr>
              <a:t>fields</a:t>
            </a:r>
            <a:endParaRPr lang="fr-CH" dirty="0" smtClean="0">
              <a:solidFill>
                <a:srgbClr val="00B050"/>
              </a:solidFill>
            </a:endParaRPr>
          </a:p>
          <a:p>
            <a:r>
              <a:rPr lang="fr-CH" dirty="0" smtClean="0"/>
              <a:t>1 </a:t>
            </a:r>
            <a:r>
              <a:rPr lang="fr-CH" dirty="0" err="1" smtClean="0">
                <a:solidFill>
                  <a:srgbClr val="7030A0"/>
                </a:solidFill>
              </a:rPr>
              <a:t>operator</a:t>
            </a:r>
            <a:r>
              <a:rPr lang="fr-CH" dirty="0" smtClean="0"/>
              <a:t> to combine the </a:t>
            </a:r>
            <a:r>
              <a:rPr lang="fr-CH" dirty="0" err="1" smtClean="0"/>
              <a:t>fields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999796"/>
            <a:ext cx="10658475" cy="3065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590800" y="3505200"/>
            <a:ext cx="2514600" cy="2590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4068763"/>
            <a:ext cx="2133600" cy="1874837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86000" y="4343400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4891881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308860" y="5397285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48200" y="3840163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648200" y="4343400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48200" y="4891881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48200" y="5422321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Our </a:t>
            </a:r>
            <a:r>
              <a:rPr lang="fr-CH" dirty="0" err="1" smtClean="0"/>
              <a:t>example</a:t>
            </a:r>
            <a:endParaRPr lang="es-C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Bicycle </a:t>
            </a:r>
            <a:r>
              <a:rPr lang="fr-CH" dirty="0" err="1" smtClean="0"/>
              <a:t>handlebars</a:t>
            </a:r>
            <a:endParaRPr lang="fr-CH" dirty="0" smtClean="0"/>
          </a:p>
          <a:p>
            <a:r>
              <a:rPr lang="fr-CH" dirty="0" smtClean="0"/>
              <a:t>2019</a:t>
            </a:r>
            <a:endParaRPr lang="es-C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66" y="2986087"/>
            <a:ext cx="7794717" cy="11858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5501014" y="3052761"/>
            <a:ext cx="1152525" cy="105251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5391477" y="3052761"/>
            <a:ext cx="1371600" cy="105251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3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9144000" cy="5445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084647" y="1752600"/>
            <a:ext cx="3020753" cy="990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" y="1828800"/>
            <a:ext cx="1633552" cy="8382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81800" y="60960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" y="1065376"/>
            <a:ext cx="9123348" cy="5579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209800" y="1828800"/>
            <a:ext cx="3810000" cy="990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9135" y="1943100"/>
            <a:ext cx="1862152" cy="7620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10400" y="6187851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86920"/>
            <a:ext cx="8701548" cy="3429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76200" y="2209800"/>
            <a:ext cx="1676400" cy="11430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57580" y="2133600"/>
            <a:ext cx="3986020" cy="1219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52400" y="2971800"/>
            <a:ext cx="4495800" cy="38100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7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" y="1569244"/>
            <a:ext cx="8839200" cy="2324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048000" y="2667000"/>
            <a:ext cx="1143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10143344" cy="2667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523702" y="3124200"/>
            <a:ext cx="847897" cy="3810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697587" y="3124200"/>
            <a:ext cx="168770" cy="38099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29200" y="3124200"/>
            <a:ext cx="339781" cy="38099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895301" y="3205652"/>
            <a:ext cx="639142" cy="218095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442344" y="3199065"/>
            <a:ext cx="232230" cy="229846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20514" y="3214019"/>
            <a:ext cx="276668" cy="209728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" y="685800"/>
            <a:ext cx="7272337" cy="51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:</a:t>
            </a:r>
          </a:p>
          <a:p>
            <a:pPr lvl="1"/>
            <a:r>
              <a:rPr lang="fr-CH" dirty="0" smtClean="0"/>
              <a:t>List of IPC codes</a:t>
            </a:r>
          </a:p>
          <a:p>
            <a:pPr lvl="1"/>
            <a:r>
              <a:rPr lang="fr-CH" dirty="0" smtClean="0"/>
              <a:t>List of countries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PATENTSCOPE Help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0425" y="1524000"/>
            <a:ext cx="12544425" cy="4210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00800" y="1524000"/>
            <a:ext cx="10668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2722563"/>
            <a:ext cx="16002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79043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-76200"/>
            <a:ext cx="13382625" cy="815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066800" y="3352800"/>
            <a:ext cx="6096000" cy="762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" y="2057400"/>
            <a:ext cx="9160897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95600"/>
            <a:ext cx="1371600" cy="266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Cross-lingual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43051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1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331595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C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" y="1295400"/>
            <a:ext cx="9125484" cy="53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Document </a:t>
            </a:r>
            <a:r>
              <a:rPr lang="fr-CH" dirty="0" err="1" smtClean="0"/>
              <a:t>download</a:t>
            </a:r>
            <a:endParaRPr lang="es-C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" y="1295400"/>
            <a:ext cx="9125484" cy="532427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04800" y="24384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0" y="609600"/>
            <a:ext cx="9120499" cy="53938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343400" y="10668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" y="457200"/>
            <a:ext cx="9195426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324600" y="1905000"/>
            <a:ext cx="2514600" cy="3733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63" y="990600"/>
            <a:ext cx="917816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List </a:t>
            </a:r>
            <a:r>
              <a:rPr lang="fr-CH" dirty="0" err="1" smtClean="0"/>
              <a:t>download</a:t>
            </a:r>
            <a:endParaRPr lang="es-C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" y="1295400"/>
            <a:ext cx="9125484" cy="532427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315200" y="19812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Logged</a:t>
            </a:r>
            <a:r>
              <a:rPr lang="fr-CH" dirty="0" smtClean="0"/>
              <a:t>-in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155" y="1676400"/>
            <a:ext cx="9401175" cy="30956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6019800" y="1905000"/>
            <a:ext cx="1371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Save</a:t>
            </a:r>
            <a:endParaRPr lang="es-C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" y="1295400"/>
            <a:ext cx="9125484" cy="532427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343900" y="1752600"/>
            <a:ext cx="3429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Translate</a:t>
            </a:r>
            <a:endParaRPr lang="es-C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" y="1295400"/>
            <a:ext cx="9125484" cy="532427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001000" y="1886880"/>
            <a:ext cx="1066800" cy="5515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2494644"/>
            <a:ext cx="14097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Questions/concerns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b="1" smtClean="0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9501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0" y="762000"/>
            <a:ext cx="9144000" cy="44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" y="685800"/>
            <a:ext cx="9144712" cy="56424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848600" y="1371600"/>
            <a:ext cx="1066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WIPO Translate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17638"/>
            <a:ext cx="79152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36" y="990600"/>
            <a:ext cx="9194610" cy="3505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772400" y="969236"/>
            <a:ext cx="1066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Sort/</a:t>
            </a:r>
            <a:r>
              <a:rPr lang="fr-CH" dirty="0" err="1" smtClean="0"/>
              <a:t>narrow</a:t>
            </a:r>
            <a:r>
              <a:rPr lang="fr-CH" dirty="0" smtClean="0"/>
              <a:t> down</a:t>
            </a:r>
            <a:endParaRPr lang="es-C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" y="1295400"/>
            <a:ext cx="9125484" cy="532427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9258" y="17526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9902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044407" cy="419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849" y="4400550"/>
            <a:ext cx="1749751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99088" y="443865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20372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Collections</a:t>
            </a:r>
            <a:endParaRPr lang="es-C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9067800" cy="36978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85800" y="1905000"/>
            <a:ext cx="609600" cy="1986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03620"/>
            <a:ext cx="8696325" cy="21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457200"/>
            <a:ext cx="91536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Agenda</a:t>
            </a:r>
            <a:endParaRPr lang="es-BO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352925"/>
          </a:xfrm>
        </p:spPr>
        <p:txBody>
          <a:bodyPr/>
          <a:lstStyle/>
          <a:p>
            <a:pPr marL="0" lvl="1" indent="282575" eaLnBrk="1" hangingPunct="1"/>
            <a:r>
              <a:rPr lang="fr-CH" altLang="en-US" dirty="0" smtClean="0"/>
              <a:t>Interfaces</a:t>
            </a:r>
          </a:p>
          <a:p>
            <a:pPr marL="285750" lvl="1"/>
            <a:r>
              <a:rPr lang="fr-CH" altLang="en-US" dirty="0" smtClean="0"/>
              <a:t>Quiz</a:t>
            </a:r>
          </a:p>
          <a:p>
            <a:pPr marL="285750" lvl="1"/>
            <a:r>
              <a:rPr lang="fr-CH" altLang="en-US" dirty="0" err="1" smtClean="0"/>
              <a:t>Webinars</a:t>
            </a:r>
            <a:endParaRPr lang="fr-CH" altLang="en-US" dirty="0" smtClean="0"/>
          </a:p>
          <a:p>
            <a:pPr marL="285750" lvl="1" eaLnBrk="1" hangingPunct="1"/>
            <a:r>
              <a:rPr lang="fr-CH" altLang="en-US" dirty="0" smtClean="0"/>
              <a:t>Q &amp; A session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32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 err="1" smtClean="0">
                <a:solidFill>
                  <a:srgbClr val="0070C0"/>
                </a:solidFill>
              </a:rPr>
              <a:t>Using</a:t>
            </a:r>
            <a:r>
              <a:rPr lang="fr-CH" sz="2800" dirty="0" smtClean="0">
                <a:solidFill>
                  <a:srgbClr val="0070C0"/>
                </a:solidFill>
              </a:rPr>
              <a:t> the PATENTSCOPE </a:t>
            </a:r>
            <a:r>
              <a:rPr lang="fr-CH" sz="2800" dirty="0" err="1" smtClean="0">
                <a:solidFill>
                  <a:srgbClr val="0070C0"/>
                </a:solidFill>
              </a:rPr>
              <a:t>account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 err="1" smtClean="0">
                <a:solidFill>
                  <a:srgbClr val="0070C0"/>
                </a:solidFill>
              </a:rPr>
              <a:t>can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download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entire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 err="1" smtClean="0">
                <a:solidFill>
                  <a:srgbClr val="0070C0"/>
                </a:solidFill>
              </a:rPr>
              <a:t>Using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the PATENTSCOPE </a:t>
            </a:r>
            <a:r>
              <a:rPr lang="fr-CH" sz="2800" dirty="0" err="1">
                <a:solidFill>
                  <a:srgbClr val="0070C0"/>
                </a:solidFill>
              </a:rPr>
              <a:t>account</a:t>
            </a:r>
            <a:r>
              <a:rPr lang="fr-CH" sz="2800" dirty="0">
                <a:solidFill>
                  <a:srgbClr val="0070C0"/>
                </a:solidFill>
              </a:rPr>
              <a:t>,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download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entire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87415" y="2816654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if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like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in 4 </a:t>
            </a:r>
            <a:r>
              <a:rPr lang="fr-CH" sz="2800" dirty="0" err="1" smtClean="0">
                <a:solidFill>
                  <a:srgbClr val="0070C0"/>
                </a:solidFill>
              </a:rPr>
              <a:t>fields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combined</a:t>
            </a:r>
            <a:r>
              <a:rPr lang="fr-CH" sz="2800" dirty="0" smtClean="0">
                <a:solidFill>
                  <a:srgbClr val="0070C0"/>
                </a:solidFill>
              </a:rPr>
              <a:t> by 2 </a:t>
            </a:r>
            <a:r>
              <a:rPr lang="fr-CH" sz="2800" dirty="0" err="1" smtClean="0">
                <a:solidFill>
                  <a:srgbClr val="0070C0"/>
                </a:solidFill>
              </a:rPr>
              <a:t>operators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interface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3638" y="2743200"/>
            <a:ext cx="456956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Field </a:t>
            </a:r>
            <a:r>
              <a:rPr lang="fr-CH" sz="2800" dirty="0" err="1" smtClean="0">
                <a:solidFill>
                  <a:srgbClr val="0070C0"/>
                </a:solidFill>
              </a:rPr>
              <a:t>combination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22974" y="1811956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81200" y="1811956"/>
            <a:ext cx="6858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Advanced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</a:t>
            </a:r>
            <a:r>
              <a:rPr lang="fr-CH" sz="2800" dirty="0">
                <a:solidFill>
                  <a:srgbClr val="0070C0"/>
                </a:solidFill>
              </a:rPr>
              <a:t>if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like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r>
              <a:rPr lang="fr-CH" sz="2800" dirty="0">
                <a:solidFill>
                  <a:srgbClr val="0070C0"/>
                </a:solidFill>
              </a:rPr>
              <a:t> in 4 </a:t>
            </a:r>
            <a:r>
              <a:rPr lang="fr-CH" sz="2800" dirty="0" err="1">
                <a:solidFill>
                  <a:srgbClr val="0070C0"/>
                </a:solidFill>
              </a:rPr>
              <a:t>fields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combined</a:t>
            </a:r>
            <a:r>
              <a:rPr lang="fr-CH" sz="2800" dirty="0">
                <a:solidFill>
                  <a:srgbClr val="0070C0"/>
                </a:solidFill>
              </a:rPr>
              <a:t> by 2 </a:t>
            </a:r>
            <a:r>
              <a:rPr lang="fr-CH" sz="2800" dirty="0" err="1">
                <a:solidFill>
                  <a:srgbClr val="0070C0"/>
                </a:solidFill>
              </a:rPr>
              <a:t>operators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interface </a:t>
            </a:r>
            <a:r>
              <a:rPr lang="fr-CH" sz="2800" dirty="0" err="1">
                <a:solidFill>
                  <a:srgbClr val="0070C0"/>
                </a:solidFill>
              </a:rPr>
              <a:t>should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use?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BO" sz="2800" dirty="0" err="1" smtClean="0">
                <a:solidFill>
                  <a:srgbClr val="0070C0"/>
                </a:solidFill>
              </a:rPr>
              <a:t>Advanced</a:t>
            </a:r>
            <a:r>
              <a:rPr lang="es-BO" sz="2800" dirty="0" smtClean="0">
                <a:solidFill>
                  <a:srgbClr val="0070C0"/>
                </a:solidFill>
              </a:rPr>
              <a:t> </a:t>
            </a:r>
            <a:r>
              <a:rPr lang="es-BO" sz="2800" dirty="0" err="1" smtClean="0">
                <a:solidFill>
                  <a:srgbClr val="0070C0"/>
                </a:solidFill>
              </a:rPr>
              <a:t>search</a:t>
            </a:r>
            <a:r>
              <a:rPr lang="es-BO" sz="2800" dirty="0" smtClean="0">
                <a:solidFill>
                  <a:srgbClr val="0070C0"/>
                </a:solidFill>
              </a:rPr>
              <a:t> interface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22974" y="1811956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29317"/>
            <a:ext cx="6858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Field </a:t>
            </a:r>
            <a:r>
              <a:rPr lang="fr-CH" sz="2800" dirty="0" err="1">
                <a:solidFill>
                  <a:srgbClr val="0070C0"/>
                </a:solidFill>
              </a:rPr>
              <a:t>combination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Q3: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data are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selecting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here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0028" y="1773535"/>
            <a:ext cx="7065372" cy="67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PCT national phase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6705600" cy="680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National/</a:t>
            </a:r>
            <a:r>
              <a:rPr lang="fr-CH" sz="2800" dirty="0" err="1" smtClean="0">
                <a:solidFill>
                  <a:srgbClr val="0070C0"/>
                </a:solidFill>
              </a:rPr>
              <a:t>regional</a:t>
            </a:r>
            <a:r>
              <a:rPr lang="fr-CH" sz="2800" dirty="0" smtClean="0">
                <a:solidFill>
                  <a:srgbClr val="0070C0"/>
                </a:solidFill>
              </a:rPr>
              <a:t> collections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1631" y="-10668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43000"/>
            <a:ext cx="91536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Q3: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data are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selecting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here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0028" y="1773535"/>
            <a:ext cx="7065372" cy="67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PCT national phase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6705600" cy="68038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National/</a:t>
            </a:r>
            <a:r>
              <a:rPr lang="fr-CH" sz="2800" dirty="0" err="1" smtClean="0">
                <a:solidFill>
                  <a:srgbClr val="0070C0"/>
                </a:solidFill>
              </a:rPr>
              <a:t>regional</a:t>
            </a:r>
            <a:r>
              <a:rPr lang="fr-CH" sz="2800" dirty="0" smtClean="0">
                <a:solidFill>
                  <a:srgbClr val="0070C0"/>
                </a:solidFill>
              </a:rPr>
              <a:t> collections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13691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60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3" y="1219200"/>
            <a:ext cx="9079539" cy="33193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38200" y="3048000"/>
            <a:ext cx="50292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0"/>
            <a:ext cx="6006717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1676400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914399" y="2425298"/>
            <a:ext cx="3960665" cy="4356502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953000" y="2425298"/>
            <a:ext cx="2514600" cy="533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31058" y="0"/>
            <a:ext cx="8915400" cy="1143000"/>
          </a:xfrm>
        </p:spPr>
        <p:txBody>
          <a:bodyPr/>
          <a:lstStyle/>
          <a:p>
            <a:r>
              <a:rPr lang="en-US" sz="3200" dirty="0"/>
              <a:t>https://patentscope.wipo.int/search/en/search.jsf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10065" y="228600"/>
            <a:ext cx="1261535" cy="685800"/>
          </a:xfrm>
          <a:prstGeom prst="ellipse">
            <a:avLst/>
          </a:prstGeom>
          <a:solidFill>
            <a:srgbClr val="0070C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597"/>
            <a:ext cx="9079539" cy="33193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252294" y="1709855"/>
            <a:ext cx="2800815" cy="347546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Bent-Up Arrow 11"/>
          <p:cNvSpPr/>
          <p:nvPr/>
        </p:nvSpPr>
        <p:spPr bwMode="auto">
          <a:xfrm>
            <a:off x="3053108" y="838200"/>
            <a:ext cx="1518891" cy="1116982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PATENTSCOPE for experts</a:t>
            </a:r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err="1" smtClean="0"/>
              <a:t>November</a:t>
            </a:r>
            <a:r>
              <a:rPr lang="fr-CH" dirty="0" smtClean="0"/>
              <a:t> 10 at 5:30 </a:t>
            </a:r>
            <a:r>
              <a:rPr lang="fr-CH" dirty="0" smtClean="0"/>
              <a:t>pm or </a:t>
            </a:r>
            <a:r>
              <a:rPr lang="fr-CH" dirty="0" err="1" smtClean="0"/>
              <a:t>November</a:t>
            </a:r>
            <a:r>
              <a:rPr lang="fr-CH" dirty="0" smtClean="0"/>
              <a:t> </a:t>
            </a:r>
            <a:r>
              <a:rPr lang="fr-CH" dirty="0" smtClean="0"/>
              <a:t>12 at 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https://www.wipo.int/patentscope/en/webinar/</a:t>
            </a:r>
            <a:r>
              <a:rPr lang="en-US" dirty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619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search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457200" lvl="1" indent="0">
              <a:buNone/>
            </a:pPr>
            <a:r>
              <a:rPr lang="fr-CH" dirty="0" err="1" smtClean="0"/>
              <a:t>October</a:t>
            </a:r>
            <a:r>
              <a:rPr lang="fr-CH" dirty="0" smtClean="0"/>
              <a:t> 27 </a:t>
            </a:r>
            <a:r>
              <a:rPr lang="fr-CH" dirty="0" smtClean="0"/>
              <a:t>at 5:30pm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r>
              <a:rPr lang="fr-CH" dirty="0">
                <a:hlinkClick r:id="rId2"/>
              </a:rPr>
              <a:t>https://</a:t>
            </a:r>
            <a:r>
              <a:rPr lang="fr-CH" dirty="0" smtClean="0">
                <a:hlinkClick r:id="rId2"/>
              </a:rPr>
              <a:t>www.wipo.int/reference/en/branddb/webinar</a:t>
            </a:r>
            <a:r>
              <a:rPr lang="fr-CH" dirty="0" smtClean="0"/>
              <a:t>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7733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read</a:t>
            </a:r>
            <a:r>
              <a:rPr lang="fr-CH" dirty="0" smtClean="0"/>
              <a:t>, </a:t>
            </a:r>
            <a:r>
              <a:rPr lang="fr-CH" dirty="0" err="1" smtClean="0"/>
              <a:t>save</a:t>
            </a:r>
            <a:r>
              <a:rPr lang="fr-CH" dirty="0" smtClean="0"/>
              <a:t> and </a:t>
            </a:r>
            <a:r>
              <a:rPr lang="fr-CH" dirty="0" err="1" smtClean="0"/>
              <a:t>share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457200" lvl="1" indent="0">
              <a:buNone/>
            </a:pPr>
            <a:r>
              <a:rPr lang="fr-CH" dirty="0" err="1" smtClean="0"/>
              <a:t>October</a:t>
            </a:r>
            <a:r>
              <a:rPr lang="fr-CH" dirty="0" smtClean="0"/>
              <a:t> 29 at </a:t>
            </a:r>
            <a:r>
              <a:rPr lang="fr-CH" dirty="0" smtClean="0"/>
              <a:t>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www.wipo.int/reference/en/designdb/webinar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5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coverage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3" y="1371600"/>
            <a:ext cx="859205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PATENTSCOPE: how to 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" y="1417638"/>
            <a:ext cx="9156357" cy="32069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705600" y="1200547"/>
            <a:ext cx="609601" cy="43418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05600" y="1671147"/>
            <a:ext cx="1819545" cy="145851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template_english-5</Template>
  <TotalTime>3228</TotalTime>
  <Words>365</Words>
  <Application>Microsoft Office PowerPoint</Application>
  <PresentationFormat>On-screen Show (4:3)</PresentationFormat>
  <Paragraphs>121</Paragraphs>
  <Slides>74</Slides>
  <Notes>4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ヒラギノ角ゴ Pro W3</vt:lpstr>
      <vt:lpstr>Arial</vt:lpstr>
      <vt:lpstr>Arial Black</vt:lpstr>
      <vt:lpstr>Microsoft Sans Serif</vt:lpstr>
      <vt:lpstr>template_english</vt:lpstr>
      <vt:lpstr>Adobe Photoshop Image</vt:lpstr>
      <vt:lpstr>PowerPoint Presentation</vt:lpstr>
      <vt:lpstr>Raise your hand only if you can hear me otherwise please send me a message using the Questions box</vt:lpstr>
      <vt:lpstr>PowerPoint Presentation</vt:lpstr>
      <vt:lpstr>PowerPoint Presentation</vt:lpstr>
      <vt:lpstr>Questions/concerns</vt:lpstr>
      <vt:lpstr>Agenda</vt:lpstr>
      <vt:lpstr>https://patentscope.wipo.int/search/en/search.jsf</vt:lpstr>
      <vt:lpstr>Data coverage</vt:lpstr>
      <vt:lpstr>PATENTSCOPE: how to search</vt:lpstr>
      <vt:lpstr>Which interface to use?</vt:lpstr>
      <vt:lpstr>Simple search</vt:lpstr>
      <vt:lpstr>Simple search</vt:lpstr>
      <vt:lpstr>Our example</vt:lpstr>
      <vt:lpstr>PowerPoint Presentation</vt:lpstr>
      <vt:lpstr>Number</vt:lpstr>
      <vt:lpstr>PowerPoint Presentation</vt:lpstr>
      <vt:lpstr>PowerPoint Presentation</vt:lpstr>
      <vt:lpstr>PowerPoint Presentation</vt:lpstr>
      <vt:lpstr>Names</vt:lpstr>
      <vt:lpstr>PowerPoint Presentation</vt:lpstr>
      <vt:lpstr>PowerPoint Presentation</vt:lpstr>
      <vt:lpstr>PowerPoint Presentation</vt:lpstr>
      <vt:lpstr>IPC</vt:lpstr>
      <vt:lpstr>PowerPoint Presentation</vt:lpstr>
      <vt:lpstr>Simple search</vt:lpstr>
      <vt:lpstr>Field combination</vt:lpstr>
      <vt:lpstr>Our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Instant help</vt:lpstr>
      <vt:lpstr>PATENTSCOPE Help</vt:lpstr>
      <vt:lpstr>PowerPoint Presentation</vt:lpstr>
      <vt:lpstr>PowerPoint Presentation</vt:lpstr>
      <vt:lpstr>Cross-lingual expansion</vt:lpstr>
      <vt:lpstr>PowerPoint Presentation</vt:lpstr>
      <vt:lpstr>PowerPoint Presentation</vt:lpstr>
      <vt:lpstr>Result list</vt:lpstr>
      <vt:lpstr>Document download</vt:lpstr>
      <vt:lpstr>PowerPoint Presentation</vt:lpstr>
      <vt:lpstr>PowerPoint Presentation</vt:lpstr>
      <vt:lpstr>PowerPoint Presentation</vt:lpstr>
      <vt:lpstr>List download</vt:lpstr>
      <vt:lpstr>Logged-in</vt:lpstr>
      <vt:lpstr>Save</vt:lpstr>
      <vt:lpstr>Translate</vt:lpstr>
      <vt:lpstr>PowerPoint Presentation</vt:lpstr>
      <vt:lpstr>PowerPoint Presentation</vt:lpstr>
      <vt:lpstr>WIPO Translate</vt:lpstr>
      <vt:lpstr>PowerPoint Presentation</vt:lpstr>
      <vt:lpstr>Sort/narrow down</vt:lpstr>
      <vt:lpstr>PowerPoint Presentation</vt:lpstr>
      <vt:lpstr>PowerPoint Presentation</vt:lpstr>
      <vt:lpstr>PowerPoint Presentation</vt:lpstr>
      <vt:lpstr>Collections</vt:lpstr>
      <vt:lpstr>PowerPoint Presentation</vt:lpstr>
      <vt:lpstr>PowerPoint Presentation</vt:lpstr>
      <vt:lpstr>Q1: Using the PATENTSCOPE account, can you download the entire result list?</vt:lpstr>
      <vt:lpstr>Q1: Using the PATENTSCOPE account, can you download the entire result list?</vt:lpstr>
      <vt:lpstr>Q 2: if you would like to search in 4 fields combined by 2 operators which interface should you use?</vt:lpstr>
      <vt:lpstr>Q 2: if you would like to search in 4 fields combined by 2 operators which interface should you use?</vt:lpstr>
      <vt:lpstr>Q3: which data are you selecting here?</vt:lpstr>
      <vt:lpstr>Q3: which data are you selecting here?</vt:lpstr>
      <vt:lpstr>Survey</vt:lpstr>
      <vt:lpstr>PowerPoint Presentation</vt:lpstr>
      <vt:lpstr>PowerPoint Presentation</vt:lpstr>
      <vt:lpstr>Next webinar</vt:lpstr>
      <vt:lpstr>Global Brand Database: webinar</vt:lpstr>
      <vt:lpstr>Global Design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keywords>FOR OFFICIAL USE ONLY</cp:keywords>
  <cp:lastModifiedBy>AMMANN Sandrine</cp:lastModifiedBy>
  <cp:revision>24</cp:revision>
  <dcterms:created xsi:type="dcterms:W3CDTF">2020-10-19T08:34:55Z</dcterms:created>
  <dcterms:modified xsi:type="dcterms:W3CDTF">2020-10-21T14:23:49Z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6090fa9f-1d61-42c4-9a3c-02ebf03848b3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