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ebp"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6" r:id="rId2"/>
    <p:sldId id="259" r:id="rId3"/>
    <p:sldId id="260" r:id="rId4"/>
    <p:sldId id="261"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279" r:id="rId22"/>
    <p:sldId id="291" r:id="rId23"/>
    <p:sldId id="292" r:id="rId24"/>
    <p:sldId id="293" r:id="rId25"/>
    <p:sldId id="285" r:id="rId26"/>
    <p:sldId id="296" r:id="rId27"/>
    <p:sldId id="297" r:id="rId28"/>
    <p:sldId id="287" r:id="rId29"/>
    <p:sldId id="286" r:id="rId30"/>
    <p:sldId id="280" r:id="rId31"/>
    <p:sldId id="301" r:id="rId32"/>
    <p:sldId id="302" r:id="rId33"/>
    <p:sldId id="303" r:id="rId34"/>
    <p:sldId id="304" r:id="rId35"/>
    <p:sldId id="305" r:id="rId36"/>
    <p:sldId id="306" r:id="rId37"/>
    <p:sldId id="307" r:id="rId38"/>
    <p:sldId id="281" r:id="rId39"/>
    <p:sldId id="311" r:id="rId40"/>
    <p:sldId id="312" r:id="rId41"/>
    <p:sldId id="282" r:id="rId42"/>
    <p:sldId id="298" r:id="rId43"/>
    <p:sldId id="299" r:id="rId44"/>
    <p:sldId id="300" r:id="rId45"/>
    <p:sldId id="288" r:id="rId46"/>
    <p:sldId id="289" r:id="rId47"/>
    <p:sldId id="290" r:id="rId48"/>
    <p:sldId id="308" r:id="rId49"/>
    <p:sldId id="309" r:id="rId50"/>
    <p:sldId id="310" r:id="rId51"/>
    <p:sldId id="294" r:id="rId52"/>
    <p:sldId id="295" r:id="rId53"/>
    <p:sldId id="262" r:id="rId54"/>
    <p:sldId id="263" r:id="rId55"/>
    <p:sldId id="264" r:id="rId56"/>
    <p:sldId id="265" r:id="rId57"/>
    <p:sldId id="266" r:id="rId58"/>
    <p:sldId id="267" r:id="rId59"/>
    <p:sldId id="268" r:id="rId60"/>
    <p:sldId id="269" r:id="rId61"/>
    <p:sldId id="270" r:id="rId62"/>
    <p:sldId id="271" r:id="rId63"/>
    <p:sldId id="272" r:id="rId64"/>
    <p:sldId id="273" r:id="rId65"/>
    <p:sldId id="274" r:id="rId66"/>
    <p:sldId id="275" r:id="rId67"/>
    <p:sldId id="276" r:id="rId68"/>
    <p:sldId id="277" r:id="rId69"/>
    <p:sldId id="329" r:id="rId70"/>
    <p:sldId id="330" r:id="rId71"/>
    <p:sldId id="331" r:id="rId72"/>
    <p:sldId id="278" r:id="rId73"/>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p:cViewPr varScale="1">
        <p:scale>
          <a:sx n="112" d="100"/>
          <a:sy n="112" d="100"/>
        </p:scale>
        <p:origin x="126"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4BB19CF-8079-422E-992A-910D4360D8C4}" type="slidenum">
              <a:rPr lang="en-US" altLang="en-US" sz="1200"/>
              <a:pPr eaLnBrk="1" hangingPunct="1"/>
              <a:t>68</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083928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75B43FA-0534-4D49-AE2A-76D945E45E74}" type="slidenum">
              <a:rPr lang="en-US" altLang="en-US" sz="1200"/>
              <a:pPr eaLnBrk="1" hangingPunct="1"/>
              <a:t>72</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406721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0"/>
            <a:ext cx="2133600" cy="476250"/>
          </a:xfrm>
        </p:spPr>
        <p:txBody>
          <a:bodyPr/>
          <a:lstStyle>
            <a:lvl1pPr>
              <a:defRPr/>
            </a:lvl1pPr>
          </a:lstStyle>
          <a:p>
            <a:fld id="{7DCC91D2-399F-4A6F-91CC-7341AA97CD91}" type="slidenum">
              <a:rPr lang="en-US" altLang="en-US"/>
              <a:pPr/>
              <a:t>‹#›</a:t>
            </a:fld>
            <a:endParaRPr lang="en-US" altLang="en-US"/>
          </a:p>
        </p:txBody>
      </p:sp>
    </p:spTree>
    <p:extLst>
      <p:ext uri="{BB962C8B-B14F-4D97-AF65-F5344CB8AC3E}">
        <p14:creationId xmlns:p14="http://schemas.microsoft.com/office/powerpoint/2010/main" val="1514515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476250"/>
          </a:xfrm>
        </p:spPr>
        <p:txBody>
          <a:bodyPr/>
          <a:lstStyle>
            <a:lvl1pPr>
              <a:defRPr/>
            </a:lvl1pPr>
          </a:lstStyle>
          <a:p>
            <a:fld id="{CDCEE4AE-5CCC-4B1B-82DD-7500C7B96064}" type="slidenum">
              <a:rPr lang="en-US" altLang="en-US"/>
              <a:pPr/>
              <a:t>‹#›</a:t>
            </a:fld>
            <a:endParaRPr lang="en-US" altLang="en-US"/>
          </a:p>
        </p:txBody>
      </p:sp>
    </p:spTree>
    <p:extLst>
      <p:ext uri="{BB962C8B-B14F-4D97-AF65-F5344CB8AC3E}">
        <p14:creationId xmlns:p14="http://schemas.microsoft.com/office/powerpoint/2010/main" val="66132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
        <p:nvSpPr>
          <p:cNvPr id="8" name="fr" descr="  "/>
          <p:cNvSpPr txBox="1"/>
          <p:nvPr userDrawn="1"/>
        </p:nvSpPr>
        <p:spPr>
          <a:xfrm>
            <a:off x="0" y="6537960"/>
            <a:ext cx="9144000" cy="223138"/>
          </a:xfrm>
          <a:prstGeom prst="rect">
            <a:avLst/>
          </a:prstGeom>
          <a:noFill/>
        </p:spPr>
        <p:txBody>
          <a:bodyPr vert="horz" rtlCol="0">
            <a:spAutoFit/>
          </a:bodyPr>
          <a:lstStyle/>
          <a:p>
            <a:pPr algn="r"/>
            <a:r>
              <a:rPr lang="es-CO" sz="850" b="0" i="0" u="none" baseline="0" smtClean="0">
                <a:solidFill>
                  <a:srgbClr val="000000"/>
                </a:solidFill>
                <a:latin typeface="Microsoft Sans Serif" panose="020B0604020202020204" pitchFamily="34" charset="0"/>
              </a:rPr>
              <a:t>  </a:t>
            </a:r>
            <a:endParaRPr lang="es-CO" sz="850" b="0" i="0" u="none" baseline="0">
              <a:solidFill>
                <a:srgbClr val="000000"/>
              </a:solidFill>
              <a:latin typeface="Microsoft Sans Serif"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6"/>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wipo.int/classifications/ipc/ipcpu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Honey_extraction"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www.cooperativepatentclassification.org/index" TargetMode="Externa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web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wipo.int/patentscope/en/webinar/"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wipo.int/reference/en/designdb/webinar/index.html" TargetMode="External"/><Relationship Id="rId2" Type="http://schemas.openxmlformats.org/officeDocument/2006/relationships/hyperlink" Target="https://www.wipo.int/reference/en/branddb/webinar/index.htm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patentscope.wipo.int/search/en/help/data_coverage.jsf"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wipo.int/classifications/ipc/en/index.html" TargetMode="External"/><Relationship Id="rId2" Type="http://schemas.openxmlformats.org/officeDocument/2006/relationships/hyperlink" Target="https://www.cooperativepatentclassification.org/inde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5410200" cy="1333500"/>
          </a:xfrm>
          <a:noFill/>
        </p:spPr>
        <p:txBody>
          <a:bodyPr/>
          <a:lstStyle/>
          <a:p>
            <a:pPr eaLnBrk="1" hangingPunct="1"/>
            <a:r>
              <a:rPr lang="en-US" sz="3000" b="1" dirty="0" smtClean="0">
                <a:solidFill>
                  <a:srgbClr val="00408C"/>
                </a:solidFill>
                <a:ea typeface="ヒラギノ角ゴ Pro W3" pitchFamily="1" charset="-128"/>
              </a:rPr>
              <a:t>CPC &amp; IPC in PATENTSCOPE</a:t>
            </a:r>
          </a:p>
        </p:txBody>
      </p:sp>
      <p:sp>
        <p:nvSpPr>
          <p:cNvPr id="3075"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dirty="0" smtClean="0">
                <a:solidFill>
                  <a:srgbClr val="3399FF"/>
                </a:solidFill>
                <a:latin typeface="Arial Black" pitchFamily="34" charset="0"/>
                <a:ea typeface="ヒラギノ角ゴ Pro W3" pitchFamily="1" charset="-128"/>
              </a:rPr>
              <a:t>Online</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July</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2020</a:t>
            </a:r>
            <a:endParaRPr lang="en-US"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Patrick </a:t>
            </a:r>
            <a:r>
              <a:rPr lang="en-US" sz="1800" dirty="0" smtClean="0">
                <a:solidFill>
                  <a:srgbClr val="00408C"/>
                </a:solidFill>
                <a:ea typeface="ヒラギノ角ゴ Pro W3" pitchFamily="1" charset="-128"/>
              </a:rPr>
              <a:t>Fievet - </a:t>
            </a:r>
            <a:r>
              <a:rPr lang="en-US" sz="1800" dirty="0" smtClean="0">
                <a:solidFill>
                  <a:srgbClr val="00408C"/>
                </a:solidFill>
                <a:ea typeface="ヒラギノ角ゴ Pro W3" pitchFamily="1" charset="-128"/>
              </a:rPr>
              <a:t>IT </a:t>
            </a:r>
            <a:r>
              <a:rPr lang="en-US" sz="1800" dirty="0" smtClean="0">
                <a:solidFill>
                  <a:srgbClr val="00408C"/>
                </a:solidFill>
                <a:ea typeface="ヒラギノ角ゴ Pro W3" pitchFamily="1" charset="-128"/>
              </a:rPr>
              <a:t>Systems Head</a:t>
            </a:r>
          </a:p>
          <a:p>
            <a:pPr>
              <a:spcBef>
                <a:spcPct val="20000"/>
              </a:spcBef>
            </a:pPr>
            <a:r>
              <a:rPr lang="en-US" sz="1800" dirty="0" smtClean="0">
                <a:solidFill>
                  <a:srgbClr val="00408C"/>
                </a:solidFill>
                <a:ea typeface="ヒラギノ角ゴ Pro W3" pitchFamily="1" charset="-128"/>
              </a:rPr>
              <a:t>Sandrine Ammann – Marketing &amp; Communications Officer</a:t>
            </a:r>
            <a:endParaRPr lang="en-US" sz="1800" dirty="0">
              <a:solidFill>
                <a:srgbClr val="00408C"/>
              </a:solidFill>
              <a:ea typeface="ヒラギノ角ゴ Pro W3" pitchFamily="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Search strategies using IPC and CPC</a:t>
            </a:r>
          </a:p>
        </p:txBody>
      </p:sp>
      <p:sp>
        <p:nvSpPr>
          <p:cNvPr id="6147" name="Rectangle 3"/>
          <p:cNvSpPr>
            <a:spLocks noGrp="1" noChangeArrowheads="1"/>
          </p:cNvSpPr>
          <p:nvPr>
            <p:ph type="body" idx="1"/>
          </p:nvPr>
        </p:nvSpPr>
        <p:spPr>
          <a:xfrm>
            <a:off x="395288" y="1412875"/>
            <a:ext cx="8229600" cy="4608513"/>
          </a:xfrm>
        </p:spPr>
        <p:txBody>
          <a:bodyPr/>
          <a:lstStyle/>
          <a:p>
            <a:pPr marL="0" indent="0" eaLnBrk="1" hangingPunct="1">
              <a:buFontTx/>
              <a:buNone/>
              <a:defRPr/>
            </a:pPr>
            <a:endParaRPr lang="en-US" altLang="en-US" dirty="0" smtClean="0"/>
          </a:p>
          <a:p>
            <a:pPr eaLnBrk="1" hangingPunct="1">
              <a:defRPr/>
            </a:pPr>
            <a:r>
              <a:rPr lang="en-US" altLang="en-US" dirty="0" smtClean="0"/>
              <a:t>A top-down approach logically starts with IPC search in user’s preferred language</a:t>
            </a:r>
          </a:p>
          <a:p>
            <a:pPr marL="0" indent="0" eaLnBrk="1" hangingPunct="1">
              <a:buFontTx/>
              <a:buNone/>
              <a:defRPr/>
            </a:pPr>
            <a:endParaRPr lang="en-US" altLang="en-US" dirty="0" smtClean="0"/>
          </a:p>
          <a:p>
            <a:pPr eaLnBrk="1" hangingPunct="1">
              <a:defRPr/>
            </a:pPr>
            <a:r>
              <a:rPr lang="en-US" altLang="en-US" dirty="0" smtClean="0"/>
              <a:t>On the basis of identified IPC symbols, the scope can be refined using CPC subdivisions of the IPC</a:t>
            </a:r>
          </a:p>
          <a:p>
            <a:pPr eaLnBrk="1" hangingPunct="1">
              <a:defRPr/>
            </a:pPr>
            <a:endParaRPr lang="en-US" altLang="en-US" dirty="0"/>
          </a:p>
          <a:p>
            <a:pPr eaLnBrk="1" hangingPunct="1">
              <a:defRPr/>
            </a:pPr>
            <a:r>
              <a:rPr lang="en-US" altLang="en-US" dirty="0" smtClean="0"/>
              <a:t>Patent database e.g. </a:t>
            </a:r>
            <a:r>
              <a:rPr lang="en-US" altLang="en-US" dirty="0" smtClean="0"/>
              <a:t>PATENTSCOPE </a:t>
            </a:r>
            <a:r>
              <a:rPr lang="en-US" altLang="en-US" dirty="0" smtClean="0"/>
              <a:t>can be searched on the basis of the selected patent classification symbols</a:t>
            </a:r>
          </a:p>
          <a:p>
            <a:pPr eaLnBrk="1" hangingPunct="1">
              <a:defRPr/>
            </a:pPr>
            <a:endParaRPr lang="en-US" altLang="en-US" dirty="0" smtClean="0"/>
          </a:p>
          <a:p>
            <a:pPr marL="0" indent="0" eaLnBrk="1" hangingPunct="1">
              <a:buFontTx/>
              <a:buNone/>
              <a:defRPr/>
            </a:pPr>
            <a:endParaRPr lang="en-US" altLang="en-US" dirty="0" smtClean="0"/>
          </a:p>
        </p:txBody>
      </p:sp>
    </p:spTree>
    <p:extLst>
      <p:ext uri="{BB962C8B-B14F-4D97-AF65-F5344CB8AC3E}">
        <p14:creationId xmlns:p14="http://schemas.microsoft.com/office/powerpoint/2010/main" val="4021521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IPC publication platform (IPCPUB) features</a:t>
            </a:r>
          </a:p>
        </p:txBody>
      </p:sp>
      <p:sp>
        <p:nvSpPr>
          <p:cNvPr id="6147" name="Rectangle 3"/>
          <p:cNvSpPr>
            <a:spLocks noGrp="1" noChangeArrowheads="1"/>
          </p:cNvSpPr>
          <p:nvPr>
            <p:ph type="body" idx="1"/>
          </p:nvPr>
        </p:nvSpPr>
        <p:spPr>
          <a:xfrm>
            <a:off x="395288" y="1412875"/>
            <a:ext cx="8229600" cy="4679950"/>
          </a:xfrm>
        </p:spPr>
        <p:txBody>
          <a:bodyPr/>
          <a:lstStyle/>
          <a:p>
            <a:pPr eaLnBrk="1" hangingPunct="1">
              <a:buFontTx/>
              <a:buNone/>
              <a:defRPr/>
            </a:pPr>
            <a:r>
              <a:rPr lang="fr-CH" dirty="0">
                <a:hlinkClick r:id="rId2"/>
              </a:rPr>
              <a:t>https://www.wipo.int/classifications/ipc/ipcpub</a:t>
            </a:r>
            <a:r>
              <a:rPr lang="fr-CH" dirty="0" smtClean="0">
                <a:hlinkClick r:id="rId2"/>
              </a:rPr>
              <a:t>/</a:t>
            </a:r>
            <a:endParaRPr lang="fr-CH" dirty="0" smtClean="0"/>
          </a:p>
          <a:p>
            <a:pPr eaLnBrk="1" hangingPunct="1">
              <a:buFontTx/>
              <a:buNone/>
              <a:defRPr/>
            </a:pPr>
            <a:endParaRPr lang="fr-CH" altLang="en-US" dirty="0"/>
          </a:p>
          <a:p>
            <a:pPr eaLnBrk="1" hangingPunct="1">
              <a:defRPr/>
            </a:pPr>
            <a:r>
              <a:rPr lang="en-US" altLang="en-US" dirty="0" smtClean="0"/>
              <a:t>Text search in the IPC vocabulary</a:t>
            </a:r>
            <a:endParaRPr lang="en-US" altLang="en-US" dirty="0"/>
          </a:p>
          <a:p>
            <a:pPr eaLnBrk="1" hangingPunct="1">
              <a:defRPr/>
            </a:pPr>
            <a:r>
              <a:rPr lang="en-US" altLang="en-US" dirty="0" smtClean="0"/>
              <a:t>Statistic-based search in </a:t>
            </a:r>
            <a:r>
              <a:rPr lang="en-US" altLang="en-US" dirty="0" smtClean="0"/>
              <a:t>PATENTSCOPE </a:t>
            </a:r>
            <a:r>
              <a:rPr lang="en-US" altLang="en-US" dirty="0" smtClean="0"/>
              <a:t>(STATS): most frequently used IPCs for the query expression</a:t>
            </a:r>
          </a:p>
          <a:p>
            <a:pPr eaLnBrk="1" hangingPunct="1">
              <a:defRPr/>
            </a:pPr>
            <a:r>
              <a:rPr lang="en-US" altLang="en-US" dirty="0" smtClean="0"/>
              <a:t>Text Categorization in IPC (IPCCAT): Neural networks to classify a small text in the IPC</a:t>
            </a:r>
          </a:p>
          <a:p>
            <a:pPr eaLnBrk="1" hangingPunct="1">
              <a:defRPr/>
            </a:pPr>
            <a:r>
              <a:rPr lang="en-US" altLang="en-US" dirty="0" smtClean="0"/>
              <a:t>Bridge to patent databases &amp; national versions of the IPC</a:t>
            </a:r>
          </a:p>
          <a:p>
            <a:pPr eaLnBrk="1" hangingPunct="1">
              <a:defRPr/>
            </a:pPr>
            <a:r>
              <a:rPr lang="en-US" altLang="en-US" dirty="0" smtClean="0"/>
              <a:t>IPC/CPC Parallel viewer</a:t>
            </a:r>
            <a:endParaRPr lang="en-US" altLang="en-US" dirty="0"/>
          </a:p>
          <a:p>
            <a:pPr marL="0" indent="0" eaLnBrk="1" hangingPunct="1">
              <a:buFontTx/>
              <a:buNone/>
              <a:defRPr/>
            </a:pPr>
            <a:endParaRPr lang="en-US" altLang="en-US" dirty="0"/>
          </a:p>
          <a:p>
            <a:pPr eaLnBrk="1" hangingPunct="1">
              <a:buFontTx/>
              <a:buNone/>
              <a:defRPr/>
            </a:pPr>
            <a:endParaRPr lang="en-US" altLang="en-US" dirty="0" smtClean="0"/>
          </a:p>
        </p:txBody>
      </p:sp>
    </p:spTree>
    <p:extLst>
      <p:ext uri="{BB962C8B-B14F-4D97-AF65-F5344CB8AC3E}">
        <p14:creationId xmlns:p14="http://schemas.microsoft.com/office/powerpoint/2010/main" val="3566693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IPC publication platform (IPCPUB)</a:t>
            </a:r>
          </a:p>
        </p:txBody>
      </p:sp>
      <p:sp>
        <p:nvSpPr>
          <p:cNvPr id="6147" name="Rectangle 3"/>
          <p:cNvSpPr>
            <a:spLocks noGrp="1" noChangeArrowheads="1"/>
          </p:cNvSpPr>
          <p:nvPr>
            <p:ph type="body" idx="1"/>
          </p:nvPr>
        </p:nvSpPr>
        <p:spPr>
          <a:xfrm>
            <a:off x="395288" y="1412875"/>
            <a:ext cx="8229600" cy="4352925"/>
          </a:xfrm>
        </p:spPr>
        <p:txBody>
          <a:bodyPr/>
          <a:lstStyle/>
          <a:p>
            <a:pPr eaLnBrk="1" hangingPunct="1">
              <a:buFontTx/>
              <a:buNone/>
              <a:defRPr/>
            </a:pPr>
            <a:r>
              <a:rPr lang="en-US" altLang="en-US" b="1" dirty="0" smtClean="0">
                <a:solidFill>
                  <a:srgbClr val="00B050"/>
                </a:solidFill>
              </a:rPr>
              <a:t>“Simple search”</a:t>
            </a:r>
          </a:p>
          <a:p>
            <a:pPr eaLnBrk="1" hangingPunct="1">
              <a:buFontTx/>
              <a:buNone/>
              <a:defRPr/>
            </a:pPr>
            <a:endParaRPr lang="en-US" altLang="en-US" dirty="0" smtClean="0"/>
          </a:p>
          <a:p>
            <a:pPr eaLnBrk="1" hangingPunct="1">
              <a:defRPr/>
            </a:pPr>
            <a:r>
              <a:rPr lang="en-US" altLang="en-US" dirty="0" smtClean="0"/>
              <a:t>Cascade of text searches combining:</a:t>
            </a:r>
          </a:p>
          <a:p>
            <a:pPr lvl="1" eaLnBrk="1" hangingPunct="1">
              <a:defRPr/>
            </a:pPr>
            <a:r>
              <a:rPr lang="en-US" altLang="en-US" dirty="0" smtClean="0"/>
              <a:t>Search in the IPC Scheme,</a:t>
            </a:r>
          </a:p>
          <a:p>
            <a:pPr lvl="1" eaLnBrk="1" hangingPunct="1">
              <a:defRPr/>
            </a:pPr>
            <a:r>
              <a:rPr lang="en-US" altLang="en-US" dirty="0" smtClean="0"/>
              <a:t>Search in the IPC Catchwords,</a:t>
            </a:r>
            <a:endParaRPr lang="en-US" altLang="en-US" dirty="0" smtClean="0">
              <a:solidFill>
                <a:srgbClr val="FF0000"/>
              </a:solidFill>
            </a:endParaRPr>
          </a:p>
          <a:p>
            <a:pPr lvl="1" eaLnBrk="1" hangingPunct="1">
              <a:defRPr/>
            </a:pPr>
            <a:r>
              <a:rPr lang="en-US" altLang="en-US" dirty="0" smtClean="0"/>
              <a:t>Statistics on most frequently used IPC of patent documents found in </a:t>
            </a:r>
            <a:r>
              <a:rPr lang="en-US" altLang="en-US" dirty="0" smtClean="0"/>
              <a:t>PATENTSCOPE </a:t>
            </a:r>
            <a:r>
              <a:rPr lang="en-US" altLang="en-US" dirty="0" smtClean="0"/>
              <a:t>search results (STATS),</a:t>
            </a:r>
          </a:p>
          <a:p>
            <a:pPr lvl="1" eaLnBrk="1" hangingPunct="1">
              <a:defRPr/>
            </a:pPr>
            <a:r>
              <a:rPr lang="en-US" altLang="en-US" dirty="0" smtClean="0"/>
              <a:t>Text Categorization (IPCCAT)</a:t>
            </a:r>
          </a:p>
          <a:p>
            <a:pPr marL="457200" lvl="1" indent="0" eaLnBrk="1" hangingPunct="1">
              <a:buFontTx/>
              <a:buNone/>
              <a:defRPr/>
            </a:pPr>
            <a:endParaRPr lang="en-US" altLang="en-US" dirty="0" smtClean="0"/>
          </a:p>
          <a:p>
            <a:pPr eaLnBrk="1" hangingPunct="1">
              <a:defRPr/>
            </a:pPr>
            <a:r>
              <a:rPr lang="en-US" altLang="en-US" dirty="0" smtClean="0"/>
              <a:t>Search results ordered by guessed relevance</a:t>
            </a:r>
          </a:p>
          <a:p>
            <a:pPr eaLnBrk="1" hangingPunct="1">
              <a:buFontTx/>
              <a:buNone/>
              <a:defRPr/>
            </a:pPr>
            <a:endParaRPr lang="en-US" altLang="en-US" dirty="0" smtClean="0"/>
          </a:p>
        </p:txBody>
      </p:sp>
    </p:spTree>
    <p:extLst>
      <p:ext uri="{BB962C8B-B14F-4D97-AF65-F5344CB8AC3E}">
        <p14:creationId xmlns:p14="http://schemas.microsoft.com/office/powerpoint/2010/main" val="582341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IPC publication platform (IPCPUB)</a:t>
            </a:r>
          </a:p>
        </p:txBody>
      </p:sp>
      <p:sp>
        <p:nvSpPr>
          <p:cNvPr id="11267" name="Rectangle 3"/>
          <p:cNvSpPr>
            <a:spLocks noGrp="1" noChangeArrowheads="1"/>
          </p:cNvSpPr>
          <p:nvPr>
            <p:ph type="body" idx="1"/>
          </p:nvPr>
        </p:nvSpPr>
        <p:spPr>
          <a:xfrm>
            <a:off x="395288" y="1412875"/>
            <a:ext cx="8229600" cy="4352925"/>
          </a:xfrm>
        </p:spPr>
        <p:txBody>
          <a:bodyPr/>
          <a:lstStyle/>
          <a:p>
            <a:pPr eaLnBrk="1" hangingPunct="1">
              <a:buFontTx/>
              <a:buNone/>
            </a:pPr>
            <a:r>
              <a:rPr lang="en-US" altLang="en-US" b="1" smtClean="0">
                <a:solidFill>
                  <a:srgbClr val="00B050"/>
                </a:solidFill>
              </a:rPr>
              <a:t>Text search in the IPC vocabulary</a:t>
            </a:r>
          </a:p>
          <a:p>
            <a:pPr eaLnBrk="1" hangingPunct="1">
              <a:buFontTx/>
              <a:buNone/>
            </a:pPr>
            <a:endParaRPr lang="en-US" altLang="en-US" smtClean="0"/>
          </a:p>
          <a:p>
            <a:pPr lvl="1" eaLnBrk="1" hangingPunct="1"/>
            <a:r>
              <a:rPr lang="en-US" altLang="en-US" smtClean="0"/>
              <a:t>Search in the IPC Scheme or in the IPC Catchwords</a:t>
            </a:r>
          </a:p>
          <a:p>
            <a:pPr lvl="1" eaLnBrk="1" hangingPunct="1"/>
            <a:r>
              <a:rPr lang="en-US" altLang="en-US" smtClean="0"/>
              <a:t>Small variations of the query words </a:t>
            </a:r>
          </a:p>
          <a:p>
            <a:pPr lvl="1" eaLnBrk="1" hangingPunct="1"/>
            <a:r>
              <a:rPr lang="en-US" altLang="en-US" smtClean="0"/>
              <a:t>“Path” search in the IPC tree structure</a:t>
            </a:r>
          </a:p>
          <a:p>
            <a:pPr lvl="1" eaLnBrk="1" hangingPunct="1"/>
            <a:endParaRPr lang="en-US" altLang="en-US" smtClean="0"/>
          </a:p>
          <a:p>
            <a:pPr lvl="1" eaLnBrk="1" hangingPunct="1"/>
            <a:r>
              <a:rPr lang="en-US" altLang="en-US" smtClean="0"/>
              <a:t>If the term does not exist in the IPC vocabulary it cannot be found</a:t>
            </a:r>
          </a:p>
          <a:p>
            <a:pPr lvl="1" eaLnBrk="1" hangingPunct="1"/>
            <a:r>
              <a:rPr lang="en-US" altLang="en-US" smtClean="0"/>
              <a:t>Can be conducted in more languages than EN only</a:t>
            </a:r>
          </a:p>
          <a:p>
            <a:pPr lvl="1" eaLnBrk="1" hangingPunct="1"/>
            <a:endParaRPr lang="en-US" altLang="en-US" smtClean="0">
              <a:solidFill>
                <a:srgbClr val="FF0000"/>
              </a:solidFill>
            </a:endParaRPr>
          </a:p>
          <a:p>
            <a:pPr eaLnBrk="1" hangingPunct="1">
              <a:buFontTx/>
              <a:buNone/>
            </a:pPr>
            <a:endParaRPr lang="en-US" altLang="en-US" smtClean="0"/>
          </a:p>
        </p:txBody>
      </p:sp>
    </p:spTree>
    <p:extLst>
      <p:ext uri="{BB962C8B-B14F-4D97-AF65-F5344CB8AC3E}">
        <p14:creationId xmlns:p14="http://schemas.microsoft.com/office/powerpoint/2010/main" val="3152355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IPC publication platform (IPCPUB)</a:t>
            </a:r>
          </a:p>
        </p:txBody>
      </p:sp>
      <p:sp>
        <p:nvSpPr>
          <p:cNvPr id="12291" name="Rectangle 3"/>
          <p:cNvSpPr>
            <a:spLocks noGrp="1" noChangeArrowheads="1"/>
          </p:cNvSpPr>
          <p:nvPr>
            <p:ph type="body" idx="1"/>
          </p:nvPr>
        </p:nvSpPr>
        <p:spPr>
          <a:xfrm>
            <a:off x="395288" y="1412875"/>
            <a:ext cx="8229600" cy="4352925"/>
          </a:xfrm>
        </p:spPr>
        <p:txBody>
          <a:bodyPr/>
          <a:lstStyle/>
          <a:p>
            <a:pPr eaLnBrk="1" hangingPunct="1">
              <a:buFontTx/>
              <a:buNone/>
            </a:pPr>
            <a:r>
              <a:rPr lang="en-US" altLang="en-US" b="1" dirty="0" smtClean="0">
                <a:solidFill>
                  <a:srgbClr val="00B050"/>
                </a:solidFill>
              </a:rPr>
              <a:t>STATS search in </a:t>
            </a:r>
            <a:r>
              <a:rPr lang="en-US" altLang="en-US" b="1" dirty="0" smtClean="0">
                <a:solidFill>
                  <a:srgbClr val="00B050"/>
                </a:solidFill>
              </a:rPr>
              <a:t>PATENTSCOPE</a:t>
            </a:r>
            <a:endParaRPr lang="en-US" altLang="en-US" b="1" dirty="0" smtClean="0">
              <a:solidFill>
                <a:srgbClr val="00B050"/>
              </a:solidFill>
            </a:endParaRPr>
          </a:p>
          <a:p>
            <a:pPr eaLnBrk="1" hangingPunct="1">
              <a:buFontTx/>
              <a:buNone/>
            </a:pPr>
            <a:endParaRPr lang="en-US" altLang="en-US" dirty="0" smtClean="0"/>
          </a:p>
          <a:p>
            <a:pPr lvl="1" eaLnBrk="1" hangingPunct="1"/>
            <a:r>
              <a:rPr lang="en-US" altLang="en-US" dirty="0" smtClean="0"/>
              <a:t>PATENSCOPE search of the text</a:t>
            </a:r>
          </a:p>
          <a:p>
            <a:pPr lvl="1" eaLnBrk="1" hangingPunct="1"/>
            <a:r>
              <a:rPr lang="en-US" altLang="en-US" dirty="0" smtClean="0"/>
              <a:t>Extraction of the most frequently used IPCs in these search results</a:t>
            </a:r>
          </a:p>
          <a:p>
            <a:pPr lvl="1" eaLnBrk="1" hangingPunct="1"/>
            <a:endParaRPr lang="en-US" altLang="en-US" dirty="0" smtClean="0"/>
          </a:p>
          <a:p>
            <a:pPr lvl="1" eaLnBrk="1" hangingPunct="1"/>
            <a:r>
              <a:rPr lang="en-US" altLang="en-US" dirty="0" smtClean="0"/>
              <a:t>=&gt;addresses terms that do not exist in the IPC vocabulary but exists in </a:t>
            </a:r>
            <a:r>
              <a:rPr lang="en-US" altLang="en-US" dirty="0" smtClean="0"/>
              <a:t>PATENTSCOPE </a:t>
            </a:r>
            <a:r>
              <a:rPr lang="en-US" altLang="en-US" dirty="0" smtClean="0"/>
              <a:t>patent documents</a:t>
            </a:r>
            <a:endParaRPr lang="en-US" altLang="en-US" dirty="0" smtClean="0">
              <a:solidFill>
                <a:srgbClr val="FF0000"/>
              </a:solidFill>
            </a:endParaRPr>
          </a:p>
          <a:p>
            <a:pPr eaLnBrk="1" hangingPunct="1">
              <a:buFontTx/>
              <a:buNone/>
            </a:pPr>
            <a:endParaRPr lang="en-US" altLang="en-US" dirty="0" smtClean="0"/>
          </a:p>
        </p:txBody>
      </p:sp>
    </p:spTree>
    <p:extLst>
      <p:ext uri="{BB962C8B-B14F-4D97-AF65-F5344CB8AC3E}">
        <p14:creationId xmlns:p14="http://schemas.microsoft.com/office/powerpoint/2010/main" val="346068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IPC publication platform (IPCPUB)</a:t>
            </a:r>
          </a:p>
        </p:txBody>
      </p:sp>
      <p:sp>
        <p:nvSpPr>
          <p:cNvPr id="13315" name="Rectangle 3"/>
          <p:cNvSpPr>
            <a:spLocks noGrp="1" noChangeArrowheads="1"/>
          </p:cNvSpPr>
          <p:nvPr>
            <p:ph type="body" idx="1"/>
          </p:nvPr>
        </p:nvSpPr>
        <p:spPr>
          <a:xfrm>
            <a:off x="395288" y="1412875"/>
            <a:ext cx="8229600" cy="4352925"/>
          </a:xfrm>
        </p:spPr>
        <p:txBody>
          <a:bodyPr/>
          <a:lstStyle/>
          <a:p>
            <a:pPr eaLnBrk="1" hangingPunct="1">
              <a:buFontTx/>
              <a:buNone/>
            </a:pPr>
            <a:r>
              <a:rPr lang="en-US" altLang="en-US" b="1" dirty="0" smtClean="0">
                <a:solidFill>
                  <a:srgbClr val="00B050"/>
                </a:solidFill>
              </a:rPr>
              <a:t>IPCCAT Automatic text categorization in the IPC</a:t>
            </a:r>
          </a:p>
          <a:p>
            <a:pPr eaLnBrk="1" hangingPunct="1">
              <a:buFontTx/>
              <a:buNone/>
            </a:pPr>
            <a:endParaRPr lang="en-US" altLang="en-US" dirty="0" smtClean="0"/>
          </a:p>
          <a:p>
            <a:pPr lvl="1" eaLnBrk="1" hangingPunct="1"/>
            <a:r>
              <a:rPr lang="en-US" altLang="en-US" dirty="0" smtClean="0"/>
              <a:t> ~8 000 neural networks trained with 50 millions of classified patent documents in English language</a:t>
            </a:r>
          </a:p>
          <a:p>
            <a:pPr lvl="1" eaLnBrk="1" hangingPunct="1"/>
            <a:r>
              <a:rPr lang="en-US" altLang="en-US" dirty="0" smtClean="0"/>
              <a:t>Cross-lingual: accepts 10 languages </a:t>
            </a:r>
          </a:p>
          <a:p>
            <a:pPr lvl="1" eaLnBrk="1" hangingPunct="1"/>
            <a:r>
              <a:rPr lang="en-US" altLang="en-US" dirty="0" smtClean="0"/>
              <a:t>Precision of predictions a IPC deepest level: 85% </a:t>
            </a:r>
          </a:p>
          <a:p>
            <a:pPr lvl="1" eaLnBrk="1" hangingPunct="1"/>
            <a:endParaRPr lang="en-US" altLang="en-US" dirty="0" smtClean="0"/>
          </a:p>
          <a:p>
            <a:pPr lvl="1" eaLnBrk="1" hangingPunct="1"/>
            <a:r>
              <a:rPr lang="en-US" altLang="en-US" dirty="0" smtClean="0"/>
              <a:t>=&gt;addresses terms that do not exist in the IPC vocabulary but exists in </a:t>
            </a:r>
            <a:r>
              <a:rPr lang="en-US" altLang="en-US" dirty="0" smtClean="0"/>
              <a:t>PATENTSCOPE </a:t>
            </a:r>
            <a:r>
              <a:rPr lang="en-US" altLang="en-US" dirty="0" smtClean="0"/>
              <a:t>patent documents</a:t>
            </a:r>
            <a:endParaRPr lang="en-US" altLang="en-US" dirty="0" smtClean="0">
              <a:solidFill>
                <a:srgbClr val="FF0000"/>
              </a:solidFill>
            </a:endParaRPr>
          </a:p>
          <a:p>
            <a:pPr eaLnBrk="1" hangingPunct="1">
              <a:buFontTx/>
              <a:buNone/>
            </a:pPr>
            <a:endParaRPr lang="en-US" altLang="en-US" dirty="0" smtClean="0"/>
          </a:p>
        </p:txBody>
      </p:sp>
    </p:spTree>
    <p:extLst>
      <p:ext uri="{BB962C8B-B14F-4D97-AF65-F5344CB8AC3E}">
        <p14:creationId xmlns:p14="http://schemas.microsoft.com/office/powerpoint/2010/main" val="2328447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solidFill>
                  <a:schemeClr val="accent6"/>
                </a:solidFill>
              </a:rPr>
              <a:t>IPCCAT</a:t>
            </a:r>
            <a:r>
              <a:rPr lang="en-US" altLang="en-US" dirty="0" smtClean="0"/>
              <a:t> challenge: </a:t>
            </a:r>
            <a:r>
              <a:rPr lang="en-US" altLang="en-US" b="1" dirty="0" smtClean="0">
                <a:solidFill>
                  <a:srgbClr val="FF0000"/>
                </a:solidFill>
              </a:rPr>
              <a:t>one choice among ~75,000 with a precision of 85%</a:t>
            </a:r>
            <a:endParaRPr lang="en-US" b="1" dirty="0">
              <a:solidFill>
                <a:srgbClr val="FF0000"/>
              </a:solidFill>
            </a:endParaRPr>
          </a:p>
        </p:txBody>
      </p:sp>
      <p:sp>
        <p:nvSpPr>
          <p:cNvPr id="14339" name="Slide Number Placeholder 4"/>
          <p:cNvSpPr>
            <a:spLocks noGrp="1"/>
          </p:cNvSpPr>
          <p:nvPr>
            <p:ph type="sldNum" sz="quarter" idx="10"/>
          </p:nvPr>
        </p:nvSpPr>
        <p:spPr>
          <a:noFill/>
        </p:spPr>
        <p:txBody>
          <a:bodyPr/>
          <a:lstStyle>
            <a:lvl1pPr>
              <a:spcBef>
                <a:spcPct val="50000"/>
              </a:spcBef>
              <a:defRPr sz="2400">
                <a:solidFill>
                  <a:schemeClr val="tx1"/>
                </a:solidFill>
                <a:latin typeface="Arial" panose="020B0604020202020204" pitchFamily="34" charset="0"/>
                <a:cs typeface="Arial" panose="020B0604020202020204" pitchFamily="34" charset="0"/>
              </a:defRPr>
            </a:lvl1pPr>
            <a:lvl2pPr marL="742950" indent="-285750">
              <a:spcBef>
                <a:spcPct val="50000"/>
              </a:spcBef>
              <a:defRPr sz="2400">
                <a:solidFill>
                  <a:schemeClr val="tx1"/>
                </a:solidFill>
                <a:latin typeface="Arial" panose="020B0604020202020204" pitchFamily="34" charset="0"/>
                <a:cs typeface="Arial" panose="020B0604020202020204" pitchFamily="34" charset="0"/>
              </a:defRPr>
            </a:lvl2pPr>
            <a:lvl3pPr marL="1143000" indent="-228600">
              <a:spcBef>
                <a:spcPct val="50000"/>
              </a:spcBef>
              <a:defRPr sz="2400">
                <a:solidFill>
                  <a:schemeClr val="tx1"/>
                </a:solidFill>
                <a:latin typeface="Arial" panose="020B0604020202020204" pitchFamily="34" charset="0"/>
                <a:cs typeface="Arial" panose="020B0604020202020204" pitchFamily="34" charset="0"/>
              </a:defRPr>
            </a:lvl3pPr>
            <a:lvl4pPr marL="1600200" indent="-228600">
              <a:spcBef>
                <a:spcPct val="50000"/>
              </a:spcBef>
              <a:defRPr sz="2400">
                <a:solidFill>
                  <a:schemeClr val="tx1"/>
                </a:solidFill>
                <a:latin typeface="Arial" panose="020B0604020202020204" pitchFamily="34" charset="0"/>
                <a:cs typeface="Arial" panose="020B0604020202020204" pitchFamily="34" charset="0"/>
              </a:defRPr>
            </a:lvl4pPr>
            <a:lvl5pPr marL="2057400" indent="-228600">
              <a:spcBef>
                <a:spcPct val="50000"/>
              </a:spcBef>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400"/>
              <a:t>P </a:t>
            </a:r>
            <a:fld id="{80462180-FFD9-4324-A09C-654FF12A8B74}" type="slidenum">
              <a:rPr lang="en-US" altLang="en-US" sz="1400"/>
              <a:pPr>
                <a:spcBef>
                  <a:spcPct val="0"/>
                </a:spcBef>
              </a:pPr>
              <a:t>16</a:t>
            </a:fld>
            <a:endParaRPr lang="en-US" altLang="en-US" sz="1400"/>
          </a:p>
        </p:txBody>
      </p:sp>
      <p:sp>
        <p:nvSpPr>
          <p:cNvPr id="7" name="Rectangle 6"/>
          <p:cNvSpPr/>
          <p:nvPr/>
        </p:nvSpPr>
        <p:spPr>
          <a:xfrm>
            <a:off x="6894513" y="5756275"/>
            <a:ext cx="2124075" cy="323850"/>
          </a:xfrm>
          <a:prstGeom prst="rect">
            <a:avLst/>
          </a:prstGeom>
        </p:spPr>
        <p:txBody>
          <a:bodyPr>
            <a:spAutoFit/>
          </a:bodyPr>
          <a:lstStyle/>
          <a:p>
            <a:pPr algn="ctr" eaLnBrk="1" hangingPunct="1">
              <a:spcBef>
                <a:spcPct val="50000"/>
              </a:spcBef>
              <a:defRPr/>
            </a:pPr>
            <a:r>
              <a:rPr lang="en-US" sz="750" dirty="0">
                <a:solidFill>
                  <a:schemeClr val="accent1">
                    <a:lumMod val="50000"/>
                  </a:schemeClr>
                </a:solidFill>
              </a:rPr>
              <a:t>Championing Innovation in Artificial Intelligence</a:t>
            </a:r>
            <a:endParaRPr lang="en-US" sz="750" dirty="0">
              <a:solidFill>
                <a:schemeClr val="accent1">
                  <a:lumMod val="50000"/>
                </a:schemeClr>
              </a:solidFill>
            </a:endParaRPr>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2073275"/>
            <a:ext cx="4267200" cy="378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3" descr="D:\Users\fievet\AppData\Local\Microsoft\Windows\Temporary Internet Files\Content.IE5\QLCKV5M1\Question_Clip_Ar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275" y="2073275"/>
            <a:ext cx="1785938"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402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84313"/>
            <a:ext cx="90011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a:xfrm>
            <a:off x="323850" y="115888"/>
            <a:ext cx="8229600" cy="1143000"/>
          </a:xfrm>
        </p:spPr>
        <p:txBody>
          <a:bodyPr/>
          <a:lstStyle/>
          <a:p>
            <a:r>
              <a:rPr lang="en-US" altLang="en-US" b="1" smtClean="0">
                <a:solidFill>
                  <a:srgbClr val="3366CC"/>
                </a:solidFill>
              </a:rPr>
              <a:t>IPC/CPC parallel viewer in IPCPUB</a:t>
            </a:r>
            <a:endParaRPr lang="en-US" altLang="en-US" smtClean="0"/>
          </a:p>
        </p:txBody>
      </p:sp>
      <p:sp>
        <p:nvSpPr>
          <p:cNvPr id="13316" name="Oval 4"/>
          <p:cNvSpPr>
            <a:spLocks noChangeArrowheads="1"/>
          </p:cNvSpPr>
          <p:nvPr/>
        </p:nvSpPr>
        <p:spPr bwMode="auto">
          <a:xfrm>
            <a:off x="34925" y="5156200"/>
            <a:ext cx="863600" cy="64928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a:solidFill>
                <a:srgbClr val="FF0000"/>
              </a:solidFill>
            </a:endParaRPr>
          </a:p>
        </p:txBody>
      </p:sp>
      <p:sp>
        <p:nvSpPr>
          <p:cNvPr id="13317" name="Oval 10"/>
          <p:cNvSpPr>
            <a:spLocks noChangeArrowheads="1"/>
          </p:cNvSpPr>
          <p:nvPr/>
        </p:nvSpPr>
        <p:spPr bwMode="auto">
          <a:xfrm rot="-5400000">
            <a:off x="1443831" y="4188619"/>
            <a:ext cx="1431925" cy="64928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a:solidFill>
                <a:srgbClr val="FF0000"/>
              </a:solidFill>
            </a:endParaRPr>
          </a:p>
        </p:txBody>
      </p:sp>
    </p:spTree>
    <p:extLst>
      <p:ext uri="{BB962C8B-B14F-4D97-AF65-F5344CB8AC3E}">
        <p14:creationId xmlns:p14="http://schemas.microsoft.com/office/powerpoint/2010/main" val="2178770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200" smtClean="0"/>
              <a:t>IPCPUB-Smart Search</a:t>
            </a:r>
          </a:p>
        </p:txBody>
      </p:sp>
      <p:sp>
        <p:nvSpPr>
          <p:cNvPr id="5" name="Rectangle 3"/>
          <p:cNvSpPr txBox="1">
            <a:spLocks noChangeArrowheads="1"/>
          </p:cNvSpPr>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Blip>
                <a:blip r:embed="rId2"/>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2"/>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2"/>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2"/>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2"/>
              </a:buBlip>
              <a:defRPr sz="2400">
                <a:solidFill>
                  <a:schemeClr val="tx1"/>
                </a:solidFill>
                <a:latin typeface="+mn-lt"/>
                <a:cs typeface="+mn-cs"/>
              </a:defRPr>
            </a:lvl5pPr>
            <a:lvl6pPr marL="2514600" indent="-228600" algn="l" rtl="0" fontAlgn="base">
              <a:spcBef>
                <a:spcPct val="20000"/>
              </a:spcBef>
              <a:spcAft>
                <a:spcPct val="0"/>
              </a:spcAft>
              <a:buBlip>
                <a:blip r:embed="rId2"/>
              </a:buBlip>
              <a:defRPr sz="2400">
                <a:solidFill>
                  <a:schemeClr val="tx1"/>
                </a:solidFill>
                <a:latin typeface="+mn-lt"/>
                <a:cs typeface="+mn-cs"/>
              </a:defRPr>
            </a:lvl6pPr>
            <a:lvl7pPr marL="2971800" indent="-228600" algn="l" rtl="0" fontAlgn="base">
              <a:spcBef>
                <a:spcPct val="20000"/>
              </a:spcBef>
              <a:spcAft>
                <a:spcPct val="0"/>
              </a:spcAft>
              <a:buBlip>
                <a:blip r:embed="rId2"/>
              </a:buBlip>
              <a:defRPr sz="2400">
                <a:solidFill>
                  <a:schemeClr val="tx1"/>
                </a:solidFill>
                <a:latin typeface="+mn-lt"/>
                <a:cs typeface="+mn-cs"/>
              </a:defRPr>
            </a:lvl7pPr>
            <a:lvl8pPr marL="3429000" indent="-228600" algn="l" rtl="0" fontAlgn="base">
              <a:spcBef>
                <a:spcPct val="20000"/>
              </a:spcBef>
              <a:spcAft>
                <a:spcPct val="0"/>
              </a:spcAft>
              <a:buBlip>
                <a:blip r:embed="rId2"/>
              </a:buBlip>
              <a:defRPr sz="2400">
                <a:solidFill>
                  <a:schemeClr val="tx1"/>
                </a:solidFill>
                <a:latin typeface="+mn-lt"/>
                <a:cs typeface="+mn-cs"/>
              </a:defRPr>
            </a:lvl8pPr>
            <a:lvl9pPr marL="3886200" indent="-228600" algn="l" rtl="0" fontAlgn="base">
              <a:spcBef>
                <a:spcPct val="20000"/>
              </a:spcBef>
              <a:spcAft>
                <a:spcPct val="0"/>
              </a:spcAft>
              <a:buBlip>
                <a:blip r:embed="rId2"/>
              </a:buBlip>
              <a:defRPr sz="2400">
                <a:solidFill>
                  <a:schemeClr val="tx1"/>
                </a:solidFill>
                <a:latin typeface="+mn-lt"/>
                <a:cs typeface="+mn-cs"/>
              </a:defRPr>
            </a:lvl9pPr>
          </a:lstStyle>
          <a:p>
            <a:pPr>
              <a:defRPr/>
            </a:pPr>
            <a:r>
              <a:rPr lang="en-US" b="1" i="1" u="sng" dirty="0">
                <a:hlinkClick r:id="rId3"/>
              </a:rPr>
              <a:t>https://en.wikipedia.org/wiki/Honey_extraction</a:t>
            </a:r>
            <a:r>
              <a:rPr lang="en-US" b="1" i="1" dirty="0"/>
              <a:t> </a:t>
            </a:r>
          </a:p>
          <a:p>
            <a:pPr lvl="1">
              <a:defRPr/>
            </a:pPr>
            <a:r>
              <a:rPr lang="en-US" b="1" i="1" dirty="0" smtClean="0"/>
              <a:t>IPCPUB Text search : A61K 35/644  (finds </a:t>
            </a:r>
            <a:r>
              <a:rPr lang="en-US" b="1" i="1" dirty="0" err="1" smtClean="0"/>
              <a:t>beewax</a:t>
            </a:r>
            <a:r>
              <a:rPr lang="en-US" b="1" i="1" dirty="0" smtClean="0"/>
              <a:t> </a:t>
            </a:r>
            <a:r>
              <a:rPr lang="en-US" b="1" i="1" dirty="0" err="1" smtClean="0"/>
              <a:t>propolis</a:t>
            </a:r>
            <a:r>
              <a:rPr lang="en-US" b="1" i="1" dirty="0" smtClean="0"/>
              <a:t> honey)</a:t>
            </a:r>
          </a:p>
          <a:p>
            <a:pPr lvl="1">
              <a:defRPr/>
            </a:pPr>
            <a:r>
              <a:rPr lang="en-US" b="1" i="1" dirty="0" smtClean="0"/>
              <a:t>IPCPUB STATS search: “ no result”</a:t>
            </a:r>
            <a:endParaRPr lang="en-US" dirty="0"/>
          </a:p>
          <a:p>
            <a:pPr lvl="1">
              <a:defRPr/>
            </a:pPr>
            <a:r>
              <a:rPr lang="en-US" b="1" i="1" dirty="0" smtClean="0"/>
              <a:t>IPCCAT search </a:t>
            </a:r>
            <a:r>
              <a:rPr lang="en-US" b="1" i="1" dirty="0"/>
              <a:t>gives A01K </a:t>
            </a:r>
            <a:r>
              <a:rPr lang="en-US" b="1" i="1" dirty="0" smtClean="0"/>
              <a:t>59/02, </a:t>
            </a:r>
            <a:r>
              <a:rPr lang="en-US" i="1" dirty="0" smtClean="0"/>
              <a:t>A61K 35/644 </a:t>
            </a:r>
            <a:r>
              <a:rPr lang="en-US" b="1" i="1" dirty="0" smtClean="0"/>
              <a:t>and A01K 59/04 (more relevant for honey extraction process )</a:t>
            </a:r>
            <a:endParaRPr lang="en-US" dirty="0"/>
          </a:p>
          <a:p>
            <a:pPr eaLnBrk="1" hangingPunct="1">
              <a:defRPr/>
            </a:pPr>
            <a:endParaRPr lang="en-US" altLang="en-US" kern="0" dirty="0" smtClean="0"/>
          </a:p>
          <a:p>
            <a:pPr marL="457200" lvl="1" indent="0" eaLnBrk="1" hangingPunct="1">
              <a:buFontTx/>
              <a:buNone/>
              <a:defRPr/>
            </a:pPr>
            <a:r>
              <a:rPr lang="en-US" altLang="en-US" b="1" kern="0" dirty="0" smtClean="0">
                <a:solidFill>
                  <a:srgbClr val="008000"/>
                </a:solidFill>
              </a:rPr>
              <a:t>IPCPUB smart search</a:t>
            </a:r>
            <a:r>
              <a:rPr lang="en-US" altLang="en-US" kern="0" dirty="0" smtClean="0"/>
              <a:t>: cascade of searches Term/STATS/IPCCAT (details under on-line help)</a:t>
            </a:r>
          </a:p>
        </p:txBody>
      </p:sp>
    </p:spTree>
    <p:extLst>
      <p:ext uri="{BB962C8B-B14F-4D97-AF65-F5344CB8AC3E}">
        <p14:creationId xmlns:p14="http://schemas.microsoft.com/office/powerpoint/2010/main" val="3560795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IPCPUB demonstration</a:t>
            </a:r>
          </a:p>
        </p:txBody>
      </p:sp>
      <p:sp>
        <p:nvSpPr>
          <p:cNvPr id="17411" name="Rectangle 3"/>
          <p:cNvSpPr>
            <a:spLocks noGrp="1" noChangeArrowheads="1"/>
          </p:cNvSpPr>
          <p:nvPr>
            <p:ph type="body" idx="1"/>
          </p:nvPr>
        </p:nvSpPr>
        <p:spPr/>
        <p:txBody>
          <a:bodyPr/>
          <a:lstStyle/>
          <a:p>
            <a:pPr eaLnBrk="1" hangingPunct="1">
              <a:buFontTx/>
              <a:buNone/>
            </a:pPr>
            <a:endParaRPr lang="en-US" altLang="en-US" smtClean="0"/>
          </a:p>
        </p:txBody>
      </p:sp>
    </p:spTree>
    <p:extLst>
      <p:ext uri="{BB962C8B-B14F-4D97-AF65-F5344CB8AC3E}">
        <p14:creationId xmlns:p14="http://schemas.microsoft.com/office/powerpoint/2010/main" val="3881701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250825" y="1773238"/>
            <a:ext cx="1368425" cy="503237"/>
          </a:xfrm>
          <a:prstGeom prst="rightArrow">
            <a:avLst>
              <a:gd name="adj1" fmla="val 50000"/>
              <a:gd name="adj2" fmla="val 6798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
        <p:nvSpPr>
          <p:cNvPr id="83971" name="AutoShape 3"/>
          <p:cNvSpPr>
            <a:spLocks noChangeArrowheads="1"/>
          </p:cNvSpPr>
          <p:nvPr/>
        </p:nvSpPr>
        <p:spPr bwMode="auto">
          <a:xfrm>
            <a:off x="533400" y="2133600"/>
            <a:ext cx="1731962" cy="1277937"/>
          </a:xfrm>
          <a:prstGeom prst="rightArrow">
            <a:avLst>
              <a:gd name="adj1" fmla="val 50000"/>
              <a:gd name="adj2" fmla="val 3388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
        <p:nvSpPr>
          <p:cNvPr id="2" name="Title 1"/>
          <p:cNvSpPr>
            <a:spLocks noGrp="1"/>
          </p:cNvSpPr>
          <p:nvPr>
            <p:ph type="title"/>
          </p:nvPr>
        </p:nvSpPr>
        <p:spPr/>
        <p:txBody>
          <a:bodyPr/>
          <a:lstStyle/>
          <a:p>
            <a:r>
              <a:rPr lang="en-US" sz="2700" dirty="0" smtClean="0"/>
              <a:t>Raise your hand only if you can hear me otherwise please send me a message using the </a:t>
            </a:r>
            <a:r>
              <a:rPr lang="en-US" sz="2700" i="1" dirty="0" smtClean="0"/>
              <a:t>Questions </a:t>
            </a:r>
            <a:r>
              <a:rPr lang="en-US" sz="2700" dirty="0" smtClean="0"/>
              <a:t>box</a:t>
            </a:r>
            <a:endParaRPr lang="en-US" sz="2700" dirty="0"/>
          </a:p>
        </p:txBody>
      </p:sp>
      <p:graphicFrame>
        <p:nvGraphicFramePr>
          <p:cNvPr id="4100" name="Object 4"/>
          <p:cNvGraphicFramePr>
            <a:graphicFrameLocks noGrp="1" noChangeAspect="1"/>
          </p:cNvGraphicFramePr>
          <p:nvPr>
            <p:ph idx="1"/>
            <p:extLst/>
          </p:nvPr>
        </p:nvGraphicFramePr>
        <p:xfrm>
          <a:off x="2286000" y="1295400"/>
          <a:ext cx="3959225" cy="5388398"/>
        </p:xfrm>
        <a:graphic>
          <a:graphicData uri="http://schemas.openxmlformats.org/presentationml/2006/ole">
            <mc:AlternateContent xmlns:mc="http://schemas.openxmlformats.org/markup-compatibility/2006">
              <mc:Choice xmlns:v="urn:schemas-microsoft-com:vml" Requires="v">
                <p:oleObj spid="_x0000_s1038" r:id="rId3" imgW="3834921" imgH="5219048" progId="">
                  <p:embed/>
                </p:oleObj>
              </mc:Choice>
              <mc:Fallback>
                <p:oleObj r:id="rId3" imgW="3834921" imgH="5219048" progId="">
                  <p:embed/>
                  <p:pic>
                    <p:nvPicPr>
                      <p:cNvPr id="410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95400"/>
                        <a:ext cx="3959225" cy="5388398"/>
                      </a:xfrm>
                      <a:prstGeom prst="rect">
                        <a:avLst/>
                      </a:prstGeom>
                      <a:noFill/>
                      <a:ln>
                        <a:noFill/>
                      </a:ln>
                      <a:effectLst/>
                      <a:extLst/>
                    </p:spPr>
                  </p:pic>
                </p:oleObj>
              </mc:Fallback>
            </mc:AlternateContent>
          </a:graphicData>
        </a:graphic>
      </p:graphicFrame>
      <p:sp>
        <p:nvSpPr>
          <p:cNvPr id="3" name="Rectangle 2"/>
          <p:cNvSpPr/>
          <p:nvPr/>
        </p:nvSpPr>
        <p:spPr bwMode="auto">
          <a:xfrm>
            <a:off x="2667000" y="3505200"/>
            <a:ext cx="3581400" cy="2362200"/>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771128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anim calcmode="lin" valueType="num">
                                      <p:cBhvr additive="base">
                                        <p:cTn id="7" dur="500" fill="hold"/>
                                        <p:tgtEl>
                                          <p:spTgt spid="83971"/>
                                        </p:tgtEl>
                                        <p:attrNameLst>
                                          <p:attrName>ppt_x</p:attrName>
                                        </p:attrNameLst>
                                      </p:cBhvr>
                                      <p:tavLst>
                                        <p:tav tm="0">
                                          <p:val>
                                            <p:strVal val="0-#ppt_w/2"/>
                                          </p:val>
                                        </p:tav>
                                        <p:tav tm="100000">
                                          <p:val>
                                            <p:strVal val="#ppt_x"/>
                                          </p:val>
                                        </p:tav>
                                      </p:tavLst>
                                    </p:anim>
                                    <p:anim calcmode="lin" valueType="num">
                                      <p:cBhvr additive="base">
                                        <p:cTn id="8" dur="500" fill="hold"/>
                                        <p:tgtEl>
                                          <p:spTgt spid="839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900" b="1" smtClean="0">
                <a:ea typeface="ヒラギノ角ゴ Pro W3" pitchFamily="1" charset="-128"/>
              </a:rPr>
              <a:t>IT support for the IPC</a:t>
            </a:r>
          </a:p>
        </p:txBody>
      </p:sp>
      <p:sp>
        <p:nvSpPr>
          <p:cNvPr id="18435" name="Rectangle 3"/>
          <p:cNvSpPr>
            <a:spLocks noGrp="1" noChangeArrowheads="1"/>
          </p:cNvSpPr>
          <p:nvPr>
            <p:ph type="body" idx="1"/>
          </p:nvPr>
        </p:nvSpPr>
        <p:spPr>
          <a:noFill/>
        </p:spPr>
        <p:txBody>
          <a:bodyPr/>
          <a:lstStyle/>
          <a:p>
            <a:pPr eaLnBrk="1" hangingPunct="1">
              <a:buFontTx/>
              <a:buNone/>
            </a:pPr>
            <a:endParaRPr lang="en-US" altLang="en-US" smtClean="0"/>
          </a:p>
          <a:p>
            <a:pPr eaLnBrk="1" hangingPunct="1"/>
            <a:endParaRPr lang="en-US" altLang="en-US" smtClean="0"/>
          </a:p>
          <a:p>
            <a:pPr eaLnBrk="1" hangingPunct="1"/>
            <a:r>
              <a:rPr lang="fr-CH" altLang="en-US" smtClean="0"/>
              <a:t>QUESTIONS?</a:t>
            </a:r>
            <a:endParaRPr lang="en-US" altLang="en-US" smtClean="0"/>
          </a:p>
        </p:txBody>
      </p:sp>
      <p:sp>
        <p:nvSpPr>
          <p:cNvPr id="18436" name="Rectangle 4"/>
          <p:cNvSpPr>
            <a:spLocks noChangeArrowheads="1"/>
          </p:cNvSpPr>
          <p:nvPr/>
        </p:nvSpPr>
        <p:spPr bwMode="auto">
          <a:xfrm>
            <a:off x="684213" y="4916488"/>
            <a:ext cx="8135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2"/>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2"/>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t>contact WIPO at </a:t>
            </a:r>
            <a:r>
              <a:rPr lang="en-US" altLang="en-US" b="1" u="sng"/>
              <a:t>ipc.mail@wipo.int</a:t>
            </a:r>
          </a:p>
        </p:txBody>
      </p:sp>
    </p:spTree>
    <p:extLst>
      <p:ext uri="{BB962C8B-B14F-4D97-AF65-F5344CB8AC3E}">
        <p14:creationId xmlns:p14="http://schemas.microsoft.com/office/powerpoint/2010/main" val="304563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7772400" cy="1362075"/>
          </a:xfrm>
        </p:spPr>
        <p:txBody>
          <a:bodyPr/>
          <a:lstStyle/>
          <a:p>
            <a:r>
              <a:rPr lang="es-CO" dirty="0"/>
              <a:t>International Patent </a:t>
            </a:r>
            <a:r>
              <a:rPr lang="es-CO" dirty="0" err="1" smtClean="0"/>
              <a:t>Classification</a:t>
            </a:r>
            <a:r>
              <a:rPr lang="es-CO" dirty="0" smtClean="0"/>
              <a:t> (IPC) in </a:t>
            </a:r>
            <a:r>
              <a:rPr lang="es-CO" dirty="0" err="1" smtClean="0"/>
              <a:t>patentscope</a:t>
            </a:r>
            <a:r>
              <a:rPr lang="es-CO" dirty="0"/>
              <a:t/>
            </a:r>
            <a:br>
              <a:rPr lang="es-CO" dirty="0"/>
            </a:br>
            <a:endParaRPr lang="es-CO" dirty="0"/>
          </a:p>
        </p:txBody>
      </p:sp>
    </p:spTree>
    <p:extLst>
      <p:ext uri="{BB962C8B-B14F-4D97-AF65-F5344CB8AC3E}">
        <p14:creationId xmlns:p14="http://schemas.microsoft.com/office/powerpoint/2010/main" val="2635347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 </a:t>
            </a:r>
            <a:r>
              <a:rPr lang="fr-CH" dirty="0" err="1" smtClean="0"/>
              <a:t>Statistics</a:t>
            </a:r>
            <a:endParaRPr lang="es-CO" dirty="0"/>
          </a:p>
        </p:txBody>
      </p:sp>
      <p:pic>
        <p:nvPicPr>
          <p:cNvPr id="4" name="Picture 3"/>
          <p:cNvPicPr>
            <a:picLocks noChangeAspect="1"/>
          </p:cNvPicPr>
          <p:nvPr/>
        </p:nvPicPr>
        <p:blipFill>
          <a:blip r:embed="rId2"/>
          <a:stretch>
            <a:fillRect/>
          </a:stretch>
        </p:blipFill>
        <p:spPr>
          <a:xfrm>
            <a:off x="-23734" y="1676400"/>
            <a:ext cx="9138746" cy="4848225"/>
          </a:xfrm>
          <a:prstGeom prst="rect">
            <a:avLst/>
          </a:prstGeom>
        </p:spPr>
      </p:pic>
      <p:sp>
        <p:nvSpPr>
          <p:cNvPr id="3" name="Rectangle 2"/>
          <p:cNvSpPr/>
          <p:nvPr/>
        </p:nvSpPr>
        <p:spPr bwMode="auto">
          <a:xfrm>
            <a:off x="1828800" y="2362200"/>
            <a:ext cx="4114800" cy="3733800"/>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6019800" y="2362200"/>
            <a:ext cx="1066800" cy="3733800"/>
          </a:xfrm>
          <a:prstGeom prst="rect">
            <a:avLst/>
          </a:prstGeom>
          <a:noFill/>
          <a:ln w="5715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7161551" y="2362200"/>
            <a:ext cx="839449" cy="3733800"/>
          </a:xfrm>
          <a:prstGeom prst="rect">
            <a:avLst/>
          </a:prstGeom>
          <a:noFill/>
          <a:ln w="571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8067207" y="2362200"/>
            <a:ext cx="771993" cy="3733800"/>
          </a:xfrm>
          <a:prstGeom prst="rect">
            <a:avLst/>
          </a:prstGeom>
          <a:noFill/>
          <a:ln w="5715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76200" y="2209800"/>
            <a:ext cx="457200" cy="3886200"/>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8125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24001"/>
            <a:ext cx="9067800" cy="2920356"/>
          </a:xfrm>
          <a:prstGeom prst="rect">
            <a:avLst/>
          </a:prstGeom>
        </p:spPr>
      </p:pic>
    </p:spTree>
    <p:extLst>
      <p:ext uri="{BB962C8B-B14F-4D97-AF65-F5344CB8AC3E}">
        <p14:creationId xmlns:p14="http://schemas.microsoft.com/office/powerpoint/2010/main" val="1283032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 y="1066800"/>
            <a:ext cx="9042524" cy="3886200"/>
          </a:xfrm>
          <a:prstGeom prst="rect">
            <a:avLst/>
          </a:prstGeom>
        </p:spPr>
      </p:pic>
      <p:sp>
        <p:nvSpPr>
          <p:cNvPr id="5" name="Oval 4"/>
          <p:cNvSpPr/>
          <p:nvPr/>
        </p:nvSpPr>
        <p:spPr bwMode="auto">
          <a:xfrm>
            <a:off x="7467600" y="1371600"/>
            <a:ext cx="533400" cy="152400"/>
          </a:xfrm>
          <a:prstGeom prst="ellipse">
            <a:avLst/>
          </a:prstGeom>
          <a:noFill/>
          <a:ln w="317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7480092" y="1536492"/>
            <a:ext cx="1054308" cy="216108"/>
          </a:xfrm>
          <a:prstGeom prst="ellipse">
            <a:avLst/>
          </a:prstGeom>
          <a:noFill/>
          <a:ln w="317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762000" y="2438400"/>
            <a:ext cx="1054308" cy="216108"/>
          </a:xfrm>
          <a:prstGeom prst="ellipse">
            <a:avLst/>
          </a:prstGeom>
          <a:noFill/>
          <a:ln w="317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92178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 </a:t>
            </a:r>
            <a:r>
              <a:rPr lang="fr-CH" dirty="0" err="1" smtClean="0"/>
              <a:t>searching</a:t>
            </a:r>
            <a:r>
              <a:rPr lang="fr-CH" dirty="0" smtClean="0"/>
              <a:t> in PATENTSCOPE</a:t>
            </a:r>
            <a:endParaRPr lang="en-US" dirty="0"/>
          </a:p>
        </p:txBody>
      </p:sp>
      <p:pic>
        <p:nvPicPr>
          <p:cNvPr id="16386" name="Picture 2" descr="http://awery.aero/wp-content/uploads/2015/06/Sea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7" y="1752600"/>
            <a:ext cx="9159657" cy="490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510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p:txBody>
          <a:bodyPr>
            <a:normAutofit/>
          </a:bodyPr>
          <a:lstStyle/>
          <a:p>
            <a:r>
              <a:rPr lang="en-US" dirty="0"/>
              <a:t>A</a:t>
            </a:r>
            <a:r>
              <a:rPr lang="en-US" dirty="0" smtClean="0"/>
              <a:t>dvantages of the IPC</a:t>
            </a:r>
          </a:p>
        </p:txBody>
      </p:sp>
      <p:sp>
        <p:nvSpPr>
          <p:cNvPr id="28675" name="Rectangle 3"/>
          <p:cNvSpPr>
            <a:spLocks noGrp="1" noChangeArrowheads="1"/>
          </p:cNvSpPr>
          <p:nvPr>
            <p:ph type="body" idx="4294967295"/>
          </p:nvPr>
        </p:nvSpPr>
        <p:spPr>
          <a:xfrm>
            <a:off x="582613" y="1628775"/>
            <a:ext cx="7772400" cy="2952750"/>
          </a:xfrm>
          <a:noFill/>
        </p:spPr>
        <p:txBody>
          <a:bodyPr>
            <a:normAutofit/>
          </a:bodyPr>
          <a:lstStyle/>
          <a:p>
            <a:pPr lvl="1"/>
            <a:r>
              <a:rPr lang="en-US" dirty="0" smtClean="0"/>
              <a:t>Language independent</a:t>
            </a:r>
          </a:p>
          <a:p>
            <a:pPr lvl="1"/>
            <a:r>
              <a:rPr lang="en-US" dirty="0" smtClean="0"/>
              <a:t>Terminology / ”jargon” independent</a:t>
            </a:r>
          </a:p>
          <a:p>
            <a:pPr lvl="1"/>
            <a:r>
              <a:rPr lang="en-US" dirty="0" smtClean="0"/>
              <a:t>Standardized application to documents</a:t>
            </a:r>
          </a:p>
          <a:p>
            <a:pPr lvl="1"/>
            <a:r>
              <a:rPr lang="en-US" dirty="0" smtClean="0"/>
              <a:t>Available for (old) patent documents</a:t>
            </a:r>
          </a:p>
          <a:p>
            <a:pPr lvl="1"/>
            <a:r>
              <a:rPr lang="en-US" dirty="0" smtClean="0"/>
              <a:t>Concept search</a:t>
            </a:r>
          </a:p>
        </p:txBody>
      </p:sp>
    </p:spTree>
    <p:extLst>
      <p:ext uri="{BB962C8B-B14F-4D97-AF65-F5344CB8AC3E}">
        <p14:creationId xmlns:p14="http://schemas.microsoft.com/office/powerpoint/2010/main" val="2101979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the IPC</a:t>
            </a:r>
            <a:endParaRPr lang="en-US" dirty="0"/>
          </a:p>
        </p:txBody>
      </p:sp>
      <p:sp>
        <p:nvSpPr>
          <p:cNvPr id="3" name="Content Placeholder 2"/>
          <p:cNvSpPr>
            <a:spLocks noGrp="1"/>
          </p:cNvSpPr>
          <p:nvPr>
            <p:ph idx="1"/>
          </p:nvPr>
        </p:nvSpPr>
        <p:spPr/>
        <p:txBody>
          <a:bodyPr/>
          <a:lstStyle/>
          <a:p>
            <a:r>
              <a:rPr lang="en-US" dirty="0" smtClean="0"/>
              <a:t>Not available for all areas of technology</a:t>
            </a:r>
          </a:p>
          <a:p>
            <a:r>
              <a:rPr lang="en-US" dirty="0" smtClean="0"/>
              <a:t>Not specific enough for particular searches</a:t>
            </a:r>
          </a:p>
          <a:p>
            <a:r>
              <a:rPr lang="en-US" dirty="0" smtClean="0"/>
              <a:t>Not available for all documents</a:t>
            </a:r>
          </a:p>
          <a:p>
            <a:r>
              <a:rPr lang="en-US" dirty="0" smtClean="0"/>
              <a:t>Complex </a:t>
            </a:r>
            <a:endParaRPr lang="en-US" dirty="0"/>
          </a:p>
        </p:txBody>
      </p:sp>
    </p:spTree>
    <p:extLst>
      <p:ext uri="{BB962C8B-B14F-4D97-AF65-F5344CB8AC3E}">
        <p14:creationId xmlns:p14="http://schemas.microsoft.com/office/powerpoint/2010/main" val="1635969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fr-CH" smtClean="0"/>
              <a:t>IC /  ICI / ICN</a:t>
            </a:r>
            <a:endParaRPr lang="en-US" smtClean="0"/>
          </a:p>
        </p:txBody>
      </p:sp>
      <p:sp>
        <p:nvSpPr>
          <p:cNvPr id="44035" name="Content Placeholder 2"/>
          <p:cNvSpPr>
            <a:spLocks noGrp="1"/>
          </p:cNvSpPr>
          <p:nvPr>
            <p:ph idx="1"/>
          </p:nvPr>
        </p:nvSpPr>
        <p:spPr/>
        <p:txBody>
          <a:bodyPr>
            <a:normAutofit/>
          </a:bodyPr>
          <a:lstStyle/>
          <a:p>
            <a:r>
              <a:rPr lang="fr-CH" dirty="0" smtClean="0"/>
              <a:t>IC = International Classification</a:t>
            </a:r>
          </a:p>
          <a:p>
            <a:endParaRPr lang="fr-CH" dirty="0" smtClean="0"/>
          </a:p>
          <a:p>
            <a:r>
              <a:rPr lang="fr-CH" dirty="0" smtClean="0"/>
              <a:t>ICI = International Classification Inventive</a:t>
            </a:r>
          </a:p>
          <a:p>
            <a:endParaRPr lang="fr-CH" dirty="0" smtClean="0"/>
          </a:p>
          <a:p>
            <a:r>
              <a:rPr lang="fr-CH" dirty="0" smtClean="0"/>
              <a:t>ICN = International Classification Non-inventive</a:t>
            </a:r>
          </a:p>
          <a:p>
            <a:endParaRPr lang="fr-CH" dirty="0" smtClean="0"/>
          </a:p>
        </p:txBody>
      </p:sp>
    </p:spTree>
    <p:extLst>
      <p:ext uri="{BB962C8B-B14F-4D97-AF65-F5344CB8AC3E}">
        <p14:creationId xmlns:p14="http://schemas.microsoft.com/office/powerpoint/2010/main" val="370312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fr-CH" dirty="0" smtClean="0"/>
              <a:t>IPC </a:t>
            </a:r>
            <a:r>
              <a:rPr lang="fr-CH" dirty="0" err="1" smtClean="0"/>
              <a:t>search</a:t>
            </a:r>
            <a:r>
              <a:rPr lang="fr-CH" dirty="0" smtClean="0"/>
              <a:t> in PATENTSCOPE</a:t>
            </a:r>
            <a:endParaRPr lang="en-US" dirty="0" smtClean="0"/>
          </a:p>
        </p:txBody>
      </p:sp>
      <p:sp>
        <p:nvSpPr>
          <p:cNvPr id="37892" name="Rectangle 4"/>
          <p:cNvSpPr>
            <a:spLocks noChangeArrowheads="1"/>
          </p:cNvSpPr>
          <p:nvPr/>
        </p:nvSpPr>
        <p:spPr bwMode="auto">
          <a:xfrm>
            <a:off x="685800" y="1347014"/>
            <a:ext cx="6781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CH" dirty="0" err="1"/>
              <a:t>Searching</a:t>
            </a:r>
            <a:r>
              <a:rPr lang="fr-CH" dirty="0"/>
              <a:t> and </a:t>
            </a:r>
            <a:r>
              <a:rPr lang="fr-CH" dirty="0" err="1"/>
              <a:t>Grouping</a:t>
            </a:r>
            <a:r>
              <a:rPr lang="fr-CH" dirty="0"/>
              <a:t> </a:t>
            </a:r>
            <a:r>
              <a:rPr lang="fr-CH" dirty="0" err="1"/>
              <a:t>now</a:t>
            </a:r>
            <a:r>
              <a:rPr lang="fr-CH" dirty="0"/>
              <a:t> by </a:t>
            </a:r>
            <a:r>
              <a:rPr lang="fr-CH" dirty="0" err="1"/>
              <a:t>complete</a:t>
            </a:r>
            <a:r>
              <a:rPr lang="fr-CH" dirty="0"/>
              <a:t> IPC codes: 			</a:t>
            </a:r>
          </a:p>
          <a:p>
            <a:r>
              <a:rPr lang="fr-CH" b="1" dirty="0" smtClean="0"/>
              <a:t>D06F </a:t>
            </a:r>
            <a:r>
              <a:rPr lang="fr-CH" b="1" dirty="0"/>
              <a:t>1/06 </a:t>
            </a:r>
            <a:r>
              <a:rPr lang="fr-CH" dirty="0" err="1"/>
              <a:t>will</a:t>
            </a:r>
            <a:r>
              <a:rPr lang="fr-CH" dirty="0"/>
              <a:t> </a:t>
            </a:r>
            <a:r>
              <a:rPr lang="fr-CH" dirty="0" err="1"/>
              <a:t>include</a:t>
            </a:r>
            <a:r>
              <a:rPr lang="fr-CH" dirty="0"/>
              <a:t> by default </a:t>
            </a:r>
          </a:p>
          <a:p>
            <a:r>
              <a:rPr lang="fr-CH" dirty="0" smtClean="0"/>
              <a:t>D06F </a:t>
            </a:r>
            <a:r>
              <a:rPr lang="fr-CH" b="1" dirty="0"/>
              <a:t>1/08</a:t>
            </a:r>
            <a:r>
              <a:rPr lang="fr-CH" dirty="0"/>
              <a:t> </a:t>
            </a:r>
          </a:p>
          <a:p>
            <a:r>
              <a:rPr lang="fr-CH" dirty="0"/>
              <a:t>	</a:t>
            </a:r>
            <a:r>
              <a:rPr lang="fr-CH" b="1" dirty="0"/>
              <a:t>1/10</a:t>
            </a:r>
            <a:r>
              <a:rPr lang="fr-CH" dirty="0"/>
              <a:t> </a:t>
            </a:r>
          </a:p>
          <a:p>
            <a:r>
              <a:rPr lang="fr-CH" dirty="0"/>
              <a:t>	</a:t>
            </a:r>
            <a:r>
              <a:rPr lang="fr-CH" b="1" dirty="0"/>
              <a:t>1/16</a:t>
            </a:r>
          </a:p>
          <a:p>
            <a:endParaRPr lang="fr-CH" b="1" dirty="0"/>
          </a:p>
          <a:p>
            <a:r>
              <a:rPr lang="fr-CH" dirty="0"/>
              <a:t>IC_EX      ICI_EX    ICN_EX  = no </a:t>
            </a:r>
            <a:r>
              <a:rPr lang="fr-CH" dirty="0" err="1"/>
              <a:t>subgroup</a:t>
            </a:r>
            <a:endParaRPr lang="en-US" dirty="0"/>
          </a:p>
          <a:p>
            <a:endParaRPr lang="fr-CH" b="1" dirty="0"/>
          </a:p>
          <a:p>
            <a:endParaRPr lang="en-US" dirty="0"/>
          </a:p>
        </p:txBody>
      </p:sp>
    </p:spTree>
    <p:extLst>
      <p:ext uri="{BB962C8B-B14F-4D97-AF65-F5344CB8AC3E}">
        <p14:creationId xmlns:p14="http://schemas.microsoft.com/office/powerpoint/2010/main" val="1698282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Users\Ammann\AppData\Local\Temp\ammyqql0tdi-fredrick-kearney-j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0014857"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402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H" dirty="0" err="1" smtClean="0"/>
              <a:t>Search</a:t>
            </a:r>
            <a:r>
              <a:rPr lang="fr-CH" dirty="0" smtClean="0"/>
              <a:t> in Simple </a:t>
            </a:r>
            <a:r>
              <a:rPr lang="fr-CH" dirty="0" err="1" smtClean="0"/>
              <a:t>Search</a:t>
            </a:r>
            <a:r>
              <a:rPr lang="fr-CH" dirty="0" smtClean="0"/>
              <a:t> </a:t>
            </a:r>
            <a:endParaRPr lang="es-CO" dirty="0"/>
          </a:p>
        </p:txBody>
      </p:sp>
      <p:pic>
        <p:nvPicPr>
          <p:cNvPr id="6" name="Picture 5"/>
          <p:cNvPicPr>
            <a:picLocks noChangeAspect="1"/>
          </p:cNvPicPr>
          <p:nvPr/>
        </p:nvPicPr>
        <p:blipFill>
          <a:blip r:embed="rId2"/>
          <a:stretch>
            <a:fillRect/>
          </a:stretch>
        </p:blipFill>
        <p:spPr>
          <a:xfrm>
            <a:off x="409575" y="1295400"/>
            <a:ext cx="8277225" cy="4705350"/>
          </a:xfrm>
          <a:prstGeom prst="rect">
            <a:avLst/>
          </a:prstGeom>
        </p:spPr>
      </p:pic>
    </p:spTree>
    <p:extLst>
      <p:ext uri="{BB962C8B-B14F-4D97-AF65-F5344CB8AC3E}">
        <p14:creationId xmlns:p14="http://schemas.microsoft.com/office/powerpoint/2010/main" val="2060509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62000"/>
            <a:ext cx="13573125" cy="3086100"/>
          </a:xfrm>
          <a:prstGeom prst="rect">
            <a:avLst/>
          </a:prstGeom>
        </p:spPr>
      </p:pic>
      <p:pic>
        <p:nvPicPr>
          <p:cNvPr id="6" name="Picture 5"/>
          <p:cNvPicPr>
            <a:picLocks noChangeAspect="1"/>
          </p:cNvPicPr>
          <p:nvPr/>
        </p:nvPicPr>
        <p:blipFill>
          <a:blip r:embed="rId3"/>
          <a:stretch>
            <a:fillRect/>
          </a:stretch>
        </p:blipFill>
        <p:spPr>
          <a:xfrm>
            <a:off x="2819400" y="2743200"/>
            <a:ext cx="1343025" cy="504825"/>
          </a:xfrm>
          <a:prstGeom prst="rect">
            <a:avLst/>
          </a:prstGeom>
        </p:spPr>
      </p:pic>
    </p:spTree>
    <p:extLst>
      <p:ext uri="{BB962C8B-B14F-4D97-AF65-F5344CB8AC3E}">
        <p14:creationId xmlns:p14="http://schemas.microsoft.com/office/powerpoint/2010/main" val="146236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9599"/>
            <a:ext cx="9144000" cy="5310255"/>
          </a:xfrm>
          <a:prstGeom prst="rect">
            <a:avLst/>
          </a:prstGeom>
        </p:spPr>
      </p:pic>
      <p:sp>
        <p:nvSpPr>
          <p:cNvPr id="3" name="Rectangle 2"/>
          <p:cNvSpPr/>
          <p:nvPr/>
        </p:nvSpPr>
        <p:spPr bwMode="auto">
          <a:xfrm>
            <a:off x="152400" y="1828800"/>
            <a:ext cx="838200" cy="39624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bwMode="auto">
          <a:xfrm>
            <a:off x="76200" y="1066800"/>
            <a:ext cx="762000" cy="304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3571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71600"/>
            <a:ext cx="9196453" cy="3276600"/>
          </a:xfrm>
          <a:prstGeom prst="rect">
            <a:avLst/>
          </a:prstGeom>
        </p:spPr>
      </p:pic>
      <p:sp>
        <p:nvSpPr>
          <p:cNvPr id="3" name="Rectangle 2"/>
          <p:cNvSpPr/>
          <p:nvPr/>
        </p:nvSpPr>
        <p:spPr bwMode="auto">
          <a:xfrm>
            <a:off x="5410200" y="2057400"/>
            <a:ext cx="1905000" cy="24384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3302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219200"/>
            <a:ext cx="9151379" cy="3505200"/>
          </a:xfrm>
          <a:prstGeom prst="rect">
            <a:avLst/>
          </a:prstGeom>
        </p:spPr>
      </p:pic>
    </p:spTree>
    <p:extLst>
      <p:ext uri="{BB962C8B-B14F-4D97-AF65-F5344CB8AC3E}">
        <p14:creationId xmlns:p14="http://schemas.microsoft.com/office/powerpoint/2010/main" val="35011324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9022526" cy="3505200"/>
          </a:xfrm>
          <a:prstGeom prst="rect">
            <a:avLst/>
          </a:prstGeom>
        </p:spPr>
      </p:pic>
    </p:spTree>
    <p:extLst>
      <p:ext uri="{BB962C8B-B14F-4D97-AF65-F5344CB8AC3E}">
        <p14:creationId xmlns:p14="http://schemas.microsoft.com/office/powerpoint/2010/main" val="1508223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9600"/>
            <a:ext cx="9144000" cy="5457641"/>
          </a:xfrm>
          <a:prstGeom prst="rect">
            <a:avLst/>
          </a:prstGeom>
        </p:spPr>
      </p:pic>
      <p:sp>
        <p:nvSpPr>
          <p:cNvPr id="3" name="Rectangle 2"/>
          <p:cNvSpPr/>
          <p:nvPr/>
        </p:nvSpPr>
        <p:spPr bwMode="auto">
          <a:xfrm>
            <a:off x="8686800" y="602105"/>
            <a:ext cx="444708" cy="236095"/>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bwMode="auto">
          <a:xfrm>
            <a:off x="838200" y="1295400"/>
            <a:ext cx="444708" cy="236095"/>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228600" y="3102325"/>
            <a:ext cx="4114800" cy="402875"/>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pic>
        <p:nvPicPr>
          <p:cNvPr id="6" name="Picture 5"/>
          <p:cNvPicPr>
            <a:picLocks noChangeAspect="1"/>
          </p:cNvPicPr>
          <p:nvPr/>
        </p:nvPicPr>
        <p:blipFill>
          <a:blip r:embed="rId3"/>
          <a:stretch>
            <a:fillRect/>
          </a:stretch>
        </p:blipFill>
        <p:spPr>
          <a:xfrm>
            <a:off x="228600" y="3505200"/>
            <a:ext cx="4038600" cy="3265496"/>
          </a:xfrm>
          <a:prstGeom prst="rect">
            <a:avLst/>
          </a:prstGeom>
        </p:spPr>
      </p:pic>
    </p:spTree>
    <p:extLst>
      <p:ext uri="{BB962C8B-B14F-4D97-AF65-F5344CB8AC3E}">
        <p14:creationId xmlns:p14="http://schemas.microsoft.com/office/powerpoint/2010/main" val="423055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57200"/>
            <a:ext cx="13430250" cy="5715000"/>
          </a:xfrm>
          <a:prstGeom prst="rect">
            <a:avLst/>
          </a:prstGeom>
        </p:spPr>
      </p:pic>
      <p:sp>
        <p:nvSpPr>
          <p:cNvPr id="5" name="Rectangle 4"/>
          <p:cNvSpPr/>
          <p:nvPr/>
        </p:nvSpPr>
        <p:spPr bwMode="auto">
          <a:xfrm>
            <a:off x="1295400" y="2209800"/>
            <a:ext cx="381000" cy="4572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pic>
        <p:nvPicPr>
          <p:cNvPr id="6" name="Picture 5"/>
          <p:cNvPicPr>
            <a:picLocks noChangeAspect="1"/>
          </p:cNvPicPr>
          <p:nvPr/>
        </p:nvPicPr>
        <p:blipFill>
          <a:blip r:embed="rId3"/>
          <a:stretch>
            <a:fillRect/>
          </a:stretch>
        </p:blipFill>
        <p:spPr>
          <a:xfrm>
            <a:off x="1688507" y="1295400"/>
            <a:ext cx="4772025" cy="1590675"/>
          </a:xfrm>
          <a:prstGeom prst="rect">
            <a:avLst/>
          </a:prstGeom>
          <a:noFill/>
          <a:ln w="25400">
            <a:solidFill>
              <a:srgbClr val="FF0000"/>
            </a:solidFill>
          </a:ln>
        </p:spPr>
      </p:pic>
    </p:spTree>
    <p:extLst>
      <p:ext uri="{BB962C8B-B14F-4D97-AF65-F5344CB8AC3E}">
        <p14:creationId xmlns:p14="http://schemas.microsoft.com/office/powerpoint/2010/main" val="425539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Search</a:t>
            </a:r>
            <a:r>
              <a:rPr lang="fr-CH" dirty="0" smtClean="0"/>
              <a:t> in Field </a:t>
            </a:r>
            <a:r>
              <a:rPr lang="fr-CH" dirty="0" err="1" smtClean="0"/>
              <a:t>Combination</a:t>
            </a:r>
            <a:endParaRPr lang="es-CO" dirty="0"/>
          </a:p>
        </p:txBody>
      </p:sp>
      <p:pic>
        <p:nvPicPr>
          <p:cNvPr id="3" name="Picture 2"/>
          <p:cNvPicPr>
            <a:picLocks noChangeAspect="1"/>
          </p:cNvPicPr>
          <p:nvPr/>
        </p:nvPicPr>
        <p:blipFill>
          <a:blip r:embed="rId2"/>
          <a:stretch>
            <a:fillRect/>
          </a:stretch>
        </p:blipFill>
        <p:spPr>
          <a:xfrm>
            <a:off x="0" y="1417638"/>
            <a:ext cx="9193979" cy="5153025"/>
          </a:xfrm>
          <a:prstGeom prst="rect">
            <a:avLst/>
          </a:prstGeom>
        </p:spPr>
      </p:pic>
      <p:sp>
        <p:nvSpPr>
          <p:cNvPr id="4" name="Rectangle 3"/>
          <p:cNvSpPr/>
          <p:nvPr/>
        </p:nvSpPr>
        <p:spPr bwMode="auto">
          <a:xfrm>
            <a:off x="2209800" y="3429000"/>
            <a:ext cx="1524000" cy="5334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2803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533400"/>
            <a:ext cx="13820775" cy="4657725"/>
          </a:xfrm>
          <a:prstGeom prst="rect">
            <a:avLst/>
          </a:prstGeom>
        </p:spPr>
      </p:pic>
      <p:sp>
        <p:nvSpPr>
          <p:cNvPr id="3" name="Rectangle 2"/>
          <p:cNvSpPr/>
          <p:nvPr/>
        </p:nvSpPr>
        <p:spPr bwMode="auto">
          <a:xfrm>
            <a:off x="2895600" y="3810000"/>
            <a:ext cx="4876800" cy="6096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1257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692275" y="476250"/>
            <a:ext cx="5441950" cy="5865813"/>
          </a:xfrm>
        </p:spPr>
      </p:pic>
      <p:sp>
        <p:nvSpPr>
          <p:cNvPr id="6147" name="AutoShape 3"/>
          <p:cNvSpPr>
            <a:spLocks noChangeArrowheads="1"/>
          </p:cNvSpPr>
          <p:nvPr/>
        </p:nvSpPr>
        <p:spPr bwMode="auto">
          <a:xfrm>
            <a:off x="250825" y="1773238"/>
            <a:ext cx="1368425" cy="503237"/>
          </a:xfrm>
          <a:prstGeom prst="rightArrow">
            <a:avLst>
              <a:gd name="adj1" fmla="val 50000"/>
              <a:gd name="adj2" fmla="val 6798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1647874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885458"/>
            <a:ext cx="9772650" cy="2037701"/>
          </a:xfrm>
          <a:prstGeom prst="rect">
            <a:avLst/>
          </a:prstGeom>
        </p:spPr>
      </p:pic>
      <p:sp>
        <p:nvSpPr>
          <p:cNvPr id="3" name="Rectangle 2"/>
          <p:cNvSpPr/>
          <p:nvPr/>
        </p:nvSpPr>
        <p:spPr bwMode="auto">
          <a:xfrm>
            <a:off x="2057400" y="1905000"/>
            <a:ext cx="4876800" cy="6096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pic>
        <p:nvPicPr>
          <p:cNvPr id="4" name="Picture 3"/>
          <p:cNvPicPr>
            <a:picLocks noChangeAspect="1"/>
          </p:cNvPicPr>
          <p:nvPr/>
        </p:nvPicPr>
        <p:blipFill>
          <a:blip r:embed="rId3"/>
          <a:stretch>
            <a:fillRect/>
          </a:stretch>
        </p:blipFill>
        <p:spPr>
          <a:xfrm>
            <a:off x="-19228" y="3179318"/>
            <a:ext cx="9284370" cy="1926082"/>
          </a:xfrm>
          <a:prstGeom prst="rect">
            <a:avLst/>
          </a:prstGeom>
        </p:spPr>
      </p:pic>
      <p:sp>
        <p:nvSpPr>
          <p:cNvPr id="5" name="Rectangle 4"/>
          <p:cNvSpPr/>
          <p:nvPr/>
        </p:nvSpPr>
        <p:spPr bwMode="auto">
          <a:xfrm>
            <a:off x="4191000" y="4495800"/>
            <a:ext cx="4876800" cy="6096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58597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Search</a:t>
            </a:r>
            <a:r>
              <a:rPr lang="fr-CH" dirty="0" smtClean="0"/>
              <a:t> in Advanced </a:t>
            </a:r>
            <a:endParaRPr lang="es-CO" dirty="0"/>
          </a:p>
        </p:txBody>
      </p:sp>
      <p:pic>
        <p:nvPicPr>
          <p:cNvPr id="3" name="Picture 2"/>
          <p:cNvPicPr>
            <a:picLocks noChangeAspect="1"/>
          </p:cNvPicPr>
          <p:nvPr/>
        </p:nvPicPr>
        <p:blipFill>
          <a:blip r:embed="rId2"/>
          <a:stretch>
            <a:fillRect/>
          </a:stretch>
        </p:blipFill>
        <p:spPr>
          <a:xfrm>
            <a:off x="0" y="1295400"/>
            <a:ext cx="13582650" cy="5362575"/>
          </a:xfrm>
          <a:prstGeom prst="rect">
            <a:avLst/>
          </a:prstGeom>
        </p:spPr>
      </p:pic>
      <p:sp>
        <p:nvSpPr>
          <p:cNvPr id="4" name="Rectangle 3"/>
          <p:cNvSpPr/>
          <p:nvPr/>
        </p:nvSpPr>
        <p:spPr bwMode="auto">
          <a:xfrm>
            <a:off x="234846" y="2286000"/>
            <a:ext cx="444708" cy="236095"/>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257706" y="3048000"/>
            <a:ext cx="1799694" cy="8382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5037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 y="838200"/>
            <a:ext cx="8334375" cy="4772025"/>
          </a:xfrm>
          <a:prstGeom prst="rect">
            <a:avLst/>
          </a:prstGeom>
        </p:spPr>
      </p:pic>
      <p:sp>
        <p:nvSpPr>
          <p:cNvPr id="4" name="Rectangle 3"/>
          <p:cNvSpPr/>
          <p:nvPr/>
        </p:nvSpPr>
        <p:spPr bwMode="auto">
          <a:xfrm>
            <a:off x="609600" y="1752600"/>
            <a:ext cx="444708" cy="236095"/>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634584" y="2514600"/>
            <a:ext cx="3937416" cy="2286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97323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9612" y="857250"/>
            <a:ext cx="7724775" cy="5143500"/>
          </a:xfrm>
          <a:prstGeom prst="rect">
            <a:avLst/>
          </a:prstGeom>
        </p:spPr>
      </p:pic>
      <p:sp>
        <p:nvSpPr>
          <p:cNvPr id="4" name="Rectangle 3"/>
          <p:cNvSpPr/>
          <p:nvPr/>
        </p:nvSpPr>
        <p:spPr bwMode="auto">
          <a:xfrm>
            <a:off x="1066800" y="1828800"/>
            <a:ext cx="444708" cy="236095"/>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1066800" y="2590800"/>
            <a:ext cx="5943600" cy="28194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450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90600"/>
            <a:ext cx="9353550" cy="2571750"/>
          </a:xfrm>
          <a:prstGeom prst="rect">
            <a:avLst/>
          </a:prstGeom>
        </p:spPr>
      </p:pic>
      <p:sp>
        <p:nvSpPr>
          <p:cNvPr id="4" name="Rectangle 3"/>
          <p:cNvSpPr/>
          <p:nvPr/>
        </p:nvSpPr>
        <p:spPr bwMode="auto">
          <a:xfrm>
            <a:off x="304800" y="1371600"/>
            <a:ext cx="444708" cy="236095"/>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304800" y="2158427"/>
            <a:ext cx="2133600" cy="889573"/>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2033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Combined</a:t>
            </a:r>
            <a:r>
              <a:rPr lang="fr-CH" dirty="0" smtClean="0"/>
              <a:t> </a:t>
            </a:r>
            <a:r>
              <a:rPr lang="fr-CH" dirty="0" err="1" smtClean="0"/>
              <a:t>search</a:t>
            </a:r>
            <a:endParaRPr lang="en-US" dirty="0"/>
          </a:p>
        </p:txBody>
      </p:sp>
      <p:sp>
        <p:nvSpPr>
          <p:cNvPr id="3" name="Content Placeholder 2"/>
          <p:cNvSpPr>
            <a:spLocks noGrp="1"/>
          </p:cNvSpPr>
          <p:nvPr>
            <p:ph idx="1"/>
          </p:nvPr>
        </p:nvSpPr>
        <p:spPr/>
        <p:txBody>
          <a:bodyPr/>
          <a:lstStyle/>
          <a:p>
            <a:r>
              <a:rPr lang="en-CA" b="1" dirty="0" smtClean="0"/>
              <a:t>Retrieve </a:t>
            </a:r>
            <a:r>
              <a:rPr lang="en-CA" b="1" dirty="0"/>
              <a:t>results</a:t>
            </a:r>
            <a:r>
              <a:rPr lang="en-CA" dirty="0"/>
              <a:t> that are specific </a:t>
            </a:r>
            <a:r>
              <a:rPr lang="en-CA" dirty="0" smtClean="0"/>
              <a:t>“</a:t>
            </a:r>
            <a:r>
              <a:rPr lang="en-CA" b="1" dirty="0" smtClean="0"/>
              <a:t>G06K 9/00</a:t>
            </a:r>
            <a:r>
              <a:rPr lang="en-CA" dirty="0" smtClean="0"/>
              <a:t>“ and date range: first 6 months of 2020</a:t>
            </a:r>
          </a:p>
          <a:p>
            <a:pPr marL="0" indent="0">
              <a:buNone/>
            </a:pPr>
            <a:endParaRPr lang="en-US" dirty="0"/>
          </a:p>
        </p:txBody>
      </p:sp>
      <p:pic>
        <p:nvPicPr>
          <p:cNvPr id="9" name="Picture 8"/>
          <p:cNvPicPr>
            <a:picLocks noChangeAspect="1"/>
          </p:cNvPicPr>
          <p:nvPr/>
        </p:nvPicPr>
        <p:blipFill>
          <a:blip r:embed="rId2"/>
          <a:stretch>
            <a:fillRect/>
          </a:stretch>
        </p:blipFill>
        <p:spPr>
          <a:xfrm>
            <a:off x="457200" y="3220170"/>
            <a:ext cx="10185184" cy="1732829"/>
          </a:xfrm>
          <a:prstGeom prst="rect">
            <a:avLst/>
          </a:prstGeom>
        </p:spPr>
      </p:pic>
      <p:sp>
        <p:nvSpPr>
          <p:cNvPr id="10" name="Rectangle 9"/>
          <p:cNvSpPr/>
          <p:nvPr/>
        </p:nvSpPr>
        <p:spPr bwMode="auto">
          <a:xfrm>
            <a:off x="762000" y="4086583"/>
            <a:ext cx="3657600" cy="549489"/>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1" name="Rectangle 10"/>
          <p:cNvSpPr/>
          <p:nvPr/>
        </p:nvSpPr>
        <p:spPr bwMode="auto">
          <a:xfrm>
            <a:off x="5029200" y="4116278"/>
            <a:ext cx="2133600" cy="455721"/>
          </a:xfrm>
          <a:prstGeom prst="rect">
            <a:avLst/>
          </a:prstGeom>
          <a:noFill/>
          <a:ln w="3810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2221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bwMode="auto">
          <a:xfrm>
            <a:off x="175260" y="4446633"/>
            <a:ext cx="1097280" cy="381000"/>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3" name="Picture 2"/>
          <p:cNvPicPr>
            <a:picLocks noChangeAspect="1"/>
          </p:cNvPicPr>
          <p:nvPr/>
        </p:nvPicPr>
        <p:blipFill>
          <a:blip r:embed="rId2"/>
          <a:stretch>
            <a:fillRect/>
          </a:stretch>
        </p:blipFill>
        <p:spPr>
          <a:xfrm>
            <a:off x="0" y="723184"/>
            <a:ext cx="9146250" cy="4566620"/>
          </a:xfrm>
          <a:prstGeom prst="rect">
            <a:avLst/>
          </a:prstGeom>
        </p:spPr>
      </p:pic>
      <p:sp>
        <p:nvSpPr>
          <p:cNvPr id="11" name="Oval 10"/>
          <p:cNvSpPr/>
          <p:nvPr/>
        </p:nvSpPr>
        <p:spPr bwMode="auto">
          <a:xfrm>
            <a:off x="129540" y="1983511"/>
            <a:ext cx="861060" cy="344411"/>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2" name="Oval 11"/>
          <p:cNvSpPr/>
          <p:nvPr/>
        </p:nvSpPr>
        <p:spPr bwMode="auto">
          <a:xfrm>
            <a:off x="51631" y="2834289"/>
            <a:ext cx="1143000" cy="344411"/>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3" name="Oval 12"/>
          <p:cNvSpPr/>
          <p:nvPr/>
        </p:nvSpPr>
        <p:spPr bwMode="auto">
          <a:xfrm>
            <a:off x="52129" y="3795411"/>
            <a:ext cx="1173480" cy="323487"/>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4" name="Oval 13"/>
          <p:cNvSpPr/>
          <p:nvPr/>
        </p:nvSpPr>
        <p:spPr bwMode="auto">
          <a:xfrm>
            <a:off x="82609" y="4637133"/>
            <a:ext cx="1143000" cy="359206"/>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5" name="Oval 14"/>
          <p:cNvSpPr/>
          <p:nvPr/>
        </p:nvSpPr>
        <p:spPr bwMode="auto">
          <a:xfrm>
            <a:off x="129540" y="985357"/>
            <a:ext cx="861060" cy="344411"/>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6" name="Oval 15"/>
          <p:cNvSpPr/>
          <p:nvPr/>
        </p:nvSpPr>
        <p:spPr bwMode="auto">
          <a:xfrm>
            <a:off x="8213334" y="797238"/>
            <a:ext cx="914400" cy="376237"/>
          </a:xfrm>
          <a:prstGeom prst="ellipse">
            <a:avLst/>
          </a:prstGeom>
          <a:noFill/>
          <a:ln w="50800" cap="flat" cmpd="sng" algn="ctr">
            <a:solidFill>
              <a:srgbClr val="3BFF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7" name="Oval 16"/>
          <p:cNvSpPr/>
          <p:nvPr/>
        </p:nvSpPr>
        <p:spPr bwMode="auto">
          <a:xfrm>
            <a:off x="8189121" y="1795392"/>
            <a:ext cx="914400" cy="376237"/>
          </a:xfrm>
          <a:prstGeom prst="ellipse">
            <a:avLst/>
          </a:prstGeom>
          <a:noFill/>
          <a:ln w="50800" cap="flat" cmpd="sng" algn="ctr">
            <a:solidFill>
              <a:srgbClr val="3BFF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8" name="Oval 17"/>
          <p:cNvSpPr/>
          <p:nvPr/>
        </p:nvSpPr>
        <p:spPr bwMode="auto">
          <a:xfrm>
            <a:off x="8243843" y="2630257"/>
            <a:ext cx="914400" cy="376237"/>
          </a:xfrm>
          <a:prstGeom prst="ellipse">
            <a:avLst/>
          </a:prstGeom>
          <a:noFill/>
          <a:ln w="50800" cap="flat" cmpd="sng" algn="ctr">
            <a:solidFill>
              <a:srgbClr val="3BFF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0" name="Oval 19"/>
          <p:cNvSpPr/>
          <p:nvPr/>
        </p:nvSpPr>
        <p:spPr bwMode="auto">
          <a:xfrm>
            <a:off x="8189121" y="3554610"/>
            <a:ext cx="914400" cy="376237"/>
          </a:xfrm>
          <a:prstGeom prst="ellipse">
            <a:avLst/>
          </a:prstGeom>
          <a:noFill/>
          <a:ln w="50800" cap="flat" cmpd="sng" algn="ctr">
            <a:solidFill>
              <a:srgbClr val="3BFF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25" name="Oval 24"/>
          <p:cNvSpPr/>
          <p:nvPr/>
        </p:nvSpPr>
        <p:spPr bwMode="auto">
          <a:xfrm>
            <a:off x="8177014" y="4427237"/>
            <a:ext cx="914400" cy="376237"/>
          </a:xfrm>
          <a:prstGeom prst="ellipse">
            <a:avLst/>
          </a:prstGeom>
          <a:noFill/>
          <a:ln w="50800" cap="flat" cmpd="sng" algn="ctr">
            <a:solidFill>
              <a:srgbClr val="3BFF2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244253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Caution</a:t>
            </a:r>
            <a:endParaRPr lang="en-US" dirty="0"/>
          </a:p>
        </p:txBody>
      </p:sp>
      <p:sp>
        <p:nvSpPr>
          <p:cNvPr id="3" name="Content Placeholder 2"/>
          <p:cNvSpPr>
            <a:spLocks noGrp="1"/>
          </p:cNvSpPr>
          <p:nvPr>
            <p:ph idx="1"/>
          </p:nvPr>
        </p:nvSpPr>
        <p:spPr/>
        <p:txBody>
          <a:bodyPr/>
          <a:lstStyle/>
          <a:p>
            <a:r>
              <a:rPr lang="fr-CH" dirty="0" smtClean="0"/>
              <a:t>Use of (…) and […]</a:t>
            </a:r>
          </a:p>
          <a:p>
            <a:r>
              <a:rPr lang="fr-CH" dirty="0" smtClean="0"/>
              <a:t>Use  </a:t>
            </a:r>
            <a:r>
              <a:rPr lang="fr-CH" dirty="0"/>
              <a:t>of </a:t>
            </a:r>
            <a:r>
              <a:rPr lang="fr-CH" smtClean="0"/>
              <a:t>" … </a:t>
            </a:r>
            <a:r>
              <a:rPr lang="fr-CH"/>
              <a:t>" </a:t>
            </a:r>
            <a:endParaRPr lang="fr-CH" dirty="0" smtClean="0"/>
          </a:p>
          <a:p>
            <a:r>
              <a:rPr lang="en-CA" dirty="0" smtClean="0"/>
              <a:t>(</a:t>
            </a:r>
            <a:r>
              <a:rPr lang="en-CA" dirty="0"/>
              <a:t>IC: A or B or C) </a:t>
            </a:r>
            <a:endParaRPr lang="en-CA" dirty="0" smtClean="0"/>
          </a:p>
          <a:p>
            <a:r>
              <a:rPr lang="en-CA" dirty="0"/>
              <a:t>AD:([01.06.2012 TO 24.06.2016]) AND IC:("A23B 4/00")</a:t>
            </a:r>
            <a:endParaRPr lang="en-US" dirty="0"/>
          </a:p>
          <a:p>
            <a:endParaRPr lang="en-US" dirty="0"/>
          </a:p>
        </p:txBody>
      </p:sp>
    </p:spTree>
    <p:extLst>
      <p:ext uri="{BB962C8B-B14F-4D97-AF65-F5344CB8AC3E}">
        <p14:creationId xmlns:p14="http://schemas.microsoft.com/office/powerpoint/2010/main" val="31780175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95400"/>
            <a:ext cx="8998815" cy="2667000"/>
          </a:xfrm>
          <a:prstGeom prst="rect">
            <a:avLst/>
          </a:prstGeom>
        </p:spPr>
      </p:pic>
      <p:sp>
        <p:nvSpPr>
          <p:cNvPr id="5" name="Oval 4"/>
          <p:cNvSpPr/>
          <p:nvPr/>
        </p:nvSpPr>
        <p:spPr bwMode="auto">
          <a:xfrm>
            <a:off x="2743200" y="2590800"/>
            <a:ext cx="1143000" cy="344411"/>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778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19200"/>
            <a:ext cx="9263346" cy="3200400"/>
          </a:xfrm>
          <a:prstGeom prst="rect">
            <a:avLst/>
          </a:prstGeom>
        </p:spPr>
      </p:pic>
    </p:spTree>
    <p:extLst>
      <p:ext uri="{BB962C8B-B14F-4D97-AF65-F5344CB8AC3E}">
        <p14:creationId xmlns:p14="http://schemas.microsoft.com/office/powerpoint/2010/main" val="1421265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3103563"/>
            <a:ext cx="6521450" cy="1765300"/>
          </a:xfrm>
          <a:noFill/>
        </p:spPr>
        <p:txBody>
          <a:bodyPr/>
          <a:lstStyle/>
          <a:p>
            <a:pPr eaLnBrk="1" hangingPunct="1">
              <a:lnSpc>
                <a:spcPct val="90000"/>
              </a:lnSpc>
            </a:pPr>
            <a:r>
              <a:rPr lang="en-US" altLang="en-US" sz="3000" b="1" dirty="0" smtClean="0">
                <a:solidFill>
                  <a:srgbClr val="00408C"/>
                </a:solidFill>
                <a:ea typeface="ヒラギノ角ゴ Pro W3" pitchFamily="1" charset="-128"/>
              </a:rPr>
              <a:t>International Patent Classifications-based search in PATENTSCOPE</a:t>
            </a:r>
          </a:p>
        </p:txBody>
      </p:sp>
      <p:sp>
        <p:nvSpPr>
          <p:cNvPr id="3075"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a:spcBef>
                <a:spcPct val="20000"/>
              </a:spcBef>
              <a:buBlip>
                <a:blip r:embed="rId2"/>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2"/>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9pPr>
          </a:lstStyle>
          <a:p>
            <a:pPr>
              <a:lnSpc>
                <a:spcPct val="40000"/>
              </a:lnSpc>
              <a:spcBef>
                <a:spcPct val="50000"/>
              </a:spcBef>
              <a:buFontTx/>
              <a:buNone/>
            </a:pPr>
            <a:r>
              <a:rPr lang="fr-CH" altLang="en-US" sz="1300">
                <a:solidFill>
                  <a:srgbClr val="3399FF"/>
                </a:solidFill>
                <a:latin typeface="Arial Black" panose="020B0A04020102020204" pitchFamily="34" charset="0"/>
                <a:ea typeface="ヒラギノ角ゴ Pro W3" pitchFamily="1" charset="-128"/>
              </a:rPr>
              <a:t>Geneva</a:t>
            </a:r>
            <a:endParaRPr lang="en-US" altLang="en-US" sz="1300">
              <a:solidFill>
                <a:srgbClr val="3399FF"/>
              </a:solidFill>
              <a:latin typeface="Arial Black" panose="020B0A04020102020204" pitchFamily="34" charset="0"/>
              <a:ea typeface="ヒラギノ角ゴ Pro W3" pitchFamily="1" charset="-128"/>
            </a:endParaRPr>
          </a:p>
          <a:p>
            <a:pPr>
              <a:lnSpc>
                <a:spcPct val="40000"/>
              </a:lnSpc>
              <a:spcBef>
                <a:spcPct val="50000"/>
              </a:spcBef>
              <a:buFontTx/>
              <a:buNone/>
            </a:pPr>
            <a:r>
              <a:rPr lang="en-US" altLang="en-US" sz="1300">
                <a:solidFill>
                  <a:srgbClr val="3399FF"/>
                </a:solidFill>
                <a:latin typeface="Arial Black" panose="020B0A04020102020204" pitchFamily="34" charset="0"/>
                <a:ea typeface="ヒラギノ角ゴ Pro W3" pitchFamily="1" charset="-128"/>
              </a:rPr>
              <a:t>July 2020</a:t>
            </a:r>
          </a:p>
        </p:txBody>
      </p:sp>
      <p:sp>
        <p:nvSpPr>
          <p:cNvPr id="3076" name="Rectangle 6"/>
          <p:cNvSpPr>
            <a:spLocks noChangeArrowheads="1"/>
          </p:cNvSpPr>
          <p:nvPr/>
        </p:nvSpPr>
        <p:spPr bwMode="auto">
          <a:xfrm>
            <a:off x="914400" y="2836863"/>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lvl1pPr>
              <a:spcBef>
                <a:spcPct val="20000"/>
              </a:spcBef>
              <a:buBlip>
                <a:blip r:embed="rId2"/>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2"/>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Blip>
                <a:blip r:embed="rId2"/>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2"/>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800">
                <a:solidFill>
                  <a:srgbClr val="00408C"/>
                </a:solidFill>
                <a:ea typeface="ヒラギノ角ゴ Pro W3" pitchFamily="1" charset="-128"/>
              </a:rPr>
              <a:t>Patrick Fiévet</a:t>
            </a:r>
          </a:p>
          <a:p>
            <a:pPr eaLnBrk="1" hangingPunct="1">
              <a:buFontTx/>
              <a:buNone/>
            </a:pPr>
            <a:r>
              <a:rPr lang="en-US" altLang="en-US" sz="1800">
                <a:solidFill>
                  <a:srgbClr val="00408C"/>
                </a:solidFill>
                <a:ea typeface="ヒラギノ角ゴ Pro W3" pitchFamily="1" charset="-128"/>
              </a:rPr>
              <a:t>Head of IT Systems Section</a:t>
            </a:r>
          </a:p>
        </p:txBody>
      </p:sp>
    </p:spTree>
    <p:extLst>
      <p:ext uri="{BB962C8B-B14F-4D97-AF65-F5344CB8AC3E}">
        <p14:creationId xmlns:p14="http://schemas.microsoft.com/office/powerpoint/2010/main" val="23674470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9" y="1371600"/>
            <a:ext cx="10668000" cy="2543175"/>
          </a:xfrm>
          <a:prstGeom prst="rect">
            <a:avLst/>
          </a:prstGeom>
        </p:spPr>
      </p:pic>
    </p:spTree>
    <p:extLst>
      <p:ext uri="{BB962C8B-B14F-4D97-AF65-F5344CB8AC3E}">
        <p14:creationId xmlns:p14="http://schemas.microsoft.com/office/powerpoint/2010/main" val="28518258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IPC Green Inventory</a:t>
            </a:r>
            <a:endParaRPr lang="es-CO" dirty="0"/>
          </a:p>
        </p:txBody>
      </p:sp>
      <p:pic>
        <p:nvPicPr>
          <p:cNvPr id="4" name="Picture 3"/>
          <p:cNvPicPr>
            <a:picLocks noChangeAspect="1"/>
          </p:cNvPicPr>
          <p:nvPr/>
        </p:nvPicPr>
        <p:blipFill>
          <a:blip r:embed="rId2"/>
          <a:stretch>
            <a:fillRect/>
          </a:stretch>
        </p:blipFill>
        <p:spPr>
          <a:xfrm>
            <a:off x="76200" y="1143000"/>
            <a:ext cx="8839200" cy="5990780"/>
          </a:xfrm>
          <a:prstGeom prst="rect">
            <a:avLst/>
          </a:prstGeom>
        </p:spPr>
      </p:pic>
      <p:sp>
        <p:nvSpPr>
          <p:cNvPr id="5" name="Rectangle 4"/>
          <p:cNvSpPr/>
          <p:nvPr/>
        </p:nvSpPr>
        <p:spPr bwMode="auto">
          <a:xfrm>
            <a:off x="228600" y="4724400"/>
            <a:ext cx="3733800" cy="2286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6553200" y="4823567"/>
            <a:ext cx="2209800" cy="2186833"/>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0804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0"/>
            <a:ext cx="8642958" cy="6858000"/>
          </a:xfrm>
          <a:prstGeom prst="rect">
            <a:avLst/>
          </a:prstGeom>
        </p:spPr>
      </p:pic>
      <p:sp>
        <p:nvSpPr>
          <p:cNvPr id="5" name="Oval 4"/>
          <p:cNvSpPr/>
          <p:nvPr/>
        </p:nvSpPr>
        <p:spPr bwMode="auto">
          <a:xfrm>
            <a:off x="6858000" y="304800"/>
            <a:ext cx="685800" cy="304800"/>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Oval 5"/>
          <p:cNvSpPr/>
          <p:nvPr/>
        </p:nvSpPr>
        <p:spPr bwMode="auto">
          <a:xfrm>
            <a:off x="6934200" y="1066800"/>
            <a:ext cx="1143000" cy="381000"/>
          </a:xfrm>
          <a:prstGeom prst="ellipse">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3738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4778164"/>
          </a:xfrm>
          <a:prstGeom prst="rect">
            <a:avLst/>
          </a:prstGeom>
        </p:spPr>
      </p:pic>
      <p:sp>
        <p:nvSpPr>
          <p:cNvPr id="2" name="Rectangle 1"/>
          <p:cNvSpPr/>
          <p:nvPr/>
        </p:nvSpPr>
        <p:spPr>
          <a:xfrm>
            <a:off x="14990" y="5727541"/>
            <a:ext cx="6324600" cy="246221"/>
          </a:xfrm>
          <a:prstGeom prst="rect">
            <a:avLst/>
          </a:prstGeom>
        </p:spPr>
        <p:txBody>
          <a:bodyPr wrap="square">
            <a:spAutoFit/>
          </a:bodyPr>
          <a:lstStyle/>
          <a:p>
            <a:r>
              <a:rPr lang="es-CO" sz="1000" dirty="0" err="1" smtClean="0"/>
              <a:t>Source</a:t>
            </a:r>
            <a:r>
              <a:rPr lang="es-CO" sz="1000" dirty="0" smtClean="0"/>
              <a:t>: </a:t>
            </a:r>
            <a:r>
              <a:rPr lang="es-CO" sz="1000" dirty="0" smtClean="0">
                <a:hlinkClick r:id="rId3"/>
              </a:rPr>
              <a:t>https</a:t>
            </a:r>
            <a:r>
              <a:rPr lang="es-CO" sz="1000" dirty="0">
                <a:hlinkClick r:id="rId3"/>
              </a:rPr>
              <a:t>://</a:t>
            </a:r>
            <a:r>
              <a:rPr lang="es-CO" sz="1000" dirty="0" smtClean="0">
                <a:hlinkClick r:id="rId3"/>
              </a:rPr>
              <a:t>www.cooperativepatentclassification.org/index</a:t>
            </a:r>
            <a:r>
              <a:rPr lang="es-CO" sz="1000" dirty="0" smtClean="0"/>
              <a:t> </a:t>
            </a:r>
            <a:endParaRPr lang="es-CO" sz="1000" dirty="0"/>
          </a:p>
        </p:txBody>
      </p:sp>
    </p:spTree>
    <p:extLst>
      <p:ext uri="{BB962C8B-B14F-4D97-AF65-F5344CB8AC3E}">
        <p14:creationId xmlns:p14="http://schemas.microsoft.com/office/powerpoint/2010/main" val="1373245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33400"/>
            <a:ext cx="9144000" cy="5284769"/>
          </a:xfrm>
          <a:prstGeom prst="rect">
            <a:avLst/>
          </a:prstGeom>
        </p:spPr>
      </p:pic>
    </p:spTree>
    <p:extLst>
      <p:ext uri="{BB962C8B-B14F-4D97-AF65-F5344CB8AC3E}">
        <p14:creationId xmlns:p14="http://schemas.microsoft.com/office/powerpoint/2010/main" val="7555351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93" y="1066800"/>
            <a:ext cx="9105485" cy="4191000"/>
          </a:xfrm>
          <a:prstGeom prst="rect">
            <a:avLst/>
          </a:prstGeom>
        </p:spPr>
      </p:pic>
      <p:sp>
        <p:nvSpPr>
          <p:cNvPr id="5" name="Rectangle 4"/>
          <p:cNvSpPr/>
          <p:nvPr/>
        </p:nvSpPr>
        <p:spPr bwMode="auto">
          <a:xfrm>
            <a:off x="2133600" y="3886200"/>
            <a:ext cx="6934200" cy="1143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4191000" y="3962400"/>
            <a:ext cx="609600" cy="228600"/>
          </a:xfrm>
          <a:prstGeom prst="rect">
            <a:avLst/>
          </a:prstGeom>
          <a:solidFill>
            <a:srgbClr val="FF0000">
              <a:alpha val="34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11599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 y="457200"/>
            <a:ext cx="10763250" cy="6019800"/>
          </a:xfrm>
          <a:prstGeom prst="rect">
            <a:avLst/>
          </a:prstGeom>
        </p:spPr>
      </p:pic>
      <p:sp>
        <p:nvSpPr>
          <p:cNvPr id="3" name="Rectangle 2"/>
          <p:cNvSpPr/>
          <p:nvPr/>
        </p:nvSpPr>
        <p:spPr bwMode="auto">
          <a:xfrm>
            <a:off x="304800" y="1295400"/>
            <a:ext cx="3733800" cy="1905000"/>
          </a:xfrm>
          <a:prstGeom prst="rect">
            <a:avLst/>
          </a:prstGeom>
          <a:no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419009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 y="1676400"/>
            <a:ext cx="13373100" cy="1828800"/>
          </a:xfrm>
          <a:prstGeom prst="rect">
            <a:avLst/>
          </a:prstGeom>
        </p:spPr>
      </p:pic>
    </p:spTree>
    <p:extLst>
      <p:ext uri="{BB962C8B-B14F-4D97-AF65-F5344CB8AC3E}">
        <p14:creationId xmlns:p14="http://schemas.microsoft.com/office/powerpoint/2010/main" val="16145516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Collections - </a:t>
            </a:r>
            <a:r>
              <a:rPr lang="fr-CH" dirty="0" err="1" smtClean="0"/>
              <a:t>coverage</a:t>
            </a:r>
            <a:endParaRPr lang="es-CO" dirty="0"/>
          </a:p>
        </p:txBody>
      </p:sp>
      <p:sp>
        <p:nvSpPr>
          <p:cNvPr id="3" name="Content Placeholder 2"/>
          <p:cNvSpPr>
            <a:spLocks noGrp="1"/>
          </p:cNvSpPr>
          <p:nvPr>
            <p:ph idx="1"/>
          </p:nvPr>
        </p:nvSpPr>
        <p:spPr/>
        <p:txBody>
          <a:bodyPr/>
          <a:lstStyle/>
          <a:p>
            <a:r>
              <a:rPr lang="fr-CH" dirty="0" smtClean="0"/>
              <a:t>CPC </a:t>
            </a:r>
            <a:r>
              <a:rPr lang="fr-CH" dirty="0" err="1" smtClean="0"/>
              <a:t>imported</a:t>
            </a:r>
            <a:r>
              <a:rPr lang="fr-CH" dirty="0" smtClean="0"/>
              <a:t> </a:t>
            </a:r>
            <a:r>
              <a:rPr lang="fr-CH" dirty="0" err="1" smtClean="0"/>
              <a:t>from</a:t>
            </a:r>
            <a:r>
              <a:rPr lang="fr-CH" dirty="0" smtClean="0"/>
              <a:t> </a:t>
            </a:r>
            <a:r>
              <a:rPr lang="fr-CH" dirty="0" err="1" smtClean="0"/>
              <a:t>DocDB</a:t>
            </a:r>
            <a:r>
              <a:rPr lang="fr-CH" dirty="0" smtClean="0"/>
              <a:t> for PCT applications</a:t>
            </a:r>
          </a:p>
          <a:p>
            <a:r>
              <a:rPr lang="fr-CH" dirty="0" smtClean="0"/>
              <a:t>52 national collections (IP5 + 47)</a:t>
            </a:r>
            <a:endParaRPr lang="es-CO" dirty="0"/>
          </a:p>
        </p:txBody>
      </p:sp>
    </p:spTree>
    <p:extLst>
      <p:ext uri="{BB962C8B-B14F-4D97-AF65-F5344CB8AC3E}">
        <p14:creationId xmlns:p14="http://schemas.microsoft.com/office/powerpoint/2010/main" val="20911181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14" y="0"/>
            <a:ext cx="8556771" cy="6858000"/>
          </a:xfrm>
          <a:prstGeom prst="rect">
            <a:avLst/>
          </a:prstGeom>
        </p:spPr>
      </p:pic>
    </p:spTree>
    <p:extLst>
      <p:ext uri="{BB962C8B-B14F-4D97-AF65-F5344CB8AC3E}">
        <p14:creationId xmlns:p14="http://schemas.microsoft.com/office/powerpoint/2010/main" val="2824152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Agenda</a:t>
            </a:r>
          </a:p>
        </p:txBody>
      </p:sp>
      <p:sp>
        <p:nvSpPr>
          <p:cNvPr id="4099" name="Rectangle 3"/>
          <p:cNvSpPr>
            <a:spLocks noGrp="1" noChangeArrowheads="1"/>
          </p:cNvSpPr>
          <p:nvPr>
            <p:ph type="body" idx="1"/>
          </p:nvPr>
        </p:nvSpPr>
        <p:spPr/>
        <p:txBody>
          <a:bodyPr/>
          <a:lstStyle/>
          <a:p>
            <a:pPr eaLnBrk="1" hangingPunct="1">
              <a:buFontTx/>
              <a:buNone/>
              <a:defRPr/>
            </a:pPr>
            <a:endParaRPr lang="en-US" altLang="en-US" dirty="0" smtClean="0"/>
          </a:p>
          <a:p>
            <a:pPr eaLnBrk="1" hangingPunct="1">
              <a:defRPr/>
            </a:pPr>
            <a:r>
              <a:rPr lang="en-US" altLang="en-US" dirty="0">
                <a:ea typeface="ヒラギノ角ゴ Pro W3" pitchFamily="1" charset="-128"/>
              </a:rPr>
              <a:t>Why is patent classifications based search still relevant in patent </a:t>
            </a:r>
            <a:r>
              <a:rPr lang="en-US" altLang="en-US" dirty="0" smtClean="0">
                <a:ea typeface="ヒラギノ角ゴ Pro W3" pitchFamily="1" charset="-128"/>
              </a:rPr>
              <a:t>databases?</a:t>
            </a:r>
          </a:p>
          <a:p>
            <a:pPr eaLnBrk="1" hangingPunct="1">
              <a:defRPr/>
            </a:pPr>
            <a:endParaRPr lang="en-US" altLang="en-US" dirty="0" smtClean="0">
              <a:ea typeface="ヒラギノ角ゴ Pro W3" pitchFamily="1" charset="-128"/>
            </a:endParaRPr>
          </a:p>
          <a:p>
            <a:pPr eaLnBrk="1" hangingPunct="1">
              <a:defRPr/>
            </a:pPr>
            <a:r>
              <a:rPr lang="en-US" altLang="en-US" dirty="0" smtClean="0">
                <a:ea typeface="ヒラギノ角ゴ Pro W3" pitchFamily="1" charset="-128"/>
              </a:rPr>
              <a:t>IPC versus CPC</a:t>
            </a:r>
          </a:p>
          <a:p>
            <a:pPr marL="0" indent="0" eaLnBrk="1" hangingPunct="1">
              <a:buFontTx/>
              <a:buNone/>
              <a:defRPr/>
            </a:pPr>
            <a:endParaRPr lang="en-US" altLang="en-US" dirty="0">
              <a:ea typeface="ヒラギノ角ゴ Pro W3" pitchFamily="1" charset="-128"/>
            </a:endParaRPr>
          </a:p>
          <a:p>
            <a:pPr eaLnBrk="1" hangingPunct="1">
              <a:defRPr/>
            </a:pPr>
            <a:r>
              <a:rPr lang="en-US" altLang="en-US" dirty="0" smtClean="0"/>
              <a:t>IPC based search strategies through the IPC publication platform (IPCPUB)</a:t>
            </a:r>
          </a:p>
        </p:txBody>
      </p:sp>
    </p:spTree>
    <p:extLst>
      <p:ext uri="{BB962C8B-B14F-4D97-AF65-F5344CB8AC3E}">
        <p14:creationId xmlns:p14="http://schemas.microsoft.com/office/powerpoint/2010/main" val="36244515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Field: </a:t>
            </a:r>
            <a:r>
              <a:rPr lang="fr-CH" dirty="0" err="1" smtClean="0"/>
              <a:t>classif</a:t>
            </a:r>
            <a:endParaRPr lang="es-CO" dirty="0"/>
          </a:p>
        </p:txBody>
      </p:sp>
      <p:sp>
        <p:nvSpPr>
          <p:cNvPr id="3" name="Content Placeholder 2"/>
          <p:cNvSpPr>
            <a:spLocks noGrp="1"/>
          </p:cNvSpPr>
          <p:nvPr>
            <p:ph idx="1"/>
          </p:nvPr>
        </p:nvSpPr>
        <p:spPr/>
        <p:txBody>
          <a:bodyPr/>
          <a:lstStyle/>
          <a:p>
            <a:r>
              <a:rPr lang="fr-CH" dirty="0" smtClean="0"/>
              <a:t>Union of CPC + IPC</a:t>
            </a:r>
          </a:p>
          <a:p>
            <a:pPr lvl="1"/>
            <a:r>
              <a:rPr lang="fr-CH" dirty="0" smtClean="0"/>
              <a:t>To </a:t>
            </a:r>
            <a:r>
              <a:rPr lang="fr-CH" dirty="0" err="1" smtClean="0"/>
              <a:t>cover</a:t>
            </a:r>
            <a:r>
              <a:rPr lang="fr-CH" dirty="0" smtClean="0"/>
              <a:t> </a:t>
            </a:r>
            <a:r>
              <a:rPr lang="fr-CH" dirty="0" err="1" smtClean="0"/>
              <a:t>old</a:t>
            </a:r>
            <a:r>
              <a:rPr lang="fr-CH" dirty="0" smtClean="0"/>
              <a:t> and new documents</a:t>
            </a:r>
            <a:endParaRPr lang="es-CO" dirty="0"/>
          </a:p>
        </p:txBody>
      </p:sp>
    </p:spTree>
    <p:extLst>
      <p:ext uri="{BB962C8B-B14F-4D97-AF65-F5344CB8AC3E}">
        <p14:creationId xmlns:p14="http://schemas.microsoft.com/office/powerpoint/2010/main" val="8604823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07" y="838200"/>
            <a:ext cx="8317907" cy="5798108"/>
          </a:xfrm>
          <a:prstGeom prst="rect">
            <a:avLst/>
          </a:prstGeom>
        </p:spPr>
      </p:pic>
      <p:sp>
        <p:nvSpPr>
          <p:cNvPr id="5" name="Rectangle 4"/>
          <p:cNvSpPr/>
          <p:nvPr/>
        </p:nvSpPr>
        <p:spPr bwMode="auto">
          <a:xfrm>
            <a:off x="228600" y="3124200"/>
            <a:ext cx="1981200" cy="304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536048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0"/>
            <a:ext cx="7696200" cy="7016811"/>
          </a:xfrm>
          <a:prstGeom prst="rect">
            <a:avLst/>
          </a:prstGeom>
        </p:spPr>
      </p:pic>
      <p:sp>
        <p:nvSpPr>
          <p:cNvPr id="5" name="Rectangle 4"/>
          <p:cNvSpPr/>
          <p:nvPr/>
        </p:nvSpPr>
        <p:spPr bwMode="auto">
          <a:xfrm>
            <a:off x="4191000" y="2133600"/>
            <a:ext cx="2971800" cy="304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828044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243" y="1371600"/>
            <a:ext cx="11496675" cy="2952750"/>
          </a:xfrm>
          <a:prstGeom prst="rect">
            <a:avLst/>
          </a:prstGeom>
        </p:spPr>
      </p:pic>
    </p:spTree>
    <p:extLst>
      <p:ext uri="{BB962C8B-B14F-4D97-AF65-F5344CB8AC3E}">
        <p14:creationId xmlns:p14="http://schemas.microsoft.com/office/powerpoint/2010/main" val="17509685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76200"/>
            <a:ext cx="13430250" cy="7515225"/>
          </a:xfrm>
          <a:prstGeom prst="rect">
            <a:avLst/>
          </a:prstGeom>
        </p:spPr>
      </p:pic>
      <p:sp>
        <p:nvSpPr>
          <p:cNvPr id="7" name="Rectangle 6"/>
          <p:cNvSpPr/>
          <p:nvPr/>
        </p:nvSpPr>
        <p:spPr bwMode="auto">
          <a:xfrm>
            <a:off x="152400" y="4191000"/>
            <a:ext cx="2590800" cy="12954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374741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CH" dirty="0" smtClean="0"/>
              <a:t/>
            </a:r>
            <a:br>
              <a:rPr lang="fr-CH" dirty="0" smtClean="0"/>
            </a:br>
            <a:r>
              <a:rPr lang="fr-CH" dirty="0" err="1" smtClean="0"/>
              <a:t>Next</a:t>
            </a:r>
            <a:r>
              <a:rPr lang="fr-CH" dirty="0" smtClean="0"/>
              <a:t> </a:t>
            </a:r>
            <a:r>
              <a:rPr lang="fr-CH" dirty="0" err="1" smtClean="0"/>
              <a:t>webinar</a:t>
            </a:r>
            <a:r>
              <a:rPr lang="fr-CH" dirty="0"/>
              <a:t/>
            </a:r>
            <a:br>
              <a:rPr lang="fr-CH" dirty="0"/>
            </a:br>
            <a:endParaRPr lang="en-US" dirty="0"/>
          </a:p>
        </p:txBody>
      </p:sp>
      <p:sp>
        <p:nvSpPr>
          <p:cNvPr id="9" name="Content Placeholder 8"/>
          <p:cNvSpPr>
            <a:spLocks noGrp="1"/>
          </p:cNvSpPr>
          <p:nvPr>
            <p:ph idx="1"/>
          </p:nvPr>
        </p:nvSpPr>
        <p:spPr>
          <a:xfrm>
            <a:off x="457200" y="914400"/>
            <a:ext cx="8229600" cy="4572000"/>
          </a:xfrm>
        </p:spPr>
        <p:txBody>
          <a:bodyPr/>
          <a:lstStyle/>
          <a:p>
            <a:endParaRPr lang="fr-CH" sz="3200" b="1" dirty="0" smtClean="0"/>
          </a:p>
          <a:p>
            <a:r>
              <a:rPr lang="fr-CH" sz="3200" dirty="0" err="1" smtClean="0"/>
              <a:t>Overview</a:t>
            </a:r>
            <a:r>
              <a:rPr lang="fr-CH" sz="3200" dirty="0" smtClean="0"/>
              <a:t> of PATENTSCOPE </a:t>
            </a:r>
            <a:endParaRPr lang="fr-CH" sz="3200" dirty="0" smtClean="0"/>
          </a:p>
          <a:p>
            <a:pPr marL="457200" lvl="1" indent="0">
              <a:buNone/>
            </a:pPr>
            <a:r>
              <a:rPr lang="fr-CH" sz="3200" dirty="0" smtClean="0"/>
              <a:t>August 25 </a:t>
            </a:r>
            <a:r>
              <a:rPr lang="fr-CH" sz="3200" dirty="0" smtClean="0"/>
              <a:t>or </a:t>
            </a:r>
            <a:r>
              <a:rPr lang="fr-CH" sz="3200" dirty="0" smtClean="0"/>
              <a:t>27</a:t>
            </a:r>
            <a:endParaRPr lang="fr-CH" sz="3200" dirty="0" smtClean="0"/>
          </a:p>
          <a:p>
            <a:endParaRPr lang="fr-CH" dirty="0" smtClean="0"/>
          </a:p>
          <a:p>
            <a:pPr marL="0" indent="0">
              <a:buNone/>
            </a:pPr>
            <a:r>
              <a:rPr lang="fr-CH" dirty="0" smtClean="0"/>
              <a:t>To </a:t>
            </a:r>
            <a:r>
              <a:rPr lang="fr-CH" dirty="0" err="1" smtClean="0"/>
              <a:t>register</a:t>
            </a:r>
            <a:r>
              <a:rPr lang="fr-CH" dirty="0" smtClean="0"/>
              <a:t>: </a:t>
            </a:r>
            <a:r>
              <a:rPr lang="es-CO" sz="2000" dirty="0">
                <a:hlinkClick r:id="rId2"/>
              </a:rPr>
              <a:t>https://www.wipo.int/patentscope/en/webinar</a:t>
            </a:r>
            <a:r>
              <a:rPr lang="es-CO" sz="2000" dirty="0" smtClean="0">
                <a:hlinkClick r:id="rId2"/>
              </a:rPr>
              <a:t>/</a:t>
            </a:r>
            <a:r>
              <a:rPr lang="es-CO" sz="2000" dirty="0" smtClean="0"/>
              <a:t> </a:t>
            </a:r>
            <a:endParaRPr lang="es-CO" sz="2000" dirty="0" smtClean="0"/>
          </a:p>
          <a:p>
            <a:pPr marL="0" indent="0">
              <a:buNone/>
            </a:pPr>
            <a:endParaRPr lang="en-US" sz="2200" dirty="0"/>
          </a:p>
        </p:txBody>
      </p:sp>
    </p:spTree>
    <p:extLst>
      <p:ext uri="{BB962C8B-B14F-4D97-AF65-F5344CB8AC3E}">
        <p14:creationId xmlns:p14="http://schemas.microsoft.com/office/powerpoint/2010/main" val="3628494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3728"/>
            <a:ext cx="10144125" cy="7629525"/>
          </a:xfrm>
          <a:prstGeom prst="rect">
            <a:avLst/>
          </a:prstGeom>
        </p:spPr>
      </p:pic>
      <p:sp>
        <p:nvSpPr>
          <p:cNvPr id="7" name="Rounded Rectangle 6"/>
          <p:cNvSpPr/>
          <p:nvPr/>
        </p:nvSpPr>
        <p:spPr bwMode="auto">
          <a:xfrm>
            <a:off x="4343400" y="3124200"/>
            <a:ext cx="2438400" cy="533400"/>
          </a:xfrm>
          <a:prstGeom prst="roundRect">
            <a:avLst/>
          </a:prstGeom>
          <a:noFill/>
          <a:ln w="63500"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a:xfrm>
            <a:off x="2736326" y="2057400"/>
            <a:ext cx="4671472" cy="461665"/>
          </a:xfrm>
          <a:prstGeom prst="rect">
            <a:avLst/>
          </a:prstGeom>
          <a:solidFill>
            <a:srgbClr val="C0DDDE"/>
          </a:solidFill>
        </p:spPr>
        <p:txBody>
          <a:bodyPr wrap="none">
            <a:spAutoFit/>
          </a:bodyPr>
          <a:lstStyle/>
          <a:p>
            <a:r>
              <a:rPr lang="fr-CH" u="sng" dirty="0"/>
              <a:t>wipo.int/</a:t>
            </a:r>
            <a:r>
              <a:rPr lang="fr-CH" u="sng" dirty="0" err="1"/>
              <a:t>patentscope</a:t>
            </a:r>
            <a:r>
              <a:rPr lang="fr-CH" u="sng" dirty="0"/>
              <a:t>/en/</a:t>
            </a:r>
            <a:r>
              <a:rPr lang="fr-CH" u="sng" dirty="0" err="1"/>
              <a:t>webinar</a:t>
            </a:r>
            <a:r>
              <a:rPr lang="fr-CH" u="sng" dirty="0"/>
              <a:t> </a:t>
            </a:r>
            <a:endParaRPr lang="en-US" dirty="0"/>
          </a:p>
        </p:txBody>
      </p:sp>
      <p:sp>
        <p:nvSpPr>
          <p:cNvPr id="12" name="Rounded Rectangle 11"/>
          <p:cNvSpPr/>
          <p:nvPr/>
        </p:nvSpPr>
        <p:spPr bwMode="auto">
          <a:xfrm>
            <a:off x="0" y="2819400"/>
            <a:ext cx="4114800" cy="4281190"/>
          </a:xfrm>
          <a:prstGeom prst="round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1461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2800" dirty="0" smtClean="0"/>
              <a:t>Global Brand </a:t>
            </a:r>
            <a:r>
              <a:rPr lang="fr-CH" sz="2800" dirty="0" err="1" smtClean="0"/>
              <a:t>Database</a:t>
            </a:r>
            <a:r>
              <a:rPr lang="fr-CH" sz="2800" dirty="0" smtClean="0"/>
              <a:t>, Global Design </a:t>
            </a:r>
            <a:r>
              <a:rPr lang="fr-CH" sz="2800" dirty="0" err="1" smtClean="0"/>
              <a:t>Database</a:t>
            </a:r>
            <a:endParaRPr lang="en-US" sz="2800" dirty="0"/>
          </a:p>
        </p:txBody>
      </p:sp>
      <p:sp>
        <p:nvSpPr>
          <p:cNvPr id="3" name="Content Placeholder 2"/>
          <p:cNvSpPr>
            <a:spLocks noGrp="1"/>
          </p:cNvSpPr>
          <p:nvPr>
            <p:ph idx="1"/>
          </p:nvPr>
        </p:nvSpPr>
        <p:spPr/>
        <p:txBody>
          <a:bodyPr/>
          <a:lstStyle/>
          <a:p>
            <a:pPr marL="0" indent="0">
              <a:buNone/>
            </a:pPr>
            <a:r>
              <a:rPr lang="fr-CH" dirty="0" err="1" smtClean="0"/>
              <a:t>Webinars</a:t>
            </a:r>
            <a:r>
              <a:rPr lang="fr-CH" dirty="0" smtClean="0"/>
              <a:t>:</a:t>
            </a:r>
          </a:p>
          <a:p>
            <a:endParaRPr lang="fr-CH" dirty="0"/>
          </a:p>
          <a:p>
            <a:r>
              <a:rPr lang="en-US" dirty="0">
                <a:hlinkClick r:id="rId2"/>
              </a:rPr>
              <a:t>https://</a:t>
            </a:r>
            <a:r>
              <a:rPr lang="en-US" dirty="0" smtClean="0">
                <a:hlinkClick r:id="rId2"/>
              </a:rPr>
              <a:t>www.wipo.int/reference/en/branddb/webinar/index.html</a:t>
            </a:r>
            <a:endParaRPr lang="en-US" dirty="0" smtClean="0"/>
          </a:p>
          <a:p>
            <a:r>
              <a:rPr lang="en-US" dirty="0" smtClean="0">
                <a:hlinkClick r:id="rId3"/>
              </a:rPr>
              <a:t>https</a:t>
            </a:r>
            <a:r>
              <a:rPr lang="en-US" dirty="0">
                <a:hlinkClick r:id="rId3"/>
              </a:rPr>
              <a:t>://</a:t>
            </a:r>
            <a:r>
              <a:rPr lang="en-US" dirty="0" smtClean="0">
                <a:hlinkClick r:id="rId3"/>
              </a:rPr>
              <a:t>www.wipo.int/reference/en/designdb/webinar/index.html</a:t>
            </a:r>
            <a:r>
              <a:rPr lang="en-US" dirty="0" smtClean="0"/>
              <a:t> </a:t>
            </a:r>
            <a:endParaRPr lang="en-US" dirty="0"/>
          </a:p>
        </p:txBody>
      </p:sp>
    </p:spTree>
    <p:extLst>
      <p:ext uri="{BB962C8B-B14F-4D97-AF65-F5344CB8AC3E}">
        <p14:creationId xmlns:p14="http://schemas.microsoft.com/office/powerpoint/2010/main" val="32256236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sz="half" idx="1"/>
          </p:nvPr>
        </p:nvSpPr>
        <p:spPr/>
        <p:txBody>
          <a:bodyPr/>
          <a:lstStyle/>
          <a:p>
            <a:pPr eaLnBrk="1" hangingPunct="1">
              <a:buFontTx/>
              <a:buNone/>
            </a:pPr>
            <a:endParaRPr lang="fr-CH" altLang="en-US" sz="4400" b="1" smtClean="0"/>
          </a:p>
          <a:p>
            <a:pPr eaLnBrk="1" hangingPunct="1">
              <a:buFontTx/>
              <a:buNone/>
            </a:pPr>
            <a:r>
              <a:rPr lang="fr-CH" altLang="en-US" sz="4400" b="1" smtClean="0"/>
              <a:t>	</a:t>
            </a:r>
            <a:endParaRPr lang="en-US" altLang="en-US" sz="4400" b="1" smtClean="0"/>
          </a:p>
        </p:txBody>
      </p:sp>
      <p:pic>
        <p:nvPicPr>
          <p:cNvPr id="23554" name="Picture 2" descr="D:\Users\Ammann\AppData\Local\Temp\gxnyoltxcr8-jonathan-simco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2" y="-896913"/>
            <a:ext cx="9308432" cy="821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4940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304800"/>
            <a:ext cx="8458200" cy="6400800"/>
          </a:xfrm>
        </p:spPr>
        <p:txBody>
          <a:bodyPr/>
          <a:lstStyle/>
          <a:p>
            <a:r>
              <a:rPr lang="en-US" dirty="0"/>
              <a:t>Are all of these search techniques and strategies (e.g., IPCCAT) available for free?  Do the search techniques require logging in with an account? </a:t>
            </a:r>
            <a:r>
              <a:rPr lang="en-US" dirty="0">
                <a:solidFill>
                  <a:srgbClr val="0070C0"/>
                </a:solidFill>
              </a:rPr>
              <a:t>Yes all features are free and most of them are available without login.  The IPCCAT interactive search feature in IPCPUB does not require a login but the direct call of IPCCAT </a:t>
            </a:r>
            <a:r>
              <a:rPr lang="en-US" dirty="0" err="1">
                <a:solidFill>
                  <a:srgbClr val="0070C0"/>
                </a:solidFill>
              </a:rPr>
              <a:t>webservice</a:t>
            </a:r>
            <a:r>
              <a:rPr lang="en-US" dirty="0">
                <a:solidFill>
                  <a:srgbClr val="0070C0"/>
                </a:solidFill>
              </a:rPr>
              <a:t> from another IT system  requires a login. Please visit IPCPUB on-line </a:t>
            </a:r>
            <a:r>
              <a:rPr lang="en-US" dirty="0" smtClean="0">
                <a:solidFill>
                  <a:srgbClr val="0070C0"/>
                </a:solidFill>
              </a:rPr>
              <a:t>help </a:t>
            </a:r>
            <a:r>
              <a:rPr lang="en-US" dirty="0">
                <a:solidFill>
                  <a:srgbClr val="0070C0"/>
                </a:solidFill>
              </a:rPr>
              <a:t>for more details</a:t>
            </a:r>
            <a:r>
              <a:rPr lang="en-US" dirty="0" smtClean="0">
                <a:solidFill>
                  <a:srgbClr val="0070C0"/>
                </a:solidFill>
              </a:rPr>
              <a:t>.</a:t>
            </a:r>
          </a:p>
          <a:p>
            <a:pPr marL="0" indent="0">
              <a:buNone/>
            </a:pPr>
            <a:endParaRPr lang="en-US" dirty="0" smtClean="0">
              <a:solidFill>
                <a:srgbClr val="0070C0"/>
              </a:solidFill>
            </a:endParaRPr>
          </a:p>
          <a:p>
            <a:r>
              <a:rPr lang="en-US" dirty="0"/>
              <a:t>Is there National or Regional Classification? </a:t>
            </a:r>
            <a:r>
              <a:rPr lang="en-US" dirty="0">
                <a:solidFill>
                  <a:srgbClr val="0070C0"/>
                </a:solidFill>
              </a:rPr>
              <a:t>Yes CPC NO (National Office) and  FI/</a:t>
            </a:r>
            <a:r>
              <a:rPr lang="en-US" dirty="0" err="1">
                <a:solidFill>
                  <a:srgbClr val="0070C0"/>
                </a:solidFill>
              </a:rPr>
              <a:t>Fterm</a:t>
            </a:r>
            <a:r>
              <a:rPr lang="en-US" dirty="0">
                <a:solidFill>
                  <a:srgbClr val="0070C0"/>
                </a:solidFill>
              </a:rPr>
              <a:t> by the Japanese Patent Office is an example and in the past </a:t>
            </a:r>
            <a:endParaRPr lang="en-US" dirty="0" smtClean="0">
              <a:solidFill>
                <a:srgbClr val="0070C0"/>
              </a:solidFill>
            </a:endParaRPr>
          </a:p>
        </p:txBody>
      </p:sp>
    </p:spTree>
    <p:extLst>
      <p:ext uri="{BB962C8B-B14F-4D97-AF65-F5344CB8AC3E}">
        <p14:creationId xmlns:p14="http://schemas.microsoft.com/office/powerpoint/2010/main" val="3846393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Challenge of textual information search in patent databases</a:t>
            </a:r>
          </a:p>
        </p:txBody>
      </p:sp>
      <p:sp>
        <p:nvSpPr>
          <p:cNvPr id="6147" name="Rectangle 3"/>
          <p:cNvSpPr>
            <a:spLocks noGrp="1" noChangeArrowheads="1"/>
          </p:cNvSpPr>
          <p:nvPr>
            <p:ph type="body" idx="1"/>
          </p:nvPr>
        </p:nvSpPr>
        <p:spPr>
          <a:xfrm>
            <a:off x="395288" y="1412875"/>
            <a:ext cx="8229600" cy="4608513"/>
          </a:xfrm>
        </p:spPr>
        <p:txBody>
          <a:bodyPr/>
          <a:lstStyle/>
          <a:p>
            <a:pPr marL="0" indent="0" eaLnBrk="1" hangingPunct="1">
              <a:buFontTx/>
              <a:buNone/>
              <a:defRPr/>
            </a:pPr>
            <a:endParaRPr lang="en-US" altLang="en-US" dirty="0" smtClean="0"/>
          </a:p>
          <a:p>
            <a:pPr eaLnBrk="1" hangingPunct="1">
              <a:defRPr/>
            </a:pPr>
            <a:r>
              <a:rPr lang="en-US" altLang="en-US" dirty="0" smtClean="0"/>
              <a:t>Attempts of applicants to hide the actual substance of the invention while disclosing just enough to gain protection of the invention</a:t>
            </a:r>
          </a:p>
          <a:p>
            <a:pPr eaLnBrk="1" hangingPunct="1">
              <a:defRPr/>
            </a:pPr>
            <a:r>
              <a:rPr lang="en-US" altLang="en-US" dirty="0" smtClean="0"/>
              <a:t>Variations in information representation </a:t>
            </a:r>
          </a:p>
          <a:p>
            <a:pPr eaLnBrk="1" hangingPunct="1">
              <a:defRPr/>
            </a:pPr>
            <a:r>
              <a:rPr lang="en-US" altLang="en-US" dirty="0" smtClean="0"/>
              <a:t>Proliferation of documents more than 120 million </a:t>
            </a:r>
          </a:p>
          <a:p>
            <a:pPr eaLnBrk="1" hangingPunct="1">
              <a:defRPr/>
            </a:pPr>
            <a:r>
              <a:rPr lang="en-US" altLang="en-US" dirty="0" smtClean="0"/>
              <a:t>Patent information “noise” e.g. patent application never granted</a:t>
            </a:r>
          </a:p>
          <a:p>
            <a:pPr eaLnBrk="1" hangingPunct="1">
              <a:defRPr/>
            </a:pPr>
            <a:r>
              <a:rPr lang="en-US" altLang="en-US" dirty="0" smtClean="0"/>
              <a:t>Multi-facet aspects of inventions</a:t>
            </a:r>
          </a:p>
          <a:p>
            <a:pPr eaLnBrk="1" hangingPunct="1">
              <a:defRPr/>
            </a:pPr>
            <a:r>
              <a:rPr lang="en-US" altLang="en-US" dirty="0" smtClean="0"/>
              <a:t>Language barriers need for translation and evolution of the language over time</a:t>
            </a:r>
          </a:p>
          <a:p>
            <a:pPr eaLnBrk="1" hangingPunct="1">
              <a:defRPr/>
            </a:pPr>
            <a:endParaRPr lang="en-US" altLang="en-US" dirty="0" smtClean="0"/>
          </a:p>
        </p:txBody>
      </p:sp>
    </p:spTree>
    <p:extLst>
      <p:ext uri="{BB962C8B-B14F-4D97-AF65-F5344CB8AC3E}">
        <p14:creationId xmlns:p14="http://schemas.microsoft.com/office/powerpoint/2010/main" val="4857382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352925"/>
          </a:xfrm>
        </p:spPr>
        <p:txBody>
          <a:bodyPr/>
          <a:lstStyle/>
          <a:p>
            <a:r>
              <a:rPr lang="en-US" dirty="0"/>
              <a:t>What is the difference </a:t>
            </a:r>
            <a:r>
              <a:rPr lang="en-US" dirty="0" smtClean="0"/>
              <a:t>between </a:t>
            </a:r>
            <a:r>
              <a:rPr lang="en-US" dirty="0"/>
              <a:t>inventive and </a:t>
            </a:r>
            <a:r>
              <a:rPr lang="en-US" dirty="0" smtClean="0"/>
              <a:t>non-inventive? </a:t>
            </a:r>
            <a:r>
              <a:rPr lang="en-US" dirty="0" smtClean="0">
                <a:solidFill>
                  <a:srgbClr val="0070C0"/>
                </a:solidFill>
              </a:rPr>
              <a:t>The IPC requires all new and non-obvious technical information to be classified; however patent documents contain a lot of technical information and not all is directly linked to the invention but can explain the state of the are. Any additional information, that is not new but may be useful for search purposes, can also be classified. Therefore a separate “non-invention” classification for these documents was created so that these codes would not artificially inflate the IPC subgroups</a:t>
            </a:r>
            <a:endParaRPr lang="es-CO" dirty="0">
              <a:solidFill>
                <a:srgbClr val="0070C0"/>
              </a:solidFill>
            </a:endParaRPr>
          </a:p>
        </p:txBody>
      </p:sp>
    </p:spTree>
    <p:extLst>
      <p:ext uri="{BB962C8B-B14F-4D97-AF65-F5344CB8AC3E}">
        <p14:creationId xmlns:p14="http://schemas.microsoft.com/office/powerpoint/2010/main" val="33245752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352925"/>
          </a:xfrm>
        </p:spPr>
        <p:txBody>
          <a:bodyPr/>
          <a:lstStyle/>
          <a:p>
            <a:r>
              <a:rPr lang="en-US" dirty="0"/>
              <a:t>Is it possible to get Indian patents in PATENTSCOPE? </a:t>
            </a:r>
            <a:r>
              <a:rPr lang="en-US" dirty="0">
                <a:solidFill>
                  <a:srgbClr val="0070C0"/>
                </a:solidFill>
              </a:rPr>
              <a:t>Yes, please check the data coverage here </a:t>
            </a:r>
            <a:r>
              <a:rPr lang="en-US" sz="1800" dirty="0">
                <a:hlinkClick r:id="rId2"/>
              </a:rPr>
              <a:t>https://patentscope.wipo.int/search/en/help/data_coverage.jsf</a:t>
            </a:r>
            <a:r>
              <a:rPr lang="en-US" sz="1800" dirty="0"/>
              <a:t> </a:t>
            </a:r>
            <a:endParaRPr lang="en-US" sz="1800" dirty="0" smtClean="0"/>
          </a:p>
          <a:p>
            <a:pPr marL="0" indent="0">
              <a:buNone/>
            </a:pPr>
            <a:endParaRPr lang="es-CO" sz="1800" dirty="0"/>
          </a:p>
          <a:p>
            <a:r>
              <a:rPr lang="en-US" dirty="0" smtClean="0"/>
              <a:t>Where is the </a:t>
            </a:r>
            <a:r>
              <a:rPr lang="en-US" dirty="0"/>
              <a:t>search syntax available? </a:t>
            </a:r>
            <a:r>
              <a:rPr lang="en-US" dirty="0">
                <a:solidFill>
                  <a:srgbClr val="0070C0"/>
                </a:solidFill>
              </a:rPr>
              <a:t>In the Help menu in the black navigation bar, PATENTSCOPE </a:t>
            </a:r>
            <a:r>
              <a:rPr lang="en-US" dirty="0" smtClean="0">
                <a:solidFill>
                  <a:srgbClr val="0070C0"/>
                </a:solidFill>
              </a:rPr>
              <a:t>help</a:t>
            </a:r>
          </a:p>
          <a:p>
            <a:endParaRPr lang="en-US" dirty="0">
              <a:solidFill>
                <a:srgbClr val="0070C0"/>
              </a:solidFill>
            </a:endParaRPr>
          </a:p>
          <a:p>
            <a:r>
              <a:rPr lang="en-US" dirty="0" smtClean="0"/>
              <a:t>Entering </a:t>
            </a:r>
            <a:r>
              <a:rPr lang="en-US" dirty="0"/>
              <a:t>keywords what is the maximal amount and can i enter sentences? </a:t>
            </a:r>
            <a:r>
              <a:rPr lang="en-US" dirty="0" smtClean="0">
                <a:solidFill>
                  <a:srgbClr val="0070C0"/>
                </a:solidFill>
              </a:rPr>
              <a:t>It is unlimited and yes sentences searching is supported</a:t>
            </a:r>
          </a:p>
          <a:p>
            <a:endParaRPr lang="en-US" dirty="0">
              <a:solidFill>
                <a:srgbClr val="0070C0"/>
              </a:solidFill>
            </a:endParaRPr>
          </a:p>
          <a:p>
            <a:r>
              <a:rPr lang="en-US" dirty="0"/>
              <a:t> Is there a list of the wildcards used while searching? </a:t>
            </a:r>
            <a:r>
              <a:rPr lang="en-US" dirty="0" smtClean="0">
                <a:solidFill>
                  <a:srgbClr val="0070C0"/>
                </a:solidFill>
              </a:rPr>
              <a:t>Yes in the </a:t>
            </a:r>
            <a:r>
              <a:rPr lang="en-US" dirty="0">
                <a:solidFill>
                  <a:srgbClr val="0070C0"/>
                </a:solidFill>
              </a:rPr>
              <a:t>User's Guide in the Help menu</a:t>
            </a:r>
            <a:endParaRPr lang="es-CO" dirty="0">
              <a:solidFill>
                <a:srgbClr val="0070C0"/>
              </a:solidFill>
            </a:endParaRPr>
          </a:p>
        </p:txBody>
      </p:sp>
    </p:spTree>
    <p:extLst>
      <p:ext uri="{BB962C8B-B14F-4D97-AF65-F5344CB8AC3E}">
        <p14:creationId xmlns:p14="http://schemas.microsoft.com/office/powerpoint/2010/main" val="5497980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descr="D:\Users\Ammann\AppData\Local\Temp\pz-th3jzic8-daria-nepriakhi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 y="685800"/>
            <a:ext cx="9144000" cy="51520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0" y="852963"/>
            <a:ext cx="9144000" cy="515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4" name="TextBox 3"/>
          <p:cNvSpPr txBox="1"/>
          <p:nvPr/>
        </p:nvSpPr>
        <p:spPr>
          <a:xfrm>
            <a:off x="56041" y="4419600"/>
            <a:ext cx="4543231" cy="584775"/>
          </a:xfrm>
          <a:prstGeom prst="rect">
            <a:avLst/>
          </a:prstGeom>
          <a:noFill/>
        </p:spPr>
        <p:txBody>
          <a:bodyPr wrap="none" rtlCol="0">
            <a:spAutoFit/>
          </a:bodyPr>
          <a:lstStyle/>
          <a:p>
            <a:r>
              <a:rPr lang="fr-CH" sz="3200" b="1" dirty="0" smtClean="0">
                <a:solidFill>
                  <a:srgbClr val="FFCC66"/>
                </a:solidFill>
              </a:rPr>
              <a:t>patentscope@wipo.int</a:t>
            </a:r>
            <a:endParaRPr lang="en-US" sz="3200" b="1" dirty="0">
              <a:solidFill>
                <a:srgbClr val="FFCC66"/>
              </a:solidFill>
            </a:endParaRPr>
          </a:p>
        </p:txBody>
      </p:sp>
      <p:sp>
        <p:nvSpPr>
          <p:cNvPr id="2" name="Rectangle 1"/>
          <p:cNvSpPr/>
          <p:nvPr/>
        </p:nvSpPr>
        <p:spPr>
          <a:xfrm>
            <a:off x="56041" y="5088280"/>
            <a:ext cx="3658374" cy="584775"/>
          </a:xfrm>
          <a:prstGeom prst="rect">
            <a:avLst/>
          </a:prstGeom>
        </p:spPr>
        <p:txBody>
          <a:bodyPr wrap="none">
            <a:spAutoFit/>
          </a:bodyPr>
          <a:lstStyle/>
          <a:p>
            <a:r>
              <a:rPr lang="es-CO" sz="3200" b="1" dirty="0" smtClean="0">
                <a:solidFill>
                  <a:srgbClr val="FFCC66"/>
                </a:solidFill>
              </a:rPr>
              <a:t>ipc.mail@wipo.int</a:t>
            </a:r>
            <a:endParaRPr lang="es-CO" sz="3200" b="1" dirty="0">
              <a:solidFill>
                <a:srgbClr val="FFCC66"/>
              </a:solidFill>
            </a:endParaRPr>
          </a:p>
        </p:txBody>
      </p:sp>
    </p:spTree>
    <p:extLst>
      <p:ext uri="{BB962C8B-B14F-4D97-AF65-F5344CB8AC3E}">
        <p14:creationId xmlns:p14="http://schemas.microsoft.com/office/powerpoint/2010/main" val="3532560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smtClean="0"/>
              <a:t>Why can patent classifications address these </a:t>
            </a:r>
            <a:r>
              <a:rPr lang="en-US" altLang="en-US" dirty="0" smtClean="0"/>
              <a:t>challenges?</a:t>
            </a:r>
            <a:endParaRPr lang="en-US" altLang="en-US" dirty="0" smtClean="0"/>
          </a:p>
        </p:txBody>
      </p:sp>
      <p:sp>
        <p:nvSpPr>
          <p:cNvPr id="6147" name="Rectangle 3"/>
          <p:cNvSpPr>
            <a:spLocks noGrp="1" noChangeArrowheads="1"/>
          </p:cNvSpPr>
          <p:nvPr>
            <p:ph type="body" idx="1"/>
          </p:nvPr>
        </p:nvSpPr>
        <p:spPr>
          <a:xfrm>
            <a:off x="395288" y="1412875"/>
            <a:ext cx="8229600" cy="4608513"/>
          </a:xfrm>
        </p:spPr>
        <p:txBody>
          <a:bodyPr/>
          <a:lstStyle/>
          <a:p>
            <a:pPr marL="0" indent="0" eaLnBrk="1" hangingPunct="1">
              <a:buFontTx/>
              <a:buNone/>
              <a:defRPr/>
            </a:pPr>
            <a:endParaRPr lang="en-US" altLang="en-US" dirty="0" smtClean="0"/>
          </a:p>
          <a:p>
            <a:pPr eaLnBrk="1" hangingPunct="1">
              <a:defRPr/>
            </a:pPr>
            <a:r>
              <a:rPr lang="en-US" altLang="en-US" dirty="0" smtClean="0"/>
              <a:t>Patent classification experts’ brain overcome information hiding attempts and variation in information representation </a:t>
            </a:r>
          </a:p>
          <a:p>
            <a:pPr marL="0" indent="0" eaLnBrk="1" hangingPunct="1">
              <a:buFontTx/>
              <a:buNone/>
              <a:defRPr/>
            </a:pPr>
            <a:endParaRPr lang="en-US" altLang="en-US" dirty="0" smtClean="0"/>
          </a:p>
          <a:p>
            <a:pPr eaLnBrk="1" hangingPunct="1">
              <a:defRPr/>
            </a:pPr>
            <a:r>
              <a:rPr lang="en-US" altLang="en-US" dirty="0" smtClean="0"/>
              <a:t>Large classification schemes reduce the number of documents</a:t>
            </a:r>
          </a:p>
          <a:p>
            <a:pPr marL="0" indent="0" eaLnBrk="1" hangingPunct="1">
              <a:buFontTx/>
              <a:buNone/>
              <a:defRPr/>
            </a:pPr>
            <a:endParaRPr lang="en-US" altLang="en-US" dirty="0" smtClean="0"/>
          </a:p>
          <a:p>
            <a:pPr eaLnBrk="1" hangingPunct="1">
              <a:defRPr/>
            </a:pPr>
            <a:r>
              <a:rPr lang="en-US" altLang="en-US" dirty="0" smtClean="0"/>
              <a:t>Language-independent classification codes</a:t>
            </a:r>
          </a:p>
          <a:p>
            <a:pPr marL="0" indent="0" eaLnBrk="1" hangingPunct="1">
              <a:buFontTx/>
              <a:buNone/>
              <a:defRPr/>
            </a:pPr>
            <a:endParaRPr lang="en-US" altLang="en-US" dirty="0" smtClean="0"/>
          </a:p>
          <a:p>
            <a:pPr eaLnBrk="1" hangingPunct="1">
              <a:defRPr/>
            </a:pPr>
            <a:r>
              <a:rPr lang="en-US" altLang="en-US" dirty="0" smtClean="0"/>
              <a:t>Multiple classification to address various aspects of the invention </a:t>
            </a:r>
          </a:p>
          <a:p>
            <a:pPr eaLnBrk="1" hangingPunct="1">
              <a:defRPr/>
            </a:pPr>
            <a:endParaRPr lang="en-US" altLang="en-US" dirty="0" smtClean="0"/>
          </a:p>
        </p:txBody>
      </p:sp>
    </p:spTree>
    <p:extLst>
      <p:ext uri="{BB962C8B-B14F-4D97-AF65-F5344CB8AC3E}">
        <p14:creationId xmlns:p14="http://schemas.microsoft.com/office/powerpoint/2010/main" val="4189635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IPC versus CPC</a:t>
            </a:r>
          </a:p>
        </p:txBody>
      </p:sp>
      <p:sp>
        <p:nvSpPr>
          <p:cNvPr id="6147" name="Rectangle 3"/>
          <p:cNvSpPr>
            <a:spLocks noGrp="1" noChangeArrowheads="1"/>
          </p:cNvSpPr>
          <p:nvPr>
            <p:ph type="body" idx="1"/>
          </p:nvPr>
        </p:nvSpPr>
        <p:spPr>
          <a:xfrm>
            <a:off x="381000" y="1295400"/>
            <a:ext cx="8229600" cy="4608513"/>
          </a:xfrm>
        </p:spPr>
        <p:txBody>
          <a:bodyPr/>
          <a:lstStyle/>
          <a:p>
            <a:pPr eaLnBrk="1" hangingPunct="1">
              <a:defRPr/>
            </a:pPr>
            <a:r>
              <a:rPr lang="en-US" altLang="en-US" dirty="0" smtClean="0"/>
              <a:t>The </a:t>
            </a:r>
            <a:r>
              <a:rPr lang="en-US" altLang="en-US" dirty="0" smtClean="0"/>
              <a:t>cooperative patent classification (</a:t>
            </a:r>
            <a:r>
              <a:rPr lang="en-US" altLang="en-US" dirty="0" smtClean="0">
                <a:hlinkClick r:id="rId2"/>
              </a:rPr>
              <a:t>CPC</a:t>
            </a:r>
            <a:r>
              <a:rPr lang="en-US" altLang="en-US" dirty="0" smtClean="0"/>
              <a:t>) with more than 250 K symbols is an extension of the International Patent classification (</a:t>
            </a:r>
            <a:r>
              <a:rPr lang="en-US" altLang="en-US" dirty="0" smtClean="0">
                <a:hlinkClick r:id="rId3"/>
              </a:rPr>
              <a:t>IPC</a:t>
            </a:r>
            <a:r>
              <a:rPr lang="en-US" altLang="en-US" dirty="0" smtClean="0"/>
              <a:t>) system (75 K symbols</a:t>
            </a:r>
            <a:r>
              <a:rPr lang="en-US" altLang="en-US" dirty="0" smtClean="0"/>
              <a:t>).</a:t>
            </a:r>
          </a:p>
          <a:p>
            <a:pPr marL="0" indent="0" eaLnBrk="1" hangingPunct="1">
              <a:buNone/>
              <a:defRPr/>
            </a:pPr>
            <a:endParaRPr lang="en-US" altLang="en-US" dirty="0" smtClean="0"/>
          </a:p>
          <a:p>
            <a:pPr eaLnBrk="1" hangingPunct="1">
              <a:defRPr/>
            </a:pPr>
            <a:r>
              <a:rPr lang="en-US" altLang="en-US" dirty="0" smtClean="0"/>
              <a:t>The IPC is revised </a:t>
            </a:r>
            <a:r>
              <a:rPr lang="en-US" altLang="en-US" dirty="0"/>
              <a:t>every year </a:t>
            </a:r>
            <a:r>
              <a:rPr lang="en-US" altLang="en-US" dirty="0" smtClean="0"/>
              <a:t>by Members of the IPC Union in its two authentic </a:t>
            </a:r>
            <a:r>
              <a:rPr lang="en-US" altLang="en-US" dirty="0"/>
              <a:t>languages</a:t>
            </a:r>
            <a:r>
              <a:rPr lang="en-US" altLang="en-US" dirty="0" smtClean="0"/>
              <a:t> </a:t>
            </a:r>
            <a:r>
              <a:rPr lang="en-US" altLang="en-US" dirty="0" err="1" smtClean="0"/>
              <a:t>i.e</a:t>
            </a:r>
            <a:r>
              <a:rPr lang="en-US" altLang="en-US" dirty="0" smtClean="0"/>
              <a:t> EN and FR and is translated in several other languages</a:t>
            </a:r>
            <a:r>
              <a:rPr lang="en-US" altLang="en-US" dirty="0" smtClean="0"/>
              <a:t>.</a:t>
            </a:r>
          </a:p>
          <a:p>
            <a:pPr marL="0" indent="0" eaLnBrk="1" hangingPunct="1">
              <a:buNone/>
              <a:defRPr/>
            </a:pPr>
            <a:endParaRPr lang="en-US" altLang="en-US" dirty="0" smtClean="0"/>
          </a:p>
          <a:p>
            <a:pPr eaLnBrk="1" hangingPunct="1">
              <a:defRPr/>
            </a:pPr>
            <a:r>
              <a:rPr lang="en-US" altLang="en-US" dirty="0" smtClean="0"/>
              <a:t>The CPC is defined by the EPO and USPTO is in </a:t>
            </a:r>
            <a:r>
              <a:rPr lang="en-US" altLang="en-US" dirty="0"/>
              <a:t>EN only </a:t>
            </a:r>
            <a:r>
              <a:rPr lang="en-US" altLang="en-US" dirty="0" smtClean="0"/>
              <a:t>and revised quarterly</a:t>
            </a:r>
            <a:r>
              <a:rPr lang="en-US" altLang="en-US" dirty="0" smtClean="0"/>
              <a:t>.</a:t>
            </a:r>
          </a:p>
          <a:p>
            <a:pPr marL="0" indent="0" eaLnBrk="1" hangingPunct="1">
              <a:buNone/>
              <a:defRPr/>
            </a:pPr>
            <a:endParaRPr lang="en-US" altLang="en-US" dirty="0" smtClean="0"/>
          </a:p>
          <a:p>
            <a:pPr eaLnBrk="1" hangingPunct="1">
              <a:defRPr/>
            </a:pPr>
            <a:r>
              <a:rPr lang="en-US" altLang="en-US" dirty="0" smtClean="0"/>
              <a:t>Both IPC and CPC symbols are present in </a:t>
            </a:r>
            <a:r>
              <a:rPr lang="en-US" altLang="en-US" dirty="0" smtClean="0"/>
              <a:t>PATENTSCOPE</a:t>
            </a:r>
            <a:endParaRPr lang="en-US" altLang="en-US" dirty="0" smtClean="0"/>
          </a:p>
          <a:p>
            <a:pPr marL="0" indent="0" eaLnBrk="1" hangingPunct="1">
              <a:buFontTx/>
              <a:buNone/>
              <a:defRPr/>
            </a:pPr>
            <a:endParaRPr lang="en-US" altLang="en-US" dirty="0" smtClean="0"/>
          </a:p>
        </p:txBody>
      </p:sp>
    </p:spTree>
    <p:extLst>
      <p:ext uri="{BB962C8B-B14F-4D97-AF65-F5344CB8AC3E}">
        <p14:creationId xmlns:p14="http://schemas.microsoft.com/office/powerpoint/2010/main" val="773852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template_english-5</Template>
  <TotalTime>4794</TotalTime>
  <Words>1256</Words>
  <Application>Microsoft Office PowerPoint</Application>
  <PresentationFormat>On-screen Show (4:3)</PresentationFormat>
  <Paragraphs>186</Paragraphs>
  <Slides>72</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72</vt:i4>
      </vt:variant>
    </vt:vector>
  </HeadingPairs>
  <TitlesOfParts>
    <vt:vector size="77" baseType="lpstr">
      <vt:lpstr>ヒラギノ角ゴ Pro W3</vt:lpstr>
      <vt:lpstr>Arial</vt:lpstr>
      <vt:lpstr>Arial Black</vt:lpstr>
      <vt:lpstr>Microsoft Sans Serif</vt:lpstr>
      <vt:lpstr>template_english</vt:lpstr>
      <vt:lpstr>PowerPoint Presentation</vt:lpstr>
      <vt:lpstr>Raise your hand only if you can hear me otherwise please send me a message using the Questions box</vt:lpstr>
      <vt:lpstr>PowerPoint Presentation</vt:lpstr>
      <vt:lpstr>PowerPoint Presentation</vt:lpstr>
      <vt:lpstr>PowerPoint Presentation</vt:lpstr>
      <vt:lpstr>Agenda</vt:lpstr>
      <vt:lpstr>Challenge of textual information search in patent databases</vt:lpstr>
      <vt:lpstr>Why can patent classifications address these challenges?</vt:lpstr>
      <vt:lpstr>IPC versus CPC</vt:lpstr>
      <vt:lpstr>Search strategies using IPC and CPC</vt:lpstr>
      <vt:lpstr>IPC publication platform (IPCPUB) features</vt:lpstr>
      <vt:lpstr>IPC publication platform (IPCPUB)</vt:lpstr>
      <vt:lpstr>IPC publication platform (IPCPUB)</vt:lpstr>
      <vt:lpstr>IPC publication platform (IPCPUB)</vt:lpstr>
      <vt:lpstr>IPC publication platform (IPCPUB)</vt:lpstr>
      <vt:lpstr>IPCCAT challenge: one choice among ~75,000 with a precision of 85%</vt:lpstr>
      <vt:lpstr>IPC/CPC parallel viewer in IPCPUB</vt:lpstr>
      <vt:lpstr>IPCPUB-Smart Search</vt:lpstr>
      <vt:lpstr>IPCPUB demonstration</vt:lpstr>
      <vt:lpstr>IT support for the IPC</vt:lpstr>
      <vt:lpstr>International Patent Classification (IPC) in patentscope </vt:lpstr>
      <vt:lpstr>IPC Statistics</vt:lpstr>
      <vt:lpstr>PowerPoint Presentation</vt:lpstr>
      <vt:lpstr>PowerPoint Presentation</vt:lpstr>
      <vt:lpstr>IPC searching in PATENTSCOPE</vt:lpstr>
      <vt:lpstr>Advantages of the IPC</vt:lpstr>
      <vt:lpstr>Disadvantages of the IPC</vt:lpstr>
      <vt:lpstr>IC /  ICI / ICN</vt:lpstr>
      <vt:lpstr>IPC search in PATENTSCOPE</vt:lpstr>
      <vt:lpstr>Search in Simple Search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Search in Field Combination</vt:lpstr>
      <vt:lpstr>PowerPoint Presentation</vt:lpstr>
      <vt:lpstr>PowerPoint Presentation</vt:lpstr>
      <vt:lpstr>Search in Advanced </vt:lpstr>
      <vt:lpstr>PowerPoint Presentation</vt:lpstr>
      <vt:lpstr>PowerPoint Presentation</vt:lpstr>
      <vt:lpstr>PowerPoint Presentation</vt:lpstr>
      <vt:lpstr>Combined search</vt:lpstr>
      <vt:lpstr>PowerPoint Presentation</vt:lpstr>
      <vt:lpstr>Caution</vt:lpstr>
      <vt:lpstr>PowerPoint Presentation</vt:lpstr>
      <vt:lpstr>PowerPoint Presentation</vt:lpstr>
      <vt:lpstr>PowerPoint Presentation</vt:lpstr>
      <vt:lpstr>IPC Green Inventory</vt:lpstr>
      <vt:lpstr>PowerPoint Presentation</vt:lpstr>
      <vt:lpstr>PowerPoint Presentation</vt:lpstr>
      <vt:lpstr>PowerPoint Presentation</vt:lpstr>
      <vt:lpstr>PowerPoint Presentation</vt:lpstr>
      <vt:lpstr>PowerPoint Presentation</vt:lpstr>
      <vt:lpstr>PowerPoint Presentation</vt:lpstr>
      <vt:lpstr>Collections - coverage</vt:lpstr>
      <vt:lpstr>PowerPoint Presentation</vt:lpstr>
      <vt:lpstr>Field: classif</vt:lpstr>
      <vt:lpstr>PowerPoint Presentation</vt:lpstr>
      <vt:lpstr>PowerPoint Presentation</vt:lpstr>
      <vt:lpstr>PowerPoint Presentation</vt:lpstr>
      <vt:lpstr>PowerPoint Presentation</vt:lpstr>
      <vt:lpstr> Next webinar </vt:lpstr>
      <vt:lpstr>PowerPoint Presentation</vt:lpstr>
      <vt:lpstr>Global Brand Database, Global Design Database</vt:lpstr>
      <vt:lpstr>PowerPoint Presentation</vt:lpstr>
      <vt:lpstr>PowerPoint Presentation</vt:lpstr>
      <vt:lpstr>PowerPoint Presentation</vt:lpstr>
      <vt:lpstr>PowerPoint Presentation</vt:lpstr>
      <vt:lpstr>PowerPoint Presentation</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Sandrine</dc:creator>
  <cp:keywords>FOR OFFICIAL USE ONLY</cp:keywords>
  <cp:lastModifiedBy>AMMANN Sandrine</cp:lastModifiedBy>
  <cp:revision>27</cp:revision>
  <dcterms:created xsi:type="dcterms:W3CDTF">2020-07-03T11:21:34Z</dcterms:created>
  <dcterms:modified xsi:type="dcterms:W3CDTF">2020-07-09T12:52:01Z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dadfcd15-4dfa-4ff9-ac2d-5f671516360a</vt:lpwstr>
  </property>
  <property fmtid="{D5CDD505-2E9C-101B-9397-08002B2CF9AE}" pid="3" name="Classification">
    <vt:lpwstr>For Official Use Only</vt:lpwstr>
  </property>
  <property fmtid="{D5CDD505-2E9C-101B-9397-08002B2CF9AE}" pid="4" name="VisualMarkings">
    <vt:lpwstr>None</vt:lpwstr>
  </property>
  <property fmtid="{D5CDD505-2E9C-101B-9397-08002B2CF9AE}" pid="5" name="Alignment">
    <vt:lpwstr>Centre</vt:lpwstr>
  </property>
  <property fmtid="{D5CDD505-2E9C-101B-9397-08002B2CF9AE}" pid="6" name="Language">
    <vt:lpwstr>English</vt:lpwstr>
  </property>
</Properties>
</file>