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7" r:id="rId3"/>
    <p:sldId id="278" r:id="rId4"/>
    <p:sldId id="279" r:id="rId5"/>
    <p:sldId id="280" r:id="rId6"/>
    <p:sldId id="258" r:id="rId7"/>
    <p:sldId id="259" r:id="rId8"/>
    <p:sldId id="287" r:id="rId9"/>
    <p:sldId id="260" r:id="rId10"/>
    <p:sldId id="261" r:id="rId11"/>
    <p:sldId id="269" r:id="rId12"/>
    <p:sldId id="262" r:id="rId13"/>
    <p:sldId id="268" r:id="rId14"/>
    <p:sldId id="275" r:id="rId15"/>
    <p:sldId id="276" r:id="rId16"/>
    <p:sldId id="265" r:id="rId17"/>
    <p:sldId id="266" r:id="rId18"/>
    <p:sldId id="270" r:id="rId19"/>
    <p:sldId id="271" r:id="rId20"/>
    <p:sldId id="272" r:id="rId21"/>
    <p:sldId id="273" r:id="rId22"/>
    <p:sldId id="274" r:id="rId23"/>
    <p:sldId id="267" r:id="rId24"/>
    <p:sldId id="286" r:id="rId25"/>
    <p:sldId id="263" r:id="rId26"/>
    <p:sldId id="285" r:id="rId27"/>
    <p:sldId id="282" r:id="rId28"/>
    <p:sldId id="281" r:id="rId29"/>
    <p:sldId id="283" r:id="rId30"/>
    <p:sldId id="288" r:id="rId31"/>
    <p:sldId id="289" r:id="rId32"/>
    <p:sldId id="28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41E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28" d="100"/>
          <a:sy n="128" d="100"/>
        </p:scale>
        <p:origin x="9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7281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226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674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213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71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s-CO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s-CO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0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585350013564716646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725050249276071426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620953849343670681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pportal.wipo.in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00408C"/>
                </a:solidFill>
                <a:ea typeface="ヒラギノ角ゴ Pro W3" pitchFamily="1" charset="-128"/>
              </a:rPr>
              <a:t>First Name Last Name</a:t>
            </a:r>
          </a:p>
          <a:p>
            <a:pPr>
              <a:spcBef>
                <a:spcPct val="20000"/>
              </a:spcBef>
            </a:pPr>
            <a:r>
              <a:rPr lang="en-US" sz="1800">
                <a:solidFill>
                  <a:srgbClr val="00408C"/>
                </a:solidFill>
                <a:ea typeface="ヒラギノ角ゴ Pro W3" pitchFamily="1" charset="-128"/>
              </a:rPr>
              <a:t>Job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79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9005334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0" y="2590800"/>
            <a:ext cx="3333750" cy="25146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8134655" y="2590800"/>
            <a:ext cx="914400" cy="228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980" y="2590800"/>
            <a:ext cx="31146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001125" cy="59027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662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6492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799"/>
            <a:ext cx="9067800" cy="489150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17554"/>
              </p:ext>
            </p:extLst>
          </p:nvPr>
        </p:nvGraphicFramePr>
        <p:xfrm>
          <a:off x="4876800" y="2209800"/>
          <a:ext cx="27432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Image" r:id="rId4" imgW="2742840" imgH="2628360" progId="Photoshop.Image.13">
                  <p:embed/>
                </p:oleObj>
              </mc:Choice>
              <mc:Fallback>
                <p:oleObj name="Image" r:id="rId4" imgW="2742840" imgH="2628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0" y="2209800"/>
                        <a:ext cx="2743200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919178"/>
              </p:ext>
            </p:extLst>
          </p:nvPr>
        </p:nvGraphicFramePr>
        <p:xfrm>
          <a:off x="7251700" y="533400"/>
          <a:ext cx="18161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Image" r:id="rId6" imgW="1815840" imgH="1383840" progId="Photoshop.Image.13">
                  <p:embed/>
                </p:oleObj>
              </mc:Choice>
              <mc:Fallback>
                <p:oleObj name="Image" r:id="rId6" imgW="1815840" imgH="13838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51700" y="533400"/>
                        <a:ext cx="18161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085959"/>
              </p:ext>
            </p:extLst>
          </p:nvPr>
        </p:nvGraphicFramePr>
        <p:xfrm>
          <a:off x="7461250" y="2209800"/>
          <a:ext cx="176530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" r:id="rId8" imgW="1764720" imgH="2349000" progId="Photoshop.Image.13">
                  <p:embed/>
                </p:oleObj>
              </mc:Choice>
              <mc:Fallback>
                <p:oleObj name="Image" r:id="rId8" imgW="1764720" imgH="2349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61250" y="2209800"/>
                        <a:ext cx="1765300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76200" y="1981200"/>
            <a:ext cx="2684489" cy="22860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" y="533400"/>
            <a:ext cx="913129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838200"/>
            <a:ext cx="9210675" cy="50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0600"/>
            <a:ext cx="9070298" cy="40386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957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" y="1981200"/>
            <a:ext cx="9140402" cy="1447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597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23344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490537"/>
            <a:ext cx="80486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1219200" y="2024856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dirty="0" smtClean="0"/>
              <a:t>Click the </a:t>
            </a:r>
            <a:r>
              <a:rPr lang="fr-CH" sz="2800" i="1" dirty="0" err="1" smtClean="0"/>
              <a:t>Raise</a:t>
            </a:r>
            <a:r>
              <a:rPr lang="fr-CH" sz="2800" i="1" dirty="0" smtClean="0"/>
              <a:t> hand</a:t>
            </a:r>
            <a:r>
              <a:rPr lang="fr-CH" sz="2800" dirty="0" smtClean="0"/>
              <a:t> </a:t>
            </a:r>
            <a:r>
              <a:rPr lang="fr-CH" sz="2800" dirty="0" err="1" smtClean="0"/>
              <a:t>button</a:t>
            </a:r>
            <a:r>
              <a:rPr lang="fr-CH" sz="2800" dirty="0" smtClean="0"/>
              <a:t> if </a:t>
            </a:r>
            <a:r>
              <a:rPr lang="fr-CH" sz="2800" dirty="0" err="1" smtClean="0"/>
              <a:t>you</a:t>
            </a:r>
            <a:r>
              <a:rPr lang="fr-CH" sz="2800" dirty="0" smtClean="0"/>
              <a:t> </a:t>
            </a:r>
            <a:r>
              <a:rPr lang="fr-CH" sz="2800" dirty="0" err="1" smtClean="0"/>
              <a:t>hear</a:t>
            </a:r>
            <a:r>
              <a:rPr lang="fr-CH" sz="2800" dirty="0" smtClean="0"/>
              <a:t> me </a:t>
            </a:r>
            <a:r>
              <a:rPr lang="fr-CH" sz="2800" dirty="0" err="1" smtClean="0"/>
              <a:t>otherwise</a:t>
            </a:r>
            <a:r>
              <a:rPr lang="fr-CH" sz="2800" dirty="0" smtClean="0"/>
              <a:t> </a:t>
            </a:r>
            <a:r>
              <a:rPr lang="fr-CH" sz="2800" dirty="0" err="1" smtClean="0"/>
              <a:t>send</a:t>
            </a:r>
            <a:r>
              <a:rPr lang="fr-CH" sz="2800" dirty="0" smtClean="0"/>
              <a:t> me a message </a:t>
            </a:r>
            <a:r>
              <a:rPr lang="fr-CH" sz="2800" dirty="0" err="1" smtClean="0"/>
              <a:t>please</a:t>
            </a:r>
            <a:r>
              <a:rPr lang="fr-CH" sz="2800" dirty="0" smtClean="0"/>
              <a:t>!</a:t>
            </a:r>
            <a:endParaRPr lang="en-US" sz="2800" dirty="0"/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71800" y="1303952"/>
          <a:ext cx="3806825" cy="518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3834921" imgH="5219048" progId="">
                  <p:embed/>
                </p:oleObj>
              </mc:Choice>
              <mc:Fallback>
                <p:oleObj r:id="rId3" imgW="3834921" imgH="5219048" progId="">
                  <p:embed/>
                  <p:pic>
                    <p:nvPicPr>
                      <p:cNvPr id="8397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03952"/>
                        <a:ext cx="3806825" cy="5180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03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60490" cy="29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95401"/>
            <a:ext cx="926218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61875" cy="28765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381000" y="2057400"/>
            <a:ext cx="2895600" cy="53340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8534400" y="1295400"/>
            <a:ext cx="533400" cy="30480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04586" cy="3429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6553200" y="1399082"/>
            <a:ext cx="304800" cy="228599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" y="1676400"/>
            <a:ext cx="9167648" cy="26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7" y="260517"/>
            <a:ext cx="8763000" cy="2628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76628" y="306458"/>
            <a:ext cx="4572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20646" y="295645"/>
            <a:ext cx="533400" cy="304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25808" y="295346"/>
            <a:ext cx="812592" cy="31591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973260" y="324161"/>
            <a:ext cx="264974" cy="287097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271996" y="314886"/>
            <a:ext cx="228600" cy="3048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531535" y="320037"/>
            <a:ext cx="304800" cy="304800"/>
          </a:xfrm>
          <a:prstGeom prst="rect">
            <a:avLst/>
          </a:prstGeom>
          <a:noFill/>
          <a:ln w="38100" cap="flat" cmpd="sng" algn="ctr">
            <a:solidFill>
              <a:srgbClr val="F141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7749955" y="621561"/>
            <a:ext cx="327246" cy="2855289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Rectangle 46"/>
          <p:cNvSpPr/>
          <p:nvPr/>
        </p:nvSpPr>
        <p:spPr bwMode="auto">
          <a:xfrm>
            <a:off x="2453887" y="260517"/>
            <a:ext cx="533400" cy="304800"/>
          </a:xfrm>
          <a:prstGeom prst="rect">
            <a:avLst/>
          </a:prstGeom>
          <a:noFill/>
          <a:ln w="38100" cap="flat" cmpd="sng" algn="ctr">
            <a:solidFill>
              <a:srgbClr val="F141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10100"/>
            <a:ext cx="8891110" cy="291624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6613052" y="3586509"/>
            <a:ext cx="288594" cy="292490"/>
          </a:xfrm>
          <a:prstGeom prst="rect">
            <a:avLst/>
          </a:prstGeom>
          <a:noFill/>
          <a:ln w="38100" cap="flat" cmpd="sng" algn="ctr">
            <a:solidFill>
              <a:srgbClr val="F141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980678" y="3498614"/>
            <a:ext cx="818832" cy="34577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330231" y="3907137"/>
            <a:ext cx="5334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4362" y="3885186"/>
            <a:ext cx="426777" cy="32089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1820" y="3844388"/>
            <a:ext cx="493449" cy="34373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377973" y="3913433"/>
            <a:ext cx="387013" cy="279167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5" name="Elbow Connector 34"/>
          <p:cNvCxnSpPr/>
          <p:nvPr/>
        </p:nvCxnSpPr>
        <p:spPr bwMode="auto">
          <a:xfrm rot="5400000">
            <a:off x="6402340" y="2178525"/>
            <a:ext cx="3571036" cy="457113"/>
          </a:xfrm>
          <a:prstGeom prst="bentConnector3">
            <a:avLst>
              <a:gd name="adj1" fmla="val 106402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Elbow Connector 35"/>
          <p:cNvCxnSpPr/>
          <p:nvPr/>
        </p:nvCxnSpPr>
        <p:spPr bwMode="auto">
          <a:xfrm rot="5400000">
            <a:off x="6288875" y="1199273"/>
            <a:ext cx="2960870" cy="1813507"/>
          </a:xfrm>
          <a:prstGeom prst="bentConnector3">
            <a:avLst/>
          </a:prstGeom>
          <a:noFill/>
          <a:ln w="38100" cap="flat" cmpd="sng" algn="ctr">
            <a:solidFill>
              <a:srgbClr val="F141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Elbow Connector 36"/>
          <p:cNvCxnSpPr/>
          <p:nvPr/>
        </p:nvCxnSpPr>
        <p:spPr bwMode="auto">
          <a:xfrm>
            <a:off x="2438400" y="600445"/>
            <a:ext cx="5002856" cy="3265707"/>
          </a:xfrm>
          <a:prstGeom prst="bentConnector2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27" idx="0"/>
          </p:cNvCxnSpPr>
          <p:nvPr/>
        </p:nvCxnSpPr>
        <p:spPr bwMode="auto">
          <a:xfrm>
            <a:off x="2842417" y="565317"/>
            <a:ext cx="3914932" cy="3021192"/>
          </a:xfrm>
          <a:prstGeom prst="line">
            <a:avLst/>
          </a:prstGeom>
          <a:noFill/>
          <a:ln w="38100" cap="flat" cmpd="sng" algn="ctr">
            <a:solidFill>
              <a:srgbClr val="F141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endCxn id="29" idx="1"/>
          </p:cNvCxnSpPr>
          <p:nvPr/>
        </p:nvCxnSpPr>
        <p:spPr bwMode="auto">
          <a:xfrm>
            <a:off x="604531" y="624837"/>
            <a:ext cx="5725700" cy="34347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Elbow Connector 43"/>
          <p:cNvCxnSpPr/>
          <p:nvPr/>
        </p:nvCxnSpPr>
        <p:spPr bwMode="auto">
          <a:xfrm>
            <a:off x="1143000" y="619686"/>
            <a:ext cx="6096000" cy="3586394"/>
          </a:xfrm>
          <a:prstGeom prst="bentConnector3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3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Next</a:t>
            </a:r>
            <a:r>
              <a:rPr lang="es-CO" dirty="0" smtClean="0"/>
              <a:t> </a:t>
            </a:r>
            <a:r>
              <a:rPr lang="es-CO" dirty="0" err="1" smtClean="0"/>
              <a:t>webinar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err="1" smtClean="0"/>
              <a:t>Overview</a:t>
            </a:r>
            <a:r>
              <a:rPr lang="es-CO" dirty="0" smtClean="0"/>
              <a:t> of </a:t>
            </a:r>
            <a:r>
              <a:rPr lang="es-CO" dirty="0" err="1" smtClean="0"/>
              <a:t>the</a:t>
            </a:r>
            <a:r>
              <a:rPr lang="es-CO" dirty="0" smtClean="0"/>
              <a:t> PATENTSCOPE </a:t>
            </a:r>
            <a:r>
              <a:rPr lang="es-CO" dirty="0" err="1" smtClean="0"/>
              <a:t>search</a:t>
            </a:r>
            <a:r>
              <a:rPr lang="es-CO" dirty="0" smtClean="0"/>
              <a:t> </a:t>
            </a:r>
            <a:r>
              <a:rPr lang="es-CO" dirty="0" err="1" smtClean="0"/>
              <a:t>system</a:t>
            </a:r>
            <a:endParaRPr lang="es-CO" dirty="0" smtClean="0"/>
          </a:p>
          <a:p>
            <a:endParaRPr lang="es-CO" dirty="0"/>
          </a:p>
          <a:p>
            <a:pPr lvl="1"/>
            <a:r>
              <a:rPr lang="es-CO" dirty="0" err="1" smtClean="0"/>
              <a:t>September</a:t>
            </a:r>
            <a:r>
              <a:rPr lang="es-CO" dirty="0" smtClean="0"/>
              <a:t> 24 @ 5:30 CEST</a:t>
            </a:r>
          </a:p>
          <a:p>
            <a:pPr lvl="1"/>
            <a:r>
              <a:rPr lang="es-CO" dirty="0" err="1" smtClean="0"/>
              <a:t>September</a:t>
            </a:r>
            <a:r>
              <a:rPr lang="es-CO" dirty="0" smtClean="0"/>
              <a:t> 26 @ 8:30 CEST</a:t>
            </a:r>
          </a:p>
          <a:p>
            <a:pPr lvl="1"/>
            <a:endParaRPr lang="es-CO" dirty="0"/>
          </a:p>
          <a:p>
            <a:pPr marL="457200" lvl="1" indent="0">
              <a:buNone/>
            </a:pPr>
            <a:r>
              <a:rPr lang="es-CO" sz="2200" dirty="0">
                <a:hlinkClick r:id="rId2"/>
              </a:rPr>
              <a:t>https://attendee.gotowebinar.com/rt/5853500135647166467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21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Global </a:t>
            </a:r>
            <a:r>
              <a:rPr lang="es-CO" dirty="0" err="1" smtClean="0"/>
              <a:t>Design</a:t>
            </a:r>
            <a:r>
              <a:rPr lang="es-CO" dirty="0" smtClean="0"/>
              <a:t> </a:t>
            </a:r>
            <a:r>
              <a:rPr lang="es-CO" dirty="0" err="1" smtClean="0"/>
              <a:t>Database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err="1" smtClean="0"/>
              <a:t>How</a:t>
            </a:r>
            <a:r>
              <a:rPr lang="es-CO" dirty="0" smtClean="0"/>
              <a:t> to </a:t>
            </a:r>
            <a:r>
              <a:rPr lang="es-CO" dirty="0" err="1" smtClean="0"/>
              <a:t>perform</a:t>
            </a:r>
            <a:r>
              <a:rPr lang="es-CO" dirty="0" smtClean="0"/>
              <a:t> a </a:t>
            </a:r>
            <a:r>
              <a:rPr lang="es-CO" dirty="0" err="1" smtClean="0"/>
              <a:t>search</a:t>
            </a:r>
            <a:r>
              <a:rPr lang="es-CO" dirty="0" smtClean="0"/>
              <a:t> in </a:t>
            </a:r>
            <a:r>
              <a:rPr lang="es-CO" dirty="0" err="1" smtClean="0"/>
              <a:t>the</a:t>
            </a:r>
            <a:r>
              <a:rPr lang="es-CO" dirty="0" smtClean="0"/>
              <a:t> Global </a:t>
            </a:r>
            <a:r>
              <a:rPr lang="es-CO" dirty="0" err="1" smtClean="0"/>
              <a:t>Design</a:t>
            </a:r>
            <a:r>
              <a:rPr lang="es-CO" dirty="0" smtClean="0"/>
              <a:t> </a:t>
            </a:r>
            <a:r>
              <a:rPr lang="es-CO" dirty="0" err="1" smtClean="0"/>
              <a:t>Database</a:t>
            </a:r>
            <a:endParaRPr lang="es-CO" dirty="0" smtClean="0"/>
          </a:p>
          <a:p>
            <a:endParaRPr lang="es-CO" dirty="0"/>
          </a:p>
          <a:p>
            <a:pPr lvl="1"/>
            <a:r>
              <a:rPr lang="es-CO" dirty="0" err="1" smtClean="0"/>
              <a:t>September</a:t>
            </a:r>
            <a:r>
              <a:rPr lang="es-CO" dirty="0"/>
              <a:t> 27@ 5:30 </a:t>
            </a:r>
            <a:r>
              <a:rPr lang="es-CO" dirty="0" smtClean="0"/>
              <a:t>CEST</a:t>
            </a:r>
            <a:endParaRPr lang="es-CO" dirty="0" smtClean="0"/>
          </a:p>
          <a:p>
            <a:pPr marL="457200" lvl="1" indent="0">
              <a:buNone/>
            </a:pPr>
            <a:r>
              <a:rPr lang="es-CO" dirty="0">
                <a:hlinkClick r:id="rId2"/>
              </a:rPr>
              <a:t>https://attendee.gotowebinar.com/register/725050249276071426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38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Global Brand Database webinar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Overview of the Global Brand Database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r>
              <a:rPr lang="en-US" dirty="0" smtClean="0"/>
              <a:t>October </a:t>
            </a:r>
            <a:r>
              <a:rPr lang="en-US" dirty="0" smtClean="0"/>
              <a:t>23 </a:t>
            </a:r>
            <a:r>
              <a:rPr lang="es-CO" dirty="0"/>
              <a:t>@ 5:30 CEST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s-CO" sz="2100" dirty="0">
                <a:hlinkClick r:id="rId3"/>
              </a:rPr>
              <a:t>https://attendee.gotowebinar.com/register/6209538493436706818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8760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73238"/>
            <a:ext cx="8229600" cy="1143000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 smtClean="0">
                <a:latin typeface="+mn-lt"/>
              </a:rPr>
              <a:t>Q: Until when is the old interface available?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The next few months.</a:t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Q: Do we need to log in to use the new interface?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No.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Q: Will the chemical compounds be highlighted again within the text in the new system ?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Yes.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Q: Will basic search capabilities change?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No.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Q: Are the data sources the same between the current and new interfaces? Are the results the same?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Yes.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>Q: With the personal account is it possible to share some search with colleague </a:t>
            </a:r>
            <a:r>
              <a:rPr lang="en-US" sz="2400" dirty="0" smtClean="0">
                <a:latin typeface="+mn-lt"/>
              </a:rPr>
              <a:t>?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Yes via RSS.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85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dirty="0" smtClean="0"/>
              <a:t>Q:</a:t>
            </a:r>
            <a:r>
              <a:rPr lang="en-US" sz="2400" dirty="0"/>
              <a:t>Will you be sending out an email for these next </a:t>
            </a:r>
            <a:r>
              <a:rPr lang="en-US" sz="2400" dirty="0" smtClean="0"/>
              <a:t>webinars?</a:t>
            </a:r>
            <a:r>
              <a:rPr lang="en-US" sz="2400" dirty="0" smtClean="0">
                <a:solidFill>
                  <a:schemeClr val="tx1"/>
                </a:solidFill>
              </a:rPr>
              <a:t> If you have a WIPO account and have not unsubscribed to the </a:t>
            </a:r>
            <a:r>
              <a:rPr lang="en-US" sz="2400" i="1" dirty="0" smtClean="0">
                <a:solidFill>
                  <a:schemeClr val="tx1"/>
                </a:solidFill>
              </a:rPr>
              <a:t>Keep me informed</a:t>
            </a:r>
            <a:r>
              <a:rPr lang="en-US" sz="2400" dirty="0" smtClean="0">
                <a:solidFill>
                  <a:schemeClr val="tx1"/>
                </a:solidFill>
              </a:rPr>
              <a:t> feature, you will receive emails.</a:t>
            </a:r>
            <a:endParaRPr lang="es-C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smtClean="0">
                <a:solidFill>
                  <a:schemeClr val="accent6"/>
                </a:solidFill>
              </a:rPr>
              <a:t>Q: </a:t>
            </a:r>
            <a:r>
              <a:rPr lang="en-US" dirty="0">
                <a:solidFill>
                  <a:schemeClr val="accent6"/>
                </a:solidFill>
              </a:rPr>
              <a:t>What </a:t>
            </a:r>
            <a:r>
              <a:rPr lang="en-US" dirty="0" smtClean="0">
                <a:solidFill>
                  <a:schemeClr val="accent6"/>
                </a:solidFill>
              </a:rPr>
              <a:t>does "</a:t>
            </a:r>
            <a:r>
              <a:rPr lang="en-US" dirty="0">
                <a:solidFill>
                  <a:schemeClr val="accent6"/>
                </a:solidFill>
              </a:rPr>
              <a:t>old </a:t>
            </a:r>
            <a:r>
              <a:rPr lang="en-US" dirty="0" smtClean="0">
                <a:solidFill>
                  <a:schemeClr val="accent6"/>
                </a:solidFill>
              </a:rPr>
              <a:t>look“ mean for </a:t>
            </a:r>
            <a:r>
              <a:rPr lang="en-US" dirty="0">
                <a:solidFill>
                  <a:schemeClr val="accent6"/>
                </a:solidFill>
              </a:rPr>
              <a:t>the chemical compound search</a:t>
            </a:r>
            <a:r>
              <a:rPr lang="en-US" dirty="0" smtClean="0">
                <a:solidFill>
                  <a:schemeClr val="accent6"/>
                </a:solidFill>
              </a:rPr>
              <a:t>? </a:t>
            </a:r>
            <a:r>
              <a:rPr lang="en-US" dirty="0" smtClean="0"/>
              <a:t>It means that you will be redirected to the current version to perform your chemical searches.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Q: In your last slide, the purple line for “news” points to help, is that where news will appear now</a:t>
            </a:r>
            <a:r>
              <a:rPr lang="en-US" dirty="0" smtClean="0">
                <a:solidFill>
                  <a:schemeClr val="accent6"/>
                </a:solidFill>
              </a:rPr>
              <a:t>? </a:t>
            </a:r>
            <a:r>
              <a:rPr lang="en-US" dirty="0" smtClean="0"/>
              <a:t>Yes.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Q: The </a:t>
            </a:r>
            <a:r>
              <a:rPr lang="en-US" dirty="0" smtClean="0">
                <a:solidFill>
                  <a:schemeClr val="accent6"/>
                </a:solidFill>
              </a:rPr>
              <a:t>new black navigation bar </a:t>
            </a:r>
            <a:r>
              <a:rPr lang="en-US" dirty="0">
                <a:solidFill>
                  <a:schemeClr val="accent6"/>
                </a:solidFill>
              </a:rPr>
              <a:t>has a bell icon and below that there is a messages window. Where do the messages go? Who answers any questions posted as a message</a:t>
            </a:r>
            <a:r>
              <a:rPr lang="en-US" dirty="0" smtClean="0">
                <a:solidFill>
                  <a:schemeClr val="accent6"/>
                </a:solidFill>
              </a:rPr>
              <a:t>? </a:t>
            </a:r>
            <a:r>
              <a:rPr lang="en-US" dirty="0" smtClean="0"/>
              <a:t>It is a notification system used by the different sectors to inform their users.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40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5641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patentscope@wipo.int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Questions/concerns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 b="1" dirty="0" smtClean="0">
                <a:solidFill>
                  <a:srgbClr val="0033CC"/>
                </a:solidFill>
              </a:rPr>
              <a:t>patentscope@wipo.int</a:t>
            </a:r>
            <a:endParaRPr lang="en-US" altLang="en-US" sz="5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23671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6096000"/>
            <a:ext cx="3417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3"/>
              </a:rPr>
              <a:t>https://ipportal.wipo.int</a:t>
            </a:r>
            <a:r>
              <a:rPr lang="es-CO" dirty="0" smtClean="0">
                <a:hlinkClick r:id="rId3"/>
              </a:rPr>
              <a:t>/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37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" y="228599"/>
            <a:ext cx="9124406" cy="63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8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048810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867400" y="1447800"/>
            <a:ext cx="762000" cy="3048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0"/>
            <a:ext cx="929281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template_english-3</Template>
  <TotalTime>6076</TotalTime>
  <Words>240</Words>
  <Application>Microsoft Office PowerPoint</Application>
  <PresentationFormat>On-screen Show (4:3)</PresentationFormat>
  <Paragraphs>40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ヒラギノ角ゴ Pro W3</vt:lpstr>
      <vt:lpstr>Arial</vt:lpstr>
      <vt:lpstr>Microsoft Sans Serif</vt:lpstr>
      <vt:lpstr>template_english</vt:lpstr>
      <vt:lpstr>Image</vt:lpstr>
      <vt:lpstr>PowerPoint Presentation</vt:lpstr>
      <vt:lpstr>Click the Raise hand button if you hear me otherwise send me a message please!</vt:lpstr>
      <vt:lpstr>PowerPoint Presentation</vt:lpstr>
      <vt:lpstr>PowerPoint Presentation</vt:lpstr>
      <vt:lpstr>Questions/concerns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webinar</vt:lpstr>
      <vt:lpstr>Global Design Database</vt:lpstr>
      <vt:lpstr>Global Brand Database webinar</vt:lpstr>
      <vt:lpstr>PowerPoint Presentation</vt:lpstr>
      <vt:lpstr>    Q: Until when is the old interface available? The next few months.  Q: Do we need to log in to use the new interface? No.  Q: Will the chemical compounds be highlighted again within the text in the new system ? Yes.  Q: Will basic search capabilities change? No.  Q: Are the data sources the same between the current and new interfaces? Are the results the same? Yes.  Q: With the personal account is it possible to share some search with colleague ? Yes via RSS.</vt:lpstr>
      <vt:lpstr>Q:Will you be sending out an email for these next webinars? If you have a WIPO account and have not unsubscribed to the Keep me informed feature, you will receive emails.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keywords>FOR OFFICIAL USE ONLY</cp:keywords>
  <cp:lastModifiedBy>AMMANN Sandrine</cp:lastModifiedBy>
  <cp:revision>41</cp:revision>
  <dcterms:created xsi:type="dcterms:W3CDTF">2019-09-11T07:04:42Z</dcterms:created>
  <dcterms:modified xsi:type="dcterms:W3CDTF">2019-09-18T14:13:27Z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af107cd1-d7eb-4fbb-aacc-719369b82329</vt:lpwstr>
  </property>
  <property fmtid="{D5CDD505-2E9C-101B-9397-08002B2CF9AE}" pid="3" name="Classification">
    <vt:lpwstr>FOUO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