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258" r:id="rId2"/>
    <p:sldId id="259" r:id="rId3"/>
    <p:sldId id="260" r:id="rId4"/>
    <p:sldId id="261" r:id="rId5"/>
    <p:sldId id="262" r:id="rId6"/>
    <p:sldId id="331" r:id="rId7"/>
    <p:sldId id="332" r:id="rId8"/>
    <p:sldId id="333" r:id="rId9"/>
    <p:sldId id="334" r:id="rId10"/>
    <p:sldId id="335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273" r:id="rId19"/>
    <p:sldId id="274" r:id="rId20"/>
    <p:sldId id="275" r:id="rId21"/>
    <p:sldId id="276" r:id="rId22"/>
    <p:sldId id="278" r:id="rId23"/>
    <p:sldId id="279" r:id="rId24"/>
    <p:sldId id="307" r:id="rId25"/>
    <p:sldId id="343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344" r:id="rId34"/>
    <p:sldId id="345" r:id="rId35"/>
    <p:sldId id="346" r:id="rId36"/>
    <p:sldId id="348" r:id="rId37"/>
    <p:sldId id="288" r:id="rId38"/>
    <p:sldId id="347" r:id="rId39"/>
    <p:sldId id="302" r:id="rId40"/>
    <p:sldId id="303" r:id="rId41"/>
    <p:sldId id="304" r:id="rId42"/>
    <p:sldId id="305" r:id="rId43"/>
    <p:sldId id="306" r:id="rId44"/>
    <p:sldId id="309" r:id="rId45"/>
    <p:sldId id="310" r:id="rId46"/>
    <p:sldId id="311" r:id="rId47"/>
    <p:sldId id="312" r:id="rId48"/>
    <p:sldId id="324" r:id="rId49"/>
    <p:sldId id="323" r:id="rId50"/>
    <p:sldId id="325" r:id="rId51"/>
    <p:sldId id="326" r:id="rId52"/>
    <p:sldId id="352" r:id="rId53"/>
    <p:sldId id="327" r:id="rId54"/>
    <p:sldId id="328" r:id="rId55"/>
    <p:sldId id="329" r:id="rId56"/>
    <p:sldId id="349" r:id="rId57"/>
    <p:sldId id="350" r:id="rId58"/>
    <p:sldId id="351" r:id="rId59"/>
    <p:sldId id="330" r:id="rId6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89" autoAdjust="0"/>
    <p:restoredTop sz="94660"/>
  </p:normalViewPr>
  <p:slideViewPr>
    <p:cSldViewPr>
      <p:cViewPr varScale="1">
        <p:scale>
          <a:sx n="128" d="100"/>
          <a:sy n="128" d="100"/>
        </p:scale>
        <p:origin x="116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CAE2F4C-DBAA-46E5-A972-FDC5830A1A3D}" type="slidenum">
              <a:rPr lang="en-US" sz="1200" smtClean="0"/>
              <a:pPr eaLnBrk="1" hangingPunct="1"/>
              <a:t>2</a:t>
            </a:fld>
            <a:endParaRPr lang="en-US" sz="1200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776697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45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1419258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4BB19CF-8079-422E-992A-910D4360D8C4}" type="slidenum">
              <a:rPr lang="en-US" altLang="en-US" sz="1200"/>
              <a:pPr eaLnBrk="1" hangingPunct="1"/>
              <a:t>55</a:t>
            </a:fld>
            <a:endParaRPr lang="en-US" alt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696351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75B43FA-0534-4D49-AE2A-76D945E45E74}" type="slidenum">
              <a:rPr lang="en-US" altLang="en-US" sz="1200"/>
              <a:pPr eaLnBrk="1" hangingPunct="1"/>
              <a:t>59</a:t>
            </a:fld>
            <a:endParaRPr lang="en-US" altLang="en-US" sz="120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58748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B21617C-881D-40B4-B05E-F44D74587E84}" type="slidenum">
              <a:rPr lang="en-US" sz="1200" smtClean="0"/>
              <a:pPr eaLnBrk="1" hangingPunct="1"/>
              <a:t>4</a:t>
            </a:fld>
            <a:endParaRPr lang="en-US" sz="120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7568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CA3735B-A827-48EA-B316-D33960D8D4C7}" type="slidenum">
              <a:rPr lang="en-US" sz="1200" smtClean="0"/>
              <a:pPr eaLnBrk="1" hangingPunct="1"/>
              <a:t>5</a:t>
            </a:fld>
            <a:endParaRPr lang="en-US" sz="1200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68196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6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2668093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072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927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Simple formulae like H2O are not captured to avoid information overload (and they can be searched by keywords).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410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PlaceHolder 1"/>
          <p:cNvSpPr>
            <a:spLocks noGrp="1"/>
          </p:cNvSpPr>
          <p:nvPr>
            <p:ph type="body"/>
          </p:nvPr>
        </p:nvSpPr>
        <p:spPr>
          <a:xfrm>
            <a:off x="673496" y="5118634"/>
            <a:ext cx="5388611" cy="4846863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will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now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show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you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how to use the system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with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the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example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of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theobromine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</a:p>
          <a:p>
            <a:endParaRPr lang="fr-CH" sz="1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IUPAC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name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of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theobromine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is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3,7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dimethyl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1H purine 2,6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dione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 It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can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found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in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dark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chocolate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and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is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responsible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for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it’s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bitter taste.</a:t>
            </a:r>
            <a:endParaRPr lang="en-US" sz="1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0" name="CustomShape 2"/>
          <p:cNvSpPr/>
          <p:nvPr/>
        </p:nvSpPr>
        <p:spPr>
          <a:xfrm>
            <a:off x="3813163" y="10236904"/>
            <a:ext cx="2922120" cy="5366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95000"/>
              </a:lnSpc>
            </a:pPr>
            <a:fld id="{29EBF57D-A1A6-4E2D-9254-AE12E6EA4CA7}" type="slidenum">
              <a:rPr lang="en-US" sz="12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Microsoft YaHei"/>
              </a:rPr>
              <a:t>37</a:t>
            </a:fld>
            <a:endParaRPr lang="en-US" sz="16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7473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de-DE" sz="1600" dirty="0" smtClean="0">
                <a:solidFill>
                  <a:srgbClr val="5F5F5F"/>
                </a:solidFill>
                <a:latin typeface="Arial "/>
              </a:rPr>
              <a:t>Back in October</a:t>
            </a:r>
            <a:r>
              <a:rPr lang="en-US" altLang="de-DE" sz="1600" baseline="0" dirty="0" smtClean="0">
                <a:solidFill>
                  <a:srgbClr val="5F5F5F"/>
                </a:solidFill>
                <a:latin typeface="Arial "/>
              </a:rPr>
              <a:t> 2016, we added the chemical search tool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de-DE" sz="1600" baseline="0" dirty="0" smtClean="0">
              <a:solidFill>
                <a:srgbClr val="5F5F5F"/>
              </a:solidFill>
              <a:latin typeface="Arial "/>
            </a:endParaRP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de-DE" sz="1600" baseline="0" dirty="0" smtClean="0">
                <a:solidFill>
                  <a:srgbClr val="5F5F5F"/>
                </a:solidFill>
                <a:latin typeface="Arial "/>
              </a:rPr>
              <a:t>It’s was developed on by </a:t>
            </a:r>
            <a:r>
              <a:rPr lang="en-US" altLang="de-DE" sz="1600" dirty="0" err="1" smtClean="0">
                <a:solidFill>
                  <a:srgbClr val="5F5F5F"/>
                </a:solidFill>
                <a:latin typeface="Arial "/>
              </a:rPr>
              <a:t>InfoChem</a:t>
            </a:r>
            <a:endParaRPr lang="en-US" altLang="de-DE" sz="1600" dirty="0" smtClean="0">
              <a:solidFill>
                <a:srgbClr val="5F5F5F"/>
              </a:solidFill>
              <a:latin typeface="Arial "/>
            </a:endParaRP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de-DE" sz="1600" dirty="0" smtClean="0">
              <a:solidFill>
                <a:srgbClr val="5F5F5F"/>
              </a:solidFill>
              <a:latin typeface="Arial "/>
            </a:endParaRP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de-DE" sz="1600" dirty="0" smtClean="0">
                <a:solidFill>
                  <a:srgbClr val="5F5F5F"/>
                </a:solidFill>
                <a:latin typeface="Arial "/>
              </a:rPr>
              <a:t>You can draw the</a:t>
            </a:r>
            <a:r>
              <a:rPr lang="en-US" altLang="de-DE" sz="1600" baseline="0" dirty="0" smtClean="0">
                <a:solidFill>
                  <a:srgbClr val="5F5F5F"/>
                </a:solidFill>
                <a:latin typeface="Arial "/>
              </a:rPr>
              <a:t> molecule or c</a:t>
            </a:r>
            <a:r>
              <a:rPr lang="en-US" altLang="de-DE" sz="1600" dirty="0" smtClean="0">
                <a:solidFill>
                  <a:srgbClr val="5F5F5F"/>
                </a:solidFill>
                <a:latin typeface="Arial "/>
              </a:rPr>
              <a:t>an search by compound name,</a:t>
            </a:r>
            <a:r>
              <a:rPr lang="en-US" altLang="de-DE" sz="1600" baseline="0" dirty="0" smtClean="0">
                <a:solidFill>
                  <a:srgbClr val="5F5F5F"/>
                </a:solidFill>
                <a:latin typeface="Arial "/>
              </a:rPr>
              <a:t> INN, </a:t>
            </a:r>
            <a:r>
              <a:rPr lang="en-US" altLang="de-DE" sz="1600" baseline="0" dirty="0" err="1" smtClean="0">
                <a:solidFill>
                  <a:srgbClr val="5F5F5F"/>
                </a:solidFill>
                <a:latin typeface="Arial "/>
              </a:rPr>
              <a:t>Inchi</a:t>
            </a:r>
            <a:r>
              <a:rPr lang="en-US" altLang="de-DE" sz="1600" baseline="0" dirty="0" smtClean="0">
                <a:solidFill>
                  <a:srgbClr val="5F5F5F"/>
                </a:solidFill>
                <a:latin typeface="Arial "/>
              </a:rPr>
              <a:t>, SMILES o</a:t>
            </a:r>
            <a:r>
              <a:rPr lang="en-US" altLang="de-DE" sz="1600" dirty="0" smtClean="0">
                <a:solidFill>
                  <a:srgbClr val="5F5F5F"/>
                </a:solidFill>
                <a:latin typeface="Arial "/>
              </a:rPr>
              <a:t>r upload a MOL of images file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de-DE" sz="1600" dirty="0" smtClean="0">
              <a:solidFill>
                <a:srgbClr val="5F5F5F"/>
              </a:solidFill>
              <a:latin typeface="Arial "/>
            </a:endParaRP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de-DE" sz="1600" dirty="0" smtClean="0">
                <a:solidFill>
                  <a:srgbClr val="5F5F5F"/>
                </a:solidFill>
                <a:latin typeface="Arial "/>
              </a:rPr>
              <a:t>Chemical annotation of PATENTSCOPE full-text documents using </a:t>
            </a:r>
            <a:r>
              <a:rPr lang="en-US" altLang="de-DE" sz="1600" dirty="0" err="1" smtClean="0">
                <a:solidFill>
                  <a:srgbClr val="5F5F5F"/>
                </a:solidFill>
                <a:latin typeface="Arial "/>
              </a:rPr>
              <a:t>InfoChem’s</a:t>
            </a:r>
            <a:r>
              <a:rPr lang="en-US" altLang="de-DE" sz="1600" dirty="0" smtClean="0">
                <a:solidFill>
                  <a:srgbClr val="5F5F5F"/>
                </a:solidFill>
                <a:latin typeface="Arial "/>
              </a:rPr>
              <a:t> IC</a:t>
            </a:r>
            <a:r>
              <a:rPr lang="en-US" altLang="de-DE" sz="1400" i="1" dirty="0" smtClean="0">
                <a:solidFill>
                  <a:srgbClr val="5F5F5F"/>
                </a:solidFill>
                <a:latin typeface="Arial "/>
              </a:rPr>
              <a:t>ANNOTATOR</a:t>
            </a:r>
            <a:endParaRPr lang="en-US" altLang="de-DE" sz="1600" dirty="0" smtClean="0">
              <a:solidFill>
                <a:srgbClr val="5F5F5F"/>
              </a:solidFill>
              <a:latin typeface="Arial 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64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46FDB-E9FB-4CF9-BA50-90229D3472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891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DCEE4AE-5CCC-4B1B-82DD-7500C7B960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4492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r" descr=" 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s-CO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  </a:t>
            </a:r>
            <a:endParaRPr lang="es-CO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3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3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t/3849374112211650563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egister/8341279340858653197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egister/5334242575331711234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egister/569514433922545666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microsoft.com/office/2007/relationships/hdphoto" Target="../media/hdphoto5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1.png"/><Relationship Id="rId1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patentscope.wipo.int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iupac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361"/>
            <a:ext cx="9144000" cy="608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4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</a:t>
            </a:r>
            <a:r>
              <a:rPr lang="fr-CH" dirty="0" err="1" smtClean="0"/>
              <a:t>InchI</a:t>
            </a:r>
            <a:r>
              <a:rPr lang="fr-CH" dirty="0" smtClean="0"/>
              <a:t> – </a:t>
            </a:r>
            <a:r>
              <a:rPr lang="fr-CH" dirty="0" err="1" smtClean="0"/>
              <a:t>InchIKey</a:t>
            </a:r>
            <a:r>
              <a:rPr lang="fr-CH" dirty="0" smtClean="0"/>
              <a:t> for </a:t>
            </a:r>
            <a:r>
              <a:rPr lang="fr-CH" dirty="0" err="1" smtClean="0"/>
              <a:t>aspirin</a:t>
            </a:r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8" y="3725250"/>
            <a:ext cx="7924800" cy="713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371600"/>
            <a:ext cx="2886075" cy="2407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91068" y="4724400"/>
            <a:ext cx="82147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InChIKey</a:t>
            </a:r>
            <a:r>
              <a:rPr lang="en-US" b="1" dirty="0" smtClean="0"/>
              <a:t> </a:t>
            </a:r>
            <a:r>
              <a:rPr lang="en-US" dirty="0" smtClean="0"/>
              <a:t>= </a:t>
            </a:r>
            <a:r>
              <a:rPr lang="en-US" dirty="0"/>
              <a:t>a fixed-length (27-character) </a:t>
            </a:r>
            <a:r>
              <a:rPr lang="en-US" u="sng" dirty="0"/>
              <a:t>condensed digital representation</a:t>
            </a:r>
            <a:r>
              <a:rPr lang="en-US" dirty="0"/>
              <a:t> of an </a:t>
            </a:r>
            <a:r>
              <a:rPr lang="en-US" b="1" dirty="0" err="1" smtClean="0"/>
              <a:t>InChI</a:t>
            </a:r>
            <a:endParaRPr lang="en-US" b="1" dirty="0" smtClean="0"/>
          </a:p>
          <a:p>
            <a:r>
              <a:rPr lang="en-US" b="1" dirty="0" err="1" smtClean="0"/>
              <a:t>InChI</a:t>
            </a:r>
            <a:r>
              <a:rPr lang="en-US" b="1" dirty="0" smtClean="0"/>
              <a:t> = </a:t>
            </a:r>
            <a:r>
              <a:rPr lang="en-US" dirty="0" smtClean="0"/>
              <a:t> </a:t>
            </a:r>
            <a:r>
              <a:rPr lang="en-US" dirty="0"/>
              <a:t>is a </a:t>
            </a:r>
            <a:r>
              <a:rPr lang="en-US" u="sng" dirty="0"/>
              <a:t>textual identifier</a:t>
            </a:r>
            <a:r>
              <a:rPr lang="en-US" dirty="0"/>
              <a:t> developed to make it easy to perform web searches for chemical structures </a:t>
            </a:r>
          </a:p>
        </p:txBody>
      </p:sp>
    </p:spTree>
    <p:extLst>
      <p:ext uri="{BB962C8B-B14F-4D97-AF65-F5344CB8AC3E}">
        <p14:creationId xmlns:p14="http://schemas.microsoft.com/office/powerpoint/2010/main" val="149744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Works on </a:t>
            </a:r>
            <a:r>
              <a:rPr lang="fr-CH" b="1" dirty="0" err="1" smtClean="0"/>
              <a:t>developed</a:t>
            </a:r>
            <a:r>
              <a:rPr lang="fr-CH" b="1" dirty="0" smtClean="0"/>
              <a:t> exact formulas </a:t>
            </a:r>
            <a:r>
              <a:rPr lang="fr-CH" dirty="0" smtClean="0"/>
              <a:t>≠ </a:t>
            </a:r>
            <a:r>
              <a:rPr lang="en-US" dirty="0" err="1" smtClean="0"/>
              <a:t>Markush</a:t>
            </a:r>
            <a:r>
              <a:rPr lang="en-US" dirty="0" smtClean="0"/>
              <a:t> </a:t>
            </a:r>
            <a:r>
              <a:rPr lang="en-US" dirty="0"/>
              <a:t>structures (-R) </a:t>
            </a:r>
            <a:r>
              <a:rPr lang="en-US" dirty="0" smtClean="0"/>
              <a:t>that are </a:t>
            </a:r>
            <a:r>
              <a:rPr lang="en-US" dirty="0"/>
              <a:t>chemical symbols used to indicate a collection of chemicals with similar structures. </a:t>
            </a:r>
            <a:endParaRPr lang="en-US" dirty="0" smtClean="0"/>
          </a:p>
          <a:p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endParaRPr lang="fr-CH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895600"/>
            <a:ext cx="2786062" cy="1746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260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Collections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/>
              <a:t>China [1996 -2019]</a:t>
            </a:r>
          </a:p>
          <a:p>
            <a:pPr marL="0" indent="0">
              <a:buNone/>
            </a:pPr>
            <a:r>
              <a:rPr lang="en-US" dirty="0"/>
              <a:t>- European Patent Office [1978 -2019]</a:t>
            </a:r>
          </a:p>
          <a:p>
            <a:pPr marL="0" indent="0">
              <a:buNone/>
            </a:pPr>
            <a:r>
              <a:rPr lang="en-US" dirty="0"/>
              <a:t>- Eurasian Patent Office [1998 -2018]</a:t>
            </a:r>
          </a:p>
          <a:p>
            <a:pPr marL="0" indent="0">
              <a:buNone/>
            </a:pPr>
            <a:r>
              <a:rPr lang="en-US" dirty="0"/>
              <a:t>- Japan [1993 -2019]</a:t>
            </a:r>
          </a:p>
          <a:p>
            <a:pPr marL="0" indent="0">
              <a:buNone/>
            </a:pPr>
            <a:r>
              <a:rPr lang="en-US" dirty="0"/>
              <a:t>- Republic of Korea [1980 -2019]</a:t>
            </a:r>
          </a:p>
          <a:p>
            <a:pPr marL="0" indent="0">
              <a:buNone/>
            </a:pPr>
            <a:r>
              <a:rPr lang="en-US" dirty="0"/>
              <a:t>- PCT [1979 -2019]</a:t>
            </a:r>
          </a:p>
          <a:p>
            <a:pPr marL="0" indent="0">
              <a:buNone/>
            </a:pPr>
            <a:r>
              <a:rPr lang="en-US" dirty="0"/>
              <a:t>- Russia [1995 -2019]</a:t>
            </a:r>
          </a:p>
          <a:p>
            <a:pPr marL="0" indent="0">
              <a:buNone/>
            </a:pPr>
            <a:r>
              <a:rPr lang="en-US" dirty="0"/>
              <a:t>- United States [1979 -2019]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8603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IPC codes</a:t>
            </a:r>
            <a:endParaRPr lang="es-C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1100" dirty="0"/>
              <a:t>A01N</a:t>
            </a:r>
            <a:br>
              <a:rPr lang="en-US" sz="1100" dirty="0"/>
            </a:br>
            <a:r>
              <a:rPr lang="en-US" sz="1100" dirty="0"/>
              <a:t>A01P</a:t>
            </a:r>
            <a:br>
              <a:rPr lang="en-US" sz="1100" dirty="0"/>
            </a:br>
            <a:r>
              <a:rPr lang="en-US" sz="1100" dirty="0"/>
              <a:t>A23J</a:t>
            </a:r>
            <a:br>
              <a:rPr lang="en-US" sz="1100" dirty="0"/>
            </a:br>
            <a:r>
              <a:rPr lang="en-US" sz="1100" dirty="0"/>
              <a:t>A61K</a:t>
            </a:r>
            <a:br>
              <a:rPr lang="en-US" sz="1100" dirty="0"/>
            </a:br>
            <a:r>
              <a:rPr lang="en-US" sz="1100" dirty="0"/>
              <a:t>A61L</a:t>
            </a:r>
            <a:br>
              <a:rPr lang="en-US" sz="1100" dirty="0"/>
            </a:br>
            <a:r>
              <a:rPr lang="en-US" sz="1100" dirty="0"/>
              <a:t>A61P</a:t>
            </a:r>
            <a:br>
              <a:rPr lang="en-US" sz="1100" dirty="0"/>
            </a:br>
            <a:r>
              <a:rPr lang="en-US" sz="1100" dirty="0"/>
              <a:t>A61Q</a:t>
            </a:r>
            <a:br>
              <a:rPr lang="en-US" sz="1100" dirty="0"/>
            </a:br>
            <a:r>
              <a:rPr lang="en-US" sz="1100" dirty="0"/>
              <a:t>B01J</a:t>
            </a:r>
            <a:br>
              <a:rPr lang="en-US" sz="1100" dirty="0"/>
            </a:br>
            <a:r>
              <a:rPr lang="en-US" sz="1100" dirty="0"/>
              <a:t>B01S</a:t>
            </a:r>
            <a:br>
              <a:rPr lang="en-US" sz="1100" dirty="0"/>
            </a:br>
            <a:r>
              <a:rPr lang="en-US" sz="1100" dirty="0"/>
              <a:t>C01B</a:t>
            </a:r>
            <a:br>
              <a:rPr lang="en-US" sz="1100" dirty="0"/>
            </a:br>
            <a:r>
              <a:rPr lang="en-US" sz="1100" dirty="0"/>
              <a:t>C01C</a:t>
            </a:r>
            <a:br>
              <a:rPr lang="en-US" sz="1100" dirty="0"/>
            </a:br>
            <a:r>
              <a:rPr lang="en-US" sz="1100" dirty="0"/>
              <a:t>C01D</a:t>
            </a:r>
            <a:br>
              <a:rPr lang="en-US" sz="1100" dirty="0"/>
            </a:br>
            <a:r>
              <a:rPr lang="en-US" sz="1100" dirty="0"/>
              <a:t>C01F</a:t>
            </a:r>
            <a:br>
              <a:rPr lang="en-US" sz="1100" dirty="0"/>
            </a:br>
            <a:r>
              <a:rPr lang="en-US" sz="1100" dirty="0"/>
              <a:t>C01G</a:t>
            </a:r>
            <a:br>
              <a:rPr lang="en-US" sz="1100" dirty="0"/>
            </a:br>
            <a:r>
              <a:rPr lang="en-US" sz="1100" dirty="0"/>
              <a:t>C06B</a:t>
            </a:r>
            <a:br>
              <a:rPr lang="en-US" sz="1100" dirty="0"/>
            </a:br>
            <a:r>
              <a:rPr lang="en-US" sz="1100" dirty="0"/>
              <a:t>C07B</a:t>
            </a:r>
            <a:br>
              <a:rPr lang="en-US" sz="1100" dirty="0"/>
            </a:br>
            <a:r>
              <a:rPr lang="en-US" sz="1100" dirty="0"/>
              <a:t>C07C</a:t>
            </a:r>
            <a:br>
              <a:rPr lang="en-US" sz="1100" dirty="0"/>
            </a:br>
            <a:r>
              <a:rPr lang="en-US" sz="1100" dirty="0"/>
              <a:t>C07D</a:t>
            </a:r>
            <a:br>
              <a:rPr lang="en-US" sz="1100" dirty="0"/>
            </a:br>
            <a:r>
              <a:rPr lang="en-US" sz="1100" dirty="0"/>
              <a:t>C07F</a:t>
            </a:r>
            <a:br>
              <a:rPr lang="en-US" sz="1100" dirty="0"/>
            </a:br>
            <a:r>
              <a:rPr lang="en-US" sz="1100" dirty="0"/>
              <a:t>C07H</a:t>
            </a:r>
            <a:br>
              <a:rPr lang="en-US" sz="1100" dirty="0"/>
            </a:br>
            <a:r>
              <a:rPr lang="en-US" sz="1100" dirty="0"/>
              <a:t>C07J</a:t>
            </a:r>
            <a:br>
              <a:rPr lang="en-US" sz="1100" dirty="0"/>
            </a:br>
            <a:r>
              <a:rPr lang="en-US" sz="1100" dirty="0"/>
              <a:t>C07K</a:t>
            </a:r>
            <a:br>
              <a:rPr lang="en-US" sz="1100" dirty="0"/>
            </a:br>
            <a:r>
              <a:rPr lang="en-US" sz="1100" dirty="0"/>
              <a:t>C08F</a:t>
            </a:r>
            <a:br>
              <a:rPr lang="en-US" sz="1100" dirty="0"/>
            </a:br>
            <a:r>
              <a:rPr lang="en-US" sz="1100" dirty="0"/>
              <a:t>C08G</a:t>
            </a:r>
            <a:br>
              <a:rPr lang="en-US" sz="1100" dirty="0"/>
            </a:br>
            <a:r>
              <a:rPr lang="en-US" sz="1100" dirty="0"/>
              <a:t>C08J</a:t>
            </a:r>
            <a:br>
              <a:rPr lang="en-US" sz="1100" dirty="0"/>
            </a:br>
            <a:r>
              <a:rPr lang="en-US" sz="1100" dirty="0"/>
              <a:t>C08K</a:t>
            </a:r>
            <a:endParaRPr lang="es-CO" sz="11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1905000" y="1773237"/>
            <a:ext cx="4038600" cy="4352925"/>
          </a:xfrm>
        </p:spPr>
        <p:txBody>
          <a:bodyPr/>
          <a:lstStyle/>
          <a:p>
            <a:r>
              <a:rPr lang="en-US" sz="1100" dirty="0"/>
              <a:t>C08L</a:t>
            </a:r>
            <a:br>
              <a:rPr lang="en-US" sz="1100" dirty="0"/>
            </a:br>
            <a:r>
              <a:rPr lang="en-US" sz="1100" dirty="0"/>
              <a:t>C09B</a:t>
            </a:r>
            <a:br>
              <a:rPr lang="en-US" sz="1100" dirty="0"/>
            </a:br>
            <a:r>
              <a:rPr lang="en-US" sz="1100" dirty="0"/>
              <a:t>C09C</a:t>
            </a:r>
            <a:br>
              <a:rPr lang="en-US" sz="1100" dirty="0"/>
            </a:br>
            <a:r>
              <a:rPr lang="en-US" sz="1100" dirty="0"/>
              <a:t>C09D</a:t>
            </a:r>
            <a:br>
              <a:rPr lang="en-US" sz="1100" dirty="0"/>
            </a:br>
            <a:r>
              <a:rPr lang="en-US" sz="1100" dirty="0"/>
              <a:t>C09J</a:t>
            </a:r>
            <a:br>
              <a:rPr lang="en-US" sz="1100" dirty="0"/>
            </a:br>
            <a:r>
              <a:rPr lang="en-US" sz="1100" dirty="0"/>
              <a:t>C09K</a:t>
            </a:r>
            <a:br>
              <a:rPr lang="en-US" sz="1100" dirty="0"/>
            </a:br>
            <a:r>
              <a:rPr lang="en-US" sz="1100" dirty="0"/>
              <a:t>C10H</a:t>
            </a:r>
            <a:br>
              <a:rPr lang="en-US" sz="1100" dirty="0"/>
            </a:br>
            <a:r>
              <a:rPr lang="en-US" sz="1100" dirty="0"/>
              <a:t>C10L</a:t>
            </a:r>
            <a:br>
              <a:rPr lang="en-US" sz="1100" dirty="0"/>
            </a:br>
            <a:r>
              <a:rPr lang="en-US" sz="1100" dirty="0"/>
              <a:t>C10M</a:t>
            </a:r>
            <a:br>
              <a:rPr lang="en-US" sz="1100" dirty="0"/>
            </a:br>
            <a:r>
              <a:rPr lang="en-US" sz="1100" dirty="0"/>
              <a:t>C10N</a:t>
            </a:r>
            <a:br>
              <a:rPr lang="en-US" sz="1100" dirty="0"/>
            </a:br>
            <a:r>
              <a:rPr lang="en-US" sz="1100" dirty="0"/>
              <a:t>C11D</a:t>
            </a:r>
            <a:br>
              <a:rPr lang="en-US" sz="1100" dirty="0"/>
            </a:br>
            <a:r>
              <a:rPr lang="en-US" sz="1100" dirty="0"/>
              <a:t>C12C</a:t>
            </a:r>
            <a:br>
              <a:rPr lang="en-US" sz="1100" dirty="0"/>
            </a:br>
            <a:r>
              <a:rPr lang="en-US" sz="1100" dirty="0"/>
              <a:t>C12H</a:t>
            </a:r>
            <a:br>
              <a:rPr lang="en-US" sz="1100" dirty="0"/>
            </a:br>
            <a:r>
              <a:rPr lang="en-US" sz="1100" dirty="0"/>
              <a:t>C12M</a:t>
            </a:r>
            <a:br>
              <a:rPr lang="en-US" sz="1100" dirty="0"/>
            </a:br>
            <a:r>
              <a:rPr lang="en-US" sz="1100" dirty="0"/>
              <a:t>C12N</a:t>
            </a:r>
            <a:br>
              <a:rPr lang="en-US" sz="1100" dirty="0"/>
            </a:br>
            <a:r>
              <a:rPr lang="en-US" sz="1100" dirty="0"/>
              <a:t>C12P</a:t>
            </a:r>
            <a:br>
              <a:rPr lang="en-US" sz="1100" dirty="0"/>
            </a:br>
            <a:r>
              <a:rPr lang="en-US" sz="1100" dirty="0"/>
              <a:t>C12Q</a:t>
            </a:r>
            <a:br>
              <a:rPr lang="en-US" sz="1100" dirty="0"/>
            </a:br>
            <a:r>
              <a:rPr lang="en-US" sz="1100" dirty="0"/>
              <a:t>C13B</a:t>
            </a:r>
            <a:br>
              <a:rPr lang="en-US" sz="1100" dirty="0"/>
            </a:br>
            <a:r>
              <a:rPr lang="en-US" sz="1100" dirty="0"/>
              <a:t>C13K</a:t>
            </a:r>
            <a:br>
              <a:rPr lang="en-US" sz="1100" dirty="0"/>
            </a:br>
            <a:r>
              <a:rPr lang="en-US" sz="1100" dirty="0"/>
              <a:t>C14C</a:t>
            </a:r>
            <a:br>
              <a:rPr lang="en-US" sz="1100" dirty="0"/>
            </a:br>
            <a:r>
              <a:rPr lang="en-US" sz="1100" dirty="0"/>
              <a:t>C23C</a:t>
            </a:r>
            <a:br>
              <a:rPr lang="en-US" sz="1100" dirty="0"/>
            </a:br>
            <a:r>
              <a:rPr lang="en-US" sz="1100" dirty="0"/>
              <a:t>C25B</a:t>
            </a:r>
            <a:br>
              <a:rPr lang="en-US" sz="1100" dirty="0"/>
            </a:br>
            <a:r>
              <a:rPr lang="en-US" sz="1100" dirty="0"/>
              <a:t>C40B</a:t>
            </a:r>
            <a:br>
              <a:rPr lang="en-US" sz="1100" dirty="0"/>
            </a:br>
            <a:r>
              <a:rPr lang="en-US" sz="1100" dirty="0"/>
              <a:t>H05B</a:t>
            </a:r>
            <a:br>
              <a:rPr lang="en-US" sz="1100" dirty="0"/>
            </a:br>
            <a:r>
              <a:rPr lang="en-US" sz="1100" dirty="0"/>
              <a:t>G01N</a:t>
            </a:r>
            <a:br>
              <a:rPr lang="en-US" sz="1100" dirty="0"/>
            </a:br>
            <a:r>
              <a:rPr lang="en-US" sz="1100" dirty="0"/>
              <a:t>G03C</a:t>
            </a:r>
            <a:endParaRPr lang="es-CO" sz="1100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256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Fields</a:t>
            </a:r>
            <a:endParaRPr lang="es-CO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284163">
              <a:tabLst>
                <a:tab pos="284163" algn="l"/>
              </a:tabLst>
            </a:pPr>
            <a:r>
              <a:rPr lang="fr-CH" dirty="0" err="1"/>
              <a:t>Title</a:t>
            </a:r>
            <a:endParaRPr lang="fr-CH" dirty="0"/>
          </a:p>
          <a:p>
            <a:pPr marL="285750" lvl="1"/>
            <a:r>
              <a:rPr lang="fr-CH" dirty="0"/>
              <a:t>Abstract</a:t>
            </a:r>
          </a:p>
          <a:p>
            <a:pPr marL="285750" lvl="1"/>
            <a:r>
              <a:rPr lang="fr-CH" dirty="0"/>
              <a:t>Description</a:t>
            </a:r>
          </a:p>
          <a:p>
            <a:pPr marL="285750" lvl="1"/>
            <a:r>
              <a:rPr lang="fr-CH" dirty="0"/>
              <a:t>Claim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2285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Long </a:t>
            </a:r>
            <a:r>
              <a:rPr lang="fr-CH" dirty="0" err="1" smtClean="0"/>
              <a:t>automated</a:t>
            </a:r>
            <a:r>
              <a:rPr lang="fr-CH" dirty="0" smtClean="0"/>
              <a:t> </a:t>
            </a:r>
            <a:r>
              <a:rPr lang="fr-CH" dirty="0" err="1" smtClean="0"/>
              <a:t>procedures</a:t>
            </a:r>
            <a:r>
              <a:rPr lang="fr-CH" dirty="0" smtClean="0"/>
              <a:t>, no supervision</a:t>
            </a:r>
          </a:p>
          <a:p>
            <a:endParaRPr lang="fr-CH" dirty="0"/>
          </a:p>
          <a:p>
            <a:r>
              <a:rPr lang="fr-CH" dirty="0" smtClean="0"/>
              <a:t>Will not </a:t>
            </a:r>
            <a:r>
              <a:rPr lang="fr-CH" dirty="0" err="1" smtClean="0"/>
              <a:t>recognize</a:t>
            </a:r>
            <a:r>
              <a:rPr lang="fr-CH" dirty="0" smtClean="0"/>
              <a:t> 100%! </a:t>
            </a:r>
            <a:r>
              <a:rPr lang="fr-CH" dirty="0" err="1" smtClean="0"/>
              <a:t>Same</a:t>
            </a:r>
            <a:r>
              <a:rPr lang="fr-CH" dirty="0" smtClean="0"/>
              <a:t> drawbacks as the OCR</a:t>
            </a:r>
          </a:p>
          <a:p>
            <a:endParaRPr lang="fr-CH" dirty="0"/>
          </a:p>
          <a:p>
            <a:r>
              <a:rPr lang="fr-CH" dirty="0" err="1" smtClean="0"/>
              <a:t>Depends</a:t>
            </a:r>
            <a:r>
              <a:rPr lang="fr-CH" dirty="0" smtClean="0"/>
              <a:t> on OCR </a:t>
            </a:r>
            <a:r>
              <a:rPr lang="fr-CH" dirty="0" err="1" smtClean="0"/>
              <a:t>quality</a:t>
            </a:r>
            <a:r>
              <a:rPr lang="fr-CH" dirty="0" smtClean="0"/>
              <a:t> for PCT applications</a:t>
            </a:r>
          </a:p>
          <a:p>
            <a:endParaRPr lang="fr-CH" dirty="0"/>
          </a:p>
          <a:p>
            <a:r>
              <a:rPr lang="fr-CH" dirty="0" err="1" smtClean="0"/>
              <a:t>Does</a:t>
            </a:r>
            <a:r>
              <a:rPr lang="fr-CH" dirty="0" smtClean="0"/>
              <a:t> not </a:t>
            </a:r>
            <a:r>
              <a:rPr lang="fr-CH" dirty="0" err="1" smtClean="0"/>
              <a:t>work</a:t>
            </a:r>
            <a:r>
              <a:rPr lang="fr-CH" dirty="0" smtClean="0"/>
              <a:t> </a:t>
            </a:r>
            <a:r>
              <a:rPr lang="fr-CH" dirty="0" err="1" smtClean="0"/>
              <a:t>with</a:t>
            </a:r>
            <a:r>
              <a:rPr lang="fr-CH" dirty="0" smtClean="0"/>
              <a:t> simple formulas </a:t>
            </a:r>
            <a:r>
              <a:rPr lang="fr-CH" dirty="0" err="1" smtClean="0"/>
              <a:t>such</a:t>
            </a:r>
            <a:r>
              <a:rPr lang="fr-CH" dirty="0" smtClean="0"/>
              <a:t> H2O</a:t>
            </a:r>
          </a:p>
          <a:p>
            <a:endParaRPr lang="fr-CH" dirty="0"/>
          </a:p>
          <a:p>
            <a:r>
              <a:rPr lang="fr-CH" dirty="0" smtClean="0"/>
              <a:t>Not all collections and </a:t>
            </a:r>
            <a:r>
              <a:rPr lang="fr-CH" dirty="0" err="1" smtClean="0"/>
              <a:t>related</a:t>
            </a:r>
            <a:r>
              <a:rPr lang="fr-CH" dirty="0" smtClean="0"/>
              <a:t> </a:t>
            </a:r>
            <a:r>
              <a:rPr lang="fr-CH" dirty="0" err="1" smtClean="0"/>
              <a:t>languages</a:t>
            </a:r>
            <a:r>
              <a:rPr lang="fr-CH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88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Why</a:t>
            </a:r>
            <a:r>
              <a:rPr lang="fr-CH" dirty="0" smtClean="0"/>
              <a:t> </a:t>
            </a:r>
            <a:r>
              <a:rPr lang="fr-CH" dirty="0" err="1" smtClean="0"/>
              <a:t>is</a:t>
            </a:r>
            <a:r>
              <a:rPr lang="fr-CH" dirty="0" smtClean="0"/>
              <a:t> </a:t>
            </a:r>
            <a:r>
              <a:rPr lang="fr-CH" dirty="0" err="1" smtClean="0"/>
              <a:t>it</a:t>
            </a:r>
            <a:r>
              <a:rPr lang="fr-CH" dirty="0" smtClean="0"/>
              <a:t> </a:t>
            </a:r>
            <a:r>
              <a:rPr lang="fr-CH" dirty="0" err="1" smtClean="0"/>
              <a:t>useful</a:t>
            </a:r>
            <a:r>
              <a:rPr lang="fr-CH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Terms such as “aspirin”, “paracetamol” not always used in patent documents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M</a:t>
            </a:r>
            <a:r>
              <a:rPr lang="en-US" dirty="0" smtClean="0"/>
              <a:t>any </a:t>
            </a:r>
            <a:r>
              <a:rPr lang="en-US" dirty="0"/>
              <a:t>ways of representing </a:t>
            </a:r>
            <a:r>
              <a:rPr lang="en-US" dirty="0" smtClean="0"/>
              <a:t>formulas </a:t>
            </a:r>
          </a:p>
          <a:p>
            <a:endParaRPr lang="fr-CH" dirty="0"/>
          </a:p>
          <a:p>
            <a:r>
              <a:rPr lang="fr-CH" dirty="0" smtClean="0"/>
              <a:t>Expansion of </a:t>
            </a:r>
            <a:r>
              <a:rPr lang="fr-CH" dirty="0" err="1" smtClean="0"/>
              <a:t>searches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55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How </a:t>
            </a:r>
            <a:r>
              <a:rPr lang="fr-CH" dirty="0" err="1"/>
              <a:t>does</a:t>
            </a:r>
            <a:r>
              <a:rPr lang="fr-CH" dirty="0"/>
              <a:t> </a:t>
            </a:r>
            <a:r>
              <a:rPr lang="fr-CH" dirty="0" err="1"/>
              <a:t>it</a:t>
            </a:r>
            <a:r>
              <a:rPr lang="fr-CH" dirty="0"/>
              <a:t> </a:t>
            </a:r>
            <a:r>
              <a:rPr lang="fr-CH" dirty="0" err="1"/>
              <a:t>work</a:t>
            </a:r>
            <a:r>
              <a:rPr lang="fr-CH" dirty="0"/>
              <a:t>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0"/>
            <a:ext cx="9132277" cy="32004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 bwMode="auto">
          <a:xfrm>
            <a:off x="6858000" y="1905000"/>
            <a:ext cx="8382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6751195" y="3092275"/>
            <a:ext cx="1371600" cy="45653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7322695" y="1644144"/>
            <a:ext cx="16002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84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4 </a:t>
            </a:r>
            <a:r>
              <a:rPr lang="fr-CH" dirty="0"/>
              <a:t>options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0"/>
            <a:ext cx="9048750" cy="311806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76200" y="2209800"/>
            <a:ext cx="3962400" cy="457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89941" y="3276600"/>
            <a:ext cx="1371600" cy="304800"/>
          </a:xfrm>
          <a:prstGeom prst="ellipse">
            <a:avLst/>
          </a:prstGeom>
          <a:noFill/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58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Scaffold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Basic </a:t>
            </a:r>
            <a:r>
              <a:rPr lang="en-US" dirty="0"/>
              <a:t>skeleton of a molecule to which further groups and moieties are </a:t>
            </a:r>
            <a:r>
              <a:rPr lang="en-US" dirty="0" smtClean="0"/>
              <a:t>attached</a:t>
            </a:r>
          </a:p>
          <a:p>
            <a:endParaRPr lang="fr-CH" dirty="0"/>
          </a:p>
          <a:p>
            <a:r>
              <a:rPr lang="fr-CH" dirty="0" err="1" smtClean="0"/>
              <a:t>Secondary</a:t>
            </a:r>
            <a:r>
              <a:rPr lang="fr-CH" dirty="0" smtClean="0"/>
              <a:t> information </a:t>
            </a:r>
            <a:r>
              <a:rPr lang="fr-CH" dirty="0" err="1" smtClean="0"/>
              <a:t>is</a:t>
            </a:r>
            <a:r>
              <a:rPr lang="fr-CH" dirty="0" smtClean="0"/>
              <a:t> </a:t>
            </a:r>
            <a:r>
              <a:rPr lang="fr-CH" dirty="0" err="1" smtClean="0"/>
              <a:t>ignored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3301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50825" y="1773238"/>
            <a:ext cx="1368425" cy="503237"/>
          </a:xfrm>
          <a:prstGeom prst="rightArrow">
            <a:avLst>
              <a:gd name="adj1" fmla="val 50000"/>
              <a:gd name="adj2" fmla="val 6798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6563" name="AutoShape 3"/>
          <p:cNvSpPr>
            <a:spLocks noChangeArrowheads="1"/>
          </p:cNvSpPr>
          <p:nvPr/>
        </p:nvSpPr>
        <p:spPr bwMode="auto">
          <a:xfrm>
            <a:off x="1194335" y="2438400"/>
            <a:ext cx="1731962" cy="1277937"/>
          </a:xfrm>
          <a:prstGeom prst="rightArrow">
            <a:avLst>
              <a:gd name="adj1" fmla="val 50000"/>
              <a:gd name="adj2" fmla="val 3388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this button if you can hear my voice and see my screen</a:t>
            </a:r>
            <a:endParaRPr lang="en-US" dirty="0"/>
          </a:p>
        </p:txBody>
      </p:sp>
      <p:graphicFrame>
        <p:nvGraphicFramePr>
          <p:cNvPr id="4100" name="Object 4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2973388" y="1773238"/>
          <a:ext cx="3732212" cy="5079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r:id="rId4" imgW="3834921" imgH="5219048" progId="">
                  <p:embed/>
                </p:oleObj>
              </mc:Choice>
              <mc:Fallback>
                <p:oleObj r:id="rId4" imgW="3834921" imgH="5219048" progId="">
                  <p:embed/>
                  <p:pic>
                    <p:nvPicPr>
                      <p:cNvPr id="410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3388" y="1773238"/>
                        <a:ext cx="3732212" cy="50794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504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Upload</a:t>
            </a:r>
            <a:r>
              <a:rPr lang="fr-CH" dirty="0"/>
              <a:t> a structure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752600"/>
            <a:ext cx="8997191" cy="27432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 bwMode="auto">
          <a:xfrm>
            <a:off x="2971800" y="1752600"/>
            <a:ext cx="1219200" cy="457200"/>
          </a:xfrm>
          <a:prstGeom prst="ellipse">
            <a:avLst/>
          </a:prstGeom>
          <a:noFill/>
          <a:ln w="38100" cap="flat" cmpd="sng" algn="ctr">
            <a:solidFill>
              <a:srgbClr val="FC874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39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9410700" cy="589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36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Structure editor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9410700" cy="589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50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Convert</a:t>
            </a:r>
            <a:r>
              <a:rPr lang="fr-CH" dirty="0" smtClean="0"/>
              <a:t> a structure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00"/>
            <a:ext cx="9120823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3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Search</a:t>
            </a:r>
            <a:r>
              <a:rPr lang="fr-CH" dirty="0" smtClean="0"/>
              <a:t> by CAS </a:t>
            </a:r>
            <a:r>
              <a:rPr lang="fr-CH" dirty="0" err="1" smtClean="0"/>
              <a:t>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CAS83-88-5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 bwMode="auto">
          <a:xfrm>
            <a:off x="2209800" y="1852638"/>
            <a:ext cx="304800" cy="28416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828800" y="1852638"/>
            <a:ext cx="152400" cy="284162"/>
          </a:xfrm>
          <a:prstGeom prst="rect">
            <a:avLst/>
          </a:prstGeom>
          <a:solidFill>
            <a:srgbClr val="FF0000">
              <a:alpha val="39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286000" y="1868488"/>
            <a:ext cx="152400" cy="284162"/>
          </a:xfrm>
          <a:prstGeom prst="rect">
            <a:avLst/>
          </a:prstGeom>
          <a:solidFill>
            <a:srgbClr val="FF0000">
              <a:alpha val="39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1950211" y="2821818"/>
            <a:ext cx="838200" cy="99988"/>
          </a:xfrm>
          <a:prstGeom prst="straightConnector1">
            <a:avLst/>
          </a:prstGeom>
          <a:noFill/>
          <a:ln>
            <a:noFill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420962"/>
            <a:ext cx="9395501" cy="1795816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 bwMode="auto">
          <a:xfrm flipH="1">
            <a:off x="1093573" y="2136800"/>
            <a:ext cx="788773" cy="1069168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1295400" y="2168500"/>
            <a:ext cx="1044146" cy="1037468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0692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0"/>
            <a:ext cx="8763000" cy="7696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6477000" y="2667000"/>
            <a:ext cx="1447800" cy="2286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26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Convert</a:t>
            </a:r>
            <a:r>
              <a:rPr lang="fr-CH" dirty="0"/>
              <a:t> structure: ex.: </a:t>
            </a:r>
            <a:r>
              <a:rPr lang="fr-CH" dirty="0" err="1" smtClean="0"/>
              <a:t>aspirin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" y="1524000"/>
            <a:ext cx="8993065" cy="25908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 bwMode="auto">
          <a:xfrm>
            <a:off x="6248400" y="3657600"/>
            <a:ext cx="914400" cy="304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98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05" y="1066800"/>
            <a:ext cx="8437235" cy="4810125"/>
          </a:xfrm>
          <a:prstGeom prst="rect">
            <a:avLst/>
          </a:prstGeom>
        </p:spPr>
      </p:pic>
      <p:sp>
        <p:nvSpPr>
          <p:cNvPr id="7" name="Left Brace 6"/>
          <p:cNvSpPr/>
          <p:nvPr/>
        </p:nvSpPr>
        <p:spPr bwMode="auto">
          <a:xfrm>
            <a:off x="226705" y="3581400"/>
            <a:ext cx="304800" cy="990600"/>
          </a:xfrm>
          <a:prstGeom prst="leftBrac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Left Brace 7"/>
          <p:cNvSpPr/>
          <p:nvPr/>
        </p:nvSpPr>
        <p:spPr bwMode="auto">
          <a:xfrm rot="10800000">
            <a:off x="8523657" y="3605134"/>
            <a:ext cx="304800" cy="990600"/>
          </a:xfrm>
          <a:prstGeom prst="leftBrac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06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Results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8" y="533400"/>
            <a:ext cx="11353800" cy="565284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228600" y="859632"/>
            <a:ext cx="3124200" cy="28336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28600" y="3962400"/>
            <a:ext cx="9067800" cy="1447800"/>
          </a:xfrm>
          <a:prstGeom prst="rect">
            <a:avLst/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452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"/>
            <a:ext cx="11744325" cy="83915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4876800" y="152400"/>
            <a:ext cx="1066800" cy="5334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04800" y="1447800"/>
            <a:ext cx="3810000" cy="762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48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Users\Ammann\AppData\Local\Temp\ammyqql0tdi-fredrick-kearney-j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014857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29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200"/>
            <a:ext cx="8916904" cy="5600700"/>
          </a:xfrm>
          <a:prstGeom prst="rect">
            <a:avLst/>
          </a:prstGeom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0925787"/>
              </p:ext>
            </p:extLst>
          </p:nvPr>
        </p:nvGraphicFramePr>
        <p:xfrm>
          <a:off x="2362200" y="2819400"/>
          <a:ext cx="1841500" cy="18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Image" r:id="rId4" imgW="1841040" imgH="1879200" progId="Photoshop.Image.13">
                  <p:embed/>
                </p:oleObj>
              </mc:Choice>
              <mc:Fallback>
                <p:oleObj name="Image" r:id="rId4" imgW="1841040" imgH="18792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62200" y="2819400"/>
                        <a:ext cx="1841500" cy="187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810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Analysis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0"/>
            <a:ext cx="9158710" cy="50292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76200" y="1143000"/>
            <a:ext cx="762000" cy="4191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0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Combine </a:t>
            </a:r>
            <a:r>
              <a:rPr lang="fr-CH" dirty="0" err="1" smtClean="0"/>
              <a:t>with</a:t>
            </a:r>
            <a:r>
              <a:rPr lang="fr-CH" dirty="0" smtClean="0"/>
              <a:t> </a:t>
            </a:r>
            <a:r>
              <a:rPr lang="fr-CH" dirty="0" err="1" smtClean="0"/>
              <a:t>applicant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93" y="1094659"/>
            <a:ext cx="7077075" cy="58674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 bwMode="auto">
          <a:xfrm>
            <a:off x="609600" y="1118393"/>
            <a:ext cx="4495800" cy="71040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62000" y="2237658"/>
            <a:ext cx="3429000" cy="35314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76673" y="4336333"/>
            <a:ext cx="2714368" cy="292443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8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1" y="1371600"/>
            <a:ext cx="8808720" cy="170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0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13506450" cy="78390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533400" y="6629400"/>
            <a:ext cx="2895600" cy="381000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12611100" cy="6038850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7721451"/>
              </p:ext>
            </p:extLst>
          </p:nvPr>
        </p:nvGraphicFramePr>
        <p:xfrm>
          <a:off x="2743200" y="1447800"/>
          <a:ext cx="1841500" cy="18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Image" r:id="rId4" imgW="1841040" imgH="1879200" progId="Photoshop.Image.13">
                  <p:embed/>
                </p:oleObj>
              </mc:Choice>
              <mc:Fallback>
                <p:oleObj name="Image" r:id="rId4" imgW="1841040" imgH="1879200" progId="Photoshop.Image.13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43200" y="1447800"/>
                        <a:ext cx="1841500" cy="187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880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Combine </a:t>
            </a:r>
            <a:r>
              <a:rPr lang="fr-CH" dirty="0" err="1" smtClean="0"/>
              <a:t>with</a:t>
            </a:r>
            <a:r>
              <a:rPr lang="fr-CH" dirty="0" smtClean="0"/>
              <a:t> a country</a:t>
            </a:r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524000"/>
            <a:ext cx="8991600" cy="32918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762000" y="2133600"/>
            <a:ext cx="533400" cy="152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554480"/>
            <a:ext cx="8486775" cy="317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41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CustomShape 1"/>
          <p:cNvSpPr/>
          <p:nvPr/>
        </p:nvSpPr>
        <p:spPr>
          <a:xfrm>
            <a:off x="6964200" y="5950080"/>
            <a:ext cx="1854720" cy="58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2" name="CustomShape 3"/>
          <p:cNvSpPr/>
          <p:nvPr/>
        </p:nvSpPr>
        <p:spPr>
          <a:xfrm>
            <a:off x="467640" y="476640"/>
            <a:ext cx="822852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b="0" strike="noStrike" spc="-1" dirty="0" smtClean="0">
                <a:solidFill>
                  <a:srgbClr val="00408C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Combine 2 compounds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1085966"/>
            <a:ext cx="11372850" cy="14275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685" y="2498280"/>
            <a:ext cx="4676775" cy="437324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304800" y="5334000"/>
            <a:ext cx="2895600" cy="381000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0" y="2793141"/>
            <a:ext cx="541020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048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9287678" cy="190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381000"/>
            <a:ext cx="9369319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8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 formula </a:t>
            </a:r>
            <a:r>
              <a:rPr lang="fr-CH" dirty="0" err="1" smtClean="0"/>
              <a:t>searching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4-(3-chloro-2-fluoroanilino)-7-methoxy-6-((1-(N-</a:t>
            </a:r>
            <a:r>
              <a:rPr lang="en-US" dirty="0" err="1"/>
              <a:t>methylcarbamoylmethyl</a:t>
            </a:r>
            <a:r>
              <a:rPr lang="en-US" dirty="0"/>
              <a:t>)piperidin-4-yl)oxy)</a:t>
            </a:r>
            <a:r>
              <a:rPr lang="en-US" dirty="0" err="1"/>
              <a:t>quinazoline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000"/>
            <a:ext cx="10763250" cy="75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4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476250"/>
            <a:ext cx="5441950" cy="5865813"/>
          </a:xfrm>
        </p:spPr>
      </p:pic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50825" y="1773238"/>
            <a:ext cx="1368425" cy="503237"/>
          </a:xfrm>
          <a:prstGeom prst="rightArrow">
            <a:avLst>
              <a:gd name="adj1" fmla="val 50000"/>
              <a:gd name="adj2" fmla="val 6798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85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8957310" cy="459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5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</a:t>
            </a:r>
            <a:r>
              <a:rPr lang="fr-CH" dirty="0" err="1" smtClean="0"/>
              <a:t>Ritonavir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" y="1524000"/>
            <a:ext cx="13306425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3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9197409" cy="4343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7543800" y="2705100"/>
            <a:ext cx="1295400" cy="571500"/>
          </a:xfrm>
          <a:prstGeom prst="rect">
            <a:avLst/>
          </a:prstGeom>
          <a:solidFill>
            <a:srgbClr val="00FF0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09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795" y="304800"/>
            <a:ext cx="8229600" cy="1143000"/>
          </a:xfrm>
        </p:spPr>
        <p:txBody>
          <a:bodyPr/>
          <a:lstStyle/>
          <a:p>
            <a:r>
              <a:rPr lang="fr-CH" dirty="0" smtClean="0"/>
              <a:t>Patent </a:t>
            </a:r>
            <a:r>
              <a:rPr lang="fr-CH" dirty="0" err="1" smtClean="0"/>
              <a:t>landscape</a:t>
            </a:r>
            <a:r>
              <a:rPr lang="fr-CH" dirty="0" smtClean="0"/>
              <a:t> Report on </a:t>
            </a:r>
            <a:r>
              <a:rPr lang="fr-CH" dirty="0" err="1" smtClean="0"/>
              <a:t>Ritonavir</a:t>
            </a:r>
            <a:r>
              <a:rPr lang="fr-CH" dirty="0" smtClean="0"/>
              <a:t>-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Ritonavir is an antiretroviral drug from </a:t>
            </a:r>
            <a:r>
              <a:rPr lang="en-US" sz="1600" dirty="0" smtClean="0"/>
              <a:t>the protease </a:t>
            </a:r>
            <a:r>
              <a:rPr lang="en-US" sz="1600" dirty="0"/>
              <a:t>inhibitor class used to treat HIV infection and AIDS. Ritonavir is included in </a:t>
            </a:r>
            <a:r>
              <a:rPr lang="en-US" sz="1600" dirty="0" smtClean="0"/>
              <a:t>the WHO </a:t>
            </a:r>
            <a:r>
              <a:rPr lang="en-US" sz="1600" dirty="0"/>
              <a:t>Model List of Essential Medicines (EML)1. 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The </a:t>
            </a:r>
            <a:r>
              <a:rPr lang="en-US" sz="1600" dirty="0"/>
              <a:t>originator company is Abbott Laboratories</a:t>
            </a:r>
            <a:r>
              <a:rPr lang="en-US" sz="1600" dirty="0" smtClean="0"/>
              <a:t>, which </a:t>
            </a:r>
            <a:r>
              <a:rPr lang="en-US" sz="1600" dirty="0"/>
              <a:t>markets Ritonavir under the brand name </a:t>
            </a:r>
            <a:r>
              <a:rPr lang="en-US" sz="1600" dirty="0" err="1"/>
              <a:t>Norvir</a:t>
            </a:r>
            <a:r>
              <a:rPr lang="en-US" sz="1600" dirty="0"/>
              <a:t>, or in combination with the </a:t>
            </a:r>
            <a:r>
              <a:rPr lang="en-US" sz="1600" dirty="0" smtClean="0"/>
              <a:t>protease inhibitor </a:t>
            </a:r>
            <a:r>
              <a:rPr lang="en-US" sz="1600" dirty="0" err="1"/>
              <a:t>Lopinavir</a:t>
            </a:r>
            <a:r>
              <a:rPr lang="en-US" sz="1600" dirty="0"/>
              <a:t>, as </a:t>
            </a:r>
            <a:r>
              <a:rPr lang="en-US" sz="1600" dirty="0" err="1"/>
              <a:t>Kaletra</a:t>
            </a:r>
            <a:r>
              <a:rPr lang="en-US" sz="1600" dirty="0"/>
              <a:t> or </a:t>
            </a:r>
            <a:r>
              <a:rPr lang="en-US" sz="1600" dirty="0" err="1"/>
              <a:t>Aluvia</a:t>
            </a:r>
            <a:r>
              <a:rPr lang="en-US" sz="1600" dirty="0"/>
              <a:t>. </a:t>
            </a:r>
            <a:r>
              <a:rPr lang="en-US" dirty="0"/>
              <a:t>The U.S. Food and Drug Administration (FDA</a:t>
            </a:r>
            <a:r>
              <a:rPr lang="en-US" dirty="0" smtClean="0"/>
              <a:t>) approved </a:t>
            </a:r>
            <a:r>
              <a:rPr lang="en-US" dirty="0"/>
              <a:t>the drug </a:t>
            </a:r>
            <a:r>
              <a:rPr lang="en-US" b="1" dirty="0"/>
              <a:t>in March 1996 </a:t>
            </a:r>
            <a:r>
              <a:rPr lang="en-US" dirty="0"/>
              <a:t>for oral solution and in June 1999 for capsules. </a:t>
            </a:r>
            <a:endParaRPr lang="en-US" dirty="0" smtClean="0"/>
          </a:p>
          <a:p>
            <a:endParaRPr lang="fr-CH" dirty="0"/>
          </a:p>
          <a:p>
            <a:endParaRPr lang="fr-CH" dirty="0" smtClean="0"/>
          </a:p>
          <a:p>
            <a:pPr marL="0" indent="0">
              <a:buNone/>
            </a:pPr>
            <a:r>
              <a:rPr lang="fr-CH" sz="1200" dirty="0"/>
              <a:t>http://www.wipo.int/edocs/pubdocs/en/patents/946/wipo_pub_946.pdf</a:t>
            </a:r>
            <a:endParaRPr lang="en-US" sz="12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222702" y="4846134"/>
            <a:ext cx="5638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752600" y="3404746"/>
            <a:ext cx="6781800" cy="395404"/>
          </a:xfrm>
          <a:prstGeom prst="rect">
            <a:avLst/>
          </a:prstGeom>
          <a:solidFill>
            <a:srgbClr val="FF0000">
              <a:alpha val="44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838200" y="3810000"/>
            <a:ext cx="7696200" cy="762000"/>
          </a:xfrm>
          <a:prstGeom prst="rect">
            <a:avLst/>
          </a:prstGeom>
          <a:solidFill>
            <a:srgbClr val="FF0000">
              <a:alpha val="42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2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Sub-structure search – the concept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Identification of </a:t>
            </a:r>
            <a:r>
              <a:rPr lang="fr-CH" dirty="0" err="1" smtClean="0"/>
              <a:t>elements</a:t>
            </a:r>
            <a:r>
              <a:rPr lang="fr-CH" dirty="0" smtClean="0"/>
              <a:t> in </a:t>
            </a:r>
            <a:r>
              <a:rPr lang="fr-CH" dirty="0" err="1" smtClean="0"/>
              <a:t>larger</a:t>
            </a:r>
            <a:r>
              <a:rPr lang="fr-CH" dirty="0" smtClean="0"/>
              <a:t>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80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Substructure search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" y="1927542"/>
            <a:ext cx="9080211" cy="279685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 bwMode="auto">
          <a:xfrm>
            <a:off x="2286000" y="2590800"/>
            <a:ext cx="1066800" cy="3810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6553200" y="4114800"/>
            <a:ext cx="1066800" cy="3810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9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57200"/>
            <a:ext cx="9448800" cy="580596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 bwMode="auto">
          <a:xfrm>
            <a:off x="5638800" y="5805969"/>
            <a:ext cx="1524000" cy="4572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4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 bwMode="auto">
          <a:xfrm>
            <a:off x="6248400" y="6553200"/>
            <a:ext cx="1371600" cy="3048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200025"/>
            <a:ext cx="9384519" cy="6505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600" y="2590800"/>
            <a:ext cx="9536919" cy="172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86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Restrict to </a:t>
            </a:r>
            <a:r>
              <a:rPr lang="en-US" dirty="0" smtClean="0"/>
              <a:t>the </a:t>
            </a:r>
            <a:r>
              <a:rPr lang="en-US" i="1" dirty="0" smtClean="0"/>
              <a:t>claims</a:t>
            </a:r>
            <a:r>
              <a:rPr lang="en-US" dirty="0" smtClean="0"/>
              <a:t> field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CHEM:( </a:t>
            </a:r>
            <a:r>
              <a:rPr lang="en-US" dirty="0" err="1"/>
              <a:t>Inchikey</a:t>
            </a:r>
            <a:r>
              <a:rPr lang="en-US" dirty="0"/>
              <a:t> </a:t>
            </a:r>
            <a:r>
              <a:rPr lang="en-US" dirty="0" smtClean="0"/>
              <a:t>BEFORE10000 </a:t>
            </a:r>
            <a:r>
              <a:rPr lang="en-US" dirty="0"/>
              <a:t>description)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32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I search?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9103"/>
            <a:ext cx="8229600" cy="4352925"/>
          </a:xfrm>
        </p:spPr>
        <p:txBody>
          <a:bodyPr/>
          <a:lstStyle/>
          <a:p>
            <a:r>
              <a:rPr lang="fr-CH" dirty="0" err="1" smtClean="0">
                <a:solidFill>
                  <a:srgbClr val="00B050"/>
                </a:solidFill>
              </a:rPr>
              <a:t>Stereoisomer</a:t>
            </a:r>
            <a:r>
              <a:rPr lang="fr-CH" dirty="0" smtClean="0">
                <a:solidFill>
                  <a:srgbClr val="00B050"/>
                </a:solidFill>
              </a:rPr>
              <a:t> </a:t>
            </a:r>
          </a:p>
          <a:p>
            <a:r>
              <a:rPr lang="fr-CH" dirty="0" err="1" smtClean="0">
                <a:solidFill>
                  <a:srgbClr val="00B050"/>
                </a:solidFill>
              </a:rPr>
              <a:t>Monomer</a:t>
            </a:r>
            <a:endParaRPr lang="fr-CH" dirty="0">
              <a:solidFill>
                <a:srgbClr val="00B050"/>
              </a:solidFill>
            </a:endParaRPr>
          </a:p>
          <a:p>
            <a:r>
              <a:rPr lang="en-US" dirty="0" smtClean="0">
                <a:solidFill>
                  <a:srgbClr val="00B050"/>
                </a:solidFill>
              </a:rPr>
              <a:t>Enantiomer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CAS name</a:t>
            </a:r>
            <a:endParaRPr lang="en-US" dirty="0">
              <a:solidFill>
                <a:srgbClr val="00B050"/>
              </a:solidFill>
            </a:endParaRPr>
          </a:p>
          <a:p>
            <a:r>
              <a:rPr lang="fr-CH" dirty="0" err="1" smtClean="0">
                <a:solidFill>
                  <a:srgbClr val="FF0000"/>
                </a:solidFill>
              </a:rPr>
              <a:t>Polymer</a:t>
            </a:r>
            <a:r>
              <a:rPr lang="fr-CH" dirty="0" smtClean="0">
                <a:solidFill>
                  <a:srgbClr val="FF0000"/>
                </a:solidFill>
              </a:rPr>
              <a:t>, </a:t>
            </a:r>
            <a:r>
              <a:rPr lang="fr-CH" dirty="0">
                <a:solidFill>
                  <a:srgbClr val="FF0000"/>
                </a:solidFill>
              </a:rPr>
              <a:t>Poly(</a:t>
            </a:r>
            <a:r>
              <a:rPr lang="fr-CH" dirty="0" err="1">
                <a:solidFill>
                  <a:srgbClr val="FF0000"/>
                </a:solidFill>
              </a:rPr>
              <a:t>vinyl</a:t>
            </a:r>
            <a:r>
              <a:rPr lang="fr-CH" dirty="0">
                <a:solidFill>
                  <a:srgbClr val="FF0000"/>
                </a:solidFill>
              </a:rPr>
              <a:t> </a:t>
            </a:r>
            <a:r>
              <a:rPr lang="fr-CH" dirty="0" err="1">
                <a:solidFill>
                  <a:srgbClr val="FF0000"/>
                </a:solidFill>
              </a:rPr>
              <a:t>alcohol</a:t>
            </a:r>
            <a:r>
              <a:rPr lang="fr-CH" dirty="0">
                <a:solidFill>
                  <a:srgbClr val="FF0000"/>
                </a:solidFill>
              </a:rPr>
              <a:t>) </a:t>
            </a:r>
            <a:endParaRPr lang="fr-CH" dirty="0" smtClean="0">
              <a:solidFill>
                <a:srgbClr val="FF0000"/>
              </a:solidFill>
            </a:endParaRPr>
          </a:p>
          <a:p>
            <a:r>
              <a:rPr lang="fr-CH" dirty="0" err="1" smtClean="0">
                <a:solidFill>
                  <a:srgbClr val="FF0000"/>
                </a:solidFill>
              </a:rPr>
              <a:t>Inorganic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>
                <a:solidFill>
                  <a:srgbClr val="FF0000"/>
                </a:solidFill>
              </a:rPr>
              <a:t>cluster </a:t>
            </a:r>
            <a:endParaRPr lang="fr-CH" dirty="0" smtClean="0">
              <a:solidFill>
                <a:srgbClr val="FF0000"/>
              </a:solidFill>
            </a:endParaRPr>
          </a:p>
          <a:p>
            <a:r>
              <a:rPr lang="fr-CH" dirty="0" err="1" smtClean="0">
                <a:solidFill>
                  <a:srgbClr val="FF0000"/>
                </a:solidFill>
              </a:rPr>
              <a:t>Metal-organic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>
                <a:solidFill>
                  <a:srgbClr val="FF0000"/>
                </a:solidFill>
              </a:rPr>
              <a:t>framework</a:t>
            </a:r>
            <a:r>
              <a:rPr lang="fr-CH" dirty="0">
                <a:solidFill>
                  <a:srgbClr val="FF0000"/>
                </a:solidFill>
              </a:rPr>
              <a:t> </a:t>
            </a:r>
            <a:endParaRPr lang="fr-CH" dirty="0" smtClean="0">
              <a:solidFill>
                <a:srgbClr val="FF0000"/>
              </a:solidFill>
            </a:endParaRPr>
          </a:p>
          <a:p>
            <a:r>
              <a:rPr lang="fr-CH" dirty="0" smtClean="0">
                <a:solidFill>
                  <a:srgbClr val="FF0000"/>
                </a:solidFill>
              </a:rPr>
              <a:t>Transformable </a:t>
            </a:r>
            <a:r>
              <a:rPr lang="fr-CH" dirty="0" err="1" smtClean="0">
                <a:solidFill>
                  <a:srgbClr val="FF0000"/>
                </a:solidFill>
              </a:rPr>
              <a:t>into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>
                <a:solidFill>
                  <a:srgbClr val="FF0000"/>
                </a:solidFill>
              </a:rPr>
              <a:t>InchI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>
                <a:solidFill>
                  <a:srgbClr val="FF0000"/>
                </a:solidFill>
              </a:rPr>
              <a:t>reactions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</a:p>
          <a:p>
            <a:r>
              <a:rPr lang="fr-CH" dirty="0" err="1" smtClean="0">
                <a:solidFill>
                  <a:srgbClr val="FF0000"/>
                </a:solidFill>
              </a:rPr>
              <a:t>Reaction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>
                <a:solidFill>
                  <a:srgbClr val="FF0000"/>
                </a:solidFill>
              </a:rPr>
              <a:t>search</a:t>
            </a:r>
            <a:endParaRPr lang="fr-CH" dirty="0" smtClean="0">
              <a:solidFill>
                <a:srgbClr val="FF0000"/>
              </a:solidFill>
            </a:endParaRPr>
          </a:p>
          <a:p>
            <a:r>
              <a:rPr lang="fr-CH" dirty="0" smtClean="0">
                <a:solidFill>
                  <a:srgbClr val="FF0000"/>
                </a:solidFill>
              </a:rPr>
              <a:t>DNA </a:t>
            </a:r>
            <a:r>
              <a:rPr lang="fr-CH" dirty="0" err="1" smtClean="0">
                <a:solidFill>
                  <a:srgbClr val="FF0000"/>
                </a:solidFill>
              </a:rPr>
              <a:t>sequence</a:t>
            </a:r>
            <a:r>
              <a:rPr lang="fr-CH" dirty="0" smtClean="0">
                <a:solidFill>
                  <a:srgbClr val="FF0000"/>
                </a:solidFill>
              </a:rPr>
              <a:t> listing</a:t>
            </a:r>
          </a:p>
          <a:p>
            <a:r>
              <a:rPr lang="fr-CH" dirty="0" err="1" smtClean="0">
                <a:solidFill>
                  <a:srgbClr val="FF0000"/>
                </a:solidFill>
              </a:rPr>
              <a:t>Reaction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>
                <a:solidFill>
                  <a:srgbClr val="FF0000"/>
                </a:solidFill>
              </a:rPr>
              <a:t>search</a:t>
            </a:r>
            <a:endParaRPr lang="fr-CH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91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Questions/concerns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505075"/>
            <a:ext cx="8229600" cy="43529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5400" b="1" smtClean="0">
                <a:solidFill>
                  <a:srgbClr val="0033CC"/>
                </a:solidFill>
              </a:rPr>
              <a:t>patentscope@wipo.int</a:t>
            </a:r>
          </a:p>
        </p:txBody>
      </p:sp>
    </p:spTree>
    <p:extLst>
      <p:ext uri="{BB962C8B-B14F-4D97-AF65-F5344CB8AC3E}">
        <p14:creationId xmlns:p14="http://schemas.microsoft.com/office/powerpoint/2010/main" val="263886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Future/</a:t>
            </a:r>
            <a:r>
              <a:rPr lang="fr-CH" dirty="0" err="1"/>
              <a:t>past</a:t>
            </a:r>
            <a:r>
              <a:rPr lang="fr-CH" dirty="0"/>
              <a:t> </a:t>
            </a:r>
            <a:r>
              <a:rPr lang="fr-CH" dirty="0" err="1"/>
              <a:t>webinars</a:t>
            </a:r>
            <a:r>
              <a:rPr lang="fr-CH" dirty="0"/>
              <a:t>:</a:t>
            </a:r>
            <a:br>
              <a:rPr lang="fr-CH" dirty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06061" y="912436"/>
            <a:ext cx="4671472" cy="461665"/>
          </a:xfrm>
          <a:prstGeom prst="rect">
            <a:avLst/>
          </a:prstGeom>
          <a:solidFill>
            <a:srgbClr val="C0DDDE"/>
          </a:solidFill>
        </p:spPr>
        <p:txBody>
          <a:bodyPr wrap="none">
            <a:spAutoFit/>
          </a:bodyPr>
          <a:lstStyle/>
          <a:p>
            <a:r>
              <a:rPr lang="fr-CH" u="sng" dirty="0"/>
              <a:t>wipo.int/</a:t>
            </a:r>
            <a:r>
              <a:rPr lang="fr-CH" u="sng" dirty="0" err="1"/>
              <a:t>patentscope</a:t>
            </a:r>
            <a:r>
              <a:rPr lang="fr-CH" u="sng" dirty="0"/>
              <a:t>/en/</a:t>
            </a:r>
            <a:r>
              <a:rPr lang="fr-CH" u="sng" dirty="0" err="1"/>
              <a:t>webinar</a:t>
            </a:r>
            <a:r>
              <a:rPr lang="fr-CH" u="sng" dirty="0"/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" y="1434930"/>
            <a:ext cx="8586787" cy="538265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 bwMode="auto">
          <a:xfrm>
            <a:off x="406061" y="3733800"/>
            <a:ext cx="5689939" cy="2819400"/>
          </a:xfrm>
          <a:prstGeom prst="round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3657600" y="3962399"/>
            <a:ext cx="1905000" cy="762001"/>
          </a:xfrm>
          <a:prstGeom prst="round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24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Next</a:t>
            </a:r>
            <a:r>
              <a:rPr lang="fr-CH" dirty="0" smtClean="0"/>
              <a:t>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Retrospective of 2019 &amp; plans for 2020</a:t>
            </a:r>
          </a:p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December 10 5:00 pm 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attendee.gotowebinar.com/rt/3849374112211650563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December 12 at 8:30 am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attendee.gotowebinar.com/rt/3849374112211650563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040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INN </a:t>
            </a:r>
            <a:r>
              <a:rPr lang="fr-CH" dirty="0" err="1" smtClean="0"/>
              <a:t>searches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November</a:t>
            </a:r>
            <a:r>
              <a:rPr lang="fr-CH" dirty="0" smtClean="0"/>
              <a:t> 29 @ 5:30pm CET</a:t>
            </a:r>
          </a:p>
          <a:p>
            <a:endParaRPr lang="fr-CH" dirty="0"/>
          </a:p>
          <a:p>
            <a:pPr marL="0" indent="0">
              <a:buNone/>
            </a:pPr>
            <a:r>
              <a:rPr lang="es-CO">
                <a:hlinkClick r:id="rId2"/>
              </a:rPr>
              <a:t>https://attendee.gotowebinar.com/register/8341279340858653197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780140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Global Brand </a:t>
            </a:r>
            <a:r>
              <a:rPr lang="fr-CH" dirty="0" err="1" smtClean="0"/>
              <a:t>Database</a:t>
            </a:r>
            <a:r>
              <a:rPr lang="fr-CH" dirty="0" smtClean="0"/>
              <a:t>: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to read, save and share your results in the Global Brand Database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December 3 at 5:30 pm CET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attendee.gotowebinar.com/register/5334242575331711234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371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Global Design </a:t>
            </a:r>
            <a:r>
              <a:rPr lang="fr-CH" dirty="0" err="1" smtClean="0"/>
              <a:t>Database</a:t>
            </a:r>
            <a:r>
              <a:rPr lang="fr-CH" dirty="0" smtClean="0"/>
              <a:t>: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introduction</a:t>
            </a:r>
          </a:p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November 26 at 5:30 pm CET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attendee.gotowebinar.com/register/569514433922545666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712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fr-CH" altLang="en-US" sz="4400" b="1" smtClean="0"/>
          </a:p>
          <a:p>
            <a:pPr eaLnBrk="1" hangingPunct="1">
              <a:buFontTx/>
              <a:buNone/>
            </a:pPr>
            <a:r>
              <a:rPr lang="fr-CH" altLang="en-US" sz="4400" b="1" smtClean="0"/>
              <a:t>	</a:t>
            </a:r>
            <a:endParaRPr lang="en-US" altLang="en-US" sz="4400" b="1" smtClean="0"/>
          </a:p>
        </p:txBody>
      </p:sp>
      <p:pic>
        <p:nvPicPr>
          <p:cNvPr id="23554" name="Picture 2" descr="D:\Users\Ammann\AppData\Local\Temp\gxnyoltxcr8-jonathan-simco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2" y="-896913"/>
            <a:ext cx="9308432" cy="821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55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4352925"/>
          </a:xfrm>
        </p:spPr>
        <p:txBody>
          <a:bodyPr/>
          <a:lstStyle/>
          <a:p>
            <a:r>
              <a:rPr lang="en-US" dirty="0"/>
              <a:t>What are the document formats that can be uploaded to the "upload structure" search engine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MOL, PNG, GIF, TIFF and JPEG</a:t>
            </a:r>
          </a:p>
          <a:p>
            <a:endParaRPr lang="en-US" dirty="0"/>
          </a:p>
          <a:p>
            <a:r>
              <a:rPr lang="en-US" dirty="0" smtClean="0"/>
              <a:t>Is it </a:t>
            </a:r>
            <a:r>
              <a:rPr lang="en-US" dirty="0"/>
              <a:t>possible to search for short </a:t>
            </a:r>
            <a:r>
              <a:rPr lang="en-US" dirty="0" err="1"/>
              <a:t>aminoacid</a:t>
            </a:r>
            <a:r>
              <a:rPr lang="en-US" dirty="0"/>
              <a:t> sequences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No, unless you have the name such as in my example with Ritonavir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Is it possible to search on peptide sequences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No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Is </a:t>
            </a:r>
            <a:r>
              <a:rPr lang="en-US" dirty="0"/>
              <a:t>it possible to do a combination of more than one chemical structure apart from using </a:t>
            </a:r>
            <a:r>
              <a:rPr lang="en-US" dirty="0" err="1"/>
              <a:t>InchI</a:t>
            </a:r>
            <a:r>
              <a:rPr lang="en-US" dirty="0"/>
              <a:t> Key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All chemical structure searches are done using </a:t>
            </a:r>
            <a:r>
              <a:rPr lang="en-US" dirty="0" err="1" smtClean="0"/>
              <a:t>InchIkeys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s-CO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3694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33400"/>
            <a:ext cx="8229600" cy="4352925"/>
          </a:xfrm>
        </p:spPr>
        <p:txBody>
          <a:bodyPr/>
          <a:lstStyle/>
          <a:p>
            <a:r>
              <a:rPr lang="en-US" dirty="0" smtClean="0"/>
              <a:t>For </a:t>
            </a:r>
            <a:r>
              <a:rPr lang="en-US" dirty="0"/>
              <a:t>new molecules are </a:t>
            </a:r>
            <a:r>
              <a:rPr lang="en-US" dirty="0" err="1"/>
              <a:t>InchI</a:t>
            </a:r>
            <a:r>
              <a:rPr lang="en-US" dirty="0"/>
              <a:t> keys provided by the software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Following the general IPUC rules, our engine creates the </a:t>
            </a:r>
            <a:r>
              <a:rPr lang="en-US" dirty="0" err="1" smtClean="0"/>
              <a:t>InchIkeys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Are </a:t>
            </a:r>
            <a:r>
              <a:rPr lang="en-US" dirty="0"/>
              <a:t>these structure searches confidential 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Yes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Does </a:t>
            </a:r>
            <a:r>
              <a:rPr lang="en-US" dirty="0"/>
              <a:t>it search other than </a:t>
            </a:r>
            <a:r>
              <a:rPr lang="en-US" dirty="0" smtClean="0"/>
              <a:t>PCT</a:t>
            </a:r>
          </a:p>
          <a:p>
            <a:pPr marL="0" indent="0">
              <a:buNone/>
            </a:pPr>
            <a:r>
              <a:rPr lang="en-US" dirty="0" smtClean="0"/>
              <a:t>Yes, please see the list on slide 12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bout </a:t>
            </a:r>
            <a:r>
              <a:rPr lang="en-US" dirty="0"/>
              <a:t>the collection from other countries, I saw that Mexico is not included, but it can appear as a result from the search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Not at the moment for chemical structure searches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4833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4352925"/>
          </a:xfrm>
        </p:spPr>
        <p:txBody>
          <a:bodyPr/>
          <a:lstStyle/>
          <a:p>
            <a:r>
              <a:rPr lang="en-US" dirty="0"/>
              <a:t>Does it search in the non-patent literature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No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How </a:t>
            </a:r>
            <a:r>
              <a:rPr lang="en-US" dirty="0"/>
              <a:t>to get a WIPO </a:t>
            </a:r>
            <a:r>
              <a:rPr lang="en-US" dirty="0" smtClean="0"/>
              <a:t>account?</a:t>
            </a:r>
          </a:p>
          <a:p>
            <a:pPr marL="0" indent="0">
              <a:buNone/>
            </a:pPr>
            <a:r>
              <a:rPr lang="en-US" dirty="0" smtClean="0"/>
              <a:t>Click the </a:t>
            </a:r>
            <a:r>
              <a:rPr lang="en-US" i="1" dirty="0" smtClean="0"/>
              <a:t>Login</a:t>
            </a:r>
            <a:r>
              <a:rPr lang="en-US" dirty="0" smtClean="0"/>
              <a:t> button to access the page to create the account</a:t>
            </a:r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Is there an API option for the chemical search?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NO</a:t>
            </a:r>
            <a:endParaRPr lang="en-US" dirty="0"/>
          </a:p>
          <a:p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200400"/>
            <a:ext cx="8010525" cy="207350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7620000" y="3200400"/>
            <a:ext cx="609600" cy="533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3215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5" name="Picture 9" descr="D:\Users\Ammann\AppData\Local\Temp\pz-th3jzic8-daria-nepriakhi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15" y="685800"/>
            <a:ext cx="9144000" cy="515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0" y="852963"/>
            <a:ext cx="9144000" cy="5152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041" y="4419600"/>
            <a:ext cx="45432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 smtClean="0">
                <a:solidFill>
                  <a:srgbClr val="FFCC66"/>
                </a:solidFill>
              </a:rPr>
              <a:t>patentscope@wipo.int</a:t>
            </a:r>
            <a:endParaRPr lang="en-US" sz="3200" b="1" dirty="0">
              <a:solidFill>
                <a:srgbClr val="FFC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33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Agenda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Chemical structure search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Access </a:t>
            </a:r>
          </a:p>
          <a:p>
            <a:pPr eaLnBrk="1" hangingPunct="1"/>
            <a:r>
              <a:rPr lang="fr-CH" dirty="0" smtClean="0"/>
              <a:t>How </a:t>
            </a:r>
            <a:r>
              <a:rPr lang="fr-CH" dirty="0" err="1" smtClean="0"/>
              <a:t>does</a:t>
            </a:r>
            <a:r>
              <a:rPr lang="fr-CH" dirty="0" smtClean="0"/>
              <a:t> </a:t>
            </a:r>
            <a:r>
              <a:rPr lang="fr-CH" dirty="0" err="1" smtClean="0"/>
              <a:t>it</a:t>
            </a:r>
            <a:r>
              <a:rPr lang="fr-CH" dirty="0" smtClean="0"/>
              <a:t> </a:t>
            </a:r>
            <a:r>
              <a:rPr lang="fr-CH" dirty="0" err="1" smtClean="0"/>
              <a:t>work</a:t>
            </a:r>
            <a:r>
              <a:rPr lang="fr-CH" dirty="0" smtClean="0"/>
              <a:t>?</a:t>
            </a:r>
          </a:p>
          <a:p>
            <a:pPr eaLnBrk="1" hangingPunct="1"/>
            <a:r>
              <a:rPr lang="fr-CH" dirty="0" smtClean="0"/>
              <a:t>Q&amp;A </a:t>
            </a:r>
            <a:endParaRPr lang="en-US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86142">
            <a:off x="7778252" y="4565286"/>
            <a:ext cx="832332" cy="807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5180">
            <a:off x="971679" y="5082073"/>
            <a:ext cx="1101154" cy="889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2727">
            <a:off x="3769419" y="330317"/>
            <a:ext cx="1136077" cy="752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7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1" y="1828800"/>
            <a:ext cx="2864778" cy="2197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770" y="4747987"/>
            <a:ext cx="32289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370" y="386648"/>
            <a:ext cx="1526237" cy="805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36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Access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Available</a:t>
            </a:r>
            <a:r>
              <a:rPr lang="fr-CH" dirty="0"/>
              <a:t> at </a:t>
            </a:r>
            <a:r>
              <a:rPr lang="fr-CH" dirty="0">
                <a:hlinkClick r:id="rId2"/>
              </a:rPr>
              <a:t>https://</a:t>
            </a:r>
            <a:r>
              <a:rPr lang="fr-CH" dirty="0" smtClean="0">
                <a:hlinkClick r:id="rId2"/>
              </a:rPr>
              <a:t>patentscope.wipo.int</a:t>
            </a:r>
            <a:r>
              <a:rPr lang="fr-CH" dirty="0" smtClean="0"/>
              <a:t> </a:t>
            </a:r>
          </a:p>
          <a:p>
            <a:endParaRPr lang="fr-CH" dirty="0"/>
          </a:p>
          <a:p>
            <a:r>
              <a:rPr lang="fr-CH" dirty="0" smtClean="0"/>
              <a:t>Access </a:t>
            </a:r>
            <a:r>
              <a:rPr lang="fr-CH" dirty="0" err="1" smtClean="0"/>
              <a:t>only</a:t>
            </a:r>
            <a:r>
              <a:rPr lang="fr-CH" dirty="0" smtClean="0"/>
              <a:t> </a:t>
            </a:r>
            <a:r>
              <a:rPr lang="fr-CH" dirty="0" err="1" smtClean="0"/>
              <a:t>with</a:t>
            </a:r>
            <a:r>
              <a:rPr lang="fr-CH" dirty="0" smtClean="0"/>
              <a:t> a WIPO </a:t>
            </a:r>
            <a:r>
              <a:rPr lang="fr-CH" dirty="0" err="1" smtClean="0"/>
              <a:t>account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64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S</a:t>
            </a:r>
            <a:r>
              <a:rPr lang="fr-CH" dirty="0" smtClean="0"/>
              <a:t>tructure </a:t>
            </a:r>
            <a:r>
              <a:rPr lang="fr-CH" dirty="0" err="1" smtClean="0"/>
              <a:t>search</a:t>
            </a:r>
            <a:r>
              <a:rPr lang="fr-CH" dirty="0" smtClean="0"/>
              <a:t> - the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Recognize </a:t>
            </a:r>
            <a:r>
              <a:rPr lang="en-US" altLang="en-US" dirty="0" smtClean="0"/>
              <a:t>names and structures of chemical </a:t>
            </a:r>
            <a:r>
              <a:rPr lang="en-US" altLang="en-US" dirty="0"/>
              <a:t>compounds in patent texts </a:t>
            </a:r>
            <a:r>
              <a:rPr lang="en-US" altLang="en-US" dirty="0" smtClean="0"/>
              <a:t>and embedded drawings</a:t>
            </a: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Standardize all the different representations of chemical structures into </a:t>
            </a:r>
            <a:r>
              <a:rPr lang="en-US" altLang="en-US" dirty="0" err="1" smtClean="0"/>
              <a:t>InchIkeys</a:t>
            </a:r>
            <a:r>
              <a:rPr lang="en-US" altLang="en-US" dirty="0" smtClean="0"/>
              <a:t> </a:t>
            </a: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 err="1" smtClean="0"/>
              <a:t>InchIkeys</a:t>
            </a:r>
            <a:r>
              <a:rPr lang="en-US" altLang="en-US" dirty="0" smtClean="0"/>
              <a:t> can </a:t>
            </a:r>
            <a:r>
              <a:rPr lang="en-US" altLang="en-US" dirty="0"/>
              <a:t>be used by non chemists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20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Inchikeys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352925"/>
          </a:xfrm>
        </p:spPr>
        <p:txBody>
          <a:bodyPr/>
          <a:lstStyle/>
          <a:p>
            <a:r>
              <a:rPr lang="fr-CH" dirty="0" err="1" smtClean="0"/>
              <a:t>Definition</a:t>
            </a:r>
            <a:r>
              <a:rPr lang="fr-CH" dirty="0" smtClean="0"/>
              <a:t>: </a:t>
            </a:r>
            <a:r>
              <a:rPr lang="en-US" dirty="0" smtClean="0"/>
              <a:t>a short, fixed-length character signature based on a hash code of the </a:t>
            </a:r>
            <a:r>
              <a:rPr lang="en-US" dirty="0" err="1" smtClean="0"/>
              <a:t>InChI</a:t>
            </a:r>
            <a:r>
              <a:rPr lang="en-US" dirty="0" smtClean="0"/>
              <a:t> string.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396875" lvl="1" indent="-396875"/>
            <a:r>
              <a:rPr lang="en-US" dirty="0" smtClean="0"/>
              <a:t>Provide </a:t>
            </a:r>
            <a:r>
              <a:rPr lang="en-US" dirty="0"/>
              <a:t>a </a:t>
            </a:r>
            <a:r>
              <a:rPr lang="en-US" dirty="0" smtClean="0"/>
              <a:t>precise &amp; robust IUPAC* </a:t>
            </a:r>
            <a:r>
              <a:rPr lang="en-US" dirty="0"/>
              <a:t>approved structure-derived tag for a chemical substance.</a:t>
            </a:r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r>
              <a:rPr lang="fr-CH" sz="1000" dirty="0" smtClean="0"/>
              <a:t>*</a:t>
            </a:r>
            <a:r>
              <a:rPr lang="en-US" sz="1000" b="1" dirty="0">
                <a:hlinkClick r:id="rId3"/>
              </a:rPr>
              <a:t>International Union of Pure and Applied Chemistry</a:t>
            </a:r>
            <a:endParaRPr lang="en-US" sz="1000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own Arrow 3"/>
          <p:cNvSpPr/>
          <p:nvPr/>
        </p:nvSpPr>
        <p:spPr bwMode="auto">
          <a:xfrm rot="1815911">
            <a:off x="4674302" y="2415710"/>
            <a:ext cx="762000" cy="914400"/>
          </a:xfrm>
          <a:prstGeom prst="downArrow">
            <a:avLst/>
          </a:prstGeom>
          <a:solidFill>
            <a:srgbClr val="00B0F0"/>
          </a:solidFill>
          <a:ln w="63500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50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english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template_english-3</Template>
  <TotalTime>1389</TotalTime>
  <Words>938</Words>
  <Application>Microsoft Office PowerPoint</Application>
  <PresentationFormat>On-screen Show (4:3)</PresentationFormat>
  <Paragraphs>198</Paragraphs>
  <Slides>59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6" baseType="lpstr">
      <vt:lpstr>Arial </vt:lpstr>
      <vt:lpstr>Microsoft YaHei</vt:lpstr>
      <vt:lpstr>Arial</vt:lpstr>
      <vt:lpstr>Microsoft Sans Serif</vt:lpstr>
      <vt:lpstr>Times New Roman</vt:lpstr>
      <vt:lpstr>template_english</vt:lpstr>
      <vt:lpstr>Image</vt:lpstr>
      <vt:lpstr>PowerPoint Presentation</vt:lpstr>
      <vt:lpstr>Click this button if you can hear my voice and see my screen</vt:lpstr>
      <vt:lpstr>PowerPoint Presentation</vt:lpstr>
      <vt:lpstr>PowerPoint Presentation</vt:lpstr>
      <vt:lpstr>Questions/concerns</vt:lpstr>
      <vt:lpstr>Agenda</vt:lpstr>
      <vt:lpstr>Access</vt:lpstr>
      <vt:lpstr>Structure search - the concept</vt:lpstr>
      <vt:lpstr>Inchikeys</vt:lpstr>
      <vt:lpstr>Example: InchI – InchIKey for aspirin</vt:lpstr>
      <vt:lpstr>Scope</vt:lpstr>
      <vt:lpstr>Collections</vt:lpstr>
      <vt:lpstr>IPC codes</vt:lpstr>
      <vt:lpstr>Fields</vt:lpstr>
      <vt:lpstr>Limitations</vt:lpstr>
      <vt:lpstr>Why is it useful?</vt:lpstr>
      <vt:lpstr>How does it work?</vt:lpstr>
      <vt:lpstr>4 options</vt:lpstr>
      <vt:lpstr>Scaffold</vt:lpstr>
      <vt:lpstr>Upload a structure</vt:lpstr>
      <vt:lpstr>Example</vt:lpstr>
      <vt:lpstr>Structure editor</vt:lpstr>
      <vt:lpstr>Convert a structure</vt:lpstr>
      <vt:lpstr>Search by CAS number</vt:lpstr>
      <vt:lpstr>PowerPoint Presentation</vt:lpstr>
      <vt:lpstr>Convert structure: ex.: aspirin</vt:lpstr>
      <vt:lpstr>PowerPoint Presentation</vt:lpstr>
      <vt:lpstr>Results</vt:lpstr>
      <vt:lpstr>PowerPoint Presentation</vt:lpstr>
      <vt:lpstr>PowerPoint Presentation</vt:lpstr>
      <vt:lpstr>Analysis</vt:lpstr>
      <vt:lpstr>Combine with applicant</vt:lpstr>
      <vt:lpstr>PowerPoint Presentation</vt:lpstr>
      <vt:lpstr>PowerPoint Presentation</vt:lpstr>
      <vt:lpstr>PowerPoint Presentation</vt:lpstr>
      <vt:lpstr>Combine with a country</vt:lpstr>
      <vt:lpstr>PowerPoint Presentation</vt:lpstr>
      <vt:lpstr>PowerPoint Presentation</vt:lpstr>
      <vt:lpstr>Example formula searching</vt:lpstr>
      <vt:lpstr>PowerPoint Presentation</vt:lpstr>
      <vt:lpstr>Example: Ritonavir</vt:lpstr>
      <vt:lpstr>PowerPoint Presentation</vt:lpstr>
      <vt:lpstr>Patent landscape Report on Ritonavir-</vt:lpstr>
      <vt:lpstr>Sub-structure search – the concept</vt:lpstr>
      <vt:lpstr>Substructure search</vt:lpstr>
      <vt:lpstr>PowerPoint Presentation</vt:lpstr>
      <vt:lpstr>PowerPoint Presentation</vt:lpstr>
      <vt:lpstr>Restrict to the claims field</vt:lpstr>
      <vt:lpstr>Can I search?</vt:lpstr>
      <vt:lpstr>Future/past webinars: </vt:lpstr>
      <vt:lpstr>Next webinar</vt:lpstr>
      <vt:lpstr>INN searches</vt:lpstr>
      <vt:lpstr>Global Brand Database: webinar</vt:lpstr>
      <vt:lpstr>Global Design Database: webinar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AMMANN Sandrine</dc:creator>
  <cp:keywords>FOR OFFICIAL USE ONLY</cp:keywords>
  <cp:lastModifiedBy>AMMANN Sandrine</cp:lastModifiedBy>
  <cp:revision>26</cp:revision>
  <dcterms:created xsi:type="dcterms:W3CDTF">2019-11-19T10:46:47Z</dcterms:created>
  <dcterms:modified xsi:type="dcterms:W3CDTF">2019-11-25T10:25:52Z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46194104-f6a3-4317-8383-d5e0d6744918</vt:lpwstr>
  </property>
  <property fmtid="{D5CDD505-2E9C-101B-9397-08002B2CF9AE}" pid="3" name="Classification">
    <vt:lpwstr>For Official Use Only</vt:lpwstr>
  </property>
  <property fmtid="{D5CDD505-2E9C-101B-9397-08002B2CF9AE}" pid="4" name="VisualMarkings">
    <vt:lpwstr>None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</Properties>
</file>