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58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318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257" r:id="rId55"/>
    <p:sldId id="316" r:id="rId56"/>
    <p:sldId id="317" r:id="rId57"/>
    <p:sldId id="314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31" d="100"/>
          <a:sy n="131" d="100"/>
        </p:scale>
        <p:origin x="90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16532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204E59-C703-4313-8FF9-3BBD331322D0}" type="slidenum">
              <a:rPr lang="en-US" altLang="es-BO"/>
              <a:pPr/>
              <a:t>26</a:t>
            </a:fld>
            <a:endParaRPr lang="en-US" altLang="es-BO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BO" altLang="es-BO"/>
          </a:p>
        </p:txBody>
      </p:sp>
    </p:spTree>
    <p:extLst>
      <p:ext uri="{BB962C8B-B14F-4D97-AF65-F5344CB8AC3E}">
        <p14:creationId xmlns:p14="http://schemas.microsoft.com/office/powerpoint/2010/main" val="2890005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53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11247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54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57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5061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8D025C-47AA-44F5-AE9B-6D88030B56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367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20767-61CE-4FE1-AA24-7B92DDA3D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67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eb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www.wipo.int/wipopearl/search/home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1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1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1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169921755144430157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1422514455239388418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1483704476348386818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4937125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</a:t>
            </a:r>
          </a:p>
          <a:p>
            <a:pPr eaLnBrk="1" hangingPunct="1"/>
            <a:r>
              <a:rPr lang="en-US" sz="2600" dirty="0" smtClean="0">
                <a:solidFill>
                  <a:srgbClr val="00408C"/>
                </a:solidFill>
                <a:ea typeface="ヒラギノ角ゴ Pro W3" pitchFamily="1" charset="-128"/>
              </a:rPr>
              <a:t>Translation tools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May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2019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74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WIPO Translate: an </a:t>
            </a:r>
            <a:r>
              <a:rPr lang="fr-CH" dirty="0" err="1"/>
              <a:t>example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76400"/>
            <a:ext cx="7715250" cy="33813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3857625" y="4495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7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76200"/>
            <a:ext cx="6381750" cy="649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1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400050"/>
            <a:ext cx="8248650" cy="6057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33400" y="2133600"/>
            <a:ext cx="990600" cy="381000"/>
          </a:xfrm>
          <a:prstGeom prst="rect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9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WIPO Translate: </a:t>
            </a:r>
            <a:r>
              <a:rPr lang="fr-CH" dirty="0" smtClean="0"/>
              <a:t>biblio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0"/>
            <a:ext cx="86868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0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description/claims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1176337"/>
            <a:ext cx="864870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9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" y="1366837"/>
            <a:ext cx="86391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9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1471612"/>
            <a:ext cx="865822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4876800" y="3124200"/>
            <a:ext cx="1371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list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1347787"/>
            <a:ext cx="8829675" cy="41624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4419600" y="1347787"/>
            <a:ext cx="13716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0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-76200"/>
            <a:ext cx="8667750" cy="842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5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620125" cy="5981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895600" y="1066800"/>
            <a:ext cx="13716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" y="1411834"/>
            <a:ext cx="4876800" cy="34076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11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8514051" cy="2628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8514051" cy="2628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8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0"/>
            <a:ext cx="4593566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An </a:t>
            </a:r>
            <a:r>
              <a:rPr lang="fr-CH" dirty="0" err="1" smtClean="0"/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43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CLIR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14487"/>
            <a:ext cx="8839200" cy="3629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28600" y="2286000"/>
            <a:ext cx="2286000" cy="1828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Left Arrow 5"/>
          <p:cNvSpPr/>
          <p:nvPr/>
        </p:nvSpPr>
        <p:spPr bwMode="auto">
          <a:xfrm>
            <a:off x="1752600" y="3505200"/>
            <a:ext cx="762000" cy="342900"/>
          </a:xfrm>
          <a:prstGeom prst="leftArrow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2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interface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" y="1819275"/>
            <a:ext cx="8982075" cy="3219450"/>
          </a:xfrm>
          <a:prstGeom prst="rect">
            <a:avLst/>
          </a:prstGeom>
        </p:spPr>
      </p:pic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410200" y="2590800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3048000" y="3187783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039009" y="3565646"/>
            <a:ext cx="1009650" cy="288925"/>
          </a:xfrm>
          <a:prstGeom prst="leftArrow">
            <a:avLst>
              <a:gd name="adj1" fmla="val 50000"/>
              <a:gd name="adj2" fmla="val 87363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02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query</a:t>
            </a:r>
            <a:r>
              <a:rPr lang="fr-CH" dirty="0" smtClean="0"/>
              <a:t> </a:t>
            </a:r>
            <a:r>
              <a:rPr lang="fr-CH" smtClean="0"/>
              <a:t>language</a:t>
            </a:r>
            <a:endParaRPr lang="es-B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" y="1819275"/>
            <a:ext cx="8982075" cy="3219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439973"/>
            <a:ext cx="14859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6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8982075" cy="32194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52400" y="3048000"/>
            <a:ext cx="2590800" cy="609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9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+mj-lt"/>
                <a:ea typeface="+mj-ea"/>
                <a:cs typeface="+mj-cs"/>
              </a:rPr>
              <a:t>CLIR: precision vs recall</a:t>
            </a:r>
          </a:p>
        </p:txBody>
      </p:sp>
      <p:pic>
        <p:nvPicPr>
          <p:cNvPr id="78852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095375"/>
            <a:ext cx="6911975" cy="5762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7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expansion mode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890712"/>
            <a:ext cx="889635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5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1890712"/>
            <a:ext cx="87344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0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25" y="1295400"/>
            <a:ext cx="7515225" cy="524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3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-76200"/>
            <a:ext cx="8667750" cy="842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5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Advanced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" y="2014537"/>
            <a:ext cx="898207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585787"/>
            <a:ext cx="870585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supervised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1833562"/>
            <a:ext cx="87915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7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Domain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285875"/>
            <a:ext cx="86296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9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Variants</a:t>
            </a:r>
            <a:r>
              <a:rPr lang="fr-CH" dirty="0" smtClean="0"/>
              <a:t>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1323975"/>
            <a:ext cx="87153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6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Summary</a:t>
            </a:r>
            <a:r>
              <a:rPr lang="fr-CH" dirty="0" smtClean="0"/>
              <a:t> of </a:t>
            </a:r>
            <a:r>
              <a:rPr lang="fr-CH" dirty="0" err="1" smtClean="0"/>
              <a:t>variants</a:t>
            </a:r>
            <a:endParaRPr lang="es-B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994" y="1456830"/>
            <a:ext cx="8763000" cy="34004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126797" y="1828800"/>
            <a:ext cx="8255203" cy="14478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648200" y="1903165"/>
            <a:ext cx="304800" cy="3048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6670" y="3350965"/>
            <a:ext cx="8691335" cy="992435"/>
          </a:xfrm>
          <a:prstGeom prst="rect">
            <a:avLst/>
          </a:prstGeom>
          <a:noFill/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2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s-B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400300"/>
            <a:ext cx="86677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4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</a:t>
            </a:r>
            <a:endParaRPr lang="es-BO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209800" y="2057400"/>
            <a:ext cx="236217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724025"/>
            <a:ext cx="8963025" cy="34099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1447800" y="2537154"/>
            <a:ext cx="1447800" cy="104424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Left Arrow 8"/>
          <p:cNvSpPr/>
          <p:nvPr/>
        </p:nvSpPr>
        <p:spPr bwMode="auto">
          <a:xfrm>
            <a:off x="2514600" y="3133725"/>
            <a:ext cx="762000" cy="342900"/>
          </a:xfrm>
          <a:prstGeom prst="leftArrow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5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401762"/>
          </a:xfrm>
        </p:spPr>
        <p:txBody>
          <a:bodyPr/>
          <a:lstStyle/>
          <a:p>
            <a:r>
              <a:rPr lang="fr-CH" dirty="0" smtClean="0"/>
              <a:t>WIPO Pearl</a:t>
            </a:r>
            <a:br>
              <a:rPr lang="fr-CH" dirty="0" smtClean="0"/>
            </a:br>
            <a:r>
              <a:rPr lang="en-US" altLang="en-US" sz="2800" dirty="0">
                <a:hlinkClick r:id="rId2"/>
              </a:rPr>
              <a:t>http://</a:t>
            </a:r>
            <a:r>
              <a:rPr lang="en-US" altLang="en-US" sz="2800" dirty="0" smtClean="0">
                <a:hlinkClick r:id="rId2"/>
              </a:rPr>
              <a:t>www.wipo.int/wipopearl/search/home.html</a:t>
            </a:r>
            <a:r>
              <a:rPr lang="en-US" altLang="en-US" sz="2800" dirty="0" smtClean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0"/>
            <a:ext cx="442977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87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Pearl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WIPO’s online terminology database</a:t>
            </a:r>
          </a:p>
          <a:p>
            <a:pPr marL="1587" indent="0">
              <a:lnSpc>
                <a:spcPct val="100000"/>
              </a:lnSpc>
              <a:spcBef>
                <a:spcPts val="488"/>
              </a:spcBef>
              <a:buSzPct val="95000"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 smtClean="0"/>
              <a:t>17’000 </a:t>
            </a:r>
            <a:r>
              <a:rPr lang="en-US" altLang="en-US" dirty="0"/>
              <a:t>concepts, </a:t>
            </a:r>
            <a:r>
              <a:rPr lang="en-US" altLang="en-US" dirty="0" smtClean="0"/>
              <a:t>115’000 </a:t>
            </a:r>
            <a:r>
              <a:rPr lang="en-US" altLang="en-US" dirty="0"/>
              <a:t>terms</a:t>
            </a:r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10 languages</a:t>
            </a:r>
          </a:p>
          <a:p>
            <a:pPr marL="1587" indent="0">
              <a:lnSpc>
                <a:spcPct val="100000"/>
              </a:lnSpc>
              <a:spcBef>
                <a:spcPts val="488"/>
              </a:spcBef>
              <a:buSzPct val="95000"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ts val="488"/>
              </a:spcBef>
              <a:buSzPct val="95000"/>
              <a:buFont typeface="Times New Roman" pitchFamily="16" charset="0"/>
              <a:buBlip>
                <a:blip r:embed="rId2"/>
              </a:buBlip>
            </a:pPr>
            <a:r>
              <a:rPr lang="en-US" altLang="en-US" dirty="0"/>
              <a:t>Contents validated by WIPO language experts and terminologists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53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</a:t>
            </a:r>
            <a:endParaRPr lang="es-BO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209800" y="2057400"/>
            <a:ext cx="236217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724025"/>
            <a:ext cx="8963025" cy="34099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1447800" y="2537154"/>
            <a:ext cx="1447800" cy="104424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Left Arrow 8"/>
          <p:cNvSpPr/>
          <p:nvPr/>
        </p:nvSpPr>
        <p:spPr bwMode="auto">
          <a:xfrm>
            <a:off x="2743200" y="2887826"/>
            <a:ext cx="762000" cy="342900"/>
          </a:xfrm>
          <a:prstGeom prst="leftArrow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85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bicycle fork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8432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2163278" y="3200400"/>
            <a:ext cx="1905000" cy="3048000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638800" y="3200400"/>
            <a:ext cx="838200" cy="23622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38800" y="5562600"/>
            <a:ext cx="838200" cy="685800"/>
          </a:xfrm>
          <a:prstGeom prst="rect">
            <a:avLst/>
          </a:prstGeom>
          <a:solidFill>
            <a:srgbClr val="00B050">
              <a:alpha val="33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7162800" y="3200400"/>
            <a:ext cx="3810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6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3400"/>
            <a:ext cx="877967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41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oldsuccess.co.uk/wp-content/uploads/2012/12/Quiz-e1354812026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77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 smtClean="0">
                <a:solidFill>
                  <a:srgbClr val="0070C0"/>
                </a:solidFill>
              </a:rPr>
              <a:t>If in </a:t>
            </a:r>
            <a:r>
              <a:rPr lang="fr-CH" sz="2800" dirty="0" err="1" smtClean="0">
                <a:solidFill>
                  <a:srgbClr val="0070C0"/>
                </a:solidFill>
              </a:rPr>
              <a:t>your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r>
              <a:rPr lang="fr-CH" sz="2800" dirty="0" smtClean="0">
                <a:solidFill>
                  <a:srgbClr val="0070C0"/>
                </a:solidFill>
              </a:rPr>
              <a:t>, </a:t>
            </a:r>
            <a:r>
              <a:rPr lang="fr-CH" sz="2800" dirty="0" err="1" smtClean="0">
                <a:solidFill>
                  <a:srgbClr val="0070C0"/>
                </a:solidFill>
              </a:rPr>
              <a:t>there</a:t>
            </a:r>
            <a:r>
              <a:rPr lang="fr-CH" sz="2800" dirty="0" smtClean="0">
                <a:solidFill>
                  <a:srgbClr val="0070C0"/>
                </a:solidFill>
              </a:rPr>
              <a:t> a document in </a:t>
            </a:r>
            <a:r>
              <a:rPr lang="fr-CH" sz="2800" dirty="0" smtClean="0">
                <a:solidFill>
                  <a:srgbClr val="0070C0"/>
                </a:solidFill>
              </a:rPr>
              <a:t>Greek, </a:t>
            </a:r>
            <a:r>
              <a:rPr lang="fr-CH" sz="2800" dirty="0" err="1" smtClean="0">
                <a:solidFill>
                  <a:srgbClr val="0070C0"/>
                </a:solidFill>
              </a:rPr>
              <a:t>can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use </a:t>
            </a:r>
            <a:r>
              <a:rPr lang="fr-CH" sz="2800" dirty="0" err="1" smtClean="0">
                <a:solidFill>
                  <a:srgbClr val="0070C0"/>
                </a:solidFill>
              </a:rPr>
              <a:t>WIPOTranslate</a:t>
            </a:r>
            <a:r>
              <a:rPr lang="fr-CH" sz="2800" dirty="0" smtClean="0">
                <a:solidFill>
                  <a:srgbClr val="0070C0"/>
                </a:solidFill>
              </a:rPr>
              <a:t> to translate </a:t>
            </a:r>
            <a:r>
              <a:rPr lang="fr-CH" sz="2800" dirty="0" err="1" smtClean="0">
                <a:solidFill>
                  <a:srgbClr val="0070C0"/>
                </a:solidFill>
              </a:rPr>
              <a:t>it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No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905000" y="2743200"/>
            <a:ext cx="3581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Yes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73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>
                <a:solidFill>
                  <a:srgbClr val="0070C0"/>
                </a:solidFill>
              </a:rPr>
              <a:t>If in </a:t>
            </a:r>
            <a:r>
              <a:rPr lang="fr-CH" sz="2800" dirty="0" err="1">
                <a:solidFill>
                  <a:srgbClr val="0070C0"/>
                </a:solidFill>
              </a:rPr>
              <a:t>your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result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list</a:t>
            </a:r>
            <a:r>
              <a:rPr lang="fr-CH" sz="2800" dirty="0">
                <a:solidFill>
                  <a:srgbClr val="0070C0"/>
                </a:solidFill>
              </a:rPr>
              <a:t>, </a:t>
            </a:r>
            <a:r>
              <a:rPr lang="fr-CH" sz="2800" dirty="0" err="1">
                <a:solidFill>
                  <a:srgbClr val="0070C0"/>
                </a:solidFill>
              </a:rPr>
              <a:t>there</a:t>
            </a:r>
            <a:r>
              <a:rPr lang="fr-CH" sz="2800" dirty="0">
                <a:solidFill>
                  <a:srgbClr val="0070C0"/>
                </a:solidFill>
              </a:rPr>
              <a:t> a document in Greek,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use </a:t>
            </a:r>
            <a:r>
              <a:rPr lang="fr-CH" sz="2800" dirty="0" err="1">
                <a:solidFill>
                  <a:srgbClr val="0070C0"/>
                </a:solidFill>
              </a:rPr>
              <a:t>WIPOTranslate</a:t>
            </a:r>
            <a:r>
              <a:rPr lang="fr-CH" sz="2800" dirty="0">
                <a:solidFill>
                  <a:srgbClr val="0070C0"/>
                </a:solidFill>
              </a:rPr>
              <a:t> to translate </a:t>
            </a:r>
            <a:r>
              <a:rPr lang="fr-CH" sz="2800" dirty="0" err="1">
                <a:solidFill>
                  <a:srgbClr val="0070C0"/>
                </a:solidFill>
              </a:rPr>
              <a:t>it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No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887415" y="2816654"/>
            <a:ext cx="3581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Yes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255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 2: if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would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like</a:t>
            </a:r>
            <a:r>
              <a:rPr lang="fr-CH" sz="2800" dirty="0" smtClean="0">
                <a:solidFill>
                  <a:srgbClr val="0070C0"/>
                </a:solidFill>
              </a:rPr>
              <a:t> to </a:t>
            </a:r>
            <a:r>
              <a:rPr lang="fr-CH" sz="2800" dirty="0" err="1" smtClean="0">
                <a:solidFill>
                  <a:srgbClr val="0070C0"/>
                </a:solidFill>
              </a:rPr>
              <a:t>find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synonyms</a:t>
            </a:r>
            <a:r>
              <a:rPr lang="fr-CH" sz="2800" dirty="0" smtClean="0">
                <a:solidFill>
                  <a:srgbClr val="0070C0"/>
                </a:solidFill>
              </a:rPr>
              <a:t> and translation of </a:t>
            </a:r>
            <a:r>
              <a:rPr lang="fr-CH" sz="2800" dirty="0" err="1" smtClean="0">
                <a:solidFill>
                  <a:srgbClr val="0070C0"/>
                </a:solidFill>
              </a:rPr>
              <a:t>your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tool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should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use?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3638" y="2743200"/>
            <a:ext cx="4569562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WIPO Translate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22974" y="1811956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81200" y="1811956"/>
            <a:ext cx="6858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CLIR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4264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 2: </a:t>
            </a:r>
            <a:r>
              <a:rPr lang="fr-CH" sz="2800" dirty="0">
                <a:solidFill>
                  <a:srgbClr val="0070C0"/>
                </a:solidFill>
              </a:rPr>
              <a:t>if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would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like</a:t>
            </a:r>
            <a:r>
              <a:rPr lang="fr-CH" sz="2800" dirty="0">
                <a:solidFill>
                  <a:srgbClr val="0070C0"/>
                </a:solidFill>
              </a:rPr>
              <a:t> to </a:t>
            </a:r>
            <a:r>
              <a:rPr lang="fr-CH" sz="2800" dirty="0" err="1">
                <a:solidFill>
                  <a:srgbClr val="0070C0"/>
                </a:solidFill>
              </a:rPr>
              <a:t>find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synonyms</a:t>
            </a:r>
            <a:r>
              <a:rPr lang="fr-CH" sz="2800" dirty="0">
                <a:solidFill>
                  <a:srgbClr val="0070C0"/>
                </a:solidFill>
              </a:rPr>
              <a:t> and translation of </a:t>
            </a:r>
            <a:r>
              <a:rPr lang="fr-CH" sz="2800" dirty="0" err="1">
                <a:solidFill>
                  <a:srgbClr val="0070C0"/>
                </a:solidFill>
              </a:rPr>
              <a:t>your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search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which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tool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should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use?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BO" sz="2800" dirty="0" smtClean="0">
                <a:solidFill>
                  <a:srgbClr val="0070C0"/>
                </a:solidFill>
              </a:rPr>
              <a:t>CLIR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22974" y="1811956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05000" y="2729317"/>
            <a:ext cx="6858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WIPOTranslate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04835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Q3: </a:t>
            </a:r>
            <a:r>
              <a:rPr lang="fr-CH" sz="2800" dirty="0" smtClean="0">
                <a:solidFill>
                  <a:srgbClr val="0070C0"/>
                </a:solidFill>
              </a:rPr>
              <a:t>In CLIR,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mode </a:t>
            </a:r>
            <a:r>
              <a:rPr lang="fr-CH" sz="2800" dirty="0" err="1" smtClean="0">
                <a:solidFill>
                  <a:srgbClr val="0070C0"/>
                </a:solidFill>
              </a:rPr>
              <a:t>provides</a:t>
            </a:r>
            <a:r>
              <a:rPr lang="fr-CH" sz="2800" dirty="0" smtClean="0">
                <a:solidFill>
                  <a:srgbClr val="0070C0"/>
                </a:solidFill>
              </a:rPr>
              <a:t>, in </a:t>
            </a:r>
            <a:r>
              <a:rPr lang="fr-CH" sz="2800" dirty="0" err="1" smtClean="0">
                <a:solidFill>
                  <a:srgbClr val="0070C0"/>
                </a:solidFill>
              </a:rPr>
              <a:t>most</a:t>
            </a:r>
            <a:r>
              <a:rPr lang="fr-CH" sz="2800" dirty="0" smtClean="0">
                <a:solidFill>
                  <a:srgbClr val="0070C0"/>
                </a:solidFill>
              </a:rPr>
              <a:t> cases, the </a:t>
            </a:r>
            <a:r>
              <a:rPr lang="fr-CH" sz="2800" dirty="0" err="1" smtClean="0">
                <a:solidFill>
                  <a:srgbClr val="0070C0"/>
                </a:solidFill>
              </a:rPr>
              <a:t>longest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queries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028" y="1773535"/>
            <a:ext cx="7065372" cy="67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supervised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691464"/>
            <a:ext cx="6705600" cy="6803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automatic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21735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Q3: </a:t>
            </a:r>
            <a:r>
              <a:rPr lang="fr-CH" sz="2800" dirty="0" smtClean="0">
                <a:solidFill>
                  <a:srgbClr val="0070C0"/>
                </a:solidFill>
              </a:rPr>
              <a:t>In CLIR,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mode </a:t>
            </a:r>
            <a:r>
              <a:rPr lang="fr-CH" sz="2800" dirty="0" err="1" smtClean="0">
                <a:solidFill>
                  <a:srgbClr val="0070C0"/>
                </a:solidFill>
              </a:rPr>
              <a:t>provides</a:t>
            </a:r>
            <a:r>
              <a:rPr lang="fr-CH" sz="2800" dirty="0" smtClean="0">
                <a:solidFill>
                  <a:srgbClr val="0070C0"/>
                </a:solidFill>
              </a:rPr>
              <a:t>, in </a:t>
            </a:r>
            <a:r>
              <a:rPr lang="fr-CH" sz="2800" dirty="0" err="1" smtClean="0">
                <a:solidFill>
                  <a:srgbClr val="0070C0"/>
                </a:solidFill>
              </a:rPr>
              <a:t>most</a:t>
            </a:r>
            <a:r>
              <a:rPr lang="fr-CH" sz="2800" dirty="0" smtClean="0">
                <a:solidFill>
                  <a:srgbClr val="0070C0"/>
                </a:solidFill>
              </a:rPr>
              <a:t> cases, the </a:t>
            </a:r>
            <a:r>
              <a:rPr lang="fr-CH" sz="2800" dirty="0" err="1" smtClean="0">
                <a:solidFill>
                  <a:srgbClr val="0070C0"/>
                </a:solidFill>
              </a:rPr>
              <a:t>longest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queries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028" y="1773535"/>
            <a:ext cx="7065372" cy="67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supervised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691464"/>
            <a:ext cx="6705600" cy="68038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automatic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117760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/>
              <a:t>: </a:t>
            </a:r>
            <a:r>
              <a:rPr lang="fr-CH" dirty="0" err="1" smtClean="0"/>
              <a:t>June</a:t>
            </a:r>
            <a:r>
              <a:rPr lang="fr-CH" dirty="0" smtClean="0"/>
              <a:t> 18 </a:t>
            </a:r>
            <a:r>
              <a:rPr lang="fr-CH" dirty="0" smtClean="0"/>
              <a:t>or </a:t>
            </a:r>
            <a:r>
              <a:rPr lang="fr-CH" dirty="0" smtClean="0"/>
              <a:t>20</a:t>
            </a:r>
            <a:r>
              <a:rPr lang="fr-CH" dirty="0" smtClean="0"/>
              <a:t/>
            </a:r>
            <a:br>
              <a:rPr lang="fr-CH" dirty="0" smtClean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4648200"/>
          </a:xfrm>
        </p:spPr>
        <p:txBody>
          <a:bodyPr/>
          <a:lstStyle/>
          <a:p>
            <a:endParaRPr lang="fr-CH" sz="3200" b="1" dirty="0" smtClean="0"/>
          </a:p>
          <a:p>
            <a:r>
              <a:rPr lang="fr-CH" sz="3200" dirty="0" smtClean="0"/>
              <a:t> Chemical structure </a:t>
            </a:r>
            <a:r>
              <a:rPr lang="fr-CH" sz="3200" dirty="0" err="1" smtClean="0"/>
              <a:t>search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 smtClean="0"/>
              <a:t>register</a:t>
            </a:r>
            <a:r>
              <a:rPr lang="fr-CH" dirty="0" smtClean="0"/>
              <a:t>: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https://attendee.gotowebinar.com/rt/1699217551444301571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27754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833437"/>
            <a:ext cx="8648700" cy="51911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5715000" y="818197"/>
            <a:ext cx="2819400" cy="4286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400800" y="2209800"/>
            <a:ext cx="1981200" cy="228600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Future/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webinars</a:t>
            </a:r>
            <a:r>
              <a:rPr lang="fr-CH" dirty="0"/>
              <a:t>: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2" y="1143000"/>
            <a:ext cx="6589997" cy="5638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90600" y="1981200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 bwMode="auto">
          <a:xfrm>
            <a:off x="437081" y="5715000"/>
            <a:ext cx="6497119" cy="1143000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37080" y="2480660"/>
            <a:ext cx="6497119" cy="163414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04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Overview</a:t>
            </a:r>
            <a:r>
              <a:rPr lang="fr-CH" dirty="0" smtClean="0"/>
              <a:t> of the Global Design </a:t>
            </a:r>
            <a:r>
              <a:rPr lang="fr-CH" dirty="0" err="1" smtClean="0"/>
              <a:t>Database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457200" lvl="1" indent="0">
              <a:buNone/>
            </a:pPr>
            <a:r>
              <a:rPr lang="fr-CH" dirty="0" smtClean="0"/>
              <a:t>May 28 at </a:t>
            </a:r>
            <a:r>
              <a:rPr lang="fr-CH" dirty="0" smtClean="0"/>
              <a:t>5:30pm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https://attendee.gotowebinar.com/register/1422514455239388418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945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read, save &amp; share your results in the Global Brand </a:t>
            </a:r>
            <a:r>
              <a:rPr lang="en-US" dirty="0" smtClean="0"/>
              <a:t>Database</a:t>
            </a:r>
          </a:p>
          <a:p>
            <a:endParaRPr lang="fr-CH" dirty="0"/>
          </a:p>
          <a:p>
            <a:pPr marL="457200" lvl="1" indent="0">
              <a:buNone/>
            </a:pPr>
            <a:r>
              <a:rPr lang="fr-CH" dirty="0" err="1" smtClean="0"/>
              <a:t>June</a:t>
            </a:r>
            <a:r>
              <a:rPr lang="fr-CH" dirty="0" smtClean="0"/>
              <a:t> 12 at 5:30pm </a:t>
            </a:r>
            <a:r>
              <a:rPr lang="fr-CH" dirty="0" smtClean="0"/>
              <a:t>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attendee.gotowebinar.com/register/1483704476348386818</a:t>
            </a:r>
            <a:r>
              <a:rPr lang="en-US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95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1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Questions</a:t>
            </a: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35562"/>
          </a:xfrm>
        </p:spPr>
        <p:txBody>
          <a:bodyPr/>
          <a:lstStyle/>
          <a:p>
            <a:pPr eaLnBrk="1" hangingPunct="1"/>
            <a:r>
              <a:rPr lang="en-US" dirty="0" smtClean="0"/>
              <a:t>WIPO Translate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Recommended length of a text to have better results?</a:t>
            </a:r>
          </a:p>
          <a:p>
            <a:pPr marL="457200" lvl="1" indent="0">
              <a:buNone/>
            </a:pPr>
            <a:r>
              <a:rPr lang="en-US" dirty="0" smtClean="0"/>
              <a:t>There is no recommendation in terms of text lengths. However, if you have one long sentence, fitting on 3 lines for example, we recommend that you cut it into different bits.</a:t>
            </a:r>
          </a:p>
          <a:p>
            <a:pPr marL="457200" lvl="1" indent="0">
              <a:buNone/>
            </a:pPr>
            <a:endParaRPr lang="en-US" sz="1100" dirty="0" smtClean="0"/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Can you translate the entire document or </a:t>
            </a:r>
            <a:r>
              <a:rPr lang="en-US" dirty="0" smtClean="0">
                <a:solidFill>
                  <a:srgbClr val="0070C0"/>
                </a:solidFill>
              </a:rPr>
              <a:t>does it have to be done in sections? </a:t>
            </a:r>
            <a:r>
              <a:rPr lang="en-US" dirty="0" smtClean="0"/>
              <a:t>Sections of 2000 characters</a:t>
            </a:r>
          </a:p>
          <a:p>
            <a:pPr marL="457200" lvl="1" indent="0">
              <a:buNone/>
            </a:pPr>
            <a:endParaRPr lang="en-US" sz="1100" dirty="0" smtClean="0"/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Which browser do you recommend for Translate?</a:t>
            </a:r>
            <a:r>
              <a:rPr lang="en-US" dirty="0" smtClean="0"/>
              <a:t> Results are very similar with all browsers except IE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4352925"/>
          </a:xfrm>
        </p:spPr>
        <p:txBody>
          <a:bodyPr/>
          <a:lstStyle/>
          <a:p>
            <a:r>
              <a:rPr lang="fr-CH" dirty="0" smtClean="0"/>
              <a:t>WIPO Translate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Do you offer the translation only via </a:t>
            </a:r>
            <a:r>
              <a:rPr lang="en-US" dirty="0" err="1">
                <a:solidFill>
                  <a:srgbClr val="0070C0"/>
                </a:solidFill>
              </a:rPr>
              <a:t>Copy&amp;Paste</a:t>
            </a:r>
            <a:r>
              <a:rPr lang="en-US" dirty="0">
                <a:solidFill>
                  <a:srgbClr val="0070C0"/>
                </a:solidFill>
              </a:rPr>
              <a:t>? No export option of translation?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         </a:t>
            </a:r>
            <a:r>
              <a:rPr lang="en-US" dirty="0"/>
              <a:t>That is correct no export option is available at the                          	moment.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All language pairs include English. Is there any way to use WIPO translate to translate from other pairs, such as French-Spanish? </a:t>
            </a:r>
            <a:r>
              <a:rPr lang="en-US" dirty="0"/>
              <a:t>Yes using pivot translation by translating first French into English and then English into Spanish.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010400" y="6019800"/>
            <a:ext cx="1905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4648200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fr-CH" kern="0" dirty="0" smtClean="0"/>
              <a:t>CLIR</a:t>
            </a:r>
          </a:p>
          <a:p>
            <a:pPr lvl="1"/>
            <a:r>
              <a:rPr lang="en-US" kern="0" dirty="0" smtClean="0">
                <a:solidFill>
                  <a:srgbClr val="0070C0"/>
                </a:solidFill>
              </a:rPr>
              <a:t>Does </a:t>
            </a:r>
            <a:r>
              <a:rPr lang="en-US" kern="0" dirty="0">
                <a:solidFill>
                  <a:srgbClr val="0070C0"/>
                </a:solidFill>
              </a:rPr>
              <a:t>the CLIR tool search the entire patent specification, including the abstract</a:t>
            </a:r>
            <a:r>
              <a:rPr lang="en-US" kern="0" dirty="0" smtClean="0">
                <a:solidFill>
                  <a:srgbClr val="0070C0"/>
                </a:solidFill>
              </a:rPr>
              <a:t>? </a:t>
            </a:r>
            <a:r>
              <a:rPr lang="en-US" kern="0" dirty="0" smtClean="0"/>
              <a:t>Using the supervised mode will allow you to define the field against which you would like to perform your search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5754762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5715000"/>
          </a:xfrm>
        </p:spPr>
        <p:txBody>
          <a:bodyPr/>
          <a:lstStyle/>
          <a:p>
            <a:r>
              <a:rPr lang="en-US" dirty="0" smtClean="0"/>
              <a:t>Miscellaneous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What kind of operators can we use on top of AND, OR and NOT? </a:t>
            </a:r>
            <a:r>
              <a:rPr lang="en-US" dirty="0" smtClean="0"/>
              <a:t>BEFORE, NEAR and ANDNOT are also supported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What is stemming? </a:t>
            </a:r>
            <a:r>
              <a:rPr lang="en-US" dirty="0" smtClean="0"/>
              <a:t>It is an algorithm that remove common endings of words. When you enter </a:t>
            </a:r>
            <a:r>
              <a:rPr lang="en-US" i="1" dirty="0" smtClean="0"/>
              <a:t>support</a:t>
            </a:r>
            <a:r>
              <a:rPr lang="en-US" dirty="0" smtClean="0"/>
              <a:t>, in your results, you will also have </a:t>
            </a:r>
            <a:r>
              <a:rPr lang="en-US" i="1" dirty="0" smtClean="0"/>
              <a:t>supported</a:t>
            </a:r>
            <a:r>
              <a:rPr lang="en-US" dirty="0" smtClean="0"/>
              <a:t>, </a:t>
            </a:r>
            <a:r>
              <a:rPr lang="en-US" i="1" dirty="0" smtClean="0"/>
              <a:t>supporting</a:t>
            </a:r>
            <a:r>
              <a:rPr lang="en-US" dirty="0" smtClean="0"/>
              <a:t>, </a:t>
            </a:r>
            <a:r>
              <a:rPr lang="en-US" i="1" dirty="0" smtClean="0"/>
              <a:t>supports</a:t>
            </a:r>
            <a:r>
              <a:rPr lang="en-US" dirty="0" smtClean="0"/>
              <a:t>, etc.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Do you have collaboration with Asian patent offices to increase quality of translations? </a:t>
            </a:r>
            <a:r>
              <a:rPr lang="en-US" dirty="0" smtClean="0"/>
              <a:t>Collaboration in terms of data exchange: the more data the better the system can be trained and the better the quality of translations.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667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00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18 Language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170363" algn="l"/>
              </a:tabLst>
            </a:pPr>
            <a:r>
              <a:rPr lang="en-US" dirty="0" smtClean="0"/>
              <a:t>Arabic – English 	English-Arabic</a:t>
            </a:r>
          </a:p>
          <a:p>
            <a:r>
              <a:rPr lang="en-US" dirty="0" smtClean="0"/>
              <a:t>Chinese – English	      English - Chinese	</a:t>
            </a:r>
          </a:p>
          <a:p>
            <a:r>
              <a:rPr lang="en-US" dirty="0" smtClean="0"/>
              <a:t>French – English		      English - French</a:t>
            </a:r>
          </a:p>
          <a:p>
            <a:r>
              <a:rPr lang="en-US" dirty="0" smtClean="0"/>
              <a:t>German – English	      English - German</a:t>
            </a:r>
          </a:p>
          <a:p>
            <a:r>
              <a:rPr lang="en-US" dirty="0" smtClean="0"/>
              <a:t>Japanese – English	      English - Japanese</a:t>
            </a:r>
          </a:p>
          <a:p>
            <a:r>
              <a:rPr lang="en-US" dirty="0" smtClean="0"/>
              <a:t>Korean – English		      English - Korean</a:t>
            </a:r>
          </a:p>
          <a:p>
            <a:r>
              <a:rPr lang="en-US" dirty="0" smtClean="0"/>
              <a:t>Portuguese – English	      English - Portuguese</a:t>
            </a:r>
          </a:p>
          <a:p>
            <a:r>
              <a:rPr lang="en-US" dirty="0" smtClean="0"/>
              <a:t>Russian – English	      English - Russian</a:t>
            </a:r>
          </a:p>
          <a:p>
            <a:r>
              <a:rPr lang="en-US" dirty="0" smtClean="0"/>
              <a:t>Spanish – English	      English - Spanish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0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304800"/>
            <a:ext cx="7791450" cy="3381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590800"/>
            <a:ext cx="2371725" cy="44481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838200" y="2438400"/>
            <a:ext cx="6096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63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195513" y="5589588"/>
            <a:ext cx="360362" cy="935037"/>
          </a:xfrm>
          <a:prstGeom prst="upArrow">
            <a:avLst>
              <a:gd name="adj1" fmla="val 50000"/>
              <a:gd name="adj2" fmla="val 6486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BO" altLang="es-BO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88913"/>
            <a:ext cx="6994525" cy="1143000"/>
          </a:xfrm>
        </p:spPr>
        <p:txBody>
          <a:bodyPr/>
          <a:lstStyle/>
          <a:p>
            <a:pPr algn="ctr" eaLnBrk="1" hangingPunct="1"/>
            <a:r>
              <a:rPr lang="en-US" altLang="es-BO" sz="3000" smtClean="0"/>
              <a:t>32 Technical domains from the IPC</a:t>
            </a:r>
            <a:endParaRPr lang="en-US" altLang="es-BO" sz="3000" smtClean="0">
              <a:latin typeface="ＭＳ Ｐゴシック" pitchFamily="34" charset="-128"/>
              <a:ea typeface="ＭＳ Ｐゴシック" pitchFamily="34" charset="-128"/>
            </a:endParaRP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323850" y="1484313"/>
            <a:ext cx="82089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[ADMN]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Admin, Business, Management &amp; Soc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[AERO]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Aeronautics &amp; Aerospace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[AGRI]	Agriculture, Fisheries &amp; Forestry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[AUDV]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Audio, Audiovisual, Image &amp; Video Tech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[AUTO]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Automotive &amp; Road Vehicle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[BLDG]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Civil Engineering &amp; Building Construction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[CHEM]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Chemical &amp; Materials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[DATA]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Computer Sci, Telecom &amp; Broadcasting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[ELEC]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Electrical Engineering &amp; Electronics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[ENGY]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Energy, Fuels &amp; Heat Transfer Eng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[ENVR]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Environmental &amp; Safety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[FOOD]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Foods &amp; Food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[GENR]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Generalities, Language, Media &amp; Info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[HOME]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Home Contents &amp; Household Maintenance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Precision Mechanics, Jewelry &amp; Horology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66CC"/>
                </a:solidFill>
                <a:latin typeface="Avenir 55 Roman" charset="0"/>
                <a:ea typeface="ＭＳ Ｐゴシック" charset="0"/>
                <a:cs typeface="Arial" charset="0"/>
              </a:rPr>
              <a:t>[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Manufacturing &amp; Materials Handling Tech</a:t>
            </a: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4356100" y="1557338"/>
            <a:ext cx="4230688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[MARI]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Marine Engineering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[MEAS]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Standards, Units, Metrology &amp; Testing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[MECH]		Mechanical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[MEDI]		Medical Technology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[METL]	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Metallurgy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[MILI]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Military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[MINE]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Mining, Oil &amp; Gas Extraction &amp; Minerals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[NANO]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Nano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[PACK]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Packaging &amp; Distribution of Goods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[PRNT]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Printing &amp; Paper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[RAIL]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Railway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[SCIE]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Optical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[SPRT]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Sports, Leisure, Tourism &amp; Hospitality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[TEXT]	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Textile &amp; Clothing Industries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[TRAN]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5460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04800"/>
            <a:ext cx="7791450" cy="3381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895600"/>
            <a:ext cx="2952750" cy="44767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800710" y="2819400"/>
            <a:ext cx="64709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77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template_english-10</Template>
  <TotalTime>1474</TotalTime>
  <Words>576</Words>
  <Application>Microsoft Office PowerPoint</Application>
  <PresentationFormat>On-screen Show (4:3)</PresentationFormat>
  <Paragraphs>151</Paragraphs>
  <Slides>57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Avenir 55 Roman</vt:lpstr>
      <vt:lpstr>ＭＳ Ｐゴシック</vt:lpstr>
      <vt:lpstr>ヒラギノ角ゴ Pro W3</vt:lpstr>
      <vt:lpstr>Arial</vt:lpstr>
      <vt:lpstr>Arial Black</vt:lpstr>
      <vt:lpstr>Times New Roman</vt:lpstr>
      <vt:lpstr>template_english</vt:lpstr>
      <vt:lpstr>PowerPoint Presentation</vt:lpstr>
      <vt:lpstr>PowerPoint Presentation</vt:lpstr>
      <vt:lpstr>PowerPoint Presentation</vt:lpstr>
      <vt:lpstr>WIPO Translate</vt:lpstr>
      <vt:lpstr>PowerPoint Presentation</vt:lpstr>
      <vt:lpstr>18 Language pairs</vt:lpstr>
      <vt:lpstr>PowerPoint Presentation</vt:lpstr>
      <vt:lpstr>32 Technical domains from the IPC</vt:lpstr>
      <vt:lpstr>PowerPoint Presentation</vt:lpstr>
      <vt:lpstr>WIPO Translate: an example</vt:lpstr>
      <vt:lpstr>PowerPoint Presentation</vt:lpstr>
      <vt:lpstr>PowerPoint Presentation</vt:lpstr>
      <vt:lpstr>WIPO Translate: biblio data</vt:lpstr>
      <vt:lpstr>WIPO Translate: description/claims</vt:lpstr>
      <vt:lpstr>PowerPoint Presentation</vt:lpstr>
      <vt:lpstr>PowerPoint Presentation</vt:lpstr>
      <vt:lpstr>Result list</vt:lpstr>
      <vt:lpstr>PowerPoint Presentation</vt:lpstr>
      <vt:lpstr>PowerPoint Presentation</vt:lpstr>
      <vt:lpstr>PowerPoint Presentation</vt:lpstr>
      <vt:lpstr>An example</vt:lpstr>
      <vt:lpstr>CLIR</vt:lpstr>
      <vt:lpstr>CLIR: interface</vt:lpstr>
      <vt:lpstr>CLIR: query language</vt:lpstr>
      <vt:lpstr>PowerPoint Presentation</vt:lpstr>
      <vt:lpstr>CLIR: precision vs recall</vt:lpstr>
      <vt:lpstr>CLIR: expansion mode</vt:lpstr>
      <vt:lpstr>CLIR: an example</vt:lpstr>
      <vt:lpstr>CLIR: an example</vt:lpstr>
      <vt:lpstr>Advanced search</vt:lpstr>
      <vt:lpstr>PowerPoint Presentation</vt:lpstr>
      <vt:lpstr>CLIR: supervised</vt:lpstr>
      <vt:lpstr>Domain selection</vt:lpstr>
      <vt:lpstr>Variants selection</vt:lpstr>
      <vt:lpstr>Summary of variants</vt:lpstr>
      <vt:lpstr>Results</vt:lpstr>
      <vt:lpstr>WIPO Translate</vt:lpstr>
      <vt:lpstr>WIPO Pearl http://www.wipo.int/wipopearl/search/home.html  </vt:lpstr>
      <vt:lpstr>WIPO Pearl</vt:lpstr>
      <vt:lpstr>Example: bicycle fork</vt:lpstr>
      <vt:lpstr>PowerPoint Presentation</vt:lpstr>
      <vt:lpstr>PowerPoint Presentation</vt:lpstr>
      <vt:lpstr>Q1: If in your result list, there a document in Greek, can you use WIPOTranslate to translate it?</vt:lpstr>
      <vt:lpstr>Q1: If in your result list, there a document in Greek, can you use WIPOTranslate to translate it?</vt:lpstr>
      <vt:lpstr>Q 2: if you would like to find synonyms and translation of your search which tool should you use?</vt:lpstr>
      <vt:lpstr>Q 2: if you would like to find synonyms and translation of your search which tool should you use?</vt:lpstr>
      <vt:lpstr>Q3: In CLIR, which mode provides, in most cases, the longest queries?</vt:lpstr>
      <vt:lpstr>Q3: In CLIR, which mode provides, in most cases, the longest queries?</vt:lpstr>
      <vt:lpstr> Next webinar: June 18 or 20 </vt:lpstr>
      <vt:lpstr>Future/past webinars:</vt:lpstr>
      <vt:lpstr>Global Design Database: webinar</vt:lpstr>
      <vt:lpstr>Global Brand Database: webinar</vt:lpstr>
      <vt:lpstr>PowerPoint Presentation</vt:lpstr>
      <vt:lpstr>Questions</vt:lpstr>
      <vt:lpstr>PowerPoint Presentation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10</cp:revision>
  <dcterms:created xsi:type="dcterms:W3CDTF">2019-05-22T12:03:50Z</dcterms:created>
  <dcterms:modified xsi:type="dcterms:W3CDTF">2019-05-23T12:38:22Z</dcterms:modified>
</cp:coreProperties>
</file>