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media1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7" r:id="rId46"/>
    <p:sldId id="308" r:id="rId47"/>
    <p:sldId id="309" r:id="rId48"/>
    <p:sldId id="310" r:id="rId49"/>
    <p:sldId id="311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588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CA9C7-8986-4CE8-A585-1970B0F4625E}" type="slidenum">
              <a:rPr lang="en-US" altLang="es-BO">
                <a:solidFill>
                  <a:prstClr val="black"/>
                </a:solidFill>
              </a:rPr>
              <a:pPr/>
              <a:t>6</a:t>
            </a:fld>
            <a:endParaRPr lang="en-US" altLang="es-BO">
              <a:solidFill>
                <a:prstClr val="black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  <p:extLst>
      <p:ext uri="{BB962C8B-B14F-4D97-AF65-F5344CB8AC3E}">
        <p14:creationId xmlns:p14="http://schemas.microsoft.com/office/powerpoint/2010/main" val="372529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204E59-C703-4313-8FF9-3BBD331322D0}" type="slidenum">
              <a:rPr lang="en-US" altLang="es-BO"/>
              <a:pPr/>
              <a:t>12</a:t>
            </a:fld>
            <a:endParaRPr lang="en-US" altLang="es-BO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BO" altLang="es-BO"/>
          </a:p>
        </p:txBody>
      </p:sp>
    </p:spTree>
    <p:extLst>
      <p:ext uri="{BB962C8B-B14F-4D97-AF65-F5344CB8AC3E}">
        <p14:creationId xmlns:p14="http://schemas.microsoft.com/office/powerpoint/2010/main" val="222915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B6196-F204-4555-888E-0A195ED48395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30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DBC09-4097-47A4-8417-9A64327C9E49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151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48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585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49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461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102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DAFDC5-AE86-44EF-88A3-1E5DE5061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31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8.pn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sambiguation_(disambiguation)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787233782654701825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5172829866925090051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CLIR</a:t>
            </a:r>
          </a:p>
          <a:p>
            <a:pPr eaLnBrk="1" hangingPunct="1"/>
            <a:r>
              <a:rPr lang="en-US" dirty="0" smtClean="0">
                <a:solidFill>
                  <a:srgbClr val="00408C"/>
                </a:solidFill>
                <a:ea typeface="ヒラギノ角ゴ Pro W3" pitchFamily="1" charset="-128"/>
              </a:rPr>
              <a:t>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September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</a:t>
            </a:r>
            <a:r>
              <a:rPr lang="en-US" sz="1800" dirty="0">
                <a:solidFill>
                  <a:srgbClr val="00408C"/>
                </a:solidFill>
                <a:ea typeface="ヒラギノ角ゴ Pro W3" pitchFamily="1" charset="-128"/>
              </a:rPr>
              <a:t>C</a:t>
            </a: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78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language of the query:</a:t>
            </a:r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68" y="2362200"/>
            <a:ext cx="1919288" cy="40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5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Expansion mode</a:t>
            </a:r>
            <a:endParaRPr lang="es-B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457200" y="1773239"/>
            <a:ext cx="4038600" cy="665162"/>
          </a:xfrm>
        </p:spPr>
        <p:txBody>
          <a:bodyPr/>
          <a:lstStyle/>
          <a:p>
            <a:r>
              <a:rPr lang="fr-CH" dirty="0" smtClean="0"/>
              <a:t>2 modes:</a:t>
            </a:r>
          </a:p>
          <a:p>
            <a:pPr lvl="1"/>
            <a:r>
              <a:rPr lang="fr-CH" dirty="0" err="1" smtClean="0"/>
              <a:t>Automatic</a:t>
            </a:r>
            <a:r>
              <a:rPr lang="fr-CH" dirty="0" smtClean="0"/>
              <a:t> = 1 </a:t>
            </a:r>
            <a:r>
              <a:rPr lang="fr-CH" dirty="0" err="1" smtClean="0"/>
              <a:t>step</a:t>
            </a:r>
            <a:endParaRPr lang="fr-CH" dirty="0" smtClean="0"/>
          </a:p>
          <a:p>
            <a:pPr lvl="1"/>
            <a:r>
              <a:rPr lang="fr-CH" dirty="0" err="1" smtClean="0"/>
              <a:t>Supervised</a:t>
            </a:r>
            <a:r>
              <a:rPr lang="fr-CH" dirty="0" smtClean="0"/>
              <a:t> = 4 </a:t>
            </a:r>
            <a:r>
              <a:rPr lang="fr-CH" dirty="0" err="1" smtClean="0"/>
              <a:t>steps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9896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+mj-lt"/>
                <a:ea typeface="+mj-ea"/>
                <a:cs typeface="+mj-cs"/>
              </a:rPr>
              <a:t>CLIR: precision vs recall</a:t>
            </a:r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2" y="1099642"/>
            <a:ext cx="6911975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5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precision</a:t>
            </a:r>
            <a:endParaRPr lang="es-B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838325"/>
            <a:ext cx="8782050" cy="31813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838200" y="3962400"/>
            <a:ext cx="6096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2781300"/>
            <a:ext cx="8734425" cy="129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143000" y="2819400"/>
            <a:ext cx="685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2819400"/>
            <a:ext cx="609600" cy="228600"/>
          </a:xfrm>
          <a:prstGeom prst="rect">
            <a:avLst/>
          </a:prstGeom>
          <a:solidFill>
            <a:srgbClr val="FF0000">
              <a:alpha val="38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r>
              <a:rPr lang="fr-CH" dirty="0" smtClean="0"/>
              <a:t> for «</a:t>
            </a:r>
            <a:r>
              <a:rPr lang="fr-CH" dirty="0" err="1" smtClean="0"/>
              <a:t>precision</a:t>
            </a:r>
            <a:r>
              <a:rPr lang="fr-CH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recall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885950"/>
            <a:ext cx="8753475" cy="3086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057400" y="4038600"/>
            <a:ext cx="609600" cy="381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Results</a:t>
            </a:r>
            <a:r>
              <a:rPr lang="fr-CH" dirty="0"/>
              <a:t> for «</a:t>
            </a:r>
            <a:r>
              <a:rPr lang="fr-CH" dirty="0" err="1"/>
              <a:t>recall</a:t>
            </a:r>
            <a:r>
              <a:rPr lang="fr-CH" dirty="0"/>
              <a:t>»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738312"/>
            <a:ext cx="8867775" cy="3381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143000" y="1828800"/>
            <a:ext cx="685800" cy="228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sz="1000" dirty="0" smtClean="0"/>
          </a:p>
          <a:p>
            <a:r>
              <a:rPr lang="fr-CH" sz="1000" dirty="0" err="1" smtClean="0"/>
              <a:t>Source:https</a:t>
            </a:r>
            <a:r>
              <a:rPr lang="fr-CH" sz="1000" dirty="0"/>
              <a:t>://www.kickstarter.com/projects/igreenpod/biodegradable-coffee-pod-from-portland-oregon</a:t>
            </a:r>
            <a:endParaRPr lang="es-BO" sz="1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9680"/>
            <a:ext cx="5281612" cy="523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7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Automatic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04987"/>
            <a:ext cx="88392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38125"/>
            <a:ext cx="86963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keyword </a:t>
            </a:r>
            <a:r>
              <a:rPr lang="fr-CH" dirty="0" err="1" smtClean="0"/>
              <a:t>searches</a:t>
            </a:r>
            <a:r>
              <a:rPr lang="fr-CH" dirty="0" smtClean="0"/>
              <a:t>: challenges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" y="1676401"/>
            <a:ext cx="4396154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76600"/>
            <a:ext cx="2381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"/>
            <a:ext cx="790575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" y="3886200"/>
            <a:ext cx="7848600" cy="1600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1311"/>
            <a:ext cx="3213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410075" y="19979"/>
            <a:ext cx="3790950" cy="1905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Supervised</a:t>
            </a:r>
            <a:r>
              <a:rPr lang="fr-CH" dirty="0" smtClean="0"/>
              <a:t> mode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885950"/>
            <a:ext cx="8791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Step</a:t>
            </a:r>
            <a:r>
              <a:rPr lang="fr-CH" dirty="0" smtClean="0"/>
              <a:t> 1: </a:t>
            </a:r>
            <a:r>
              <a:rPr lang="fr-CH" dirty="0" err="1" smtClean="0"/>
              <a:t>technical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262062"/>
            <a:ext cx="8782050" cy="433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333500"/>
            <a:ext cx="872490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24" y="1351511"/>
            <a:ext cx="8801100" cy="44005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3886200" y="3048000"/>
            <a:ext cx="1219200" cy="38099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29200" y="2590800"/>
            <a:ext cx="1981200" cy="22860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Step</a:t>
            </a:r>
            <a:r>
              <a:rPr lang="fr-CH" dirty="0"/>
              <a:t> 2: </a:t>
            </a:r>
            <a:r>
              <a:rPr lang="fr-CH" dirty="0" err="1"/>
              <a:t>synonym</a:t>
            </a:r>
            <a:r>
              <a:rPr lang="fr-CH" dirty="0"/>
              <a:t> </a:t>
            </a:r>
            <a:r>
              <a:rPr lang="fr-CH" dirty="0" err="1"/>
              <a:t>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791575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09600" y="2819399"/>
            <a:ext cx="1905000" cy="4421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97131" y="3460865"/>
            <a:ext cx="1143000" cy="533400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4116025"/>
            <a:ext cx="85344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Step</a:t>
            </a:r>
            <a:r>
              <a:rPr lang="fr-CH" dirty="0"/>
              <a:t> 3: </a:t>
            </a:r>
            <a:r>
              <a:rPr lang="fr-CH" dirty="0" err="1"/>
              <a:t>translated</a:t>
            </a:r>
            <a:r>
              <a:rPr lang="fr-CH" dirty="0"/>
              <a:t> </a:t>
            </a:r>
            <a:r>
              <a:rPr lang="fr-CH" dirty="0" err="1"/>
              <a:t>term</a:t>
            </a:r>
            <a:r>
              <a:rPr lang="fr-CH" dirty="0"/>
              <a:t> </a:t>
            </a:r>
            <a:r>
              <a:rPr lang="fr-CH" dirty="0" err="1"/>
              <a:t>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709737"/>
            <a:ext cx="8820150" cy="34385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447800" y="2133600"/>
            <a:ext cx="228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Relevance </a:t>
            </a:r>
            <a:r>
              <a:rPr lang="fr-CH" dirty="0" err="1" smtClean="0"/>
              <a:t>checking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2" y="1600200"/>
            <a:ext cx="843644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1" y="1600201"/>
            <a:ext cx="8498321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" y="1438507"/>
            <a:ext cx="8991600" cy="184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72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Fields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462087"/>
            <a:ext cx="87344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Acceptable distance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481137"/>
            <a:ext cx="86772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Stemming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06" y="1600200"/>
            <a:ext cx="8820150" cy="3438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29491" y="4191000"/>
            <a:ext cx="3330195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of the </a:t>
            </a:r>
            <a:r>
              <a:rPr lang="fr-CH" dirty="0" err="1" smtClean="0"/>
              <a:t>root</a:t>
            </a:r>
            <a:r>
              <a:rPr lang="fr-CH" dirty="0" smtClean="0"/>
              <a:t> </a:t>
            </a:r>
            <a:r>
              <a:rPr lang="fr-CH" dirty="0" err="1" smtClean="0"/>
              <a:t>form</a:t>
            </a:r>
            <a:r>
              <a:rPr lang="fr-CH" dirty="0" smtClean="0"/>
              <a:t> of a </a:t>
            </a:r>
            <a:r>
              <a:rPr lang="fr-CH" dirty="0" err="1" smtClean="0"/>
              <a:t>word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lvl="4"/>
            <a:r>
              <a:rPr lang="fr-CH" dirty="0" err="1" smtClean="0"/>
              <a:t>displayed</a:t>
            </a:r>
            <a:endParaRPr lang="fr-CH" dirty="0"/>
          </a:p>
          <a:p>
            <a:pPr lvl="4"/>
            <a:r>
              <a:rPr lang="fr-CH" dirty="0" smtClean="0"/>
              <a:t>Display	</a:t>
            </a:r>
            <a:r>
              <a:rPr lang="fr-CH" dirty="0" err="1" smtClean="0"/>
              <a:t>displaying</a:t>
            </a:r>
            <a:endParaRPr lang="fr-CH" dirty="0" smtClean="0"/>
          </a:p>
          <a:p>
            <a:pPr lvl="4"/>
            <a:r>
              <a:rPr lang="fr-CH" dirty="0" smtClean="0"/>
              <a:t>displays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4241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CLIR</a:t>
            </a:r>
          </a:p>
          <a:p>
            <a:pPr marL="0" indent="0" algn="ctr">
              <a:buNone/>
            </a:pPr>
            <a:endParaRPr lang="fr-CH" sz="3200" b="1" dirty="0" smtClean="0">
              <a:latin typeface="Arial Rounded MT Bold" panose="020F0704030504030204" pitchFamily="34" charset="0"/>
              <a:ea typeface="Adobe Gothic Std B" pitchFamily="34" charset="-128"/>
            </a:endParaRPr>
          </a:p>
          <a:p>
            <a:pPr marL="0" indent="0" algn="ctr">
              <a:buNone/>
            </a:pP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C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ross-</a:t>
            </a: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L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ingual</a:t>
            </a:r>
            <a:r>
              <a:rPr lang="fr-CH" sz="5400" dirty="0" smtClean="0">
                <a:latin typeface="Arial Rounded MT Bold" panose="020F0704030504030204" pitchFamily="34" charset="0"/>
                <a:ea typeface="Adobe Gothic Std B" pitchFamily="34" charset="-128"/>
              </a:rPr>
              <a:t> </a:t>
            </a:r>
            <a:r>
              <a:rPr lang="fr-CH" sz="5400" b="1" dirty="0" smtClean="0">
                <a:latin typeface="Arial Rounded MT Bold" panose="020F0704030504030204" pitchFamily="34" charset="0"/>
                <a:ea typeface="Adobe Gothic Std B" pitchFamily="34" charset="-128"/>
              </a:rPr>
              <a:t>I</a:t>
            </a:r>
            <a:r>
              <a:rPr lang="fr-CH" sz="54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nformation</a:t>
            </a:r>
            <a:r>
              <a:rPr lang="fr-CH" sz="5400" dirty="0" smtClean="0">
                <a:latin typeface="Arial Rounded MT Bold" panose="020F0704030504030204" pitchFamily="34" charset="0"/>
                <a:ea typeface="Adobe Gothic Std B" pitchFamily="34" charset="-128"/>
              </a:rPr>
              <a:t> </a:t>
            </a:r>
            <a:r>
              <a:rPr lang="fr-CH" sz="5400" dirty="0" err="1" smtClean="0">
                <a:latin typeface="Arial Rounded MT Bold" panose="020F0704030504030204" pitchFamily="34" charset="0"/>
                <a:ea typeface="Adobe Gothic Std B" pitchFamily="34" charset="-128"/>
              </a:rPr>
              <a:t>R</a:t>
            </a:r>
            <a:r>
              <a:rPr lang="fr-CH" sz="5400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Adobe Gothic Std B" pitchFamily="34" charset="-128"/>
              </a:rPr>
              <a:t>etrieval</a:t>
            </a:r>
            <a:endParaRPr lang="es-BO" sz="54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8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IPC </a:t>
            </a:r>
            <a:r>
              <a:rPr lang="fr-CH" dirty="0" err="1" smtClean="0"/>
              <a:t>checking</a:t>
            </a:r>
            <a:endParaRPr lang="es-B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709737"/>
            <a:ext cx="8820150" cy="3438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676400" y="2438400"/>
            <a:ext cx="637309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471487"/>
            <a:ext cx="88773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"/>
            <a:ext cx="7577137" cy="65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Query</a:t>
            </a:r>
            <a:r>
              <a:rPr lang="fr-CH" dirty="0" smtClean="0"/>
              <a:t> </a:t>
            </a:r>
            <a:r>
              <a:rPr lang="fr-CH" dirty="0" err="1" smtClean="0"/>
              <a:t>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8275"/>
            <a:ext cx="8229600" cy="4352925"/>
          </a:xfrm>
        </p:spPr>
        <p:txBody>
          <a:bodyPr/>
          <a:lstStyle/>
          <a:p>
            <a:r>
              <a:rPr lang="fr-CH" dirty="0" err="1" smtClean="0"/>
              <a:t>solar</a:t>
            </a:r>
            <a:r>
              <a:rPr lang="fr-CH" dirty="0" smtClean="0"/>
              <a:t> </a:t>
            </a:r>
            <a:r>
              <a:rPr lang="fr-CH" dirty="0" err="1" smtClean="0"/>
              <a:t>oven</a:t>
            </a:r>
            <a:r>
              <a:rPr lang="fr-CH" dirty="0" smtClean="0"/>
              <a:t> + publication date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133600"/>
            <a:ext cx="8877300" cy="316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8010"/>
            <a:ext cx="8697083" cy="683998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381000" y="2895600"/>
            <a:ext cx="68580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934199" y="2971800"/>
            <a:ext cx="390525" cy="2286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8" y="18010"/>
            <a:ext cx="9058275" cy="5534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" y="400050"/>
            <a:ext cx="8943975" cy="6057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114800" y="4953000"/>
            <a:ext cx="1447800" cy="2286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CLIR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52925"/>
          </a:xfrm>
        </p:spPr>
        <p:txBody>
          <a:bodyPr/>
          <a:lstStyle/>
          <a:p>
            <a:pPr marL="457200" indent="-457200">
              <a:buFontTx/>
              <a:buAutoNum type="alphaUcParenR"/>
            </a:pPr>
            <a:r>
              <a:rPr lang="en-US" altLang="en-US" sz="2000" dirty="0"/>
              <a:t>Search full text collections simultaneously in many foreign languages</a:t>
            </a:r>
          </a:p>
          <a:p>
            <a:pPr marL="457200" indent="-457200">
              <a:buFontTx/>
              <a:buAutoNum type="alphaUcParenR"/>
            </a:pP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B)	Improve significantly the number of relevant results without increasing significantly the number of irrelevant </a:t>
            </a:r>
            <a:r>
              <a:rPr lang="en-US" altLang="en-US" sz="2000" dirty="0" smtClean="0"/>
              <a:t>results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C)	Have confidence in your searches:</a:t>
            </a:r>
          </a:p>
          <a:p>
            <a:pPr marL="457200" indent="-457200">
              <a:buFontTx/>
              <a:buNone/>
            </a:pPr>
            <a:r>
              <a:rPr lang="en-US" altLang="en-US" sz="2000" dirty="0"/>
              <a:t>	No black box: users have access to the CLIR generated Boolean queries (albeit complex) and have the full control on them</a:t>
            </a:r>
          </a:p>
          <a:p>
            <a:pPr marL="457200" indent="-457200">
              <a:buFontTx/>
              <a:buNone/>
            </a:pPr>
            <a:endParaRPr lang="en-US" altLang="en-US" sz="2000" dirty="0"/>
          </a:p>
          <a:p>
            <a:pPr marL="457200" indent="-457200">
              <a:buFontTx/>
              <a:buNone/>
            </a:pPr>
            <a:r>
              <a:rPr lang="en-US" altLang="en-US" sz="2000" dirty="0"/>
              <a:t>D)	Have a responsive system even for complex queries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74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2303"/>
            <a:ext cx="833585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Q:3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expansion mode </a:t>
            </a:r>
            <a:r>
              <a:rPr lang="fr-CH" sz="2800" dirty="0" err="1" smtClean="0">
                <a:solidFill>
                  <a:srgbClr val="0070C0"/>
                </a:solidFill>
              </a:rPr>
              <a:t>was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used</a:t>
            </a:r>
            <a:r>
              <a:rPr lang="fr-CH" sz="2800" dirty="0" smtClean="0">
                <a:solidFill>
                  <a:srgbClr val="0070C0"/>
                </a:solidFill>
              </a:rPr>
              <a:t> to </a:t>
            </a:r>
            <a:r>
              <a:rPr lang="fr-CH" sz="2800" dirty="0" err="1" smtClean="0">
                <a:solidFill>
                  <a:srgbClr val="0070C0"/>
                </a:solidFill>
              </a:rPr>
              <a:t>obtain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this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Automatic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Supervised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Q:3: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>
                <a:solidFill>
                  <a:srgbClr val="0070C0"/>
                </a:solidFill>
              </a:rPr>
              <a:t>expansion mode </a:t>
            </a:r>
            <a:r>
              <a:rPr lang="fr-CH" sz="2800" dirty="0" err="1">
                <a:solidFill>
                  <a:srgbClr val="0070C0"/>
                </a:solidFill>
              </a:rPr>
              <a:t>was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used</a:t>
            </a:r>
            <a:r>
              <a:rPr lang="fr-CH" sz="2800" dirty="0">
                <a:solidFill>
                  <a:srgbClr val="0070C0"/>
                </a:solidFill>
              </a:rPr>
              <a:t> to </a:t>
            </a:r>
            <a:r>
              <a:rPr lang="fr-CH" sz="2800" dirty="0" err="1">
                <a:solidFill>
                  <a:srgbClr val="0070C0"/>
                </a:solidFill>
              </a:rPr>
              <a:t>obtain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this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Automatic</a:t>
            </a:r>
            <a:r>
              <a:rPr lang="fr-CH" sz="2800" dirty="0" smtClean="0">
                <a:solidFill>
                  <a:srgbClr val="0070C0"/>
                </a:solidFill>
              </a:rPr>
              <a:t>	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9367" y="2748013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Supervised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Q:2: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languages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supported</a:t>
            </a:r>
            <a:r>
              <a:rPr lang="fr-CH" sz="2800" dirty="0" smtClean="0">
                <a:solidFill>
                  <a:srgbClr val="0070C0"/>
                </a:solidFill>
              </a:rPr>
              <a:t> by CLIR?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Chinese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27073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Korean</a:t>
            </a:r>
            <a:endParaRPr lang="es-BO" sz="28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766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Swedish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27431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French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16979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Q:2: 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languages</a:t>
            </a:r>
            <a:r>
              <a:rPr lang="fr-CH" sz="2800" dirty="0">
                <a:solidFill>
                  <a:srgbClr val="0070C0"/>
                </a:solidFill>
              </a:rPr>
              <a:t> are </a:t>
            </a:r>
            <a:r>
              <a:rPr lang="fr-CH" sz="2800" dirty="0" err="1">
                <a:solidFill>
                  <a:srgbClr val="0070C0"/>
                </a:solidFill>
              </a:rPr>
              <a:t>supported</a:t>
            </a:r>
            <a:r>
              <a:rPr lang="fr-CH" sz="2800" dirty="0">
                <a:solidFill>
                  <a:srgbClr val="0070C0"/>
                </a:solidFill>
              </a:rPr>
              <a:t> by CLIR?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3211394" cy="73031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Chinese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691464"/>
            <a:ext cx="3211394" cy="7375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Swedish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Korean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>
                <a:hlinkMouseOver r:id="" action="ppaction://noaction">
                  <a:snd r:embed="rId5" name="applause.wav"/>
                </a:hlinkMouseOver>
              </a:rPr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French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?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03" y="1414388"/>
            <a:ext cx="8229600" cy="4352925"/>
          </a:xfrm>
        </p:spPr>
        <p:txBody>
          <a:bodyPr/>
          <a:lstStyle/>
          <a:p>
            <a:r>
              <a:rPr lang="fr-CH" dirty="0" smtClean="0"/>
              <a:t>1. </a:t>
            </a:r>
            <a:r>
              <a:rPr lang="fr-CH" dirty="0" err="1" smtClean="0"/>
              <a:t>Finds</a:t>
            </a:r>
            <a:r>
              <a:rPr lang="fr-CH" dirty="0" smtClean="0"/>
              <a:t> </a:t>
            </a:r>
            <a:r>
              <a:rPr lang="fr-CH" dirty="0" err="1" smtClean="0"/>
              <a:t>synonyms</a:t>
            </a:r>
            <a:r>
              <a:rPr lang="fr-CH" dirty="0" smtClean="0"/>
              <a:t>:</a:t>
            </a:r>
          </a:p>
          <a:p>
            <a:pPr marL="0" indent="0">
              <a:buNone/>
            </a:pPr>
            <a:endParaRPr lang="es-BO" b="1" dirty="0" smtClean="0"/>
          </a:p>
          <a:p>
            <a:pPr marL="0" indent="0">
              <a:buNone/>
            </a:pPr>
            <a:r>
              <a:rPr lang="es-BO" b="1" dirty="0" err="1" smtClean="0"/>
              <a:t>container</a:t>
            </a:r>
            <a:r>
              <a:rPr lang="es-BO" b="1" dirty="0" smtClean="0"/>
              <a:t>  		</a:t>
            </a:r>
            <a:r>
              <a:rPr lang="es-BO" b="1" dirty="0" err="1" smtClean="0"/>
              <a:t>receptacles</a:t>
            </a:r>
            <a:r>
              <a:rPr lang="es-BO" b="1" dirty="0" smtClean="0"/>
              <a:t>/ </a:t>
            </a:r>
            <a:r>
              <a:rPr lang="es-BO" b="1" dirty="0" err="1" smtClean="0"/>
              <a:t>reservoir</a:t>
            </a:r>
            <a:r>
              <a:rPr lang="es-BO" b="1" dirty="0" smtClean="0"/>
              <a:t>/</a:t>
            </a:r>
            <a:r>
              <a:rPr lang="es-BO" b="1" dirty="0" err="1" smtClean="0"/>
              <a:t>tank</a:t>
            </a:r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smtClean="0"/>
              <a:t>2. Translates </a:t>
            </a:r>
            <a:r>
              <a:rPr lang="fr-CH" dirty="0" err="1" smtClean="0"/>
              <a:t>into</a:t>
            </a:r>
            <a:r>
              <a:rPr lang="fr-CH" dirty="0" smtClean="0"/>
              <a:t> 13 </a:t>
            </a:r>
            <a:r>
              <a:rPr lang="fr-CH" dirty="0" err="1" smtClean="0"/>
              <a:t>languages</a:t>
            </a: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			</a:t>
            </a:r>
            <a:r>
              <a:rPr lang="es-BO" b="1" dirty="0" smtClean="0"/>
              <a:t> </a:t>
            </a:r>
          </a:p>
          <a:p>
            <a:pPr marL="0" indent="0">
              <a:buNone/>
            </a:pPr>
            <a:r>
              <a:rPr lang="es-BO" b="1" dirty="0"/>
              <a:t>	</a:t>
            </a:r>
            <a:r>
              <a:rPr lang="es-BO" b="1" dirty="0" smtClean="0"/>
              <a:t>		</a:t>
            </a:r>
            <a:r>
              <a:rPr lang="es-BO" b="1" dirty="0" err="1" smtClean="0"/>
              <a:t>container</a:t>
            </a:r>
            <a:r>
              <a:rPr lang="fr-CH" dirty="0" smtClean="0"/>
              <a:t> </a:t>
            </a:r>
            <a:endParaRPr lang="es-BO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2302843" y="2407920"/>
            <a:ext cx="685800" cy="3048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1544047" y="4637002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9012" y="5002317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s-BO" sz="900" b="1" dirty="0" smtClean="0"/>
              <a:t>集装箱</a:t>
            </a:r>
            <a:r>
              <a:rPr lang="es-BO" altLang="zh-CN" sz="900" b="1" dirty="0" smtClean="0"/>
              <a:t>  </a:t>
            </a:r>
          </a:p>
          <a:p>
            <a:r>
              <a:rPr lang="zh-CN" altLang="es-BO" sz="900" b="1" dirty="0" smtClean="0"/>
              <a:t>容器</a:t>
            </a:r>
            <a:r>
              <a:rPr lang="es-BO" altLang="zh-CN" sz="900" b="1" dirty="0" smtClean="0"/>
              <a:t> </a:t>
            </a:r>
          </a:p>
          <a:p>
            <a:r>
              <a:rPr lang="zh-CN" altLang="es-BO" sz="900" b="1" dirty="0" smtClean="0"/>
              <a:t>盒</a:t>
            </a:r>
            <a:r>
              <a:rPr lang="es-BO" altLang="zh-CN" sz="900" b="1" dirty="0" smtClean="0"/>
              <a:t> </a:t>
            </a:r>
            <a:endParaRPr lang="es-BO" sz="900" dirty="0"/>
          </a:p>
        </p:txBody>
      </p:sp>
      <p:sp>
        <p:nvSpPr>
          <p:cNvPr id="24" name="Rectangle 23"/>
          <p:cNvSpPr/>
          <p:nvPr/>
        </p:nvSpPr>
        <p:spPr>
          <a:xfrm>
            <a:off x="1168955" y="5588956"/>
            <a:ext cx="859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 smtClean="0"/>
              <a:t>envase</a:t>
            </a:r>
            <a:endParaRPr lang="en-US" sz="900" b="1" dirty="0" smtClean="0"/>
          </a:p>
          <a:p>
            <a:r>
              <a:rPr lang="en-US" sz="900" b="1" dirty="0" err="1" smtClean="0"/>
              <a:t>contenedor</a:t>
            </a:r>
            <a:endParaRPr lang="en-US" sz="900" b="1" dirty="0" smtClean="0"/>
          </a:p>
          <a:p>
            <a:r>
              <a:rPr lang="en-US" sz="900" b="1" dirty="0" err="1" smtClean="0"/>
              <a:t>tanque</a:t>
            </a:r>
            <a:endParaRPr lang="es-BO" sz="900" dirty="0"/>
          </a:p>
        </p:txBody>
      </p:sp>
      <p:sp>
        <p:nvSpPr>
          <p:cNvPr id="25" name="Rectangle 24"/>
          <p:cNvSpPr/>
          <p:nvPr/>
        </p:nvSpPr>
        <p:spPr>
          <a:xfrm>
            <a:off x="5912666" y="3759143"/>
            <a:ext cx="101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b="1" dirty="0"/>
              <a:t>e</a:t>
            </a:r>
            <a:r>
              <a:rPr lang="fr-FR" sz="900" b="1" dirty="0" smtClean="0"/>
              <a:t>mballage</a:t>
            </a:r>
          </a:p>
          <a:p>
            <a:r>
              <a:rPr lang="fr-FR" sz="900" b="1" dirty="0" smtClean="0"/>
              <a:t>conteneurs</a:t>
            </a:r>
          </a:p>
          <a:p>
            <a:r>
              <a:rPr lang="fr-FR" sz="900" b="1" dirty="0" smtClean="0"/>
              <a:t>contenants</a:t>
            </a:r>
            <a:endParaRPr lang="es-BO" sz="900" dirty="0"/>
          </a:p>
        </p:txBody>
      </p:sp>
      <p:sp>
        <p:nvSpPr>
          <p:cNvPr id="26" name="Rectangle 25"/>
          <p:cNvSpPr/>
          <p:nvPr/>
        </p:nvSpPr>
        <p:spPr>
          <a:xfrm>
            <a:off x="3473712" y="5697290"/>
            <a:ext cx="697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900" b="1" dirty="0" err="1" smtClean="0"/>
              <a:t>recipienti</a:t>
            </a:r>
            <a:endParaRPr lang="es-BO" sz="900" b="1" dirty="0" smtClean="0"/>
          </a:p>
          <a:p>
            <a:r>
              <a:rPr lang="es-BO" sz="900" b="1" dirty="0" err="1" smtClean="0"/>
              <a:t>serbatoio</a:t>
            </a:r>
            <a:endParaRPr lang="es-BO" sz="900" b="1" dirty="0" smtClean="0"/>
          </a:p>
          <a:p>
            <a:r>
              <a:rPr lang="es-BO" sz="900" b="1" dirty="0" err="1" smtClean="0"/>
              <a:t>riserva</a:t>
            </a:r>
            <a:endParaRPr lang="es-BO" sz="900" dirty="0"/>
          </a:p>
        </p:txBody>
      </p:sp>
      <p:sp>
        <p:nvSpPr>
          <p:cNvPr id="27" name="Rectangle 26"/>
          <p:cNvSpPr/>
          <p:nvPr/>
        </p:nvSpPr>
        <p:spPr>
          <a:xfrm>
            <a:off x="6170094" y="5867932"/>
            <a:ext cx="764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s-BO" sz="900" b="1" dirty="0"/>
              <a:t>コンテ</a:t>
            </a:r>
            <a:r>
              <a:rPr lang="ja-JP" altLang="es-BO" sz="900" b="1" dirty="0" smtClean="0"/>
              <a:t>ナ</a:t>
            </a:r>
            <a:endParaRPr lang="fr-CH" altLang="ja-JP" sz="900" b="1" dirty="0" smtClean="0"/>
          </a:p>
          <a:p>
            <a:r>
              <a:rPr lang="ja-JP" altLang="es-BO" sz="900" b="1" dirty="0" smtClean="0"/>
              <a:t>タ</a:t>
            </a:r>
            <a:r>
              <a:rPr lang="ja-JP" altLang="es-BO" sz="900" b="1" dirty="0"/>
              <a:t>ン</a:t>
            </a:r>
            <a:r>
              <a:rPr lang="ja-JP" altLang="es-BO" sz="900" b="1" dirty="0" smtClean="0"/>
              <a:t>ク</a:t>
            </a:r>
            <a:endParaRPr lang="fr-CH" altLang="ja-JP" sz="900" b="1" dirty="0" smtClean="0"/>
          </a:p>
          <a:p>
            <a:r>
              <a:rPr lang="ja-JP" altLang="es-BO" sz="900" b="1" dirty="0" smtClean="0"/>
              <a:t>貯槽</a:t>
            </a:r>
            <a:endParaRPr lang="es-BO" sz="900" dirty="0"/>
          </a:p>
        </p:txBody>
      </p:sp>
      <p:sp>
        <p:nvSpPr>
          <p:cNvPr id="28" name="Rectangle 27"/>
          <p:cNvSpPr/>
          <p:nvPr/>
        </p:nvSpPr>
        <p:spPr>
          <a:xfrm>
            <a:off x="5171889" y="5701081"/>
            <a:ext cx="1045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900" b="1" dirty="0" err="1" smtClean="0"/>
              <a:t>toevoertank</a:t>
            </a:r>
            <a:endParaRPr lang="es-BO" sz="900" b="1" dirty="0" smtClean="0"/>
          </a:p>
          <a:p>
            <a:r>
              <a:rPr lang="es-BO" sz="900" b="1" dirty="0" err="1" smtClean="0"/>
              <a:t>watervat</a:t>
            </a:r>
            <a:r>
              <a:rPr lang="es-BO" sz="900" b="1" dirty="0" smtClean="0"/>
              <a:t> </a:t>
            </a:r>
          </a:p>
          <a:p>
            <a:r>
              <a:rPr lang="es-BO" sz="900" b="1" dirty="0" err="1" smtClean="0"/>
              <a:t>opslagtank</a:t>
            </a:r>
            <a:endParaRPr lang="es-BO" sz="9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28600" y="1600200"/>
            <a:ext cx="769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81516" y="1236044"/>
            <a:ext cx="8871116" cy="1905000"/>
          </a:xfrm>
          <a:prstGeom prst="rect">
            <a:avLst/>
          </a:prstGeom>
          <a:solidFill>
            <a:srgbClr val="00B0F0">
              <a:alpha val="7000"/>
            </a:srgbClr>
          </a:solidFill>
          <a:ln w="19685"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183567" y="5777795"/>
            <a:ext cx="1482466" cy="992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BO" sz="900" b="1" dirty="0" err="1" smtClean="0"/>
              <a:t>Fartøj</a:t>
            </a:r>
            <a:endParaRPr lang="es-BO" sz="900" b="1" dirty="0" smtClean="0"/>
          </a:p>
          <a:p>
            <a:r>
              <a:rPr lang="es-BO" sz="900" b="1" dirty="0" err="1" smtClean="0"/>
              <a:t>Påfyldningsindretning</a:t>
            </a:r>
            <a:endParaRPr lang="es-BO" sz="900" b="1" dirty="0"/>
          </a:p>
          <a:p>
            <a:endParaRPr kumimoji="0" lang="es-B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8303" y="4359557"/>
            <a:ext cx="1208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 smtClean="0"/>
              <a:t>Verpackung</a:t>
            </a:r>
          </a:p>
          <a:p>
            <a:r>
              <a:rPr lang="de-DE" sz="900" b="1" dirty="0" smtClean="0"/>
              <a:t>Transportbehälter</a:t>
            </a:r>
          </a:p>
          <a:p>
            <a:r>
              <a:rPr lang="de-DE" sz="900" b="1" dirty="0" smtClean="0"/>
              <a:t>Behältnisses</a:t>
            </a:r>
            <a:endParaRPr lang="es-BO" sz="900" dirty="0"/>
          </a:p>
        </p:txBody>
      </p:sp>
      <p:sp>
        <p:nvSpPr>
          <p:cNvPr id="34" name="Rectangle 33"/>
          <p:cNvSpPr/>
          <p:nvPr/>
        </p:nvSpPr>
        <p:spPr>
          <a:xfrm>
            <a:off x="2158273" y="5701082"/>
            <a:ext cx="824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/>
              <a:t>c</a:t>
            </a:r>
            <a:r>
              <a:rPr lang="pt-BR" sz="900" b="1" dirty="0" smtClean="0"/>
              <a:t>ontentor</a:t>
            </a:r>
          </a:p>
          <a:p>
            <a:r>
              <a:rPr lang="pt-BR" sz="900" b="1" dirty="0" smtClean="0"/>
              <a:t>receptáculo</a:t>
            </a:r>
          </a:p>
          <a:p>
            <a:r>
              <a:rPr lang="pt-BR" sz="900" b="1" dirty="0" smtClean="0"/>
              <a:t>embalagem</a:t>
            </a:r>
            <a:endParaRPr lang="es-BO" sz="900" dirty="0"/>
          </a:p>
        </p:txBody>
      </p:sp>
      <p:sp>
        <p:nvSpPr>
          <p:cNvPr id="35" name="Rectangle 34"/>
          <p:cNvSpPr/>
          <p:nvPr/>
        </p:nvSpPr>
        <p:spPr>
          <a:xfrm>
            <a:off x="4160373" y="5721918"/>
            <a:ext cx="101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Контейнера</a:t>
            </a:r>
            <a:endParaRPr lang="fr-CH" sz="900" b="1" dirty="0" smtClean="0"/>
          </a:p>
          <a:p>
            <a:r>
              <a:rPr lang="ru-RU" sz="900" b="1" dirty="0" smtClean="0"/>
              <a:t>Емкости</a:t>
            </a:r>
            <a:endParaRPr lang="fr-CH" sz="900" b="1" dirty="0" smtClean="0"/>
          </a:p>
          <a:p>
            <a:r>
              <a:rPr lang="ru-RU" sz="900" b="1" dirty="0" smtClean="0"/>
              <a:t>резервуара</a:t>
            </a:r>
            <a:endParaRPr lang="es-BO" sz="900" dirty="0"/>
          </a:p>
        </p:txBody>
      </p:sp>
      <p:sp>
        <p:nvSpPr>
          <p:cNvPr id="36" name="Rectangle 35"/>
          <p:cNvSpPr/>
          <p:nvPr/>
        </p:nvSpPr>
        <p:spPr>
          <a:xfrm>
            <a:off x="6671884" y="4307433"/>
            <a:ext cx="132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00" b="1" dirty="0"/>
              <a:t>b</a:t>
            </a:r>
            <a:r>
              <a:rPr lang="sv-SE" sz="900" b="1" dirty="0" smtClean="0"/>
              <a:t>ehaallare</a:t>
            </a:r>
          </a:p>
          <a:p>
            <a:r>
              <a:rPr lang="sv-SE" sz="900" b="1" dirty="0" smtClean="0"/>
              <a:t>viravattenbehållare</a:t>
            </a:r>
          </a:p>
          <a:p>
            <a:r>
              <a:rPr lang="sv-SE" sz="900" b="1" dirty="0" smtClean="0"/>
              <a:t>pappersmaskins</a:t>
            </a:r>
            <a:endParaRPr lang="es-BO" sz="900" dirty="0"/>
          </a:p>
        </p:txBody>
      </p:sp>
      <p:sp>
        <p:nvSpPr>
          <p:cNvPr id="37" name="Rectangle 36"/>
          <p:cNvSpPr/>
          <p:nvPr/>
        </p:nvSpPr>
        <p:spPr>
          <a:xfrm>
            <a:off x="3039922" y="5675415"/>
            <a:ext cx="412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s-BO" sz="900" b="1" dirty="0" smtClean="0"/>
              <a:t>용기</a:t>
            </a:r>
            <a:endParaRPr lang="es-BO" altLang="ko-KR" sz="900" b="1" dirty="0"/>
          </a:p>
          <a:p>
            <a:r>
              <a:rPr lang="ko-KR" altLang="es-BO" sz="900" b="1" dirty="0" smtClean="0"/>
              <a:t>기</a:t>
            </a:r>
            <a:endParaRPr lang="es-BO" altLang="ko-KR" sz="900" b="1" dirty="0"/>
          </a:p>
          <a:p>
            <a:r>
              <a:rPr lang="ko-KR" altLang="es-BO" sz="900" b="1" dirty="0" smtClean="0"/>
              <a:t>탱크</a:t>
            </a:r>
            <a:endParaRPr lang="es-BO" sz="900" dirty="0"/>
          </a:p>
        </p:txBody>
      </p:sp>
      <p:sp>
        <p:nvSpPr>
          <p:cNvPr id="38" name="Oval 37"/>
          <p:cNvSpPr/>
          <p:nvPr/>
        </p:nvSpPr>
        <p:spPr bwMode="auto">
          <a:xfrm>
            <a:off x="3262813" y="4405474"/>
            <a:ext cx="1630732" cy="62145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9973247">
            <a:off x="1579838" y="4983028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 rot="9218673">
            <a:off x="1859731" y="5279943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 rot="6878499">
            <a:off x="3131425" y="5294380"/>
            <a:ext cx="716775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 rot="5400000">
            <a:off x="3517091" y="5335856"/>
            <a:ext cx="677149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 rot="5400000">
            <a:off x="3995845" y="5351068"/>
            <a:ext cx="740828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 rot="3537548" flipV="1">
            <a:off x="4387582" y="5379090"/>
            <a:ext cx="106021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12632611">
            <a:off x="4646277" y="5269316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ight Arrow 57"/>
          <p:cNvSpPr/>
          <p:nvPr/>
        </p:nvSpPr>
        <p:spPr bwMode="auto">
          <a:xfrm rot="497655">
            <a:off x="4796437" y="4913107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Right Arrow 58"/>
          <p:cNvSpPr/>
          <p:nvPr/>
        </p:nvSpPr>
        <p:spPr bwMode="auto">
          <a:xfrm rot="20747243" flipV="1">
            <a:off x="4907502" y="4529149"/>
            <a:ext cx="1019662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89194" y="3669565"/>
            <a:ext cx="8871116" cy="3100809"/>
          </a:xfrm>
          <a:prstGeom prst="rect">
            <a:avLst/>
          </a:prstGeom>
          <a:solidFill>
            <a:srgbClr val="00B0F0">
              <a:alpha val="7000"/>
            </a:srgbClr>
          </a:solidFill>
          <a:ln w="19685">
            <a:solidFill>
              <a:srgbClr val="00B0F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Right Arrow 61"/>
          <p:cNvSpPr/>
          <p:nvPr/>
        </p:nvSpPr>
        <p:spPr bwMode="auto">
          <a:xfrm rot="8102472">
            <a:off x="2573218" y="5336615"/>
            <a:ext cx="1076395" cy="561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2632611" flipV="1">
            <a:off x="4699039" y="5442012"/>
            <a:ext cx="2817699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2392" y="5012687"/>
            <a:ext cx="1067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b="1" dirty="0" smtClean="0"/>
              <a:t>Zbiorników</a:t>
            </a:r>
            <a:endParaRPr lang="fr-CH" sz="900" b="1" dirty="0" smtClean="0"/>
          </a:p>
          <a:p>
            <a:r>
              <a:rPr lang="pl-PL" sz="900" b="1" dirty="0" smtClean="0"/>
              <a:t>Pojemnika</a:t>
            </a:r>
            <a:endParaRPr lang="fr-CH" sz="900" b="1" dirty="0" smtClean="0"/>
          </a:p>
          <a:p>
            <a:r>
              <a:rPr lang="pl-PL" sz="900" b="1" dirty="0" smtClean="0"/>
              <a:t>kontenerowego</a:t>
            </a:r>
            <a:endParaRPr lang="en-US" sz="900" b="1" dirty="0"/>
          </a:p>
        </p:txBody>
      </p:sp>
      <p:sp>
        <p:nvSpPr>
          <p:cNvPr id="39" name="Right Arrow 38"/>
          <p:cNvSpPr/>
          <p:nvPr/>
        </p:nvSpPr>
        <p:spPr bwMode="auto">
          <a:xfrm rot="21197177">
            <a:off x="4853534" y="4689050"/>
            <a:ext cx="1702021" cy="4571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the most of out CLIR?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endParaRPr lang="en-US" altLang="en-US" u="sng" dirty="0" smtClean="0"/>
          </a:p>
          <a:p>
            <a:r>
              <a:rPr lang="en-US" altLang="en-US" dirty="0"/>
              <a:t>Expansion </a:t>
            </a:r>
            <a:r>
              <a:rPr lang="en-US" altLang="en-US" dirty="0" smtClean="0"/>
              <a:t>modes:</a:t>
            </a:r>
          </a:p>
          <a:p>
            <a:pPr lvl="1"/>
            <a:r>
              <a:rPr lang="en-US" altLang="en-US" dirty="0" smtClean="0"/>
              <a:t>1meaning keyword = AUTOMATIC</a:t>
            </a:r>
            <a:endParaRPr lang="en-US" altLang="en-US" dirty="0"/>
          </a:p>
          <a:p>
            <a:pPr lvl="1"/>
            <a:r>
              <a:rPr lang="en-US" altLang="en-US" dirty="0" smtClean="0"/>
              <a:t>All other queries = SUPERVISED</a:t>
            </a:r>
            <a:endParaRPr lang="en-US" alt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altLang="en-US" dirty="0" smtClean="0"/>
              <a:t>Variants/synonyms</a:t>
            </a:r>
          </a:p>
          <a:p>
            <a:pPr lvl="1"/>
            <a:r>
              <a:rPr lang="en-US" altLang="en-US" dirty="0" smtClean="0"/>
              <a:t>words to be included </a:t>
            </a:r>
            <a:r>
              <a:rPr lang="en-US" altLang="en-US" dirty="0"/>
              <a:t>in </a:t>
            </a:r>
            <a:r>
              <a:rPr lang="en-US" altLang="en-US" dirty="0" smtClean="0"/>
              <a:t>search results</a:t>
            </a:r>
          </a:p>
          <a:p>
            <a:pPr lvl="1"/>
            <a:r>
              <a:rPr lang="en-US" altLang="en-US" dirty="0" smtClean="0"/>
              <a:t>too many results         delete </a:t>
            </a:r>
            <a:r>
              <a:rPr lang="en-US" altLang="en-US" dirty="0"/>
              <a:t>generic </a:t>
            </a:r>
            <a:r>
              <a:rPr lang="en-US" altLang="en-US" dirty="0" smtClean="0"/>
              <a:t>variants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781124" y="4572000"/>
            <a:ext cx="609600" cy="2286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the most of out CLIR?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Parameters: </a:t>
            </a:r>
          </a:p>
          <a:p>
            <a:pPr lvl="1"/>
            <a:r>
              <a:rPr lang="en-US" altLang="en-US" dirty="0" smtClean="0"/>
              <a:t>1</a:t>
            </a:r>
            <a:r>
              <a:rPr lang="en-US" altLang="en-US" dirty="0"/>
              <a:t>. Title and abstract: unconstrained </a:t>
            </a:r>
            <a:r>
              <a:rPr lang="en-US" altLang="en-US" dirty="0" smtClean="0"/>
              <a:t>distance</a:t>
            </a:r>
          </a:p>
          <a:p>
            <a:pPr lvl="1"/>
            <a:r>
              <a:rPr lang="en-US" altLang="en-US" dirty="0" smtClean="0"/>
              <a:t>2</a:t>
            </a:r>
            <a:r>
              <a:rPr lang="en-US" altLang="en-US" dirty="0"/>
              <a:t>. Claims: sentence/paragraph </a:t>
            </a:r>
            <a:r>
              <a:rPr lang="en-US" altLang="en-US" dirty="0" smtClean="0"/>
              <a:t>distance</a:t>
            </a:r>
          </a:p>
          <a:p>
            <a:pPr lvl="1"/>
            <a:r>
              <a:rPr lang="en-US" altLang="en-US" dirty="0" smtClean="0"/>
              <a:t>3</a:t>
            </a:r>
            <a:r>
              <a:rPr lang="en-US" altLang="en-US" dirty="0"/>
              <a:t>. Description: sentence/paragraph distance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altLang="en-US" dirty="0"/>
              <a:t>Stemming recommended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it developed?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Compilation of </a:t>
            </a:r>
            <a:r>
              <a:rPr lang="en-US" altLang="en-US" dirty="0" smtClean="0"/>
              <a:t>long lists </a:t>
            </a:r>
            <a:r>
              <a:rPr lang="en-US" altLang="en-US" dirty="0"/>
              <a:t>of titles in language pairs </a:t>
            </a:r>
          </a:p>
          <a:p>
            <a:r>
              <a:rPr lang="en-US" altLang="en-US" dirty="0"/>
              <a:t>Creation of in-house extraction methodology </a:t>
            </a:r>
          </a:p>
          <a:p>
            <a:r>
              <a:rPr lang="en-US" altLang="en-US" dirty="0"/>
              <a:t>Tool learns statistical bilingual dictionaries of titles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81350"/>
            <a:ext cx="52292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0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Quality of dictionaries</a:t>
            </a:r>
            <a:endParaRPr lang="en-US" alt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8435975" cy="4824412"/>
          </a:xfrm>
        </p:spPr>
        <p:txBody>
          <a:bodyPr/>
          <a:lstStyle/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endParaRPr lang="en-US" altLang="en-US" sz="2000" dirty="0"/>
          </a:p>
          <a:p>
            <a:pPr lvl="1">
              <a:buFontTx/>
              <a:buNone/>
            </a:pPr>
            <a:r>
              <a:rPr lang="en-US" altLang="en-US" sz="2000" dirty="0"/>
              <a:t>Chinese		Korean			Dutch</a:t>
            </a:r>
          </a:p>
          <a:p>
            <a:pPr lvl="1">
              <a:buFontTx/>
              <a:buNone/>
            </a:pPr>
            <a:r>
              <a:rPr lang="en-US" altLang="en-US" sz="2000" dirty="0"/>
              <a:t>English		Portuguese		Italian</a:t>
            </a:r>
          </a:p>
          <a:p>
            <a:pPr lvl="1">
              <a:buFontTx/>
              <a:buNone/>
            </a:pPr>
            <a:r>
              <a:rPr lang="en-US" altLang="en-US" sz="2000" dirty="0"/>
              <a:t>French		Russian		</a:t>
            </a:r>
            <a:r>
              <a:rPr lang="en-US" altLang="en-US" sz="2000" dirty="0" smtClean="0"/>
              <a:t>Swedish</a:t>
            </a:r>
          </a:p>
          <a:p>
            <a:pPr lvl="1">
              <a:buFontTx/>
              <a:buNone/>
            </a:pPr>
            <a:r>
              <a:rPr lang="en-US" altLang="en-US" sz="2000" dirty="0" smtClean="0"/>
              <a:t>German</a:t>
            </a:r>
            <a:r>
              <a:rPr lang="en-US" altLang="en-US" sz="2000" dirty="0"/>
              <a:t>		</a:t>
            </a:r>
            <a:r>
              <a:rPr lang="en-US" altLang="en-US" sz="2000" dirty="0" smtClean="0"/>
              <a:t>Spanish		Polish</a:t>
            </a:r>
            <a:endParaRPr lang="en-US" altLang="en-US" sz="2000" dirty="0"/>
          </a:p>
          <a:p>
            <a:pPr lvl="1">
              <a:buFontTx/>
              <a:buNone/>
            </a:pPr>
            <a:r>
              <a:rPr lang="en-US" altLang="en-US" sz="2000" dirty="0"/>
              <a:t>Japanese	</a:t>
            </a:r>
            <a:r>
              <a:rPr lang="en-US" altLang="en-US" sz="2000" dirty="0" smtClean="0"/>
              <a:t>				Danish</a:t>
            </a:r>
            <a:r>
              <a:rPr lang="en-US" altLang="en-US" sz="2000" dirty="0"/>
              <a:t>	</a:t>
            </a:r>
          </a:p>
          <a:p>
            <a:pPr lvl="1">
              <a:buFontTx/>
              <a:buNone/>
            </a:pPr>
            <a:endParaRPr lang="en-US" altLang="en-US" sz="2000" dirty="0"/>
          </a:p>
        </p:txBody>
      </p:sp>
      <p:graphicFrame>
        <p:nvGraphicFramePr>
          <p:cNvPr id="143364" name="Object 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838200" y="1524000"/>
          <a:ext cx="104616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3187302" imgH="4850794" progId="">
                  <p:embed/>
                </p:oleObj>
              </mc:Choice>
              <mc:Fallback>
                <p:oleObj r:id="rId4" imgW="3187302" imgH="4850794" progId="">
                  <p:embed/>
                  <p:pic>
                    <p:nvPicPr>
                      <p:cNvPr id="143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1046162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5" name="Object 5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3200400" y="1447800"/>
          <a:ext cx="1047750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6" imgW="2031746" imgH="3377778" progId="">
                  <p:embed/>
                </p:oleObj>
              </mc:Choice>
              <mc:Fallback>
                <p:oleObj r:id="rId6" imgW="2031746" imgH="3377778" progId="">
                  <p:embed/>
                  <p:pic>
                    <p:nvPicPr>
                      <p:cNvPr id="143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447800"/>
                        <a:ext cx="1047750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>
            <p:extLst/>
          </p:nvPr>
        </p:nvGraphicFramePr>
        <p:xfrm>
          <a:off x="5867400" y="1524000"/>
          <a:ext cx="1062037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8" imgW="2031746" imgH="3111111" progId="">
                  <p:embed/>
                </p:oleObj>
              </mc:Choice>
              <mc:Fallback>
                <p:oleObj r:id="rId8" imgW="2031746" imgH="3111111" progId="">
                  <p:embed/>
                  <p:pic>
                    <p:nvPicPr>
                      <p:cNvPr id="143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1062037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1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Disambiguation</a:t>
            </a:r>
            <a:endParaRPr lang="en-US" alt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 dirty="0" smtClean="0"/>
              <a:t>Process of </a:t>
            </a:r>
            <a:r>
              <a:rPr lang="en-US" altLang="en-US" dirty="0"/>
              <a:t>identifying the sense of a word in a sentence. </a:t>
            </a:r>
            <a:r>
              <a:rPr lang="en-US" altLang="en-US" sz="1200" dirty="0">
                <a:hlinkClick r:id="rId3"/>
              </a:rPr>
              <a:t>http://en.wikipedia.org/wiki/Disambiguation_%</a:t>
            </a:r>
            <a:r>
              <a:rPr lang="en-US" altLang="en-US" sz="1200" dirty="0" smtClean="0">
                <a:hlinkClick r:id="rId3"/>
              </a:rPr>
              <a:t>28disambiguation%29</a:t>
            </a:r>
            <a:endParaRPr lang="en-US" altLang="en-US" sz="1200" dirty="0" smtClean="0"/>
          </a:p>
          <a:p>
            <a:pPr marL="0" indent="0">
              <a:buNone/>
            </a:pPr>
            <a:endParaRPr lang="en-US" altLang="en-US" sz="1200" dirty="0" smtClean="0"/>
          </a:p>
          <a:p>
            <a:pPr marL="457200" indent="-457200"/>
            <a:r>
              <a:rPr lang="en-US" altLang="en-US" dirty="0" smtClean="0"/>
              <a:t>Applied </a:t>
            </a:r>
            <a:r>
              <a:rPr lang="en-US" altLang="en-US" dirty="0"/>
              <a:t>to </a:t>
            </a:r>
            <a:r>
              <a:rPr lang="en-US" altLang="en-US" dirty="0" smtClean="0"/>
              <a:t>keywords:</a:t>
            </a:r>
          </a:p>
          <a:p>
            <a:pPr marL="857250" lvl="1" indent="-457200"/>
            <a:r>
              <a:rPr lang="en-US" altLang="en-US" dirty="0"/>
              <a:t>t</a:t>
            </a:r>
            <a:r>
              <a:rPr lang="en-US" altLang="en-US" dirty="0" smtClean="0"/>
              <a:t>echnical domains</a:t>
            </a:r>
          </a:p>
          <a:p>
            <a:pPr marL="857250" lvl="1" indent="-457200"/>
            <a:r>
              <a:rPr lang="fr-CH" altLang="en-US" dirty="0" err="1" smtClean="0"/>
              <a:t>variants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38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 smtClean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7638"/>
            <a:ext cx="7278534" cy="53641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3429000"/>
            <a:ext cx="3505200" cy="1676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38200" y="5486400"/>
            <a:ext cx="7543800" cy="1220278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1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perform</a:t>
            </a:r>
            <a:r>
              <a:rPr lang="fr-CH" dirty="0" smtClean="0"/>
              <a:t> </a:t>
            </a:r>
            <a:r>
              <a:rPr lang="fr-CH" dirty="0" smtClean="0"/>
              <a:t>a </a:t>
            </a:r>
            <a:r>
              <a:rPr lang="fr-CH" dirty="0" err="1" smtClean="0"/>
              <a:t>search</a:t>
            </a:r>
            <a:r>
              <a:rPr lang="fr-CH" dirty="0" smtClean="0"/>
              <a:t> in the Global Design </a:t>
            </a:r>
            <a:r>
              <a:rPr lang="fr-CH" dirty="0" err="1" smtClean="0"/>
              <a:t>Database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16 at 5:30pm CET</a:t>
            </a:r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18 </a:t>
            </a:r>
            <a:r>
              <a:rPr lang="fr-CH" dirty="0"/>
              <a:t>at </a:t>
            </a:r>
            <a:r>
              <a:rPr lang="fr-CH" dirty="0" smtClean="0"/>
              <a:t>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https://attendee.gotowebinar.com/rt/2787233782654701825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read</a:t>
            </a:r>
            <a:r>
              <a:rPr lang="fr-CH" dirty="0" smtClean="0"/>
              <a:t>, </a:t>
            </a:r>
            <a:r>
              <a:rPr lang="fr-CH" dirty="0" err="1" smtClean="0"/>
              <a:t>save</a:t>
            </a:r>
            <a:r>
              <a:rPr lang="fr-CH" dirty="0" smtClean="0"/>
              <a:t> &amp; </a:t>
            </a:r>
            <a:r>
              <a:rPr lang="fr-CH" dirty="0" err="1" smtClean="0"/>
              <a:t>share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in the Global Brand </a:t>
            </a:r>
            <a:r>
              <a:rPr lang="fr-CH" dirty="0" err="1" smtClean="0"/>
              <a:t>Database</a:t>
            </a:r>
            <a:endParaRPr lang="fr-CH" dirty="0" smtClean="0"/>
          </a:p>
          <a:p>
            <a:endParaRPr lang="fr-CH" dirty="0"/>
          </a:p>
          <a:p>
            <a:pPr lvl="1"/>
            <a:r>
              <a:rPr lang="fr-CH" dirty="0" err="1" smtClean="0"/>
              <a:t>October</a:t>
            </a:r>
            <a:r>
              <a:rPr lang="fr-CH" dirty="0" smtClean="0"/>
              <a:t> 23 at 3:00pm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https://attendee.gotowebinar.com/register/5172829866925090051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633537"/>
            <a:ext cx="89725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Q:1 How </a:t>
            </a:r>
            <a:r>
              <a:rPr lang="fr-CH" sz="2800" dirty="0" err="1" smtClean="0">
                <a:solidFill>
                  <a:srgbClr val="0070C0"/>
                </a:solidFill>
              </a:rPr>
              <a:t>many</a:t>
            </a:r>
            <a:r>
              <a:rPr lang="fr-CH" sz="2800" dirty="0" smtClean="0">
                <a:solidFill>
                  <a:srgbClr val="0070C0"/>
                </a:solidFill>
              </a:rPr>
              <a:t> of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already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familiar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with</a:t>
            </a:r>
            <a:r>
              <a:rPr lang="fr-CH" sz="2800" dirty="0" smtClean="0">
                <a:solidFill>
                  <a:srgbClr val="0070C0"/>
                </a:solidFill>
              </a:rPr>
              <a:t> CLIR?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yes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no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BO" dirty="0"/>
              <a:t>CLIR – </a:t>
            </a:r>
            <a:r>
              <a:rPr lang="en-US" altLang="es-BO" dirty="0" smtClean="0"/>
              <a:t>14 </a:t>
            </a:r>
            <a:r>
              <a:rPr lang="en-US" altLang="es-BO" dirty="0"/>
              <a:t>languages available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s-BO" sz="2000" u="sng" dirty="0"/>
              <a:t>NON-ASIAN</a:t>
            </a:r>
          </a:p>
          <a:p>
            <a:r>
              <a:rPr lang="fr-CH" altLang="es-BO" sz="2000" dirty="0" err="1" smtClean="0"/>
              <a:t>Danish</a:t>
            </a:r>
            <a:endParaRPr lang="en-US" altLang="es-BO" sz="2000" dirty="0"/>
          </a:p>
          <a:p>
            <a:r>
              <a:rPr lang="en-US" altLang="es-BO" sz="2000" dirty="0"/>
              <a:t>Dutch</a:t>
            </a:r>
          </a:p>
          <a:p>
            <a:r>
              <a:rPr lang="en-US" altLang="es-BO" sz="2000" dirty="0"/>
              <a:t>English</a:t>
            </a:r>
          </a:p>
          <a:p>
            <a:r>
              <a:rPr lang="en-US" altLang="es-BO" sz="2000" dirty="0"/>
              <a:t>French</a:t>
            </a:r>
          </a:p>
          <a:p>
            <a:r>
              <a:rPr lang="en-US" altLang="es-BO" sz="2000" dirty="0"/>
              <a:t>German</a:t>
            </a:r>
          </a:p>
          <a:p>
            <a:r>
              <a:rPr lang="en-US" altLang="es-BO" sz="2000" dirty="0" smtClean="0"/>
              <a:t>Italian</a:t>
            </a:r>
          </a:p>
          <a:p>
            <a:r>
              <a:rPr lang="fr-CH" altLang="es-BO" sz="2000" dirty="0" err="1" smtClean="0"/>
              <a:t>Polish</a:t>
            </a:r>
            <a:endParaRPr lang="en-US" altLang="es-BO" sz="2000" dirty="0"/>
          </a:p>
          <a:p>
            <a:r>
              <a:rPr lang="en-US" altLang="es-BO" sz="2000" dirty="0"/>
              <a:t>Portuguese</a:t>
            </a:r>
          </a:p>
          <a:p>
            <a:r>
              <a:rPr lang="en-US" altLang="es-BO" sz="2000" dirty="0"/>
              <a:t>Russian</a:t>
            </a:r>
          </a:p>
          <a:p>
            <a:r>
              <a:rPr lang="en-US" altLang="es-BO" sz="2000" dirty="0"/>
              <a:t>Spanish</a:t>
            </a:r>
          </a:p>
          <a:p>
            <a:r>
              <a:rPr lang="en-US" altLang="es-BO" sz="2000" dirty="0"/>
              <a:t>Swedish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s-BO" sz="2000" u="sng"/>
              <a:t>ASIAN</a:t>
            </a:r>
          </a:p>
          <a:p>
            <a:endParaRPr lang="en-US" altLang="es-BO" sz="2000" u="sng"/>
          </a:p>
          <a:p>
            <a:r>
              <a:rPr lang="en-US" altLang="es-BO" sz="2000"/>
              <a:t>Chinese</a:t>
            </a:r>
          </a:p>
          <a:p>
            <a:r>
              <a:rPr lang="en-US" altLang="es-BO" sz="2000"/>
              <a:t>Japanese</a:t>
            </a:r>
          </a:p>
          <a:p>
            <a:r>
              <a:rPr lang="en-US" altLang="es-BO" sz="2000"/>
              <a:t>Korean</a:t>
            </a:r>
          </a:p>
        </p:txBody>
      </p:sp>
    </p:spTree>
    <p:extLst>
      <p:ext uri="{BB962C8B-B14F-4D97-AF65-F5344CB8AC3E}">
        <p14:creationId xmlns:p14="http://schemas.microsoft.com/office/powerpoint/2010/main" val="1491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Historical</a:t>
            </a:r>
            <a:r>
              <a:rPr lang="fr-CH" dirty="0" smtClean="0"/>
              <a:t> background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447800"/>
            <a:ext cx="516466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Where</a:t>
            </a:r>
            <a:r>
              <a:rPr lang="fr-CH" dirty="0"/>
              <a:t> to </a:t>
            </a:r>
            <a:r>
              <a:rPr lang="fr-CH" dirty="0" err="1"/>
              <a:t>find</a:t>
            </a:r>
            <a:r>
              <a:rPr lang="fr-CH" dirty="0"/>
              <a:t> </a:t>
            </a:r>
            <a:r>
              <a:rPr lang="fr-CH" dirty="0" err="1"/>
              <a:t>it</a:t>
            </a:r>
            <a:r>
              <a:rPr lang="fr-CH" dirty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6" y="1552575"/>
            <a:ext cx="8809924" cy="3552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 flipV="1">
            <a:off x="762000" y="3657600"/>
            <a:ext cx="2133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How to use </a:t>
            </a:r>
            <a:r>
              <a:rPr lang="fr-CH" dirty="0" err="1"/>
              <a:t>it</a:t>
            </a:r>
            <a:r>
              <a:rPr lang="fr-CH" dirty="0"/>
              <a:t>?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885950"/>
            <a:ext cx="8705850" cy="30861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10800000">
            <a:off x="5486400" y="2590800"/>
            <a:ext cx="1828800" cy="5334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4800" y="3124200"/>
            <a:ext cx="32766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</Template>
  <TotalTime>1</TotalTime>
  <Words>500</Words>
  <Application>Microsoft Office PowerPoint</Application>
  <PresentationFormat>On-screen Show (4:3)</PresentationFormat>
  <Paragraphs>223</Paragraphs>
  <Slides>49</Slides>
  <Notes>7</Notes>
  <HiddenSlides>0</HiddenSlides>
  <MMClips>4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Adobe Gothic Std B</vt:lpstr>
      <vt:lpstr>ヒラギノ角ゴ Pro W3</vt:lpstr>
      <vt:lpstr>Arial</vt:lpstr>
      <vt:lpstr>Arial Black</vt:lpstr>
      <vt:lpstr>Arial Rounded MT Bold</vt:lpstr>
      <vt:lpstr>template_english</vt:lpstr>
      <vt:lpstr>PowerPoint Presentation</vt:lpstr>
      <vt:lpstr>Patent keyword searches: challenges</vt:lpstr>
      <vt:lpstr>PowerPoint Presentation</vt:lpstr>
      <vt:lpstr>What is it?</vt:lpstr>
      <vt:lpstr>Q:1 How many of you are already familiar with CLIR?</vt:lpstr>
      <vt:lpstr>CLIR – 14 languages available</vt:lpstr>
      <vt:lpstr>Historical background</vt:lpstr>
      <vt:lpstr>Where to find it?</vt:lpstr>
      <vt:lpstr>How to use it? Interface</vt:lpstr>
      <vt:lpstr>Query language</vt:lpstr>
      <vt:lpstr>Expansion mode</vt:lpstr>
      <vt:lpstr>CLIR: precision vs recall</vt:lpstr>
      <vt:lpstr>Example: precision</vt:lpstr>
      <vt:lpstr>Results for «precision»</vt:lpstr>
      <vt:lpstr>Example: recall</vt:lpstr>
      <vt:lpstr>Results for «recall»</vt:lpstr>
      <vt:lpstr>Example </vt:lpstr>
      <vt:lpstr>Automatic mode</vt:lpstr>
      <vt:lpstr>PowerPoint Presentation</vt:lpstr>
      <vt:lpstr>Result list</vt:lpstr>
      <vt:lpstr>Supervised mode</vt:lpstr>
      <vt:lpstr>Step 1: technical field selection</vt:lpstr>
      <vt:lpstr>Step 2: synonym selection</vt:lpstr>
      <vt:lpstr>Step 3: translated term selection</vt:lpstr>
      <vt:lpstr>Relevance checking</vt:lpstr>
      <vt:lpstr>Fields</vt:lpstr>
      <vt:lpstr>Acceptable distance</vt:lpstr>
      <vt:lpstr>Stemming</vt:lpstr>
      <vt:lpstr>Stemming</vt:lpstr>
      <vt:lpstr>IPC checking</vt:lpstr>
      <vt:lpstr>PowerPoint Presentation</vt:lpstr>
      <vt:lpstr>PowerPoint Presentation</vt:lpstr>
      <vt:lpstr>Query combination</vt:lpstr>
      <vt:lpstr>Why is CLIR useful?</vt:lpstr>
      <vt:lpstr>PowerPoint Presentation</vt:lpstr>
      <vt:lpstr>Q:3 which expansion mode was used to obtain this result list?</vt:lpstr>
      <vt:lpstr>Q:3: which expansion mode was used to obtain this result list?</vt:lpstr>
      <vt:lpstr>Q:2: which languages are supported by CLIR?</vt:lpstr>
      <vt:lpstr>Q:2:  which languages are supported by CLIR?</vt:lpstr>
      <vt:lpstr>How to make the most of out CLIR?</vt:lpstr>
      <vt:lpstr>How to make the most of out CLIR?</vt:lpstr>
      <vt:lpstr>How was it developed?</vt:lpstr>
      <vt:lpstr>Quality of dictionaries</vt:lpstr>
      <vt:lpstr>Disambiguation</vt:lpstr>
      <vt:lpstr>Future/past webinars:</vt:lpstr>
      <vt:lpstr>Global Design Database: webinar</vt:lpstr>
      <vt:lpstr>Global Brand Database: webinar</vt:lpstr>
      <vt:lpstr>Forum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2018-09-27T15:09:32Z</dcterms:created>
  <dcterms:modified xsi:type="dcterms:W3CDTF">2018-09-27T15:11:13Z</dcterms:modified>
</cp:coreProperties>
</file>