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9" r:id="rId48"/>
    <p:sldId id="308"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23" d="100"/>
          <a:sy n="123" d="100"/>
        </p:scale>
        <p:origin x="-6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cs typeface="Arial" charset="0"/>
              </a:rPr>
              <a:t>Patent documents contain a lot of technical information and not all of it is directly linked to the invention but merely explains the state of the art. The rules of the IPC require all new and non-obvious technical information, i.e. the disclosed information that is eventually worth granting a patent must be classified.</a:t>
            </a:r>
          </a:p>
          <a:p>
            <a:pPr eaLnBrk="1" hangingPunct="1"/>
            <a:r>
              <a:rPr lang="en-US" altLang="ja-JP" smtClean="0">
                <a:latin typeface="Times New Roman" pitchFamily="18" charset="0"/>
                <a:cs typeface="Arial" charset="0"/>
              </a:rPr>
              <a:t>Any additional information, that need not be new but may be useful for search purposes, can also be classified, at the discretion of the classifier.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1" lang="ja-JP" altLang="en-US" smtClean="0">
              <a:latin typeface="Times New Roman" pitchFamily="18" charset="0"/>
              <a:cs typeface="Arial" charset="0"/>
            </a:endParaRPr>
          </a:p>
        </p:txBody>
      </p:sp>
      <p:sp>
        <p:nvSpPr>
          <p:cNvPr id="63492" name="スライド番号プレースホルダー 3"/>
          <p:cNvSpPr txBox="1">
            <a:spLocks noGrp="1"/>
          </p:cNvSpPr>
          <p:nvPr/>
        </p:nvSpPr>
        <p:spPr bwMode="auto">
          <a:xfrm>
            <a:off x="3887056" y="8686288"/>
            <a:ext cx="2970945"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fld id="{DE3377C6-C4CE-4860-92B4-6A4D35F401B3}" type="slidenum">
              <a:rPr lang="de-DE" altLang="ja-JP" sz="1200">
                <a:latin typeface="Times New Roman" pitchFamily="18" charset="0"/>
              </a:rPr>
              <a:pPr algn="r" eaLnBrk="1" hangingPunct="1"/>
              <a:t>5</a:t>
            </a:fld>
            <a:endParaRPr lang="de-DE" altLang="ja-JP"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latin typeface="Times New Roman" pitchFamily="18" charset="0"/>
              </a:rPr>
              <a:t>Symbol is a succession of upper case letters and numbers.</a:t>
            </a:r>
          </a:p>
          <a:p>
            <a:pPr eaLnBrk="1" hangingPunct="1"/>
            <a:r>
              <a:rPr lang="en-US" altLang="ja-JP" smtClean="0">
                <a:latin typeface="Times New Roman" pitchFamily="18" charset="0"/>
              </a:rPr>
              <a:t>Title is a phrase or succession of phrases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dirty="0"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dirty="0" smtClean="0">
                <a:latin typeface="Times New Roman" pitchFamily="18" charset="0"/>
                <a:ea typeface="ＭＳ Ｐゴシック" pitchFamily="34" charset="-128"/>
              </a:rPr>
              <a:t>The first letter indicates the </a:t>
            </a:r>
            <a:r>
              <a:rPr lang="de-DE" b="1" dirty="0" smtClean="0">
                <a:latin typeface="Times New Roman" pitchFamily="18" charset="0"/>
                <a:ea typeface="ＭＳ Ｐゴシック" pitchFamily="34" charset="-128"/>
              </a:rPr>
              <a:t>section</a:t>
            </a:r>
            <a:r>
              <a:rPr lang="de-DE" dirty="0" smtClean="0">
                <a:latin typeface="Times New Roman" pitchFamily="18" charset="0"/>
                <a:ea typeface="ＭＳ Ｐゴシック" pitchFamily="34" charset="-128"/>
              </a:rPr>
              <a:t> of the IPC to which it belongs; there are 8 sections represented by the letters A, B,..H.</a:t>
            </a:r>
          </a:p>
          <a:p>
            <a:pPr eaLnBrk="1" hangingPunct="1"/>
            <a:r>
              <a:rPr lang="de-DE" dirty="0" smtClean="0">
                <a:latin typeface="Times New Roman" pitchFamily="18" charset="0"/>
                <a:ea typeface="ＭＳ Ｐゴシック" pitchFamily="34" charset="-128"/>
              </a:rPr>
              <a:t>The section letter and the following two digits represent a </a:t>
            </a:r>
            <a:r>
              <a:rPr lang="de-DE" b="1" dirty="0" smtClean="0">
                <a:latin typeface="Times New Roman" pitchFamily="18" charset="0"/>
                <a:ea typeface="ＭＳ Ｐゴシック" pitchFamily="34" charset="-128"/>
              </a:rPr>
              <a:t>class</a:t>
            </a:r>
            <a:r>
              <a:rPr lang="de-DE" dirty="0" smtClean="0">
                <a:latin typeface="Times New Roman" pitchFamily="18" charset="0"/>
                <a:ea typeface="ＭＳ Ｐゴシック" pitchFamily="34" charset="-128"/>
              </a:rPr>
              <a:t> symbol.</a:t>
            </a:r>
          </a:p>
          <a:p>
            <a:pPr eaLnBrk="1" hangingPunct="1"/>
            <a:r>
              <a:rPr lang="de-DE" dirty="0" smtClean="0">
                <a:latin typeface="Times New Roman" pitchFamily="18" charset="0"/>
                <a:ea typeface="ＭＳ Ｐゴシック" pitchFamily="34" charset="-128"/>
              </a:rPr>
              <a:t>Adding another letter to the class symbol generates the symbol of a </a:t>
            </a:r>
            <a:r>
              <a:rPr lang="de-DE" b="1" dirty="0" smtClean="0">
                <a:latin typeface="Times New Roman" pitchFamily="18" charset="0"/>
                <a:ea typeface="ＭＳ Ｐゴシック" pitchFamily="34" charset="-128"/>
              </a:rPr>
              <a:t>subclass</a:t>
            </a:r>
            <a:r>
              <a:rPr lang="de-DE" dirty="0" smtClean="0">
                <a:latin typeface="Times New Roman" pitchFamily="18" charset="0"/>
                <a:ea typeface="ＭＳ Ｐゴシック" pitchFamily="34" charset="-128"/>
              </a:rPr>
              <a:t> being part of the class.</a:t>
            </a:r>
          </a:p>
          <a:p>
            <a:pPr eaLnBrk="1" hangingPunct="1"/>
            <a:r>
              <a:rPr lang="de-DE" dirty="0" smtClean="0">
                <a:latin typeface="Times New Roman" pitchFamily="18" charset="0"/>
                <a:ea typeface="ＭＳ Ｐゴシック" pitchFamily="34" charset="-128"/>
              </a:rPr>
              <a:t>After this subclass part of the symbol follows the </a:t>
            </a:r>
            <a:r>
              <a:rPr lang="de-DE" b="1" dirty="0" smtClean="0">
                <a:latin typeface="Times New Roman" pitchFamily="18" charset="0"/>
                <a:ea typeface="ＭＳ Ｐゴシック" pitchFamily="34" charset="-128"/>
              </a:rPr>
              <a:t>group</a:t>
            </a:r>
            <a:r>
              <a:rPr lang="de-DE" dirty="0"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dirty="0"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46FDB-E9FB-4CF9-BA50-90229D3472DE}" type="slidenum">
              <a:rPr lang="en-US"/>
              <a:pPr>
                <a:defRPr/>
              </a:pPr>
              <a:t>‹#›</a:t>
            </a:fld>
            <a:endParaRPr lang="en-US"/>
          </a:p>
        </p:txBody>
      </p:sp>
    </p:spTree>
    <p:extLst>
      <p:ext uri="{BB962C8B-B14F-4D97-AF65-F5344CB8AC3E}">
        <p14:creationId xmlns:p14="http://schemas.microsoft.com/office/powerpoint/2010/main" val="361414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CAD040-D3E6-42D0-A1D1-2725567D1B64}" type="slidenum">
              <a:rPr lang="en-US"/>
              <a:pPr>
                <a:defRPr/>
              </a:pPr>
              <a:t>‹#›</a:t>
            </a:fld>
            <a:endParaRPr lang="en-US"/>
          </a:p>
        </p:txBody>
      </p:sp>
    </p:spTree>
    <p:extLst>
      <p:ext uri="{BB962C8B-B14F-4D97-AF65-F5344CB8AC3E}">
        <p14:creationId xmlns:p14="http://schemas.microsoft.com/office/powerpoint/2010/main" val="200987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ipc.mail@wipo.i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0.png"/><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0.png"/><Relationship Id="rId5" Type="http://schemas.openxmlformats.org/officeDocument/2006/relationships/audio" Target="../media/audio2.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0.png"/><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attendee.gotowebinar.com/rt/1978876131026604803"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global.gotowebinar.com/manageWebinar.tmpl?webinar=1256669614973868035"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attendee.gotowebinar.com/register/3976121410613718786"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3.png"/><Relationship Id="rId4"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Questions/concerns</a:t>
            </a:r>
          </a:p>
        </p:txBody>
      </p:sp>
      <p:sp>
        <p:nvSpPr>
          <p:cNvPr id="7171" name="Rectangle 3"/>
          <p:cNvSpPr>
            <a:spLocks noGrp="1" noChangeArrowheads="1"/>
          </p:cNvSpPr>
          <p:nvPr>
            <p:ph type="body" idx="1"/>
          </p:nvPr>
        </p:nvSpPr>
        <p:spPr>
          <a:xfrm>
            <a:off x="539750" y="2505075"/>
            <a:ext cx="8229600" cy="4352925"/>
          </a:xfrm>
        </p:spPr>
        <p:txBody>
          <a:bodyPr/>
          <a:lstStyle/>
          <a:p>
            <a:pPr eaLnBrk="1" hangingPunct="1">
              <a:buFontTx/>
              <a:buNone/>
            </a:pPr>
            <a:r>
              <a:rPr lang="en-US" sz="5400" b="1" dirty="0" smtClean="0">
                <a:solidFill>
                  <a:srgbClr val="0033CC"/>
                </a:solidFill>
              </a:rPr>
              <a:t>patentscope@wipo.int</a:t>
            </a:r>
          </a:p>
        </p:txBody>
      </p:sp>
    </p:spTree>
    <p:extLst>
      <p:ext uri="{BB962C8B-B14F-4D97-AF65-F5344CB8AC3E}">
        <p14:creationId xmlns:p14="http://schemas.microsoft.com/office/powerpoint/2010/main" val="1510347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1"/>
          <p:cNvSpPr>
            <a:spLocks noGrp="1" noChangeArrowheads="1"/>
          </p:cNvSpPr>
          <p:nvPr>
            <p:ph type="title"/>
          </p:nvPr>
        </p:nvSpPr>
        <p:spPr/>
        <p:txBody>
          <a:bodyPr/>
          <a:lstStyle/>
          <a:p>
            <a:pPr eaLnBrk="1" hangingPunct="1"/>
            <a:r>
              <a:rPr lang="en-US" altLang="ja-JP" dirty="0" smtClean="0">
                <a:ea typeface="ＭＳ Ｐゴシック" pitchFamily="34" charset="-128"/>
              </a:rPr>
              <a:t>Example: A23G9/04</a:t>
            </a:r>
            <a:endParaRPr lang="en-US" altLang="ja-JP" dirty="0" smtClean="0">
              <a:ea typeface="ＭＳ Ｐゴシック" pitchFamily="34" charset="-128"/>
            </a:endParaRPr>
          </a:p>
        </p:txBody>
      </p:sp>
      <p:sp>
        <p:nvSpPr>
          <p:cNvPr id="24582" name="Text Box 6"/>
          <p:cNvSpPr txBox="1">
            <a:spLocks noChangeArrowheads="1"/>
          </p:cNvSpPr>
          <p:nvPr/>
        </p:nvSpPr>
        <p:spPr bwMode="auto">
          <a:xfrm>
            <a:off x="127861" y="1676400"/>
            <a:ext cx="8915400" cy="8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2300" dirty="0" smtClean="0">
                <a:solidFill>
                  <a:srgbClr val="00B050"/>
                </a:solidFill>
                <a:ea typeface="Arial Unicode MS" pitchFamily="34" charset="-128"/>
                <a:cs typeface="Arial Unicode MS" pitchFamily="34" charset="-128"/>
              </a:rPr>
              <a:t>A</a:t>
            </a:r>
            <a:r>
              <a:rPr lang="de-DE" sz="2300" dirty="0" smtClean="0">
                <a:ea typeface="Arial Unicode MS" pitchFamily="34" charset="-128"/>
                <a:cs typeface="Arial Unicode MS" pitchFamily="34" charset="-128"/>
              </a:rPr>
              <a:t>.........</a:t>
            </a:r>
            <a:r>
              <a:rPr lang="de-DE" sz="2300" dirty="0" smtClean="0">
                <a:solidFill>
                  <a:srgbClr val="000000"/>
                </a:solidFill>
                <a:ea typeface="Arial Unicode MS" pitchFamily="34" charset="-128"/>
                <a:cs typeface="Arial Unicode MS" pitchFamily="34" charset="-128"/>
              </a:rPr>
              <a:t>.................Section </a:t>
            </a:r>
            <a:r>
              <a:rPr lang="de-DE" sz="2300" dirty="0">
                <a:solidFill>
                  <a:srgbClr val="000000"/>
                </a:solidFill>
                <a:ea typeface="Arial Unicode MS" pitchFamily="34" charset="-128"/>
                <a:cs typeface="Arial Unicode MS" pitchFamily="34" charset="-128"/>
              </a:rPr>
              <a:t>(A, B, ... H</a:t>
            </a:r>
            <a:r>
              <a:rPr lang="de-DE" sz="2300" dirty="0" smtClean="0">
                <a:solidFill>
                  <a:srgbClr val="000000"/>
                </a:solidFill>
                <a:ea typeface="Arial Unicode MS" pitchFamily="34" charset="-128"/>
                <a:cs typeface="Arial Unicode MS" pitchFamily="34" charset="-128"/>
              </a:rPr>
              <a:t>) 	</a:t>
            </a:r>
            <a:r>
              <a:rPr lang="de-DE" sz="2300" dirty="0" smtClean="0">
                <a:solidFill>
                  <a:srgbClr val="00B050"/>
                </a:solidFill>
                <a:ea typeface="Arial Unicode MS" pitchFamily="34" charset="-128"/>
                <a:cs typeface="Arial Unicode MS" pitchFamily="34" charset="-128"/>
              </a:rPr>
              <a:t>Human Necessities</a:t>
            </a:r>
          </a:p>
          <a:p>
            <a:pPr eaLnBrk="1" fontAlgn="base" hangingPunct="1">
              <a:spcBef>
                <a:spcPct val="0"/>
              </a:spcBef>
              <a:spcAft>
                <a:spcPct val="0"/>
              </a:spcAft>
            </a:pPr>
            <a:r>
              <a:rPr lang="de-DE" sz="2300" dirty="0">
                <a:solidFill>
                  <a:srgbClr val="000000"/>
                </a:solidFill>
                <a:ea typeface="Arial Unicode MS" pitchFamily="34" charset="-128"/>
                <a:cs typeface="Arial Unicode MS" pitchFamily="34" charset="-128"/>
              </a:rPr>
              <a:t>	</a:t>
            </a:r>
            <a:r>
              <a:rPr lang="de-DE" sz="2300" dirty="0" smtClean="0">
                <a:solidFill>
                  <a:srgbClr val="000000"/>
                </a:solidFill>
                <a:ea typeface="Arial Unicode MS" pitchFamily="34" charset="-128"/>
                <a:cs typeface="Arial Unicode MS" pitchFamily="34" charset="-128"/>
              </a:rPr>
              <a:t>				    	Foodstuffs; Tobacco</a:t>
            </a:r>
            <a:endParaRPr lang="de-DE" sz="2300" dirty="0">
              <a:solidFill>
                <a:srgbClr val="000000"/>
              </a:solidFill>
              <a:ea typeface="Arial Unicode MS" pitchFamily="34" charset="-128"/>
              <a:cs typeface="Arial Unicode MS" pitchFamily="34" charset="-128"/>
            </a:endParaRPr>
          </a:p>
        </p:txBody>
      </p:sp>
      <p:sp>
        <p:nvSpPr>
          <p:cNvPr id="24583" name="Rectangle 8"/>
          <p:cNvSpPr>
            <a:spLocks noChangeArrowheads="1"/>
          </p:cNvSpPr>
          <p:nvPr/>
        </p:nvSpPr>
        <p:spPr bwMode="auto">
          <a:xfrm>
            <a:off x="64451" y="2743200"/>
            <a:ext cx="8978810" cy="156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fontAlgn="base">
              <a:spcBef>
                <a:spcPct val="0"/>
              </a:spcBef>
              <a:spcAft>
                <a:spcPct val="0"/>
              </a:spcAft>
            </a:pPr>
            <a:r>
              <a:rPr lang="de-DE" sz="2400" dirty="0">
                <a:solidFill>
                  <a:srgbClr val="000000"/>
                </a:solidFill>
                <a:ea typeface="Arial Unicode MS" pitchFamily="34" charset="-128"/>
                <a:cs typeface="Arial Unicode MS" pitchFamily="34" charset="-128"/>
              </a:rPr>
              <a:t>A</a:t>
            </a:r>
            <a:r>
              <a:rPr lang="de-DE" sz="2400" dirty="0">
                <a:solidFill>
                  <a:srgbClr val="00B0F0"/>
                </a:solidFill>
                <a:ea typeface="Arial Unicode MS" pitchFamily="34" charset="-128"/>
                <a:cs typeface="Arial Unicode MS" pitchFamily="34" charset="-128"/>
              </a:rPr>
              <a:t>23</a:t>
            </a:r>
            <a:r>
              <a:rPr lang="de-DE" sz="2400" dirty="0">
                <a:solidFill>
                  <a:srgbClr val="000000"/>
                </a:solidFill>
                <a:ea typeface="Arial Unicode MS" pitchFamily="34" charset="-128"/>
                <a:cs typeface="Arial Unicode MS" pitchFamily="34" charset="-128"/>
              </a:rPr>
              <a:t>	</a:t>
            </a:r>
            <a:r>
              <a:rPr lang="de-DE" sz="2400" dirty="0" smtClean="0">
                <a:solidFill>
                  <a:srgbClr val="000000"/>
                </a:solidFill>
                <a:ea typeface="Arial Unicode MS" pitchFamily="34" charset="-128"/>
                <a:cs typeface="Arial Unicode MS" pitchFamily="34" charset="-128"/>
              </a:rPr>
              <a:t>................. Class  </a:t>
            </a:r>
            <a:r>
              <a:rPr lang="de-DE" sz="2400" dirty="0">
                <a:solidFill>
                  <a:srgbClr val="000000"/>
                </a:solidFill>
                <a:ea typeface="Arial Unicode MS" pitchFamily="34" charset="-128"/>
                <a:cs typeface="Arial Unicode MS" pitchFamily="34" charset="-128"/>
              </a:rPr>
              <a:t>(any 2 digits</a:t>
            </a:r>
            <a:r>
              <a:rPr lang="de-DE" sz="2400" dirty="0" smtClean="0">
                <a:solidFill>
                  <a:srgbClr val="000000"/>
                </a:solidFill>
                <a:ea typeface="Arial Unicode MS" pitchFamily="34" charset="-128"/>
                <a:cs typeface="Arial Unicode MS" pitchFamily="34" charset="-128"/>
              </a:rPr>
              <a:t>) 	</a:t>
            </a:r>
            <a:r>
              <a:rPr lang="de-DE" sz="2400" dirty="0" smtClean="0">
                <a:solidFill>
                  <a:srgbClr val="00B0F0"/>
                </a:solidFill>
                <a:ea typeface="Arial Unicode MS" pitchFamily="34" charset="-128"/>
                <a:cs typeface="Arial Unicode MS" pitchFamily="34" charset="-128"/>
              </a:rPr>
              <a:t>Foods or Foodstuffs; 						their treament, not 							covered by other 							classes </a:t>
            </a:r>
            <a:endParaRPr lang="de-DE" sz="2400" dirty="0">
              <a:solidFill>
                <a:srgbClr val="00B0F0"/>
              </a:solidFill>
              <a:ea typeface="Arial Unicode MS" pitchFamily="34" charset="-128"/>
              <a:cs typeface="Arial Unicode MS" pitchFamily="34" charset="-128"/>
            </a:endParaRPr>
          </a:p>
        </p:txBody>
      </p:sp>
      <p:sp>
        <p:nvSpPr>
          <p:cNvPr id="24584" name="Rectangle 9"/>
          <p:cNvSpPr>
            <a:spLocks noChangeArrowheads="1"/>
          </p:cNvSpPr>
          <p:nvPr/>
        </p:nvSpPr>
        <p:spPr bwMode="auto">
          <a:xfrm>
            <a:off x="62442" y="4337389"/>
            <a:ext cx="906780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fontAlgn="base">
              <a:spcBef>
                <a:spcPct val="0"/>
              </a:spcBef>
              <a:spcAft>
                <a:spcPct val="0"/>
              </a:spcAft>
            </a:pPr>
            <a:r>
              <a:rPr lang="de-DE" sz="2400" dirty="0" smtClean="0">
                <a:solidFill>
                  <a:srgbClr val="000000"/>
                </a:solidFill>
                <a:ea typeface="Arial Unicode MS" pitchFamily="34" charset="-128"/>
                <a:cs typeface="Arial Unicode MS" pitchFamily="34" charset="-128"/>
              </a:rPr>
              <a:t>A23</a:t>
            </a:r>
            <a:r>
              <a:rPr lang="de-DE" sz="2400" dirty="0" smtClean="0">
                <a:solidFill>
                  <a:schemeClr val="accent2">
                    <a:lumMod val="60000"/>
                    <a:lumOff val="40000"/>
                  </a:schemeClr>
                </a:solidFill>
                <a:ea typeface="Arial Unicode MS" pitchFamily="34" charset="-128"/>
                <a:cs typeface="Arial Unicode MS" pitchFamily="34" charset="-128"/>
              </a:rPr>
              <a:t>G</a:t>
            </a:r>
            <a:r>
              <a:rPr lang="de-DE" sz="2400" dirty="0">
                <a:solidFill>
                  <a:srgbClr val="000000"/>
                </a:solidFill>
                <a:ea typeface="Arial Unicode MS" pitchFamily="34" charset="-128"/>
                <a:cs typeface="Arial Unicode MS" pitchFamily="34" charset="-128"/>
              </a:rPr>
              <a:t>	</a:t>
            </a:r>
            <a:r>
              <a:rPr lang="de-DE" sz="2400" dirty="0" smtClean="0">
                <a:solidFill>
                  <a:srgbClr val="000000"/>
                </a:solidFill>
                <a:ea typeface="Arial Unicode MS" pitchFamily="34" charset="-128"/>
                <a:cs typeface="Arial Unicode MS" pitchFamily="34" charset="-128"/>
              </a:rPr>
              <a:t>..................Subclass </a:t>
            </a:r>
            <a:r>
              <a:rPr lang="de-DE" sz="2400" dirty="0">
                <a:solidFill>
                  <a:srgbClr val="000000"/>
                </a:solidFill>
                <a:ea typeface="Arial Unicode MS" pitchFamily="34" charset="-128"/>
                <a:cs typeface="Arial Unicode MS" pitchFamily="34" charset="-128"/>
              </a:rPr>
              <a:t>(any letter</a:t>
            </a:r>
            <a:r>
              <a:rPr lang="de-DE" sz="2400" dirty="0" smtClean="0">
                <a:solidFill>
                  <a:srgbClr val="000000"/>
                </a:solidFill>
                <a:ea typeface="Arial Unicode MS" pitchFamily="34" charset="-128"/>
                <a:cs typeface="Arial Unicode MS" pitchFamily="34" charset="-128"/>
              </a:rPr>
              <a:t>) 	</a:t>
            </a:r>
            <a:r>
              <a:rPr lang="de-DE" sz="2400" dirty="0" smtClean="0">
                <a:solidFill>
                  <a:schemeClr val="accent2">
                    <a:lumMod val="60000"/>
                    <a:lumOff val="40000"/>
                  </a:schemeClr>
                </a:solidFill>
                <a:ea typeface="Arial Unicode MS" pitchFamily="34" charset="-128"/>
                <a:cs typeface="Arial Unicode MS" pitchFamily="34" charset="-128"/>
              </a:rPr>
              <a:t>Cocoa, coca products....</a:t>
            </a:r>
            <a:endParaRPr lang="de-DE" sz="2400" dirty="0">
              <a:solidFill>
                <a:schemeClr val="accent2">
                  <a:lumMod val="60000"/>
                  <a:lumOff val="40000"/>
                </a:schemeClr>
              </a:solidFill>
              <a:ea typeface="Arial Unicode MS" pitchFamily="34" charset="-128"/>
              <a:cs typeface="Arial Unicode MS" pitchFamily="34" charset="-128"/>
            </a:endParaRPr>
          </a:p>
        </p:txBody>
      </p:sp>
      <p:sp>
        <p:nvSpPr>
          <p:cNvPr id="24585" name="Rectangle 10"/>
          <p:cNvSpPr>
            <a:spLocks noChangeArrowheads="1"/>
          </p:cNvSpPr>
          <p:nvPr/>
        </p:nvSpPr>
        <p:spPr bwMode="auto">
          <a:xfrm>
            <a:off x="54693" y="4940449"/>
            <a:ext cx="8902610" cy="12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fontAlgn="base">
              <a:spcBef>
                <a:spcPct val="0"/>
              </a:spcBef>
              <a:spcAft>
                <a:spcPct val="0"/>
              </a:spcAft>
            </a:pPr>
            <a:r>
              <a:rPr lang="de-DE" sz="2400" dirty="0">
                <a:solidFill>
                  <a:srgbClr val="000000"/>
                </a:solidFill>
                <a:ea typeface="Arial Unicode MS" pitchFamily="34" charset="-128"/>
                <a:cs typeface="Arial Unicode MS" pitchFamily="34" charset="-128"/>
              </a:rPr>
              <a:t>A23G </a:t>
            </a:r>
            <a:r>
              <a:rPr lang="de-DE" sz="2400" dirty="0" smtClean="0">
                <a:solidFill>
                  <a:srgbClr val="333399"/>
                </a:solidFill>
                <a:ea typeface="Arial Unicode MS" pitchFamily="34" charset="-128"/>
                <a:cs typeface="Arial Unicode MS" pitchFamily="34" charset="-128"/>
              </a:rPr>
              <a:t>9</a:t>
            </a:r>
            <a:r>
              <a:rPr lang="de-DE" sz="2400" dirty="0" smtClean="0">
                <a:solidFill>
                  <a:srgbClr val="000000"/>
                </a:solidFill>
                <a:ea typeface="Arial Unicode MS" pitchFamily="34" charset="-128"/>
                <a:cs typeface="Arial Unicode MS" pitchFamily="34" charset="-128"/>
              </a:rPr>
              <a:t>/</a:t>
            </a:r>
            <a:r>
              <a:rPr lang="de-DE" sz="2400" dirty="0" smtClean="0">
                <a:solidFill>
                  <a:srgbClr val="FF0000"/>
                </a:solidFill>
                <a:ea typeface="Arial Unicode MS" pitchFamily="34" charset="-128"/>
                <a:cs typeface="Arial Unicode MS" pitchFamily="34" charset="-128"/>
              </a:rPr>
              <a:t>04 </a:t>
            </a:r>
            <a:r>
              <a:rPr lang="de-DE" sz="2400" dirty="0" smtClean="0">
                <a:ea typeface="Arial Unicode MS" pitchFamily="34" charset="-128"/>
                <a:cs typeface="Arial Unicode MS" pitchFamily="34" charset="-128"/>
              </a:rPr>
              <a:t>.........  </a:t>
            </a:r>
            <a:r>
              <a:rPr lang="de-DE" sz="2400" dirty="0" smtClean="0">
                <a:solidFill>
                  <a:srgbClr val="000000"/>
                </a:solidFill>
                <a:ea typeface="Arial Unicode MS" pitchFamily="34" charset="-128"/>
                <a:cs typeface="Arial Unicode MS" pitchFamily="34" charset="-128"/>
              </a:rPr>
              <a:t>Group 			</a:t>
            </a:r>
            <a:r>
              <a:rPr lang="de-DE" sz="2400" dirty="0" smtClean="0">
                <a:solidFill>
                  <a:srgbClr val="002D86"/>
                </a:solidFill>
                <a:ea typeface="Arial Unicode MS" pitchFamily="34" charset="-128"/>
                <a:cs typeface="Arial Unicode MS" pitchFamily="34" charset="-128"/>
              </a:rPr>
              <a:t>Frozen sweet</a:t>
            </a:r>
          </a:p>
          <a:p>
            <a:pPr fontAlgn="base">
              <a:spcBef>
                <a:spcPct val="0"/>
              </a:spcBef>
              <a:spcAft>
                <a:spcPct val="0"/>
              </a:spcAft>
            </a:pPr>
            <a:r>
              <a:rPr lang="de-DE" dirty="0">
                <a:solidFill>
                  <a:srgbClr val="002060"/>
                </a:solidFill>
                <a:ea typeface="Arial Unicode MS" pitchFamily="34" charset="-128"/>
                <a:cs typeface="Arial Unicode MS" pitchFamily="34" charset="-128"/>
              </a:rPr>
              <a:t>	</a:t>
            </a:r>
            <a:r>
              <a:rPr lang="de-DE" dirty="0" smtClean="0">
                <a:solidFill>
                  <a:srgbClr val="002060"/>
                </a:solidFill>
                <a:ea typeface="Arial Unicode MS" pitchFamily="34" charset="-128"/>
                <a:cs typeface="Arial Unicode MS" pitchFamily="34" charset="-128"/>
              </a:rPr>
              <a:t>					</a:t>
            </a:r>
            <a:r>
              <a:rPr lang="de-DE" dirty="0" smtClean="0">
                <a:solidFill>
                  <a:srgbClr val="FF0000"/>
                </a:solidFill>
                <a:ea typeface="Arial Unicode MS" pitchFamily="34" charset="-128"/>
                <a:cs typeface="Arial Unicode MS" pitchFamily="34" charset="-128"/>
              </a:rPr>
              <a:t>Production of frozen 						sweets</a:t>
            </a:r>
            <a:endParaRPr lang="de-DE" sz="2400" dirty="0">
              <a:solidFill>
                <a:srgbClr val="FF0000"/>
              </a:solidFill>
              <a:ea typeface="Arial Unicode MS" pitchFamily="34" charset="-128"/>
              <a:cs typeface="Arial Unicode MS" pitchFamily="34" charset="-128"/>
            </a:endParaRPr>
          </a:p>
        </p:txBody>
      </p:sp>
      <p:grpSp>
        <p:nvGrpSpPr>
          <p:cNvPr id="24586" name="Group 14"/>
          <p:cNvGrpSpPr>
            <a:grpSpLocks/>
          </p:cNvGrpSpPr>
          <p:nvPr/>
        </p:nvGrpSpPr>
        <p:grpSpPr bwMode="auto">
          <a:xfrm>
            <a:off x="1524000" y="5338726"/>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dirty="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grpSp>
        <p:nvGrpSpPr>
          <p:cNvPr id="24587" name="Group 17"/>
          <p:cNvGrpSpPr>
            <a:grpSpLocks/>
          </p:cNvGrpSpPr>
          <p:nvPr/>
        </p:nvGrpSpPr>
        <p:grpSpPr bwMode="auto">
          <a:xfrm>
            <a:off x="12748" y="5333847"/>
            <a:ext cx="1974850" cy="982663"/>
            <a:chOff x="822" y="3487"/>
            <a:chExt cx="1245" cy="619"/>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dirty="0">
                  <a:solidFill>
                    <a:srgbClr val="333399"/>
                  </a:solidFill>
                  <a:ea typeface="ＭＳ Ｐゴシック" pitchFamily="34" charset="-128"/>
                </a:rPr>
                <a:t>Main group part</a:t>
              </a:r>
              <a:r>
                <a:rPr lang="en-US" altLang="ja-JP" sz="1800" dirty="0">
                  <a:solidFill>
                    <a:srgbClr val="CC0066"/>
                  </a:solidFill>
                  <a:ea typeface="ＭＳ Ｐゴシック" pitchFamily="34" charset="-128"/>
                </a:rPr>
                <a:t> </a:t>
              </a:r>
              <a:endParaRPr lang="en-US" altLang="ja-JP" sz="2300" dirty="0">
                <a:solidFill>
                  <a:srgbClr val="CC0066"/>
                </a:solidFill>
                <a:ea typeface="ＭＳ Ｐゴシック" pitchFamily="34" charset="-128"/>
              </a:endParaRPr>
            </a:p>
          </p:txBody>
        </p:sp>
        <p:sp>
          <p:nvSpPr>
            <p:cNvPr id="24589" name="Line 19"/>
            <p:cNvSpPr>
              <a:spLocks noChangeShapeType="1"/>
            </p:cNvSpPr>
            <p:nvPr/>
          </p:nvSpPr>
          <p:spPr bwMode="auto">
            <a:xfrm flipV="1">
              <a:off x="1488" y="3487"/>
              <a:ext cx="0" cy="35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spTree>
    <p:extLst>
      <p:ext uri="{BB962C8B-B14F-4D97-AF65-F5344CB8AC3E}">
        <p14:creationId xmlns:p14="http://schemas.microsoft.com/office/powerpoint/2010/main" val="197079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340586"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24"/>
          <p:cNvSpPr>
            <a:spLocks noChangeArrowheads="1"/>
          </p:cNvSpPr>
          <p:nvPr/>
        </p:nvSpPr>
        <p:spPr bwMode="auto">
          <a:xfrm>
            <a:off x="3048000" y="1066800"/>
            <a:ext cx="900113" cy="49371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6" y="1410346"/>
            <a:ext cx="923385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a:spLocks noChangeArrowheads="1"/>
          </p:cNvSpPr>
          <p:nvPr/>
        </p:nvSpPr>
        <p:spPr bwMode="auto">
          <a:xfrm>
            <a:off x="3098368" y="2984715"/>
            <a:ext cx="2083232" cy="3810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6703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88" y="0"/>
            <a:ext cx="84808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a:spLocks noChangeArrowheads="1"/>
          </p:cNvSpPr>
          <p:nvPr/>
        </p:nvSpPr>
        <p:spPr bwMode="auto">
          <a:xfrm>
            <a:off x="228600" y="4572000"/>
            <a:ext cx="3657600" cy="5334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21736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 y="838200"/>
            <a:ext cx="9150712" cy="525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a:spLocks noChangeArrowheads="1"/>
          </p:cNvSpPr>
          <p:nvPr/>
        </p:nvSpPr>
        <p:spPr bwMode="auto">
          <a:xfrm>
            <a:off x="76200" y="3238500"/>
            <a:ext cx="4682250" cy="838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1172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0" y="304800"/>
            <a:ext cx="9047260" cy="632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828800" y="762000"/>
            <a:ext cx="4280388"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nvGrpSpPr>
          <p:cNvPr id="6" name="Group 5"/>
          <p:cNvGrpSpPr>
            <a:grpSpLocks/>
          </p:cNvGrpSpPr>
          <p:nvPr/>
        </p:nvGrpSpPr>
        <p:grpSpPr bwMode="auto">
          <a:xfrm>
            <a:off x="5029200" y="777191"/>
            <a:ext cx="1403350" cy="895350"/>
            <a:chOff x="1008063" y="1998663"/>
            <a:chExt cx="1403350" cy="895936"/>
          </a:xfrm>
        </p:grpSpPr>
        <p:sp>
          <p:nvSpPr>
            <p:cNvPr id="7" name="Text Box 7"/>
            <p:cNvSpPr txBox="1">
              <a:spLocks noChangeArrowheads="1"/>
            </p:cNvSpPr>
            <p:nvPr/>
          </p:nvSpPr>
          <p:spPr bwMode="auto">
            <a:xfrm>
              <a:off x="1592263" y="2434224"/>
              <a:ext cx="819150" cy="460375"/>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Help</a:t>
              </a:r>
            </a:p>
          </p:txBody>
        </p:sp>
        <p:sp>
          <p:nvSpPr>
            <p:cNvPr id="8" name="Line 12"/>
            <p:cNvSpPr>
              <a:spLocks noChangeShapeType="1"/>
            </p:cNvSpPr>
            <p:nvPr/>
          </p:nvSpPr>
          <p:spPr bwMode="auto">
            <a:xfrm flipH="1" flipV="1">
              <a:off x="1220788" y="2303463"/>
              <a:ext cx="3714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9" name="Oval 16"/>
            <p:cNvSpPr>
              <a:spLocks noChangeArrowheads="1"/>
            </p:cNvSpPr>
            <p:nvPr/>
          </p:nvSpPr>
          <p:spPr bwMode="auto">
            <a:xfrm>
              <a:off x="1008063" y="19986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10" name="Group 9"/>
          <p:cNvGrpSpPr>
            <a:grpSpLocks/>
          </p:cNvGrpSpPr>
          <p:nvPr/>
        </p:nvGrpSpPr>
        <p:grpSpPr bwMode="auto">
          <a:xfrm>
            <a:off x="1305670" y="1993225"/>
            <a:ext cx="6477000" cy="645850"/>
            <a:chOff x="880586" y="3160713"/>
            <a:chExt cx="4828064" cy="461962"/>
          </a:xfrm>
        </p:grpSpPr>
        <p:sp>
          <p:nvSpPr>
            <p:cNvPr id="11" name="Text Box 7"/>
            <p:cNvSpPr txBox="1">
              <a:spLocks noChangeArrowheads="1"/>
            </p:cNvSpPr>
            <p:nvPr/>
          </p:nvSpPr>
          <p:spPr bwMode="auto">
            <a:xfrm>
              <a:off x="1673225" y="3160713"/>
              <a:ext cx="4035425"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IPC version and IPC symbol</a:t>
              </a:r>
            </a:p>
          </p:txBody>
        </p:sp>
        <p:sp>
          <p:nvSpPr>
            <p:cNvPr id="12" name="Line 12"/>
            <p:cNvSpPr>
              <a:spLocks noChangeShapeType="1"/>
            </p:cNvSpPr>
            <p:nvPr/>
          </p:nvSpPr>
          <p:spPr bwMode="auto">
            <a:xfrm flipH="1" flipV="1">
              <a:off x="880586" y="3276600"/>
              <a:ext cx="71167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13" name="Line 12"/>
          <p:cNvSpPr>
            <a:spLocks noChangeShapeType="1"/>
          </p:cNvSpPr>
          <p:nvPr/>
        </p:nvSpPr>
        <p:spPr bwMode="auto">
          <a:xfrm flipH="1" flipV="1">
            <a:off x="1452170" y="1054771"/>
            <a:ext cx="753260" cy="8659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nvGrpSpPr>
          <p:cNvPr id="14" name="Group 13"/>
          <p:cNvGrpSpPr>
            <a:grpSpLocks/>
          </p:cNvGrpSpPr>
          <p:nvPr/>
        </p:nvGrpSpPr>
        <p:grpSpPr bwMode="auto">
          <a:xfrm>
            <a:off x="1305670" y="4119240"/>
            <a:ext cx="5321300" cy="536575"/>
            <a:chOff x="901700" y="4090988"/>
            <a:chExt cx="5321300" cy="536575"/>
          </a:xfrm>
        </p:grpSpPr>
        <p:sp>
          <p:nvSpPr>
            <p:cNvPr id="15" name="Line 12"/>
            <p:cNvSpPr>
              <a:spLocks noChangeShapeType="1"/>
            </p:cNvSpPr>
            <p:nvPr/>
          </p:nvSpPr>
          <p:spPr bwMode="auto">
            <a:xfrm flipH="1" flipV="1">
              <a:off x="901700" y="4090988"/>
              <a:ext cx="819150" cy="317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6" name="Text Box 7"/>
            <p:cNvSpPr txBox="1">
              <a:spLocks noChangeArrowheads="1"/>
            </p:cNvSpPr>
            <p:nvPr/>
          </p:nvSpPr>
          <p:spPr bwMode="auto">
            <a:xfrm>
              <a:off x="1700213" y="4165600"/>
              <a:ext cx="4522787" cy="461963"/>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View mode (path/full/hierarchic)</a:t>
              </a:r>
            </a:p>
          </p:txBody>
        </p:sp>
      </p:grpSp>
      <p:grpSp>
        <p:nvGrpSpPr>
          <p:cNvPr id="17" name="Group 16"/>
          <p:cNvGrpSpPr>
            <a:grpSpLocks/>
          </p:cNvGrpSpPr>
          <p:nvPr/>
        </p:nvGrpSpPr>
        <p:grpSpPr bwMode="auto">
          <a:xfrm>
            <a:off x="1846918" y="5145087"/>
            <a:ext cx="6211888" cy="1114425"/>
            <a:chOff x="1495425" y="4835525"/>
            <a:chExt cx="6211888" cy="1114425"/>
          </a:xfrm>
        </p:grpSpPr>
        <p:sp>
          <p:nvSpPr>
            <p:cNvPr id="18" name="Text Box 7"/>
            <p:cNvSpPr txBox="1">
              <a:spLocks noChangeArrowheads="1"/>
            </p:cNvSpPr>
            <p:nvPr/>
          </p:nvSpPr>
          <p:spPr bwMode="auto">
            <a:xfrm>
              <a:off x="2674938" y="5118100"/>
              <a:ext cx="5032375" cy="831850"/>
            </a:xfrm>
            <a:prstGeom prst="rect">
              <a:avLst/>
            </a:prstGeom>
            <a:solidFill>
              <a:srgbClr val="FFFF99"/>
            </a:solidFill>
            <a:ln w="28575">
              <a:solidFill>
                <a:srgbClr val="FF0000"/>
              </a:solidFill>
              <a:miter lim="800000"/>
              <a:headEnd/>
              <a:tailEnd/>
            </a:ln>
          </p:spPr>
          <p:txBody>
            <a:bodyPr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dirty="0">
                  <a:solidFill>
                    <a:srgbClr val="000000"/>
                  </a:solidFill>
                  <a:latin typeface="Arial" charset="0"/>
                </a:rPr>
                <a:t>Display option (Subclass indexes, Guidance Headings, Notes, etc.)</a:t>
              </a:r>
            </a:p>
          </p:txBody>
        </p:sp>
        <p:sp>
          <p:nvSpPr>
            <p:cNvPr id="19" name="Line 12"/>
            <p:cNvSpPr>
              <a:spLocks noChangeShapeType="1"/>
            </p:cNvSpPr>
            <p:nvPr/>
          </p:nvSpPr>
          <p:spPr bwMode="auto">
            <a:xfrm flipH="1" flipV="1">
              <a:off x="1495425" y="4835525"/>
              <a:ext cx="1160463"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
        <p:nvSpPr>
          <p:cNvPr id="2" name="Oval 1"/>
          <p:cNvSpPr/>
          <p:nvPr/>
        </p:nvSpPr>
        <p:spPr bwMode="auto">
          <a:xfrm>
            <a:off x="1846918" y="777191"/>
            <a:ext cx="743882" cy="365809"/>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709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definition of known code</a:t>
            </a:r>
            <a:endParaRPr lang="en-US" dirty="0"/>
          </a:p>
        </p:txBody>
      </p:sp>
      <p:sp>
        <p:nvSpPr>
          <p:cNvPr id="3" name="Content Placeholder 2"/>
          <p:cNvSpPr>
            <a:spLocks noGrp="1"/>
          </p:cNvSpPr>
          <p:nvPr>
            <p:ph idx="1"/>
          </p:nvPr>
        </p:nvSpPr>
        <p:spPr>
          <a:ln w="50800">
            <a:noFill/>
          </a:ln>
        </p:spPr>
        <p:txBody>
          <a:bodyPr/>
          <a:lstStyle/>
          <a:p>
            <a:r>
              <a:rPr lang="en-US" dirty="0" smtClean="0"/>
              <a:t>Code G06T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996185"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1600200" y="1752600"/>
            <a:ext cx="914400" cy="457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1600200" y="1752600"/>
            <a:ext cx="1066800" cy="4572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Down Arrow 6"/>
          <p:cNvSpPr/>
          <p:nvPr/>
        </p:nvSpPr>
        <p:spPr bwMode="auto">
          <a:xfrm rot="1428510">
            <a:off x="1600200" y="2209800"/>
            <a:ext cx="304800" cy="762000"/>
          </a:xfrm>
          <a:prstGeom prst="downArrow">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1405460"/>
            <a:ext cx="14955302" cy="484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0" y="2514600"/>
            <a:ext cx="381000" cy="381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0" y="2514600"/>
            <a:ext cx="381000"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302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specific topic</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324975" cy="610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12"/>
          <p:cNvSpPr>
            <a:spLocks noChangeArrowheads="1"/>
          </p:cNvSpPr>
          <p:nvPr/>
        </p:nvSpPr>
        <p:spPr bwMode="auto">
          <a:xfrm>
            <a:off x="304800" y="2209800"/>
            <a:ext cx="5334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42428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9" y="1435510"/>
            <a:ext cx="9860105" cy="298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2249" y="2133600"/>
            <a:ext cx="1481751" cy="457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itle 4"/>
          <p:cNvSpPr>
            <a:spLocks noGrp="1"/>
          </p:cNvSpPr>
          <p:nvPr>
            <p:ph type="title"/>
          </p:nvPr>
        </p:nvSpPr>
        <p:spPr>
          <a:ln>
            <a:solidFill>
              <a:srgbClr val="00B050"/>
            </a:solidFill>
          </a:ln>
        </p:spPr>
        <p:txBody>
          <a:bodyPr/>
          <a:lstStyle/>
          <a:p>
            <a:r>
              <a:rPr lang="en-US" dirty="0" smtClean="0"/>
              <a:t>Terms/</a:t>
            </a:r>
            <a:r>
              <a:rPr lang="en-US" dirty="0" err="1" smtClean="0"/>
              <a:t>crossreference</a:t>
            </a:r>
            <a:r>
              <a:rPr lang="en-US" dirty="0" smtClean="0"/>
              <a:t>/stats/</a:t>
            </a:r>
            <a:r>
              <a:rPr lang="en-US" dirty="0" err="1" smtClean="0"/>
              <a:t>ipccat</a:t>
            </a:r>
            <a:endParaRPr lang="en-US" dirty="0"/>
          </a:p>
        </p:txBody>
      </p:sp>
      <p:cxnSp>
        <p:nvCxnSpPr>
          <p:cNvPr id="3" name="Straight Arrow Connector 2"/>
          <p:cNvCxnSpPr/>
          <p:nvPr/>
        </p:nvCxnSpPr>
        <p:spPr bwMode="auto">
          <a:xfrm flipH="1">
            <a:off x="304800" y="1066800"/>
            <a:ext cx="478324" cy="1143000"/>
          </a:xfrm>
          <a:prstGeom prst="straightConnector1">
            <a:avLst/>
          </a:prstGeom>
          <a:noFill/>
          <a:ln w="3810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p:cNvSpPr/>
          <p:nvPr/>
        </p:nvSpPr>
        <p:spPr bwMode="auto">
          <a:xfrm>
            <a:off x="470114" y="501112"/>
            <a:ext cx="1511085" cy="649188"/>
          </a:xfrm>
          <a:prstGeom prst="ellipse">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3" name="Oval 12"/>
          <p:cNvSpPr/>
          <p:nvPr/>
        </p:nvSpPr>
        <p:spPr bwMode="auto">
          <a:xfrm>
            <a:off x="1952785" y="501112"/>
            <a:ext cx="3152615" cy="794288"/>
          </a:xfrm>
          <a:prstGeom prst="ellipse">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14" name="Straight Arrow Connector 13"/>
          <p:cNvCxnSpPr/>
          <p:nvPr/>
        </p:nvCxnSpPr>
        <p:spPr bwMode="auto">
          <a:xfrm flipH="1">
            <a:off x="543962" y="1181942"/>
            <a:ext cx="1862838" cy="1180258"/>
          </a:xfrm>
          <a:prstGeom prst="straightConnector1">
            <a:avLst/>
          </a:prstGeom>
          <a:noFill/>
          <a:ln w="38100" cap="flat" cmpd="sng" algn="ctr">
            <a:solidFill>
              <a:srgbClr val="7030A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5105400" y="609600"/>
            <a:ext cx="1066800" cy="5407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15" name="Elbow Connector 14"/>
          <p:cNvCxnSpPr>
            <a:stCxn id="16" idx="4"/>
          </p:cNvCxnSpPr>
          <p:nvPr/>
        </p:nvCxnSpPr>
        <p:spPr bwMode="auto">
          <a:xfrm rot="5400000">
            <a:off x="2670650" y="-605950"/>
            <a:ext cx="1211900" cy="4724400"/>
          </a:xfrm>
          <a:prstGeom prst="bentConnector2">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a:off x="6096000" y="501112"/>
            <a:ext cx="1524000" cy="680830"/>
          </a:xfrm>
          <a:prstGeom prst="ellipse">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29" name="Curved Connector 28"/>
          <p:cNvCxnSpPr>
            <a:stCxn id="19" idx="4"/>
          </p:cNvCxnSpPr>
          <p:nvPr/>
        </p:nvCxnSpPr>
        <p:spPr bwMode="auto">
          <a:xfrm rot="5400000">
            <a:off x="3448471" y="-971129"/>
            <a:ext cx="1256458" cy="5562600"/>
          </a:xfrm>
          <a:prstGeom prst="curvedConnector2">
            <a:avLst/>
          </a:prstGeom>
          <a:noFill/>
          <a:ln w="38100" cap="flat" cmpd="sng" algn="ctr">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3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IPCCAT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038977" cy="418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990600" y="1828800"/>
            <a:ext cx="533400" cy="38100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5739041"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21431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80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Catchwords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129063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8"/>
          <p:cNvSpPr>
            <a:spLocks noChangeArrowheads="1"/>
          </p:cNvSpPr>
          <p:nvPr/>
        </p:nvSpPr>
        <p:spPr bwMode="auto">
          <a:xfrm>
            <a:off x="4876800" y="1600200"/>
            <a:ext cx="1066801" cy="49010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6" name="Oval 8"/>
          <p:cNvSpPr>
            <a:spLocks noChangeArrowheads="1"/>
          </p:cNvSpPr>
          <p:nvPr/>
        </p:nvSpPr>
        <p:spPr bwMode="auto">
          <a:xfrm>
            <a:off x="-28074" y="1581150"/>
            <a:ext cx="2390273"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8972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304800"/>
            <a:ext cx="2303462" cy="1143000"/>
          </a:xfrm>
        </p:spPr>
        <p:txBody>
          <a:bodyPr/>
          <a:lstStyle/>
          <a:p>
            <a:pPr eaLnBrk="1" hangingPunct="1"/>
            <a:r>
              <a:rPr lang="en-US" dirty="0" smtClean="0"/>
              <a:t>Agenda</a:t>
            </a:r>
          </a:p>
        </p:txBody>
      </p:sp>
      <p:sp>
        <p:nvSpPr>
          <p:cNvPr id="17411" name="Rectangle 3"/>
          <p:cNvSpPr>
            <a:spLocks noGrp="1" noChangeArrowheads="1"/>
          </p:cNvSpPr>
          <p:nvPr>
            <p:ph type="body" idx="1"/>
          </p:nvPr>
        </p:nvSpPr>
        <p:spPr>
          <a:xfrm>
            <a:off x="457200" y="1600200"/>
            <a:ext cx="8229600" cy="4352925"/>
          </a:xfrm>
        </p:spPr>
        <p:txBody>
          <a:bodyPr/>
          <a:lstStyle/>
          <a:p>
            <a:pPr marL="0" lvl="1" indent="0" eaLnBrk="1" hangingPunct="1"/>
            <a:r>
              <a:rPr lang="en-US" dirty="0" smtClean="0"/>
              <a:t>IPC </a:t>
            </a:r>
            <a:r>
              <a:rPr lang="en-US" dirty="0" smtClean="0"/>
              <a:t>brief introduction</a:t>
            </a:r>
            <a:endParaRPr lang="en-US" dirty="0" smtClean="0"/>
          </a:p>
          <a:p>
            <a:pPr marL="0" lvl="1" indent="0" eaLnBrk="1" hangingPunct="1"/>
            <a:r>
              <a:rPr lang="fr-CH" dirty="0" smtClean="0"/>
              <a:t>IPC in PATENTSCOPE:</a:t>
            </a:r>
          </a:p>
          <a:p>
            <a:pPr lvl="2"/>
            <a:r>
              <a:rPr lang="en-US" dirty="0" smtClean="0"/>
              <a:t> search</a:t>
            </a:r>
            <a:endParaRPr lang="en-US" dirty="0"/>
          </a:p>
          <a:p>
            <a:pPr lvl="2"/>
            <a:r>
              <a:rPr lang="en-US" dirty="0" smtClean="0"/>
              <a:t> </a:t>
            </a:r>
            <a:r>
              <a:rPr lang="fr-CH" dirty="0" smtClean="0"/>
              <a:t>in the </a:t>
            </a:r>
            <a:r>
              <a:rPr lang="fr-CH" dirty="0" err="1" smtClean="0"/>
              <a:t>result</a:t>
            </a:r>
            <a:r>
              <a:rPr lang="fr-CH" dirty="0" smtClean="0"/>
              <a:t> </a:t>
            </a:r>
            <a:r>
              <a:rPr lang="fr-CH" dirty="0" err="1" smtClean="0"/>
              <a:t>list</a:t>
            </a:r>
            <a:endParaRPr lang="fr-CH" dirty="0"/>
          </a:p>
          <a:p>
            <a:pPr lvl="2"/>
            <a:r>
              <a:rPr lang="fr-CH" dirty="0" smtClean="0"/>
              <a:t> in CLIR</a:t>
            </a:r>
          </a:p>
          <a:p>
            <a:pPr lvl="2"/>
            <a:r>
              <a:rPr lang="fr-CH" dirty="0" smtClean="0"/>
              <a:t> </a:t>
            </a:r>
            <a:r>
              <a:rPr lang="fr-CH" dirty="0" err="1" smtClean="0"/>
              <a:t>statistics</a:t>
            </a:r>
            <a:r>
              <a:rPr lang="fr-CH" dirty="0" smtClean="0"/>
              <a:t> in the </a:t>
            </a:r>
            <a:r>
              <a:rPr lang="fr-CH" dirty="0" err="1" smtClean="0"/>
              <a:t>Browse</a:t>
            </a:r>
            <a:r>
              <a:rPr lang="fr-CH" dirty="0" smtClean="0"/>
              <a:t> menu </a:t>
            </a:r>
          </a:p>
          <a:p>
            <a:pPr marL="0" lvl="1" indent="0" eaLnBrk="1" hangingPunct="1"/>
            <a:r>
              <a:rPr lang="fr-CH" dirty="0" smtClean="0"/>
              <a:t>Quiz </a:t>
            </a:r>
            <a:endParaRPr lang="en-US" dirty="0" smtClean="0"/>
          </a:p>
          <a:p>
            <a:pPr marL="0" lvl="1" indent="0" eaLnBrk="1" hangingPunct="1"/>
            <a:r>
              <a:rPr lang="fr-CH" dirty="0" smtClean="0"/>
              <a:t>Q &amp; A session</a:t>
            </a:r>
            <a:endParaRPr lang="en-US" dirty="0" smtClean="0"/>
          </a:p>
        </p:txBody>
      </p:sp>
    </p:spTree>
    <p:extLst>
      <p:ext uri="{BB962C8B-B14F-4D97-AF65-F5344CB8AC3E}">
        <p14:creationId xmlns:p14="http://schemas.microsoft.com/office/powerpoint/2010/main" val="965287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Catchwords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38"/>
            <a:ext cx="119919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8"/>
          <p:cNvSpPr>
            <a:spLocks noChangeArrowheads="1"/>
          </p:cNvSpPr>
          <p:nvPr/>
        </p:nvSpPr>
        <p:spPr bwMode="auto">
          <a:xfrm>
            <a:off x="-76200" y="1524000"/>
            <a:ext cx="1066801" cy="49010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423736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 pdf – bridge </a:t>
            </a:r>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09599"/>
            <a:ext cx="2895600" cy="73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99563"/>
            <a:ext cx="7293534" cy="485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V="1">
            <a:off x="1371600" y="1219202"/>
            <a:ext cx="3657600" cy="2133598"/>
          </a:xfrm>
          <a:prstGeom prst="straightConnector1">
            <a:avLst/>
          </a:prstGeom>
          <a:noFill/>
          <a:ln w="63500"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634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CPC/FI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720"/>
            <a:ext cx="9144000" cy="557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6163" y="4644325"/>
            <a:ext cx="14478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1981200" y="2667000"/>
            <a:ext cx="3048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981200" y="4191000"/>
            <a:ext cx="3048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1992824" y="6400800"/>
            <a:ext cx="3048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20197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92669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65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dirty="0" smtClean="0"/>
              <a:t>Guide to the IPC</a:t>
            </a:r>
            <a:endParaRPr lang="en-US" dirty="0"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a:t>
            </a:r>
            <a:r>
              <a:rPr lang="en-US" dirty="0" smtClean="0"/>
              <a:t>(version </a:t>
            </a:r>
            <a:r>
              <a:rPr lang="en-US" dirty="0" smtClean="0"/>
              <a:t>2018) </a:t>
            </a:r>
            <a:r>
              <a:rPr lang="en-US" dirty="0" smtClean="0"/>
              <a:t>provides </a:t>
            </a:r>
            <a:r>
              <a:rPr lang="en-US" dirty="0"/>
              <a:t>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180529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smtClean="0"/>
              <a:t>Why is it useful?</a:t>
            </a:r>
            <a:endParaRPr lang="en-US" smtClean="0"/>
          </a:p>
        </p:txBody>
      </p:sp>
      <p:sp>
        <p:nvSpPr>
          <p:cNvPr id="3" name="Content Placeholder 2"/>
          <p:cNvSpPr>
            <a:spLocks noGrp="1"/>
          </p:cNvSpPr>
          <p:nvPr>
            <p:ph idx="1"/>
          </p:nvPr>
        </p:nvSpPr>
        <p:spPr/>
        <p:txBody>
          <a:bodyPr/>
          <a:lstStyle/>
          <a:p>
            <a:pPr eaLnBrk="1" hangingPunct="1">
              <a:lnSpc>
                <a:spcPct val="90000"/>
              </a:lnSpc>
              <a:defRPr/>
            </a:pPr>
            <a:r>
              <a:rPr lang="en-US" dirty="0" smtClean="0"/>
              <a:t>Primary purpose: </a:t>
            </a:r>
          </a:p>
          <a:p>
            <a:pPr lvl="1" eaLnBrk="1" hangingPunct="1">
              <a:lnSpc>
                <a:spcPct val="90000"/>
              </a:lnSpc>
              <a:defRPr/>
            </a:pPr>
            <a:r>
              <a:rPr lang="en-US" dirty="0" smtClean="0"/>
              <a:t>effective search tool </a:t>
            </a:r>
          </a:p>
          <a:p>
            <a:pPr lvl="1" eaLnBrk="1" hangingPunct="1">
              <a:lnSpc>
                <a:spcPct val="90000"/>
              </a:lnSpc>
              <a:defRPr/>
            </a:pPr>
            <a:r>
              <a:rPr lang="en-US" dirty="0" smtClean="0"/>
              <a:t>classification of patent documents </a:t>
            </a:r>
            <a:endParaRPr lang="en-US" dirty="0"/>
          </a:p>
          <a:p>
            <a:pPr marL="457200" lvl="1" indent="0" eaLnBrk="1" hangingPunct="1">
              <a:lnSpc>
                <a:spcPct val="90000"/>
              </a:lnSpc>
              <a:buFontTx/>
              <a:buNone/>
              <a:defRPr/>
            </a:pPr>
            <a:endParaRPr lang="en-US" dirty="0" smtClean="0"/>
          </a:p>
          <a:p>
            <a:pPr lvl="1" eaLnBrk="1" hangingPunct="1">
              <a:lnSpc>
                <a:spcPct val="90000"/>
              </a:lnSpc>
              <a:defRPr/>
            </a:pPr>
            <a:endParaRPr lang="en-US" sz="800" dirty="0" smtClean="0"/>
          </a:p>
          <a:p>
            <a:pPr eaLnBrk="1" hangingPunct="1">
              <a:lnSpc>
                <a:spcPct val="90000"/>
              </a:lnSpc>
              <a:defRPr/>
            </a:pPr>
            <a:r>
              <a:rPr lang="en-US" dirty="0" smtClean="0"/>
              <a:t>Other purposes: </a:t>
            </a:r>
          </a:p>
          <a:p>
            <a:pPr lvl="1" eaLnBrk="1" hangingPunct="1">
              <a:lnSpc>
                <a:spcPct val="90000"/>
              </a:lnSpc>
              <a:defRPr/>
            </a:pPr>
            <a:r>
              <a:rPr lang="en-US" dirty="0" smtClean="0"/>
              <a:t>dissemination of information</a:t>
            </a:r>
          </a:p>
          <a:p>
            <a:pPr lvl="1" eaLnBrk="1" hangingPunct="1">
              <a:lnSpc>
                <a:spcPct val="90000"/>
              </a:lnSpc>
              <a:defRPr/>
            </a:pPr>
            <a:r>
              <a:rPr lang="en-US" dirty="0" smtClean="0"/>
              <a:t>investigation of the state of the art</a:t>
            </a:r>
          </a:p>
          <a:p>
            <a:pPr lvl="1" eaLnBrk="1" hangingPunct="1">
              <a:lnSpc>
                <a:spcPct val="90000"/>
              </a:lnSpc>
              <a:defRPr/>
            </a:pPr>
            <a:r>
              <a:rPr lang="en-US" dirty="0" smtClean="0"/>
              <a:t>industrial property statistics</a:t>
            </a:r>
          </a:p>
          <a:p>
            <a:pPr marL="0" indent="0" eaLnBrk="1" hangingPunct="1">
              <a:buFontTx/>
              <a:buNone/>
              <a:defRPr/>
            </a:pPr>
            <a:endParaRPr lang="en-US" dirty="0" smtClean="0"/>
          </a:p>
        </p:txBody>
      </p:sp>
    </p:spTree>
    <p:extLst>
      <p:ext uri="{BB962C8B-B14F-4D97-AF65-F5344CB8AC3E}">
        <p14:creationId xmlns:p14="http://schemas.microsoft.com/office/powerpoint/2010/main" val="1349929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a:bodyPr>
          <a:lstStyle/>
          <a:p>
            <a:r>
              <a:rPr lang="en-US" dirty="0"/>
              <a:t>A</a:t>
            </a:r>
            <a:r>
              <a:rPr lang="en-US" dirty="0" smtClean="0"/>
              <a:t>dvantages </a:t>
            </a:r>
            <a:r>
              <a:rPr lang="en-US" dirty="0" smtClean="0"/>
              <a:t>of </a:t>
            </a:r>
            <a:r>
              <a:rPr lang="en-US" dirty="0" smtClean="0"/>
              <a:t>the IPC</a:t>
            </a:r>
            <a:endParaRPr lang="en-US" dirty="0" smtClean="0"/>
          </a:p>
        </p:txBody>
      </p:sp>
      <p:sp>
        <p:nvSpPr>
          <p:cNvPr id="28675" name="Rectangle 3"/>
          <p:cNvSpPr>
            <a:spLocks noGrp="1" noChangeArrowheads="1"/>
          </p:cNvSpPr>
          <p:nvPr>
            <p:ph type="body" idx="4294967295"/>
          </p:nvPr>
        </p:nvSpPr>
        <p:spPr>
          <a:xfrm>
            <a:off x="582613" y="1628775"/>
            <a:ext cx="7772400" cy="2952750"/>
          </a:xfrm>
          <a:noFill/>
        </p:spPr>
        <p:txBody>
          <a:bodyPr>
            <a:normAutofit/>
          </a:bodyPr>
          <a:lstStyle/>
          <a:p>
            <a:pPr lvl="1"/>
            <a:r>
              <a:rPr lang="en-US" dirty="0" smtClean="0"/>
              <a:t>Language independent</a:t>
            </a:r>
          </a:p>
          <a:p>
            <a:pPr lvl="1"/>
            <a:r>
              <a:rPr lang="en-US" dirty="0" smtClean="0"/>
              <a:t>Terminology / ”jargon” independent</a:t>
            </a:r>
          </a:p>
          <a:p>
            <a:pPr lvl="1"/>
            <a:r>
              <a:rPr lang="en-US" dirty="0" smtClean="0"/>
              <a:t>Standardized application to documents</a:t>
            </a:r>
          </a:p>
          <a:p>
            <a:pPr lvl="1"/>
            <a:r>
              <a:rPr lang="en-US" dirty="0" smtClean="0"/>
              <a:t>Available for (old) patent documents</a:t>
            </a:r>
          </a:p>
          <a:p>
            <a:pPr lvl="1"/>
            <a:r>
              <a:rPr lang="en-US" dirty="0" smtClean="0"/>
              <a:t>Concept search</a:t>
            </a:r>
          </a:p>
        </p:txBody>
      </p:sp>
    </p:spTree>
    <p:extLst>
      <p:ext uri="{BB962C8B-B14F-4D97-AF65-F5344CB8AC3E}">
        <p14:creationId xmlns:p14="http://schemas.microsoft.com/office/powerpoint/2010/main" val="1619052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the IPC</a:t>
            </a:r>
            <a:endParaRPr lang="en-US" dirty="0"/>
          </a:p>
        </p:txBody>
      </p:sp>
      <p:sp>
        <p:nvSpPr>
          <p:cNvPr id="3" name="Content Placeholder 2"/>
          <p:cNvSpPr>
            <a:spLocks noGrp="1"/>
          </p:cNvSpPr>
          <p:nvPr>
            <p:ph idx="1"/>
          </p:nvPr>
        </p:nvSpPr>
        <p:spPr/>
        <p:txBody>
          <a:bodyPr/>
          <a:lstStyle/>
          <a:p>
            <a:r>
              <a:rPr lang="en-US" dirty="0" smtClean="0"/>
              <a:t>Not available for all areas of technology</a:t>
            </a:r>
          </a:p>
          <a:p>
            <a:r>
              <a:rPr lang="en-US" dirty="0" smtClean="0"/>
              <a:t>Not specific enough for particular searches</a:t>
            </a:r>
          </a:p>
          <a:p>
            <a:r>
              <a:rPr lang="en-US" dirty="0" smtClean="0"/>
              <a:t>Not available for all documents</a:t>
            </a:r>
          </a:p>
          <a:p>
            <a:r>
              <a:rPr lang="en-US" dirty="0" smtClean="0"/>
              <a:t>Complex </a:t>
            </a:r>
            <a:endParaRPr lang="en-US" dirty="0"/>
          </a:p>
        </p:txBody>
      </p:sp>
    </p:spTree>
    <p:extLst>
      <p:ext uri="{BB962C8B-B14F-4D97-AF65-F5344CB8AC3E}">
        <p14:creationId xmlns:p14="http://schemas.microsoft.com/office/powerpoint/2010/main" val="2476366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CH" dirty="0" err="1" smtClean="0"/>
              <a:t>Any</a:t>
            </a:r>
            <a:r>
              <a:rPr lang="fr-CH" dirty="0" smtClean="0"/>
              <a:t> questions </a:t>
            </a:r>
            <a:r>
              <a:rPr lang="fr-CH" dirty="0" err="1" smtClean="0"/>
              <a:t>related</a:t>
            </a:r>
            <a:r>
              <a:rPr lang="fr-CH" dirty="0" smtClean="0"/>
              <a:t> to IPC/CPC</a:t>
            </a:r>
            <a:endParaRPr lang="en-US" dirty="0" smtClean="0"/>
          </a:p>
        </p:txBody>
      </p:sp>
      <p:sp>
        <p:nvSpPr>
          <p:cNvPr id="3" name="Content Placeholder 2"/>
          <p:cNvSpPr>
            <a:spLocks noGrp="1"/>
          </p:cNvSpPr>
          <p:nvPr>
            <p:ph idx="1"/>
          </p:nvPr>
        </p:nvSpPr>
        <p:spPr/>
        <p:txBody>
          <a:bodyPr>
            <a:normAutofit/>
          </a:bodyPr>
          <a:lstStyle/>
          <a:p>
            <a:pPr>
              <a:lnSpc>
                <a:spcPct val="90000"/>
              </a:lnSpc>
              <a:defRPr/>
            </a:pPr>
            <a:r>
              <a:rPr lang="en-US" dirty="0" smtClean="0">
                <a:hlinkClick r:id="rId2"/>
              </a:rPr>
              <a:t>ipc.mail@wipo.int</a:t>
            </a:r>
            <a:r>
              <a:rPr lang="en-US" dirty="0" smtClean="0"/>
              <a:t> </a:t>
            </a:r>
          </a:p>
        </p:txBody>
      </p:sp>
    </p:spTree>
    <p:extLst>
      <p:ext uri="{BB962C8B-B14F-4D97-AF65-F5344CB8AC3E}">
        <p14:creationId xmlns:p14="http://schemas.microsoft.com/office/powerpoint/2010/main" val="2216491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CH" smtClean="0"/>
              <a:t>IPC in PATENTSCOPE</a:t>
            </a:r>
            <a:endParaRPr lang="en-US" smtClean="0"/>
          </a:p>
        </p:txBody>
      </p:sp>
      <p:sp>
        <p:nvSpPr>
          <p:cNvPr id="5" name="Content Placeholder 4"/>
          <p:cNvSpPr>
            <a:spLocks noGrp="1"/>
          </p:cNvSpPr>
          <p:nvPr>
            <p:ph idx="1"/>
          </p:nvPr>
        </p:nvSpPr>
        <p:spPr>
          <a:xfrm>
            <a:off x="533400" y="4088896"/>
            <a:ext cx="8229600" cy="4352925"/>
          </a:xfrm>
        </p:spPr>
        <p:txBody>
          <a:bodyPr/>
          <a:lstStyle/>
          <a:p>
            <a:pPr>
              <a:defRPr/>
            </a:pPr>
            <a:r>
              <a:rPr lang="fr-CH" dirty="0" err="1" smtClean="0"/>
              <a:t>Statistics</a:t>
            </a:r>
            <a:r>
              <a:rPr lang="fr-CH" dirty="0" smtClean="0"/>
              <a:t> in the </a:t>
            </a:r>
            <a:r>
              <a:rPr lang="fr-CH" dirty="0" err="1" smtClean="0"/>
              <a:t>Browse</a:t>
            </a:r>
            <a:r>
              <a:rPr lang="fr-CH" dirty="0" smtClean="0"/>
              <a:t> by </a:t>
            </a:r>
            <a:r>
              <a:rPr lang="fr-CH" dirty="0" err="1" smtClean="0"/>
              <a:t>week</a:t>
            </a:r>
            <a:r>
              <a:rPr lang="fr-CH" dirty="0" smtClean="0"/>
              <a:t> option</a:t>
            </a:r>
          </a:p>
          <a:p>
            <a:pPr>
              <a:defRPr/>
            </a:pPr>
            <a:r>
              <a:rPr lang="fr-CH" dirty="0" err="1" smtClean="0"/>
              <a:t>Search</a:t>
            </a:r>
            <a:r>
              <a:rPr lang="fr-CH" dirty="0" smtClean="0"/>
              <a:t> IPC </a:t>
            </a:r>
            <a:r>
              <a:rPr lang="fr-CH" dirty="0" err="1" smtClean="0"/>
              <a:t>with</a:t>
            </a:r>
            <a:r>
              <a:rPr lang="fr-CH" dirty="0" smtClean="0"/>
              <a:t> Simple, Advanced, Field </a:t>
            </a:r>
            <a:r>
              <a:rPr lang="fr-CH" dirty="0" err="1" smtClean="0"/>
              <a:t>Combination</a:t>
            </a:r>
            <a:endParaRPr lang="fr-CH" dirty="0" smtClean="0"/>
          </a:p>
          <a:p>
            <a:pPr>
              <a:defRPr/>
            </a:pPr>
            <a:r>
              <a:rPr lang="fr-CH" dirty="0" smtClean="0"/>
              <a:t>IPC in the </a:t>
            </a:r>
            <a:r>
              <a:rPr lang="fr-CH" dirty="0" err="1" smtClean="0"/>
              <a:t>result</a:t>
            </a:r>
            <a:r>
              <a:rPr lang="fr-CH" dirty="0" smtClean="0"/>
              <a:t> </a:t>
            </a:r>
            <a:r>
              <a:rPr lang="fr-CH" dirty="0" err="1" smtClean="0"/>
              <a:t>list</a:t>
            </a:r>
            <a:endParaRPr lang="fr-CH" dirty="0" smtClean="0"/>
          </a:p>
          <a:p>
            <a:pPr>
              <a:defRPr/>
            </a:pPr>
            <a:r>
              <a:rPr lang="fr-CH" dirty="0" smtClean="0"/>
              <a:t>IPC in CLIR</a:t>
            </a:r>
          </a:p>
          <a:p>
            <a:pPr>
              <a:defRPr/>
            </a:pPr>
            <a:endParaRPr lang="fr-CH" dirty="0"/>
          </a:p>
          <a:p>
            <a:pPr marL="0" indent="0">
              <a:buFontTx/>
              <a:buNone/>
              <a:defRPr/>
            </a:pPr>
            <a:endParaRPr lang="fr-CH"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45933"/>
            <a:ext cx="5505450" cy="25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51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304800"/>
            <a:ext cx="8686800" cy="1143000"/>
          </a:xfrm>
        </p:spPr>
        <p:txBody>
          <a:bodyPr/>
          <a:lstStyle/>
          <a:p>
            <a:r>
              <a:rPr lang="en-US" sz="3200" dirty="0" smtClean="0"/>
              <a:t/>
            </a:r>
            <a:br>
              <a:rPr lang="en-US" sz="3200" dirty="0" smtClean="0"/>
            </a:br>
            <a:r>
              <a:rPr lang="en-US" sz="2800" dirty="0" smtClean="0"/>
              <a:t>What is </a:t>
            </a:r>
            <a:r>
              <a:rPr lang="en-US" b="1" dirty="0" smtClean="0"/>
              <a:t>IPC</a:t>
            </a:r>
            <a:r>
              <a:rPr lang="en-US" sz="3200" dirty="0"/>
              <a:t>? </a:t>
            </a:r>
            <a:r>
              <a:rPr lang="en-US" b="1" dirty="0"/>
              <a:t>I</a:t>
            </a:r>
            <a:r>
              <a:rPr lang="en-US" sz="2800" dirty="0"/>
              <a:t>nternational</a:t>
            </a:r>
            <a:r>
              <a:rPr lang="en-US" sz="3200" dirty="0"/>
              <a:t> </a:t>
            </a:r>
            <a:r>
              <a:rPr lang="en-US" b="1" dirty="0" smtClean="0"/>
              <a:t>P</a:t>
            </a:r>
            <a:r>
              <a:rPr lang="en-US" sz="2800" dirty="0" smtClean="0"/>
              <a:t>atent</a:t>
            </a:r>
            <a:r>
              <a:rPr lang="en-US" sz="3200" dirty="0" smtClean="0"/>
              <a:t> </a:t>
            </a:r>
            <a:r>
              <a:rPr lang="en-US" b="1" dirty="0" smtClean="0"/>
              <a:t>C</a:t>
            </a:r>
            <a:r>
              <a:rPr lang="en-US" sz="2800" dirty="0" smtClean="0"/>
              <a:t>lassification</a:t>
            </a:r>
            <a:r>
              <a:rPr lang="en-US" dirty="0"/>
              <a:t/>
            </a:r>
            <a:br>
              <a:rPr lang="en-US" dirty="0"/>
            </a:br>
            <a:endParaRPr lang="en-US" dirty="0" smtClean="0"/>
          </a:p>
        </p:txBody>
      </p:sp>
      <p:pic>
        <p:nvPicPr>
          <p:cNvPr id="5122" name="Picture 2" descr="https://usatcollege.files.wordpress.com/2014/09/1397867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8324"/>
            <a:ext cx="9220199"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54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r-CH" smtClean="0"/>
              <a:t>Statistics in the Browse by week</a:t>
            </a:r>
            <a:endParaRPr lang="en-US" smtClean="0"/>
          </a:p>
        </p:txBody>
      </p:sp>
      <p:sp>
        <p:nvSpPr>
          <p:cNvPr id="30723" name="Content Placeholder 2"/>
          <p:cNvSpPr>
            <a:spLocks noGrp="1"/>
          </p:cNvSpPr>
          <p:nvPr>
            <p:ph idx="1"/>
          </p:nvPr>
        </p:nvSpPr>
        <p:spPr/>
        <p:txBody>
          <a:bodyPr/>
          <a:lstStyle/>
          <a:p>
            <a:pPr marL="0" lvl="1" indent="0"/>
            <a:r>
              <a:rPr lang="fr-CH" dirty="0" smtClean="0"/>
              <a:t> Show global trends</a:t>
            </a:r>
          </a:p>
          <a:p>
            <a:pPr marL="0" lvl="2" indent="0"/>
            <a:r>
              <a:rPr lang="fr-CH" dirty="0" smtClean="0"/>
              <a:t> Main/new </a:t>
            </a:r>
            <a:r>
              <a:rPr lang="fr-CH" dirty="0" err="1" smtClean="0"/>
              <a:t>actors</a:t>
            </a:r>
            <a:endParaRPr lang="fr-CH" dirty="0" smtClean="0"/>
          </a:p>
          <a:p>
            <a:endParaRPr lang="en-US" dirty="0" smtClean="0"/>
          </a:p>
        </p:txBody>
      </p:sp>
    </p:spTree>
    <p:extLst>
      <p:ext uri="{BB962C8B-B14F-4D97-AF65-F5344CB8AC3E}">
        <p14:creationId xmlns:p14="http://schemas.microsoft.com/office/powerpoint/2010/main" val="1300667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statistics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39" y="1407366"/>
            <a:ext cx="7086600" cy="545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352800" y="2514600"/>
            <a:ext cx="847826" cy="304800"/>
          </a:xfrm>
          <a:prstGeom prst="rect">
            <a:avLst/>
          </a:prstGeom>
          <a:noFill/>
          <a:ln w="508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1828800" y="2044391"/>
            <a:ext cx="609600" cy="304800"/>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45430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Most active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247775"/>
            <a:ext cx="87058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43200"/>
            <a:ext cx="6958013"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600200" y="46482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600200" y="4572000"/>
            <a:ext cx="762000" cy="3048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235802" y="1247775"/>
            <a:ext cx="847725"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235802" y="1247775"/>
            <a:ext cx="3650398" cy="428625"/>
          </a:xfrm>
          <a:prstGeom prst="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3810000" y="1676400"/>
            <a:ext cx="1524000" cy="457200"/>
          </a:xfrm>
          <a:prstGeom prst="ellipse">
            <a:avLst/>
          </a:prstGeom>
          <a:noFill/>
          <a:ln w="635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013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1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3" grpId="1"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010650" cy="7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1066800" y="533400"/>
            <a:ext cx="2209800" cy="457200"/>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66675" y="1143000"/>
            <a:ext cx="8772525" cy="43434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66675" y="5562600"/>
            <a:ext cx="8772525" cy="1800225"/>
          </a:xfrm>
          <a:prstGeom prst="rect">
            <a:avLst/>
          </a:prstGeom>
          <a:noFill/>
          <a:ln w="508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886200" y="5439937"/>
            <a:ext cx="2209800" cy="457200"/>
          </a:xfrm>
          <a:prstGeom prst="ellipse">
            <a:avLst/>
          </a:prstGeom>
          <a:noFill/>
          <a:ln w="508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7592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81138"/>
            <a:ext cx="89439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838200" y="1479164"/>
            <a:ext cx="1600200"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93429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7" y="1600200"/>
            <a:ext cx="9037103"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2209800" y="1600199"/>
            <a:ext cx="990600" cy="352425"/>
          </a:xfrm>
          <a:prstGeom prst="ellipse">
            <a:avLst/>
          </a:prstGeom>
          <a:noFill/>
          <a:ln w="508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 name="Rectangle 1"/>
          <p:cNvSpPr/>
          <p:nvPr/>
        </p:nvSpPr>
        <p:spPr bwMode="auto">
          <a:xfrm>
            <a:off x="1371600" y="2133600"/>
            <a:ext cx="1143000" cy="32004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52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Serie</a:t>
            </a:r>
            <a:r>
              <a:rPr lang="fr-CH" dirty="0" smtClean="0"/>
              <a:t> </a:t>
            </a:r>
            <a:r>
              <a:rPr lang="fr-CH" dirty="0" err="1" smtClean="0"/>
              <a:t>column</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96" y="1782336"/>
            <a:ext cx="1752600" cy="460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2209800"/>
            <a:ext cx="6176691" cy="461665"/>
          </a:xfrm>
          <a:prstGeom prst="rect">
            <a:avLst/>
          </a:prstGeom>
          <a:noFill/>
        </p:spPr>
        <p:txBody>
          <a:bodyPr wrap="none" rtlCol="0">
            <a:spAutoFit/>
          </a:bodyPr>
          <a:lstStyle/>
          <a:p>
            <a:r>
              <a:rPr lang="fr-CH" dirty="0" smtClean="0"/>
              <a:t>6 last publications, nb of IPC per publication</a:t>
            </a:r>
            <a:endParaRPr lang="en-US" dirty="0"/>
          </a:p>
        </p:txBody>
      </p:sp>
      <p:sp>
        <p:nvSpPr>
          <p:cNvPr id="5" name="Oval 4"/>
          <p:cNvSpPr/>
          <p:nvPr/>
        </p:nvSpPr>
        <p:spPr bwMode="auto">
          <a:xfrm>
            <a:off x="609600" y="2209800"/>
            <a:ext cx="1600200" cy="4616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638408" y="2222810"/>
            <a:ext cx="1295400" cy="461665"/>
          </a:xfrm>
          <a:prstGeom prst="ellipse">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657923" y="2285999"/>
            <a:ext cx="304800" cy="304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748992" y="234472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977592" y="2338773"/>
            <a:ext cx="200724"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1165303" y="2344723"/>
            <a:ext cx="120805"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1326996" y="2338772"/>
            <a:ext cx="1143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1491942" y="2340258"/>
            <a:ext cx="1143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606242" y="2340258"/>
            <a:ext cx="162624"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663" y="1154703"/>
            <a:ext cx="3831712" cy="453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bwMode="auto">
          <a:xfrm>
            <a:off x="4190581" y="311536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15" name="Straight Arrow Connector 14"/>
          <p:cNvCxnSpPr/>
          <p:nvPr/>
        </p:nvCxnSpPr>
        <p:spPr bwMode="auto">
          <a:xfrm>
            <a:off x="1933808" y="2499355"/>
            <a:ext cx="3171592" cy="1006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995604" y="2514926"/>
            <a:ext cx="3048000" cy="858119"/>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2057400" y="2499355"/>
            <a:ext cx="3048000" cy="1006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8" idx="5"/>
            <a:endCxn id="16" idx="2"/>
          </p:cNvCxnSpPr>
          <p:nvPr/>
        </p:nvCxnSpPr>
        <p:spPr bwMode="auto">
          <a:xfrm>
            <a:off x="944114" y="2608697"/>
            <a:ext cx="3246467" cy="661299"/>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28"/>
          <p:cNvSpPr/>
          <p:nvPr/>
        </p:nvSpPr>
        <p:spPr bwMode="auto">
          <a:xfrm>
            <a:off x="3139704" y="1227435"/>
            <a:ext cx="2209800" cy="348851"/>
          </a:xfrm>
          <a:prstGeom prst="rect">
            <a:avLst/>
          </a:prstGeom>
          <a:solidFill>
            <a:srgbClr val="FF0000">
              <a:alpha val="1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75" y="1227435"/>
            <a:ext cx="2941898" cy="299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bwMode="auto">
          <a:xfrm>
            <a:off x="6986801" y="1327595"/>
            <a:ext cx="1704124" cy="248691"/>
          </a:xfrm>
          <a:prstGeom prst="rect">
            <a:avLst/>
          </a:prstGeom>
          <a:solidFill>
            <a:srgbClr val="FF0000">
              <a:alpha val="1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37" name="Straight Arrow Connector 36"/>
          <p:cNvCxnSpPr>
            <a:stCxn id="10" idx="7"/>
          </p:cNvCxnSpPr>
          <p:nvPr/>
        </p:nvCxnSpPr>
        <p:spPr bwMode="auto">
          <a:xfrm>
            <a:off x="1148921" y="2384064"/>
            <a:ext cx="6791232" cy="847159"/>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p:cNvSpPr/>
          <p:nvPr/>
        </p:nvSpPr>
        <p:spPr bwMode="auto">
          <a:xfrm>
            <a:off x="7965939" y="3115363"/>
            <a:ext cx="228600" cy="309265"/>
          </a:xfrm>
          <a:prstGeom prst="ellips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40" name="Straight Arrow Connector 39"/>
          <p:cNvCxnSpPr/>
          <p:nvPr/>
        </p:nvCxnSpPr>
        <p:spPr bwMode="auto">
          <a:xfrm>
            <a:off x="3989185" y="1432123"/>
            <a:ext cx="631392" cy="0"/>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7764543" y="1488054"/>
            <a:ext cx="631392" cy="0"/>
          </a:xfrm>
          <a:prstGeom prst="straightConnector1">
            <a:avLst/>
          </a:prstGeom>
          <a:noFill/>
          <a:ln w="635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894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48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6" grpId="0" animBg="1"/>
      <p:bldP spid="29" grpId="0" animBg="1"/>
      <p:bldP spid="36" grpId="0" animBg="1"/>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713"/>
            <a:ext cx="9107896" cy="397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389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searching</a:t>
            </a:r>
            <a:r>
              <a:rPr lang="fr-CH" dirty="0" smtClean="0"/>
              <a:t> in PATENTSCOPE</a:t>
            </a:r>
            <a:endParaRPr lang="en-US" dirty="0"/>
          </a:p>
        </p:txBody>
      </p:sp>
      <p:pic>
        <p:nvPicPr>
          <p:cNvPr id="16386" name="Picture 2" descr="http://awery.aero/wp-content/uploads/2015/06/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7" y="1752600"/>
            <a:ext cx="9159657" cy="490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84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sp>
        <p:nvSpPr>
          <p:cNvPr id="37892" name="Rectangle 4"/>
          <p:cNvSpPr>
            <a:spLocks noChangeArrowheads="1"/>
          </p:cNvSpPr>
          <p:nvPr/>
        </p:nvSpPr>
        <p:spPr bwMode="auto">
          <a:xfrm>
            <a:off x="685800" y="1347014"/>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dirty="0" err="1"/>
              <a:t>Searching</a:t>
            </a:r>
            <a:r>
              <a:rPr lang="fr-CH" dirty="0"/>
              <a:t> and </a:t>
            </a:r>
            <a:r>
              <a:rPr lang="fr-CH" dirty="0" err="1"/>
              <a:t>Grouping</a:t>
            </a:r>
            <a:r>
              <a:rPr lang="fr-CH" dirty="0"/>
              <a:t> </a:t>
            </a:r>
            <a:r>
              <a:rPr lang="fr-CH" dirty="0" err="1"/>
              <a:t>now</a:t>
            </a:r>
            <a:r>
              <a:rPr lang="fr-CH" dirty="0"/>
              <a:t> by </a:t>
            </a:r>
            <a:r>
              <a:rPr lang="fr-CH" dirty="0" err="1"/>
              <a:t>complete</a:t>
            </a:r>
            <a:r>
              <a:rPr lang="fr-CH" dirty="0"/>
              <a:t> IPC codes: 			</a:t>
            </a:r>
          </a:p>
          <a:p>
            <a:r>
              <a:rPr lang="fr-CH" b="1" dirty="0" smtClean="0"/>
              <a:t>D06F </a:t>
            </a:r>
            <a:r>
              <a:rPr lang="fr-CH" b="1" dirty="0"/>
              <a:t>1/06 </a:t>
            </a:r>
            <a:r>
              <a:rPr lang="fr-CH" dirty="0" err="1"/>
              <a:t>will</a:t>
            </a:r>
            <a:r>
              <a:rPr lang="fr-CH" dirty="0"/>
              <a:t> </a:t>
            </a:r>
            <a:r>
              <a:rPr lang="fr-CH" dirty="0" err="1"/>
              <a:t>include</a:t>
            </a:r>
            <a:r>
              <a:rPr lang="fr-CH" dirty="0"/>
              <a:t> by default </a:t>
            </a:r>
          </a:p>
          <a:p>
            <a:r>
              <a:rPr lang="fr-CH" dirty="0" smtClean="0"/>
              <a:t>D06F </a:t>
            </a:r>
            <a:r>
              <a:rPr lang="fr-CH" b="1" dirty="0"/>
              <a:t>1/08</a:t>
            </a:r>
            <a:r>
              <a:rPr lang="fr-CH" dirty="0"/>
              <a:t> </a:t>
            </a:r>
          </a:p>
          <a:p>
            <a:r>
              <a:rPr lang="fr-CH" dirty="0"/>
              <a:t>	</a:t>
            </a:r>
            <a:r>
              <a:rPr lang="fr-CH" b="1" dirty="0"/>
              <a:t>1/10</a:t>
            </a:r>
            <a:r>
              <a:rPr lang="fr-CH" dirty="0"/>
              <a:t> </a:t>
            </a:r>
          </a:p>
          <a:p>
            <a:r>
              <a:rPr lang="fr-CH" dirty="0"/>
              <a:t>	</a:t>
            </a:r>
            <a:r>
              <a:rPr lang="fr-CH" b="1" dirty="0"/>
              <a:t>1/16</a:t>
            </a:r>
          </a:p>
          <a:p>
            <a:endParaRPr lang="fr-CH" b="1" dirty="0"/>
          </a:p>
          <a:p>
            <a:endParaRPr lang="fr-CH" b="1" dirty="0"/>
          </a:p>
          <a:p>
            <a:endParaRPr lang="en-US" dirty="0"/>
          </a:p>
        </p:txBody>
      </p:sp>
    </p:spTree>
    <p:extLst>
      <p:ext uri="{BB962C8B-B14F-4D97-AF65-F5344CB8AC3E}">
        <p14:creationId xmlns:p14="http://schemas.microsoft.com/office/powerpoint/2010/main" val="229538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620713"/>
            <a:ext cx="6707188" cy="647700"/>
          </a:xfrm>
        </p:spPr>
        <p:txBody>
          <a:bodyPr/>
          <a:lstStyle/>
          <a:p>
            <a:pPr eaLnBrk="1" hangingPunct="1"/>
            <a:r>
              <a:rPr lang="en-GB" altLang="ja-JP" sz="3200" dirty="0" smtClean="0">
                <a:ea typeface="ＭＳ Ｐゴシック" pitchFamily="34" charset="-128"/>
              </a:rPr>
              <a:t>What is classified?</a:t>
            </a:r>
          </a:p>
        </p:txBody>
      </p:sp>
      <p:sp>
        <p:nvSpPr>
          <p:cNvPr id="10244" name="Text Box 3"/>
          <p:cNvSpPr txBox="1">
            <a:spLocks noChangeArrowheads="1"/>
          </p:cNvSpPr>
          <p:nvPr/>
        </p:nvSpPr>
        <p:spPr bwMode="auto">
          <a:xfrm>
            <a:off x="280988" y="1628775"/>
            <a:ext cx="351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dirty="0">
                <a:solidFill>
                  <a:srgbClr val="000000"/>
                </a:solidFill>
                <a:ea typeface="ＭＳ Ｐゴシック" pitchFamily="34" charset="-128"/>
              </a:rPr>
              <a:t> </a:t>
            </a:r>
            <a:r>
              <a:rPr lang="ja-JP" altLang="en-US" dirty="0">
                <a:solidFill>
                  <a:srgbClr val="0000FF"/>
                </a:solidFill>
                <a:latin typeface="Times New Roman" pitchFamily="18" charset="0"/>
                <a:ea typeface="ＭＳ Ｐゴシック" pitchFamily="34" charset="-128"/>
              </a:rPr>
              <a:t>►</a:t>
            </a:r>
            <a:r>
              <a:rPr lang="ja-JP" altLang="en-US" dirty="0">
                <a:solidFill>
                  <a:srgbClr val="000000"/>
                </a:solidFill>
                <a:latin typeface="Times New Roman" pitchFamily="18" charset="0"/>
                <a:ea typeface="ＭＳ Ｐゴシック" pitchFamily="34" charset="-128"/>
              </a:rPr>
              <a:t> </a:t>
            </a:r>
            <a:r>
              <a:rPr lang="de-DE" altLang="ja-JP" dirty="0">
                <a:solidFill>
                  <a:srgbClr val="000000"/>
                </a:solidFill>
                <a:ea typeface="ＭＳ Ｐゴシック" pitchFamily="34" charset="-128"/>
              </a:rPr>
              <a:t>2 types of information</a:t>
            </a:r>
          </a:p>
        </p:txBody>
      </p:sp>
      <p:sp>
        <p:nvSpPr>
          <p:cNvPr id="10245" name="Text Box 4"/>
          <p:cNvSpPr txBox="1">
            <a:spLocks noChangeArrowheads="1"/>
          </p:cNvSpPr>
          <p:nvPr/>
        </p:nvSpPr>
        <p:spPr bwMode="auto">
          <a:xfrm>
            <a:off x="1055688" y="2312988"/>
            <a:ext cx="72374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ja-JP" altLang="en-US" sz="3600" dirty="0" smtClean="0">
                <a:solidFill>
                  <a:srgbClr val="0000FF"/>
                </a:solidFill>
                <a:latin typeface="Times New Roman" pitchFamily="18" charset="0"/>
                <a:ea typeface="ＭＳ Ｐゴシック" pitchFamily="34" charset="-128"/>
              </a:rPr>
              <a:t>►</a:t>
            </a:r>
            <a:r>
              <a:rPr lang="ja-JP" altLang="en-US" dirty="0" smtClean="0">
                <a:solidFill>
                  <a:srgbClr val="0000FF"/>
                </a:solidFill>
                <a:latin typeface="Times New Roman" pitchFamily="18" charset="0"/>
                <a:ea typeface="ＭＳ Ｐゴシック" pitchFamily="34" charset="-128"/>
              </a:rPr>
              <a:t> </a:t>
            </a:r>
            <a:r>
              <a:rPr lang="de-DE" altLang="ja-JP" b="1" dirty="0" smtClean="0">
                <a:solidFill>
                  <a:srgbClr val="333399"/>
                </a:solidFill>
                <a:ea typeface="ＭＳ Ｐゴシック" pitchFamily="34" charset="-128"/>
              </a:rPr>
              <a:t>1</a:t>
            </a:r>
            <a:r>
              <a:rPr lang="de-DE" altLang="ja-JP" b="1" dirty="0">
                <a:solidFill>
                  <a:srgbClr val="333399"/>
                </a:solidFill>
                <a:ea typeface="ＭＳ Ｐゴシック" pitchFamily="34" charset="-128"/>
              </a:rPr>
              <a:t>. Invention information</a:t>
            </a:r>
            <a:r>
              <a:rPr lang="de-DE" altLang="ja-JP" dirty="0">
                <a:solidFill>
                  <a:srgbClr val="BBE0E3"/>
                </a:solidFill>
                <a:ea typeface="ＭＳ Ｐゴシック" pitchFamily="34" charset="-128"/>
              </a:rPr>
              <a:t>:</a:t>
            </a:r>
            <a:endParaRPr lang="de-DE" altLang="ja-JP" dirty="0">
              <a:solidFill>
                <a:srgbClr val="000000"/>
              </a:solidFill>
              <a:ea typeface="ＭＳ Ｐゴシック" pitchFamily="34" charset="-128"/>
            </a:endParaRPr>
          </a:p>
          <a:p>
            <a:pPr eaLnBrk="1" fontAlgn="base" hangingPunct="1">
              <a:spcBef>
                <a:spcPct val="50000"/>
              </a:spcBef>
              <a:spcAft>
                <a:spcPct val="0"/>
              </a:spcAft>
            </a:pPr>
            <a:r>
              <a:rPr lang="de-DE" altLang="ja-JP" dirty="0">
                <a:solidFill>
                  <a:srgbClr val="000000"/>
                </a:solidFill>
                <a:ea typeface="ＭＳ Ｐゴシック" pitchFamily="34" charset="-128"/>
              </a:rPr>
              <a:t>	Technical information worth granting a patent</a:t>
            </a:r>
          </a:p>
          <a:p>
            <a:pPr eaLnBrk="1" hangingPunct="1"/>
            <a:r>
              <a:rPr lang="ja-JP" altLang="en-US" sz="3600" dirty="0" smtClean="0">
                <a:solidFill>
                  <a:srgbClr val="0000FF"/>
                </a:solidFill>
                <a:latin typeface="Times New Roman" pitchFamily="18" charset="0"/>
                <a:ea typeface="ＭＳ Ｐゴシック" pitchFamily="34" charset="-128"/>
              </a:rPr>
              <a:t>►</a:t>
            </a:r>
            <a:r>
              <a:rPr lang="ja-JP" altLang="en-US" dirty="0" smtClean="0">
                <a:solidFill>
                  <a:srgbClr val="0000FF"/>
                </a:solidFill>
                <a:latin typeface="Times New Roman" pitchFamily="18" charset="0"/>
                <a:ea typeface="ＭＳ Ｐゴシック" pitchFamily="34" charset="-128"/>
              </a:rPr>
              <a:t> </a:t>
            </a:r>
            <a:r>
              <a:rPr lang="de-DE" altLang="ja-JP" b="1" dirty="0" smtClean="0">
                <a:solidFill>
                  <a:srgbClr val="333399"/>
                </a:solidFill>
                <a:ea typeface="ＭＳ Ｐゴシック" pitchFamily="34" charset="-128"/>
              </a:rPr>
              <a:t>2</a:t>
            </a:r>
            <a:r>
              <a:rPr lang="de-DE" altLang="ja-JP" b="1" dirty="0">
                <a:solidFill>
                  <a:srgbClr val="333399"/>
                </a:solidFill>
                <a:ea typeface="ＭＳ Ｐゴシック" pitchFamily="34" charset="-128"/>
              </a:rPr>
              <a:t>. Additional information</a:t>
            </a:r>
            <a:r>
              <a:rPr lang="de-DE" altLang="ja-JP" dirty="0">
                <a:solidFill>
                  <a:srgbClr val="BBE0E3"/>
                </a:solidFill>
                <a:ea typeface="ＭＳ Ｐゴシック" pitchFamily="34" charset="-128"/>
              </a:rPr>
              <a:t>:</a:t>
            </a:r>
            <a:endParaRPr lang="de-DE" altLang="ja-JP" dirty="0">
              <a:solidFill>
                <a:srgbClr val="000000"/>
              </a:solidFill>
              <a:ea typeface="ＭＳ Ｐゴシック" pitchFamily="34" charset="-128"/>
            </a:endParaRPr>
          </a:p>
          <a:p>
            <a:pPr eaLnBrk="1" fontAlgn="base" hangingPunct="1">
              <a:spcBef>
                <a:spcPct val="50000"/>
              </a:spcBef>
              <a:spcAft>
                <a:spcPct val="0"/>
              </a:spcAft>
            </a:pPr>
            <a:r>
              <a:rPr lang="de-DE" altLang="ja-JP" dirty="0">
                <a:solidFill>
                  <a:srgbClr val="000000"/>
                </a:solidFill>
                <a:ea typeface="ＭＳ Ｐゴシック" pitchFamily="34" charset="-128"/>
              </a:rPr>
              <a:t>	Supplementary non-invention information</a:t>
            </a:r>
          </a:p>
          <a:p>
            <a:pPr eaLnBrk="1" fontAlgn="base" hangingPunct="1">
              <a:spcBef>
                <a:spcPct val="50000"/>
              </a:spcBef>
              <a:spcAft>
                <a:spcPct val="0"/>
              </a:spcAft>
            </a:pPr>
            <a:r>
              <a:rPr lang="de-DE" altLang="ja-JP" dirty="0">
                <a:solidFill>
                  <a:srgbClr val="000000"/>
                </a:solidFill>
                <a:ea typeface="ＭＳ Ｐゴシック" pitchFamily="34" charset="-128"/>
              </a:rPr>
              <a:t>	the classifier/examiner considers interesting</a:t>
            </a:r>
          </a:p>
          <a:p>
            <a:pPr eaLnBrk="1" fontAlgn="base" hangingPunct="1">
              <a:spcBef>
                <a:spcPct val="50000"/>
              </a:spcBef>
              <a:spcAft>
                <a:spcPct val="0"/>
              </a:spcAft>
            </a:pPr>
            <a:endParaRPr lang="de-DE" altLang="ja-JP" dirty="0">
              <a:solidFill>
                <a:srgbClr val="000000"/>
              </a:solidFill>
              <a:ea typeface="ＭＳ Ｐゴシック" pitchFamily="34" charset="-128"/>
            </a:endParaRPr>
          </a:p>
        </p:txBody>
      </p:sp>
      <p:sp>
        <p:nvSpPr>
          <p:cNvPr id="10247" name="Text Box 6"/>
          <p:cNvSpPr txBox="1">
            <a:spLocks noChangeArrowheads="1"/>
          </p:cNvSpPr>
          <p:nvPr/>
        </p:nvSpPr>
        <p:spPr bwMode="auto">
          <a:xfrm>
            <a:off x="4924425" y="3403600"/>
            <a:ext cx="35845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pPr>
            <a:r>
              <a:rPr lang="de-DE" altLang="ja-JP">
                <a:solidFill>
                  <a:srgbClr val="000000"/>
                </a:solidFill>
                <a:ea typeface="ＭＳ Ｐゴシック" pitchFamily="34" charset="-128"/>
              </a:rPr>
              <a:t>&gt; obligatory classification</a:t>
            </a:r>
          </a:p>
        </p:txBody>
      </p:sp>
      <p:sp>
        <p:nvSpPr>
          <p:cNvPr id="2" name="Rectangle 1"/>
          <p:cNvSpPr/>
          <p:nvPr/>
        </p:nvSpPr>
        <p:spPr bwMode="auto">
          <a:xfrm>
            <a:off x="7010400" y="6019800"/>
            <a:ext cx="1905000" cy="685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4752975" y="5405735"/>
            <a:ext cx="4162425" cy="461665"/>
          </a:xfrm>
          <a:prstGeom prst="rect">
            <a:avLst/>
          </a:prstGeom>
          <a:solidFill>
            <a:srgbClr val="FF000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r>
              <a:rPr lang="de-DE" altLang="ja-JP" dirty="0">
                <a:solidFill>
                  <a:srgbClr val="000000"/>
                </a:solidFill>
                <a:ea typeface="ＭＳ Ｐゴシック" pitchFamily="34" charset="-128"/>
              </a:rPr>
              <a:t>&gt; discretionary classification</a:t>
            </a:r>
            <a:endParaRPr lang="de-DE" altLang="ja-JP" dirty="0">
              <a:solidFill>
                <a:srgbClr val="BBE0E3"/>
              </a:solidFill>
              <a:ea typeface="ＭＳ Ｐゴシック" pitchFamily="34" charset="-128"/>
            </a:endParaRPr>
          </a:p>
        </p:txBody>
      </p:sp>
    </p:spTree>
    <p:extLst>
      <p:ext uri="{BB962C8B-B14F-4D97-AF65-F5344CB8AC3E}">
        <p14:creationId xmlns:p14="http://schemas.microsoft.com/office/powerpoint/2010/main" val="3199912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3480828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fr-CH" smtClean="0"/>
              <a:t/>
            </a:r>
            <a:br>
              <a:rPr lang="fr-CH" smtClean="0"/>
            </a:br>
            <a:r>
              <a:rPr lang="fr-CH" smtClean="0"/>
              <a:t>IPC search: Simple search</a:t>
            </a:r>
            <a:br>
              <a:rPr lang="fr-CH" smtClean="0"/>
            </a:b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76475"/>
            <a:ext cx="87772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a:spLocks noChangeArrowheads="1"/>
          </p:cNvSpPr>
          <p:nvPr/>
        </p:nvSpPr>
        <p:spPr bwMode="auto">
          <a:xfrm rot="10800000">
            <a:off x="1547813" y="3500438"/>
            <a:ext cx="360362"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Down Arrow 6"/>
          <p:cNvSpPr>
            <a:spLocks noChangeArrowheads="1"/>
          </p:cNvSpPr>
          <p:nvPr/>
        </p:nvSpPr>
        <p:spPr bwMode="auto">
          <a:xfrm rot="10800000">
            <a:off x="6372225" y="3500438"/>
            <a:ext cx="360363" cy="1008062"/>
          </a:xfrm>
          <a:prstGeom prst="downArrow">
            <a:avLst>
              <a:gd name="adj1" fmla="val 50000"/>
              <a:gd name="adj2" fmla="val 499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36030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1937113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281755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458200" cy="207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57200" y="3414389"/>
            <a:ext cx="8403956" cy="4619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dirty="0" smtClean="0"/>
              <a:t>http</a:t>
            </a:r>
            <a:r>
              <a:rPr lang="en-US" dirty="0"/>
              <a:t>://patentscope.wipo.int/search/en/help/fieldsHelp.jsf</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1" y="3962400"/>
            <a:ext cx="87630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119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790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r>
              <a:rPr lang="fr-CH" dirty="0" smtClean="0"/>
              <a:t>: D06F 1/06</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1600200"/>
            <a:ext cx="89249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6" y="152400"/>
            <a:ext cx="9077325"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09537" y="457200"/>
            <a:ext cx="1033463" cy="5029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357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205038"/>
            <a:ext cx="8963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CH" dirty="0" err="1"/>
              <a:t>Example</a:t>
            </a:r>
            <a:r>
              <a:rPr lang="fr-CH" dirty="0"/>
              <a:t>: D06F 1/06</a:t>
            </a:r>
            <a:endParaRPr lang="en-US" dirty="0"/>
          </a:p>
        </p:txBody>
      </p:sp>
    </p:spTree>
    <p:extLst>
      <p:ext uri="{BB962C8B-B14F-4D97-AF65-F5344CB8AC3E}">
        <p14:creationId xmlns:p14="http://schemas.microsoft.com/office/powerpoint/2010/main" val="2354872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4" y="-152400"/>
            <a:ext cx="9001125"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1438" y="381000"/>
            <a:ext cx="1071562" cy="5029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97940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Combined</a:t>
            </a:r>
            <a:r>
              <a:rPr lang="fr-CH" dirty="0" smtClean="0"/>
              <a:t> </a:t>
            </a:r>
            <a:r>
              <a:rPr lang="fr-CH" dirty="0" err="1" smtClean="0"/>
              <a:t>search</a:t>
            </a:r>
            <a:endParaRPr lang="en-US" dirty="0"/>
          </a:p>
        </p:txBody>
      </p:sp>
      <p:sp>
        <p:nvSpPr>
          <p:cNvPr id="3" name="Content Placeholder 2"/>
          <p:cNvSpPr>
            <a:spLocks noGrp="1"/>
          </p:cNvSpPr>
          <p:nvPr>
            <p:ph idx="1"/>
          </p:nvPr>
        </p:nvSpPr>
        <p:spPr/>
        <p:txBody>
          <a:bodyPr/>
          <a:lstStyle/>
          <a:p>
            <a:r>
              <a:rPr lang="en-CA" b="1" dirty="0" smtClean="0"/>
              <a:t>Retrieve </a:t>
            </a:r>
            <a:r>
              <a:rPr lang="en-CA" b="1" dirty="0"/>
              <a:t>results</a:t>
            </a:r>
            <a:r>
              <a:rPr lang="en-CA" dirty="0"/>
              <a:t> that are specific "</a:t>
            </a:r>
            <a:r>
              <a:rPr lang="en-CA" b="1" dirty="0"/>
              <a:t>A23B </a:t>
            </a:r>
            <a:r>
              <a:rPr lang="en-CA" b="1" dirty="0" smtClean="0"/>
              <a:t>4/00</a:t>
            </a:r>
            <a:r>
              <a:rPr lang="en-CA" dirty="0" smtClean="0"/>
              <a:t>“ and date range:</a:t>
            </a:r>
          </a:p>
          <a:p>
            <a:r>
              <a:rPr lang="en-CA" dirty="0"/>
              <a:t>AD:[01.06.2012 TO 24.06.2016] AND IC_EX:("A23B 4/00")</a:t>
            </a:r>
            <a:endParaRPr lang="en-US" dirty="0"/>
          </a:p>
          <a:p>
            <a:endParaRPr lang="en-US" dirty="0"/>
          </a:p>
        </p:txBody>
      </p:sp>
    </p:spTree>
    <p:extLst>
      <p:ext uri="{BB962C8B-B14F-4D97-AF65-F5344CB8AC3E}">
        <p14:creationId xmlns:p14="http://schemas.microsoft.com/office/powerpoint/2010/main" val="661557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a:xfrm>
            <a:off x="457200" y="549275"/>
            <a:ext cx="6707188" cy="576263"/>
          </a:xfrm>
        </p:spPr>
        <p:txBody>
          <a:bodyPr>
            <a:normAutofit fontScale="90000"/>
          </a:bodyPr>
          <a:lstStyle/>
          <a:p>
            <a:r>
              <a:rPr kumimoji="1" lang="en-US" altLang="ja-JP" dirty="0" smtClean="0">
                <a:ea typeface="ＭＳ Ｐゴシック" pitchFamily="34" charset="-128"/>
              </a:rPr>
              <a:t>Example: </a:t>
            </a:r>
            <a:r>
              <a:rPr lang="en-GB" altLang="ja-JP" dirty="0">
                <a:solidFill>
                  <a:schemeClr val="tx1"/>
                </a:solidFill>
                <a:ea typeface="ＭＳ Ｐゴシック" pitchFamily="34" charset="-128"/>
              </a:rPr>
              <a:t>A metal rod wine rack </a:t>
            </a:r>
            <a:endParaRPr kumimoji="1" lang="ja-JP" altLang="en-US" dirty="0" smtClean="0">
              <a:ea typeface="ＭＳ Ｐゴシック" pitchFamily="34" charset="-128"/>
            </a:endParaRPr>
          </a:p>
        </p:txBody>
      </p:sp>
      <p:sp>
        <p:nvSpPr>
          <p:cNvPr id="110596" name="Rectangle 9"/>
          <p:cNvSpPr txBox="1">
            <a:spLocks noChangeArrowheads="1"/>
          </p:cNvSpPr>
          <p:nvPr/>
        </p:nvSpPr>
        <p:spPr bwMode="auto">
          <a:xfrm>
            <a:off x="395288" y="1341438"/>
            <a:ext cx="72723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3600" b="1">
                <a:solidFill>
                  <a:schemeClr val="tx2"/>
                </a:solidFill>
                <a:latin typeface="Arial" pitchFamily="34" charset="0"/>
                <a:cs typeface="Arial" pitchFamily="34" charset="0"/>
              </a:defRPr>
            </a:lvl1pPr>
            <a:lvl2pPr marL="354013">
              <a:defRPr sz="3600" b="1">
                <a:solidFill>
                  <a:schemeClr val="tx2"/>
                </a:solidFill>
                <a:latin typeface="Arial" pitchFamily="34" charset="0"/>
                <a:cs typeface="Arial" pitchFamily="34" charset="0"/>
              </a:defRPr>
            </a:lvl2pPr>
            <a:lvl3pPr marL="1143000" indent="-228600">
              <a:defRPr sz="3600" b="1">
                <a:solidFill>
                  <a:schemeClr val="tx2"/>
                </a:solidFill>
                <a:latin typeface="Arial" pitchFamily="34" charset="0"/>
                <a:cs typeface="Arial" pitchFamily="34" charset="0"/>
              </a:defRPr>
            </a:lvl3pPr>
            <a:lvl4pPr marL="1600200" indent="-228600">
              <a:defRPr sz="3600" b="1">
                <a:solidFill>
                  <a:schemeClr val="tx2"/>
                </a:solidFill>
                <a:latin typeface="Arial" pitchFamily="34" charset="0"/>
                <a:cs typeface="Arial" pitchFamily="34" charset="0"/>
              </a:defRPr>
            </a:lvl4pPr>
            <a:lvl5pPr marL="2057400" indent="-228600">
              <a:defRPr sz="36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36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36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36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3600" b="1">
                <a:solidFill>
                  <a:schemeClr val="tx2"/>
                </a:solidFill>
                <a:latin typeface="Arial" pitchFamily="34" charset="0"/>
                <a:cs typeface="Arial" pitchFamily="34" charset="0"/>
              </a:defRPr>
            </a:lvl9pPr>
          </a:lstStyle>
          <a:p>
            <a:pPr>
              <a:spcBef>
                <a:spcPct val="20000"/>
              </a:spcBef>
              <a:defRPr/>
            </a:pPr>
            <a:r>
              <a:rPr lang="en-US" altLang="ja-JP" sz="2200" b="0" dirty="0" smtClean="0">
                <a:solidFill>
                  <a:schemeClr val="tx1"/>
                </a:solidFill>
                <a:ea typeface="ＭＳ Ｐゴシック" pitchFamily="34" charset="-128"/>
              </a:rPr>
              <a:t>1.Invention Information</a:t>
            </a:r>
          </a:p>
          <a:p>
            <a:pPr>
              <a:defRPr/>
            </a:pPr>
            <a:r>
              <a:rPr lang="en-US" altLang="ja-JP" sz="2200" b="0" dirty="0" smtClean="0">
                <a:solidFill>
                  <a:schemeClr val="tx1"/>
                </a:solidFill>
                <a:ea typeface="ＭＳ Ｐゴシック" pitchFamily="34" charset="-128"/>
              </a:rPr>
              <a:t>	 A wine rack which is easily dismantled (claim)</a:t>
            </a:r>
          </a:p>
          <a:p>
            <a:pPr marL="0" indent="0">
              <a:defRPr/>
            </a:pPr>
            <a:endParaRPr lang="en-US" altLang="ja-JP" sz="2200" b="0" dirty="0" smtClean="0">
              <a:solidFill>
                <a:schemeClr val="tx1"/>
              </a:solidFill>
              <a:ea typeface="ＭＳ Ｐゴシック" pitchFamily="34" charset="-128"/>
            </a:endParaRPr>
          </a:p>
          <a:p>
            <a:pPr marL="0" indent="0">
              <a:defRPr/>
            </a:pPr>
            <a:r>
              <a:rPr lang="en-US" altLang="ja-JP" sz="2200" b="0" dirty="0" smtClean="0">
                <a:solidFill>
                  <a:schemeClr val="tx1"/>
                </a:solidFill>
                <a:ea typeface="ＭＳ Ｐゴシック" pitchFamily="34" charset="-128"/>
              </a:rPr>
              <a:t>2.Additional Information</a:t>
            </a:r>
          </a:p>
          <a:p>
            <a:pPr>
              <a:defRPr/>
            </a:pPr>
            <a:r>
              <a:rPr lang="en-US" altLang="ja-JP" sz="2200" b="0" dirty="0" smtClean="0">
                <a:solidFill>
                  <a:schemeClr val="tx1"/>
                </a:solidFill>
                <a:ea typeface="ＭＳ Ｐゴシック" pitchFamily="34" charset="-128"/>
              </a:rPr>
              <a:t>	 A rigid wine rack made of “wire”</a:t>
            </a:r>
          </a:p>
          <a:p>
            <a:pPr>
              <a:defRPr/>
            </a:pPr>
            <a:r>
              <a:rPr lang="en-US" altLang="ja-JP" sz="2000" b="0" dirty="0" smtClean="0">
                <a:solidFill>
                  <a:schemeClr val="tx1"/>
                </a:solidFill>
                <a:ea typeface="ＭＳ Ｐゴシック" pitchFamily="34" charset="-128"/>
              </a:rPr>
              <a:t> </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341438"/>
            <a:ext cx="2501900" cy="3144837"/>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673475"/>
            <a:ext cx="2592387" cy="3048000"/>
          </a:xfrm>
          <a:prstGeom prst="rect">
            <a:avLst/>
          </a:prstGeom>
          <a:noFill/>
          <a:ln>
            <a:noFill/>
          </a:ln>
          <a:effectLst/>
          <a:extLst>
            <a:ext uri="{909E8E84-426E-40DD-AFC4-6F175D3DCCD1}">
              <a14:hiddenFill xmlns:a14="http://schemas.microsoft.com/office/drawing/2010/main">
                <a:solidFill>
                  <a:srgbClr val="FFF1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304800" y="1350731"/>
            <a:ext cx="6157912" cy="1066800"/>
          </a:xfrm>
          <a:prstGeom prst="rect">
            <a:avLst/>
          </a:prstGeom>
          <a:solidFill>
            <a:schemeClr val="accent1">
              <a:alpha val="50000"/>
            </a:schemeClr>
          </a:solidFill>
          <a:ln>
            <a:solidFill>
              <a:schemeClr val="accent1">
                <a:lumMod val="50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0" y="2667000"/>
            <a:ext cx="4876800" cy="1447800"/>
          </a:xfrm>
          <a:prstGeom prst="ellipse">
            <a:avLst/>
          </a:prstGeom>
          <a:solidFill>
            <a:srgbClr val="FF0000">
              <a:alpha val="34000"/>
            </a:srgbClr>
          </a:solid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a:xfrm>
            <a:off x="7239000" y="4706956"/>
            <a:ext cx="1676400" cy="981038"/>
          </a:xfrm>
          <a:prstGeom prst="rect">
            <a:avLst/>
          </a:prstGeom>
        </p:spPr>
        <p:txBody>
          <a:bodyPr wrap="square">
            <a:spAutoFit/>
          </a:bodyPr>
          <a:lstStyle/>
          <a:p>
            <a:pPr>
              <a:defRPr/>
            </a:pPr>
            <a:r>
              <a:rPr lang="en-US" altLang="ja-JP" sz="1050" dirty="0">
                <a:latin typeface="Times New Roman" pitchFamily="18" charset="0"/>
                <a:ea typeface="ＭＳ Ｐゴシック" pitchFamily="34" charset="-128"/>
              </a:rPr>
              <a:t>Int. Cl.</a:t>
            </a:r>
          </a:p>
          <a:p>
            <a:pPr>
              <a:defRPr/>
            </a:pPr>
            <a:r>
              <a:rPr lang="en-US" altLang="ja-JP" sz="1050" i="1" dirty="0">
                <a:latin typeface="Times New Roman" pitchFamily="18" charset="0"/>
                <a:ea typeface="ＭＳ Ｐゴシック" pitchFamily="34" charset="-128"/>
              </a:rPr>
              <a:t> A47B 73/00 (2006.01)</a:t>
            </a:r>
          </a:p>
          <a:p>
            <a:pPr>
              <a:defRPr/>
            </a:pPr>
            <a:r>
              <a:rPr lang="en-US" altLang="ja-JP" sz="1050" i="1" dirty="0">
                <a:latin typeface="Times New Roman" pitchFamily="18" charset="0"/>
                <a:ea typeface="ＭＳ Ｐゴシック" pitchFamily="34" charset="-128"/>
              </a:rPr>
              <a:t> A47B 47/02 (2006.01)</a:t>
            </a:r>
          </a:p>
          <a:p>
            <a:pPr>
              <a:defRPr/>
            </a:pPr>
            <a:r>
              <a:rPr lang="en-US" altLang="ja-JP" sz="1050" i="1" dirty="0">
                <a:latin typeface="Times New Roman" pitchFamily="18" charset="0"/>
                <a:ea typeface="ＭＳ Ｐゴシック" pitchFamily="34" charset="-128"/>
              </a:rPr>
              <a:t> A47B 55/02 (2006.01)</a:t>
            </a:r>
          </a:p>
        </p:txBody>
      </p:sp>
    </p:spTree>
    <p:extLst>
      <p:ext uri="{BB962C8B-B14F-4D97-AF65-F5344CB8AC3E}">
        <p14:creationId xmlns:p14="http://schemas.microsoft.com/office/powerpoint/2010/main" val="7613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00"/>
            <a:ext cx="903922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7620000" y="2214563"/>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7620000" y="3354659"/>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147521" y="3542777"/>
            <a:ext cx="914400" cy="37623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147521" y="2403900"/>
            <a:ext cx="914400" cy="37623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440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Caution</a:t>
            </a:r>
            <a:endParaRPr lang="en-US" dirty="0"/>
          </a:p>
        </p:txBody>
      </p:sp>
      <p:sp>
        <p:nvSpPr>
          <p:cNvPr id="3" name="Content Placeholder 2"/>
          <p:cNvSpPr>
            <a:spLocks noGrp="1"/>
          </p:cNvSpPr>
          <p:nvPr>
            <p:ph idx="1"/>
          </p:nvPr>
        </p:nvSpPr>
        <p:spPr/>
        <p:txBody>
          <a:bodyPr/>
          <a:lstStyle/>
          <a:p>
            <a:r>
              <a:rPr lang="fr-CH" dirty="0" smtClean="0"/>
              <a:t>Use of (…) and […]</a:t>
            </a:r>
          </a:p>
          <a:p>
            <a:r>
              <a:rPr lang="fr-CH" dirty="0" smtClean="0"/>
              <a:t>Use  </a:t>
            </a:r>
            <a:r>
              <a:rPr lang="fr-CH" dirty="0"/>
              <a:t>of </a:t>
            </a:r>
            <a:r>
              <a:rPr lang="fr-CH" smtClean="0"/>
              <a:t>" … </a:t>
            </a:r>
            <a:r>
              <a:rPr lang="fr-CH"/>
              <a:t>" </a:t>
            </a:r>
            <a:endParaRPr lang="fr-CH" dirty="0" smtClean="0"/>
          </a:p>
          <a:p>
            <a:r>
              <a:rPr lang="en-CA" dirty="0" smtClean="0"/>
              <a:t>(</a:t>
            </a:r>
            <a:r>
              <a:rPr lang="en-CA" dirty="0"/>
              <a:t>IC: A or B or C) </a:t>
            </a:r>
            <a:endParaRPr lang="en-CA" dirty="0" smtClean="0"/>
          </a:p>
          <a:p>
            <a:r>
              <a:rPr lang="en-CA" dirty="0"/>
              <a:t>AD:([01.06.2012 TO 24.06.2016]) AND IC:("A23B 4/00")</a:t>
            </a:r>
            <a:endParaRPr lang="en-US" dirty="0"/>
          </a:p>
          <a:p>
            <a:endParaRPr lang="en-US" dirty="0"/>
          </a:p>
        </p:txBody>
      </p:sp>
    </p:spTree>
    <p:extLst>
      <p:ext uri="{BB962C8B-B14F-4D97-AF65-F5344CB8AC3E}">
        <p14:creationId xmlns:p14="http://schemas.microsoft.com/office/powerpoint/2010/main" val="3333709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7914"/>
            <a:ext cx="76866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Oval 3"/>
          <p:cNvSpPr>
            <a:spLocks noChangeArrowheads="1"/>
          </p:cNvSpPr>
          <p:nvPr/>
        </p:nvSpPr>
        <p:spPr bwMode="auto">
          <a:xfrm>
            <a:off x="1476375" y="1125538"/>
            <a:ext cx="863600" cy="574675"/>
          </a:xfrm>
          <a:prstGeom prst="ellipse">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060" name="Right Arrow 4"/>
          <p:cNvSpPr>
            <a:spLocks noChangeArrowheads="1"/>
          </p:cNvSpPr>
          <p:nvPr/>
        </p:nvSpPr>
        <p:spPr bwMode="auto">
          <a:xfrm>
            <a:off x="9525" y="2565400"/>
            <a:ext cx="936625" cy="576263"/>
          </a:xfrm>
          <a:prstGeom prst="rightArrow">
            <a:avLst>
              <a:gd name="adj1" fmla="val 50000"/>
              <a:gd name="adj2" fmla="val 50009"/>
            </a:avLst>
          </a:prstGeom>
          <a:solidFill>
            <a:srgbClr val="35F52B"/>
          </a:solidFill>
          <a:ln w="9525">
            <a:solidFill>
              <a:schemeClr val="tx1"/>
            </a:solidFill>
            <a:miter lim="800000"/>
            <a:headEnd/>
            <a:tailEnd/>
          </a:ln>
        </p:spPr>
        <p:txBody>
          <a:bodyPr>
            <a:spAutoFit/>
          </a:bodyPr>
          <a:lstStyle/>
          <a:p>
            <a:endParaRPr lang="en-US"/>
          </a:p>
        </p:txBody>
      </p:sp>
      <p:sp>
        <p:nvSpPr>
          <p:cNvPr id="2" name="Rectangle 1"/>
          <p:cNvSpPr/>
          <p:nvPr/>
        </p:nvSpPr>
        <p:spPr bwMode="auto">
          <a:xfrm>
            <a:off x="3733800" y="2565400"/>
            <a:ext cx="838200" cy="288131"/>
          </a:xfrm>
          <a:prstGeom prst="rect">
            <a:avLst/>
          </a:prstGeom>
          <a:noFill/>
          <a:ln w="635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5066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791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Oval 3"/>
          <p:cNvSpPr>
            <a:spLocks noChangeArrowheads="1"/>
          </p:cNvSpPr>
          <p:nvPr/>
        </p:nvSpPr>
        <p:spPr bwMode="auto">
          <a:xfrm>
            <a:off x="2051050" y="1844675"/>
            <a:ext cx="2089150" cy="6477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774847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IPC in the </a:t>
            </a:r>
            <a:r>
              <a:rPr lang="fr-CH" dirty="0" err="1"/>
              <a:t>result</a:t>
            </a:r>
            <a:r>
              <a:rPr lang="fr-CH" dirty="0"/>
              <a:t> </a:t>
            </a:r>
            <a:r>
              <a:rPr lang="fr-CH" dirty="0" err="1"/>
              <a:t>list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19199"/>
            <a:ext cx="878205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58353" y="2362200"/>
            <a:ext cx="8732044" cy="4572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944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38175"/>
            <a:ext cx="874395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981200" y="2590800"/>
            <a:ext cx="914400" cy="29718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1981200" y="2590800"/>
            <a:ext cx="914400" cy="2971800"/>
          </a:xfrm>
          <a:prstGeom prst="rect">
            <a:avLst/>
          </a:prstGeom>
          <a:noFill/>
          <a:ln w="635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81543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33388"/>
            <a:ext cx="77343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Oval 3"/>
          <p:cNvSpPr>
            <a:spLocks noChangeArrowheads="1"/>
          </p:cNvSpPr>
          <p:nvPr/>
        </p:nvSpPr>
        <p:spPr bwMode="auto">
          <a:xfrm>
            <a:off x="539750" y="5013325"/>
            <a:ext cx="2447925"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 name="Oval 3"/>
          <p:cNvSpPr>
            <a:spLocks noChangeArrowheads="1"/>
          </p:cNvSpPr>
          <p:nvPr/>
        </p:nvSpPr>
        <p:spPr bwMode="auto">
          <a:xfrm>
            <a:off x="1173931" y="1936750"/>
            <a:ext cx="589781"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Tree>
    <p:extLst>
      <p:ext uri="{BB962C8B-B14F-4D97-AF65-F5344CB8AC3E}">
        <p14:creationId xmlns:p14="http://schemas.microsoft.com/office/powerpoint/2010/main" val="157897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 y="1143000"/>
            <a:ext cx="9019953"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676400" y="1524000"/>
            <a:ext cx="990600" cy="4038600"/>
          </a:xfrm>
          <a:prstGeom prst="rect">
            <a:avLst/>
          </a:prstGeom>
          <a:noFill/>
          <a:ln w="635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97073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6962" cy="4537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4000"/>
            <a:ext cx="866616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476375" y="749300"/>
            <a:ext cx="792163" cy="2159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260350"/>
            <a:ext cx="907573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590800" y="368300"/>
            <a:ext cx="1143000" cy="596900"/>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27273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additive="base">
                                        <p:cTn id="13" dur="500" fill="hold"/>
                                        <p:tgtEl>
                                          <p:spTgt spid="55299"/>
                                        </p:tgtEl>
                                        <p:attrNameLst>
                                          <p:attrName>ppt_x</p:attrName>
                                        </p:attrNameLst>
                                      </p:cBhvr>
                                      <p:tavLst>
                                        <p:tav tm="0">
                                          <p:val>
                                            <p:strVal val="#ppt_x"/>
                                          </p:val>
                                        </p:tav>
                                        <p:tav tm="100000">
                                          <p:val>
                                            <p:strVal val="#ppt_x"/>
                                          </p:val>
                                        </p:tav>
                                      </p:tavLst>
                                    </p:anim>
                                    <p:anim calcmode="lin" valueType="num">
                                      <p:cBhvr additive="base">
                                        <p:cTn id="14"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additive="base">
                                        <p:cTn id="27" dur="500" fill="hold"/>
                                        <p:tgtEl>
                                          <p:spTgt spid="55300"/>
                                        </p:tgtEl>
                                        <p:attrNameLst>
                                          <p:attrName>ppt_x</p:attrName>
                                        </p:attrNameLst>
                                      </p:cBhvr>
                                      <p:tavLst>
                                        <p:tav tm="0">
                                          <p:val>
                                            <p:strVal val="#ppt_x"/>
                                          </p:val>
                                        </p:tav>
                                        <p:tav tm="100000">
                                          <p:val>
                                            <p:strVal val="#ppt_x"/>
                                          </p:val>
                                        </p:tav>
                                      </p:tavLst>
                                    </p:anim>
                                    <p:anim calcmode="lin" valueType="num">
                                      <p:cBhvr additive="base">
                                        <p:cTn id="2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42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851275" y="260350"/>
            <a:ext cx="784225" cy="65976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75"/>
            <a:ext cx="46402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76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dirty="0" smtClean="0"/>
              <a:t>The IPC serves as a:</a:t>
            </a:r>
            <a:endParaRPr lang="en-US" dirty="0" smtClean="0"/>
          </a:p>
        </p:txBody>
      </p:sp>
      <p:sp>
        <p:nvSpPr>
          <p:cNvPr id="12291" name="Content Placeholder 2"/>
          <p:cNvSpPr>
            <a:spLocks noGrp="1"/>
          </p:cNvSpPr>
          <p:nvPr>
            <p:ph idx="1"/>
          </p:nvPr>
        </p:nvSpPr>
        <p:spPr>
          <a:xfrm>
            <a:off x="457200" y="1371600"/>
            <a:ext cx="8229600" cy="4352925"/>
          </a:xfrm>
        </p:spPr>
        <p:txBody>
          <a:bodyPr/>
          <a:lstStyle/>
          <a:p>
            <a:r>
              <a:rPr lang="en-GB" dirty="0" smtClean="0"/>
              <a:t>Tool for: </a:t>
            </a:r>
          </a:p>
          <a:p>
            <a:pPr lvl="1"/>
            <a:r>
              <a:rPr lang="en-GB" dirty="0" smtClean="0"/>
              <a:t>classifying patent documents</a:t>
            </a:r>
          </a:p>
          <a:p>
            <a:pPr marL="457200" lvl="1" indent="0">
              <a:buNone/>
            </a:pPr>
            <a:endParaRPr lang="en-GB" dirty="0" smtClean="0"/>
          </a:p>
          <a:p>
            <a:r>
              <a:rPr lang="en-GB" dirty="0" smtClean="0"/>
              <a:t>Basis for:</a:t>
            </a:r>
          </a:p>
          <a:p>
            <a:pPr lvl="1"/>
            <a:r>
              <a:rPr lang="en-GB" dirty="0" smtClean="0"/>
              <a:t>disseminating information </a:t>
            </a:r>
          </a:p>
          <a:p>
            <a:pPr lvl="1"/>
            <a:r>
              <a:rPr lang="en-GB" dirty="0" smtClean="0"/>
              <a:t>investigating the state of the art </a:t>
            </a:r>
          </a:p>
          <a:p>
            <a:pPr lvl="1"/>
            <a:r>
              <a:rPr lang="en-GB" dirty="0" smtClean="0"/>
              <a:t>preparing industrial property statistics</a:t>
            </a:r>
          </a:p>
        </p:txBody>
      </p:sp>
    </p:spTree>
    <p:extLst>
      <p:ext uri="{BB962C8B-B14F-4D97-AF65-F5344CB8AC3E}">
        <p14:creationId xmlns:p14="http://schemas.microsoft.com/office/powerpoint/2010/main" val="887647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781175"/>
            <a:ext cx="7762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p:cNvSpPr>
            <a:spLocks noChangeArrowheads="1"/>
          </p:cNvSpPr>
          <p:nvPr/>
        </p:nvSpPr>
        <p:spPr bwMode="auto">
          <a:xfrm>
            <a:off x="690563" y="4149725"/>
            <a:ext cx="4386262" cy="3587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754979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CLIR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62100"/>
            <a:ext cx="8610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7622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Supervised</a:t>
            </a:r>
            <a:r>
              <a:rPr lang="fr-CH" dirty="0" smtClean="0"/>
              <a:t> mode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47800"/>
            <a:ext cx="7696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8675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07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Technical</a:t>
            </a:r>
            <a:r>
              <a:rPr lang="fr-CH" dirty="0" smtClean="0"/>
              <a:t> </a:t>
            </a:r>
            <a:r>
              <a:rPr lang="fr-CH" dirty="0" err="1" smtClean="0"/>
              <a:t>domains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533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3025"/>
            <a:ext cx="78009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6862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28888"/>
            <a:ext cx="8077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853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ldsuccess.co.uk/wp-content/uploads/2012/12/Quiz-e1354812026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69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a:t>
            </a:r>
            <a:r>
              <a:rPr lang="fr-CH" sz="2800" dirty="0">
                <a:solidFill>
                  <a:srgbClr val="0070C0"/>
                </a:solidFill>
              </a:rPr>
              <a:t>: IPC </a:t>
            </a:r>
            <a:r>
              <a:rPr lang="fr-CH" sz="2800" dirty="0" err="1">
                <a:solidFill>
                  <a:srgbClr val="0070C0"/>
                </a:solidFill>
              </a:rPr>
              <a:t>statistics</a:t>
            </a:r>
            <a:r>
              <a:rPr lang="fr-CH" sz="2800" dirty="0">
                <a:solidFill>
                  <a:srgbClr val="0070C0"/>
                </a:solidFill>
              </a:rPr>
              <a:t> are </a:t>
            </a:r>
            <a:r>
              <a:rPr lang="fr-CH" sz="2800" dirty="0" err="1">
                <a:solidFill>
                  <a:srgbClr val="0070C0"/>
                </a:solidFill>
              </a:rPr>
              <a:t>available</a:t>
            </a:r>
            <a:r>
              <a:rPr lang="fr-CH" sz="2800" dirty="0">
                <a:solidFill>
                  <a:srgbClr val="0070C0"/>
                </a:solidFill>
              </a:rPr>
              <a:t> in the</a:t>
            </a: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hlinkshowjump?jump=nextslide" highlightClick="1"/>
          </p:cNvPr>
          <p:cNvSpPr/>
          <p:nvPr/>
        </p:nvSpPr>
        <p:spPr>
          <a:xfrm>
            <a:off x="964933"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5" name="Content Placeholder 4"/>
          <p:cNvSpPr>
            <a:spLocks noGrp="1"/>
          </p:cNvSpPr>
          <p:nvPr>
            <p:ph idx="1"/>
          </p:nvPr>
        </p:nvSpPr>
        <p:spPr>
          <a:xfrm>
            <a:off x="1828800" y="1992099"/>
            <a:ext cx="7543800" cy="505657"/>
          </a:xfrm>
        </p:spPr>
        <p:txBody>
          <a:bodyPr>
            <a:noAutofit/>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6" name="Content Placeholder 4"/>
          <p:cNvSpPr txBox="1">
            <a:spLocks/>
          </p:cNvSpPr>
          <p:nvPr/>
        </p:nvSpPr>
        <p:spPr>
          <a:xfrm>
            <a:off x="1905000" y="2743200"/>
            <a:ext cx="7239000"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858923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a:t>
            </a:r>
            <a:r>
              <a:rPr lang="fr-CH" sz="2800" dirty="0">
                <a:solidFill>
                  <a:schemeClr val="tx2"/>
                </a:solidFill>
              </a:rPr>
              <a:t>: </a:t>
            </a:r>
            <a:r>
              <a:rPr lang="fr-CH" sz="2800" dirty="0" smtClean="0">
                <a:solidFill>
                  <a:schemeClr val="tx2"/>
                </a:solidFill>
              </a:rPr>
              <a:t>1</a:t>
            </a:r>
            <a:r>
              <a:rPr lang="fr-CH" sz="2800" dirty="0" smtClean="0">
                <a:solidFill>
                  <a:srgbClr val="0070C0"/>
                </a:solidFill>
              </a:rPr>
              <a:t>: IPC </a:t>
            </a:r>
            <a:r>
              <a:rPr lang="fr-CH" sz="2800" dirty="0" err="1" smtClean="0">
                <a:solidFill>
                  <a:srgbClr val="0070C0"/>
                </a:solidFill>
              </a:rPr>
              <a:t>statistics</a:t>
            </a:r>
            <a:r>
              <a:rPr lang="fr-CH" sz="2800" dirty="0" smtClean="0">
                <a:solidFill>
                  <a:srgbClr val="0070C0"/>
                </a:solidFill>
              </a:rPr>
              <a:t> are </a:t>
            </a:r>
            <a:r>
              <a:rPr lang="fr-CH" sz="2800" dirty="0" err="1" smtClean="0">
                <a:solidFill>
                  <a:srgbClr val="0070C0"/>
                </a:solidFill>
              </a:rPr>
              <a:t>available</a:t>
            </a:r>
            <a:r>
              <a:rPr lang="fr-CH" sz="2800" dirty="0" smtClean="0">
                <a:solidFill>
                  <a:srgbClr val="0070C0"/>
                </a:solidFill>
              </a:rPr>
              <a:t> in the</a:t>
            </a:r>
            <a:endParaRPr lang="es-BO" sz="2800" dirty="0">
              <a:solidFill>
                <a:schemeClr val="tx2"/>
              </a:solidFill>
            </a:endParaRPr>
          </a:p>
        </p:txBody>
      </p:sp>
      <p:sp>
        <p:nvSpPr>
          <p:cNvPr id="5" name="Content Placeholder 4"/>
          <p:cNvSpPr>
            <a:spLocks noGrp="1"/>
          </p:cNvSpPr>
          <p:nvPr>
            <p:ph idx="1"/>
          </p:nvPr>
        </p:nvSpPr>
        <p:spPr>
          <a:xfrm>
            <a:off x="1828800" y="1992099"/>
            <a:ext cx="5486400" cy="505657"/>
          </a:xfrm>
        </p:spPr>
        <p:txBody>
          <a:bodyPr>
            <a:normAutofit lnSpcReduction="10000"/>
          </a:bodyPr>
          <a:lstStyle/>
          <a:p>
            <a:pPr marL="0" indent="0">
              <a:buNone/>
            </a:pPr>
            <a:r>
              <a:rPr lang="fr-CH" sz="2800" dirty="0" err="1" smtClean="0">
                <a:solidFill>
                  <a:srgbClr val="0070C0"/>
                </a:solidFill>
              </a:rPr>
              <a:t>Search</a:t>
            </a:r>
            <a:r>
              <a:rPr lang="fr-CH" sz="2800" dirty="0" smtClean="0">
                <a:solidFill>
                  <a:srgbClr val="0070C0"/>
                </a:solidFill>
              </a:rPr>
              <a:t> menu</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4" name="Action Button: Custom 13">
            <a:hlinkClick r:id="" action="ppaction://noaction" highlightClick="1">
              <a:snd r:embed="rId4" name="hammer.wav"/>
            </a:hlinkClick>
          </p:cNvPr>
          <p:cNvSpPr/>
          <p:nvPr/>
        </p:nvSpPr>
        <p:spPr>
          <a:xfrm>
            <a:off x="1001028"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905000" y="2743200"/>
            <a:ext cx="54102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Browse</a:t>
            </a:r>
            <a:r>
              <a:rPr lang="fr-CH" sz="2800" dirty="0" smtClean="0">
                <a:solidFill>
                  <a:srgbClr val="0070C0"/>
                </a:solidFill>
              </a:rPr>
              <a:t> menu</a:t>
            </a:r>
            <a:endParaRPr lang="es-BO" sz="2800" dirty="0">
              <a:solidFill>
                <a:srgbClr val="0070C0"/>
              </a:solidFill>
            </a:endParaRPr>
          </a:p>
        </p:txBody>
      </p:sp>
    </p:spTree>
    <p:extLst>
      <p:ext uri="{BB962C8B-B14F-4D97-AF65-F5344CB8AC3E}">
        <p14:creationId xmlns:p14="http://schemas.microsoft.com/office/powerpoint/2010/main" val="127374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Q:2: To </a:t>
            </a:r>
            <a:r>
              <a:rPr lang="fr-CH" sz="2800" dirty="0" err="1" smtClean="0">
                <a:solidFill>
                  <a:srgbClr val="0070C0"/>
                </a:solidFill>
              </a:rPr>
              <a:t>find</a:t>
            </a:r>
            <a:r>
              <a:rPr lang="fr-CH" sz="2800" dirty="0" smtClean="0">
                <a:solidFill>
                  <a:srgbClr val="0070C0"/>
                </a:solidFill>
              </a:rPr>
              <a:t> an IPC code, </a:t>
            </a:r>
            <a:r>
              <a:rPr lang="fr-CH" sz="2800" dirty="0" err="1" smtClean="0">
                <a:solidFill>
                  <a:srgbClr val="0070C0"/>
                </a:solidFill>
              </a:rPr>
              <a:t>you</a:t>
            </a:r>
            <a:r>
              <a:rPr lang="fr-CH" sz="2800" dirty="0" smtClean="0">
                <a:solidFill>
                  <a:srgbClr val="0070C0"/>
                </a:solidFill>
              </a:rPr>
              <a:t> </a:t>
            </a:r>
            <a:r>
              <a:rPr lang="fr-CH" sz="2800" dirty="0" err="1" smtClean="0">
                <a:solidFill>
                  <a:srgbClr val="0070C0"/>
                </a:solidFill>
              </a:rPr>
              <a:t>can</a:t>
            </a:r>
            <a:r>
              <a:rPr lang="fr-CH" sz="2800" dirty="0" smtClean="0">
                <a:solidFill>
                  <a:srgbClr val="0070C0"/>
                </a:solidFill>
              </a:rPr>
              <a:t> use</a:t>
            </a:r>
            <a:endParaRPr lang="es-BO" sz="2800" dirty="0">
              <a:solidFill>
                <a:srgbClr val="0070C0"/>
              </a:solidFill>
            </a:endParaRPr>
          </a:p>
        </p:txBody>
      </p:sp>
      <p:sp>
        <p:nvSpPr>
          <p:cNvPr id="5" name="Content Placeholder 4"/>
          <p:cNvSpPr>
            <a:spLocks noGrp="1"/>
          </p:cNvSpPr>
          <p:nvPr>
            <p:ph idx="1"/>
          </p:nvPr>
        </p:nvSpPr>
        <p:spPr>
          <a:xfrm>
            <a:off x="1828800" y="1992099"/>
            <a:ext cx="3048000" cy="505657"/>
          </a:xfrm>
        </p:spPr>
        <p:txBody>
          <a:bodyPr>
            <a:normAutofit lnSpcReduction="10000"/>
          </a:bodyPr>
          <a:lstStyle/>
          <a:p>
            <a:pPr marL="0" indent="0">
              <a:buNone/>
            </a:pPr>
            <a:r>
              <a:rPr lang="fr-CH" sz="2800" dirty="0" smtClean="0">
                <a:solidFill>
                  <a:srgbClr val="0070C0"/>
                </a:solidFill>
              </a:rPr>
              <a:t>The IPC </a:t>
            </a:r>
            <a:r>
              <a:rPr lang="fr-CH" sz="2800" dirty="0" err="1" smtClean="0">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8" y="3714750"/>
            <a:ext cx="6060142" cy="5715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Simple and Advanced </a:t>
            </a:r>
            <a:endParaRPr lang="es-BO" sz="2800" b="1" dirty="0">
              <a:solidFill>
                <a:srgbClr val="0070C0"/>
              </a:solidFill>
            </a:endParaRPr>
          </a:p>
        </p:txBody>
      </p:sp>
      <p:sp>
        <p:nvSpPr>
          <p:cNvPr id="7" name="Content Placeholder 4"/>
          <p:cNvSpPr txBox="1">
            <a:spLocks/>
          </p:cNvSpPr>
          <p:nvPr/>
        </p:nvSpPr>
        <p:spPr>
          <a:xfrm>
            <a:off x="1828800" y="2909236"/>
            <a:ext cx="43434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28799" y="4629150"/>
            <a:ext cx="594360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a:t>
            </a:r>
            <a:r>
              <a:rPr lang="fr-CH" sz="2800" dirty="0" smtClean="0">
                <a:solidFill>
                  <a:srgbClr val="0070C0"/>
                </a:solidFill>
              </a:rPr>
              <a:t>Field </a:t>
            </a:r>
            <a:r>
              <a:rPr lang="fr-CH" sz="2800" dirty="0" err="1" smtClean="0">
                <a:solidFill>
                  <a:srgbClr val="0070C0"/>
                </a:solidFill>
              </a:rPr>
              <a:t>Combination</a:t>
            </a:r>
            <a:endParaRPr lang="es-BO" sz="2800" dirty="0">
              <a:solidFill>
                <a:srgbClr val="0070C0"/>
              </a:solidFill>
            </a:endParaRPr>
          </a:p>
        </p:txBody>
      </p:sp>
      <p:sp>
        <p:nvSpPr>
          <p:cNvPr id="11" name="Action Button: Custom 10">
            <a:hlinkClick r:id="" action="ppaction://hlinkshowjump?jump=nextslide" highlightClick="1">
              <a:snd r:embed="rId2" name="applause.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3"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3"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Tree>
    <p:extLst>
      <p:ext uri="{BB962C8B-B14F-4D97-AF65-F5344CB8AC3E}">
        <p14:creationId xmlns:p14="http://schemas.microsoft.com/office/powerpoint/2010/main" val="1841207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Q:2: </a:t>
            </a:r>
            <a:r>
              <a:rPr lang="fr-CH" sz="2800" dirty="0" smtClean="0">
                <a:solidFill>
                  <a:srgbClr val="0070C0"/>
                </a:solidFill>
              </a:rPr>
              <a:t> </a:t>
            </a:r>
            <a:r>
              <a:rPr lang="fr-CH" sz="2800" dirty="0">
                <a:solidFill>
                  <a:srgbClr val="0070C0"/>
                </a:solidFill>
              </a:rPr>
              <a:t>To </a:t>
            </a:r>
            <a:r>
              <a:rPr lang="fr-CH" sz="2800" dirty="0" err="1">
                <a:solidFill>
                  <a:srgbClr val="0070C0"/>
                </a:solidFill>
              </a:rPr>
              <a:t>find</a:t>
            </a:r>
            <a:r>
              <a:rPr lang="fr-CH" sz="2800" dirty="0">
                <a:solidFill>
                  <a:srgbClr val="0070C0"/>
                </a:solidFill>
              </a:rPr>
              <a:t> an IPC code, </a:t>
            </a:r>
            <a:r>
              <a:rPr lang="fr-CH" sz="2800" dirty="0" err="1">
                <a:solidFill>
                  <a:srgbClr val="0070C0"/>
                </a:solidFill>
              </a:rPr>
              <a:t>you</a:t>
            </a:r>
            <a:r>
              <a:rPr lang="fr-CH" sz="2800" dirty="0">
                <a:solidFill>
                  <a:srgbClr val="0070C0"/>
                </a:solidFill>
              </a:rPr>
              <a:t> </a:t>
            </a:r>
            <a:r>
              <a:rPr lang="fr-CH" sz="2800" dirty="0" err="1">
                <a:solidFill>
                  <a:srgbClr val="0070C0"/>
                </a:solidFill>
              </a:rPr>
              <a:t>can</a:t>
            </a:r>
            <a:r>
              <a:rPr lang="fr-CH" sz="2800" dirty="0">
                <a:solidFill>
                  <a:srgbClr val="0070C0"/>
                </a:solidFill>
              </a:rPr>
              <a:t> </a:t>
            </a:r>
            <a:r>
              <a:rPr lang="fr-CH" sz="2800" dirty="0" smtClean="0">
                <a:solidFill>
                  <a:srgbClr val="0070C0"/>
                </a:solidFill>
              </a:rPr>
              <a:t>use</a:t>
            </a:r>
            <a:endParaRPr lang="es-BO" sz="2800" dirty="0">
              <a:solidFill>
                <a:schemeClr val="tx2"/>
              </a:solidFill>
            </a:endParaRPr>
          </a:p>
        </p:txBody>
      </p:sp>
      <p:sp>
        <p:nvSpPr>
          <p:cNvPr id="5" name="Content Placeholder 4"/>
          <p:cNvSpPr>
            <a:spLocks noGrp="1"/>
          </p:cNvSpPr>
          <p:nvPr>
            <p:ph idx="1"/>
          </p:nvPr>
        </p:nvSpPr>
        <p:spPr>
          <a:xfrm>
            <a:off x="1817254" y="1767439"/>
            <a:ext cx="6183746" cy="730317"/>
          </a:xfrm>
          <a:solidFill>
            <a:srgbClr val="FFFF00"/>
          </a:solidFill>
        </p:spPr>
        <p:txBody>
          <a:bodyPr>
            <a:normAutofit/>
          </a:bodyPr>
          <a:lstStyle/>
          <a:p>
            <a:pPr marL="0" indent="0">
              <a:buNone/>
            </a:pPr>
            <a:r>
              <a:rPr lang="fr-CH" sz="2800" dirty="0">
                <a:solidFill>
                  <a:srgbClr val="0070C0"/>
                </a:solidFill>
              </a:rPr>
              <a:t>The IPC </a:t>
            </a:r>
            <a:r>
              <a:rPr lang="fr-CH" sz="2800" dirty="0" err="1">
                <a:solidFill>
                  <a:srgbClr val="0070C0"/>
                </a:solidFill>
              </a:rPr>
              <a:t>website</a:t>
            </a:r>
            <a:endParaRPr lang="es-BO" sz="2800" dirty="0">
              <a:solidFill>
                <a:srgbClr val="0070C0"/>
              </a:solidFill>
            </a:endParaRPr>
          </a:p>
        </p:txBody>
      </p:sp>
      <p:sp>
        <p:nvSpPr>
          <p:cNvPr id="6" name="Content Placeholder 4"/>
          <p:cNvSpPr txBox="1">
            <a:spLocks/>
          </p:cNvSpPr>
          <p:nvPr/>
        </p:nvSpPr>
        <p:spPr>
          <a:xfrm>
            <a:off x="1864659" y="4533900"/>
            <a:ext cx="19812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Spain</a:t>
            </a:r>
            <a:endParaRPr lang="es-BO" sz="2800" dirty="0">
              <a:solidFill>
                <a:srgbClr val="0070C0"/>
              </a:solidFill>
            </a:endParaRPr>
          </a:p>
        </p:txBody>
      </p:sp>
      <p:sp>
        <p:nvSpPr>
          <p:cNvPr id="7" name="Content Placeholder 4"/>
          <p:cNvSpPr txBox="1">
            <a:spLocks/>
          </p:cNvSpPr>
          <p:nvPr/>
        </p:nvSpPr>
        <p:spPr>
          <a:xfrm>
            <a:off x="1828800" y="2691464"/>
            <a:ext cx="6248400" cy="7375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CLIR</a:t>
            </a:r>
            <a:endParaRPr lang="es-BO" sz="2800" dirty="0">
              <a:solidFill>
                <a:srgbClr val="0070C0"/>
              </a:solidFill>
            </a:endParaRPr>
          </a:p>
        </p:txBody>
      </p:sp>
      <p:sp>
        <p:nvSpPr>
          <p:cNvPr id="8" name="Content Placeholder 4"/>
          <p:cNvSpPr txBox="1">
            <a:spLocks/>
          </p:cNvSpPr>
          <p:nvPr/>
        </p:nvSpPr>
        <p:spPr>
          <a:xfrm>
            <a:off x="1839794" y="3505200"/>
            <a:ext cx="6237406" cy="685800"/>
          </a:xfrm>
          <a:prstGeom prst="rect">
            <a:avLst/>
          </a:prstGeom>
          <a:solidFill>
            <a:srgbClr val="FFFF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Simple and Advanced </a:t>
            </a:r>
            <a:endParaRPr lang="es-BO" sz="2800" b="1"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hlinkMouseOver r:id="" action="ppaction://noaction">
                  <a:snd r:embed="rId5" name="applause.wav"/>
                </a:hlinkMouseOver>
              </a:rPr>
              <a:t>A</a:t>
            </a:r>
            <a:endParaRPr lang="es-BO" sz="3600" b="1" dirty="0"/>
          </a:p>
        </p:txBody>
      </p:sp>
      <p:sp>
        <p:nvSpPr>
          <p:cNvPr id="12" name="Action Button: Custom 11">
            <a:hlinkClick r:id="" action="ppaction://noaction" highlightClick="1">
              <a:snd r:embed="rId5" name="applause.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2133600"/>
            <a:ext cx="609600" cy="609600"/>
          </a:xfrm>
          <a:prstGeom prst="rect">
            <a:avLst/>
          </a:prstGeom>
        </p:spPr>
      </p:pic>
      <p:sp>
        <p:nvSpPr>
          <p:cNvPr id="15" name="Content Placeholder 4"/>
          <p:cNvSpPr txBox="1">
            <a:spLocks/>
          </p:cNvSpPr>
          <p:nvPr/>
        </p:nvSpPr>
        <p:spPr>
          <a:xfrm>
            <a:off x="1839794" y="4476750"/>
            <a:ext cx="62374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PATENTSCOPE Field </a:t>
            </a:r>
            <a:r>
              <a:rPr lang="fr-CH" sz="2800" dirty="0" err="1">
                <a:solidFill>
                  <a:srgbClr val="0070C0"/>
                </a:solidFill>
              </a:rPr>
              <a:t>Combination</a:t>
            </a:r>
            <a:endParaRPr lang="es-BO" sz="2800" dirty="0">
              <a:solidFill>
                <a:srgbClr val="0070C0"/>
              </a:solidFill>
            </a:endParaRPr>
          </a:p>
        </p:txBody>
      </p:sp>
    </p:spTree>
    <p:extLst>
      <p:ext uri="{BB962C8B-B14F-4D97-AF65-F5344CB8AC3E}">
        <p14:creationId xmlns:p14="http://schemas.microsoft.com/office/powerpoint/2010/main" val="6719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305800" cy="1325562"/>
          </a:xfrm>
        </p:spPr>
        <p:txBody>
          <a:bodyPr/>
          <a:lstStyle/>
          <a:p>
            <a:pPr>
              <a:defRPr/>
            </a:pPr>
            <a:r>
              <a:rPr lang="en-US" dirty="0" smtClean="0"/>
              <a:t>Tree </a:t>
            </a:r>
            <a:r>
              <a:rPr lang="en-US" dirty="0"/>
              <a:t>type </a:t>
            </a:r>
            <a:r>
              <a:rPr lang="en-US" dirty="0" smtClean="0"/>
              <a:t>structure</a:t>
            </a:r>
            <a:r>
              <a:rPr lang="en-US" dirty="0"/>
              <a:t/>
            </a:r>
            <a:br>
              <a:rPr lang="en-US" dirty="0"/>
            </a:br>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20075"/>
            <a:ext cx="5715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3168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a:t>
            </a:r>
            <a:r>
              <a:rPr lang="fr-CH" sz="2800" dirty="0" err="1" smtClean="0">
                <a:solidFill>
                  <a:srgbClr val="0070C0"/>
                </a:solidFill>
              </a:rPr>
              <a:t>hy</a:t>
            </a:r>
            <a:r>
              <a:rPr lang="fr-CH" sz="2800" dirty="0" smtClean="0">
                <a:solidFill>
                  <a:srgbClr val="0070C0"/>
                </a:solidFill>
              </a:rPr>
              <a:t> </a:t>
            </a:r>
            <a:r>
              <a:rPr lang="fr-CH" sz="2800" dirty="0" err="1" smtClean="0">
                <a:solidFill>
                  <a:srgbClr val="0070C0"/>
                </a:solidFill>
              </a:rPr>
              <a:t>is</a:t>
            </a:r>
            <a:r>
              <a:rPr lang="fr-CH" sz="2800" dirty="0" smtClean="0">
                <a:solidFill>
                  <a:srgbClr val="0070C0"/>
                </a:solidFill>
              </a:rPr>
              <a:t> the IPC </a:t>
            </a:r>
            <a:r>
              <a:rPr lang="fr-CH" sz="2800" dirty="0" err="1" smtClean="0">
                <a:solidFill>
                  <a:srgbClr val="0070C0"/>
                </a:solidFill>
              </a:rPr>
              <a:t>so</a:t>
            </a:r>
            <a:r>
              <a:rPr lang="fr-CH" sz="2800" dirty="0" smtClean="0">
                <a:solidFill>
                  <a:srgbClr val="0070C0"/>
                </a:solidFill>
              </a:rPr>
              <a:t> </a:t>
            </a:r>
            <a:r>
              <a:rPr lang="fr-CH" sz="2800" dirty="0" err="1" smtClean="0">
                <a:solidFill>
                  <a:srgbClr val="0070C0"/>
                </a:solidFill>
              </a:rPr>
              <a:t>useful</a:t>
            </a:r>
            <a:r>
              <a:rPr lang="fr-CH" sz="2800" dirty="0" smtClean="0">
                <a:solidFill>
                  <a:srgbClr val="0070C0"/>
                </a:solidFill>
              </a:rPr>
              <a:t> in patent </a:t>
            </a:r>
            <a:r>
              <a:rPr lang="fr-CH" sz="2800" dirty="0" err="1" smtClean="0">
                <a:solidFill>
                  <a:srgbClr val="0070C0"/>
                </a:solidFill>
              </a:rPr>
              <a:t>searches</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smtClean="0">
                <a:solidFill>
                  <a:srgbClr val="0070C0"/>
                </a:solidFill>
              </a:rPr>
              <a:t>standarized</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3" name="TextBox 2"/>
          <p:cNvSpPr txBox="1"/>
          <p:nvPr/>
        </p:nvSpPr>
        <p:spPr>
          <a:xfrm>
            <a:off x="1898130" y="2909236"/>
            <a:ext cx="5264670" cy="523220"/>
          </a:xfrm>
          <a:prstGeom prst="rect">
            <a:avLst/>
          </a:prstGeom>
          <a:noFill/>
        </p:spPr>
        <p:txBody>
          <a:bodyPr wrap="square" rtlCol="0">
            <a:spAutoFit/>
          </a:bodyPr>
          <a:lstStyle/>
          <a:p>
            <a:pPr marL="0" indent="0">
              <a:buNone/>
            </a:pPr>
            <a:r>
              <a:rPr lang="fr-CH" sz="2800" dirty="0" err="1">
                <a:solidFill>
                  <a:srgbClr val="0070C0"/>
                </a:solidFill>
              </a:rPr>
              <a:t>Language-independent</a:t>
            </a:r>
            <a:endParaRPr lang="es-BO" sz="2800" dirty="0">
              <a:solidFill>
                <a:srgbClr val="0070C0"/>
              </a:solidFill>
            </a:endParaRPr>
          </a:p>
        </p:txBody>
      </p:sp>
    </p:spTree>
    <p:extLst>
      <p:ext uri="{BB962C8B-B14F-4D97-AF65-F5344CB8AC3E}">
        <p14:creationId xmlns:p14="http://schemas.microsoft.com/office/powerpoint/2010/main" val="1958275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Why</a:t>
            </a:r>
            <a:r>
              <a:rPr lang="fr-CH" sz="2800" dirty="0">
                <a:solidFill>
                  <a:srgbClr val="0070C0"/>
                </a:solidFill>
              </a:rPr>
              <a:t> </a:t>
            </a:r>
            <a:r>
              <a:rPr lang="fr-CH" sz="2800" dirty="0" err="1">
                <a:solidFill>
                  <a:srgbClr val="0070C0"/>
                </a:solidFill>
              </a:rPr>
              <a:t>is</a:t>
            </a:r>
            <a:r>
              <a:rPr lang="fr-CH" sz="2800" dirty="0">
                <a:solidFill>
                  <a:srgbClr val="0070C0"/>
                </a:solidFill>
              </a:rPr>
              <a:t> the IPC </a:t>
            </a:r>
            <a:r>
              <a:rPr lang="fr-CH" sz="2800" dirty="0" err="1">
                <a:solidFill>
                  <a:srgbClr val="0070C0"/>
                </a:solidFill>
              </a:rPr>
              <a:t>so</a:t>
            </a:r>
            <a:r>
              <a:rPr lang="fr-CH" sz="2800" dirty="0">
                <a:solidFill>
                  <a:srgbClr val="0070C0"/>
                </a:solidFill>
              </a:rPr>
              <a:t> </a:t>
            </a:r>
            <a:r>
              <a:rPr lang="fr-CH" sz="2800" dirty="0" err="1">
                <a:solidFill>
                  <a:srgbClr val="0070C0"/>
                </a:solidFill>
              </a:rPr>
              <a:t>useful</a:t>
            </a:r>
            <a:r>
              <a:rPr lang="fr-CH" sz="2800" dirty="0">
                <a:solidFill>
                  <a:srgbClr val="0070C0"/>
                </a:solidFill>
              </a:rPr>
              <a:t> in patent </a:t>
            </a:r>
            <a:r>
              <a:rPr lang="fr-CH" sz="2800" dirty="0" err="1">
                <a:solidFill>
                  <a:srgbClr val="0070C0"/>
                </a:solidFill>
              </a:rPr>
              <a:t>searches</a:t>
            </a:r>
            <a:r>
              <a:rPr lang="fr-CH" sz="2800" dirty="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767439"/>
            <a:ext cx="5943600" cy="730317"/>
          </a:xfrm>
        </p:spPr>
        <p:txBody>
          <a:bodyPr>
            <a:normAutofit/>
          </a:bodyPr>
          <a:lstStyle/>
          <a:p>
            <a:pPr marL="0" indent="0">
              <a:buNone/>
            </a:pPr>
            <a:r>
              <a:rPr lang="es-BO" sz="2800" dirty="0" err="1" smtClean="0">
                <a:solidFill>
                  <a:srgbClr val="0070C0"/>
                </a:solidFill>
              </a:rPr>
              <a:t>Not</a:t>
            </a:r>
            <a:r>
              <a:rPr lang="es-BO" sz="2800" dirty="0" smtClean="0">
                <a:solidFill>
                  <a:srgbClr val="0070C0"/>
                </a:solidFill>
              </a:rPr>
              <a:t> </a:t>
            </a:r>
            <a:r>
              <a:rPr lang="es-BO" sz="2800" dirty="0" err="1">
                <a:solidFill>
                  <a:srgbClr val="0070C0"/>
                </a:solidFill>
              </a:rPr>
              <a:t>standarized</a:t>
            </a:r>
            <a:endParaRPr lang="es-BO" sz="2800" dirty="0">
              <a:solidFill>
                <a:srgbClr val="0070C0"/>
              </a:solidFill>
            </a:endParaRPr>
          </a:p>
          <a:p>
            <a:pPr marL="0" indent="0">
              <a:buNone/>
            </a:pPr>
            <a:endParaRPr lang="es-BO" sz="2800" dirty="0">
              <a:solidFill>
                <a:srgbClr val="0070C0"/>
              </a:solidFill>
            </a:endParaRPr>
          </a:p>
          <a:p>
            <a:pPr marL="0" indent="0">
              <a:buNone/>
            </a:pPr>
            <a:endParaRPr lang="es-BO" sz="2800" dirty="0">
              <a:solidFill>
                <a:srgbClr val="0070C0"/>
              </a:solidFill>
            </a:endParaRPr>
          </a:p>
        </p:txBody>
      </p:sp>
      <p:sp>
        <p:nvSpPr>
          <p:cNvPr id="8" name="Content Placeholder 4"/>
          <p:cNvSpPr txBox="1">
            <a:spLocks/>
          </p:cNvSpPr>
          <p:nvPr/>
        </p:nvSpPr>
        <p:spPr>
          <a:xfrm>
            <a:off x="1829367" y="2748013"/>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Language-independent</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noaction" highlightClick="1">
              <a:snd r:embed="rId4" name="hammer.wav"/>
            </a:hlinkClick>
          </p:cNvPr>
          <p:cNvSpPr/>
          <p:nvPr/>
        </p:nvSpPr>
        <p:spPr>
          <a:xfrm>
            <a:off x="1003434"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Tree>
    <p:extLst>
      <p:ext uri="{BB962C8B-B14F-4D97-AF65-F5344CB8AC3E}">
        <p14:creationId xmlns:p14="http://schemas.microsoft.com/office/powerpoint/2010/main" val="11892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039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a:t>Future/</a:t>
            </a:r>
            <a:r>
              <a:rPr lang="fr-CH" dirty="0" err="1"/>
              <a:t>past</a:t>
            </a:r>
            <a:r>
              <a:rPr lang="fr-CH" dirty="0"/>
              <a:t> </a:t>
            </a:r>
            <a:r>
              <a:rPr lang="fr-CH" dirty="0" err="1"/>
              <a:t>webinars</a:t>
            </a:r>
            <a:r>
              <a:rPr lang="fr-CH" dirty="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41037"/>
            <a:ext cx="6975716" cy="554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3400" y="1243734"/>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sp>
        <p:nvSpPr>
          <p:cNvPr id="9" name="Rounded Rectangle 8"/>
          <p:cNvSpPr/>
          <p:nvPr/>
        </p:nvSpPr>
        <p:spPr bwMode="auto">
          <a:xfrm>
            <a:off x="816543" y="5562600"/>
            <a:ext cx="8272914" cy="12954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Rounded Rectangle 9"/>
          <p:cNvSpPr/>
          <p:nvPr/>
        </p:nvSpPr>
        <p:spPr bwMode="auto">
          <a:xfrm>
            <a:off x="685801" y="3505200"/>
            <a:ext cx="4038600" cy="175260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537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Next</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How to </a:t>
            </a:r>
            <a:r>
              <a:rPr lang="fr-CH" dirty="0" err="1" smtClean="0"/>
              <a:t>find</a:t>
            </a:r>
            <a:r>
              <a:rPr lang="fr-CH" dirty="0" smtClean="0"/>
              <a:t> information in </a:t>
            </a:r>
            <a:r>
              <a:rPr lang="fr-CH" dirty="0" err="1" smtClean="0"/>
              <a:t>languages</a:t>
            </a:r>
            <a:r>
              <a:rPr lang="fr-CH" dirty="0" smtClean="0"/>
              <a:t> </a:t>
            </a:r>
            <a:r>
              <a:rPr lang="fr-CH" dirty="0" err="1" smtClean="0"/>
              <a:t>you</a:t>
            </a:r>
            <a:r>
              <a:rPr lang="fr-CH" dirty="0" smtClean="0"/>
              <a:t> </a:t>
            </a:r>
            <a:r>
              <a:rPr lang="fr-CH" dirty="0" err="1" smtClean="0"/>
              <a:t>don’t</a:t>
            </a:r>
            <a:r>
              <a:rPr lang="fr-CH" dirty="0" smtClean="0"/>
              <a:t> know in PATENTSCOPE</a:t>
            </a:r>
            <a:endParaRPr lang="fr-CH" dirty="0" smtClean="0"/>
          </a:p>
          <a:p>
            <a:endParaRPr lang="fr-CH" dirty="0"/>
          </a:p>
          <a:p>
            <a:pPr lvl="1"/>
            <a:r>
              <a:rPr lang="fr-CH" dirty="0" err="1" smtClean="0"/>
              <a:t>September</a:t>
            </a:r>
            <a:r>
              <a:rPr lang="fr-CH" dirty="0" smtClean="0"/>
              <a:t> </a:t>
            </a:r>
            <a:r>
              <a:rPr lang="fr-CH" dirty="0" smtClean="0"/>
              <a:t>25 </a:t>
            </a:r>
            <a:r>
              <a:rPr lang="fr-CH" dirty="0" smtClean="0"/>
              <a:t>at 5:30 pm </a:t>
            </a:r>
          </a:p>
          <a:p>
            <a:pPr lvl="1"/>
            <a:r>
              <a:rPr lang="fr-CH" dirty="0" err="1" smtClean="0"/>
              <a:t>September</a:t>
            </a:r>
            <a:r>
              <a:rPr lang="fr-CH" dirty="0" smtClean="0"/>
              <a:t> </a:t>
            </a:r>
            <a:r>
              <a:rPr lang="fr-CH" dirty="0" smtClean="0"/>
              <a:t>27 </a:t>
            </a:r>
            <a:r>
              <a:rPr lang="fr-CH" dirty="0" smtClean="0"/>
              <a:t>at 8:30 </a:t>
            </a:r>
            <a:r>
              <a:rPr lang="fr-CH" dirty="0" err="1" smtClean="0"/>
              <a:t>am</a:t>
            </a:r>
            <a:endParaRPr lang="fr-CH" dirty="0" smtClean="0"/>
          </a:p>
          <a:p>
            <a:pPr marL="457200" lvl="1" indent="0">
              <a:buNone/>
            </a:pPr>
            <a:r>
              <a:rPr lang="en-US" dirty="0">
                <a:hlinkClick r:id="rId2"/>
              </a:rPr>
              <a:t>https://attendee.gotowebinar.com/rt/1978876131026604803</a:t>
            </a:r>
            <a:endParaRPr lang="en-US" dirty="0"/>
          </a:p>
        </p:txBody>
      </p:sp>
    </p:spTree>
    <p:extLst>
      <p:ext uri="{BB962C8B-B14F-4D97-AF65-F5344CB8AC3E}">
        <p14:creationId xmlns:p14="http://schemas.microsoft.com/office/powerpoint/2010/main" val="3854686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Brand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pPr marL="0" indent="0">
              <a:buNone/>
            </a:pPr>
            <a:r>
              <a:rPr lang="fr-CH" dirty="0" smtClean="0"/>
              <a:t>Image </a:t>
            </a:r>
            <a:r>
              <a:rPr lang="fr-CH" dirty="0" err="1" smtClean="0"/>
              <a:t>searching</a:t>
            </a:r>
            <a:r>
              <a:rPr lang="fr-CH" dirty="0" smtClean="0"/>
              <a:t> </a:t>
            </a:r>
            <a:r>
              <a:rPr lang="fr-CH" dirty="0" smtClean="0"/>
              <a:t>in the Global Brand </a:t>
            </a:r>
            <a:r>
              <a:rPr lang="fr-CH" dirty="0" err="1" smtClean="0"/>
              <a:t>Database</a:t>
            </a:r>
            <a:endParaRPr lang="fr-CH" dirty="0" smtClean="0"/>
          </a:p>
          <a:p>
            <a:endParaRPr lang="fr-CH" dirty="0"/>
          </a:p>
          <a:p>
            <a:pPr lvl="1"/>
            <a:r>
              <a:rPr lang="fr-CH" dirty="0" err="1" smtClean="0"/>
              <a:t>September</a:t>
            </a:r>
            <a:r>
              <a:rPr lang="fr-CH" dirty="0" smtClean="0"/>
              <a:t> 26 </a:t>
            </a:r>
            <a:r>
              <a:rPr lang="fr-CH" dirty="0" smtClean="0"/>
              <a:t>at </a:t>
            </a:r>
            <a:r>
              <a:rPr lang="fr-CH" dirty="0" smtClean="0"/>
              <a:t>4:30pm CET</a:t>
            </a:r>
          </a:p>
          <a:p>
            <a:pPr marL="457200" lvl="1" indent="0">
              <a:buNone/>
            </a:pPr>
            <a:r>
              <a:rPr lang="fr-CH" dirty="0">
                <a:hlinkClick r:id="rId2"/>
              </a:rPr>
              <a:t>https://</a:t>
            </a:r>
            <a:r>
              <a:rPr lang="fr-CH" dirty="0" smtClean="0">
                <a:hlinkClick r:id="rId2"/>
              </a:rPr>
              <a:t>global.gotowebinar.com/manageWebinar.tmpl?webinar=1256669614973868035</a:t>
            </a:r>
            <a:r>
              <a:rPr lang="fr-CH" dirty="0" smtClean="0"/>
              <a:t> </a:t>
            </a:r>
            <a:endParaRPr lang="fr-CH" dirty="0" smtClean="0"/>
          </a:p>
        </p:txBody>
      </p:sp>
    </p:spTree>
    <p:extLst>
      <p:ext uri="{BB962C8B-B14F-4D97-AF65-F5344CB8AC3E}">
        <p14:creationId xmlns:p14="http://schemas.microsoft.com/office/powerpoint/2010/main" val="22198217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a:t>
            </a:r>
            <a:r>
              <a:rPr lang="fr-CH" dirty="0" smtClean="0"/>
              <a:t>Design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pPr marL="0" indent="0">
              <a:buNone/>
            </a:pPr>
            <a:r>
              <a:rPr lang="fr-CH" dirty="0" smtClean="0"/>
              <a:t>How to </a:t>
            </a:r>
            <a:r>
              <a:rPr lang="fr-CH" dirty="0" err="1" smtClean="0"/>
              <a:t>read</a:t>
            </a:r>
            <a:r>
              <a:rPr lang="fr-CH" dirty="0" smtClean="0"/>
              <a:t>, </a:t>
            </a:r>
            <a:r>
              <a:rPr lang="fr-CH" dirty="0" err="1" smtClean="0"/>
              <a:t>save</a:t>
            </a:r>
            <a:r>
              <a:rPr lang="fr-CH" dirty="0" smtClean="0"/>
              <a:t> and </a:t>
            </a:r>
            <a:r>
              <a:rPr lang="fr-CH" dirty="0" err="1" smtClean="0"/>
              <a:t>share</a:t>
            </a:r>
            <a:r>
              <a:rPr lang="fr-CH" dirty="0" smtClean="0"/>
              <a:t> </a:t>
            </a:r>
            <a:r>
              <a:rPr lang="fr-CH" dirty="0" err="1" smtClean="0"/>
              <a:t>your</a:t>
            </a:r>
            <a:r>
              <a:rPr lang="fr-CH" dirty="0" smtClean="0"/>
              <a:t> </a:t>
            </a:r>
            <a:r>
              <a:rPr lang="fr-CH" dirty="0" err="1" smtClean="0"/>
              <a:t>results</a:t>
            </a:r>
            <a:r>
              <a:rPr lang="fr-CH" dirty="0" smtClean="0"/>
              <a:t> in </a:t>
            </a:r>
            <a:r>
              <a:rPr lang="fr-CH" dirty="0" smtClean="0"/>
              <a:t>the Global </a:t>
            </a:r>
            <a:r>
              <a:rPr lang="fr-CH" dirty="0" smtClean="0"/>
              <a:t>Design </a:t>
            </a:r>
            <a:r>
              <a:rPr lang="fr-CH" dirty="0" err="1" smtClean="0"/>
              <a:t>Database</a:t>
            </a:r>
            <a:endParaRPr lang="fr-CH" dirty="0" smtClean="0"/>
          </a:p>
          <a:p>
            <a:endParaRPr lang="fr-CH" dirty="0"/>
          </a:p>
          <a:p>
            <a:pPr lvl="1"/>
            <a:r>
              <a:rPr lang="fr-CH" dirty="0" err="1" smtClean="0"/>
              <a:t>September</a:t>
            </a:r>
            <a:r>
              <a:rPr lang="fr-CH" dirty="0" smtClean="0"/>
              <a:t> 19 </a:t>
            </a:r>
            <a:r>
              <a:rPr lang="fr-CH" dirty="0" smtClean="0"/>
              <a:t>at </a:t>
            </a:r>
            <a:r>
              <a:rPr lang="fr-CH" dirty="0" smtClean="0"/>
              <a:t>4:30pm CET</a:t>
            </a:r>
          </a:p>
          <a:p>
            <a:pPr marL="457200" lvl="1" indent="0">
              <a:buNone/>
            </a:pPr>
            <a:r>
              <a:rPr lang="en-US" dirty="0">
                <a:hlinkClick r:id="rId2"/>
              </a:rPr>
              <a:t>https://attendee.gotowebinar.com/register/3976121410613718786</a:t>
            </a:r>
            <a:endParaRPr lang="fr-CH" dirty="0" smtClean="0"/>
          </a:p>
        </p:txBody>
      </p:sp>
    </p:spTree>
    <p:extLst>
      <p:ext uri="{BB962C8B-B14F-4D97-AF65-F5344CB8AC3E}">
        <p14:creationId xmlns:p14="http://schemas.microsoft.com/office/powerpoint/2010/main" val="206567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4" name="Object 4"/>
          <p:cNvGraphicFramePr>
            <a:graphicFrameLocks noChangeAspect="1"/>
          </p:cNvGraphicFramePr>
          <p:nvPr>
            <p:extLst>
              <p:ext uri="{D42A27DB-BD31-4B8C-83A1-F6EECF244321}">
                <p14:modId xmlns:p14="http://schemas.microsoft.com/office/powerpoint/2010/main" val="1295865039"/>
              </p:ext>
            </p:extLst>
          </p:nvPr>
        </p:nvGraphicFramePr>
        <p:xfrm>
          <a:off x="533400" y="1371600"/>
          <a:ext cx="7629525" cy="2809875"/>
        </p:xfrm>
        <a:graphic>
          <a:graphicData uri="http://schemas.openxmlformats.org/presentationml/2006/ole">
            <mc:AlternateContent xmlns:mc="http://schemas.openxmlformats.org/markup-compatibility/2006">
              <mc:Choice xmlns:v="urn:schemas-microsoft-com:vml" Requires="v">
                <p:oleObj spid="_x0000_s1028" r:id="rId4" imgW="10171429" imgH="3746032" progId="">
                  <p:embed/>
                </p:oleObj>
              </mc:Choice>
              <mc:Fallback>
                <p:oleObj r:id="rId4" imgW="10171429" imgH="37460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fr-CH" dirty="0" smtClean="0"/>
              <a:t>Forum</a:t>
            </a:r>
            <a:endParaRPr lang="en-US" dirty="0"/>
          </a:p>
        </p:txBody>
      </p:sp>
    </p:spTree>
    <p:extLst>
      <p:ext uri="{BB962C8B-B14F-4D97-AF65-F5344CB8AC3E}">
        <p14:creationId xmlns:p14="http://schemas.microsoft.com/office/powerpoint/2010/main" val="4229806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344678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type="body" idx="1"/>
          </p:nvPr>
        </p:nvSpPr>
        <p:spPr>
          <a:xfrm>
            <a:off x="457200" y="1600200"/>
            <a:ext cx="8229600" cy="4997450"/>
          </a:xfrm>
        </p:spPr>
        <p:txBody>
          <a:bodyPr/>
          <a:lstStyle/>
          <a:p>
            <a:pPr marL="0" lvl="1" indent="0">
              <a:buNone/>
              <a:defRPr/>
            </a:pPr>
            <a:r>
              <a:rPr lang="en-US" altLang="ja-JP" dirty="0" smtClean="0">
                <a:ea typeface="ＭＳ Ｐゴシック" pitchFamily="34" charset="-128"/>
              </a:rPr>
              <a:t>~ 70,000 </a:t>
            </a:r>
            <a:r>
              <a:rPr lang="en-US" altLang="ja-JP" dirty="0">
                <a:ea typeface="ＭＳ Ｐゴシック" pitchFamily="34" charset="-128"/>
              </a:rPr>
              <a:t>entries</a:t>
            </a:r>
          </a:p>
          <a:p>
            <a:pPr>
              <a:buFont typeface="Wingdings" pitchFamily="2" charset="2"/>
              <a:buChar char="Ø"/>
              <a:defRPr/>
            </a:pPr>
            <a:endParaRPr lang="en-US" altLang="ja-JP" dirty="0" smtClean="0">
              <a:ea typeface="ＭＳ Ｐゴシック" pitchFamily="34" charset="-128"/>
            </a:endParaRPr>
          </a:p>
          <a:p>
            <a:pPr marL="0" indent="0">
              <a:buFontTx/>
              <a:buNone/>
              <a:defRPr/>
            </a:pPr>
            <a:endParaRPr lang="en-US" altLang="ja-JP" sz="1000" dirty="0" smtClean="0">
              <a:ea typeface="ＭＳ Ｐゴシック" pitchFamily="34" charset="-128"/>
            </a:endParaRP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Symbol</a:t>
            </a:r>
            <a:r>
              <a:rPr lang="en-US" altLang="ja-JP" dirty="0" smtClean="0">
                <a:ea typeface="ＭＳ Ｐゴシック" pitchFamily="34" charset="-128"/>
              </a:rPr>
              <a:t> = succession of upper case letters and numbers</a:t>
            </a:r>
          </a:p>
          <a:p>
            <a:pPr lvl="1">
              <a:defRPr/>
            </a:pPr>
            <a:r>
              <a:rPr lang="en-US" altLang="ja-JP" b="1" dirty="0" smtClean="0">
                <a:ea typeface="ＭＳ Ｐゴシック" pitchFamily="34" charset="-128"/>
              </a:rPr>
              <a:t>    </a:t>
            </a:r>
            <a:r>
              <a:rPr lang="en-US" altLang="ja-JP" dirty="0" smtClean="0">
                <a:solidFill>
                  <a:srgbClr val="FF0000"/>
                </a:solidFill>
                <a:ea typeface="ＭＳ Ｐゴシック" pitchFamily="34" charset="-128"/>
              </a:rPr>
              <a:t>Title</a:t>
            </a:r>
            <a:r>
              <a:rPr lang="en-US" altLang="ja-JP" dirty="0" smtClean="0">
                <a:ea typeface="ＭＳ Ｐゴシック" pitchFamily="34" charset="-128"/>
              </a:rPr>
              <a:t> = phrase describing the technical content (scope) of the place</a:t>
            </a:r>
          </a:p>
          <a:p>
            <a:pPr marL="457200" lvl="1" indent="0">
              <a:buNone/>
              <a:defRPr/>
            </a:pPr>
            <a:endParaRPr lang="en-US" altLang="ja-JP" sz="2000" dirty="0" smtClean="0">
              <a:ea typeface="ＭＳ Ｐゴシック" pitchFamily="34" charset="-128"/>
            </a:endParaRPr>
          </a:p>
        </p:txBody>
      </p:sp>
      <p:sp>
        <p:nvSpPr>
          <p:cNvPr id="14340" name="Rectangle 1026"/>
          <p:cNvSpPr>
            <a:spLocks noGrp="1" noChangeArrowheads="1"/>
          </p:cNvSpPr>
          <p:nvPr>
            <p:ph type="title"/>
          </p:nvPr>
        </p:nvSpPr>
        <p:spPr/>
        <p:txBody>
          <a:bodyPr/>
          <a:lstStyle/>
          <a:p>
            <a:r>
              <a:rPr lang="en-US" altLang="ja-JP" dirty="0" smtClean="0">
                <a:ea typeface="ＭＳ Ｐゴシック" pitchFamily="34" charset="-128"/>
              </a:rPr>
              <a:t>Symbols and Titles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0"/>
            <a:ext cx="6362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990600" y="4575875"/>
            <a:ext cx="457200" cy="295275"/>
          </a:xfrm>
          <a:prstGeom prst="rect">
            <a:avLst/>
          </a:prstGeom>
          <a:noFill/>
          <a:ln w="2921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981200" y="4588789"/>
            <a:ext cx="5562600" cy="295275"/>
          </a:xfrm>
          <a:prstGeom prst="rect">
            <a:avLst/>
          </a:prstGeom>
          <a:noFill/>
          <a:ln w="2921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768216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2"/>
          <p:cNvSpPr>
            <a:spLocks noChangeShapeType="1"/>
          </p:cNvSpPr>
          <p:nvPr/>
        </p:nvSpPr>
        <p:spPr bwMode="auto">
          <a:xfrm>
            <a:off x="5273675" y="2944813"/>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4" name="Line 3"/>
          <p:cNvSpPr>
            <a:spLocks noChangeShapeType="1"/>
          </p:cNvSpPr>
          <p:nvPr/>
        </p:nvSpPr>
        <p:spPr bwMode="auto">
          <a:xfrm>
            <a:off x="3986213" y="31178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5" name="Line 4"/>
          <p:cNvSpPr>
            <a:spLocks noChangeShapeType="1"/>
          </p:cNvSpPr>
          <p:nvPr/>
        </p:nvSpPr>
        <p:spPr bwMode="auto">
          <a:xfrm>
            <a:off x="5273675" y="311785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6" name="Line 5"/>
          <p:cNvSpPr>
            <a:spLocks noChangeShapeType="1"/>
          </p:cNvSpPr>
          <p:nvPr/>
        </p:nvSpPr>
        <p:spPr bwMode="auto">
          <a:xfrm>
            <a:off x="6559550" y="3117850"/>
            <a:ext cx="1588"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7" name="Line 6"/>
          <p:cNvSpPr>
            <a:spLocks noChangeShapeType="1"/>
          </p:cNvSpPr>
          <p:nvPr/>
        </p:nvSpPr>
        <p:spPr bwMode="auto">
          <a:xfrm>
            <a:off x="3986213" y="3117850"/>
            <a:ext cx="1287462"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8" name="Line 7"/>
          <p:cNvSpPr>
            <a:spLocks noChangeShapeType="1"/>
          </p:cNvSpPr>
          <p:nvPr/>
        </p:nvSpPr>
        <p:spPr bwMode="auto">
          <a:xfrm>
            <a:off x="5273675" y="3117850"/>
            <a:ext cx="1285875" cy="1588"/>
          </a:xfrm>
          <a:prstGeom prst="line">
            <a:avLst/>
          </a:prstGeom>
          <a:noFill/>
          <a:ln w="14288">
            <a:solidFill>
              <a:srgbClr val="000000"/>
            </a:solidFill>
            <a:prstDash val="dash"/>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69" name="Rectangle 8"/>
          <p:cNvSpPr>
            <a:spLocks noChangeArrowheads="1"/>
          </p:cNvSpPr>
          <p:nvPr/>
        </p:nvSpPr>
        <p:spPr bwMode="auto">
          <a:xfrm>
            <a:off x="3429000"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0" name="Rectangle 9"/>
          <p:cNvSpPr>
            <a:spLocks noChangeArrowheads="1"/>
          </p:cNvSpPr>
          <p:nvPr/>
        </p:nvSpPr>
        <p:spPr bwMode="auto">
          <a:xfrm>
            <a:off x="36258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1" name="Rectangle 10"/>
          <p:cNvSpPr>
            <a:spLocks noChangeArrowheads="1"/>
          </p:cNvSpPr>
          <p:nvPr/>
        </p:nvSpPr>
        <p:spPr bwMode="auto">
          <a:xfrm>
            <a:off x="3429000"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2" name="Line 11"/>
          <p:cNvSpPr>
            <a:spLocks noChangeShapeType="1"/>
          </p:cNvSpPr>
          <p:nvPr/>
        </p:nvSpPr>
        <p:spPr bwMode="auto">
          <a:xfrm>
            <a:off x="5273675" y="3922713"/>
            <a:ext cx="0" cy="17462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3" name="Line 12"/>
          <p:cNvSpPr>
            <a:spLocks noChangeShapeType="1"/>
          </p:cNvSpPr>
          <p:nvPr/>
        </p:nvSpPr>
        <p:spPr bwMode="auto">
          <a:xfrm>
            <a:off x="3986213" y="40973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4" name="Line 13"/>
          <p:cNvSpPr>
            <a:spLocks noChangeShapeType="1"/>
          </p:cNvSpPr>
          <p:nvPr/>
        </p:nvSpPr>
        <p:spPr bwMode="auto">
          <a:xfrm>
            <a:off x="5273675" y="40973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5" name="Line 14"/>
          <p:cNvSpPr>
            <a:spLocks noChangeShapeType="1"/>
          </p:cNvSpPr>
          <p:nvPr/>
        </p:nvSpPr>
        <p:spPr bwMode="auto">
          <a:xfrm>
            <a:off x="6559550" y="40973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76" name="Rectangle 17"/>
          <p:cNvSpPr>
            <a:spLocks noChangeArrowheads="1"/>
          </p:cNvSpPr>
          <p:nvPr/>
        </p:nvSpPr>
        <p:spPr bwMode="auto">
          <a:xfrm>
            <a:off x="3429000"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7" name="Rectangle 18"/>
          <p:cNvSpPr>
            <a:spLocks noChangeArrowheads="1"/>
          </p:cNvSpPr>
          <p:nvPr/>
        </p:nvSpPr>
        <p:spPr bwMode="auto">
          <a:xfrm>
            <a:off x="3492500" y="4330700"/>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78" name="Rectangle 19"/>
          <p:cNvSpPr>
            <a:spLocks noChangeArrowheads="1"/>
          </p:cNvSpPr>
          <p:nvPr/>
        </p:nvSpPr>
        <p:spPr bwMode="auto">
          <a:xfrm>
            <a:off x="3429000"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79" name="Line 20"/>
          <p:cNvSpPr>
            <a:spLocks noChangeShapeType="1"/>
          </p:cNvSpPr>
          <p:nvPr/>
        </p:nvSpPr>
        <p:spPr bwMode="auto">
          <a:xfrm>
            <a:off x="5273675" y="4902200"/>
            <a:ext cx="0"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0" name="Line 21"/>
          <p:cNvSpPr>
            <a:spLocks noChangeShapeType="1"/>
          </p:cNvSpPr>
          <p:nvPr/>
        </p:nvSpPr>
        <p:spPr bwMode="auto">
          <a:xfrm>
            <a:off x="4340225"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1" name="Line 22"/>
          <p:cNvSpPr>
            <a:spLocks noChangeShapeType="1"/>
          </p:cNvSpPr>
          <p:nvPr/>
        </p:nvSpPr>
        <p:spPr bwMode="auto">
          <a:xfrm>
            <a:off x="5273675"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2" name="Line 23"/>
          <p:cNvSpPr>
            <a:spLocks noChangeShapeType="1"/>
          </p:cNvSpPr>
          <p:nvPr/>
        </p:nvSpPr>
        <p:spPr bwMode="auto">
          <a:xfrm>
            <a:off x="6205538"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383" name="Rectangle 26"/>
          <p:cNvSpPr>
            <a:spLocks noChangeArrowheads="1"/>
          </p:cNvSpPr>
          <p:nvPr/>
        </p:nvSpPr>
        <p:spPr bwMode="auto">
          <a:xfrm>
            <a:off x="3959225"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4" name="Rectangle 27"/>
          <p:cNvSpPr>
            <a:spLocks noChangeArrowheads="1"/>
          </p:cNvSpPr>
          <p:nvPr/>
        </p:nvSpPr>
        <p:spPr bwMode="auto">
          <a:xfrm>
            <a:off x="39846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5" name="Rectangle 28"/>
          <p:cNvSpPr>
            <a:spLocks noChangeArrowheads="1"/>
          </p:cNvSpPr>
          <p:nvPr/>
        </p:nvSpPr>
        <p:spPr bwMode="auto">
          <a:xfrm>
            <a:off x="3959225"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6" name="Rectangle 29"/>
          <p:cNvSpPr>
            <a:spLocks noChangeArrowheads="1"/>
          </p:cNvSpPr>
          <p:nvPr/>
        </p:nvSpPr>
        <p:spPr bwMode="auto">
          <a:xfrm>
            <a:off x="4891088"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87" name="Rectangle 30"/>
          <p:cNvSpPr>
            <a:spLocks noChangeArrowheads="1"/>
          </p:cNvSpPr>
          <p:nvPr/>
        </p:nvSpPr>
        <p:spPr bwMode="auto">
          <a:xfrm>
            <a:off x="49212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8" name="Rectangle 31"/>
          <p:cNvSpPr>
            <a:spLocks noChangeArrowheads="1"/>
          </p:cNvSpPr>
          <p:nvPr/>
        </p:nvSpPr>
        <p:spPr bwMode="auto">
          <a:xfrm>
            <a:off x="4953000" y="5881688"/>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70,000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89" name="Rectangle 32"/>
          <p:cNvSpPr>
            <a:spLocks noChangeArrowheads="1"/>
          </p:cNvSpPr>
          <p:nvPr/>
        </p:nvSpPr>
        <p:spPr bwMode="auto">
          <a:xfrm>
            <a:off x="4891088"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0" name="Rectangle 33"/>
          <p:cNvSpPr>
            <a:spLocks noChangeArrowheads="1"/>
          </p:cNvSpPr>
          <p:nvPr/>
        </p:nvSpPr>
        <p:spPr bwMode="auto">
          <a:xfrm>
            <a:off x="5822950"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1" name="Rectangle 34"/>
          <p:cNvSpPr>
            <a:spLocks noChangeArrowheads="1"/>
          </p:cNvSpPr>
          <p:nvPr/>
        </p:nvSpPr>
        <p:spPr bwMode="auto">
          <a:xfrm>
            <a:off x="585787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2" name="Rectangle 35"/>
          <p:cNvSpPr>
            <a:spLocks noChangeArrowheads="1"/>
          </p:cNvSpPr>
          <p:nvPr/>
        </p:nvSpPr>
        <p:spPr bwMode="auto">
          <a:xfrm>
            <a:off x="5822950"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3" name="Rectangle 36"/>
          <p:cNvSpPr>
            <a:spLocks noChangeArrowheads="1"/>
          </p:cNvSpPr>
          <p:nvPr/>
        </p:nvSpPr>
        <p:spPr bwMode="auto">
          <a:xfrm>
            <a:off x="4716463" y="4270375"/>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4" name="Rectangle 37"/>
          <p:cNvSpPr>
            <a:spLocks noChangeArrowheads="1"/>
          </p:cNvSpPr>
          <p:nvPr/>
        </p:nvSpPr>
        <p:spPr bwMode="auto">
          <a:xfrm>
            <a:off x="47990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5" name="Rectangle 38"/>
          <p:cNvSpPr>
            <a:spLocks noChangeArrowheads="1"/>
          </p:cNvSpPr>
          <p:nvPr/>
        </p:nvSpPr>
        <p:spPr bwMode="auto">
          <a:xfrm>
            <a:off x="5113338" y="45799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6</a:t>
            </a:r>
            <a:r>
              <a:rPr lang="en-US" altLang="ja-JP" sz="1600">
                <a:solidFill>
                  <a:srgbClr val="000000"/>
                </a:solidFill>
                <a:latin typeface="Arial Unicode MS" pitchFamily="34" charset="-128"/>
                <a:ea typeface="Arial Unicode MS" pitchFamily="34" charset="-128"/>
                <a:cs typeface="Arial Unicode MS" pitchFamily="34" charset="-128"/>
              </a:rPr>
              <a:t>40</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6" name="Rectangle 39"/>
          <p:cNvSpPr>
            <a:spLocks noChangeArrowheads="1"/>
          </p:cNvSpPr>
          <p:nvPr/>
        </p:nvSpPr>
        <p:spPr bwMode="auto">
          <a:xfrm>
            <a:off x="4716463" y="4270375"/>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7" name="Rectangle 40"/>
          <p:cNvSpPr>
            <a:spLocks noChangeArrowheads="1"/>
          </p:cNvSpPr>
          <p:nvPr/>
        </p:nvSpPr>
        <p:spPr bwMode="auto">
          <a:xfrm>
            <a:off x="6003925" y="4270375"/>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398" name="Rectangle 41"/>
          <p:cNvSpPr>
            <a:spLocks noChangeArrowheads="1"/>
          </p:cNvSpPr>
          <p:nvPr/>
        </p:nvSpPr>
        <p:spPr bwMode="auto">
          <a:xfrm>
            <a:off x="6018213" y="4330700"/>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399" name="Rectangle 42"/>
          <p:cNvSpPr>
            <a:spLocks noChangeArrowheads="1"/>
          </p:cNvSpPr>
          <p:nvPr/>
        </p:nvSpPr>
        <p:spPr bwMode="auto">
          <a:xfrm>
            <a:off x="6003925" y="4270375"/>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0" name="Rectangle 43"/>
          <p:cNvSpPr>
            <a:spLocks noChangeArrowheads="1"/>
          </p:cNvSpPr>
          <p:nvPr/>
        </p:nvSpPr>
        <p:spPr bwMode="auto">
          <a:xfrm>
            <a:off x="4716463" y="32908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1" name="Rectangle 44"/>
          <p:cNvSpPr>
            <a:spLocks noChangeArrowheads="1"/>
          </p:cNvSpPr>
          <p:nvPr/>
        </p:nvSpPr>
        <p:spPr bwMode="auto">
          <a:xfrm>
            <a:off x="4921250"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2" name="Rectangle 45"/>
          <p:cNvSpPr>
            <a:spLocks noChangeArrowheads="1"/>
          </p:cNvSpPr>
          <p:nvPr/>
        </p:nvSpPr>
        <p:spPr bwMode="auto">
          <a:xfrm>
            <a:off x="5113338" y="36004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129</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03" name="Rectangle 46"/>
          <p:cNvSpPr>
            <a:spLocks noChangeArrowheads="1"/>
          </p:cNvSpPr>
          <p:nvPr/>
        </p:nvSpPr>
        <p:spPr bwMode="auto">
          <a:xfrm>
            <a:off x="4716463" y="32908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4" name="Rectangle 47"/>
          <p:cNvSpPr>
            <a:spLocks noChangeArrowheads="1"/>
          </p:cNvSpPr>
          <p:nvPr/>
        </p:nvSpPr>
        <p:spPr bwMode="auto">
          <a:xfrm>
            <a:off x="6003925" y="3290888"/>
            <a:ext cx="1119188"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5" name="Rectangle 48"/>
          <p:cNvSpPr>
            <a:spLocks noChangeArrowheads="1"/>
          </p:cNvSpPr>
          <p:nvPr/>
        </p:nvSpPr>
        <p:spPr bwMode="auto">
          <a:xfrm>
            <a:off x="6145213" y="3351213"/>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6" name="Rectangle 49"/>
          <p:cNvSpPr>
            <a:spLocks noChangeArrowheads="1"/>
          </p:cNvSpPr>
          <p:nvPr/>
        </p:nvSpPr>
        <p:spPr bwMode="auto">
          <a:xfrm>
            <a:off x="6003925" y="3290888"/>
            <a:ext cx="1119188"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7" name="Rectangle 50"/>
          <p:cNvSpPr>
            <a:spLocks noChangeArrowheads="1"/>
          </p:cNvSpPr>
          <p:nvPr/>
        </p:nvSpPr>
        <p:spPr bwMode="auto">
          <a:xfrm>
            <a:off x="4716463" y="2311400"/>
            <a:ext cx="11207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08" name="Rectangle 51"/>
          <p:cNvSpPr>
            <a:spLocks noChangeArrowheads="1"/>
          </p:cNvSpPr>
          <p:nvPr/>
        </p:nvSpPr>
        <p:spPr bwMode="auto">
          <a:xfrm>
            <a:off x="4849813" y="2371725"/>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Sections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09" name="Rectangle 52"/>
          <p:cNvSpPr>
            <a:spLocks noChangeArrowheads="1"/>
          </p:cNvSpPr>
          <p:nvPr/>
        </p:nvSpPr>
        <p:spPr bwMode="auto">
          <a:xfrm>
            <a:off x="521652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ja-JP" altLang="en-US" sz="1600">
                <a:solidFill>
                  <a:srgbClr val="000000"/>
                </a:solidFill>
                <a:latin typeface="Arial Unicode MS" pitchFamily="34" charset="-128"/>
                <a:ea typeface="Arial Unicode MS" pitchFamily="34" charset="-128"/>
                <a:cs typeface="Arial Unicode MS" pitchFamily="34" charset="-128"/>
              </a:rPr>
              <a:t>8</a:t>
            </a:r>
            <a:endParaRPr lang="ja-JP" altLang="en-US" sz="2400">
              <a:solidFill>
                <a:srgbClr val="000000"/>
              </a:solidFill>
              <a:latin typeface="Arial Unicode MS" pitchFamily="34" charset="-128"/>
              <a:ea typeface="Arial Unicode MS" pitchFamily="34" charset="-128"/>
              <a:cs typeface="Arial Unicode MS" pitchFamily="34" charset="-128"/>
            </a:endParaRPr>
          </a:p>
        </p:txBody>
      </p:sp>
      <p:sp>
        <p:nvSpPr>
          <p:cNvPr id="15410" name="Rectangle 53"/>
          <p:cNvSpPr>
            <a:spLocks noChangeArrowheads="1"/>
          </p:cNvSpPr>
          <p:nvPr/>
        </p:nvSpPr>
        <p:spPr bwMode="auto">
          <a:xfrm>
            <a:off x="4716463" y="2311400"/>
            <a:ext cx="11207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1" name="Rectangle 40"/>
          <p:cNvSpPr>
            <a:spLocks noChangeArrowheads="1"/>
          </p:cNvSpPr>
          <p:nvPr/>
        </p:nvSpPr>
        <p:spPr bwMode="auto">
          <a:xfrm>
            <a:off x="7262813" y="4259263"/>
            <a:ext cx="1119187"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2" name="Rectangle 41"/>
          <p:cNvSpPr>
            <a:spLocks noChangeArrowheads="1"/>
          </p:cNvSpPr>
          <p:nvPr/>
        </p:nvSpPr>
        <p:spPr bwMode="auto">
          <a:xfrm>
            <a:off x="7277100" y="4319588"/>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3" name="Rectangle 42"/>
          <p:cNvSpPr>
            <a:spLocks noChangeArrowheads="1"/>
          </p:cNvSpPr>
          <p:nvPr/>
        </p:nvSpPr>
        <p:spPr bwMode="auto">
          <a:xfrm>
            <a:off x="7262813" y="4259263"/>
            <a:ext cx="1119187"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4" name="Line 14"/>
          <p:cNvSpPr>
            <a:spLocks noChangeShapeType="1"/>
          </p:cNvSpPr>
          <p:nvPr/>
        </p:nvSpPr>
        <p:spPr bwMode="auto">
          <a:xfrm>
            <a:off x="7770813" y="4108450"/>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5" name="Line 12"/>
          <p:cNvSpPr>
            <a:spLocks noChangeShapeType="1"/>
          </p:cNvSpPr>
          <p:nvPr/>
        </p:nvSpPr>
        <p:spPr bwMode="auto">
          <a:xfrm>
            <a:off x="2690813" y="4086225"/>
            <a:ext cx="1587" cy="1730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16" name="Rectangle 17"/>
          <p:cNvSpPr>
            <a:spLocks noChangeArrowheads="1"/>
          </p:cNvSpPr>
          <p:nvPr/>
        </p:nvSpPr>
        <p:spPr bwMode="auto">
          <a:xfrm>
            <a:off x="2133600" y="4281488"/>
            <a:ext cx="1120775" cy="6318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7" name="Rectangle 18"/>
          <p:cNvSpPr>
            <a:spLocks noChangeArrowheads="1"/>
          </p:cNvSpPr>
          <p:nvPr/>
        </p:nvSpPr>
        <p:spPr bwMode="auto">
          <a:xfrm>
            <a:off x="2197100" y="4341813"/>
            <a:ext cx="103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Subclasses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18" name="Rectangle 19"/>
          <p:cNvSpPr>
            <a:spLocks noChangeArrowheads="1"/>
          </p:cNvSpPr>
          <p:nvPr/>
        </p:nvSpPr>
        <p:spPr bwMode="auto">
          <a:xfrm>
            <a:off x="2133600" y="4281488"/>
            <a:ext cx="1120775" cy="631825"/>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19" name="Line 21"/>
          <p:cNvSpPr>
            <a:spLocks noChangeShapeType="1"/>
          </p:cNvSpPr>
          <p:nvPr/>
        </p:nvSpPr>
        <p:spPr bwMode="auto">
          <a:xfrm>
            <a:off x="15240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0" name="Line 22"/>
          <p:cNvSpPr>
            <a:spLocks noChangeShapeType="1"/>
          </p:cNvSpPr>
          <p:nvPr/>
        </p:nvSpPr>
        <p:spPr bwMode="auto">
          <a:xfrm>
            <a:off x="24574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1" name="Line 23"/>
          <p:cNvSpPr>
            <a:spLocks noChangeShapeType="1"/>
          </p:cNvSpPr>
          <p:nvPr/>
        </p:nvSpPr>
        <p:spPr bwMode="auto">
          <a:xfrm>
            <a:off x="3389313" y="5075238"/>
            <a:ext cx="1587"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22" name="Rectangle 26"/>
          <p:cNvSpPr>
            <a:spLocks noChangeArrowheads="1"/>
          </p:cNvSpPr>
          <p:nvPr/>
        </p:nvSpPr>
        <p:spPr bwMode="auto">
          <a:xfrm>
            <a:off x="11430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3" name="Rectangle 27"/>
          <p:cNvSpPr>
            <a:spLocks noChangeArrowheads="1"/>
          </p:cNvSpPr>
          <p:nvPr/>
        </p:nvSpPr>
        <p:spPr bwMode="auto">
          <a:xfrm>
            <a:off x="11684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4" name="Rectangle 28"/>
          <p:cNvSpPr>
            <a:spLocks noChangeArrowheads="1"/>
          </p:cNvSpPr>
          <p:nvPr/>
        </p:nvSpPr>
        <p:spPr bwMode="auto">
          <a:xfrm>
            <a:off x="11430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5" name="Rectangle 29"/>
          <p:cNvSpPr>
            <a:spLocks noChangeArrowheads="1"/>
          </p:cNvSpPr>
          <p:nvPr/>
        </p:nvSpPr>
        <p:spPr bwMode="auto">
          <a:xfrm>
            <a:off x="20748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6" name="Rectangle 30"/>
          <p:cNvSpPr>
            <a:spLocks noChangeArrowheads="1"/>
          </p:cNvSpPr>
          <p:nvPr/>
        </p:nvSpPr>
        <p:spPr bwMode="auto">
          <a:xfrm>
            <a:off x="21050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27" name="Rectangle 32"/>
          <p:cNvSpPr>
            <a:spLocks noChangeArrowheads="1"/>
          </p:cNvSpPr>
          <p:nvPr/>
        </p:nvSpPr>
        <p:spPr bwMode="auto">
          <a:xfrm>
            <a:off x="20748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8" name="Rectangle 33"/>
          <p:cNvSpPr>
            <a:spLocks noChangeArrowheads="1"/>
          </p:cNvSpPr>
          <p:nvPr/>
        </p:nvSpPr>
        <p:spPr bwMode="auto">
          <a:xfrm>
            <a:off x="3006725" y="5248275"/>
            <a:ext cx="765175"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29" name="Rectangle 34"/>
          <p:cNvSpPr>
            <a:spLocks noChangeArrowheads="1"/>
          </p:cNvSpPr>
          <p:nvPr/>
        </p:nvSpPr>
        <p:spPr bwMode="auto">
          <a:xfrm>
            <a:off x="304165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0" name="Rectangle 35"/>
          <p:cNvSpPr>
            <a:spLocks noChangeArrowheads="1"/>
          </p:cNvSpPr>
          <p:nvPr/>
        </p:nvSpPr>
        <p:spPr bwMode="auto">
          <a:xfrm>
            <a:off x="3006725" y="5248275"/>
            <a:ext cx="765175"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1" name="Line 21"/>
          <p:cNvSpPr>
            <a:spLocks noChangeShapeType="1"/>
          </p:cNvSpPr>
          <p:nvPr/>
        </p:nvSpPr>
        <p:spPr bwMode="auto">
          <a:xfrm>
            <a:off x="7124700" y="5075238"/>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2" name="Line 22"/>
          <p:cNvSpPr>
            <a:spLocks noChangeShapeType="1"/>
          </p:cNvSpPr>
          <p:nvPr/>
        </p:nvSpPr>
        <p:spPr bwMode="auto">
          <a:xfrm>
            <a:off x="8058150" y="5075238"/>
            <a:ext cx="0"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33" name="Rectangle 26"/>
          <p:cNvSpPr>
            <a:spLocks noChangeArrowheads="1"/>
          </p:cNvSpPr>
          <p:nvPr/>
        </p:nvSpPr>
        <p:spPr bwMode="auto">
          <a:xfrm>
            <a:off x="6743700" y="5248275"/>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4" name="Rectangle 27"/>
          <p:cNvSpPr>
            <a:spLocks noChangeArrowheads="1"/>
          </p:cNvSpPr>
          <p:nvPr/>
        </p:nvSpPr>
        <p:spPr bwMode="auto">
          <a:xfrm>
            <a:off x="6769100"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5" name="Rectangle 28"/>
          <p:cNvSpPr>
            <a:spLocks noChangeArrowheads="1"/>
          </p:cNvSpPr>
          <p:nvPr/>
        </p:nvSpPr>
        <p:spPr bwMode="auto">
          <a:xfrm>
            <a:off x="6743700" y="5248275"/>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6" name="Rectangle 29"/>
          <p:cNvSpPr>
            <a:spLocks noChangeArrowheads="1"/>
          </p:cNvSpPr>
          <p:nvPr/>
        </p:nvSpPr>
        <p:spPr bwMode="auto">
          <a:xfrm>
            <a:off x="7675563" y="5248275"/>
            <a:ext cx="763587"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7" name="Rectangle 30"/>
          <p:cNvSpPr>
            <a:spLocks noChangeArrowheads="1"/>
          </p:cNvSpPr>
          <p:nvPr/>
        </p:nvSpPr>
        <p:spPr bwMode="auto">
          <a:xfrm>
            <a:off x="7705725" y="5310188"/>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38" name="Rectangle 32"/>
          <p:cNvSpPr>
            <a:spLocks noChangeArrowheads="1"/>
          </p:cNvSpPr>
          <p:nvPr/>
        </p:nvSpPr>
        <p:spPr bwMode="auto">
          <a:xfrm>
            <a:off x="7675563" y="5248275"/>
            <a:ext cx="763587"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39" name="Line 1151"/>
          <p:cNvSpPr>
            <a:spLocks noChangeShapeType="1"/>
          </p:cNvSpPr>
          <p:nvPr/>
        </p:nvSpPr>
        <p:spPr bwMode="auto">
          <a:xfrm flipV="1">
            <a:off x="609600" y="5059363"/>
            <a:ext cx="7924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0" name="Line 1152"/>
          <p:cNvSpPr>
            <a:spLocks noChangeShapeType="1"/>
          </p:cNvSpPr>
          <p:nvPr/>
        </p:nvSpPr>
        <p:spPr bwMode="auto">
          <a:xfrm>
            <a:off x="2667000" y="4052888"/>
            <a:ext cx="5105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1" name="Line 21"/>
          <p:cNvSpPr>
            <a:spLocks noChangeShapeType="1"/>
          </p:cNvSpPr>
          <p:nvPr/>
        </p:nvSpPr>
        <p:spPr bwMode="auto">
          <a:xfrm>
            <a:off x="609600" y="5059363"/>
            <a:ext cx="1588" cy="17303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91429" tIns="45715" rIns="91429" bIns="45715"/>
          <a:lstStyle/>
          <a:p>
            <a:pPr fontAlgn="base">
              <a:spcBef>
                <a:spcPct val="50000"/>
              </a:spcBef>
              <a:spcAft>
                <a:spcPct val="0"/>
              </a:spcAft>
            </a:pPr>
            <a:endParaRPr lang="en-US" sz="2400">
              <a:solidFill>
                <a:srgbClr val="000000"/>
              </a:solidFill>
            </a:endParaRPr>
          </a:p>
        </p:txBody>
      </p:sp>
      <p:sp>
        <p:nvSpPr>
          <p:cNvPr id="15442" name="Rectangle 26"/>
          <p:cNvSpPr>
            <a:spLocks noChangeArrowheads="1"/>
          </p:cNvSpPr>
          <p:nvPr/>
        </p:nvSpPr>
        <p:spPr bwMode="auto">
          <a:xfrm>
            <a:off x="228600" y="5232400"/>
            <a:ext cx="763588" cy="63341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5443" name="Rectangle 27"/>
          <p:cNvSpPr>
            <a:spLocks noChangeArrowheads="1"/>
          </p:cNvSpPr>
          <p:nvPr/>
        </p:nvSpPr>
        <p:spPr bwMode="auto">
          <a:xfrm>
            <a:off x="254000" y="52943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ja-JP" sz="1600">
                <a:solidFill>
                  <a:srgbClr val="000000"/>
                </a:solidFill>
                <a:latin typeface="Arial Unicode MS" pitchFamily="34" charset="-128"/>
                <a:ea typeface="Arial Unicode MS" pitchFamily="34" charset="-128"/>
                <a:cs typeface="Arial Unicode MS" pitchFamily="34" charset="-128"/>
              </a:rPr>
              <a:t>Groups</a:t>
            </a:r>
            <a:endParaRPr lang="en-US" altLang="ja-JP" sz="2400">
              <a:solidFill>
                <a:srgbClr val="000000"/>
              </a:solidFill>
              <a:latin typeface="Arial Unicode MS" pitchFamily="34" charset="-128"/>
              <a:ea typeface="Arial Unicode MS" pitchFamily="34" charset="-128"/>
              <a:cs typeface="Arial Unicode MS" pitchFamily="34" charset="-128"/>
            </a:endParaRPr>
          </a:p>
        </p:txBody>
      </p:sp>
      <p:sp>
        <p:nvSpPr>
          <p:cNvPr id="15444" name="Rectangle 28"/>
          <p:cNvSpPr>
            <a:spLocks noChangeArrowheads="1"/>
          </p:cNvSpPr>
          <p:nvPr/>
        </p:nvSpPr>
        <p:spPr bwMode="auto">
          <a:xfrm>
            <a:off x="228600" y="5232400"/>
            <a:ext cx="763588" cy="633413"/>
          </a:xfrm>
          <a:prstGeom prst="rect">
            <a:avLst/>
          </a:prstGeom>
          <a:noFill/>
          <a:ln w="1428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p>
            <a:pPr fontAlgn="base">
              <a:spcBef>
                <a:spcPct val="0"/>
              </a:spcBef>
              <a:spcAft>
                <a:spcPct val="0"/>
              </a:spcAft>
            </a:pPr>
            <a:endParaRPr lang="de-DE" sz="2400">
              <a:solidFill>
                <a:srgbClr val="000000"/>
              </a:solidFill>
              <a:latin typeface="Times New Roman" pitchFamily="18" charset="0"/>
            </a:endParaRPr>
          </a:p>
        </p:txBody>
      </p:sp>
      <p:sp>
        <p:nvSpPr>
          <p:cNvPr id="168" name="Oval 167"/>
          <p:cNvSpPr>
            <a:spLocks noChangeArrowheads="1"/>
          </p:cNvSpPr>
          <p:nvPr/>
        </p:nvSpPr>
        <p:spPr bwMode="auto">
          <a:xfrm>
            <a:off x="4211638" y="1989138"/>
            <a:ext cx="1995487" cy="11303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a:solidFill>
                <a:srgbClr val="000000"/>
              </a:solidFill>
            </a:endParaRPr>
          </a:p>
        </p:txBody>
      </p:sp>
    </p:spTree>
    <p:extLst>
      <p:ext uri="{BB962C8B-B14F-4D97-AF65-F5344CB8AC3E}">
        <p14:creationId xmlns:p14="http://schemas.microsoft.com/office/powerpoint/2010/main" val="243636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theme/theme1.xml><?xml version="1.0" encoding="utf-8"?>
<a:theme xmlns:a="http://schemas.openxmlformats.org/drawingml/2006/main" name="template_english-17">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template_english-17</Template>
  <TotalTime>251</TotalTime>
  <Words>1048</Words>
  <Application>Microsoft Office PowerPoint</Application>
  <PresentationFormat>On-screen Show (4:3)</PresentationFormat>
  <Paragraphs>242</Paragraphs>
  <Slides>78</Slides>
  <Notes>11</Notes>
  <HiddenSlides>0</HiddenSlides>
  <MMClips>6</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78</vt:i4>
      </vt:variant>
    </vt:vector>
  </HeadingPairs>
  <TitlesOfParts>
    <vt:vector size="79" baseType="lpstr">
      <vt:lpstr>template_english-17</vt:lpstr>
      <vt:lpstr>Questions/concerns</vt:lpstr>
      <vt:lpstr>Agenda</vt:lpstr>
      <vt:lpstr> What is IPC? International Patent Classification </vt:lpstr>
      <vt:lpstr>What is classified?</vt:lpstr>
      <vt:lpstr>Example: A metal rod wine rack </vt:lpstr>
      <vt:lpstr>The IPC serves as a:</vt:lpstr>
      <vt:lpstr>Tree type structure </vt:lpstr>
      <vt:lpstr>Symbols and Titles</vt:lpstr>
      <vt:lpstr>PowerPoint Presentation</vt:lpstr>
      <vt:lpstr>Example: A23G9/04</vt:lpstr>
      <vt:lpstr>PowerPoint Presentation</vt:lpstr>
      <vt:lpstr>PowerPoint Presentation</vt:lpstr>
      <vt:lpstr>PowerPoint Presentation</vt:lpstr>
      <vt:lpstr>PowerPoint Presentation</vt:lpstr>
      <vt:lpstr>Scenario 1: definition of known code</vt:lpstr>
      <vt:lpstr>Scenario 2: specific topic</vt:lpstr>
      <vt:lpstr>Terms/crossreference/stats/ipccat</vt:lpstr>
      <vt:lpstr>IPCCAT</vt:lpstr>
      <vt:lpstr>Catchwords</vt:lpstr>
      <vt:lpstr>Catchwords</vt:lpstr>
      <vt:lpstr>Index – pdf – bridge </vt:lpstr>
      <vt:lpstr>CPC/FI</vt:lpstr>
      <vt:lpstr>An example</vt:lpstr>
      <vt:lpstr>Guide to the IPC</vt:lpstr>
      <vt:lpstr>Why is it useful?</vt:lpstr>
      <vt:lpstr>Advantages of the IPC</vt:lpstr>
      <vt:lpstr>Disadvantages of the IPC</vt:lpstr>
      <vt:lpstr>Any questions related to IPC/CPC</vt:lpstr>
      <vt:lpstr>IPC in PATENTSCOPE</vt:lpstr>
      <vt:lpstr>Statistics in the Browse by week</vt:lpstr>
      <vt:lpstr>IPC statistics</vt:lpstr>
      <vt:lpstr>Most active</vt:lpstr>
      <vt:lpstr>PowerPoint Presentation</vt:lpstr>
      <vt:lpstr>Most active last 5 gazettes</vt:lpstr>
      <vt:lpstr>Most advanced</vt:lpstr>
      <vt:lpstr>Serie column</vt:lpstr>
      <vt:lpstr>Breakouts</vt:lpstr>
      <vt:lpstr>IPC searching in PATENTSCOPE</vt:lpstr>
      <vt:lpstr>IPC search in PATENTSCOPE</vt:lpstr>
      <vt:lpstr>IC /  ICI / ICN</vt:lpstr>
      <vt:lpstr> IPC search: Simple search </vt:lpstr>
      <vt:lpstr>IPC search: Field combination</vt:lpstr>
      <vt:lpstr>PowerPoint Presentation</vt:lpstr>
      <vt:lpstr>IPC search: Advanced search</vt:lpstr>
      <vt:lpstr>PowerPoint Presentation</vt:lpstr>
      <vt:lpstr>Example: D06F 1/06</vt:lpstr>
      <vt:lpstr>Example: D06F 1/06</vt:lpstr>
      <vt:lpstr>PowerPoint Presentation</vt:lpstr>
      <vt:lpstr>Combined search</vt:lpstr>
      <vt:lpstr>PowerPoint Presentation</vt:lpstr>
      <vt:lpstr>Caution</vt:lpstr>
      <vt:lpstr>PowerPoint Presentation</vt:lpstr>
      <vt:lpstr>PowerPoint Presentation</vt:lpstr>
      <vt:lpstr>IPC in the result list</vt:lpstr>
      <vt:lpstr>PowerPoint Presentation</vt:lpstr>
      <vt:lpstr>PowerPoint Presentation</vt:lpstr>
      <vt:lpstr>PowerPoint Presentation</vt:lpstr>
      <vt:lpstr>PowerPoint Presentation</vt:lpstr>
      <vt:lpstr>PowerPoint Presentation</vt:lpstr>
      <vt:lpstr>PowerPoint Presentation</vt:lpstr>
      <vt:lpstr>IPC CLIR</vt:lpstr>
      <vt:lpstr>Supervised mode</vt:lpstr>
      <vt:lpstr>Technical domains</vt:lpstr>
      <vt:lpstr>IPC</vt:lpstr>
      <vt:lpstr>PowerPoint Presentation</vt:lpstr>
      <vt:lpstr>Q:1: IPC statistics are available in the</vt:lpstr>
      <vt:lpstr>Q: 1: IPC statistics are available in the</vt:lpstr>
      <vt:lpstr>Q:2: To find an IPC code, you can use</vt:lpstr>
      <vt:lpstr>Q:2:  To find an IPC code, you can use</vt:lpstr>
      <vt:lpstr>Q:3 Why is the IPC so useful in patent searches?</vt:lpstr>
      <vt:lpstr>Q:3: Why is the IPC so useful in patent searches?</vt:lpstr>
      <vt:lpstr>PowerPoint Presentation</vt:lpstr>
      <vt:lpstr>Future/past webinars:</vt:lpstr>
      <vt:lpstr>Next webinar</vt:lpstr>
      <vt:lpstr>Global Brand Database: webinar</vt:lpstr>
      <vt:lpstr>Global Design Database: webinar</vt:lpstr>
      <vt:lpstr>Forum</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Questions/concerns</dc:title>
  <dc:creator>AMMANN Sandrine</dc:creator>
  <cp:lastModifiedBy>AMMANN Sandrine</cp:lastModifiedBy>
  <cp:revision>3</cp:revision>
  <dcterms:created xsi:type="dcterms:W3CDTF">2018-08-16T07:59:11Z</dcterms:created>
  <dcterms:modified xsi:type="dcterms:W3CDTF">2018-08-16T12:10:31Z</dcterms:modified>
</cp:coreProperties>
</file>