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20" r:id="rId59"/>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WIPO PBSMT</c:v>
                </c:pt>
              </c:strCache>
            </c:strRef>
          </c:tx>
          <c:spPr>
            <a:solidFill>
              <a:srgbClr val="C00000"/>
            </a:solidFill>
          </c:spPr>
          <c:invertIfNegative val="0"/>
          <c:cat>
            <c:strRef>
              <c:f>Sheet1!$A$2:$A$5</c:f>
              <c:strCache>
                <c:ptCount val="4"/>
                <c:pt idx="0">
                  <c:v>Chinese</c:v>
                </c:pt>
                <c:pt idx="1">
                  <c:v>Japanese</c:v>
                </c:pt>
                <c:pt idx="2">
                  <c:v>Korean</c:v>
                </c:pt>
                <c:pt idx="3">
                  <c:v>French</c:v>
                </c:pt>
              </c:strCache>
            </c:strRef>
          </c:cat>
          <c:val>
            <c:numRef>
              <c:f>Sheet1!$B$2:$B$5</c:f>
              <c:numCache>
                <c:formatCode>General</c:formatCode>
                <c:ptCount val="4"/>
                <c:pt idx="0">
                  <c:v>28.57</c:v>
                </c:pt>
                <c:pt idx="1">
                  <c:v>24.82</c:v>
                </c:pt>
                <c:pt idx="2">
                  <c:v>26.11</c:v>
                </c:pt>
                <c:pt idx="3">
                  <c:v>51.7</c:v>
                </c:pt>
              </c:numCache>
            </c:numRef>
          </c:val>
        </c:ser>
        <c:ser>
          <c:idx val="1"/>
          <c:order val="1"/>
          <c:tx>
            <c:strRef>
              <c:f>Sheet1!$C$1</c:f>
              <c:strCache>
                <c:ptCount val="1"/>
                <c:pt idx="0">
                  <c:v>Google translate</c:v>
                </c:pt>
              </c:strCache>
            </c:strRef>
          </c:tx>
          <c:spPr>
            <a:solidFill>
              <a:srgbClr val="339966"/>
            </a:solidFill>
          </c:spPr>
          <c:invertIfNegative val="0"/>
          <c:cat>
            <c:strRef>
              <c:f>Sheet1!$A$2:$A$5</c:f>
              <c:strCache>
                <c:ptCount val="4"/>
                <c:pt idx="0">
                  <c:v>Chinese</c:v>
                </c:pt>
                <c:pt idx="1">
                  <c:v>Japanese</c:v>
                </c:pt>
                <c:pt idx="2">
                  <c:v>Korean</c:v>
                </c:pt>
                <c:pt idx="3">
                  <c:v>French</c:v>
                </c:pt>
              </c:strCache>
            </c:strRef>
          </c:cat>
          <c:val>
            <c:numRef>
              <c:f>Sheet1!$C$2:$C$5</c:f>
              <c:numCache>
                <c:formatCode>General</c:formatCode>
                <c:ptCount val="4"/>
                <c:pt idx="0">
                  <c:v>20.55</c:v>
                </c:pt>
                <c:pt idx="1">
                  <c:v>25.05</c:v>
                </c:pt>
                <c:pt idx="2">
                  <c:v>22.98</c:v>
                </c:pt>
                <c:pt idx="3">
                  <c:v>49.58</c:v>
                </c:pt>
              </c:numCache>
            </c:numRef>
          </c:val>
        </c:ser>
        <c:dLbls>
          <c:showLegendKey val="0"/>
          <c:showVal val="0"/>
          <c:showCatName val="0"/>
          <c:showSerName val="0"/>
          <c:showPercent val="0"/>
          <c:showBubbleSize val="0"/>
        </c:dLbls>
        <c:gapWidth val="150"/>
        <c:shape val="box"/>
        <c:axId val="51998080"/>
        <c:axId val="51999872"/>
        <c:axId val="0"/>
      </c:bar3DChart>
      <c:catAx>
        <c:axId val="51998080"/>
        <c:scaling>
          <c:orientation val="minMax"/>
        </c:scaling>
        <c:delete val="0"/>
        <c:axPos val="b"/>
        <c:numFmt formatCode="General" sourceLinked="1"/>
        <c:majorTickMark val="out"/>
        <c:minorTickMark val="none"/>
        <c:tickLblPos val="nextTo"/>
        <c:crossAx val="51999872"/>
        <c:crosses val="autoZero"/>
        <c:auto val="1"/>
        <c:lblAlgn val="ctr"/>
        <c:lblOffset val="100"/>
        <c:noMultiLvlLbl val="0"/>
      </c:catAx>
      <c:valAx>
        <c:axId val="51999872"/>
        <c:scaling>
          <c:orientation val="minMax"/>
          <c:max val="70"/>
        </c:scaling>
        <c:delete val="0"/>
        <c:axPos val="l"/>
        <c:majorGridlines/>
        <c:numFmt formatCode="General" sourceLinked="1"/>
        <c:majorTickMark val="out"/>
        <c:minorTickMark val="none"/>
        <c:tickLblPos val="nextTo"/>
        <c:crossAx val="51998080"/>
        <c:crosses val="autoZero"/>
        <c:crossBetween val="between"/>
      </c:valAx>
      <c:spPr>
        <a:noFill/>
        <a:ln w="25402">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atentscope.wipo.int/search/en/search.js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17</a:t>
            </a:fld>
            <a:endParaRPr lang="en-US"/>
          </a:p>
        </p:txBody>
      </p:sp>
    </p:spTree>
    <p:extLst>
      <p:ext uri="{BB962C8B-B14F-4D97-AF65-F5344CB8AC3E}">
        <p14:creationId xmlns:p14="http://schemas.microsoft.com/office/powerpoint/2010/main" val="245503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sort the result</a:t>
            </a:r>
            <a:r>
              <a:rPr lang="en-US" baseline="0" dirty="0" smtClean="0"/>
              <a:t> by different criteria</a:t>
            </a:r>
          </a:p>
          <a:p>
            <a:endParaRPr lang="en-US" dirty="0" smtClean="0"/>
          </a:p>
          <a:p>
            <a:r>
              <a:rPr lang="en-US" dirty="0" smtClean="0"/>
              <a:t>The latest abstract in the</a:t>
            </a:r>
            <a:r>
              <a:rPr lang="en-US" baseline="0" dirty="0" smtClean="0"/>
              <a:t> </a:t>
            </a:r>
            <a:r>
              <a:rPr lang="en-US" dirty="0" smtClean="0"/>
              <a:t>results</a:t>
            </a:r>
            <a:r>
              <a:rPr lang="en-US" baseline="0" dirty="0" smtClean="0"/>
              <a:t> might not have been translated into English yet</a:t>
            </a: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18</a:t>
            </a:fld>
            <a:endParaRPr lang="en-US"/>
          </a:p>
        </p:txBody>
      </p:sp>
    </p:spTree>
    <p:extLst>
      <p:ext uri="{BB962C8B-B14F-4D97-AF65-F5344CB8AC3E}">
        <p14:creationId xmlns:p14="http://schemas.microsoft.com/office/powerpoint/2010/main" val="245503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Automatic means the system decides by itself</a:t>
            </a:r>
            <a:r>
              <a:rPr lang="en-US" baseline="0" dirty="0" smtClean="0"/>
              <a:t> the variant and the keywords as well as the translation in all languages</a:t>
            </a:r>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1254687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same keywords might be the same in different language</a:t>
            </a:r>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224148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looking for the concepts in titles and abstract in 14 different languages</a:t>
            </a:r>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407474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10 patent collections</a:t>
            </a:r>
          </a:p>
          <a:p>
            <a:endParaRPr lang="en-US" dirty="0" smtClean="0"/>
          </a:p>
          <a:p>
            <a:r>
              <a:rPr lang="en-US" dirty="0" smtClean="0"/>
              <a:t>Distribution over the</a:t>
            </a:r>
            <a:r>
              <a:rPr lang="en-US" baseline="0" dirty="0" smtClean="0"/>
              <a:t> last 10 years</a:t>
            </a:r>
          </a:p>
          <a:p>
            <a:endParaRPr lang="en-US" baseline="0" dirty="0" smtClean="0"/>
          </a:p>
          <a:p>
            <a:r>
              <a:rPr lang="en-US" baseline="0" dirty="0" smtClean="0"/>
              <a:t>You can export the first 10’000 result to excel to be analyze by your favorite BI tool (if you are logged in)</a:t>
            </a:r>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149101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Centralized Access to Search &amp; Examination </a:t>
            </a:r>
            <a:r>
              <a:rPr lang="en-US" sz="1200" b="0" i="0" kern="1200" dirty="0" smtClean="0">
                <a:solidFill>
                  <a:schemeClr val="tx1"/>
                </a:solidFill>
                <a:effectLst/>
                <a:latin typeface="Arial" charset="0"/>
                <a:ea typeface="+mn-ea"/>
                <a:cs typeface="Arial" charset="0"/>
              </a:rPr>
              <a:t>The dossier content provides the most up-to-date information about a </a:t>
            </a:r>
            <a:r>
              <a:rPr lang="en-US" sz="1200" b="1" i="0" kern="1200" dirty="0" smtClean="0">
                <a:solidFill>
                  <a:schemeClr val="tx1"/>
                </a:solidFill>
                <a:effectLst/>
                <a:latin typeface="Arial" charset="0"/>
                <a:ea typeface="+mn-ea"/>
                <a:cs typeface="Arial" charset="0"/>
              </a:rPr>
              <a:t>patent application’s progress </a:t>
            </a:r>
            <a:r>
              <a:rPr lang="en-US" sz="1200" b="0" i="0" kern="1200" dirty="0" smtClean="0">
                <a:solidFill>
                  <a:schemeClr val="tx1"/>
                </a:solidFill>
                <a:effectLst/>
                <a:latin typeface="Arial" charset="0"/>
                <a:ea typeface="+mn-ea"/>
                <a:cs typeface="Arial" charset="0"/>
              </a:rPr>
              <a:t>through the examination process including</a:t>
            </a: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Arial" charset="0"/>
              </a:rPr>
              <a:t>Search reports</a:t>
            </a: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Arial" charset="0"/>
              </a:rPr>
              <a:t>Office actions</a:t>
            </a: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Arial" charset="0"/>
              </a:rPr>
              <a:t>Correspondence between the applicant and the patent office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27</a:t>
            </a:fld>
            <a:endParaRPr lang="en-US"/>
          </a:p>
        </p:txBody>
      </p:sp>
    </p:spTree>
    <p:extLst>
      <p:ext uri="{BB962C8B-B14F-4D97-AF65-F5344CB8AC3E}">
        <p14:creationId xmlns:p14="http://schemas.microsoft.com/office/powerpoint/2010/main" val="118112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not found if no</a:t>
            </a:r>
            <a:r>
              <a:rPr lang="en-US" baseline="0" dirty="0" smtClean="0"/>
              <a:t> correspondence was found</a:t>
            </a:r>
          </a:p>
          <a:p>
            <a:r>
              <a:rPr lang="en-US" baseline="0" dirty="0" smtClean="0"/>
              <a:t>Service unavailable if something else went wrong (quota)</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28</a:t>
            </a:fld>
            <a:endParaRPr lang="en-US"/>
          </a:p>
        </p:txBody>
      </p:sp>
    </p:spTree>
    <p:extLst>
      <p:ext uri="{BB962C8B-B14F-4D97-AF65-F5344CB8AC3E}">
        <p14:creationId xmlns:p14="http://schemas.microsoft.com/office/powerpoint/2010/main" val="179065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The national patent collections of Brunei Darussalam, Cambodia, Philippines, Indonesia, Malaysia and Thailand are now available in WIPO’s global </a:t>
            </a:r>
            <a:r>
              <a:rPr lang="en-US" sz="1200" b="0" i="0" u="none" strike="noStrike" kern="1200" dirty="0" smtClean="0">
                <a:solidFill>
                  <a:schemeClr val="tx1"/>
                </a:solidFill>
                <a:effectLst/>
                <a:latin typeface="Arial" charset="0"/>
                <a:ea typeface="+mn-ea"/>
                <a:cs typeface="Arial" charset="0"/>
                <a:hlinkClick r:id="rId3"/>
              </a:rPr>
              <a:t>patent search system PATENTSCOPE</a:t>
            </a:r>
            <a:r>
              <a:rPr lang="en-US" sz="1200" b="0" i="0" kern="1200" dirty="0" smtClean="0">
                <a:solidFill>
                  <a:schemeClr val="tx1"/>
                </a:solidFill>
                <a:effectLst/>
                <a:latin typeface="Arial" charset="0"/>
                <a:ea typeface="+mn-ea"/>
                <a:cs typeface="Arial" charset="0"/>
              </a:rPr>
              <a:t>.  Data from Viet Nam have been updated.</a:t>
            </a:r>
          </a:p>
          <a:p>
            <a:r>
              <a:rPr lang="en-US" sz="1200" b="0" i="0" kern="1200" dirty="0" smtClean="0">
                <a:solidFill>
                  <a:schemeClr val="tx1"/>
                </a:solidFill>
                <a:effectLst/>
                <a:latin typeface="Arial" charset="0"/>
                <a:ea typeface="+mn-ea"/>
                <a:cs typeface="Arial" charset="0"/>
              </a:rPr>
              <a:t>This brings to 51 the number of national/regional offices whose data is available in the PATENTSCOPE Search System and to over 65,000,000 the total number of records.</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29</a:t>
            </a:fld>
            <a:endParaRPr lang="en-US"/>
          </a:p>
        </p:txBody>
      </p:sp>
    </p:spTree>
    <p:extLst>
      <p:ext uri="{BB962C8B-B14F-4D97-AF65-F5344CB8AC3E}">
        <p14:creationId xmlns:p14="http://schemas.microsoft.com/office/powerpoint/2010/main" val="4128002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a zip containing </a:t>
            </a:r>
          </a:p>
          <a:p>
            <a:pPr lvl="1"/>
            <a:r>
              <a:rPr lang="en-US" dirty="0" smtClean="0"/>
              <a:t>a csv file per country</a:t>
            </a:r>
          </a:p>
          <a:p>
            <a:pPr lvl="2"/>
            <a:r>
              <a:rPr lang="en-US" sz="1600" dirty="0" smtClean="0"/>
              <a:t>International Application Number</a:t>
            </a:r>
          </a:p>
          <a:p>
            <a:pPr lvl="2"/>
            <a:r>
              <a:rPr lang="en-US" sz="1600" dirty="0" smtClean="0"/>
              <a:t>National Number</a:t>
            </a:r>
          </a:p>
          <a:p>
            <a:pPr lvl="2"/>
            <a:r>
              <a:rPr lang="en-US" sz="1600" dirty="0" smtClean="0"/>
              <a:t>Entry Date</a:t>
            </a:r>
          </a:p>
          <a:p>
            <a:pPr lvl="1"/>
            <a:r>
              <a:rPr lang="en-US" dirty="0" smtClean="0"/>
              <a:t>an </a:t>
            </a:r>
            <a:r>
              <a:rPr lang="en-US" i="1" dirty="0" smtClean="0"/>
              <a:t>index.csv</a:t>
            </a:r>
            <a:r>
              <a:rPr lang="en-US" dirty="0" smtClean="0"/>
              <a:t> summary file</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30</a:t>
            </a:fld>
            <a:endParaRPr lang="en-US"/>
          </a:p>
        </p:txBody>
      </p:sp>
    </p:spTree>
    <p:extLst>
      <p:ext uri="{BB962C8B-B14F-4D97-AF65-F5344CB8AC3E}">
        <p14:creationId xmlns:p14="http://schemas.microsoft.com/office/powerpoint/2010/main" val="175244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CTR: abbreviation for country</a:t>
            </a:r>
          </a:p>
          <a:p>
            <a:r>
              <a:rPr lang="en-US" dirty="0" smtClean="0"/>
              <a:t>In the advanced search start typing</a:t>
            </a:r>
            <a:r>
              <a:rPr lang="en-US" baseline="0" dirty="0" smtClean="0"/>
              <a:t> or go the [help]-&gt;[How to Search] -&gt; [Fields definition]</a:t>
            </a:r>
            <a:endParaRPr lang="en-US" dirty="0" smtClean="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dirty="0"/>
          </a:p>
        </p:txBody>
      </p:sp>
    </p:spTree>
    <p:extLst>
      <p:ext uri="{BB962C8B-B14F-4D97-AF65-F5344CB8AC3E}">
        <p14:creationId xmlns:p14="http://schemas.microsoft.com/office/powerpoint/2010/main" val="1203772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Authority File</a:t>
            </a:r>
          </a:p>
          <a:p>
            <a:r>
              <a:rPr lang="en-US" dirty="0" smtClean="0"/>
              <a:t>View the first 10’000 entries of a given week online </a:t>
            </a:r>
            <a:endParaRPr lang="en-GB" dirty="0" smtClean="0"/>
          </a:p>
          <a:p>
            <a:r>
              <a:rPr lang="en-US" dirty="0" smtClean="0"/>
              <a:t>Takes</a:t>
            </a:r>
            <a:r>
              <a:rPr lang="en-US" baseline="0" dirty="0" smtClean="0"/>
              <a:t> a little time to load the first time</a:t>
            </a:r>
          </a:p>
          <a:p>
            <a:r>
              <a:rPr lang="en-US" baseline="0" dirty="0" smtClean="0"/>
              <a:t>There is also an ALL selection</a:t>
            </a:r>
          </a:p>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31</a:t>
            </a:fld>
            <a:endParaRPr lang="en-US"/>
          </a:p>
        </p:txBody>
      </p:sp>
    </p:spTree>
    <p:extLst>
      <p:ext uri="{BB962C8B-B14F-4D97-AF65-F5344CB8AC3E}">
        <p14:creationId xmlns:p14="http://schemas.microsoft.com/office/powerpoint/2010/main" val="2870061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Gradually replaces</a:t>
            </a:r>
          </a:p>
          <a:p>
            <a:endParaRPr lang="en-US" dirty="0" smtClean="0"/>
          </a:p>
          <a:p>
            <a:r>
              <a:rPr lang="en-US" dirty="0" smtClean="0"/>
              <a:t>Pilot system in production in </a:t>
            </a:r>
            <a:r>
              <a:rPr lang="en-US" dirty="0" err="1" smtClean="0"/>
              <a:t>PATentscope</a:t>
            </a:r>
            <a:r>
              <a:rPr lang="en-US" dirty="0" smtClean="0"/>
              <a:t> in Oct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spc="-1" dirty="0" err="1" smtClean="0">
                <a:solidFill>
                  <a:srgbClr val="000000"/>
                </a:solidFill>
                <a:uFill>
                  <a:solidFill>
                    <a:srgbClr val="FFFFFF"/>
                  </a:solidFill>
                </a:uFill>
                <a:latin typeface="Arial"/>
                <a:ea typeface="Microsoft YaHei"/>
                <a:sym typeface="Wingdings" panose="05000000000000000000" pitchFamily="2" charset="2"/>
              </a:rPr>
              <a:t>meilleure</a:t>
            </a:r>
            <a:r>
              <a:rPr lang="en-US" sz="1200" spc="-1" dirty="0" smtClean="0">
                <a:solidFill>
                  <a:srgbClr val="000000"/>
                </a:solidFill>
                <a:uFill>
                  <a:solidFill>
                    <a:srgbClr val="FFFFFF"/>
                  </a:solidFill>
                </a:uFill>
                <a:latin typeface="Arial"/>
                <a:ea typeface="Microsoft YaHei"/>
                <a:sym typeface="Wingdings" panose="05000000000000000000" pitchFamily="2" charset="2"/>
              </a:rPr>
              <a:t> </a:t>
            </a:r>
            <a:r>
              <a:rPr lang="en-US" sz="1200" spc="-1" dirty="0" err="1" smtClean="0">
                <a:solidFill>
                  <a:srgbClr val="000000"/>
                </a:solidFill>
                <a:uFill>
                  <a:solidFill>
                    <a:srgbClr val="FFFFFF"/>
                  </a:solidFill>
                </a:uFill>
                <a:latin typeface="Arial"/>
                <a:ea typeface="Microsoft YaHei"/>
                <a:sym typeface="Wingdings" panose="05000000000000000000" pitchFamily="2" charset="2"/>
              </a:rPr>
              <a:t>qualité</a:t>
            </a:r>
            <a:r>
              <a:rPr lang="en-US" sz="1200" spc="-1" dirty="0" smtClean="0">
                <a:solidFill>
                  <a:srgbClr val="000000"/>
                </a:solidFill>
                <a:uFill>
                  <a:solidFill>
                    <a:srgbClr val="FFFFFF"/>
                  </a:solidFill>
                </a:uFill>
                <a:latin typeface="Arial"/>
                <a:ea typeface="Microsoft YaHei"/>
                <a:sym typeface="Wingdings" panose="05000000000000000000" pitchFamily="2" charset="2"/>
              </a:rPr>
              <a:t> de </a:t>
            </a:r>
            <a:r>
              <a:rPr lang="en-US" sz="1200" spc="-1" dirty="0" err="1" smtClean="0">
                <a:solidFill>
                  <a:srgbClr val="000000"/>
                </a:solidFill>
                <a:uFill>
                  <a:solidFill>
                    <a:srgbClr val="FFFFFF"/>
                  </a:solidFill>
                </a:uFill>
                <a:latin typeface="Arial"/>
                <a:ea typeface="Microsoft YaHei"/>
                <a:sym typeface="Wingdings" panose="05000000000000000000" pitchFamily="2" charset="2"/>
              </a:rPr>
              <a:t>traduction</a:t>
            </a:r>
            <a:r>
              <a:rPr lang="en-US" sz="1200" b="0" strike="noStrike" spc="-1" dirty="0" smtClean="0">
                <a:solidFill>
                  <a:srgbClr val="000000"/>
                </a:solidFill>
                <a:uFill>
                  <a:solidFill>
                    <a:srgbClr val="FFFFFF"/>
                  </a:solidFill>
                </a:uFill>
                <a:latin typeface="Arial"/>
                <a:ea typeface="Microsoft YaHei"/>
                <a:sym typeface="Wingdings" panose="05000000000000000000" pitchFamily="2" charset="2"/>
              </a:rPr>
              <a:t>, </a:t>
            </a:r>
            <a:r>
              <a:rPr lang="en-US" sz="1200" b="0" strike="noStrike" spc="-1" dirty="0" err="1" smtClean="0">
                <a:solidFill>
                  <a:srgbClr val="000000"/>
                </a:solidFill>
                <a:uFill>
                  <a:solidFill>
                    <a:srgbClr val="FFFFFF"/>
                  </a:solidFill>
                </a:uFill>
                <a:latin typeface="Arial"/>
                <a:ea typeface="Microsoft YaHei"/>
                <a:sym typeface="Wingdings" panose="05000000000000000000" pitchFamily="2" charset="2"/>
              </a:rPr>
              <a:t>meilleure</a:t>
            </a:r>
            <a:r>
              <a:rPr lang="en-US" sz="1200" b="0" strike="noStrike" spc="-1" dirty="0" smtClean="0">
                <a:solidFill>
                  <a:srgbClr val="000000"/>
                </a:solidFill>
                <a:uFill>
                  <a:solidFill>
                    <a:srgbClr val="FFFFFF"/>
                  </a:solidFill>
                </a:uFill>
                <a:latin typeface="Arial"/>
                <a:ea typeface="Microsoft YaHei"/>
                <a:sym typeface="Wingdings" panose="05000000000000000000" pitchFamily="2" charset="2"/>
              </a:rPr>
              <a:t> </a:t>
            </a:r>
            <a:r>
              <a:rPr lang="en-US" sz="1200" b="0" strike="noStrike" spc="-1" dirty="0" err="1" smtClean="0">
                <a:solidFill>
                  <a:srgbClr val="000000"/>
                </a:solidFill>
                <a:uFill>
                  <a:solidFill>
                    <a:srgbClr val="FFFFFF"/>
                  </a:solidFill>
                </a:uFill>
                <a:latin typeface="Arial"/>
                <a:ea typeface="Microsoft YaHei"/>
                <a:sym typeface="Wingdings" panose="05000000000000000000" pitchFamily="2" charset="2"/>
              </a:rPr>
              <a:t>fluidité</a:t>
            </a:r>
            <a:r>
              <a:rPr lang="en-US" sz="1200" b="0" strike="noStrike" spc="-1" dirty="0" smtClean="0">
                <a:solidFill>
                  <a:srgbClr val="000000"/>
                </a:solidFill>
                <a:uFill>
                  <a:solidFill>
                    <a:srgbClr val="FFFFFF"/>
                  </a:solidFill>
                </a:uFill>
                <a:latin typeface="Arial"/>
                <a:ea typeface="Microsoft YaHei"/>
                <a:sym typeface="Wingdings" panose="05000000000000000000" pitchFamily="2" charset="2"/>
              </a:rPr>
              <a:t>, </a:t>
            </a:r>
            <a:r>
              <a:rPr lang="en-US" sz="1200" b="0" strike="noStrike" spc="-1" dirty="0" err="1" smtClean="0">
                <a:solidFill>
                  <a:srgbClr val="000000"/>
                </a:solidFill>
                <a:uFill>
                  <a:solidFill>
                    <a:srgbClr val="FFFFFF"/>
                  </a:solidFill>
                </a:uFill>
                <a:latin typeface="Arial"/>
                <a:ea typeface="Microsoft YaHei"/>
                <a:sym typeface="Wingdings" panose="05000000000000000000" pitchFamily="2" charset="2"/>
              </a:rPr>
              <a:t>particulèrement</a:t>
            </a:r>
            <a:r>
              <a:rPr lang="en-US" sz="1200" b="0" strike="noStrike" spc="-1" dirty="0" smtClean="0">
                <a:solidFill>
                  <a:srgbClr val="000000"/>
                </a:solidFill>
                <a:uFill>
                  <a:solidFill>
                    <a:srgbClr val="FFFFFF"/>
                  </a:solidFill>
                </a:uFill>
                <a:latin typeface="Arial"/>
                <a:ea typeface="Microsoft YaHei"/>
                <a:sym typeface="Wingdings" panose="05000000000000000000" pitchFamily="2" charset="2"/>
              </a:rPr>
              <a:t> pour les </a:t>
            </a:r>
            <a:r>
              <a:rPr lang="en-US" sz="1200" b="0" strike="noStrike" spc="-1" dirty="0" err="1" smtClean="0">
                <a:solidFill>
                  <a:srgbClr val="000000"/>
                </a:solidFill>
                <a:uFill>
                  <a:solidFill>
                    <a:srgbClr val="FFFFFF"/>
                  </a:solidFill>
                </a:uFill>
                <a:latin typeface="Arial"/>
                <a:ea typeface="Microsoft YaHei"/>
                <a:sym typeface="Wingdings" panose="05000000000000000000" pitchFamily="2" charset="2"/>
              </a:rPr>
              <a:t>paires</a:t>
            </a:r>
            <a:r>
              <a:rPr lang="en-US" sz="1200" b="0" strike="noStrike" spc="-1" dirty="0" smtClean="0">
                <a:solidFill>
                  <a:srgbClr val="000000"/>
                </a:solidFill>
                <a:uFill>
                  <a:solidFill>
                    <a:srgbClr val="FFFFFF"/>
                  </a:solidFill>
                </a:uFill>
                <a:latin typeface="Arial"/>
                <a:ea typeface="Microsoft YaHei"/>
                <a:sym typeface="Wingdings" panose="05000000000000000000" pitchFamily="2" charset="2"/>
              </a:rPr>
              <a:t> de </a:t>
            </a:r>
            <a:r>
              <a:rPr lang="en-US" sz="1200" b="0" strike="noStrike" spc="-1" dirty="0" err="1" smtClean="0">
                <a:solidFill>
                  <a:srgbClr val="000000"/>
                </a:solidFill>
                <a:uFill>
                  <a:solidFill>
                    <a:srgbClr val="FFFFFF"/>
                  </a:solidFill>
                </a:uFill>
                <a:latin typeface="Arial"/>
                <a:ea typeface="Microsoft YaHei"/>
                <a:sym typeface="Wingdings" panose="05000000000000000000" pitchFamily="2" charset="2"/>
              </a:rPr>
              <a:t>langues</a:t>
            </a:r>
            <a:r>
              <a:rPr lang="en-US" sz="1200" b="0" strike="noStrike" spc="-1" dirty="0" smtClean="0">
                <a:solidFill>
                  <a:srgbClr val="000000"/>
                </a:solidFill>
                <a:uFill>
                  <a:solidFill>
                    <a:srgbClr val="FFFFFF"/>
                  </a:solidFill>
                </a:uFill>
                <a:latin typeface="Arial"/>
                <a:ea typeface="Microsoft YaHei"/>
                <a:sym typeface="Wingdings" panose="05000000000000000000" pitchFamily="2" charset="2"/>
              </a:rPr>
              <a:t> </a:t>
            </a:r>
            <a:r>
              <a:rPr lang="en-US" sz="1200" b="0" strike="noStrike" spc="-1" dirty="0" err="1" smtClean="0">
                <a:solidFill>
                  <a:srgbClr val="000000"/>
                </a:solidFill>
                <a:uFill>
                  <a:solidFill>
                    <a:srgbClr val="FFFFFF"/>
                  </a:solidFill>
                </a:uFill>
                <a:latin typeface="Arial"/>
                <a:ea typeface="Microsoft YaHei"/>
                <a:sym typeface="Wingdings" panose="05000000000000000000" pitchFamily="2" charset="2"/>
              </a:rPr>
              <a:t>distantes</a:t>
            </a:r>
            <a:endParaRPr lang="en-US" sz="1200" b="0" strike="noStrike" spc="-1" dirty="0" smtClean="0">
              <a:solidFill>
                <a:srgbClr val="000000"/>
              </a:solidFill>
              <a:uFill>
                <a:solidFill>
                  <a:srgbClr val="FFFFFF"/>
                </a:solidFill>
              </a:uFill>
              <a:latin typeface="Arial"/>
              <a:ea typeface="Microsoft YaHei"/>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33</a:t>
            </a:fld>
            <a:endParaRPr lang="en-US"/>
          </a:p>
        </p:txBody>
      </p:sp>
    </p:spTree>
    <p:extLst>
      <p:ext uri="{BB962C8B-B14F-4D97-AF65-F5344CB8AC3E}">
        <p14:creationId xmlns:p14="http://schemas.microsoft.com/office/powerpoint/2010/main" val="214687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078941-97FB-43D1-B9AB-F5C8623E0DF2}" type="slidenum">
              <a:rPr lang="fr-FR" altLang="en-US"/>
              <a:pPr/>
              <a:t>34</a:t>
            </a:fld>
            <a:endParaRPr lang="fr-FR" altLang="en-US"/>
          </a:p>
        </p:txBody>
      </p:sp>
      <p:sp>
        <p:nvSpPr>
          <p:cNvPr id="9216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noProof="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100578-B5A2-4F3D-AC6E-C8193B165EE7}" type="slidenum">
              <a:rPr lang="fr-FR" altLang="en-US"/>
              <a:pPr/>
              <a:t>35</a:t>
            </a:fld>
            <a:endParaRPr lang="fr-FR" altLang="en-US"/>
          </a:p>
        </p:txBody>
      </p:sp>
      <p:sp>
        <p:nvSpPr>
          <p:cNvPr id="931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H" altLang="en-US" baseline="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20000"/>
              </a:spcBef>
              <a:defRPr/>
            </a:pPr>
            <a:r>
              <a:rPr lang="en-US" altLang="en-US" sz="1200" dirty="0" smtClean="0">
                <a:solidFill>
                  <a:schemeClr val="tx1"/>
                </a:solidFill>
              </a:rPr>
              <a:t>Descriptions et </a:t>
            </a:r>
            <a:r>
              <a:rPr lang="en-US" altLang="en-US" sz="1200" dirty="0" err="1" smtClean="0">
                <a:solidFill>
                  <a:schemeClr val="tx1"/>
                </a:solidFill>
              </a:rPr>
              <a:t>revendications</a:t>
            </a:r>
            <a:r>
              <a:rPr lang="en-US" altLang="en-US" sz="1200" dirty="0" smtClean="0">
                <a:solidFill>
                  <a:schemeClr val="tx1"/>
                </a:solidFill>
              </a:rPr>
              <a:t>: EN</a:t>
            </a:r>
            <a:r>
              <a:rPr lang="en-US" altLang="en-US" sz="1200" dirty="0" smtClean="0">
                <a:solidFill>
                  <a:schemeClr val="tx1"/>
                </a:solidFill>
                <a:sym typeface="Wingdings" panose="05000000000000000000" pitchFamily="2" charset="2"/>
              </a:rPr>
              <a:t>FR ,</a:t>
            </a:r>
            <a:r>
              <a:rPr lang="en-US" altLang="en-US" sz="1200" dirty="0" smtClean="0">
                <a:solidFill>
                  <a:schemeClr val="tx1"/>
                </a:solidFill>
              </a:rPr>
              <a:t>EN</a:t>
            </a:r>
            <a:r>
              <a:rPr lang="en-US" altLang="en-US" sz="1200" dirty="0" smtClean="0">
                <a:solidFill>
                  <a:schemeClr val="tx1"/>
                </a:solidFill>
                <a:sym typeface="Wingdings" panose="05000000000000000000" pitchFamily="2" charset="2"/>
              </a:rPr>
              <a:t>JA, </a:t>
            </a:r>
            <a:r>
              <a:rPr lang="en-US" altLang="en-US" sz="1200" dirty="0" smtClean="0">
                <a:solidFill>
                  <a:schemeClr val="tx1"/>
                </a:solidFill>
              </a:rPr>
              <a:t>EN</a:t>
            </a:r>
            <a:r>
              <a:rPr lang="en-US" altLang="en-US" sz="1200" dirty="0" smtClean="0">
                <a:solidFill>
                  <a:schemeClr val="tx1"/>
                </a:solidFill>
                <a:sym typeface="Wingdings" panose="05000000000000000000" pitchFamily="2" charset="2"/>
              </a:rPr>
              <a:t>RU, </a:t>
            </a:r>
            <a:r>
              <a:rPr lang="en-US" altLang="en-US" sz="1200" dirty="0" smtClean="0">
                <a:solidFill>
                  <a:schemeClr val="tx1"/>
                </a:solidFill>
              </a:rPr>
              <a:t>EN</a:t>
            </a:r>
            <a:r>
              <a:rPr lang="en-US" altLang="en-US" sz="1200" dirty="0" smtClean="0">
                <a:solidFill>
                  <a:schemeClr val="tx1"/>
                </a:solidFill>
                <a:sym typeface="Wingdings" panose="05000000000000000000" pitchFamily="2" charset="2"/>
              </a:rPr>
              <a:t>AR, </a:t>
            </a:r>
            <a:r>
              <a:rPr lang="en-US" altLang="en-US" sz="1200" dirty="0" smtClean="0">
                <a:solidFill>
                  <a:schemeClr val="tx1"/>
                </a:solidFill>
              </a:rPr>
              <a:t>EN</a:t>
            </a:r>
            <a:r>
              <a:rPr lang="en-US" altLang="en-US" sz="1200" dirty="0" smtClean="0">
                <a:solidFill>
                  <a:schemeClr val="tx1"/>
                </a:solidFill>
                <a:sym typeface="Wingdings" panose="05000000000000000000" pitchFamily="2" charset="2"/>
              </a:rPr>
              <a:t>DE, </a:t>
            </a:r>
            <a:r>
              <a:rPr lang="en-US" altLang="en-US" sz="1200" dirty="0" smtClean="0">
                <a:solidFill>
                  <a:schemeClr val="tx1"/>
                </a:solidFill>
              </a:rPr>
              <a:t>EN</a:t>
            </a:r>
            <a:r>
              <a:rPr lang="en-US" altLang="en-US" sz="1200" dirty="0" smtClean="0">
                <a:solidFill>
                  <a:schemeClr val="tx1"/>
                </a:solidFill>
                <a:sym typeface="Wingdings" panose="05000000000000000000" pitchFamily="2" charset="2"/>
              </a:rPr>
              <a:t>ES, </a:t>
            </a:r>
            <a:r>
              <a:rPr lang="en-US" altLang="en-US" sz="1200" dirty="0" smtClean="0">
                <a:solidFill>
                  <a:schemeClr val="tx1"/>
                </a:solidFill>
              </a:rPr>
              <a:t>EN</a:t>
            </a:r>
            <a:r>
              <a:rPr lang="en-US" altLang="en-US" sz="1200" dirty="0" smtClean="0">
                <a:solidFill>
                  <a:schemeClr val="tx1"/>
                </a:solidFill>
                <a:sym typeface="Wingdings" panose="05000000000000000000" pitchFamily="2" charset="2"/>
              </a:rPr>
              <a:t>KR, </a:t>
            </a:r>
            <a:r>
              <a:rPr lang="en-US" altLang="en-US" sz="1200" dirty="0" smtClean="0">
                <a:solidFill>
                  <a:schemeClr val="tx1"/>
                </a:solidFill>
              </a:rPr>
              <a:t>EN</a:t>
            </a:r>
            <a:r>
              <a:rPr lang="en-US" altLang="en-US" sz="1200" dirty="0" smtClean="0">
                <a:solidFill>
                  <a:schemeClr val="tx1"/>
                </a:solidFill>
                <a:sym typeface="Wingdings" panose="05000000000000000000" pitchFamily="2" charset="2"/>
              </a:rPr>
              <a:t>PT et ENZH</a:t>
            </a:r>
            <a:r>
              <a:rPr lang="en-US" altLang="en-US" sz="1200" dirty="0" smtClean="0">
                <a:solidFill>
                  <a:schemeClr val="tx1"/>
                </a:solidFill>
              </a:rPr>
              <a:t> et vice versa</a:t>
            </a:r>
          </a:p>
        </p:txBody>
      </p:sp>
      <p:sp>
        <p:nvSpPr>
          <p:cNvPr id="4" name="Slide Number Placeholder 3"/>
          <p:cNvSpPr>
            <a:spLocks noGrp="1"/>
          </p:cNvSpPr>
          <p:nvPr>
            <p:ph type="sldNum" sz="quarter" idx="10"/>
          </p:nvPr>
        </p:nvSpPr>
        <p:spPr/>
        <p:txBody>
          <a:bodyPr/>
          <a:lstStyle/>
          <a:p>
            <a:fld id="{DCD5DA42-7FF0-47B0-AA46-56FC0A9201A9}" type="slidenum">
              <a:rPr lang="en-US" smtClean="0"/>
              <a:t>36</a:t>
            </a:fld>
            <a:endParaRPr lang="en-US"/>
          </a:p>
        </p:txBody>
      </p:sp>
    </p:spTree>
    <p:extLst>
      <p:ext uri="{BB962C8B-B14F-4D97-AF65-F5344CB8AC3E}">
        <p14:creationId xmlns:p14="http://schemas.microsoft.com/office/powerpoint/2010/main" val="308817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43000" y="685800"/>
            <a:ext cx="4572000" cy="3429000"/>
          </a:xfrm>
          <a:prstGeom prst="rect">
            <a:avLst/>
          </a:prstGeom>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err="1" smtClean="0">
                <a:solidFill>
                  <a:srgbClr val="003E6C"/>
                </a:solidFill>
              </a:rPr>
              <a:t>Comparaison</a:t>
            </a:r>
            <a:r>
              <a:rPr lang="en-US" altLang="en-US" dirty="0" smtClean="0">
                <a:solidFill>
                  <a:srgbClr val="003E6C"/>
                </a:solidFill>
              </a:rPr>
              <a:t> de la </a:t>
            </a:r>
            <a:r>
              <a:rPr lang="en-US" altLang="en-US" dirty="0" err="1" smtClean="0">
                <a:solidFill>
                  <a:srgbClr val="003E6C"/>
                </a:solidFill>
              </a:rPr>
              <a:t>qualité</a:t>
            </a:r>
            <a:r>
              <a:rPr lang="en-US" altLang="en-US" dirty="0" smtClean="0">
                <a:solidFill>
                  <a:srgbClr val="003E6C"/>
                </a:solidFill>
              </a:rPr>
              <a:t> de </a:t>
            </a:r>
            <a:r>
              <a:rPr lang="en-US" altLang="en-US" dirty="0" err="1" smtClean="0">
                <a:solidFill>
                  <a:srgbClr val="003E6C"/>
                </a:solidFill>
              </a:rPr>
              <a:t>traduction</a:t>
            </a:r>
            <a:r>
              <a:rPr lang="en-US" altLang="en-US" dirty="0" smtClean="0">
                <a:solidFill>
                  <a:srgbClr val="003E6C"/>
                </a:solidFill>
              </a:rPr>
              <a:t> de (scores BLEU</a:t>
            </a:r>
            <a:r>
              <a:rPr lang="en-US" altLang="en-US" sz="1100" dirty="0" smtClean="0">
                <a:solidFill>
                  <a:srgbClr val="0070C0"/>
                </a:solidFill>
              </a:rPr>
              <a:t>)</a:t>
            </a:r>
            <a:endParaRPr lang="en-US" altLang="en-US" dirty="0" smtClean="0"/>
          </a:p>
          <a:p>
            <a:r>
              <a:rPr lang="en-US" altLang="en-US" dirty="0" err="1" smtClean="0"/>
              <a:t>Zh-en</a:t>
            </a:r>
            <a:r>
              <a:rPr lang="en-US" altLang="en-US" dirty="0" smtClean="0"/>
              <a:t>: t201635 PBSMT testset.tapta5m.en NMT: </a:t>
            </a:r>
            <a:r>
              <a:rPr lang="en-US" altLang="en-US" dirty="0" err="1" smtClean="0"/>
              <a:t>GoogleSmt</a:t>
            </a:r>
            <a:r>
              <a:rPr lang="en-US" altLang="en-US" dirty="0" smtClean="0"/>
              <a:t>: </a:t>
            </a:r>
            <a:r>
              <a:rPr lang="en-US" altLang="en-US" dirty="0" err="1" smtClean="0"/>
              <a:t>testset.en.google.tok</a:t>
            </a:r>
            <a:r>
              <a:rPr lang="en-US" altLang="en-US" dirty="0" smtClean="0"/>
              <a:t> </a:t>
            </a:r>
            <a:r>
              <a:rPr lang="en-US" altLang="en-US" dirty="0" err="1" smtClean="0"/>
              <a:t>GoogleNMT</a:t>
            </a:r>
            <a:r>
              <a:rPr lang="en-US" altLang="en-US" dirty="0" smtClean="0"/>
              <a:t>:  testset.en.google.20161010.tok</a:t>
            </a:r>
          </a:p>
          <a:p>
            <a:r>
              <a:rPr lang="en-US" altLang="en-US" dirty="0" smtClean="0"/>
              <a:t>Jp-</a:t>
            </a:r>
            <a:r>
              <a:rPr lang="en-US" altLang="en-US" dirty="0" err="1" smtClean="0"/>
              <a:t>en</a:t>
            </a:r>
            <a:r>
              <a:rPr lang="en-US" altLang="en-US" dirty="0" smtClean="0"/>
              <a:t>: t2016jul PBSMT testset.tapta5m.en</a:t>
            </a:r>
          </a:p>
          <a:p>
            <a:r>
              <a:rPr lang="en-US" altLang="en-US" dirty="0" err="1" smtClean="0"/>
              <a:t>Ko-en</a:t>
            </a:r>
            <a:r>
              <a:rPr lang="en-US" altLang="en-US" dirty="0" smtClean="0"/>
              <a:t> t201642 PBSMT: testset.en.smt20161201.txt google: </a:t>
            </a:r>
            <a:r>
              <a:rPr lang="en-US" altLang="en-US" dirty="0" err="1" smtClean="0"/>
              <a:t>testset.en.google.tok</a:t>
            </a:r>
            <a:r>
              <a:rPr lang="en-US" altLang="en-US" dirty="0" smtClean="0"/>
              <a:t> GNMT: </a:t>
            </a:r>
            <a:r>
              <a:rPr lang="en-US" altLang="en-US" dirty="0" err="1" smtClean="0"/>
              <a:t>testset.en.google-nmt.tok</a:t>
            </a:r>
            <a:endParaRPr lang="en-US" altLang="en-US" dirty="0" smtClean="0"/>
          </a:p>
          <a:p>
            <a:endParaRPr lang="en-US" altLang="en-US" dirty="0" smtClean="0"/>
          </a:p>
          <a:p>
            <a:r>
              <a:rPr lang="en-US" altLang="en-US" dirty="0" smtClean="0"/>
              <a:t>Fr-</a:t>
            </a:r>
            <a:r>
              <a:rPr lang="en-US" altLang="en-US" dirty="0" err="1" smtClean="0"/>
              <a:t>en</a:t>
            </a:r>
            <a:r>
              <a:rPr lang="en-US" altLang="en-US" dirty="0" smtClean="0"/>
              <a:t>: t201640 PBSMT  </a:t>
            </a:r>
            <a:r>
              <a:rPr lang="en-US" altLang="en-US" dirty="0" err="1" smtClean="0"/>
              <a:t>nmt</a:t>
            </a:r>
            <a:r>
              <a:rPr lang="en-US" altLang="en-US" dirty="0" smtClean="0"/>
              <a:t>: testset.en.nmt.20161201.txt </a:t>
            </a:r>
            <a:r>
              <a:rPr lang="en-US" altLang="en-US" dirty="0" err="1" smtClean="0"/>
              <a:t>googleSMT</a:t>
            </a:r>
            <a:r>
              <a:rPr lang="en-US" altLang="en-US" dirty="0" smtClean="0"/>
              <a:t>: </a:t>
            </a:r>
            <a:r>
              <a:rPr lang="en-US" altLang="en-US" dirty="0" err="1" smtClean="0"/>
              <a:t>testset.en.google.tok</a:t>
            </a:r>
            <a:r>
              <a:rPr lang="en-US" altLang="en-US" dirty="0" smtClean="0"/>
              <a:t> </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858" indent="-285715" eaLnBrk="0" hangingPunct="0">
              <a:spcBef>
                <a:spcPct val="30000"/>
              </a:spcBef>
              <a:defRPr sz="1200">
                <a:solidFill>
                  <a:schemeClr val="tx1"/>
                </a:solidFill>
                <a:latin typeface="Arial" charset="0"/>
                <a:cs typeface="Arial" charset="0"/>
              </a:defRPr>
            </a:lvl2pPr>
            <a:lvl3pPr marL="1142859" indent="-228571" eaLnBrk="0" hangingPunct="0">
              <a:spcBef>
                <a:spcPct val="30000"/>
              </a:spcBef>
              <a:defRPr sz="1200">
                <a:solidFill>
                  <a:schemeClr val="tx1"/>
                </a:solidFill>
                <a:latin typeface="Arial" charset="0"/>
                <a:cs typeface="Arial" charset="0"/>
              </a:defRPr>
            </a:lvl3pPr>
            <a:lvl4pPr marL="1600002" indent="-228571" eaLnBrk="0" hangingPunct="0">
              <a:spcBef>
                <a:spcPct val="30000"/>
              </a:spcBef>
              <a:defRPr sz="1200">
                <a:solidFill>
                  <a:schemeClr val="tx1"/>
                </a:solidFill>
                <a:latin typeface="Arial" charset="0"/>
                <a:cs typeface="Arial" charset="0"/>
              </a:defRPr>
            </a:lvl4pPr>
            <a:lvl5pPr marL="2057146" indent="-228571" eaLnBrk="0" hangingPunct="0">
              <a:spcBef>
                <a:spcPct val="30000"/>
              </a:spcBef>
              <a:defRPr sz="1200">
                <a:solidFill>
                  <a:schemeClr val="tx1"/>
                </a:solidFill>
                <a:latin typeface="Arial" charset="0"/>
                <a:cs typeface="Arial" charset="0"/>
              </a:defRPr>
            </a:lvl5pPr>
            <a:lvl6pPr marL="2514289" indent="-228571" eaLnBrk="0" fontAlgn="base" hangingPunct="0">
              <a:spcBef>
                <a:spcPct val="30000"/>
              </a:spcBef>
              <a:spcAft>
                <a:spcPct val="0"/>
              </a:spcAft>
              <a:defRPr sz="1200">
                <a:solidFill>
                  <a:schemeClr val="tx1"/>
                </a:solidFill>
                <a:latin typeface="Arial" charset="0"/>
                <a:cs typeface="Arial" charset="0"/>
              </a:defRPr>
            </a:lvl6pPr>
            <a:lvl7pPr marL="2971433" indent="-228571" eaLnBrk="0" fontAlgn="base" hangingPunct="0">
              <a:spcBef>
                <a:spcPct val="30000"/>
              </a:spcBef>
              <a:spcAft>
                <a:spcPct val="0"/>
              </a:spcAft>
              <a:defRPr sz="1200">
                <a:solidFill>
                  <a:schemeClr val="tx1"/>
                </a:solidFill>
                <a:latin typeface="Arial" charset="0"/>
                <a:cs typeface="Arial" charset="0"/>
              </a:defRPr>
            </a:lvl7pPr>
            <a:lvl8pPr marL="3428576" indent="-228571" eaLnBrk="0" fontAlgn="base" hangingPunct="0">
              <a:spcBef>
                <a:spcPct val="30000"/>
              </a:spcBef>
              <a:spcAft>
                <a:spcPct val="0"/>
              </a:spcAft>
              <a:defRPr sz="1200">
                <a:solidFill>
                  <a:schemeClr val="tx1"/>
                </a:solidFill>
                <a:latin typeface="Arial" charset="0"/>
                <a:cs typeface="Arial" charset="0"/>
              </a:defRPr>
            </a:lvl8pPr>
            <a:lvl9pPr marL="3885719" indent="-22857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D552A75-2ED6-4944-AE4C-9BFA152BA6F8}"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de-DE" b="1" dirty="0" smtClean="0">
                <a:solidFill>
                  <a:srgbClr val="5F5F5F"/>
                </a:solidFill>
                <a:latin typeface="Arial" pitchFamily="34" charset="0"/>
              </a:rPr>
              <a:t>is found in the seeds of the plant Theobroma Cacao, which is the well-known source of chocolate and cocoa. It has a bitter flavor, which gives dark chocolate its typical bitter taste. Its chemical formula is </a:t>
            </a:r>
            <a:r>
              <a:rPr lang="en-US" altLang="de-DE" b="1" dirty="0" smtClean="0">
                <a:solidFill>
                  <a:srgbClr val="0070C0"/>
                </a:solidFill>
                <a:latin typeface="Arial" pitchFamily="34" charset="0"/>
              </a:rPr>
              <a:t>C7H8N4O2</a:t>
            </a:r>
            <a:r>
              <a:rPr lang="en-US" altLang="de-DE" b="1" dirty="0" smtClean="0">
                <a:solidFill>
                  <a:srgbClr val="5F5F5F"/>
                </a:solidFill>
                <a:latin typeface="Arial" pitchFamily="34" charset="0"/>
              </a:rPr>
              <a:t> and IUPAC name:  </a:t>
            </a:r>
            <a:r>
              <a:rPr lang="en-US" altLang="de-DE" b="1" dirty="0" smtClean="0">
                <a:solidFill>
                  <a:srgbClr val="0070C0"/>
                </a:solidFill>
                <a:latin typeface="Arial" pitchFamily="34" charset="0"/>
              </a:rPr>
              <a:t>3,7-dimethyl-1H-purine-2,6-dione </a:t>
            </a:r>
            <a:r>
              <a:rPr lang="en-US" altLang="de-DE" b="1" baseline="30000" dirty="0" smtClean="0">
                <a:solidFill>
                  <a:schemeClr val="bg2">
                    <a:lumMod val="75000"/>
                  </a:schemeClr>
                </a:solidFill>
                <a:latin typeface="Arial" pitchFamily="34" charset="0"/>
              </a:rPr>
              <a:t>(source </a:t>
            </a:r>
            <a:r>
              <a:rPr lang="en-US" altLang="de-DE" b="1" baseline="30000" dirty="0" err="1" smtClean="0">
                <a:solidFill>
                  <a:schemeClr val="bg2">
                    <a:lumMod val="75000"/>
                  </a:schemeClr>
                </a:solidFill>
                <a:latin typeface="Arial" pitchFamily="34" charset="0"/>
              </a:rPr>
              <a:t>wikipedia</a:t>
            </a:r>
            <a:r>
              <a:rPr lang="en-US" altLang="de-DE" b="1" baseline="30000" dirty="0" smtClean="0">
                <a:solidFill>
                  <a:schemeClr val="bg2">
                    <a:lumMod val="75000"/>
                  </a:schemeClr>
                </a:solidFill>
                <a:latin typeface="Arial" pitchFamily="34" charset="0"/>
              </a:rPr>
              <a:t>)</a:t>
            </a:r>
          </a:p>
          <a:p>
            <a:r>
              <a:rPr lang="de-DE" altLang="de-DE" b="1" dirty="0" smtClean="0">
                <a:solidFill>
                  <a:srgbClr val="5F5F5F"/>
                </a:solidFill>
                <a:latin typeface="Arial" pitchFamily="34" charset="0"/>
              </a:rPr>
              <a:t>we would like to focus on the PCT patent applications where the invention cites Theobromine and is about chocolate</a:t>
            </a:r>
          </a:p>
          <a:p>
            <a:endParaRPr lang="en-US" dirty="0"/>
          </a:p>
        </p:txBody>
      </p:sp>
      <p:sp>
        <p:nvSpPr>
          <p:cNvPr id="4" name="Slide Number Placeholder 3"/>
          <p:cNvSpPr>
            <a:spLocks noGrp="1"/>
          </p:cNvSpPr>
          <p:nvPr>
            <p:ph type="sldNum" sz="quarter" idx="10"/>
          </p:nvPr>
        </p:nvSpPr>
        <p:spPr/>
        <p:txBody>
          <a:bodyPr/>
          <a:lstStyle/>
          <a:p>
            <a:fld id="{DCD5DA42-7FF0-47B0-AA46-56FC0A9201A9}" type="slidenum">
              <a:rPr lang="en-US" smtClean="0"/>
              <a:t>39</a:t>
            </a:fld>
            <a:endParaRPr lang="en-US"/>
          </a:p>
        </p:txBody>
      </p:sp>
    </p:spTree>
    <p:extLst>
      <p:ext uri="{BB962C8B-B14F-4D97-AF65-F5344CB8AC3E}">
        <p14:creationId xmlns:p14="http://schemas.microsoft.com/office/powerpoint/2010/main" val="1194278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Will</a:t>
            </a:r>
            <a:r>
              <a:rPr lang="en-US" baseline="0" dirty="0" smtClean="0"/>
              <a:t> enable us to improve the visual on small and large devices (</a:t>
            </a:r>
            <a:r>
              <a:rPr lang="en-US" sz="1200" b="0" i="0" kern="1200" dirty="0" smtClean="0">
                <a:solidFill>
                  <a:schemeClr val="tx1"/>
                </a:solidFill>
                <a:effectLst/>
                <a:latin typeface="Arial" charset="0"/>
                <a:ea typeface="+mn-ea"/>
                <a:cs typeface="Arial" charset="0"/>
              </a:rPr>
              <a:t>Responsive web design</a:t>
            </a:r>
            <a:r>
              <a:rPr lang="en-US" baseline="0" dirty="0" smtClean="0"/>
              <a:t>)</a:t>
            </a:r>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46</a:t>
            </a:fld>
            <a:endParaRPr lang="en-US"/>
          </a:p>
        </p:txBody>
      </p:sp>
    </p:spTree>
    <p:extLst>
      <p:ext uri="{BB962C8B-B14F-4D97-AF65-F5344CB8AC3E}">
        <p14:creationId xmlns:p14="http://schemas.microsoft.com/office/powerpoint/2010/main" val="210053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Search Report</a:t>
            </a:r>
          </a:p>
          <a:p>
            <a:r>
              <a:rPr lang="en-US" dirty="0" smtClean="0"/>
              <a:t>Written</a:t>
            </a:r>
            <a:r>
              <a:rPr lang="en-US" baseline="0" dirty="0" smtClean="0"/>
              <a:t> Opinion of the International Search Authority</a:t>
            </a:r>
            <a:endParaRPr lang="en-US" dirty="0" smtClean="0"/>
          </a:p>
          <a:p>
            <a:r>
              <a:rPr lang="en-US" dirty="0" smtClean="0"/>
              <a:t>Article 17.2</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47</a:t>
            </a:fld>
            <a:endParaRPr lang="en-US"/>
          </a:p>
        </p:txBody>
      </p:sp>
    </p:spTree>
    <p:extLst>
      <p:ext uri="{BB962C8B-B14F-4D97-AF65-F5344CB8AC3E}">
        <p14:creationId xmlns:p14="http://schemas.microsoft.com/office/powerpoint/2010/main" val="4237952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de-DE" sz="1600" dirty="0" smtClean="0">
                <a:solidFill>
                  <a:srgbClr val="5F5F5F"/>
                </a:solidFill>
                <a:latin typeface="Arial "/>
              </a:rPr>
              <a:t>Back in October</a:t>
            </a:r>
            <a:r>
              <a:rPr lang="en-US" altLang="de-DE" sz="1600" baseline="0" dirty="0" smtClean="0">
                <a:solidFill>
                  <a:srgbClr val="5F5F5F"/>
                </a:solidFill>
                <a:latin typeface="Arial "/>
              </a:rPr>
              <a:t> 2016, we added the chemical search tool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de-DE" sz="1600" baseline="0" dirty="0" smtClean="0">
              <a:solidFill>
                <a:srgbClr val="5F5F5F"/>
              </a:solidFill>
              <a:latin typeface="Arial "/>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de-DE" sz="1600" baseline="0" dirty="0" smtClean="0">
                <a:solidFill>
                  <a:srgbClr val="5F5F5F"/>
                </a:solidFill>
                <a:latin typeface="Arial "/>
              </a:rPr>
              <a:t>It’s was developed on by </a:t>
            </a:r>
            <a:r>
              <a:rPr lang="en-US" altLang="de-DE" sz="1600" dirty="0" err="1" smtClean="0">
                <a:solidFill>
                  <a:srgbClr val="5F5F5F"/>
                </a:solidFill>
                <a:latin typeface="Arial "/>
              </a:rPr>
              <a:t>InfoChem</a:t>
            </a:r>
            <a:endParaRPr lang="en-US" altLang="de-DE" sz="1600" dirty="0" smtClean="0">
              <a:solidFill>
                <a:srgbClr val="5F5F5F"/>
              </a:solidFill>
              <a:latin typeface="Arial "/>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de-DE" sz="1600" dirty="0" smtClean="0">
              <a:solidFill>
                <a:srgbClr val="5F5F5F"/>
              </a:solidFill>
              <a:latin typeface="Arial "/>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de-DE" sz="1600" dirty="0" smtClean="0">
                <a:solidFill>
                  <a:srgbClr val="5F5F5F"/>
                </a:solidFill>
                <a:latin typeface="Arial "/>
              </a:rPr>
              <a:t>You can draw the</a:t>
            </a:r>
            <a:r>
              <a:rPr lang="en-US" altLang="de-DE" sz="1600" baseline="0" dirty="0" smtClean="0">
                <a:solidFill>
                  <a:srgbClr val="5F5F5F"/>
                </a:solidFill>
                <a:latin typeface="Arial "/>
              </a:rPr>
              <a:t> molecule or c</a:t>
            </a:r>
            <a:r>
              <a:rPr lang="en-US" altLang="de-DE" sz="1600" dirty="0" smtClean="0">
                <a:solidFill>
                  <a:srgbClr val="5F5F5F"/>
                </a:solidFill>
                <a:latin typeface="Arial "/>
              </a:rPr>
              <a:t>an search by compound name,</a:t>
            </a:r>
            <a:r>
              <a:rPr lang="en-US" altLang="de-DE" sz="1600" baseline="0" dirty="0" smtClean="0">
                <a:solidFill>
                  <a:srgbClr val="5F5F5F"/>
                </a:solidFill>
                <a:latin typeface="Arial "/>
              </a:rPr>
              <a:t> INN, </a:t>
            </a:r>
            <a:r>
              <a:rPr lang="en-US" altLang="de-DE" sz="1600" baseline="0" dirty="0" err="1" smtClean="0">
                <a:solidFill>
                  <a:srgbClr val="5F5F5F"/>
                </a:solidFill>
                <a:latin typeface="Arial "/>
              </a:rPr>
              <a:t>Inchi</a:t>
            </a:r>
            <a:r>
              <a:rPr lang="en-US" altLang="de-DE" sz="1600" baseline="0" dirty="0" smtClean="0">
                <a:solidFill>
                  <a:srgbClr val="5F5F5F"/>
                </a:solidFill>
                <a:latin typeface="Arial "/>
              </a:rPr>
              <a:t>, SMILES o</a:t>
            </a:r>
            <a:r>
              <a:rPr lang="en-US" altLang="de-DE" sz="1600" dirty="0" smtClean="0">
                <a:solidFill>
                  <a:srgbClr val="5F5F5F"/>
                </a:solidFill>
                <a:latin typeface="Arial "/>
              </a:rPr>
              <a:t>r upload a MOL of images file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de-DE" sz="1600" dirty="0" smtClean="0">
              <a:solidFill>
                <a:srgbClr val="5F5F5F"/>
              </a:solidFill>
              <a:latin typeface="Arial "/>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de-DE" sz="1600" dirty="0" smtClean="0">
                <a:solidFill>
                  <a:srgbClr val="5F5F5F"/>
                </a:solidFill>
                <a:latin typeface="Arial "/>
              </a:rPr>
              <a:t>Chemical annotation of PATENTSCOPE full-text documents using </a:t>
            </a:r>
            <a:r>
              <a:rPr lang="en-US" altLang="de-DE" sz="1600" dirty="0" err="1" smtClean="0">
                <a:solidFill>
                  <a:srgbClr val="5F5F5F"/>
                </a:solidFill>
                <a:latin typeface="Arial "/>
              </a:rPr>
              <a:t>InfoChem’s</a:t>
            </a:r>
            <a:r>
              <a:rPr lang="en-US" altLang="de-DE" sz="1600" dirty="0" smtClean="0">
                <a:solidFill>
                  <a:srgbClr val="5F5F5F"/>
                </a:solidFill>
                <a:latin typeface="Arial "/>
              </a:rPr>
              <a:t> IC</a:t>
            </a:r>
            <a:r>
              <a:rPr lang="en-US" altLang="de-DE" sz="1400" i="1" dirty="0" smtClean="0">
                <a:solidFill>
                  <a:srgbClr val="5F5F5F"/>
                </a:solidFill>
                <a:latin typeface="Arial "/>
              </a:rPr>
              <a:t>ANNOTATOR</a:t>
            </a:r>
            <a:endParaRPr lang="en-US" altLang="de-DE" sz="1600" dirty="0" smtClean="0">
              <a:solidFill>
                <a:srgbClr val="5F5F5F"/>
              </a:solidFill>
              <a:latin typeface="Arial "/>
            </a:endParaRP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48</a:t>
            </a:fld>
            <a:endParaRPr lang="en-US"/>
          </a:p>
        </p:txBody>
      </p:sp>
    </p:spTree>
    <p:extLst>
      <p:ext uri="{BB962C8B-B14F-4D97-AF65-F5344CB8AC3E}">
        <p14:creationId xmlns:p14="http://schemas.microsoft.com/office/powerpoint/2010/main" val="19288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DP: abbreviation for Publication</a:t>
            </a:r>
            <a:r>
              <a:rPr lang="en-US" baseline="0" dirty="0" smtClean="0"/>
              <a:t> Date</a:t>
            </a:r>
            <a:endParaRPr lang="en-US" dirty="0" smtClean="0"/>
          </a:p>
          <a:p>
            <a:r>
              <a:rPr lang="en-US" dirty="0" smtClean="0"/>
              <a:t>In the advanced search start typing</a:t>
            </a:r>
            <a:r>
              <a:rPr lang="en-US" baseline="0" dirty="0" smtClean="0"/>
              <a:t> or go the [help]-&gt;[How to Search] -&gt;[Query syntax]</a:t>
            </a:r>
            <a:endParaRPr lang="en-US" dirty="0" smtClean="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dirty="0"/>
          </a:p>
        </p:txBody>
      </p:sp>
    </p:spTree>
    <p:extLst>
      <p:ext uri="{BB962C8B-B14F-4D97-AF65-F5344CB8AC3E}">
        <p14:creationId xmlns:p14="http://schemas.microsoft.com/office/powerpoint/2010/main" val="1203772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Resultats</a:t>
            </a:r>
            <a:endParaRPr lang="en-US" dirty="0"/>
          </a:p>
        </p:txBody>
      </p:sp>
      <p:sp>
        <p:nvSpPr>
          <p:cNvPr id="4" name="Slide Number Placeholder 3"/>
          <p:cNvSpPr>
            <a:spLocks noGrp="1"/>
          </p:cNvSpPr>
          <p:nvPr>
            <p:ph type="sldNum" sz="quarter" idx="10"/>
          </p:nvPr>
        </p:nvSpPr>
        <p:spPr/>
        <p:txBody>
          <a:bodyPr/>
          <a:lstStyle/>
          <a:p>
            <a:fld id="{DCD5DA42-7FF0-47B0-AA46-56FC0A9201A9}" type="slidenum">
              <a:rPr lang="en-US" smtClean="0"/>
              <a:t>50</a:t>
            </a:fld>
            <a:endParaRPr lang="en-US"/>
          </a:p>
        </p:txBody>
      </p:sp>
    </p:spTree>
    <p:extLst>
      <p:ext uri="{BB962C8B-B14F-4D97-AF65-F5344CB8AC3E}">
        <p14:creationId xmlns:p14="http://schemas.microsoft.com/office/powerpoint/2010/main" val="242778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a:t>
            </a:r>
            <a:endParaRPr lang="en-US" dirty="0"/>
          </a:p>
        </p:txBody>
      </p:sp>
      <p:sp>
        <p:nvSpPr>
          <p:cNvPr id="4" name="Slide Number Placeholder 3"/>
          <p:cNvSpPr>
            <a:spLocks noGrp="1"/>
          </p:cNvSpPr>
          <p:nvPr>
            <p:ph type="sldNum" sz="quarter" idx="10"/>
          </p:nvPr>
        </p:nvSpPr>
        <p:spPr/>
        <p:txBody>
          <a:bodyPr/>
          <a:lstStyle/>
          <a:p>
            <a:fld id="{DCD5DA42-7FF0-47B0-AA46-56FC0A9201A9}" type="slidenum">
              <a:rPr lang="en-US" smtClean="0"/>
              <a:t>51</a:t>
            </a:fld>
            <a:endParaRPr lang="en-US"/>
          </a:p>
        </p:txBody>
      </p:sp>
    </p:spTree>
    <p:extLst>
      <p:ext uri="{BB962C8B-B14F-4D97-AF65-F5344CB8AC3E}">
        <p14:creationId xmlns:p14="http://schemas.microsoft.com/office/powerpoint/2010/main" val="52672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A8C1D6F-6A41-4163-8F58-B98CD7938F76}" type="slidenum">
              <a:rPr lang="en-US" altLang="en-US" sz="1200"/>
              <a:pPr eaLnBrk="1" hangingPunct="1"/>
              <a:t>57</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58</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use the</a:t>
            </a:r>
            <a:r>
              <a:rPr lang="en-US" baseline="0" dirty="0" smtClean="0"/>
              <a:t> supervised mode</a:t>
            </a:r>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dirty="0"/>
          </a:p>
        </p:txBody>
      </p:sp>
    </p:spTree>
    <p:extLst>
      <p:ext uri="{BB962C8B-B14F-4D97-AF65-F5344CB8AC3E}">
        <p14:creationId xmlns:p14="http://schemas.microsoft.com/office/powerpoint/2010/main" val="254417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30 technical</a:t>
            </a:r>
            <a:r>
              <a:rPr lang="en-US" baseline="0" dirty="0" smtClean="0"/>
              <a:t> domains that have been derived from the international patent classification </a:t>
            </a:r>
          </a:p>
          <a:p>
            <a:endParaRPr lang="en-US" baseline="0" dirty="0" smtClean="0"/>
          </a:p>
          <a:p>
            <a:r>
              <a:rPr lang="en-US" sz="1200" b="1" i="0" kern="1200" dirty="0" smtClean="0">
                <a:solidFill>
                  <a:schemeClr val="tx1"/>
                </a:solidFill>
                <a:effectLst/>
                <a:latin typeface="Arial" charset="0"/>
                <a:ea typeface="+mn-ea"/>
                <a:cs typeface="Arial" charset="0"/>
              </a:rPr>
              <a:t>Gum: </a:t>
            </a:r>
          </a:p>
          <a:p>
            <a:r>
              <a:rPr lang="en-US" sz="1200" b="1" i="0" kern="1200" dirty="0" smtClean="0">
                <a:solidFill>
                  <a:schemeClr val="tx1"/>
                </a:solidFill>
                <a:effectLst/>
                <a:latin typeface="Arial" charset="0"/>
                <a:ea typeface="+mn-ea"/>
                <a:cs typeface="Arial" charset="0"/>
              </a:rPr>
              <a:t>	</a:t>
            </a:r>
            <a:r>
              <a:rPr lang="en-US" sz="1200" b="0" i="0" kern="1200" dirty="0" smtClean="0">
                <a:solidFill>
                  <a:schemeClr val="tx1"/>
                </a:solidFill>
                <a:effectLst/>
                <a:latin typeface="Arial" charset="0"/>
                <a:ea typeface="+mn-ea"/>
                <a:cs typeface="Arial" charset="0"/>
              </a:rPr>
              <a:t>Medical term is a flesh inside the mouth</a:t>
            </a:r>
          </a:p>
          <a:p>
            <a:r>
              <a:rPr lang="en-US" sz="1200" b="0" i="0" kern="1200" dirty="0" smtClean="0">
                <a:solidFill>
                  <a:schemeClr val="tx1"/>
                </a:solidFill>
                <a:effectLst/>
                <a:latin typeface="Arial" charset="0"/>
                <a:ea typeface="+mn-ea"/>
                <a:cs typeface="Arial" charset="0"/>
              </a:rPr>
              <a:t>	</a:t>
            </a:r>
            <a:r>
              <a:rPr lang="en-US" sz="1200" b="0" i="0" kern="1200" dirty="0" err="1" smtClean="0">
                <a:solidFill>
                  <a:schemeClr val="tx1"/>
                </a:solidFill>
                <a:effectLst/>
                <a:latin typeface="Arial" charset="0"/>
                <a:ea typeface="+mn-ea"/>
                <a:cs typeface="Arial" charset="0"/>
              </a:rPr>
              <a:t>Herbology</a:t>
            </a:r>
            <a:r>
              <a:rPr lang="en-US" sz="1200" b="0" i="0" kern="1200" dirty="0" smtClean="0">
                <a:solidFill>
                  <a:schemeClr val="tx1"/>
                </a:solidFill>
                <a:effectLst/>
                <a:latin typeface="Arial" charset="0"/>
                <a:ea typeface="+mn-ea"/>
                <a:cs typeface="Arial" charset="0"/>
              </a:rPr>
              <a:t> or gardening: sticky substance that oozes out of some trees</a:t>
            </a:r>
          </a:p>
          <a:p>
            <a:r>
              <a:rPr lang="en-US" sz="1200" b="0" i="0" kern="1200" dirty="0" smtClean="0">
                <a:solidFill>
                  <a:schemeClr val="tx1"/>
                </a:solidFill>
                <a:effectLst/>
                <a:latin typeface="Arial" charset="0"/>
                <a:ea typeface="+mn-ea"/>
                <a:cs typeface="Arial" charset="0"/>
              </a:rPr>
              <a:t>	it</a:t>
            </a:r>
            <a:r>
              <a:rPr lang="en-US" sz="1200" b="0" i="0" kern="1200" baseline="0" dirty="0" smtClean="0">
                <a:solidFill>
                  <a:schemeClr val="tx1"/>
                </a:solidFill>
                <a:effectLst/>
                <a:latin typeface="Arial" charset="0"/>
                <a:ea typeface="+mn-ea"/>
                <a:cs typeface="Arial" charset="0"/>
              </a:rPr>
              <a:t> can also mean glue, or chewing substance</a:t>
            </a:r>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dirty="0"/>
          </a:p>
        </p:txBody>
      </p:sp>
    </p:spTree>
    <p:extLst>
      <p:ext uri="{BB962C8B-B14F-4D97-AF65-F5344CB8AC3E}">
        <p14:creationId xmlns:p14="http://schemas.microsoft.com/office/powerpoint/2010/main" val="350374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slider to display less or more variants</a:t>
            </a:r>
          </a:p>
          <a:p>
            <a:endParaRPr lang="en-US" dirty="0" smtClean="0"/>
          </a:p>
          <a:p>
            <a:r>
              <a:rPr lang="en-US" dirty="0" err="1" smtClean="0"/>
              <a:t>Biomakers</a:t>
            </a:r>
            <a:r>
              <a:rPr lang="en-US" dirty="0" smtClean="0"/>
              <a:t> is a misspelling that was found in the patent corpus </a:t>
            </a:r>
          </a:p>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a:t>
            </a:fld>
            <a:endParaRPr lang="en-US"/>
          </a:p>
        </p:txBody>
      </p:sp>
    </p:spTree>
    <p:extLst>
      <p:ext uri="{BB962C8B-B14F-4D97-AF65-F5344CB8AC3E}">
        <p14:creationId xmlns:p14="http://schemas.microsoft.com/office/powerpoint/2010/main" val="245503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t>
            </a:r>
            <a:r>
              <a:rPr lang="en-US" baseline="0" dirty="0" smtClean="0"/>
              <a:t> a side note, when the concept is express with multiple keywords, a tab for each word will be displayed</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a:p>
        </p:txBody>
      </p:sp>
    </p:spTree>
    <p:extLst>
      <p:ext uri="{BB962C8B-B14F-4D97-AF65-F5344CB8AC3E}">
        <p14:creationId xmlns:p14="http://schemas.microsoft.com/office/powerpoint/2010/main" val="245503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a:t>
            </a:r>
            <a:r>
              <a:rPr lang="en-US" baseline="0" dirty="0" smtClean="0"/>
              <a:t> shows you the selected terms in 13 different languages</a:t>
            </a:r>
          </a:p>
          <a:p>
            <a:endParaRPr lang="en-US" baseline="0" dirty="0" smtClean="0"/>
          </a:p>
          <a:p>
            <a:r>
              <a:rPr lang="en-US" baseline="0" dirty="0" smtClean="0"/>
              <a:t>Copy the Japanese translation and copy them in your strategy</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245503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2455030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102042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4" r:id="rId12"/>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attendee.gotowebinar.com/rt/3241594862538409217"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attendee.gotowebinar.com/register/216240881020918477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attendee.gotowebinar.com/rt/297842675794487808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9.png"/><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5867400" cy="769937"/>
          </a:xfrm>
          <a:noFill/>
        </p:spPr>
        <p:txBody>
          <a:bodyPr/>
          <a:lstStyle/>
          <a:p>
            <a:pPr eaLnBrk="1" hangingPunct="1"/>
            <a:r>
              <a:rPr lang="en-US" sz="3000" b="1" dirty="0" smtClean="0">
                <a:solidFill>
                  <a:srgbClr val="00408C"/>
                </a:solidFill>
                <a:ea typeface="ヒラギノ角ゴ Pro W3" pitchFamily="1" charset="-128"/>
              </a:rPr>
              <a:t>PATENTSCOPE for experts</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Cyber world</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June</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2018</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11220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9"/>
            <a:ext cx="8229600" cy="647650"/>
          </a:xfrm>
        </p:spPr>
        <p:txBody>
          <a:bodyPr/>
          <a:lstStyle/>
          <a:p>
            <a:r>
              <a:rPr lang="en-US" dirty="0" smtClean="0"/>
              <a:t>5b. </a:t>
            </a:r>
            <a:r>
              <a:rPr lang="en-US" dirty="0" smtClean="0"/>
              <a:t>Choose technical domains</a:t>
            </a:r>
            <a:endParaRPr lang="en-GB" dirty="0"/>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276872"/>
            <a:ext cx="86677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01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9"/>
            <a:ext cx="8229600" cy="863674"/>
          </a:xfrm>
        </p:spPr>
        <p:txBody>
          <a:bodyPr/>
          <a:lstStyle/>
          <a:p>
            <a:r>
              <a:rPr lang="en-US" dirty="0" smtClean="0"/>
              <a:t>5c. </a:t>
            </a:r>
            <a:r>
              <a:rPr lang="en-US" dirty="0" smtClean="0"/>
              <a:t>Choose variants </a:t>
            </a:r>
            <a:endParaRPr lang="en-GB"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36912"/>
            <a:ext cx="70580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30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9"/>
            <a:ext cx="8229600" cy="863674"/>
          </a:xfrm>
        </p:spPr>
        <p:txBody>
          <a:bodyPr/>
          <a:lstStyle/>
          <a:p>
            <a:r>
              <a:rPr lang="en-US" dirty="0" smtClean="0"/>
              <a:t>5c variants </a:t>
            </a:r>
            <a:r>
              <a:rPr lang="en-US" dirty="0" smtClean="0"/>
              <a:t>for each keyword</a:t>
            </a:r>
            <a:endParaRPr lang="en-US" baseline="0" dirty="0" smtClean="0"/>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92896"/>
            <a:ext cx="57721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bwMode="auto">
          <a:xfrm>
            <a:off x="6732240" y="2719042"/>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0" name="Left Arrow 9"/>
          <p:cNvSpPr/>
          <p:nvPr/>
        </p:nvSpPr>
        <p:spPr bwMode="auto">
          <a:xfrm>
            <a:off x="6732240" y="6021288"/>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7009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9"/>
            <a:ext cx="8229600" cy="935682"/>
          </a:xfrm>
        </p:spPr>
        <p:txBody>
          <a:bodyPr/>
          <a:lstStyle/>
          <a:p>
            <a:r>
              <a:rPr lang="en-US" dirty="0" smtClean="0"/>
              <a:t>5d. </a:t>
            </a:r>
            <a:r>
              <a:rPr lang="en-US" dirty="0" smtClean="0"/>
              <a:t>Copy Japanese result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708920"/>
            <a:ext cx="86677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2708920"/>
            <a:ext cx="86296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33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 y="2133600"/>
            <a:ext cx="90868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a:t>Search strategy</a:t>
            </a:r>
            <a:r>
              <a:rPr lang="en-US" dirty="0" smtClean="0"/>
              <a:t/>
            </a:r>
            <a:br>
              <a:rPr lang="en-US" dirty="0" smtClean="0"/>
            </a:br>
            <a:endParaRPr lang="en-US" sz="2400" dirty="0">
              <a:latin typeface="+mn-lt"/>
            </a:endParaRPr>
          </a:p>
        </p:txBody>
      </p:sp>
      <p:sp>
        <p:nvSpPr>
          <p:cNvPr id="4" name="Content Placeholder 3"/>
          <p:cNvSpPr>
            <a:spLocks noGrp="1"/>
          </p:cNvSpPr>
          <p:nvPr>
            <p:ph idx="1"/>
          </p:nvPr>
        </p:nvSpPr>
        <p:spPr>
          <a:xfrm>
            <a:off x="304800" y="990600"/>
            <a:ext cx="8229600" cy="4352925"/>
          </a:xfrm>
        </p:spPr>
        <p:txBody>
          <a:bodyPr/>
          <a:lstStyle/>
          <a:p>
            <a:endParaRPr lang="en-US" dirty="0" smtClean="0"/>
          </a:p>
          <a:p>
            <a:r>
              <a:rPr lang="en-US" dirty="0" smtClean="0"/>
              <a:t>6. </a:t>
            </a:r>
            <a:r>
              <a:rPr lang="en-US" dirty="0" smtClean="0"/>
              <a:t>Replace </a:t>
            </a:r>
            <a:r>
              <a:rPr lang="en-US" dirty="0" smtClean="0"/>
              <a:t>biomarker </a:t>
            </a:r>
            <a:r>
              <a:rPr lang="en-US" dirty="0" smtClean="0"/>
              <a:t>by Japanese characters</a:t>
            </a:r>
            <a:endParaRPr lang="en-US" dirty="0"/>
          </a:p>
        </p:txBody>
      </p:sp>
      <p:sp>
        <p:nvSpPr>
          <p:cNvPr id="2" name="Rectangle 1"/>
          <p:cNvSpPr/>
          <p:nvPr/>
        </p:nvSpPr>
        <p:spPr>
          <a:xfrm>
            <a:off x="76200" y="3136135"/>
            <a:ext cx="8686800" cy="2062103"/>
          </a:xfrm>
          <a:prstGeom prst="rect">
            <a:avLst/>
          </a:prstGeom>
        </p:spPr>
        <p:txBody>
          <a:bodyPr wrap="square">
            <a:spAutoFit/>
          </a:bodyPr>
          <a:lstStyle/>
          <a:p>
            <a:pPr marL="57150" indent="0">
              <a:buNone/>
            </a:pPr>
            <a:r>
              <a:rPr lang="en-US" sz="2800" dirty="0"/>
              <a:t>CTR:JP AND DP: [2010 TO 2018] AND JA_CL:( </a:t>
            </a:r>
            <a:r>
              <a:rPr lang="en-US" dirty="0"/>
              <a:t>(</a:t>
            </a:r>
            <a:r>
              <a:rPr lang="en-US" altLang="ja-JP" dirty="0">
                <a:solidFill>
                  <a:srgbClr val="FF0000"/>
                </a:solidFill>
              </a:rPr>
              <a:t>"</a:t>
            </a:r>
            <a:r>
              <a:rPr lang="ja-JP" altLang="en-US" dirty="0">
                <a:solidFill>
                  <a:srgbClr val="FF0000"/>
                </a:solidFill>
              </a:rPr>
              <a:t>バイオマーカー</a:t>
            </a:r>
            <a:r>
              <a:rPr lang="en-US" altLang="ja-JP" dirty="0">
                <a:solidFill>
                  <a:srgbClr val="FF0000"/>
                </a:solidFill>
              </a:rPr>
              <a:t>" OR "</a:t>
            </a:r>
            <a:r>
              <a:rPr lang="ja-JP" altLang="en-US" dirty="0">
                <a:solidFill>
                  <a:srgbClr val="FF0000"/>
                </a:solidFill>
              </a:rPr>
              <a:t>生体指標</a:t>
            </a:r>
            <a:r>
              <a:rPr lang="en-US" altLang="ja-JP" dirty="0">
                <a:solidFill>
                  <a:srgbClr val="FF0000"/>
                </a:solidFill>
              </a:rPr>
              <a:t>" OR "</a:t>
            </a:r>
            <a:r>
              <a:rPr lang="ja-JP" altLang="en-US" dirty="0">
                <a:solidFill>
                  <a:srgbClr val="FF0000"/>
                </a:solidFill>
              </a:rPr>
              <a:t>の生物マーカー</a:t>
            </a:r>
            <a:r>
              <a:rPr lang="en-US" altLang="ja-JP" dirty="0">
                <a:solidFill>
                  <a:srgbClr val="FF0000"/>
                </a:solidFill>
              </a:rPr>
              <a:t>" OR "</a:t>
            </a:r>
            <a:r>
              <a:rPr lang="ja-JP" altLang="en-US" dirty="0">
                <a:solidFill>
                  <a:srgbClr val="FF0000"/>
                </a:solidFill>
              </a:rPr>
              <a:t>生物学的マーカー</a:t>
            </a:r>
            <a:r>
              <a:rPr lang="en-US" altLang="ja-JP" dirty="0">
                <a:solidFill>
                  <a:srgbClr val="FF0000"/>
                </a:solidFill>
              </a:rPr>
              <a:t>" OR "</a:t>
            </a:r>
            <a:r>
              <a:rPr lang="ja-JP" altLang="en-US" dirty="0">
                <a:solidFill>
                  <a:srgbClr val="FF0000"/>
                </a:solidFill>
              </a:rPr>
              <a:t>学的マーカー</a:t>
            </a:r>
            <a:r>
              <a:rPr lang="en-US" altLang="ja-JP" dirty="0">
                <a:solidFill>
                  <a:srgbClr val="FF0000"/>
                </a:solidFill>
              </a:rPr>
              <a:t>" OR "</a:t>
            </a:r>
            <a:r>
              <a:rPr lang="ja-JP" altLang="en-US" dirty="0">
                <a:solidFill>
                  <a:srgbClr val="FF0000"/>
                </a:solidFill>
              </a:rPr>
              <a:t>ための生物マーカー</a:t>
            </a:r>
            <a:r>
              <a:rPr lang="en-US" altLang="ja-JP" dirty="0">
                <a:solidFill>
                  <a:srgbClr val="FF0000"/>
                </a:solidFill>
              </a:rPr>
              <a:t>" OR "</a:t>
            </a:r>
            <a:r>
              <a:rPr lang="ja-JP" altLang="en-US" dirty="0">
                <a:solidFill>
                  <a:srgbClr val="FF0000"/>
                </a:solidFill>
              </a:rPr>
              <a:t>生体マーカー</a:t>
            </a:r>
            <a:r>
              <a:rPr lang="en-US" altLang="ja-JP" dirty="0">
                <a:solidFill>
                  <a:srgbClr val="FF0000"/>
                </a:solidFill>
              </a:rPr>
              <a:t>" OR "</a:t>
            </a:r>
            <a:r>
              <a:rPr lang="ja-JP" altLang="en-US" dirty="0">
                <a:solidFill>
                  <a:srgbClr val="FF0000"/>
                </a:solidFill>
              </a:rPr>
              <a:t>に関与する生物学的マーカー</a:t>
            </a:r>
            <a:r>
              <a:rPr lang="en-US" altLang="ja-JP" dirty="0">
                <a:solidFill>
                  <a:srgbClr val="FF0000"/>
                </a:solidFill>
              </a:rPr>
              <a:t>" OR "</a:t>
            </a:r>
            <a:r>
              <a:rPr lang="ja-JP" altLang="en-US" dirty="0">
                <a:solidFill>
                  <a:srgbClr val="FF0000"/>
                </a:solidFill>
              </a:rPr>
              <a:t>た生体物質標識剤</a:t>
            </a:r>
            <a:r>
              <a:rPr lang="en-US" altLang="ja-JP" dirty="0">
                <a:solidFill>
                  <a:srgbClr val="FF0000"/>
                </a:solidFill>
              </a:rPr>
              <a:t>"</a:t>
            </a:r>
            <a:r>
              <a:rPr lang="en-US" sz="2800" dirty="0"/>
              <a:t>) NEAR10 (</a:t>
            </a:r>
            <a:r>
              <a:rPr lang="en-US" sz="2800" i="1" dirty="0"/>
              <a:t>cancer</a:t>
            </a:r>
            <a:r>
              <a:rPr lang="en-US" sz="2800" dirty="0"/>
              <a:t>) )</a:t>
            </a:r>
          </a:p>
        </p:txBody>
      </p:sp>
    </p:spTree>
    <p:extLst>
      <p:ext uri="{BB962C8B-B14F-4D97-AF65-F5344CB8AC3E}">
        <p14:creationId xmlns:p14="http://schemas.microsoft.com/office/powerpoint/2010/main" val="1139209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49" y="2204864"/>
            <a:ext cx="5123473" cy="239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9"/>
            <a:ext cx="8229600" cy="575642"/>
          </a:xfrm>
        </p:spPr>
        <p:txBody>
          <a:bodyPr/>
          <a:lstStyle/>
          <a:p>
            <a:r>
              <a:rPr lang="en-US" dirty="0" smtClean="0"/>
              <a:t>7. </a:t>
            </a:r>
            <a:r>
              <a:rPr lang="en-US" dirty="0" smtClean="0"/>
              <a:t>Repeat those steps for each keyword</a:t>
            </a:r>
            <a:endParaRPr lang="en-GB" dirty="0"/>
          </a:p>
        </p:txBody>
      </p:sp>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827465"/>
            <a:ext cx="48101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69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 y="2133600"/>
            <a:ext cx="90868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a:t>Search strategy</a:t>
            </a:r>
            <a:r>
              <a:rPr lang="en-US" dirty="0" smtClean="0"/>
              <a:t/>
            </a:r>
            <a:br>
              <a:rPr lang="en-US" dirty="0" smtClean="0"/>
            </a:br>
            <a:endParaRPr lang="en-US" sz="2400" dirty="0">
              <a:latin typeface="+mn-lt"/>
            </a:endParaRPr>
          </a:p>
        </p:txBody>
      </p:sp>
      <p:sp>
        <p:nvSpPr>
          <p:cNvPr id="4" name="Content Placeholder 3"/>
          <p:cNvSpPr>
            <a:spLocks noGrp="1"/>
          </p:cNvSpPr>
          <p:nvPr>
            <p:ph idx="1"/>
          </p:nvPr>
        </p:nvSpPr>
        <p:spPr>
          <a:xfrm>
            <a:off x="304800" y="990600"/>
            <a:ext cx="8229600" cy="4352925"/>
          </a:xfrm>
        </p:spPr>
        <p:txBody>
          <a:bodyPr/>
          <a:lstStyle/>
          <a:p>
            <a:endParaRPr lang="en-US" dirty="0" smtClean="0"/>
          </a:p>
          <a:p>
            <a:r>
              <a:rPr lang="en-US" dirty="0" smtClean="0"/>
              <a:t>8. </a:t>
            </a:r>
            <a:r>
              <a:rPr lang="en-US" dirty="0" smtClean="0"/>
              <a:t>Replace </a:t>
            </a:r>
            <a:r>
              <a:rPr lang="en-US" dirty="0" smtClean="0"/>
              <a:t>cancer </a:t>
            </a:r>
            <a:r>
              <a:rPr lang="en-US" dirty="0" smtClean="0"/>
              <a:t>by </a:t>
            </a:r>
            <a:r>
              <a:rPr lang="en-US" dirty="0" smtClean="0"/>
              <a:t>Japanese characters</a:t>
            </a:r>
            <a:endParaRPr lang="en-US" dirty="0"/>
          </a:p>
        </p:txBody>
      </p:sp>
      <p:sp>
        <p:nvSpPr>
          <p:cNvPr id="7" name="Rectangle 6"/>
          <p:cNvSpPr/>
          <p:nvPr/>
        </p:nvSpPr>
        <p:spPr>
          <a:xfrm>
            <a:off x="76200" y="3048000"/>
            <a:ext cx="8763000" cy="1477328"/>
          </a:xfrm>
          <a:prstGeom prst="rect">
            <a:avLst/>
          </a:prstGeom>
        </p:spPr>
        <p:txBody>
          <a:bodyPr wrap="square">
            <a:spAutoFit/>
          </a:bodyPr>
          <a:lstStyle/>
          <a:p>
            <a:pPr marL="57150" indent="0">
              <a:buNone/>
            </a:pPr>
            <a:r>
              <a:rPr lang="en-US" sz="1800" dirty="0"/>
              <a:t>CTR:JP AND DP: [2010 TO 2018] AND JA_CL:( ("</a:t>
            </a:r>
            <a:r>
              <a:rPr lang="ja-JP" altLang="en-US" sz="1800" dirty="0"/>
              <a:t>バイオマーカー</a:t>
            </a:r>
            <a:r>
              <a:rPr lang="en-US" altLang="ja-JP" sz="1800" dirty="0"/>
              <a:t>" </a:t>
            </a:r>
            <a:r>
              <a:rPr lang="en-US" sz="1800" dirty="0"/>
              <a:t>OR "</a:t>
            </a:r>
            <a:r>
              <a:rPr lang="ja-JP" altLang="en-US" sz="1800" dirty="0"/>
              <a:t>生体指標</a:t>
            </a:r>
            <a:r>
              <a:rPr lang="en-US" altLang="ja-JP" sz="1800" dirty="0"/>
              <a:t>" </a:t>
            </a:r>
            <a:r>
              <a:rPr lang="en-US" sz="1800" dirty="0"/>
              <a:t>OR "</a:t>
            </a:r>
            <a:r>
              <a:rPr lang="ja-JP" altLang="en-US" sz="1800" dirty="0"/>
              <a:t>の生物マーカー</a:t>
            </a:r>
            <a:r>
              <a:rPr lang="en-US" altLang="ja-JP" sz="1800" dirty="0"/>
              <a:t>" </a:t>
            </a:r>
            <a:r>
              <a:rPr lang="en-US" sz="1800" dirty="0"/>
              <a:t>OR "</a:t>
            </a:r>
            <a:r>
              <a:rPr lang="ja-JP" altLang="en-US" sz="1800" dirty="0"/>
              <a:t>生物学的マーカー</a:t>
            </a:r>
            <a:r>
              <a:rPr lang="en-US" altLang="ja-JP" sz="1800" dirty="0"/>
              <a:t>" </a:t>
            </a:r>
            <a:r>
              <a:rPr lang="en-US" sz="1800" dirty="0"/>
              <a:t>OR "</a:t>
            </a:r>
            <a:r>
              <a:rPr lang="ja-JP" altLang="en-US" sz="1800" dirty="0"/>
              <a:t>学的マーカー</a:t>
            </a:r>
            <a:r>
              <a:rPr lang="en-US" altLang="ja-JP" sz="1800" dirty="0"/>
              <a:t>" </a:t>
            </a:r>
            <a:r>
              <a:rPr lang="en-US" sz="1800" dirty="0"/>
              <a:t>OR "</a:t>
            </a:r>
            <a:r>
              <a:rPr lang="ja-JP" altLang="en-US" sz="1800" dirty="0"/>
              <a:t>ための生物マーカー</a:t>
            </a:r>
            <a:r>
              <a:rPr lang="en-US" altLang="ja-JP" sz="1800" dirty="0"/>
              <a:t>" </a:t>
            </a:r>
            <a:r>
              <a:rPr lang="en-US" sz="1800" dirty="0"/>
              <a:t>OR "</a:t>
            </a:r>
            <a:r>
              <a:rPr lang="ja-JP" altLang="en-US" sz="1800" dirty="0"/>
              <a:t>生体マーカー</a:t>
            </a:r>
            <a:r>
              <a:rPr lang="en-US" altLang="ja-JP" sz="1800" dirty="0"/>
              <a:t>" </a:t>
            </a:r>
            <a:r>
              <a:rPr lang="en-US" sz="1800" dirty="0"/>
              <a:t>OR "</a:t>
            </a:r>
            <a:r>
              <a:rPr lang="ja-JP" altLang="en-US" sz="1800" dirty="0"/>
              <a:t>に関与する生物学的マーカー</a:t>
            </a:r>
            <a:r>
              <a:rPr lang="en-US" altLang="ja-JP" sz="1800" dirty="0"/>
              <a:t>" </a:t>
            </a:r>
            <a:r>
              <a:rPr lang="en-US" sz="1800" dirty="0"/>
              <a:t>OR "</a:t>
            </a:r>
            <a:r>
              <a:rPr lang="ja-JP" altLang="en-US" sz="1800" dirty="0"/>
              <a:t>た生体物質標識剤</a:t>
            </a:r>
            <a:r>
              <a:rPr lang="en-US" altLang="ja-JP" sz="1800" dirty="0"/>
              <a:t>") </a:t>
            </a:r>
            <a:r>
              <a:rPr lang="en-US" sz="1800" dirty="0"/>
              <a:t>NEAR10 </a:t>
            </a:r>
            <a:r>
              <a:rPr lang="en-US" sz="1800" dirty="0" smtClean="0"/>
              <a:t>(</a:t>
            </a:r>
            <a:br>
              <a:rPr lang="en-US" sz="1800" dirty="0" smtClean="0"/>
            </a:br>
            <a:r>
              <a:rPr lang="en-US" sz="1800" i="1" dirty="0" smtClean="0">
                <a:solidFill>
                  <a:srgbClr val="FF0000"/>
                </a:solidFill>
              </a:rPr>
              <a:t>"</a:t>
            </a:r>
            <a:r>
              <a:rPr lang="ja-JP" altLang="en-US" sz="1800" i="1" dirty="0">
                <a:solidFill>
                  <a:srgbClr val="FF0000"/>
                </a:solidFill>
              </a:rPr>
              <a:t>ガン</a:t>
            </a:r>
            <a:r>
              <a:rPr lang="en-US" altLang="ja-JP" sz="1800" i="1" dirty="0">
                <a:solidFill>
                  <a:srgbClr val="FF0000"/>
                </a:solidFill>
              </a:rPr>
              <a:t>" </a:t>
            </a:r>
            <a:r>
              <a:rPr lang="en-US" sz="1800" i="1" dirty="0">
                <a:solidFill>
                  <a:srgbClr val="FF0000"/>
                </a:solidFill>
              </a:rPr>
              <a:t>OR "</a:t>
            </a:r>
            <a:r>
              <a:rPr lang="ja-JP" altLang="en-US" sz="1800" i="1" dirty="0">
                <a:solidFill>
                  <a:srgbClr val="FF0000"/>
                </a:solidFill>
              </a:rPr>
              <a:t>腫瘍細胞</a:t>
            </a:r>
            <a:r>
              <a:rPr lang="en-US" altLang="ja-JP" sz="1800" i="1" dirty="0">
                <a:solidFill>
                  <a:srgbClr val="FF0000"/>
                </a:solidFill>
              </a:rPr>
              <a:t>" </a:t>
            </a:r>
            <a:r>
              <a:rPr lang="en-US" sz="1800" i="1" dirty="0">
                <a:solidFill>
                  <a:srgbClr val="FF0000"/>
                </a:solidFill>
              </a:rPr>
              <a:t>OR "</a:t>
            </a:r>
            <a:r>
              <a:rPr lang="ja-JP" altLang="en-US" sz="1800" i="1" dirty="0">
                <a:solidFill>
                  <a:srgbClr val="FF0000"/>
                </a:solidFill>
              </a:rPr>
              <a:t>癌腫</a:t>
            </a:r>
            <a:r>
              <a:rPr lang="en-US" altLang="ja-JP" sz="1800" i="1" dirty="0">
                <a:solidFill>
                  <a:srgbClr val="FF0000"/>
                </a:solidFill>
              </a:rPr>
              <a:t>" </a:t>
            </a:r>
            <a:r>
              <a:rPr lang="en-US" sz="1800" i="1" dirty="0">
                <a:solidFill>
                  <a:srgbClr val="FF0000"/>
                </a:solidFill>
              </a:rPr>
              <a:t>OR "</a:t>
            </a:r>
            <a:r>
              <a:rPr lang="ja-JP" altLang="en-US" sz="1800" i="1" dirty="0">
                <a:solidFill>
                  <a:srgbClr val="FF0000"/>
                </a:solidFill>
              </a:rPr>
              <a:t>癌およびそ</a:t>
            </a:r>
            <a:r>
              <a:rPr lang="en-US" altLang="ja-JP" sz="1800" i="1" dirty="0">
                <a:solidFill>
                  <a:srgbClr val="FF0000"/>
                </a:solidFill>
              </a:rPr>
              <a:t>"</a:t>
            </a:r>
            <a:r>
              <a:rPr lang="en-US" altLang="ja-JP" sz="1800" dirty="0"/>
              <a:t>) )</a:t>
            </a:r>
            <a:endParaRPr lang="en-US" sz="1800" dirty="0"/>
          </a:p>
        </p:txBody>
      </p:sp>
    </p:spTree>
    <p:extLst>
      <p:ext uri="{BB962C8B-B14F-4D97-AF65-F5344CB8AC3E}">
        <p14:creationId xmlns:p14="http://schemas.microsoft.com/office/powerpoint/2010/main" val="99837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9"/>
            <a:ext cx="8229600" cy="935682"/>
          </a:xfrm>
        </p:spPr>
        <p:txBody>
          <a:bodyPr/>
          <a:lstStyle/>
          <a:p>
            <a:r>
              <a:rPr lang="en-US" dirty="0" smtClean="0"/>
              <a:t>9. Ctrl C+ V </a:t>
            </a:r>
            <a:r>
              <a:rPr lang="en-US" dirty="0" smtClean="0"/>
              <a:t>and search</a:t>
            </a:r>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54" y="2852936"/>
            <a:ext cx="8610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10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03351"/>
            <a:ext cx="5962608" cy="565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50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r>
              <a:rPr lang="en-US" dirty="0" smtClean="0"/>
              <a:t/>
            </a:r>
            <a:br>
              <a:rPr lang="en-US" dirty="0" smtClean="0"/>
            </a:br>
            <a:endParaRPr lang="en-GB" dirty="0"/>
          </a:p>
        </p:txBody>
      </p:sp>
      <p:sp>
        <p:nvSpPr>
          <p:cNvPr id="3" name="Content Placeholder 2"/>
          <p:cNvSpPr>
            <a:spLocks noGrp="1"/>
          </p:cNvSpPr>
          <p:nvPr>
            <p:ph idx="1"/>
          </p:nvPr>
        </p:nvSpPr>
        <p:spPr>
          <a:xfrm>
            <a:off x="381000" y="1219200"/>
            <a:ext cx="8229600" cy="4352925"/>
          </a:xfrm>
        </p:spPr>
        <p:txBody>
          <a:bodyPr/>
          <a:lstStyle/>
          <a:p>
            <a:r>
              <a:rPr lang="en-US" dirty="0" smtClean="0"/>
              <a:t>10. </a:t>
            </a:r>
            <a:r>
              <a:rPr lang="en-US" dirty="0" smtClean="0"/>
              <a:t>Result list translation</a:t>
            </a:r>
            <a:endParaRPr lang="en-US"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752600"/>
            <a:ext cx="6327458" cy="546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88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51" y="3284984"/>
            <a:ext cx="86772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Case study</a:t>
            </a:r>
            <a:endParaRPr lang="en-GB" dirty="0"/>
          </a:p>
        </p:txBody>
      </p:sp>
      <p:sp>
        <p:nvSpPr>
          <p:cNvPr id="3" name="Content Placeholder 2"/>
          <p:cNvSpPr>
            <a:spLocks noGrp="1"/>
          </p:cNvSpPr>
          <p:nvPr>
            <p:ph idx="1"/>
          </p:nvPr>
        </p:nvSpPr>
        <p:spPr>
          <a:xfrm>
            <a:off x="505971" y="1524000"/>
            <a:ext cx="8229600" cy="4352925"/>
          </a:xfrm>
        </p:spPr>
        <p:txBody>
          <a:bodyPr/>
          <a:lstStyle/>
          <a:p>
            <a:r>
              <a:rPr lang="en-US" dirty="0"/>
              <a:t>c</a:t>
            </a:r>
            <a:r>
              <a:rPr lang="en-US" dirty="0" smtClean="0"/>
              <a:t>ancer biomarkers</a:t>
            </a:r>
            <a:endParaRPr lang="en-US" dirty="0" smtClean="0"/>
          </a:p>
          <a:p>
            <a:r>
              <a:rPr lang="en-US" dirty="0" smtClean="0"/>
              <a:t>after </a:t>
            </a:r>
            <a:r>
              <a:rPr lang="en-US" dirty="0" smtClean="0"/>
              <a:t>2010</a:t>
            </a:r>
          </a:p>
          <a:p>
            <a:r>
              <a:rPr lang="en-US" dirty="0"/>
              <a:t>JP national collection – </a:t>
            </a:r>
            <a:r>
              <a:rPr lang="en-US" dirty="0" smtClean="0"/>
              <a:t>without knowing 1 word of Japanese!</a:t>
            </a:r>
            <a:endParaRPr lang="en-US" dirty="0" smtClean="0"/>
          </a:p>
        </p:txBody>
      </p:sp>
      <p:grpSp>
        <p:nvGrpSpPr>
          <p:cNvPr id="7" name="Group 6"/>
          <p:cNvGrpSpPr/>
          <p:nvPr/>
        </p:nvGrpSpPr>
        <p:grpSpPr>
          <a:xfrm>
            <a:off x="539551" y="3279304"/>
            <a:ext cx="7882073" cy="3390056"/>
            <a:chOff x="539551" y="3279304"/>
            <a:chExt cx="7882073" cy="3390056"/>
          </a:xfrm>
        </p:grpSpPr>
        <p:sp>
          <p:nvSpPr>
            <p:cNvPr id="4" name="TextBox 3"/>
            <p:cNvSpPr txBox="1"/>
            <p:nvPr/>
          </p:nvSpPr>
          <p:spPr>
            <a:xfrm>
              <a:off x="572752" y="3279304"/>
              <a:ext cx="7848872" cy="3080767"/>
            </a:xfrm>
            <a:prstGeom prst="rect">
              <a:avLst/>
            </a:prstGeom>
            <a:noFill/>
            <a:ln>
              <a:noFill/>
            </a:ln>
          </p:spPr>
          <p:txBody>
            <a:bodyPr wrap="square" rtlCol="0">
              <a:noAutofit/>
            </a:bodyPr>
            <a:lstStyle/>
            <a:p>
              <a:pPr algn="ctr"/>
              <a:r>
                <a:rPr lang="en-US" sz="20000" dirty="0" smtClean="0">
                  <a:solidFill>
                    <a:schemeClr val="tx1">
                      <a:lumMod val="50000"/>
                      <a:lumOff val="50000"/>
                    </a:schemeClr>
                  </a:solidFill>
                </a:rPr>
                <a:t>?</a:t>
              </a:r>
            </a:p>
          </p:txBody>
        </p:sp>
        <p:sp>
          <p:nvSpPr>
            <p:cNvPr id="5" name="TextBox 4"/>
            <p:cNvSpPr txBox="1"/>
            <p:nvPr/>
          </p:nvSpPr>
          <p:spPr>
            <a:xfrm>
              <a:off x="539551" y="6237312"/>
              <a:ext cx="7632847" cy="432048"/>
            </a:xfrm>
            <a:prstGeom prst="rect">
              <a:avLst/>
            </a:prstGeom>
            <a:noFill/>
            <a:ln>
              <a:noFill/>
            </a:ln>
          </p:spPr>
          <p:txBody>
            <a:bodyPr wrap="square" rtlCol="0">
              <a:noAutofit/>
            </a:bodyPr>
            <a:lstStyle/>
            <a:p>
              <a:pPr algn="ctr"/>
              <a:r>
                <a:rPr lang="ja-JP" altLang="en-US" sz="1600" b="1" dirty="0" smtClean="0"/>
                <a:t>すみません、日本語がしゃべれません。</a:t>
              </a:r>
              <a:endParaRPr lang="en-GB" sz="1600" dirty="0" smtClean="0"/>
            </a:p>
            <a:p>
              <a:pPr algn="ctr"/>
              <a:endParaRPr lang="en-GB" sz="1600" dirty="0"/>
            </a:p>
          </p:txBody>
        </p:sp>
      </p:grpSp>
    </p:spTree>
    <p:extLst>
      <p:ext uri="{BB962C8B-B14F-4D97-AF65-F5344CB8AC3E}">
        <p14:creationId xmlns:p14="http://schemas.microsoft.com/office/powerpoint/2010/main" val="1563500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63" y="1076793"/>
            <a:ext cx="855985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4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62" y="1124744"/>
            <a:ext cx="6309360" cy="536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62" y="1172429"/>
            <a:ext cx="6195060" cy="527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44" y="2492896"/>
            <a:ext cx="5674995" cy="463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59" y="2492896"/>
            <a:ext cx="566356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4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1+#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1+#ppt_w/2"/>
                                          </p:val>
                                        </p:tav>
                                        <p:tav tm="100000">
                                          <p:val>
                                            <p:strVal val="#ppt_x"/>
                                          </p:val>
                                        </p:tav>
                                      </p:tavLst>
                                    </p:anim>
                                    <p:anim calcmode="lin" valueType="num">
                                      <p:cBhvr additive="base">
                                        <p:cTn id="14"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anim calcmode="lin" valueType="num">
                                      <p:cBhvr additive="base">
                                        <p:cTn id="19" dur="500" fill="hold"/>
                                        <p:tgtEl>
                                          <p:spTgt spid="14345"/>
                                        </p:tgtEl>
                                        <p:attrNameLst>
                                          <p:attrName>ppt_x</p:attrName>
                                        </p:attrNameLst>
                                      </p:cBhvr>
                                      <p:tavLst>
                                        <p:tav tm="0">
                                          <p:val>
                                            <p:strVal val="1+#ppt_w/2"/>
                                          </p:val>
                                        </p:tav>
                                        <p:tav tm="100000">
                                          <p:val>
                                            <p:strVal val="#ppt_x"/>
                                          </p:val>
                                        </p:tav>
                                      </p:tavLst>
                                    </p:anim>
                                    <p:anim calcmode="lin" valueType="num">
                                      <p:cBhvr additive="base">
                                        <p:cTn id="20"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344"/>
                                        </p:tgtEl>
                                        <p:attrNameLst>
                                          <p:attrName>style.visibility</p:attrName>
                                        </p:attrNameLst>
                                      </p:cBhvr>
                                      <p:to>
                                        <p:strVal val="visible"/>
                                      </p:to>
                                    </p:set>
                                    <p:anim calcmode="lin" valueType="num">
                                      <p:cBhvr additive="base">
                                        <p:cTn id="25" dur="500" fill="hold"/>
                                        <p:tgtEl>
                                          <p:spTgt spid="14344"/>
                                        </p:tgtEl>
                                        <p:attrNameLst>
                                          <p:attrName>ppt_x</p:attrName>
                                        </p:attrNameLst>
                                      </p:cBhvr>
                                      <p:tavLst>
                                        <p:tav tm="0">
                                          <p:val>
                                            <p:strVal val="1+#ppt_w/2"/>
                                          </p:val>
                                        </p:tav>
                                        <p:tav tm="100000">
                                          <p:val>
                                            <p:strVal val="#ppt_x"/>
                                          </p:val>
                                        </p:tav>
                                      </p:tavLst>
                                    </p:anim>
                                    <p:anim calcmode="lin" valueType="num">
                                      <p:cBhvr additive="base">
                                        <p:cTn id="26"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step alternative </a:t>
            </a:r>
            <a:endParaRPr lang="en-GB"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35" y="2420888"/>
            <a:ext cx="7612380" cy="332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lvl="0"/>
            <a:r>
              <a:rPr lang="en-US" dirty="0" smtClean="0"/>
              <a:t>enter</a:t>
            </a:r>
            <a:r>
              <a:rPr lang="en-US" baseline="0" dirty="0" smtClean="0"/>
              <a:t> all keywords</a:t>
            </a:r>
            <a:endParaRPr lang="en-GB" dirty="0"/>
          </a:p>
        </p:txBody>
      </p:sp>
      <p:sp>
        <p:nvSpPr>
          <p:cNvPr id="5" name="Left Arrow 4"/>
          <p:cNvSpPr/>
          <p:nvPr/>
        </p:nvSpPr>
        <p:spPr bwMode="auto">
          <a:xfrm>
            <a:off x="4572000" y="3356992"/>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6" name="Left Arrow 5"/>
          <p:cNvSpPr/>
          <p:nvPr/>
        </p:nvSpPr>
        <p:spPr bwMode="auto">
          <a:xfrm>
            <a:off x="5004048" y="3356992"/>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7" name="Left Arrow 6"/>
          <p:cNvSpPr/>
          <p:nvPr/>
        </p:nvSpPr>
        <p:spPr bwMode="auto">
          <a:xfrm>
            <a:off x="2699792" y="4509120"/>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4411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step alternative </a:t>
            </a:r>
            <a:endParaRPr lang="en-GB" dirty="0"/>
          </a:p>
        </p:txBody>
      </p:sp>
      <p:sp>
        <p:nvSpPr>
          <p:cNvPr id="4" name="Content Placeholder 3"/>
          <p:cNvSpPr>
            <a:spLocks noGrp="1"/>
          </p:cNvSpPr>
          <p:nvPr>
            <p:ph idx="1"/>
          </p:nvPr>
        </p:nvSpPr>
        <p:spPr/>
        <p:txBody>
          <a:bodyPr/>
          <a:lstStyle/>
          <a:p>
            <a:r>
              <a:rPr lang="en-US" dirty="0" smtClean="0"/>
              <a:t>Confirmer la langue</a:t>
            </a:r>
            <a:endParaRPr lang="en-GB"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7627620" cy="336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30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step alternative </a:t>
            </a:r>
            <a:endParaRPr lang="en-GB" dirty="0"/>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21683"/>
            <a:ext cx="5720715" cy="562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14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r>
              <a:rPr lang="en-US" baseline="0" dirty="0" smtClean="0"/>
              <a:t> Analysis</a:t>
            </a:r>
            <a:endParaRPr lang="en-GB"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5709285" cy="542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5652120" y="3140968"/>
            <a:ext cx="504056" cy="36004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1729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a:t>
            </a:r>
            <a:endParaRPr lang="en-GB" dirty="0"/>
          </a:p>
        </p:txBody>
      </p:sp>
      <p:pic>
        <p:nvPicPr>
          <p:cNvPr id="22530" name="Picture 2" descr="free vector Paper Boy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7749"/>
            <a:ext cx="4191000" cy="68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7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Wipo</a:t>
            </a:r>
            <a:r>
              <a:rPr lang="en-US" baseline="0" dirty="0" err="1" smtClean="0"/>
              <a:t>case</a:t>
            </a:r>
            <a:r>
              <a:rPr lang="en-US" baseline="0" dirty="0" smtClean="0"/>
              <a:t> </a:t>
            </a:r>
            <a:r>
              <a:rPr lang="en-US" dirty="0" smtClean="0"/>
              <a:t> </a:t>
            </a:r>
            <a:br>
              <a:rPr lang="en-US" dirty="0" smtClean="0"/>
            </a:br>
            <a:r>
              <a:rPr lang="en-US" sz="2800" dirty="0" smtClean="0"/>
              <a:t>Centralized </a:t>
            </a:r>
            <a:r>
              <a:rPr lang="en-US" sz="2800" dirty="0"/>
              <a:t>Access to Search </a:t>
            </a:r>
            <a:r>
              <a:rPr lang="en-US" sz="2800" dirty="0" smtClean="0"/>
              <a:t>&amp; Examination</a:t>
            </a:r>
            <a:endParaRPr lang="en-GB" sz="2800" dirty="0"/>
          </a:p>
        </p:txBody>
      </p:sp>
      <p:sp>
        <p:nvSpPr>
          <p:cNvPr id="3" name="Content Placeholder 2"/>
          <p:cNvSpPr>
            <a:spLocks noGrp="1"/>
          </p:cNvSpPr>
          <p:nvPr>
            <p:ph idx="1"/>
          </p:nvPr>
        </p:nvSpPr>
        <p:spPr>
          <a:xfrm>
            <a:off x="457200" y="1773239"/>
            <a:ext cx="8229600" cy="503634"/>
          </a:xfrm>
        </p:spPr>
        <p:txBody>
          <a:bodyPr/>
          <a:lstStyle/>
          <a:p>
            <a:pPr marL="342900" marR="0" indent="-342900" algn="l" defTabSz="914400" rtl="0" eaLnBrk="1" fontAlgn="base" latinLnBrk="0" hangingPunct="1">
              <a:lnSpc>
                <a:spcPct val="100000"/>
              </a:lnSpc>
              <a:spcBef>
                <a:spcPct val="20000"/>
              </a:spcBef>
              <a:spcAft>
                <a:spcPct val="0"/>
              </a:spcAft>
              <a:buClrTx/>
              <a:buSzTx/>
              <a:buFontTx/>
              <a:buBlip>
                <a:blip r:embed="rId3"/>
              </a:buBlip>
              <a:tabLst/>
              <a:defRPr/>
            </a:pPr>
            <a:r>
              <a:rPr lang="en-GB" sz="2400" dirty="0" smtClean="0">
                <a:solidFill>
                  <a:schemeClr val="tx1"/>
                </a:solidFill>
                <a:effectLst/>
                <a:latin typeface="+mn-lt"/>
                <a:ea typeface="+mn-ea"/>
                <a:cs typeface="+mn-cs"/>
              </a:rPr>
              <a:t>CA,JP,EP,AU,US,KR,IN</a:t>
            </a:r>
            <a:endParaRPr lang="en-GB" sz="2400" dirty="0" smtClean="0">
              <a:effectLst/>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76872"/>
            <a:ext cx="763524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78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Wipocase</a:t>
            </a:r>
            <a:r>
              <a:rPr lang="en-US" dirty="0" smtClean="0"/>
              <a:t> coverage</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8229600" cy="209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51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New national collections ASEAN</a:t>
            </a:r>
            <a:r>
              <a:rPr lang="en-US" baseline="0" dirty="0" smtClean="0"/>
              <a:t>+ India</a:t>
            </a:r>
            <a:endParaRPr lang="en-GB"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6647498" cy="482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395536" y="4941168"/>
            <a:ext cx="4176464" cy="792088"/>
          </a:xfrm>
          <a:prstGeom prst="ellips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77678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strategy</a:t>
            </a:r>
            <a:endParaRPr lang="en-GB" dirty="0"/>
          </a:p>
        </p:txBody>
      </p:sp>
      <p:sp>
        <p:nvSpPr>
          <p:cNvPr id="3" name="Content Placeholder 2"/>
          <p:cNvSpPr>
            <a:spLocks noGrp="1"/>
          </p:cNvSpPr>
          <p:nvPr>
            <p:ph idx="1"/>
          </p:nvPr>
        </p:nvSpPr>
        <p:spPr>
          <a:xfrm>
            <a:off x="457200" y="1371600"/>
            <a:ext cx="8507288" cy="4352925"/>
          </a:xfrm>
        </p:spPr>
        <p:txBody>
          <a:bodyPr/>
          <a:lstStyle/>
          <a:p>
            <a:r>
              <a:rPr lang="en-US" dirty="0" smtClean="0"/>
              <a:t>1. </a:t>
            </a:r>
            <a:r>
              <a:rPr lang="en-US" dirty="0" smtClean="0"/>
              <a:t>Open </a:t>
            </a:r>
            <a:r>
              <a:rPr lang="en-US" dirty="0" smtClean="0"/>
              <a:t>notepad</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4999"/>
            <a:ext cx="5167393" cy="254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04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6" r="12946"/>
          <a:stretch/>
        </p:blipFill>
        <p:spPr bwMode="auto">
          <a:xfrm>
            <a:off x="539552" y="1216569"/>
            <a:ext cx="5652000" cy="2743200"/>
          </a:xfrm>
          <a:prstGeom prst="rect">
            <a:avLst/>
          </a:prstGeom>
          <a:noFill/>
          <a:ln>
            <a:noFill/>
          </a:ln>
        </p:spPr>
      </p:pic>
      <p:sp>
        <p:nvSpPr>
          <p:cNvPr id="2" name="Title 1"/>
          <p:cNvSpPr>
            <a:spLocks noGrp="1"/>
          </p:cNvSpPr>
          <p:nvPr>
            <p:ph type="title"/>
          </p:nvPr>
        </p:nvSpPr>
        <p:spPr/>
        <p:txBody>
          <a:bodyPr/>
          <a:lstStyle/>
          <a:p>
            <a:r>
              <a:rPr lang="en-US" dirty="0" smtClean="0"/>
              <a:t>National phase entries</a:t>
            </a:r>
            <a:endParaRPr lang="en-GB" dirty="0"/>
          </a:p>
        </p:txBody>
      </p:sp>
      <p:sp>
        <p:nvSpPr>
          <p:cNvPr id="4" name="Rectangle 3"/>
          <p:cNvSpPr/>
          <p:nvPr/>
        </p:nvSpPr>
        <p:spPr bwMode="auto">
          <a:xfrm>
            <a:off x="1676400" y="2895600"/>
            <a:ext cx="2590800" cy="228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1676400" y="2661834"/>
            <a:ext cx="2590800" cy="2286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050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aseline="0" dirty="0" smtClean="0">
                <a:solidFill>
                  <a:srgbClr val="00408C"/>
                </a:solidFill>
                <a:effectLst/>
                <a:latin typeface="+mj-lt"/>
                <a:ea typeface="+mj-ea"/>
                <a:cs typeface="+mj-cs"/>
              </a:rPr>
              <a:t>“Authority Files”</a:t>
            </a:r>
            <a:endParaRPr lang="en-GB" dirty="0"/>
          </a:p>
        </p:txBody>
      </p:sp>
      <p:sp>
        <p:nvSpPr>
          <p:cNvPr id="3" name="Content Placeholder 2"/>
          <p:cNvSpPr>
            <a:spLocks noGrp="1"/>
          </p:cNvSpPr>
          <p:nvPr>
            <p:ph idx="1"/>
          </p:nvPr>
        </p:nvSpPr>
        <p:spPr/>
        <p:txBody>
          <a:bodyPr/>
          <a:lstStyle/>
          <a:p>
            <a:endParaRPr lang="en-GB"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65" y="1752600"/>
            <a:ext cx="5697855"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81400"/>
            <a:ext cx="569214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80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animEffect transition="in" filter="fade">
                                      <p:cBhvr>
                                        <p:cTn id="9"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captcha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747838"/>
            <a:ext cx="88011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92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467544" y="1850338"/>
            <a:ext cx="8228520" cy="94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Blip>
                <a:blip r:embed="rId3"/>
              </a:buBlip>
            </a:pPr>
            <a:r>
              <a:rPr lang="en-US" sz="2400" spc="-1" dirty="0" smtClean="0">
                <a:solidFill>
                  <a:srgbClr val="000000"/>
                </a:solidFill>
                <a:uFill>
                  <a:solidFill>
                    <a:srgbClr val="FFFFFF"/>
                  </a:solidFill>
                </a:uFill>
                <a:latin typeface="Arial"/>
                <a:ea typeface="Microsoft YaHei"/>
              </a:rPr>
              <a:t>NMT </a:t>
            </a:r>
            <a:r>
              <a:rPr lang="en-US" sz="2400" spc="-1" dirty="0" err="1" smtClean="0">
                <a:solidFill>
                  <a:srgbClr val="000000"/>
                </a:solidFill>
                <a:uFill>
                  <a:solidFill>
                    <a:srgbClr val="FFFFFF"/>
                  </a:solidFill>
                </a:uFill>
                <a:latin typeface="Arial"/>
                <a:ea typeface="Microsoft YaHei"/>
              </a:rPr>
              <a:t>remplaces</a:t>
            </a:r>
            <a:r>
              <a:rPr lang="en-US" sz="2400" spc="-1" dirty="0" smtClean="0">
                <a:solidFill>
                  <a:srgbClr val="000000"/>
                </a:solidFill>
                <a:uFill>
                  <a:solidFill>
                    <a:srgbClr val="FFFFFF"/>
                  </a:solidFill>
                </a:uFill>
                <a:latin typeface="Arial"/>
                <a:ea typeface="Microsoft YaHei"/>
              </a:rPr>
              <a:t> </a:t>
            </a:r>
            <a:r>
              <a:rPr lang="en-US" sz="2400" spc="-1" dirty="0" smtClean="0">
                <a:solidFill>
                  <a:srgbClr val="000000"/>
                </a:solidFill>
                <a:uFill>
                  <a:solidFill>
                    <a:srgbClr val="FFFFFF"/>
                  </a:solidFill>
                </a:uFill>
                <a:latin typeface="Arial"/>
                <a:ea typeface="Microsoft YaHei"/>
              </a:rPr>
              <a:t>SMT</a:t>
            </a:r>
            <a:br>
              <a:rPr lang="en-US" sz="2400" spc="-1" dirty="0" smtClean="0">
                <a:solidFill>
                  <a:srgbClr val="000000"/>
                </a:solidFill>
                <a:uFill>
                  <a:solidFill>
                    <a:srgbClr val="FFFFFF"/>
                  </a:solidFill>
                </a:uFill>
                <a:latin typeface="Arial"/>
                <a:ea typeface="Microsoft YaHei"/>
              </a:rPr>
            </a:br>
            <a:endParaRPr lang="en-US" sz="1800" b="0" strike="noStrike" spc="-1" dirty="0">
              <a:solidFill>
                <a:srgbClr val="000000"/>
              </a:solidFill>
              <a:uFill>
                <a:solidFill>
                  <a:srgbClr val="FFFFFF"/>
                </a:solidFill>
              </a:uFill>
              <a:latin typeface="Arial"/>
            </a:endParaRPr>
          </a:p>
          <a:p>
            <a:pPr marL="343080" indent="-342000">
              <a:lnSpc>
                <a:spcPct val="100000"/>
              </a:lnSpc>
              <a:buBlip>
                <a:blip r:embed="rId3"/>
              </a:buBlip>
            </a:pPr>
            <a:r>
              <a:rPr lang="en-US" sz="2400" b="0" strike="noStrike" spc="-1" dirty="0">
                <a:solidFill>
                  <a:srgbClr val="000000"/>
                </a:solidFill>
                <a:uFill>
                  <a:solidFill>
                    <a:srgbClr val="FFFFFF"/>
                  </a:solidFill>
                </a:uFill>
                <a:latin typeface="Arial"/>
                <a:ea typeface="Microsoft YaHei"/>
              </a:rPr>
              <a:t> </a:t>
            </a:r>
            <a:r>
              <a:rPr lang="en-US" spc="-1" dirty="0" smtClean="0">
                <a:solidFill>
                  <a:srgbClr val="000000"/>
                </a:solidFill>
                <a:uFill>
                  <a:solidFill>
                    <a:srgbClr val="FFFFFF"/>
                  </a:solidFill>
                </a:uFill>
                <a:latin typeface="Arial"/>
                <a:ea typeface="Microsoft YaHei"/>
              </a:rPr>
              <a:t>P</a:t>
            </a:r>
            <a:r>
              <a:rPr lang="en-US" sz="2400" b="0" strike="noStrike" spc="-1" dirty="0" smtClean="0">
                <a:solidFill>
                  <a:srgbClr val="000000"/>
                </a:solidFill>
                <a:uFill>
                  <a:solidFill>
                    <a:srgbClr val="FFFFFF"/>
                  </a:solidFill>
                </a:uFill>
                <a:latin typeface="Arial"/>
                <a:ea typeface="Microsoft YaHei"/>
              </a:rPr>
              <a:t>ilot system ZH</a:t>
            </a:r>
            <a:r>
              <a:rPr lang="en-US" sz="2400" b="0" strike="noStrike" spc="-1" dirty="0" smtClean="0">
                <a:solidFill>
                  <a:srgbClr val="000000"/>
                </a:solidFill>
                <a:uFill>
                  <a:solidFill>
                    <a:srgbClr val="FFFFFF"/>
                  </a:solidFill>
                </a:uFill>
                <a:latin typeface="Arial"/>
                <a:ea typeface="Microsoft YaHei"/>
                <a:sym typeface="Wingdings" panose="05000000000000000000" pitchFamily="2" charset="2"/>
              </a:rPr>
              <a:t>EN </a:t>
            </a:r>
            <a:r>
              <a:rPr lang="en-US" spc="-1" dirty="0">
                <a:solidFill>
                  <a:srgbClr val="000000"/>
                </a:solidFill>
                <a:uFill>
                  <a:solidFill>
                    <a:srgbClr val="FFFFFF"/>
                  </a:solidFill>
                </a:uFill>
                <a:latin typeface="Arial"/>
                <a:ea typeface="Microsoft YaHei"/>
                <a:sym typeface="Wingdings" panose="05000000000000000000" pitchFamily="2" charset="2"/>
              </a:rPr>
              <a:t>i</a:t>
            </a:r>
            <a:r>
              <a:rPr lang="en-US" sz="2400" b="0" strike="noStrike" spc="-1" dirty="0" smtClean="0">
                <a:solidFill>
                  <a:srgbClr val="000000"/>
                </a:solidFill>
                <a:uFill>
                  <a:solidFill>
                    <a:srgbClr val="FFFFFF"/>
                  </a:solidFill>
                </a:uFill>
                <a:latin typeface="Arial"/>
                <a:ea typeface="Microsoft YaHei"/>
                <a:sym typeface="Wingdings" panose="05000000000000000000" pitchFamily="2" charset="2"/>
              </a:rPr>
              <a:t>n October </a:t>
            </a:r>
            <a:r>
              <a:rPr lang="en-US" sz="2400" b="0" strike="noStrike" spc="-1" dirty="0" smtClean="0">
                <a:solidFill>
                  <a:srgbClr val="000000"/>
                </a:solidFill>
                <a:uFill>
                  <a:solidFill>
                    <a:srgbClr val="FFFFFF"/>
                  </a:solidFill>
                </a:uFill>
                <a:latin typeface="Arial"/>
                <a:ea typeface="Microsoft YaHei"/>
                <a:sym typeface="Wingdings" panose="05000000000000000000" pitchFamily="2" charset="2"/>
              </a:rPr>
              <a:t>2016</a:t>
            </a:r>
            <a:br>
              <a:rPr lang="en-US" sz="2400" b="0" strike="noStrike" spc="-1" dirty="0" smtClean="0">
                <a:solidFill>
                  <a:srgbClr val="000000"/>
                </a:solidFill>
                <a:uFill>
                  <a:solidFill>
                    <a:srgbClr val="FFFFFF"/>
                  </a:solidFill>
                </a:uFill>
                <a:latin typeface="Arial"/>
                <a:ea typeface="Microsoft YaHei"/>
                <a:sym typeface="Wingdings" panose="05000000000000000000" pitchFamily="2" charset="2"/>
              </a:rPr>
            </a:br>
            <a:endParaRPr lang="en-US" sz="2400" spc="-1" dirty="0">
              <a:solidFill>
                <a:srgbClr val="000000"/>
              </a:solidFill>
              <a:uFill>
                <a:solidFill>
                  <a:srgbClr val="FFFFFF"/>
                </a:solidFill>
              </a:uFill>
              <a:latin typeface="Arial"/>
              <a:ea typeface="Microsoft YaHei"/>
              <a:sym typeface="Wingdings" panose="05000000000000000000" pitchFamily="2" charset="2"/>
            </a:endParaRPr>
          </a:p>
          <a:p>
            <a:pPr marL="343080" indent="-342000">
              <a:lnSpc>
                <a:spcPct val="100000"/>
              </a:lnSpc>
              <a:buBlip>
                <a:blip r:embed="rId3"/>
              </a:buBlip>
            </a:pPr>
            <a:r>
              <a:rPr lang="en-US" sz="2400" b="0" strike="noStrike" spc="-1" dirty="0" smtClean="0">
                <a:solidFill>
                  <a:srgbClr val="000000"/>
                </a:solidFill>
                <a:uFill>
                  <a:solidFill>
                    <a:srgbClr val="FFFFFF"/>
                  </a:solidFill>
                </a:uFill>
                <a:latin typeface="Arial"/>
                <a:ea typeface="Microsoft YaHei"/>
                <a:sym typeface="Wingdings" panose="05000000000000000000" pitchFamily="2" charset="2"/>
              </a:rPr>
              <a:t>NMT: </a:t>
            </a:r>
            <a:r>
              <a:rPr lang="en-US" sz="2400" b="0" strike="noStrike" spc="-1" dirty="0" smtClean="0">
                <a:solidFill>
                  <a:srgbClr val="000000"/>
                </a:solidFill>
                <a:uFill>
                  <a:solidFill>
                    <a:srgbClr val="FFFFFF"/>
                  </a:solidFill>
                </a:uFill>
                <a:latin typeface="Arial"/>
                <a:ea typeface="Microsoft YaHei"/>
                <a:sym typeface="Wingdings" panose="05000000000000000000" pitchFamily="2" charset="2"/>
              </a:rPr>
              <a:t>better translation quality and flow</a:t>
            </a:r>
            <a:endParaRPr lang="en-US" sz="2400" spc="-1" dirty="0">
              <a:solidFill>
                <a:srgbClr val="000000"/>
              </a:solidFill>
              <a:uFill>
                <a:solidFill>
                  <a:srgbClr val="FFFFFF"/>
                </a:solidFill>
              </a:uFill>
              <a:latin typeface="Arial"/>
              <a:ea typeface="Microsoft YaHei"/>
              <a:sym typeface="Wingdings" panose="05000000000000000000" pitchFamily="2" charset="2"/>
            </a:endParaRPr>
          </a:p>
          <a:p>
            <a:pPr marL="343080" indent="-342000">
              <a:lnSpc>
                <a:spcPct val="100000"/>
              </a:lnSpc>
              <a:buBlip>
                <a:blip r:embed="rId3"/>
              </a:buBlip>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Arial"/>
                <a:ea typeface="Microsoft YaHei"/>
              </a:rPr>
              <a:t>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
        <p:nvSpPr>
          <p:cNvPr id="5" name="CustomShape 1"/>
          <p:cNvSpPr/>
          <p:nvPr/>
        </p:nvSpPr>
        <p:spPr>
          <a:xfrm>
            <a:off x="827584" y="332656"/>
            <a:ext cx="8228520" cy="8640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dirty="0">
                <a:solidFill>
                  <a:srgbClr val="003E6C"/>
                </a:solidFill>
                <a:uFill>
                  <a:solidFill>
                    <a:srgbClr val="FFFFFF"/>
                  </a:solidFill>
                </a:uFill>
                <a:latin typeface="+mj-lt"/>
                <a:ea typeface="Microsoft YaHei"/>
              </a:rPr>
              <a:t>WIPO </a:t>
            </a:r>
            <a:r>
              <a:rPr lang="en-US" sz="3600" b="0" strike="noStrike" spc="-1" dirty="0" smtClean="0">
                <a:solidFill>
                  <a:srgbClr val="003E6C"/>
                </a:solidFill>
                <a:uFill>
                  <a:solidFill>
                    <a:srgbClr val="FFFFFF"/>
                  </a:solidFill>
                </a:uFill>
                <a:latin typeface="+mj-lt"/>
                <a:ea typeface="Microsoft YaHei"/>
              </a:rPr>
              <a:t>Translate: </a:t>
            </a:r>
            <a:r>
              <a:rPr lang="en-US" sz="3600" b="0" strike="noStrike" spc="-1" dirty="0" smtClean="0">
                <a:solidFill>
                  <a:srgbClr val="003E6C"/>
                </a:solidFill>
                <a:uFill>
                  <a:solidFill>
                    <a:srgbClr val="FFFFFF"/>
                  </a:solidFill>
                </a:uFill>
                <a:latin typeface="+mj-lt"/>
                <a:ea typeface="Microsoft YaHei"/>
              </a:rPr>
              <a:t>Neural machine translation </a:t>
            </a:r>
            <a:r>
              <a:rPr lang="en-US" sz="3600" b="0" strike="noStrike" spc="-1" dirty="0" smtClean="0">
                <a:solidFill>
                  <a:srgbClr val="003E6C"/>
                </a:solidFill>
                <a:uFill>
                  <a:solidFill>
                    <a:srgbClr val="FFFFFF"/>
                  </a:solidFill>
                </a:uFill>
                <a:latin typeface="+mj-lt"/>
                <a:ea typeface="Microsoft YaHei"/>
              </a:rPr>
              <a:t>(NMT)</a:t>
            </a:r>
          </a:p>
          <a:p>
            <a:pPr>
              <a:lnSpc>
                <a:spcPct val="100000"/>
              </a:lnSpc>
            </a:pPr>
            <a:endParaRPr lang="en-US" sz="3200" spc="-1" dirty="0">
              <a:solidFill>
                <a:srgbClr val="00408C"/>
              </a:solidFill>
              <a:uFill>
                <a:solidFill>
                  <a:srgbClr val="FFFFFF"/>
                </a:solidFill>
              </a:uFill>
              <a:latin typeface="Arial"/>
              <a:ea typeface="Microsoft YaHei"/>
            </a:endParaRPr>
          </a:p>
          <a:p>
            <a:pPr>
              <a:lnSpc>
                <a:spcPct val="100000"/>
              </a:lnSpc>
            </a:pP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853857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625"/>
            <a:ext cx="7239000" cy="6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5982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620000" cy="694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79202"/>
            <a:ext cx="4362450" cy="270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532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bwMode="auto">
          <a:xfrm>
            <a:off x="476465" y="4387794"/>
            <a:ext cx="82296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rgbClr val="00408C"/>
                </a:solidFill>
                <a:latin typeface="Arial" charset="0"/>
                <a:cs typeface="Arial" charset="0"/>
              </a:defRPr>
            </a:lvl1pPr>
            <a:lvl2pPr marL="742950" indent="-285750" eaLnBrk="0" hangingPunct="0">
              <a:defRPr sz="3200">
                <a:solidFill>
                  <a:srgbClr val="00408C"/>
                </a:solidFill>
                <a:latin typeface="Arial" charset="0"/>
                <a:cs typeface="Arial" charset="0"/>
              </a:defRPr>
            </a:lvl2pPr>
            <a:lvl3pPr marL="1143000" indent="-228600" eaLnBrk="0" hangingPunct="0">
              <a:defRPr sz="3200">
                <a:solidFill>
                  <a:srgbClr val="00408C"/>
                </a:solidFill>
                <a:latin typeface="Arial" charset="0"/>
                <a:cs typeface="Arial" charset="0"/>
              </a:defRPr>
            </a:lvl3pPr>
            <a:lvl4pPr marL="1600200" indent="-228600" eaLnBrk="0" hangingPunct="0">
              <a:defRPr sz="3200">
                <a:solidFill>
                  <a:srgbClr val="00408C"/>
                </a:solidFill>
                <a:latin typeface="Arial" charset="0"/>
                <a:cs typeface="Arial" charset="0"/>
              </a:defRPr>
            </a:lvl4pPr>
            <a:lvl5pPr marL="2057400" indent="-228600" eaLnBrk="0" hangingPunct="0">
              <a:defRPr sz="3200">
                <a:solidFill>
                  <a:srgbClr val="00408C"/>
                </a:solidFill>
                <a:latin typeface="Arial" charset="0"/>
                <a:cs typeface="Arial" charset="0"/>
              </a:defRPr>
            </a:lvl5pPr>
            <a:lvl6pPr marL="2514600" indent="-228600" eaLnBrk="0" fontAlgn="base" hangingPunct="0">
              <a:spcBef>
                <a:spcPct val="50000"/>
              </a:spcBef>
              <a:spcAft>
                <a:spcPct val="0"/>
              </a:spcAft>
              <a:defRPr sz="3200">
                <a:solidFill>
                  <a:srgbClr val="00408C"/>
                </a:solidFill>
                <a:latin typeface="Arial" charset="0"/>
                <a:cs typeface="Arial" charset="0"/>
              </a:defRPr>
            </a:lvl6pPr>
            <a:lvl7pPr marL="2971800" indent="-228600" eaLnBrk="0" fontAlgn="base" hangingPunct="0">
              <a:spcBef>
                <a:spcPct val="50000"/>
              </a:spcBef>
              <a:spcAft>
                <a:spcPct val="0"/>
              </a:spcAft>
              <a:defRPr sz="3200">
                <a:solidFill>
                  <a:srgbClr val="00408C"/>
                </a:solidFill>
                <a:latin typeface="Arial" charset="0"/>
                <a:cs typeface="Arial" charset="0"/>
              </a:defRPr>
            </a:lvl7pPr>
            <a:lvl8pPr marL="3429000" indent="-228600" eaLnBrk="0" fontAlgn="base" hangingPunct="0">
              <a:spcBef>
                <a:spcPct val="50000"/>
              </a:spcBef>
              <a:spcAft>
                <a:spcPct val="0"/>
              </a:spcAft>
              <a:defRPr sz="3200">
                <a:solidFill>
                  <a:srgbClr val="00408C"/>
                </a:solidFill>
                <a:latin typeface="Arial" charset="0"/>
                <a:cs typeface="Arial" charset="0"/>
              </a:defRPr>
            </a:lvl8pPr>
            <a:lvl9pPr marL="3886200" indent="-228600" eaLnBrk="0" fontAlgn="base" hangingPunct="0">
              <a:spcBef>
                <a:spcPct val="50000"/>
              </a:spcBef>
              <a:spcAft>
                <a:spcPct val="0"/>
              </a:spcAft>
              <a:defRPr sz="3200">
                <a:solidFill>
                  <a:srgbClr val="00408C"/>
                </a:solidFill>
                <a:latin typeface="Arial" charset="0"/>
                <a:cs typeface="Arial" charset="0"/>
              </a:defRPr>
            </a:lvl9pPr>
          </a:lstStyle>
          <a:p>
            <a:pPr marL="0" indent="0" eaLnBrk="1" hangingPunct="1">
              <a:spcBef>
                <a:spcPct val="20000"/>
              </a:spcBef>
              <a:defRPr/>
            </a:pPr>
            <a:r>
              <a:rPr lang="en-US" altLang="en-US" sz="2400" dirty="0" smtClean="0">
                <a:solidFill>
                  <a:schemeClr val="tx1"/>
                </a:solidFill>
              </a:rPr>
              <a:t/>
            </a:r>
            <a:br>
              <a:rPr lang="en-US" altLang="en-US" sz="2400" dirty="0" smtClean="0">
                <a:solidFill>
                  <a:schemeClr val="tx1"/>
                </a:solidFill>
              </a:rPr>
            </a:br>
            <a:endParaRPr lang="en-US" altLang="en-US" sz="2400" dirty="0" smtClean="0">
              <a:solidFill>
                <a:schemeClr val="tx1"/>
              </a:solidFill>
            </a:endParaRPr>
          </a:p>
          <a:p>
            <a:pPr marL="0" indent="0" eaLnBrk="1" hangingPunct="1">
              <a:spcBef>
                <a:spcPct val="20000"/>
              </a:spcBef>
              <a:defRPr/>
            </a:pPr>
            <a:endParaRPr lang="en-US" altLang="en-US" sz="2400" dirty="0" smtClean="0">
              <a:solidFill>
                <a:schemeClr val="tx1"/>
              </a:solidFill>
            </a:endParaRPr>
          </a:p>
          <a:p>
            <a:pPr marL="0" indent="0" eaLnBrk="1" hangingPunct="1">
              <a:spcBef>
                <a:spcPct val="20000"/>
              </a:spcBef>
              <a:defRPr/>
            </a:pPr>
            <a:r>
              <a:rPr lang="en-US" altLang="en-US" sz="2400" dirty="0" smtClean="0">
                <a:solidFill>
                  <a:schemeClr val="tx1"/>
                </a:solidFill>
              </a:rPr>
              <a:t>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a:r>
            <a:br>
              <a:rPr lang="en-US" altLang="en-US" sz="2400" dirty="0" smtClean="0">
                <a:solidFill>
                  <a:schemeClr val="tx1"/>
                </a:solidFill>
              </a:rPr>
            </a:br>
            <a:endParaRPr lang="en-US" altLang="en-US" sz="2400" dirty="0" smtClean="0">
              <a:solidFill>
                <a:schemeClr val="tx1"/>
              </a:solidFill>
            </a:endParaRPr>
          </a:p>
          <a:p>
            <a:pPr marL="0" indent="0" eaLnBrk="1" hangingPunct="1">
              <a:spcBef>
                <a:spcPct val="20000"/>
              </a:spcBef>
              <a:defRPr/>
            </a:pPr>
            <a:endParaRPr lang="en-US" altLang="en-US" sz="2400" dirty="0" smtClean="0">
              <a:solidFill>
                <a:schemeClr val="tx1"/>
              </a:solidFill>
            </a:endParaRPr>
          </a:p>
          <a:p>
            <a:pPr eaLnBrk="1" hangingPunct="1">
              <a:spcBef>
                <a:spcPct val="20000"/>
              </a:spcBef>
              <a:buFontTx/>
              <a:buBlip>
                <a:blip r:embed="rId3"/>
              </a:buBlip>
              <a:defRPr/>
            </a:pPr>
            <a:endParaRPr lang="en-US" altLang="en-US" sz="2400" dirty="0" smtClean="0">
              <a:solidFill>
                <a:schemeClr val="tx1"/>
              </a:solidFill>
            </a:endParaRPr>
          </a:p>
        </p:txBody>
      </p:sp>
      <p:pic>
        <p:nvPicPr>
          <p:cNvPr id="92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11" y="1295400"/>
            <a:ext cx="8459788" cy="274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3E6C"/>
                </a:solidFill>
              </a:rPr>
              <a:t>Language pairs</a:t>
            </a:r>
            <a:endParaRPr lang="en-US" dirty="0">
              <a:solidFill>
                <a:srgbClr val="003E6C"/>
              </a:solidFill>
            </a:endParaRPr>
          </a:p>
        </p:txBody>
      </p:sp>
    </p:spTree>
    <p:extLst>
      <p:ext uri="{BB962C8B-B14F-4D97-AF65-F5344CB8AC3E}">
        <p14:creationId xmlns:p14="http://schemas.microsoft.com/office/powerpoint/2010/main" val="3819786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128284" y="6038932"/>
            <a:ext cx="1756003" cy="63042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normAutofit fontScale="90000"/>
          </a:bodyPr>
          <a:lstStyle/>
          <a:p>
            <a:r>
              <a:rPr lang="en-US" dirty="0" smtClean="0">
                <a:solidFill>
                  <a:srgbClr val="0070C0"/>
                </a:solidFill>
              </a:rPr>
              <a:t/>
            </a:r>
            <a:br>
              <a:rPr lang="en-US" dirty="0" smtClean="0">
                <a:solidFill>
                  <a:srgbClr val="0070C0"/>
                </a:solidFill>
              </a:rPr>
            </a:br>
            <a:r>
              <a:rPr lang="en-US" sz="4000" dirty="0">
                <a:solidFill>
                  <a:srgbClr val="003E6C"/>
                </a:solidFill>
              </a:rPr>
              <a:t>H</a:t>
            </a:r>
            <a:r>
              <a:rPr lang="en-US" sz="4000" dirty="0" smtClean="0">
                <a:solidFill>
                  <a:srgbClr val="003E6C"/>
                </a:solidFill>
              </a:rPr>
              <a:t>ow different is NMT?</a:t>
            </a:r>
            <a:r>
              <a:rPr lang="en-US" sz="4000" dirty="0" smtClean="0">
                <a:solidFill>
                  <a:srgbClr val="003E6C"/>
                </a:solidFill>
              </a:rPr>
              <a:t/>
            </a:r>
            <a:br>
              <a:rPr lang="en-US" sz="4000" dirty="0" smtClean="0">
                <a:solidFill>
                  <a:srgbClr val="003E6C"/>
                </a:solidFill>
              </a:rPr>
            </a:br>
            <a:endParaRPr lang="en-US" sz="4000" dirty="0">
              <a:solidFill>
                <a:srgbClr val="003E6C"/>
              </a:solidFill>
            </a:endParaRPr>
          </a:p>
        </p:txBody>
      </p:sp>
      <p:sp>
        <p:nvSpPr>
          <p:cNvPr id="3" name="Content Placeholder 2"/>
          <p:cNvSpPr>
            <a:spLocks noGrp="1"/>
          </p:cNvSpPr>
          <p:nvPr>
            <p:ph idx="4294967295"/>
          </p:nvPr>
        </p:nvSpPr>
        <p:spPr>
          <a:xfrm>
            <a:off x="323528" y="1600201"/>
            <a:ext cx="8748464" cy="460647"/>
          </a:xfrm>
          <a:prstGeom prst="rect">
            <a:avLst/>
          </a:prstGeom>
          <a:ln>
            <a:solidFill>
              <a:schemeClr val="tx1">
                <a:lumMod val="95000"/>
                <a:lumOff val="5000"/>
              </a:schemeClr>
            </a:solidFill>
          </a:ln>
        </p:spPr>
        <p:txBody>
          <a:bodyPr lIns="0" rIns="0">
            <a:normAutofit/>
          </a:bodyPr>
          <a:lstStyle/>
          <a:p>
            <a:pPr marL="0" indent="0">
              <a:buNone/>
            </a:pPr>
            <a:r>
              <a:rPr lang="en-US" sz="2400" spc="-150" dirty="0" err="1" smtClean="0"/>
              <a:t>发明公布了一种通过在不同位置摆放现实物体来演奏音乐的娱乐装置</a:t>
            </a:r>
            <a:endParaRPr lang="en-US" sz="2400" spc="-150" dirty="0"/>
          </a:p>
        </p:txBody>
      </p:sp>
      <p:grpSp>
        <p:nvGrpSpPr>
          <p:cNvPr id="18" name="Group 17"/>
          <p:cNvGrpSpPr/>
          <p:nvPr/>
        </p:nvGrpSpPr>
        <p:grpSpPr>
          <a:xfrm>
            <a:off x="270780" y="2564904"/>
            <a:ext cx="1564916" cy="739777"/>
            <a:chOff x="-17252" y="3149146"/>
            <a:chExt cx="1564916" cy="739777"/>
          </a:xfrm>
        </p:grpSpPr>
        <p:sp>
          <p:nvSpPr>
            <p:cNvPr id="7" name="Rectangle 6"/>
            <p:cNvSpPr/>
            <p:nvPr/>
          </p:nvSpPr>
          <p:spPr>
            <a:xfrm>
              <a:off x="0" y="3149146"/>
              <a:ext cx="1415772" cy="461665"/>
            </a:xfrm>
            <a:prstGeom prst="rect">
              <a:avLst/>
            </a:prstGeom>
          </p:spPr>
          <p:txBody>
            <a:bodyPr wrap="none">
              <a:spAutoFit/>
            </a:bodyPr>
            <a:lstStyle/>
            <a:p>
              <a:r>
                <a:rPr lang="en-US" sz="2400" dirty="0" err="1" smtClean="0"/>
                <a:t>发明公布</a:t>
              </a:r>
              <a:endParaRPr lang="en-US" sz="2400" dirty="0" smtClean="0"/>
            </a:p>
          </p:txBody>
        </p:sp>
        <p:sp>
          <p:nvSpPr>
            <p:cNvPr id="9" name="Rectangle 8"/>
            <p:cNvSpPr/>
            <p:nvPr/>
          </p:nvSpPr>
          <p:spPr>
            <a:xfrm>
              <a:off x="-17252" y="3581146"/>
              <a:ext cx="1564916" cy="307777"/>
            </a:xfrm>
            <a:prstGeom prst="rect">
              <a:avLst/>
            </a:prstGeom>
          </p:spPr>
          <p:txBody>
            <a:bodyPr wrap="none">
              <a:spAutoFit/>
            </a:bodyPr>
            <a:lstStyle/>
            <a:p>
              <a:r>
                <a:rPr lang="en-US" sz="1400" dirty="0"/>
                <a:t>i</a:t>
              </a:r>
              <a:r>
                <a:rPr lang="en-US" sz="1400" dirty="0" smtClean="0"/>
                <a:t>nvention discloses</a:t>
              </a:r>
              <a:endParaRPr lang="en-US" sz="1400" dirty="0"/>
            </a:p>
          </p:txBody>
        </p:sp>
      </p:grpSp>
      <p:grpSp>
        <p:nvGrpSpPr>
          <p:cNvPr id="19" name="Group 18"/>
          <p:cNvGrpSpPr/>
          <p:nvPr/>
        </p:nvGrpSpPr>
        <p:grpSpPr>
          <a:xfrm>
            <a:off x="4211960" y="2600732"/>
            <a:ext cx="2232248" cy="716575"/>
            <a:chOff x="1547664" y="3172348"/>
            <a:chExt cx="2232248" cy="716575"/>
          </a:xfrm>
        </p:grpSpPr>
        <p:sp>
          <p:nvSpPr>
            <p:cNvPr id="8" name="Content Placeholder 2"/>
            <p:cNvSpPr txBox="1">
              <a:spLocks/>
            </p:cNvSpPr>
            <p:nvPr/>
          </p:nvSpPr>
          <p:spPr>
            <a:xfrm>
              <a:off x="1547664" y="3172348"/>
              <a:ext cx="2232248" cy="4152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err="1" smtClean="0"/>
                <a:t>摆放现实物体</a:t>
              </a:r>
              <a:endParaRPr lang="en-US" sz="2400" dirty="0" smtClean="0"/>
            </a:p>
          </p:txBody>
        </p:sp>
        <p:sp>
          <p:nvSpPr>
            <p:cNvPr id="10" name="Content Placeholder 2"/>
            <p:cNvSpPr txBox="1">
              <a:spLocks/>
            </p:cNvSpPr>
            <p:nvPr/>
          </p:nvSpPr>
          <p:spPr>
            <a:xfrm>
              <a:off x="1763688" y="3501008"/>
              <a:ext cx="1512168" cy="3879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placing real object</a:t>
              </a:r>
              <a:endParaRPr lang="en-US" sz="1400" dirty="0"/>
            </a:p>
          </p:txBody>
        </p:sp>
      </p:grpSp>
      <p:grpSp>
        <p:nvGrpSpPr>
          <p:cNvPr id="20" name="Group 19"/>
          <p:cNvGrpSpPr/>
          <p:nvPr/>
        </p:nvGrpSpPr>
        <p:grpSpPr>
          <a:xfrm>
            <a:off x="2915816" y="2597064"/>
            <a:ext cx="1512168" cy="757482"/>
            <a:chOff x="3491880" y="3146365"/>
            <a:chExt cx="1512168" cy="757482"/>
          </a:xfrm>
        </p:grpSpPr>
        <p:sp>
          <p:nvSpPr>
            <p:cNvPr id="6" name="Content Placeholder 2"/>
            <p:cNvSpPr txBox="1">
              <a:spLocks/>
            </p:cNvSpPr>
            <p:nvPr/>
          </p:nvSpPr>
          <p:spPr>
            <a:xfrm>
              <a:off x="3563888" y="3146365"/>
              <a:ext cx="1440160" cy="4672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err="1" smtClean="0"/>
                <a:t>不同位置</a:t>
              </a:r>
              <a:endParaRPr lang="en-US" sz="2400" dirty="0" smtClean="0"/>
            </a:p>
          </p:txBody>
        </p:sp>
        <p:sp>
          <p:nvSpPr>
            <p:cNvPr id="11" name="Content Placeholder 2"/>
            <p:cNvSpPr txBox="1">
              <a:spLocks/>
            </p:cNvSpPr>
            <p:nvPr/>
          </p:nvSpPr>
          <p:spPr>
            <a:xfrm>
              <a:off x="3491880" y="3566221"/>
              <a:ext cx="1382444" cy="33762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different </a:t>
              </a:r>
              <a:r>
                <a:rPr lang="en-US" sz="1400" dirty="0"/>
                <a:t>location</a:t>
              </a:r>
            </a:p>
          </p:txBody>
        </p:sp>
      </p:grpSp>
      <p:grpSp>
        <p:nvGrpSpPr>
          <p:cNvPr id="21" name="Group 20"/>
          <p:cNvGrpSpPr/>
          <p:nvPr/>
        </p:nvGrpSpPr>
        <p:grpSpPr>
          <a:xfrm>
            <a:off x="6228184" y="2600732"/>
            <a:ext cx="1800200" cy="838221"/>
            <a:chOff x="5256076" y="3092682"/>
            <a:chExt cx="1800200" cy="838221"/>
          </a:xfrm>
        </p:grpSpPr>
        <p:sp>
          <p:nvSpPr>
            <p:cNvPr id="5" name="Content Placeholder 2"/>
            <p:cNvSpPr txBox="1">
              <a:spLocks/>
            </p:cNvSpPr>
            <p:nvPr/>
          </p:nvSpPr>
          <p:spPr>
            <a:xfrm>
              <a:off x="5256076" y="3092682"/>
              <a:ext cx="1800200" cy="574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err="1" smtClean="0"/>
                <a:t>演奏音乐</a:t>
              </a:r>
              <a:endParaRPr lang="en-US" sz="2400" dirty="0" smtClean="0"/>
            </a:p>
          </p:txBody>
        </p:sp>
        <p:sp>
          <p:nvSpPr>
            <p:cNvPr id="12" name="Content Placeholder 2"/>
            <p:cNvSpPr txBox="1">
              <a:spLocks/>
            </p:cNvSpPr>
            <p:nvPr/>
          </p:nvSpPr>
          <p:spPr>
            <a:xfrm>
              <a:off x="5454950" y="3539166"/>
              <a:ext cx="989258" cy="39173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play music</a:t>
              </a:r>
              <a:endParaRPr lang="en-US" sz="1400" dirty="0"/>
            </a:p>
          </p:txBody>
        </p:sp>
      </p:grpSp>
      <p:grpSp>
        <p:nvGrpSpPr>
          <p:cNvPr id="22" name="Group 21"/>
          <p:cNvGrpSpPr/>
          <p:nvPr/>
        </p:nvGrpSpPr>
        <p:grpSpPr>
          <a:xfrm>
            <a:off x="7452320" y="2607988"/>
            <a:ext cx="2016224" cy="821012"/>
            <a:chOff x="6876256" y="3119078"/>
            <a:chExt cx="2016224" cy="821012"/>
          </a:xfrm>
        </p:grpSpPr>
        <p:sp>
          <p:nvSpPr>
            <p:cNvPr id="4" name="Content Placeholder 2"/>
            <p:cNvSpPr txBox="1">
              <a:spLocks/>
            </p:cNvSpPr>
            <p:nvPr/>
          </p:nvSpPr>
          <p:spPr>
            <a:xfrm>
              <a:off x="7092280" y="3119078"/>
              <a:ext cx="1445456" cy="52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err="1" smtClean="0"/>
                <a:t>娱乐装置</a:t>
              </a:r>
              <a:endParaRPr lang="en-US" sz="2400" dirty="0" smtClean="0"/>
            </a:p>
            <a:p>
              <a:pPr marL="0" indent="0">
                <a:buFont typeface="Arial" panose="020B0604020202020204" pitchFamily="34" charset="0"/>
                <a:buNone/>
              </a:pPr>
              <a:endParaRPr lang="en-US" dirty="0"/>
            </a:p>
          </p:txBody>
        </p:sp>
        <p:sp>
          <p:nvSpPr>
            <p:cNvPr id="13" name="Content Placeholder 2"/>
            <p:cNvSpPr txBox="1">
              <a:spLocks/>
            </p:cNvSpPr>
            <p:nvPr/>
          </p:nvSpPr>
          <p:spPr>
            <a:xfrm>
              <a:off x="6876256" y="3529979"/>
              <a:ext cx="2016224" cy="4101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t>entertainment device</a:t>
              </a:r>
            </a:p>
            <a:p>
              <a:pPr marL="0" indent="0">
                <a:buFont typeface="Arial" panose="020B0604020202020204" pitchFamily="34" charset="0"/>
                <a:buNone/>
              </a:pPr>
              <a:endParaRPr lang="en-US" sz="1400" dirty="0"/>
            </a:p>
          </p:txBody>
        </p:sp>
      </p:grpSp>
      <p:sp>
        <p:nvSpPr>
          <p:cNvPr id="14" name="Rectangle 13"/>
          <p:cNvSpPr/>
          <p:nvPr/>
        </p:nvSpPr>
        <p:spPr>
          <a:xfrm>
            <a:off x="126577" y="4293096"/>
            <a:ext cx="8784976" cy="307777"/>
          </a:xfrm>
          <a:prstGeom prst="rect">
            <a:avLst/>
          </a:prstGeom>
          <a:ln>
            <a:solidFill>
              <a:schemeClr val="accent4">
                <a:lumMod val="50000"/>
              </a:schemeClr>
            </a:solidFill>
          </a:ln>
        </p:spPr>
        <p:txBody>
          <a:bodyPr wrap="square">
            <a:spAutoFit/>
          </a:bodyPr>
          <a:lstStyle/>
          <a:p>
            <a:r>
              <a:rPr lang="en-US" sz="1400" dirty="0" smtClean="0">
                <a:solidFill>
                  <a:schemeClr val="bg1"/>
                </a:solidFill>
              </a:rPr>
              <a:t>invention discloses  </a:t>
            </a:r>
            <a:r>
              <a:rPr lang="en-US" sz="1400" dirty="0" smtClean="0"/>
              <a:t>a by </a:t>
            </a:r>
            <a:r>
              <a:rPr lang="en-US" sz="1400" dirty="0" smtClean="0">
                <a:solidFill>
                  <a:schemeClr val="bg1"/>
                </a:solidFill>
              </a:rPr>
              <a:t>placing a real object   </a:t>
            </a:r>
            <a:r>
              <a:rPr lang="en-US" sz="1400" dirty="0" smtClean="0"/>
              <a:t>at a    </a:t>
            </a:r>
            <a:r>
              <a:rPr lang="en-US" sz="1400" dirty="0" smtClean="0">
                <a:solidFill>
                  <a:schemeClr val="bg1"/>
                </a:solidFill>
              </a:rPr>
              <a:t>different location </a:t>
            </a:r>
            <a:r>
              <a:rPr lang="en-US" sz="1400" dirty="0" smtClean="0"/>
              <a:t>to </a:t>
            </a:r>
            <a:r>
              <a:rPr lang="en-US" sz="1400" dirty="0" smtClean="0">
                <a:solidFill>
                  <a:schemeClr val="bg1"/>
                </a:solidFill>
              </a:rPr>
              <a:t>play a music entertainment device</a:t>
            </a:r>
            <a:endParaRPr lang="en-US" sz="1400" dirty="0">
              <a:solidFill>
                <a:schemeClr val="bg1"/>
              </a:solidFill>
            </a:endParaRPr>
          </a:p>
        </p:txBody>
      </p:sp>
      <p:sp>
        <p:nvSpPr>
          <p:cNvPr id="15" name="Rectangle 14"/>
          <p:cNvSpPr/>
          <p:nvPr/>
        </p:nvSpPr>
        <p:spPr>
          <a:xfrm>
            <a:off x="-20934" y="3957445"/>
            <a:ext cx="3627972" cy="338554"/>
          </a:xfrm>
          <a:prstGeom prst="rect">
            <a:avLst/>
          </a:prstGeom>
        </p:spPr>
        <p:txBody>
          <a:bodyPr wrap="square">
            <a:spAutoFit/>
          </a:bodyPr>
          <a:lstStyle/>
          <a:p>
            <a:r>
              <a:rPr lang="en-US" sz="1600" dirty="0" smtClean="0"/>
              <a:t>PBSMT (previous WIPO translate)</a:t>
            </a:r>
            <a:endParaRPr lang="en-US" sz="1600" dirty="0"/>
          </a:p>
        </p:txBody>
      </p:sp>
      <p:sp>
        <p:nvSpPr>
          <p:cNvPr id="16" name="Rectangle 15"/>
          <p:cNvSpPr/>
          <p:nvPr/>
        </p:nvSpPr>
        <p:spPr>
          <a:xfrm>
            <a:off x="70870" y="6042774"/>
            <a:ext cx="9037634" cy="307777"/>
          </a:xfrm>
          <a:prstGeom prst="rect">
            <a:avLst/>
          </a:prstGeom>
          <a:ln>
            <a:solidFill>
              <a:schemeClr val="tx1"/>
            </a:solidFill>
          </a:ln>
        </p:spPr>
        <p:txBody>
          <a:bodyPr wrap="square" lIns="36000" rIns="0">
            <a:spAutoFit/>
          </a:bodyPr>
          <a:lstStyle/>
          <a:p>
            <a:r>
              <a:rPr lang="en-US" sz="1400" dirty="0" smtClean="0"/>
              <a:t>the </a:t>
            </a:r>
            <a:r>
              <a:rPr lang="en-US" sz="1400" dirty="0" smtClean="0">
                <a:solidFill>
                  <a:schemeClr val="bg1"/>
                </a:solidFill>
              </a:rPr>
              <a:t>invention discloses   </a:t>
            </a:r>
            <a:r>
              <a:rPr lang="en-US" sz="1400" dirty="0" smtClean="0"/>
              <a:t>an </a:t>
            </a:r>
            <a:r>
              <a:rPr lang="en-US" sz="1400" dirty="0" smtClean="0">
                <a:solidFill>
                  <a:schemeClr val="bg1"/>
                </a:solidFill>
              </a:rPr>
              <a:t>entertainment device    </a:t>
            </a:r>
            <a:r>
              <a:rPr lang="en-US" sz="1400" dirty="0" smtClean="0"/>
              <a:t>for </a:t>
            </a:r>
            <a:r>
              <a:rPr lang="en-US" sz="1400" dirty="0" smtClean="0">
                <a:solidFill>
                  <a:schemeClr val="bg1"/>
                </a:solidFill>
              </a:rPr>
              <a:t>playing music  </a:t>
            </a:r>
            <a:r>
              <a:rPr lang="en-US" sz="1400" dirty="0" smtClean="0"/>
              <a:t>by </a:t>
            </a:r>
            <a:r>
              <a:rPr lang="en-US" sz="1400" dirty="0" smtClean="0">
                <a:solidFill>
                  <a:schemeClr val="bg1"/>
                </a:solidFill>
              </a:rPr>
              <a:t>placing real objects   </a:t>
            </a:r>
            <a:r>
              <a:rPr lang="en-US" sz="1400" dirty="0" smtClean="0"/>
              <a:t>at </a:t>
            </a:r>
            <a:r>
              <a:rPr lang="en-US" sz="1400" dirty="0" smtClean="0">
                <a:solidFill>
                  <a:schemeClr val="bg1"/>
                </a:solidFill>
              </a:rPr>
              <a:t>different </a:t>
            </a:r>
            <a:r>
              <a:rPr lang="en-US" sz="1400" dirty="0" err="1" smtClean="0">
                <a:solidFill>
                  <a:schemeClr val="bg1"/>
                </a:solidFill>
              </a:rPr>
              <a:t>positio</a:t>
            </a:r>
            <a:endParaRPr lang="en-US" sz="1400" dirty="0">
              <a:solidFill>
                <a:schemeClr val="bg1"/>
              </a:solidFill>
            </a:endParaRPr>
          </a:p>
        </p:txBody>
      </p:sp>
      <p:sp>
        <p:nvSpPr>
          <p:cNvPr id="17" name="Rectangle 16"/>
          <p:cNvSpPr/>
          <p:nvPr/>
        </p:nvSpPr>
        <p:spPr>
          <a:xfrm>
            <a:off x="18151" y="5700378"/>
            <a:ext cx="3251033" cy="338554"/>
          </a:xfrm>
          <a:prstGeom prst="rect">
            <a:avLst/>
          </a:prstGeom>
        </p:spPr>
        <p:txBody>
          <a:bodyPr wrap="square">
            <a:spAutoFit/>
          </a:bodyPr>
          <a:lstStyle/>
          <a:p>
            <a:r>
              <a:rPr lang="en-US" sz="1600" dirty="0"/>
              <a:t>NMT </a:t>
            </a:r>
            <a:r>
              <a:rPr lang="en-US" sz="1600" dirty="0" smtClean="0"/>
              <a:t>(new </a:t>
            </a:r>
            <a:r>
              <a:rPr lang="en-US" sz="1600" dirty="0"/>
              <a:t>WIPO </a:t>
            </a:r>
            <a:r>
              <a:rPr lang="en-US" sz="1600" dirty="0" smtClean="0"/>
              <a:t>translate)</a:t>
            </a:r>
            <a:endParaRPr lang="en-US" sz="1600" dirty="0"/>
          </a:p>
        </p:txBody>
      </p:sp>
      <p:sp>
        <p:nvSpPr>
          <p:cNvPr id="23" name="Left Brace 22"/>
          <p:cNvSpPr/>
          <p:nvPr/>
        </p:nvSpPr>
        <p:spPr>
          <a:xfrm rot="16200000">
            <a:off x="782960" y="1709936"/>
            <a:ext cx="269776" cy="12596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rot="16200000">
            <a:off x="3713696" y="1778608"/>
            <a:ext cx="269777" cy="11587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p:cNvSpPr/>
          <p:nvPr/>
        </p:nvSpPr>
        <p:spPr>
          <a:xfrm rot="16200000">
            <a:off x="5084909" y="1536546"/>
            <a:ext cx="269780" cy="15847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p:cNvSpPr/>
          <p:nvPr/>
        </p:nvSpPr>
        <p:spPr>
          <a:xfrm rot="16200000">
            <a:off x="6834339" y="1786736"/>
            <a:ext cx="269780" cy="10843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rot="16200000">
            <a:off x="8226524" y="1779854"/>
            <a:ext cx="287289" cy="11156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ontent Placeholder 2"/>
          <p:cNvSpPr txBox="1">
            <a:spLocks/>
          </p:cNvSpPr>
          <p:nvPr/>
        </p:nvSpPr>
        <p:spPr>
          <a:xfrm>
            <a:off x="1533372" y="2207238"/>
            <a:ext cx="1526460" cy="3576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t>o</a:t>
            </a:r>
            <a:r>
              <a:rPr lang="en-US" sz="1400" dirty="0" smtClean="0"/>
              <a:t>ne kind of by-this-mean</a:t>
            </a:r>
            <a:endParaRPr lang="en-US" sz="1400" dirty="0"/>
          </a:p>
        </p:txBody>
      </p:sp>
      <p:sp>
        <p:nvSpPr>
          <p:cNvPr id="29" name="Content Placeholder 2"/>
          <p:cNvSpPr txBox="1">
            <a:spLocks/>
          </p:cNvSpPr>
          <p:nvPr/>
        </p:nvSpPr>
        <p:spPr>
          <a:xfrm>
            <a:off x="5940152" y="2132856"/>
            <a:ext cx="527127" cy="3094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dirty="0"/>
              <a:t>b</a:t>
            </a:r>
            <a:r>
              <a:rPr lang="en-US" sz="1000" dirty="0" smtClean="0"/>
              <a:t>y/for</a:t>
            </a:r>
            <a:endParaRPr lang="en-US" sz="1000" dirty="0"/>
          </a:p>
        </p:txBody>
      </p:sp>
      <p:sp>
        <p:nvSpPr>
          <p:cNvPr id="30" name="Content Placeholder 2"/>
          <p:cNvSpPr txBox="1">
            <a:spLocks/>
          </p:cNvSpPr>
          <p:nvPr/>
        </p:nvSpPr>
        <p:spPr>
          <a:xfrm>
            <a:off x="7524328" y="2132856"/>
            <a:ext cx="321231" cy="3094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dirty="0" smtClean="0"/>
              <a:t>of</a:t>
            </a:r>
            <a:endParaRPr lang="en-US" sz="1000" dirty="0"/>
          </a:p>
        </p:txBody>
      </p:sp>
      <p:cxnSp>
        <p:nvCxnSpPr>
          <p:cNvPr id="32" name="Curved Connector 31"/>
          <p:cNvCxnSpPr>
            <a:stCxn id="9" idx="2"/>
            <a:endCxn id="43" idx="0"/>
          </p:cNvCxnSpPr>
          <p:nvPr/>
        </p:nvCxnSpPr>
        <p:spPr>
          <a:xfrm rot="5400000">
            <a:off x="500210" y="3740067"/>
            <a:ext cx="988415" cy="117642"/>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1" idx="2"/>
            <a:endCxn id="41" idx="0"/>
          </p:cNvCxnSpPr>
          <p:nvPr/>
        </p:nvCxnSpPr>
        <p:spPr>
          <a:xfrm rot="16200000" flipH="1">
            <a:off x="3836268" y="3125316"/>
            <a:ext cx="938550" cy="1397010"/>
          </a:xfrm>
          <a:prstGeom prst="curvedConnector3">
            <a:avLst>
              <a:gd name="adj1" fmla="val 50000"/>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0" idx="2"/>
            <a:endCxn id="39" idx="0"/>
          </p:cNvCxnSpPr>
          <p:nvPr/>
        </p:nvCxnSpPr>
        <p:spPr>
          <a:xfrm rot="5400000">
            <a:off x="3626842" y="2735869"/>
            <a:ext cx="975789" cy="2138664"/>
          </a:xfrm>
          <a:prstGeom prst="curvedConnector3">
            <a:avLst>
              <a:gd name="adj1" fmla="val 50000"/>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95736" y="4293096"/>
            <a:ext cx="1699335" cy="307777"/>
          </a:xfrm>
          <a:prstGeom prst="rect">
            <a:avLst/>
          </a:prstGeom>
          <a:ln>
            <a:solidFill>
              <a:schemeClr val="accent4">
                <a:lumMod val="50000"/>
              </a:schemeClr>
            </a:solidFill>
          </a:ln>
        </p:spPr>
        <p:txBody>
          <a:bodyPr wrap="square" lIns="0" rIns="0">
            <a:spAutoFit/>
          </a:bodyPr>
          <a:lstStyle/>
          <a:p>
            <a:r>
              <a:rPr lang="en-US" sz="1400" dirty="0"/>
              <a:t>p</a:t>
            </a:r>
            <a:r>
              <a:rPr lang="en-US" sz="1400" dirty="0" smtClean="0"/>
              <a:t>lacing a real object</a:t>
            </a:r>
            <a:endParaRPr lang="en-US" sz="1400" dirty="0">
              <a:solidFill>
                <a:schemeClr val="bg1"/>
              </a:solidFill>
            </a:endParaRPr>
          </a:p>
        </p:txBody>
      </p:sp>
      <p:sp>
        <p:nvSpPr>
          <p:cNvPr id="41" name="Rectangle 40"/>
          <p:cNvSpPr/>
          <p:nvPr/>
        </p:nvSpPr>
        <p:spPr>
          <a:xfrm>
            <a:off x="4283968" y="4293096"/>
            <a:ext cx="1440160" cy="307777"/>
          </a:xfrm>
          <a:prstGeom prst="rect">
            <a:avLst/>
          </a:prstGeom>
          <a:ln>
            <a:solidFill>
              <a:schemeClr val="accent4">
                <a:lumMod val="50000"/>
              </a:schemeClr>
            </a:solidFill>
          </a:ln>
        </p:spPr>
        <p:txBody>
          <a:bodyPr wrap="square" lIns="0" rIns="0">
            <a:spAutoFit/>
          </a:bodyPr>
          <a:lstStyle/>
          <a:p>
            <a:r>
              <a:rPr lang="en-US" sz="1400" dirty="0" smtClean="0"/>
              <a:t>different location</a:t>
            </a:r>
            <a:endParaRPr lang="en-US" sz="1400" dirty="0"/>
          </a:p>
        </p:txBody>
      </p:sp>
      <p:sp>
        <p:nvSpPr>
          <p:cNvPr id="43" name="Rectangle 42"/>
          <p:cNvSpPr/>
          <p:nvPr/>
        </p:nvSpPr>
        <p:spPr>
          <a:xfrm>
            <a:off x="107504" y="4293096"/>
            <a:ext cx="1656184" cy="307777"/>
          </a:xfrm>
          <a:prstGeom prst="rect">
            <a:avLst/>
          </a:prstGeom>
          <a:ln>
            <a:solidFill>
              <a:schemeClr val="accent4">
                <a:lumMod val="50000"/>
              </a:schemeClr>
            </a:solidFill>
          </a:ln>
        </p:spPr>
        <p:txBody>
          <a:bodyPr wrap="square" rIns="0">
            <a:spAutoFit/>
          </a:bodyPr>
          <a:lstStyle/>
          <a:p>
            <a:r>
              <a:rPr lang="en-US" sz="1400" dirty="0" smtClean="0"/>
              <a:t>invention discloses</a:t>
            </a:r>
            <a:endParaRPr lang="en-US" sz="1400" dirty="0"/>
          </a:p>
        </p:txBody>
      </p:sp>
      <p:sp>
        <p:nvSpPr>
          <p:cNvPr id="45" name="Rectangle 44"/>
          <p:cNvSpPr/>
          <p:nvPr/>
        </p:nvSpPr>
        <p:spPr>
          <a:xfrm>
            <a:off x="5894721" y="4293096"/>
            <a:ext cx="1053543" cy="307777"/>
          </a:xfrm>
          <a:prstGeom prst="rect">
            <a:avLst/>
          </a:prstGeom>
          <a:ln>
            <a:solidFill>
              <a:schemeClr val="accent4">
                <a:lumMod val="50000"/>
              </a:schemeClr>
            </a:solidFill>
          </a:ln>
        </p:spPr>
        <p:txBody>
          <a:bodyPr wrap="square" lIns="36000" rIns="0">
            <a:spAutoFit/>
          </a:bodyPr>
          <a:lstStyle/>
          <a:p>
            <a:r>
              <a:rPr lang="en-US" sz="1400" dirty="0" smtClean="0"/>
              <a:t>play a music</a:t>
            </a:r>
            <a:endParaRPr lang="en-US" sz="1400" dirty="0"/>
          </a:p>
        </p:txBody>
      </p:sp>
      <p:sp>
        <p:nvSpPr>
          <p:cNvPr id="46" name="Rectangle 45"/>
          <p:cNvSpPr/>
          <p:nvPr/>
        </p:nvSpPr>
        <p:spPr>
          <a:xfrm>
            <a:off x="6948264" y="4293273"/>
            <a:ext cx="1936023" cy="307777"/>
          </a:xfrm>
          <a:prstGeom prst="rect">
            <a:avLst/>
          </a:prstGeom>
          <a:ln>
            <a:solidFill>
              <a:schemeClr val="accent4">
                <a:lumMod val="50000"/>
              </a:schemeClr>
            </a:solidFill>
          </a:ln>
        </p:spPr>
        <p:txBody>
          <a:bodyPr wrap="square" lIns="36000" rIns="36000">
            <a:spAutoFit/>
          </a:bodyPr>
          <a:lstStyle/>
          <a:p>
            <a:r>
              <a:rPr lang="en-US" sz="1400" dirty="0" smtClean="0"/>
              <a:t>entertainment device</a:t>
            </a:r>
            <a:endParaRPr lang="en-US" sz="1400" dirty="0"/>
          </a:p>
        </p:txBody>
      </p:sp>
      <p:cxnSp>
        <p:nvCxnSpPr>
          <p:cNvPr id="47" name="Curved Connector 46"/>
          <p:cNvCxnSpPr>
            <a:stCxn id="12" idx="2"/>
            <a:endCxn id="45" idx="0"/>
          </p:cNvCxnSpPr>
          <p:nvPr/>
        </p:nvCxnSpPr>
        <p:spPr>
          <a:xfrm rot="5400000">
            <a:off x="6244519" y="3615927"/>
            <a:ext cx="854143" cy="500194"/>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13" idx="2"/>
            <a:endCxn id="46" idx="0"/>
          </p:cNvCxnSpPr>
          <p:nvPr/>
        </p:nvCxnSpPr>
        <p:spPr>
          <a:xfrm rot="5400000">
            <a:off x="7756218" y="3589058"/>
            <a:ext cx="864273" cy="544156"/>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40431" y="6042774"/>
            <a:ext cx="1575792" cy="307777"/>
          </a:xfrm>
          <a:prstGeom prst="rect">
            <a:avLst/>
          </a:prstGeom>
          <a:ln>
            <a:solidFill>
              <a:schemeClr val="accent4">
                <a:lumMod val="50000"/>
              </a:schemeClr>
            </a:solidFill>
          </a:ln>
        </p:spPr>
        <p:txBody>
          <a:bodyPr wrap="square" lIns="0" rIns="0">
            <a:spAutoFit/>
          </a:bodyPr>
          <a:lstStyle/>
          <a:p>
            <a:r>
              <a:rPr lang="en-US" sz="1400" dirty="0" smtClean="0"/>
              <a:t> invention discloses</a:t>
            </a:r>
            <a:endParaRPr lang="en-US" sz="1400" dirty="0"/>
          </a:p>
        </p:txBody>
      </p:sp>
      <p:sp>
        <p:nvSpPr>
          <p:cNvPr id="54" name="Rectangle 53"/>
          <p:cNvSpPr/>
          <p:nvPr/>
        </p:nvSpPr>
        <p:spPr>
          <a:xfrm>
            <a:off x="5773571" y="6038933"/>
            <a:ext cx="1643252" cy="307777"/>
          </a:xfrm>
          <a:prstGeom prst="rect">
            <a:avLst/>
          </a:prstGeom>
          <a:ln>
            <a:solidFill>
              <a:schemeClr val="accent4">
                <a:lumMod val="50000"/>
              </a:schemeClr>
            </a:solidFill>
          </a:ln>
        </p:spPr>
        <p:txBody>
          <a:bodyPr wrap="square" lIns="0" rIns="0">
            <a:spAutoFit/>
          </a:bodyPr>
          <a:lstStyle/>
          <a:p>
            <a:r>
              <a:rPr lang="en-US" sz="1400" dirty="0"/>
              <a:t>p</a:t>
            </a:r>
            <a:r>
              <a:rPr lang="en-US" sz="1400" dirty="0" smtClean="0"/>
              <a:t>lacing real objects</a:t>
            </a:r>
            <a:endParaRPr lang="en-US" sz="1400" dirty="0">
              <a:solidFill>
                <a:schemeClr val="bg1"/>
              </a:solidFill>
            </a:endParaRPr>
          </a:p>
        </p:txBody>
      </p:sp>
      <p:sp>
        <p:nvSpPr>
          <p:cNvPr id="55" name="Rectangle 54"/>
          <p:cNvSpPr/>
          <p:nvPr/>
        </p:nvSpPr>
        <p:spPr>
          <a:xfrm>
            <a:off x="4392487" y="6042774"/>
            <a:ext cx="1152128" cy="307777"/>
          </a:xfrm>
          <a:prstGeom prst="rect">
            <a:avLst/>
          </a:prstGeom>
          <a:ln>
            <a:solidFill>
              <a:schemeClr val="accent4">
                <a:lumMod val="50000"/>
              </a:schemeClr>
            </a:solidFill>
          </a:ln>
        </p:spPr>
        <p:txBody>
          <a:bodyPr wrap="square" lIns="0" rIns="0">
            <a:spAutoFit/>
          </a:bodyPr>
          <a:lstStyle/>
          <a:p>
            <a:r>
              <a:rPr lang="en-US" sz="1400" dirty="0"/>
              <a:t>p</a:t>
            </a:r>
            <a:r>
              <a:rPr lang="en-US" sz="1400" dirty="0" smtClean="0"/>
              <a:t>laying music</a:t>
            </a:r>
            <a:endParaRPr lang="en-US" sz="1400" dirty="0"/>
          </a:p>
        </p:txBody>
      </p:sp>
      <p:sp>
        <p:nvSpPr>
          <p:cNvPr id="56" name="Rectangle 55"/>
          <p:cNvSpPr/>
          <p:nvPr/>
        </p:nvSpPr>
        <p:spPr>
          <a:xfrm>
            <a:off x="2240441" y="6042774"/>
            <a:ext cx="1864014" cy="307777"/>
          </a:xfrm>
          <a:prstGeom prst="rect">
            <a:avLst/>
          </a:prstGeom>
          <a:ln>
            <a:solidFill>
              <a:schemeClr val="accent4">
                <a:lumMod val="50000"/>
              </a:schemeClr>
            </a:solidFill>
          </a:ln>
        </p:spPr>
        <p:txBody>
          <a:bodyPr wrap="square" lIns="36000" rIns="0">
            <a:spAutoFit/>
          </a:bodyPr>
          <a:lstStyle/>
          <a:p>
            <a:r>
              <a:rPr lang="en-US" sz="1400" dirty="0" smtClean="0"/>
              <a:t>entertainment device</a:t>
            </a:r>
            <a:endParaRPr lang="en-US" sz="1400" dirty="0"/>
          </a:p>
        </p:txBody>
      </p:sp>
      <p:sp>
        <p:nvSpPr>
          <p:cNvPr id="57" name="Rectangle 56"/>
          <p:cNvSpPr/>
          <p:nvPr/>
        </p:nvSpPr>
        <p:spPr>
          <a:xfrm>
            <a:off x="7641231" y="6042774"/>
            <a:ext cx="1467273" cy="307777"/>
          </a:xfrm>
          <a:prstGeom prst="rect">
            <a:avLst/>
          </a:prstGeom>
          <a:ln>
            <a:solidFill>
              <a:schemeClr val="accent4">
                <a:lumMod val="50000"/>
              </a:schemeClr>
            </a:solidFill>
          </a:ln>
        </p:spPr>
        <p:txBody>
          <a:bodyPr wrap="square" lIns="36000" rIns="0">
            <a:spAutoFit/>
          </a:bodyPr>
          <a:lstStyle/>
          <a:p>
            <a:r>
              <a:rPr lang="en-US" sz="1400" dirty="0" smtClean="0"/>
              <a:t>different position</a:t>
            </a:r>
            <a:endParaRPr lang="en-US" sz="1400" dirty="0"/>
          </a:p>
        </p:txBody>
      </p:sp>
      <p:grpSp>
        <p:nvGrpSpPr>
          <p:cNvPr id="58" name="Group 57"/>
          <p:cNvGrpSpPr/>
          <p:nvPr/>
        </p:nvGrpSpPr>
        <p:grpSpPr>
          <a:xfrm>
            <a:off x="198772" y="4704003"/>
            <a:ext cx="1564916" cy="739777"/>
            <a:chOff x="-17252" y="3149146"/>
            <a:chExt cx="1564916" cy="739777"/>
          </a:xfrm>
        </p:grpSpPr>
        <p:sp>
          <p:nvSpPr>
            <p:cNvPr id="59" name="Rectangle 58"/>
            <p:cNvSpPr/>
            <p:nvPr/>
          </p:nvSpPr>
          <p:spPr>
            <a:xfrm>
              <a:off x="0" y="3149146"/>
              <a:ext cx="1415772" cy="461665"/>
            </a:xfrm>
            <a:prstGeom prst="rect">
              <a:avLst/>
            </a:prstGeom>
          </p:spPr>
          <p:txBody>
            <a:bodyPr wrap="none">
              <a:spAutoFit/>
            </a:bodyPr>
            <a:lstStyle/>
            <a:p>
              <a:r>
                <a:rPr lang="en-US" sz="2400" dirty="0" err="1" smtClean="0"/>
                <a:t>发明公布</a:t>
              </a:r>
              <a:endParaRPr lang="en-US" sz="2400" dirty="0" smtClean="0"/>
            </a:p>
          </p:txBody>
        </p:sp>
        <p:sp>
          <p:nvSpPr>
            <p:cNvPr id="60" name="Rectangle 59"/>
            <p:cNvSpPr/>
            <p:nvPr/>
          </p:nvSpPr>
          <p:spPr>
            <a:xfrm>
              <a:off x="-17252" y="3581146"/>
              <a:ext cx="1564916" cy="307777"/>
            </a:xfrm>
            <a:prstGeom prst="rect">
              <a:avLst/>
            </a:prstGeom>
          </p:spPr>
          <p:txBody>
            <a:bodyPr wrap="none">
              <a:spAutoFit/>
            </a:bodyPr>
            <a:lstStyle/>
            <a:p>
              <a:r>
                <a:rPr lang="en-US" sz="1400" dirty="0"/>
                <a:t>i</a:t>
              </a:r>
              <a:r>
                <a:rPr lang="en-US" sz="1400" dirty="0" smtClean="0"/>
                <a:t>nvention discloses</a:t>
              </a:r>
              <a:endParaRPr lang="en-US" sz="1400" dirty="0"/>
            </a:p>
          </p:txBody>
        </p:sp>
      </p:grpSp>
      <p:grpSp>
        <p:nvGrpSpPr>
          <p:cNvPr id="61" name="Group 60"/>
          <p:cNvGrpSpPr/>
          <p:nvPr/>
        </p:nvGrpSpPr>
        <p:grpSpPr>
          <a:xfrm>
            <a:off x="4235032" y="4739831"/>
            <a:ext cx="2232248" cy="716575"/>
            <a:chOff x="1547664" y="3172348"/>
            <a:chExt cx="2232248" cy="716575"/>
          </a:xfrm>
        </p:grpSpPr>
        <p:sp>
          <p:nvSpPr>
            <p:cNvPr id="62" name="Content Placeholder 2"/>
            <p:cNvSpPr txBox="1">
              <a:spLocks/>
            </p:cNvSpPr>
            <p:nvPr/>
          </p:nvSpPr>
          <p:spPr>
            <a:xfrm>
              <a:off x="1547664" y="3172348"/>
              <a:ext cx="2232248" cy="4152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err="1" smtClean="0"/>
                <a:t>摆放现实物体</a:t>
              </a:r>
              <a:endParaRPr lang="en-US" sz="2400" dirty="0" smtClean="0"/>
            </a:p>
          </p:txBody>
        </p:sp>
        <p:sp>
          <p:nvSpPr>
            <p:cNvPr id="63" name="Content Placeholder 2"/>
            <p:cNvSpPr txBox="1">
              <a:spLocks/>
            </p:cNvSpPr>
            <p:nvPr/>
          </p:nvSpPr>
          <p:spPr>
            <a:xfrm>
              <a:off x="1763688" y="3501008"/>
              <a:ext cx="1512168" cy="3879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placing real object</a:t>
              </a:r>
              <a:endParaRPr lang="en-US" sz="1400" dirty="0"/>
            </a:p>
          </p:txBody>
        </p:sp>
      </p:grpSp>
      <p:grpSp>
        <p:nvGrpSpPr>
          <p:cNvPr id="64" name="Group 63"/>
          <p:cNvGrpSpPr/>
          <p:nvPr/>
        </p:nvGrpSpPr>
        <p:grpSpPr>
          <a:xfrm>
            <a:off x="2915816" y="4736163"/>
            <a:ext cx="1512168" cy="757482"/>
            <a:chOff x="3491880" y="3146365"/>
            <a:chExt cx="1512168" cy="757482"/>
          </a:xfrm>
        </p:grpSpPr>
        <p:sp>
          <p:nvSpPr>
            <p:cNvPr id="65" name="Content Placeholder 2"/>
            <p:cNvSpPr txBox="1">
              <a:spLocks/>
            </p:cNvSpPr>
            <p:nvPr/>
          </p:nvSpPr>
          <p:spPr>
            <a:xfrm>
              <a:off x="3563888" y="3146365"/>
              <a:ext cx="1440160" cy="4672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err="1" smtClean="0"/>
                <a:t>不同位置</a:t>
              </a:r>
              <a:endParaRPr lang="en-US" sz="2400" dirty="0" smtClean="0"/>
            </a:p>
          </p:txBody>
        </p:sp>
        <p:sp>
          <p:nvSpPr>
            <p:cNvPr id="66" name="Content Placeholder 2"/>
            <p:cNvSpPr txBox="1">
              <a:spLocks/>
            </p:cNvSpPr>
            <p:nvPr/>
          </p:nvSpPr>
          <p:spPr>
            <a:xfrm>
              <a:off x="3491880" y="3566221"/>
              <a:ext cx="1382444" cy="33762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different </a:t>
              </a:r>
              <a:r>
                <a:rPr lang="en-US" sz="1400" dirty="0"/>
                <a:t>location</a:t>
              </a:r>
            </a:p>
          </p:txBody>
        </p:sp>
      </p:grpSp>
      <p:grpSp>
        <p:nvGrpSpPr>
          <p:cNvPr id="67" name="Group 66"/>
          <p:cNvGrpSpPr/>
          <p:nvPr/>
        </p:nvGrpSpPr>
        <p:grpSpPr>
          <a:xfrm>
            <a:off x="6323264" y="4739831"/>
            <a:ext cx="1800200" cy="838221"/>
            <a:chOff x="5256076" y="3092682"/>
            <a:chExt cx="1800200" cy="838221"/>
          </a:xfrm>
        </p:grpSpPr>
        <p:sp>
          <p:nvSpPr>
            <p:cNvPr id="68" name="Content Placeholder 2"/>
            <p:cNvSpPr txBox="1">
              <a:spLocks/>
            </p:cNvSpPr>
            <p:nvPr/>
          </p:nvSpPr>
          <p:spPr>
            <a:xfrm>
              <a:off x="5256076" y="3092682"/>
              <a:ext cx="1800200" cy="574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err="1" smtClean="0"/>
                <a:t>演奏音乐</a:t>
              </a:r>
              <a:endParaRPr lang="en-US" sz="2400" dirty="0" smtClean="0"/>
            </a:p>
          </p:txBody>
        </p:sp>
        <p:sp>
          <p:nvSpPr>
            <p:cNvPr id="69" name="Content Placeholder 2"/>
            <p:cNvSpPr txBox="1">
              <a:spLocks/>
            </p:cNvSpPr>
            <p:nvPr/>
          </p:nvSpPr>
          <p:spPr>
            <a:xfrm>
              <a:off x="5454950" y="3539166"/>
              <a:ext cx="989258" cy="39173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play music</a:t>
              </a:r>
              <a:endParaRPr lang="en-US" sz="1400" dirty="0"/>
            </a:p>
          </p:txBody>
        </p:sp>
      </p:grpSp>
      <p:cxnSp>
        <p:nvCxnSpPr>
          <p:cNvPr id="71" name="Curved Connector 70"/>
          <p:cNvCxnSpPr>
            <a:stCxn id="60" idx="2"/>
            <a:endCxn id="53" idx="0"/>
          </p:cNvCxnSpPr>
          <p:nvPr/>
        </p:nvCxnSpPr>
        <p:spPr>
          <a:xfrm rot="16200000" flipH="1">
            <a:off x="805281" y="5619728"/>
            <a:ext cx="598994" cy="247097"/>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66" idx="2"/>
            <a:endCxn id="57" idx="0"/>
          </p:cNvCxnSpPr>
          <p:nvPr/>
        </p:nvCxnSpPr>
        <p:spPr>
          <a:xfrm rot="16200000" flipH="1">
            <a:off x="5716389" y="3384294"/>
            <a:ext cx="549129" cy="4767830"/>
          </a:xfrm>
          <a:prstGeom prst="curvedConnector3">
            <a:avLst>
              <a:gd name="adj1" fmla="val 50000"/>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63" idx="2"/>
            <a:endCxn id="54" idx="0"/>
          </p:cNvCxnSpPr>
          <p:nvPr/>
        </p:nvCxnSpPr>
        <p:spPr>
          <a:xfrm rot="16200000" flipH="1">
            <a:off x="5609905" y="5053640"/>
            <a:ext cx="582527" cy="1388057"/>
          </a:xfrm>
          <a:prstGeom prst="curvedConnector3">
            <a:avLst>
              <a:gd name="adj1" fmla="val 50000"/>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69" idx="2"/>
            <a:endCxn id="55" idx="0"/>
          </p:cNvCxnSpPr>
          <p:nvPr/>
        </p:nvCxnSpPr>
        <p:spPr>
          <a:xfrm rot="5400000">
            <a:off x="5760298" y="4786305"/>
            <a:ext cx="464722" cy="2048216"/>
          </a:xfrm>
          <a:prstGeom prst="curvedConnector3">
            <a:avLst>
              <a:gd name="adj1" fmla="val 50000"/>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7452320" y="4745513"/>
            <a:ext cx="2016224" cy="821012"/>
            <a:chOff x="6876256" y="3119078"/>
            <a:chExt cx="2016224" cy="821012"/>
          </a:xfrm>
        </p:grpSpPr>
        <p:sp>
          <p:nvSpPr>
            <p:cNvPr id="87" name="Content Placeholder 2"/>
            <p:cNvSpPr txBox="1">
              <a:spLocks/>
            </p:cNvSpPr>
            <p:nvPr/>
          </p:nvSpPr>
          <p:spPr>
            <a:xfrm>
              <a:off x="7092280" y="3119078"/>
              <a:ext cx="1445456" cy="52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err="1" smtClean="0"/>
                <a:t>娱乐装置</a:t>
              </a:r>
              <a:endParaRPr lang="en-US" sz="2400" dirty="0" smtClean="0"/>
            </a:p>
            <a:p>
              <a:pPr marL="0" indent="0">
                <a:buFont typeface="Arial" panose="020B0604020202020204" pitchFamily="34" charset="0"/>
                <a:buNone/>
              </a:pPr>
              <a:endParaRPr lang="en-US" dirty="0"/>
            </a:p>
          </p:txBody>
        </p:sp>
        <p:sp>
          <p:nvSpPr>
            <p:cNvPr id="88" name="Content Placeholder 2"/>
            <p:cNvSpPr txBox="1">
              <a:spLocks/>
            </p:cNvSpPr>
            <p:nvPr/>
          </p:nvSpPr>
          <p:spPr>
            <a:xfrm>
              <a:off x="6876256" y="3529979"/>
              <a:ext cx="2016224" cy="4101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t>entertainment device</a:t>
              </a:r>
            </a:p>
            <a:p>
              <a:pPr marL="0" indent="0">
                <a:buFont typeface="Arial" panose="020B0604020202020204" pitchFamily="34" charset="0"/>
                <a:buNone/>
              </a:pPr>
              <a:endParaRPr lang="en-US" sz="1400" dirty="0"/>
            </a:p>
          </p:txBody>
        </p:sp>
      </p:grpSp>
      <p:cxnSp>
        <p:nvCxnSpPr>
          <p:cNvPr id="89" name="Curved Connector 88"/>
          <p:cNvCxnSpPr>
            <a:stCxn id="88" idx="2"/>
            <a:endCxn id="56" idx="0"/>
          </p:cNvCxnSpPr>
          <p:nvPr/>
        </p:nvCxnSpPr>
        <p:spPr>
          <a:xfrm rot="5400000">
            <a:off x="5578316" y="3160657"/>
            <a:ext cx="476249" cy="5287984"/>
          </a:xfrm>
          <a:prstGeom prst="curvedConnector3">
            <a:avLst>
              <a:gd name="adj1" fmla="val 50000"/>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7537971" y="2337662"/>
            <a:ext cx="2743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8061377" y="116632"/>
            <a:ext cx="975119" cy="934844"/>
            <a:chOff x="323528" y="4176000"/>
            <a:chExt cx="2472881" cy="2758651"/>
          </a:xfrm>
        </p:grpSpPr>
        <p:pic>
          <p:nvPicPr>
            <p:cNvPr id="75" name="Picture 2" descr="https://upload.wikimedia.org/wikipedia/commons/thumb/4/46/Colored_neural_network.svg/300px-Colored_neural_network.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21088"/>
              <a:ext cx="2255038" cy="2713563"/>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323528" y="4509120"/>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018998" y="4176000"/>
              <a:ext cx="672681"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123728" y="4869160"/>
              <a:ext cx="672681"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3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par>
                                <p:cTn id="65" presetID="53" presetClass="entr" presetSubtype="16"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nodeType="with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p:cTn id="72" dur="500" fill="hold"/>
                                        <p:tgtEl>
                                          <p:spTgt spid="111"/>
                                        </p:tgtEl>
                                        <p:attrNameLst>
                                          <p:attrName>ppt_w</p:attrName>
                                        </p:attrNameLst>
                                      </p:cBhvr>
                                      <p:tavLst>
                                        <p:tav tm="0">
                                          <p:val>
                                            <p:fltVal val="0"/>
                                          </p:val>
                                        </p:tav>
                                        <p:tav tm="100000">
                                          <p:val>
                                            <p:strVal val="#ppt_w"/>
                                          </p:val>
                                        </p:tav>
                                      </p:tavLst>
                                    </p:anim>
                                    <p:anim calcmode="lin" valueType="num">
                                      <p:cBhvr>
                                        <p:cTn id="73" dur="500" fill="hold"/>
                                        <p:tgtEl>
                                          <p:spTgt spid="111"/>
                                        </p:tgtEl>
                                        <p:attrNameLst>
                                          <p:attrName>ppt_h</p:attrName>
                                        </p:attrNameLst>
                                      </p:cBhvr>
                                      <p:tavLst>
                                        <p:tav tm="0">
                                          <p:val>
                                            <p:fltVal val="0"/>
                                          </p:val>
                                        </p:tav>
                                        <p:tav tm="100000">
                                          <p:val>
                                            <p:strVal val="#ppt_h"/>
                                          </p:val>
                                        </p:tav>
                                      </p:tavLst>
                                    </p:anim>
                                    <p:animEffect transition="in" filter="fade">
                                      <p:cBhvr>
                                        <p:cTn id="74" dur="500"/>
                                        <p:tgtEl>
                                          <p:spTgt spid="111"/>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80">
                                          <p:stCondLst>
                                            <p:cond delay="0"/>
                                          </p:stCondLst>
                                        </p:cTn>
                                        <p:tgtEl>
                                          <p:spTgt spid="32"/>
                                        </p:tgtEl>
                                      </p:cBhvr>
                                    </p:animEffect>
                                    <p:anim calcmode="lin" valueType="num">
                                      <p:cBhvr>
                                        <p:cTn id="9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1" dur="26">
                                          <p:stCondLst>
                                            <p:cond delay="650"/>
                                          </p:stCondLst>
                                        </p:cTn>
                                        <p:tgtEl>
                                          <p:spTgt spid="32"/>
                                        </p:tgtEl>
                                      </p:cBhvr>
                                      <p:to x="100000" y="60000"/>
                                    </p:animScale>
                                    <p:animScale>
                                      <p:cBhvr>
                                        <p:cTn id="102" dur="166" decel="50000">
                                          <p:stCondLst>
                                            <p:cond delay="676"/>
                                          </p:stCondLst>
                                        </p:cTn>
                                        <p:tgtEl>
                                          <p:spTgt spid="32"/>
                                        </p:tgtEl>
                                      </p:cBhvr>
                                      <p:to x="100000" y="100000"/>
                                    </p:animScale>
                                    <p:animScale>
                                      <p:cBhvr>
                                        <p:cTn id="103" dur="26">
                                          <p:stCondLst>
                                            <p:cond delay="1312"/>
                                          </p:stCondLst>
                                        </p:cTn>
                                        <p:tgtEl>
                                          <p:spTgt spid="32"/>
                                        </p:tgtEl>
                                      </p:cBhvr>
                                      <p:to x="100000" y="80000"/>
                                    </p:animScale>
                                    <p:animScale>
                                      <p:cBhvr>
                                        <p:cTn id="104" dur="166" decel="50000">
                                          <p:stCondLst>
                                            <p:cond delay="1338"/>
                                          </p:stCondLst>
                                        </p:cTn>
                                        <p:tgtEl>
                                          <p:spTgt spid="32"/>
                                        </p:tgtEl>
                                      </p:cBhvr>
                                      <p:to x="100000" y="100000"/>
                                    </p:animScale>
                                    <p:animScale>
                                      <p:cBhvr>
                                        <p:cTn id="105" dur="26">
                                          <p:stCondLst>
                                            <p:cond delay="1642"/>
                                          </p:stCondLst>
                                        </p:cTn>
                                        <p:tgtEl>
                                          <p:spTgt spid="32"/>
                                        </p:tgtEl>
                                      </p:cBhvr>
                                      <p:to x="100000" y="90000"/>
                                    </p:animScale>
                                    <p:animScale>
                                      <p:cBhvr>
                                        <p:cTn id="106" dur="166" decel="50000">
                                          <p:stCondLst>
                                            <p:cond delay="1668"/>
                                          </p:stCondLst>
                                        </p:cTn>
                                        <p:tgtEl>
                                          <p:spTgt spid="32"/>
                                        </p:tgtEl>
                                      </p:cBhvr>
                                      <p:to x="100000" y="100000"/>
                                    </p:animScale>
                                    <p:animScale>
                                      <p:cBhvr>
                                        <p:cTn id="107" dur="26">
                                          <p:stCondLst>
                                            <p:cond delay="1808"/>
                                          </p:stCondLst>
                                        </p:cTn>
                                        <p:tgtEl>
                                          <p:spTgt spid="32"/>
                                        </p:tgtEl>
                                      </p:cBhvr>
                                      <p:to x="100000" y="95000"/>
                                    </p:animScale>
                                    <p:animScale>
                                      <p:cBhvr>
                                        <p:cTn id="108" dur="166" decel="50000">
                                          <p:stCondLst>
                                            <p:cond delay="1834"/>
                                          </p:stCondLst>
                                        </p:cTn>
                                        <p:tgtEl>
                                          <p:spTgt spid="32"/>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down)">
                                      <p:cBhvr>
                                        <p:cTn id="111" dur="580">
                                          <p:stCondLst>
                                            <p:cond delay="0"/>
                                          </p:stCondLst>
                                        </p:cTn>
                                        <p:tgtEl>
                                          <p:spTgt spid="33"/>
                                        </p:tgtEl>
                                      </p:cBhvr>
                                    </p:animEffect>
                                    <p:anim calcmode="lin" valueType="num">
                                      <p:cBhvr>
                                        <p:cTn id="11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7" dur="26">
                                          <p:stCondLst>
                                            <p:cond delay="650"/>
                                          </p:stCondLst>
                                        </p:cTn>
                                        <p:tgtEl>
                                          <p:spTgt spid="33"/>
                                        </p:tgtEl>
                                      </p:cBhvr>
                                      <p:to x="100000" y="60000"/>
                                    </p:animScale>
                                    <p:animScale>
                                      <p:cBhvr>
                                        <p:cTn id="118" dur="166" decel="50000">
                                          <p:stCondLst>
                                            <p:cond delay="676"/>
                                          </p:stCondLst>
                                        </p:cTn>
                                        <p:tgtEl>
                                          <p:spTgt spid="33"/>
                                        </p:tgtEl>
                                      </p:cBhvr>
                                      <p:to x="100000" y="100000"/>
                                    </p:animScale>
                                    <p:animScale>
                                      <p:cBhvr>
                                        <p:cTn id="119" dur="26">
                                          <p:stCondLst>
                                            <p:cond delay="1312"/>
                                          </p:stCondLst>
                                        </p:cTn>
                                        <p:tgtEl>
                                          <p:spTgt spid="33"/>
                                        </p:tgtEl>
                                      </p:cBhvr>
                                      <p:to x="100000" y="80000"/>
                                    </p:animScale>
                                    <p:animScale>
                                      <p:cBhvr>
                                        <p:cTn id="120" dur="166" decel="50000">
                                          <p:stCondLst>
                                            <p:cond delay="1338"/>
                                          </p:stCondLst>
                                        </p:cTn>
                                        <p:tgtEl>
                                          <p:spTgt spid="33"/>
                                        </p:tgtEl>
                                      </p:cBhvr>
                                      <p:to x="100000" y="100000"/>
                                    </p:animScale>
                                    <p:animScale>
                                      <p:cBhvr>
                                        <p:cTn id="121" dur="26">
                                          <p:stCondLst>
                                            <p:cond delay="1642"/>
                                          </p:stCondLst>
                                        </p:cTn>
                                        <p:tgtEl>
                                          <p:spTgt spid="33"/>
                                        </p:tgtEl>
                                      </p:cBhvr>
                                      <p:to x="100000" y="90000"/>
                                    </p:animScale>
                                    <p:animScale>
                                      <p:cBhvr>
                                        <p:cTn id="122" dur="166" decel="50000">
                                          <p:stCondLst>
                                            <p:cond delay="1668"/>
                                          </p:stCondLst>
                                        </p:cTn>
                                        <p:tgtEl>
                                          <p:spTgt spid="33"/>
                                        </p:tgtEl>
                                      </p:cBhvr>
                                      <p:to x="100000" y="100000"/>
                                    </p:animScale>
                                    <p:animScale>
                                      <p:cBhvr>
                                        <p:cTn id="123" dur="26">
                                          <p:stCondLst>
                                            <p:cond delay="1808"/>
                                          </p:stCondLst>
                                        </p:cTn>
                                        <p:tgtEl>
                                          <p:spTgt spid="33"/>
                                        </p:tgtEl>
                                      </p:cBhvr>
                                      <p:to x="100000" y="95000"/>
                                    </p:animScale>
                                    <p:animScale>
                                      <p:cBhvr>
                                        <p:cTn id="124" dur="166" decel="50000">
                                          <p:stCondLst>
                                            <p:cond delay="1834"/>
                                          </p:stCondLst>
                                        </p:cTn>
                                        <p:tgtEl>
                                          <p:spTgt spid="33"/>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down)">
                                      <p:cBhvr>
                                        <p:cTn id="127" dur="580">
                                          <p:stCondLst>
                                            <p:cond delay="0"/>
                                          </p:stCondLst>
                                        </p:cTn>
                                        <p:tgtEl>
                                          <p:spTgt spid="36"/>
                                        </p:tgtEl>
                                      </p:cBhvr>
                                    </p:animEffect>
                                    <p:anim calcmode="lin" valueType="num">
                                      <p:cBhvr>
                                        <p:cTn id="12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3" dur="26">
                                          <p:stCondLst>
                                            <p:cond delay="650"/>
                                          </p:stCondLst>
                                        </p:cTn>
                                        <p:tgtEl>
                                          <p:spTgt spid="36"/>
                                        </p:tgtEl>
                                      </p:cBhvr>
                                      <p:to x="100000" y="60000"/>
                                    </p:animScale>
                                    <p:animScale>
                                      <p:cBhvr>
                                        <p:cTn id="134" dur="166" decel="50000">
                                          <p:stCondLst>
                                            <p:cond delay="676"/>
                                          </p:stCondLst>
                                        </p:cTn>
                                        <p:tgtEl>
                                          <p:spTgt spid="36"/>
                                        </p:tgtEl>
                                      </p:cBhvr>
                                      <p:to x="100000" y="100000"/>
                                    </p:animScale>
                                    <p:animScale>
                                      <p:cBhvr>
                                        <p:cTn id="135" dur="26">
                                          <p:stCondLst>
                                            <p:cond delay="1312"/>
                                          </p:stCondLst>
                                        </p:cTn>
                                        <p:tgtEl>
                                          <p:spTgt spid="36"/>
                                        </p:tgtEl>
                                      </p:cBhvr>
                                      <p:to x="100000" y="80000"/>
                                    </p:animScale>
                                    <p:animScale>
                                      <p:cBhvr>
                                        <p:cTn id="136" dur="166" decel="50000">
                                          <p:stCondLst>
                                            <p:cond delay="1338"/>
                                          </p:stCondLst>
                                        </p:cTn>
                                        <p:tgtEl>
                                          <p:spTgt spid="36"/>
                                        </p:tgtEl>
                                      </p:cBhvr>
                                      <p:to x="100000" y="100000"/>
                                    </p:animScale>
                                    <p:animScale>
                                      <p:cBhvr>
                                        <p:cTn id="137" dur="26">
                                          <p:stCondLst>
                                            <p:cond delay="1642"/>
                                          </p:stCondLst>
                                        </p:cTn>
                                        <p:tgtEl>
                                          <p:spTgt spid="36"/>
                                        </p:tgtEl>
                                      </p:cBhvr>
                                      <p:to x="100000" y="90000"/>
                                    </p:animScale>
                                    <p:animScale>
                                      <p:cBhvr>
                                        <p:cTn id="138" dur="166" decel="50000">
                                          <p:stCondLst>
                                            <p:cond delay="1668"/>
                                          </p:stCondLst>
                                        </p:cTn>
                                        <p:tgtEl>
                                          <p:spTgt spid="36"/>
                                        </p:tgtEl>
                                      </p:cBhvr>
                                      <p:to x="100000" y="100000"/>
                                    </p:animScale>
                                    <p:animScale>
                                      <p:cBhvr>
                                        <p:cTn id="139" dur="26">
                                          <p:stCondLst>
                                            <p:cond delay="1808"/>
                                          </p:stCondLst>
                                        </p:cTn>
                                        <p:tgtEl>
                                          <p:spTgt spid="36"/>
                                        </p:tgtEl>
                                      </p:cBhvr>
                                      <p:to x="100000" y="95000"/>
                                    </p:animScale>
                                    <p:animScale>
                                      <p:cBhvr>
                                        <p:cTn id="140" dur="166" decel="50000">
                                          <p:stCondLst>
                                            <p:cond delay="1834"/>
                                          </p:stCondLst>
                                        </p:cTn>
                                        <p:tgtEl>
                                          <p:spTgt spid="36"/>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wipe(down)">
                                      <p:cBhvr>
                                        <p:cTn id="143" dur="580">
                                          <p:stCondLst>
                                            <p:cond delay="0"/>
                                          </p:stCondLst>
                                        </p:cTn>
                                        <p:tgtEl>
                                          <p:spTgt spid="39"/>
                                        </p:tgtEl>
                                      </p:cBhvr>
                                    </p:animEffect>
                                    <p:anim calcmode="lin" valueType="num">
                                      <p:cBhvr>
                                        <p:cTn id="14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49" dur="26">
                                          <p:stCondLst>
                                            <p:cond delay="650"/>
                                          </p:stCondLst>
                                        </p:cTn>
                                        <p:tgtEl>
                                          <p:spTgt spid="39"/>
                                        </p:tgtEl>
                                      </p:cBhvr>
                                      <p:to x="100000" y="60000"/>
                                    </p:animScale>
                                    <p:animScale>
                                      <p:cBhvr>
                                        <p:cTn id="150" dur="166" decel="50000">
                                          <p:stCondLst>
                                            <p:cond delay="676"/>
                                          </p:stCondLst>
                                        </p:cTn>
                                        <p:tgtEl>
                                          <p:spTgt spid="39"/>
                                        </p:tgtEl>
                                      </p:cBhvr>
                                      <p:to x="100000" y="100000"/>
                                    </p:animScale>
                                    <p:animScale>
                                      <p:cBhvr>
                                        <p:cTn id="151" dur="26">
                                          <p:stCondLst>
                                            <p:cond delay="1312"/>
                                          </p:stCondLst>
                                        </p:cTn>
                                        <p:tgtEl>
                                          <p:spTgt spid="39"/>
                                        </p:tgtEl>
                                      </p:cBhvr>
                                      <p:to x="100000" y="80000"/>
                                    </p:animScale>
                                    <p:animScale>
                                      <p:cBhvr>
                                        <p:cTn id="152" dur="166" decel="50000">
                                          <p:stCondLst>
                                            <p:cond delay="1338"/>
                                          </p:stCondLst>
                                        </p:cTn>
                                        <p:tgtEl>
                                          <p:spTgt spid="39"/>
                                        </p:tgtEl>
                                      </p:cBhvr>
                                      <p:to x="100000" y="100000"/>
                                    </p:animScale>
                                    <p:animScale>
                                      <p:cBhvr>
                                        <p:cTn id="153" dur="26">
                                          <p:stCondLst>
                                            <p:cond delay="1642"/>
                                          </p:stCondLst>
                                        </p:cTn>
                                        <p:tgtEl>
                                          <p:spTgt spid="39"/>
                                        </p:tgtEl>
                                      </p:cBhvr>
                                      <p:to x="100000" y="90000"/>
                                    </p:animScale>
                                    <p:animScale>
                                      <p:cBhvr>
                                        <p:cTn id="154" dur="166" decel="50000">
                                          <p:stCondLst>
                                            <p:cond delay="1668"/>
                                          </p:stCondLst>
                                        </p:cTn>
                                        <p:tgtEl>
                                          <p:spTgt spid="39"/>
                                        </p:tgtEl>
                                      </p:cBhvr>
                                      <p:to x="100000" y="100000"/>
                                    </p:animScale>
                                    <p:animScale>
                                      <p:cBhvr>
                                        <p:cTn id="155" dur="26">
                                          <p:stCondLst>
                                            <p:cond delay="1808"/>
                                          </p:stCondLst>
                                        </p:cTn>
                                        <p:tgtEl>
                                          <p:spTgt spid="39"/>
                                        </p:tgtEl>
                                      </p:cBhvr>
                                      <p:to x="100000" y="95000"/>
                                    </p:animScale>
                                    <p:animScale>
                                      <p:cBhvr>
                                        <p:cTn id="156" dur="166" decel="50000">
                                          <p:stCondLst>
                                            <p:cond delay="1834"/>
                                          </p:stCondLst>
                                        </p:cTn>
                                        <p:tgtEl>
                                          <p:spTgt spid="39"/>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wipe(down)">
                                      <p:cBhvr>
                                        <p:cTn id="159" dur="580">
                                          <p:stCondLst>
                                            <p:cond delay="0"/>
                                          </p:stCondLst>
                                        </p:cTn>
                                        <p:tgtEl>
                                          <p:spTgt spid="41"/>
                                        </p:tgtEl>
                                      </p:cBhvr>
                                    </p:animEffect>
                                    <p:anim calcmode="lin" valueType="num">
                                      <p:cBhvr>
                                        <p:cTn id="16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65" dur="26">
                                          <p:stCondLst>
                                            <p:cond delay="650"/>
                                          </p:stCondLst>
                                        </p:cTn>
                                        <p:tgtEl>
                                          <p:spTgt spid="41"/>
                                        </p:tgtEl>
                                      </p:cBhvr>
                                      <p:to x="100000" y="60000"/>
                                    </p:animScale>
                                    <p:animScale>
                                      <p:cBhvr>
                                        <p:cTn id="166" dur="166" decel="50000">
                                          <p:stCondLst>
                                            <p:cond delay="676"/>
                                          </p:stCondLst>
                                        </p:cTn>
                                        <p:tgtEl>
                                          <p:spTgt spid="41"/>
                                        </p:tgtEl>
                                      </p:cBhvr>
                                      <p:to x="100000" y="100000"/>
                                    </p:animScale>
                                    <p:animScale>
                                      <p:cBhvr>
                                        <p:cTn id="167" dur="26">
                                          <p:stCondLst>
                                            <p:cond delay="1312"/>
                                          </p:stCondLst>
                                        </p:cTn>
                                        <p:tgtEl>
                                          <p:spTgt spid="41"/>
                                        </p:tgtEl>
                                      </p:cBhvr>
                                      <p:to x="100000" y="80000"/>
                                    </p:animScale>
                                    <p:animScale>
                                      <p:cBhvr>
                                        <p:cTn id="168" dur="166" decel="50000">
                                          <p:stCondLst>
                                            <p:cond delay="1338"/>
                                          </p:stCondLst>
                                        </p:cTn>
                                        <p:tgtEl>
                                          <p:spTgt spid="41"/>
                                        </p:tgtEl>
                                      </p:cBhvr>
                                      <p:to x="100000" y="100000"/>
                                    </p:animScale>
                                    <p:animScale>
                                      <p:cBhvr>
                                        <p:cTn id="169" dur="26">
                                          <p:stCondLst>
                                            <p:cond delay="1642"/>
                                          </p:stCondLst>
                                        </p:cTn>
                                        <p:tgtEl>
                                          <p:spTgt spid="41"/>
                                        </p:tgtEl>
                                      </p:cBhvr>
                                      <p:to x="100000" y="90000"/>
                                    </p:animScale>
                                    <p:animScale>
                                      <p:cBhvr>
                                        <p:cTn id="170" dur="166" decel="50000">
                                          <p:stCondLst>
                                            <p:cond delay="1668"/>
                                          </p:stCondLst>
                                        </p:cTn>
                                        <p:tgtEl>
                                          <p:spTgt spid="41"/>
                                        </p:tgtEl>
                                      </p:cBhvr>
                                      <p:to x="100000" y="100000"/>
                                    </p:animScale>
                                    <p:animScale>
                                      <p:cBhvr>
                                        <p:cTn id="171" dur="26">
                                          <p:stCondLst>
                                            <p:cond delay="1808"/>
                                          </p:stCondLst>
                                        </p:cTn>
                                        <p:tgtEl>
                                          <p:spTgt spid="41"/>
                                        </p:tgtEl>
                                      </p:cBhvr>
                                      <p:to x="100000" y="95000"/>
                                    </p:animScale>
                                    <p:animScale>
                                      <p:cBhvr>
                                        <p:cTn id="172" dur="166" decel="50000">
                                          <p:stCondLst>
                                            <p:cond delay="1834"/>
                                          </p:stCondLst>
                                        </p:cTn>
                                        <p:tgtEl>
                                          <p:spTgt spid="41"/>
                                        </p:tgtEl>
                                      </p:cBhvr>
                                      <p:to x="100000" y="100000"/>
                                    </p:animScale>
                                  </p:childTnLst>
                                </p:cTn>
                              </p:par>
                              <p:par>
                                <p:cTn id="173" presetID="26" presetClass="entr" presetSubtype="0" fill="hold" grpId="0" nodeType="with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wipe(down)">
                                      <p:cBhvr>
                                        <p:cTn id="175" dur="580">
                                          <p:stCondLst>
                                            <p:cond delay="0"/>
                                          </p:stCondLst>
                                        </p:cTn>
                                        <p:tgtEl>
                                          <p:spTgt spid="43"/>
                                        </p:tgtEl>
                                      </p:cBhvr>
                                    </p:animEffect>
                                    <p:anim calcmode="lin" valueType="num">
                                      <p:cBhvr>
                                        <p:cTn id="176"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81" dur="26">
                                          <p:stCondLst>
                                            <p:cond delay="650"/>
                                          </p:stCondLst>
                                        </p:cTn>
                                        <p:tgtEl>
                                          <p:spTgt spid="43"/>
                                        </p:tgtEl>
                                      </p:cBhvr>
                                      <p:to x="100000" y="60000"/>
                                    </p:animScale>
                                    <p:animScale>
                                      <p:cBhvr>
                                        <p:cTn id="182" dur="166" decel="50000">
                                          <p:stCondLst>
                                            <p:cond delay="676"/>
                                          </p:stCondLst>
                                        </p:cTn>
                                        <p:tgtEl>
                                          <p:spTgt spid="43"/>
                                        </p:tgtEl>
                                      </p:cBhvr>
                                      <p:to x="100000" y="100000"/>
                                    </p:animScale>
                                    <p:animScale>
                                      <p:cBhvr>
                                        <p:cTn id="183" dur="26">
                                          <p:stCondLst>
                                            <p:cond delay="1312"/>
                                          </p:stCondLst>
                                        </p:cTn>
                                        <p:tgtEl>
                                          <p:spTgt spid="43"/>
                                        </p:tgtEl>
                                      </p:cBhvr>
                                      <p:to x="100000" y="80000"/>
                                    </p:animScale>
                                    <p:animScale>
                                      <p:cBhvr>
                                        <p:cTn id="184" dur="166" decel="50000">
                                          <p:stCondLst>
                                            <p:cond delay="1338"/>
                                          </p:stCondLst>
                                        </p:cTn>
                                        <p:tgtEl>
                                          <p:spTgt spid="43"/>
                                        </p:tgtEl>
                                      </p:cBhvr>
                                      <p:to x="100000" y="100000"/>
                                    </p:animScale>
                                    <p:animScale>
                                      <p:cBhvr>
                                        <p:cTn id="185" dur="26">
                                          <p:stCondLst>
                                            <p:cond delay="1642"/>
                                          </p:stCondLst>
                                        </p:cTn>
                                        <p:tgtEl>
                                          <p:spTgt spid="43"/>
                                        </p:tgtEl>
                                      </p:cBhvr>
                                      <p:to x="100000" y="90000"/>
                                    </p:animScale>
                                    <p:animScale>
                                      <p:cBhvr>
                                        <p:cTn id="186" dur="166" decel="50000">
                                          <p:stCondLst>
                                            <p:cond delay="1668"/>
                                          </p:stCondLst>
                                        </p:cTn>
                                        <p:tgtEl>
                                          <p:spTgt spid="43"/>
                                        </p:tgtEl>
                                      </p:cBhvr>
                                      <p:to x="100000" y="100000"/>
                                    </p:animScale>
                                    <p:animScale>
                                      <p:cBhvr>
                                        <p:cTn id="187" dur="26">
                                          <p:stCondLst>
                                            <p:cond delay="1808"/>
                                          </p:stCondLst>
                                        </p:cTn>
                                        <p:tgtEl>
                                          <p:spTgt spid="43"/>
                                        </p:tgtEl>
                                      </p:cBhvr>
                                      <p:to x="100000" y="95000"/>
                                    </p:animScale>
                                    <p:animScale>
                                      <p:cBhvr>
                                        <p:cTn id="188" dur="166" decel="50000">
                                          <p:stCondLst>
                                            <p:cond delay="1834"/>
                                          </p:stCondLst>
                                        </p:cTn>
                                        <p:tgtEl>
                                          <p:spTgt spid="43"/>
                                        </p:tgtEl>
                                      </p:cBhvr>
                                      <p:to x="100000" y="100000"/>
                                    </p:animScale>
                                  </p:childTnLst>
                                </p:cTn>
                              </p:par>
                              <p:par>
                                <p:cTn id="189" presetID="26" presetClass="entr" presetSubtype="0" fill="hold" grpId="0" nodeType="with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wipe(down)">
                                      <p:cBhvr>
                                        <p:cTn id="191" dur="580">
                                          <p:stCondLst>
                                            <p:cond delay="0"/>
                                          </p:stCondLst>
                                        </p:cTn>
                                        <p:tgtEl>
                                          <p:spTgt spid="45"/>
                                        </p:tgtEl>
                                      </p:cBhvr>
                                    </p:animEffect>
                                    <p:anim calcmode="lin" valueType="num">
                                      <p:cBhvr>
                                        <p:cTn id="19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97" dur="26">
                                          <p:stCondLst>
                                            <p:cond delay="650"/>
                                          </p:stCondLst>
                                        </p:cTn>
                                        <p:tgtEl>
                                          <p:spTgt spid="45"/>
                                        </p:tgtEl>
                                      </p:cBhvr>
                                      <p:to x="100000" y="60000"/>
                                    </p:animScale>
                                    <p:animScale>
                                      <p:cBhvr>
                                        <p:cTn id="198" dur="166" decel="50000">
                                          <p:stCondLst>
                                            <p:cond delay="676"/>
                                          </p:stCondLst>
                                        </p:cTn>
                                        <p:tgtEl>
                                          <p:spTgt spid="45"/>
                                        </p:tgtEl>
                                      </p:cBhvr>
                                      <p:to x="100000" y="100000"/>
                                    </p:animScale>
                                    <p:animScale>
                                      <p:cBhvr>
                                        <p:cTn id="199" dur="26">
                                          <p:stCondLst>
                                            <p:cond delay="1312"/>
                                          </p:stCondLst>
                                        </p:cTn>
                                        <p:tgtEl>
                                          <p:spTgt spid="45"/>
                                        </p:tgtEl>
                                      </p:cBhvr>
                                      <p:to x="100000" y="80000"/>
                                    </p:animScale>
                                    <p:animScale>
                                      <p:cBhvr>
                                        <p:cTn id="200" dur="166" decel="50000">
                                          <p:stCondLst>
                                            <p:cond delay="1338"/>
                                          </p:stCondLst>
                                        </p:cTn>
                                        <p:tgtEl>
                                          <p:spTgt spid="45"/>
                                        </p:tgtEl>
                                      </p:cBhvr>
                                      <p:to x="100000" y="100000"/>
                                    </p:animScale>
                                    <p:animScale>
                                      <p:cBhvr>
                                        <p:cTn id="201" dur="26">
                                          <p:stCondLst>
                                            <p:cond delay="1642"/>
                                          </p:stCondLst>
                                        </p:cTn>
                                        <p:tgtEl>
                                          <p:spTgt spid="45"/>
                                        </p:tgtEl>
                                      </p:cBhvr>
                                      <p:to x="100000" y="90000"/>
                                    </p:animScale>
                                    <p:animScale>
                                      <p:cBhvr>
                                        <p:cTn id="202" dur="166" decel="50000">
                                          <p:stCondLst>
                                            <p:cond delay="1668"/>
                                          </p:stCondLst>
                                        </p:cTn>
                                        <p:tgtEl>
                                          <p:spTgt spid="45"/>
                                        </p:tgtEl>
                                      </p:cBhvr>
                                      <p:to x="100000" y="100000"/>
                                    </p:animScale>
                                    <p:animScale>
                                      <p:cBhvr>
                                        <p:cTn id="203" dur="26">
                                          <p:stCondLst>
                                            <p:cond delay="1808"/>
                                          </p:stCondLst>
                                        </p:cTn>
                                        <p:tgtEl>
                                          <p:spTgt spid="45"/>
                                        </p:tgtEl>
                                      </p:cBhvr>
                                      <p:to x="100000" y="95000"/>
                                    </p:animScale>
                                    <p:animScale>
                                      <p:cBhvr>
                                        <p:cTn id="204" dur="166" decel="50000">
                                          <p:stCondLst>
                                            <p:cond delay="1834"/>
                                          </p:stCondLst>
                                        </p:cTn>
                                        <p:tgtEl>
                                          <p:spTgt spid="45"/>
                                        </p:tgtEl>
                                      </p:cBhvr>
                                      <p:to x="100000" y="100000"/>
                                    </p:animScale>
                                  </p:childTnLst>
                                </p:cTn>
                              </p:par>
                              <p:par>
                                <p:cTn id="205" presetID="26" presetClass="entr" presetSubtype="0" fill="hold" grpId="0" nodeType="withEffect">
                                  <p:stCondLst>
                                    <p:cond delay="0"/>
                                  </p:stCondLst>
                                  <p:childTnLst>
                                    <p:set>
                                      <p:cBhvr>
                                        <p:cTn id="206" dur="1" fill="hold">
                                          <p:stCondLst>
                                            <p:cond delay="0"/>
                                          </p:stCondLst>
                                        </p:cTn>
                                        <p:tgtEl>
                                          <p:spTgt spid="46"/>
                                        </p:tgtEl>
                                        <p:attrNameLst>
                                          <p:attrName>style.visibility</p:attrName>
                                        </p:attrNameLst>
                                      </p:cBhvr>
                                      <p:to>
                                        <p:strVal val="visible"/>
                                      </p:to>
                                    </p:set>
                                    <p:animEffect transition="in" filter="wipe(down)">
                                      <p:cBhvr>
                                        <p:cTn id="207" dur="580">
                                          <p:stCondLst>
                                            <p:cond delay="0"/>
                                          </p:stCondLst>
                                        </p:cTn>
                                        <p:tgtEl>
                                          <p:spTgt spid="46"/>
                                        </p:tgtEl>
                                      </p:cBhvr>
                                    </p:animEffect>
                                    <p:anim calcmode="lin" valueType="num">
                                      <p:cBhvr>
                                        <p:cTn id="20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13" dur="26">
                                          <p:stCondLst>
                                            <p:cond delay="650"/>
                                          </p:stCondLst>
                                        </p:cTn>
                                        <p:tgtEl>
                                          <p:spTgt spid="46"/>
                                        </p:tgtEl>
                                      </p:cBhvr>
                                      <p:to x="100000" y="60000"/>
                                    </p:animScale>
                                    <p:animScale>
                                      <p:cBhvr>
                                        <p:cTn id="214" dur="166" decel="50000">
                                          <p:stCondLst>
                                            <p:cond delay="676"/>
                                          </p:stCondLst>
                                        </p:cTn>
                                        <p:tgtEl>
                                          <p:spTgt spid="46"/>
                                        </p:tgtEl>
                                      </p:cBhvr>
                                      <p:to x="100000" y="100000"/>
                                    </p:animScale>
                                    <p:animScale>
                                      <p:cBhvr>
                                        <p:cTn id="215" dur="26">
                                          <p:stCondLst>
                                            <p:cond delay="1312"/>
                                          </p:stCondLst>
                                        </p:cTn>
                                        <p:tgtEl>
                                          <p:spTgt spid="46"/>
                                        </p:tgtEl>
                                      </p:cBhvr>
                                      <p:to x="100000" y="80000"/>
                                    </p:animScale>
                                    <p:animScale>
                                      <p:cBhvr>
                                        <p:cTn id="216" dur="166" decel="50000">
                                          <p:stCondLst>
                                            <p:cond delay="1338"/>
                                          </p:stCondLst>
                                        </p:cTn>
                                        <p:tgtEl>
                                          <p:spTgt spid="46"/>
                                        </p:tgtEl>
                                      </p:cBhvr>
                                      <p:to x="100000" y="100000"/>
                                    </p:animScale>
                                    <p:animScale>
                                      <p:cBhvr>
                                        <p:cTn id="217" dur="26">
                                          <p:stCondLst>
                                            <p:cond delay="1642"/>
                                          </p:stCondLst>
                                        </p:cTn>
                                        <p:tgtEl>
                                          <p:spTgt spid="46"/>
                                        </p:tgtEl>
                                      </p:cBhvr>
                                      <p:to x="100000" y="90000"/>
                                    </p:animScale>
                                    <p:animScale>
                                      <p:cBhvr>
                                        <p:cTn id="218" dur="166" decel="50000">
                                          <p:stCondLst>
                                            <p:cond delay="1668"/>
                                          </p:stCondLst>
                                        </p:cTn>
                                        <p:tgtEl>
                                          <p:spTgt spid="46"/>
                                        </p:tgtEl>
                                      </p:cBhvr>
                                      <p:to x="100000" y="100000"/>
                                    </p:animScale>
                                    <p:animScale>
                                      <p:cBhvr>
                                        <p:cTn id="219" dur="26">
                                          <p:stCondLst>
                                            <p:cond delay="1808"/>
                                          </p:stCondLst>
                                        </p:cTn>
                                        <p:tgtEl>
                                          <p:spTgt spid="46"/>
                                        </p:tgtEl>
                                      </p:cBhvr>
                                      <p:to x="100000" y="95000"/>
                                    </p:animScale>
                                    <p:animScale>
                                      <p:cBhvr>
                                        <p:cTn id="220" dur="166" decel="50000">
                                          <p:stCondLst>
                                            <p:cond delay="1834"/>
                                          </p:stCondLst>
                                        </p:cTn>
                                        <p:tgtEl>
                                          <p:spTgt spid="46"/>
                                        </p:tgtEl>
                                      </p:cBhvr>
                                      <p:to x="100000" y="100000"/>
                                    </p:animScale>
                                  </p:childTnLst>
                                </p:cTn>
                              </p:par>
                              <p:par>
                                <p:cTn id="221" presetID="26" presetClass="entr" presetSubtype="0" fill="hold" nodeType="withEffect">
                                  <p:stCondLst>
                                    <p:cond delay="0"/>
                                  </p:stCondLst>
                                  <p:childTnLst>
                                    <p:set>
                                      <p:cBhvr>
                                        <p:cTn id="222" dur="1" fill="hold">
                                          <p:stCondLst>
                                            <p:cond delay="0"/>
                                          </p:stCondLst>
                                        </p:cTn>
                                        <p:tgtEl>
                                          <p:spTgt spid="47"/>
                                        </p:tgtEl>
                                        <p:attrNameLst>
                                          <p:attrName>style.visibility</p:attrName>
                                        </p:attrNameLst>
                                      </p:cBhvr>
                                      <p:to>
                                        <p:strVal val="visible"/>
                                      </p:to>
                                    </p:set>
                                    <p:animEffect transition="in" filter="wipe(down)">
                                      <p:cBhvr>
                                        <p:cTn id="223" dur="580">
                                          <p:stCondLst>
                                            <p:cond delay="0"/>
                                          </p:stCondLst>
                                        </p:cTn>
                                        <p:tgtEl>
                                          <p:spTgt spid="47"/>
                                        </p:tgtEl>
                                      </p:cBhvr>
                                    </p:animEffect>
                                    <p:anim calcmode="lin" valueType="num">
                                      <p:cBhvr>
                                        <p:cTn id="224"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29" dur="26">
                                          <p:stCondLst>
                                            <p:cond delay="650"/>
                                          </p:stCondLst>
                                        </p:cTn>
                                        <p:tgtEl>
                                          <p:spTgt spid="47"/>
                                        </p:tgtEl>
                                      </p:cBhvr>
                                      <p:to x="100000" y="60000"/>
                                    </p:animScale>
                                    <p:animScale>
                                      <p:cBhvr>
                                        <p:cTn id="230" dur="166" decel="50000">
                                          <p:stCondLst>
                                            <p:cond delay="676"/>
                                          </p:stCondLst>
                                        </p:cTn>
                                        <p:tgtEl>
                                          <p:spTgt spid="47"/>
                                        </p:tgtEl>
                                      </p:cBhvr>
                                      <p:to x="100000" y="100000"/>
                                    </p:animScale>
                                    <p:animScale>
                                      <p:cBhvr>
                                        <p:cTn id="231" dur="26">
                                          <p:stCondLst>
                                            <p:cond delay="1312"/>
                                          </p:stCondLst>
                                        </p:cTn>
                                        <p:tgtEl>
                                          <p:spTgt spid="47"/>
                                        </p:tgtEl>
                                      </p:cBhvr>
                                      <p:to x="100000" y="80000"/>
                                    </p:animScale>
                                    <p:animScale>
                                      <p:cBhvr>
                                        <p:cTn id="232" dur="166" decel="50000">
                                          <p:stCondLst>
                                            <p:cond delay="1338"/>
                                          </p:stCondLst>
                                        </p:cTn>
                                        <p:tgtEl>
                                          <p:spTgt spid="47"/>
                                        </p:tgtEl>
                                      </p:cBhvr>
                                      <p:to x="100000" y="100000"/>
                                    </p:animScale>
                                    <p:animScale>
                                      <p:cBhvr>
                                        <p:cTn id="233" dur="26">
                                          <p:stCondLst>
                                            <p:cond delay="1642"/>
                                          </p:stCondLst>
                                        </p:cTn>
                                        <p:tgtEl>
                                          <p:spTgt spid="47"/>
                                        </p:tgtEl>
                                      </p:cBhvr>
                                      <p:to x="100000" y="90000"/>
                                    </p:animScale>
                                    <p:animScale>
                                      <p:cBhvr>
                                        <p:cTn id="234" dur="166" decel="50000">
                                          <p:stCondLst>
                                            <p:cond delay="1668"/>
                                          </p:stCondLst>
                                        </p:cTn>
                                        <p:tgtEl>
                                          <p:spTgt spid="47"/>
                                        </p:tgtEl>
                                      </p:cBhvr>
                                      <p:to x="100000" y="100000"/>
                                    </p:animScale>
                                    <p:animScale>
                                      <p:cBhvr>
                                        <p:cTn id="235" dur="26">
                                          <p:stCondLst>
                                            <p:cond delay="1808"/>
                                          </p:stCondLst>
                                        </p:cTn>
                                        <p:tgtEl>
                                          <p:spTgt spid="47"/>
                                        </p:tgtEl>
                                      </p:cBhvr>
                                      <p:to x="100000" y="95000"/>
                                    </p:animScale>
                                    <p:animScale>
                                      <p:cBhvr>
                                        <p:cTn id="236" dur="166" decel="50000">
                                          <p:stCondLst>
                                            <p:cond delay="1834"/>
                                          </p:stCondLst>
                                        </p:cTn>
                                        <p:tgtEl>
                                          <p:spTgt spid="47"/>
                                        </p:tgtEl>
                                      </p:cBhvr>
                                      <p:to x="100000" y="100000"/>
                                    </p:animScale>
                                  </p:childTnLst>
                                </p:cTn>
                              </p:par>
                              <p:par>
                                <p:cTn id="237" presetID="26" presetClass="entr" presetSubtype="0" fill="hold" nodeType="withEffect">
                                  <p:stCondLst>
                                    <p:cond delay="0"/>
                                  </p:stCondLst>
                                  <p:childTnLst>
                                    <p:set>
                                      <p:cBhvr>
                                        <p:cTn id="238" dur="1" fill="hold">
                                          <p:stCondLst>
                                            <p:cond delay="0"/>
                                          </p:stCondLst>
                                        </p:cTn>
                                        <p:tgtEl>
                                          <p:spTgt spid="50"/>
                                        </p:tgtEl>
                                        <p:attrNameLst>
                                          <p:attrName>style.visibility</p:attrName>
                                        </p:attrNameLst>
                                      </p:cBhvr>
                                      <p:to>
                                        <p:strVal val="visible"/>
                                      </p:to>
                                    </p:set>
                                    <p:animEffect transition="in" filter="wipe(down)">
                                      <p:cBhvr>
                                        <p:cTn id="239" dur="580">
                                          <p:stCondLst>
                                            <p:cond delay="0"/>
                                          </p:stCondLst>
                                        </p:cTn>
                                        <p:tgtEl>
                                          <p:spTgt spid="50"/>
                                        </p:tgtEl>
                                      </p:cBhvr>
                                    </p:animEffect>
                                    <p:anim calcmode="lin" valueType="num">
                                      <p:cBhvr>
                                        <p:cTn id="240"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45" dur="26">
                                          <p:stCondLst>
                                            <p:cond delay="650"/>
                                          </p:stCondLst>
                                        </p:cTn>
                                        <p:tgtEl>
                                          <p:spTgt spid="50"/>
                                        </p:tgtEl>
                                      </p:cBhvr>
                                      <p:to x="100000" y="60000"/>
                                    </p:animScale>
                                    <p:animScale>
                                      <p:cBhvr>
                                        <p:cTn id="246" dur="166" decel="50000">
                                          <p:stCondLst>
                                            <p:cond delay="676"/>
                                          </p:stCondLst>
                                        </p:cTn>
                                        <p:tgtEl>
                                          <p:spTgt spid="50"/>
                                        </p:tgtEl>
                                      </p:cBhvr>
                                      <p:to x="100000" y="100000"/>
                                    </p:animScale>
                                    <p:animScale>
                                      <p:cBhvr>
                                        <p:cTn id="247" dur="26">
                                          <p:stCondLst>
                                            <p:cond delay="1312"/>
                                          </p:stCondLst>
                                        </p:cTn>
                                        <p:tgtEl>
                                          <p:spTgt spid="50"/>
                                        </p:tgtEl>
                                      </p:cBhvr>
                                      <p:to x="100000" y="80000"/>
                                    </p:animScale>
                                    <p:animScale>
                                      <p:cBhvr>
                                        <p:cTn id="248" dur="166" decel="50000">
                                          <p:stCondLst>
                                            <p:cond delay="1338"/>
                                          </p:stCondLst>
                                        </p:cTn>
                                        <p:tgtEl>
                                          <p:spTgt spid="50"/>
                                        </p:tgtEl>
                                      </p:cBhvr>
                                      <p:to x="100000" y="100000"/>
                                    </p:animScale>
                                    <p:animScale>
                                      <p:cBhvr>
                                        <p:cTn id="249" dur="26">
                                          <p:stCondLst>
                                            <p:cond delay="1642"/>
                                          </p:stCondLst>
                                        </p:cTn>
                                        <p:tgtEl>
                                          <p:spTgt spid="50"/>
                                        </p:tgtEl>
                                      </p:cBhvr>
                                      <p:to x="100000" y="90000"/>
                                    </p:animScale>
                                    <p:animScale>
                                      <p:cBhvr>
                                        <p:cTn id="250" dur="166" decel="50000">
                                          <p:stCondLst>
                                            <p:cond delay="1668"/>
                                          </p:stCondLst>
                                        </p:cTn>
                                        <p:tgtEl>
                                          <p:spTgt spid="50"/>
                                        </p:tgtEl>
                                      </p:cBhvr>
                                      <p:to x="100000" y="100000"/>
                                    </p:animScale>
                                    <p:animScale>
                                      <p:cBhvr>
                                        <p:cTn id="251" dur="26">
                                          <p:stCondLst>
                                            <p:cond delay="1808"/>
                                          </p:stCondLst>
                                        </p:cTn>
                                        <p:tgtEl>
                                          <p:spTgt spid="50"/>
                                        </p:tgtEl>
                                      </p:cBhvr>
                                      <p:to x="100000" y="95000"/>
                                    </p:animScale>
                                    <p:animScale>
                                      <p:cBhvr>
                                        <p:cTn id="252" dur="166" decel="50000">
                                          <p:stCondLst>
                                            <p:cond delay="1834"/>
                                          </p:stCondLst>
                                        </p:cTn>
                                        <p:tgtEl>
                                          <p:spTgt spid="50"/>
                                        </p:tgtEl>
                                      </p:cBhvr>
                                      <p:to x="100000" y="100000"/>
                                    </p:animScale>
                                  </p:childTnLst>
                                </p:cTn>
                              </p:par>
                            </p:childTnLst>
                          </p:cTn>
                        </p:par>
                        <p:par>
                          <p:cTn id="253" fill="hold">
                            <p:stCondLst>
                              <p:cond delay="2000"/>
                            </p:stCondLst>
                            <p:childTnLst>
                              <p:par>
                                <p:cTn id="254" presetID="16" presetClass="entr" presetSubtype="21" fill="hold" grpId="0" nodeType="afterEffect">
                                  <p:stCondLst>
                                    <p:cond delay="0"/>
                                  </p:stCondLst>
                                  <p:childTnLst>
                                    <p:set>
                                      <p:cBhvr>
                                        <p:cTn id="255" dur="1" fill="hold">
                                          <p:stCondLst>
                                            <p:cond delay="0"/>
                                          </p:stCondLst>
                                        </p:cTn>
                                        <p:tgtEl>
                                          <p:spTgt spid="14"/>
                                        </p:tgtEl>
                                        <p:attrNameLst>
                                          <p:attrName>style.visibility</p:attrName>
                                        </p:attrNameLst>
                                      </p:cBhvr>
                                      <p:to>
                                        <p:strVal val="visible"/>
                                      </p:to>
                                    </p:set>
                                    <p:animEffect transition="in" filter="barn(inVertical)">
                                      <p:cBhvr>
                                        <p:cTn id="256" dur="500"/>
                                        <p:tgtEl>
                                          <p:spTgt spid="14"/>
                                        </p:tgtEl>
                                      </p:cBhvr>
                                    </p:animEffect>
                                  </p:childTnLst>
                                </p:cTn>
                              </p:par>
                            </p:childTnLst>
                          </p:cTn>
                        </p:par>
                      </p:childTnLst>
                    </p:cTn>
                  </p:par>
                  <p:par>
                    <p:cTn id="257" fill="hold">
                      <p:stCondLst>
                        <p:cond delay="indefinite"/>
                      </p:stCondLst>
                      <p:childTnLst>
                        <p:par>
                          <p:cTn id="258" fill="hold">
                            <p:stCondLst>
                              <p:cond delay="0"/>
                            </p:stCondLst>
                            <p:childTnLst>
                              <p:par>
                                <p:cTn id="259" presetID="16" presetClass="entr" presetSubtype="21" fill="hold" nodeType="clickEffect">
                                  <p:stCondLst>
                                    <p:cond delay="0"/>
                                  </p:stCondLst>
                                  <p:childTnLst>
                                    <p:set>
                                      <p:cBhvr>
                                        <p:cTn id="260" dur="1" fill="hold">
                                          <p:stCondLst>
                                            <p:cond delay="0"/>
                                          </p:stCondLst>
                                        </p:cTn>
                                        <p:tgtEl>
                                          <p:spTgt spid="58"/>
                                        </p:tgtEl>
                                        <p:attrNameLst>
                                          <p:attrName>style.visibility</p:attrName>
                                        </p:attrNameLst>
                                      </p:cBhvr>
                                      <p:to>
                                        <p:strVal val="visible"/>
                                      </p:to>
                                    </p:set>
                                    <p:animEffect transition="in" filter="barn(inVertical)">
                                      <p:cBhvr>
                                        <p:cTn id="261" dur="500"/>
                                        <p:tgtEl>
                                          <p:spTgt spid="58"/>
                                        </p:tgtEl>
                                      </p:cBhvr>
                                    </p:animEffect>
                                  </p:childTnLst>
                                </p:cTn>
                              </p:par>
                              <p:par>
                                <p:cTn id="262" presetID="16" presetClass="entr" presetSubtype="21" fill="hold" nodeType="withEffect">
                                  <p:stCondLst>
                                    <p:cond delay="0"/>
                                  </p:stCondLst>
                                  <p:childTnLst>
                                    <p:set>
                                      <p:cBhvr>
                                        <p:cTn id="263" dur="1" fill="hold">
                                          <p:stCondLst>
                                            <p:cond delay="0"/>
                                          </p:stCondLst>
                                        </p:cTn>
                                        <p:tgtEl>
                                          <p:spTgt spid="61"/>
                                        </p:tgtEl>
                                        <p:attrNameLst>
                                          <p:attrName>style.visibility</p:attrName>
                                        </p:attrNameLst>
                                      </p:cBhvr>
                                      <p:to>
                                        <p:strVal val="visible"/>
                                      </p:to>
                                    </p:set>
                                    <p:animEffect transition="in" filter="barn(inVertical)">
                                      <p:cBhvr>
                                        <p:cTn id="264" dur="500"/>
                                        <p:tgtEl>
                                          <p:spTgt spid="61"/>
                                        </p:tgtEl>
                                      </p:cBhvr>
                                    </p:animEffect>
                                  </p:childTnLst>
                                </p:cTn>
                              </p:par>
                              <p:par>
                                <p:cTn id="265" presetID="16" presetClass="entr" presetSubtype="21" fill="hold" nodeType="withEffect">
                                  <p:stCondLst>
                                    <p:cond delay="0"/>
                                  </p:stCondLst>
                                  <p:childTnLst>
                                    <p:set>
                                      <p:cBhvr>
                                        <p:cTn id="266" dur="1" fill="hold">
                                          <p:stCondLst>
                                            <p:cond delay="0"/>
                                          </p:stCondLst>
                                        </p:cTn>
                                        <p:tgtEl>
                                          <p:spTgt spid="64"/>
                                        </p:tgtEl>
                                        <p:attrNameLst>
                                          <p:attrName>style.visibility</p:attrName>
                                        </p:attrNameLst>
                                      </p:cBhvr>
                                      <p:to>
                                        <p:strVal val="visible"/>
                                      </p:to>
                                    </p:set>
                                    <p:animEffect transition="in" filter="barn(inVertical)">
                                      <p:cBhvr>
                                        <p:cTn id="267" dur="500"/>
                                        <p:tgtEl>
                                          <p:spTgt spid="64"/>
                                        </p:tgtEl>
                                      </p:cBhvr>
                                    </p:animEffect>
                                  </p:childTnLst>
                                </p:cTn>
                              </p:par>
                              <p:par>
                                <p:cTn id="268" presetID="16" presetClass="entr" presetSubtype="21" fill="hold" nodeType="withEffect">
                                  <p:stCondLst>
                                    <p:cond delay="0"/>
                                  </p:stCondLst>
                                  <p:childTnLst>
                                    <p:set>
                                      <p:cBhvr>
                                        <p:cTn id="269" dur="1" fill="hold">
                                          <p:stCondLst>
                                            <p:cond delay="0"/>
                                          </p:stCondLst>
                                        </p:cTn>
                                        <p:tgtEl>
                                          <p:spTgt spid="67"/>
                                        </p:tgtEl>
                                        <p:attrNameLst>
                                          <p:attrName>style.visibility</p:attrName>
                                        </p:attrNameLst>
                                      </p:cBhvr>
                                      <p:to>
                                        <p:strVal val="visible"/>
                                      </p:to>
                                    </p:set>
                                    <p:animEffect transition="in" filter="barn(inVertical)">
                                      <p:cBhvr>
                                        <p:cTn id="270" dur="500"/>
                                        <p:tgtEl>
                                          <p:spTgt spid="67"/>
                                        </p:tgtEl>
                                      </p:cBhvr>
                                    </p:animEffect>
                                  </p:childTnLst>
                                </p:cTn>
                              </p:par>
                              <p:par>
                                <p:cTn id="271" presetID="16" presetClass="entr" presetSubtype="21" fill="hold" nodeType="withEffect">
                                  <p:stCondLst>
                                    <p:cond delay="0"/>
                                  </p:stCondLst>
                                  <p:childTnLst>
                                    <p:set>
                                      <p:cBhvr>
                                        <p:cTn id="272" dur="1" fill="hold">
                                          <p:stCondLst>
                                            <p:cond delay="0"/>
                                          </p:stCondLst>
                                        </p:cTn>
                                        <p:tgtEl>
                                          <p:spTgt spid="86"/>
                                        </p:tgtEl>
                                        <p:attrNameLst>
                                          <p:attrName>style.visibility</p:attrName>
                                        </p:attrNameLst>
                                      </p:cBhvr>
                                      <p:to>
                                        <p:strVal val="visible"/>
                                      </p:to>
                                    </p:set>
                                    <p:animEffect transition="in" filter="barn(inVertical)">
                                      <p:cBhvr>
                                        <p:cTn id="273" dur="500"/>
                                        <p:tgtEl>
                                          <p:spTgt spid="86"/>
                                        </p:tgtEl>
                                      </p:cBhvr>
                                    </p:animEffect>
                                  </p:childTnLst>
                                </p:cTn>
                              </p:par>
                            </p:childTnLst>
                          </p:cTn>
                        </p:par>
                      </p:childTnLst>
                    </p:cTn>
                  </p:par>
                  <p:par>
                    <p:cTn id="274" fill="hold">
                      <p:stCondLst>
                        <p:cond delay="indefinite"/>
                      </p:stCondLst>
                      <p:childTnLst>
                        <p:par>
                          <p:cTn id="275" fill="hold">
                            <p:stCondLst>
                              <p:cond delay="0"/>
                            </p:stCondLst>
                            <p:childTnLst>
                              <p:par>
                                <p:cTn id="276" presetID="45" presetClass="entr" presetSubtype="0" fill="hold" grpId="0" nodeType="clickEffect">
                                  <p:stCondLst>
                                    <p:cond delay="0"/>
                                  </p:stCondLst>
                                  <p:childTnLst>
                                    <p:set>
                                      <p:cBhvr>
                                        <p:cTn id="277" dur="1" fill="hold">
                                          <p:stCondLst>
                                            <p:cond delay="0"/>
                                          </p:stCondLst>
                                        </p:cTn>
                                        <p:tgtEl>
                                          <p:spTgt spid="17"/>
                                        </p:tgtEl>
                                        <p:attrNameLst>
                                          <p:attrName>style.visibility</p:attrName>
                                        </p:attrNameLst>
                                      </p:cBhvr>
                                      <p:to>
                                        <p:strVal val="visible"/>
                                      </p:to>
                                    </p:set>
                                    <p:animEffect transition="in" filter="fade">
                                      <p:cBhvr>
                                        <p:cTn id="278" dur="1000"/>
                                        <p:tgtEl>
                                          <p:spTgt spid="17"/>
                                        </p:tgtEl>
                                      </p:cBhvr>
                                    </p:animEffect>
                                    <p:anim calcmode="lin" valueType="num">
                                      <p:cBhvr>
                                        <p:cTn id="279" dur="1000" fill="hold"/>
                                        <p:tgtEl>
                                          <p:spTgt spid="17"/>
                                        </p:tgtEl>
                                        <p:attrNameLst>
                                          <p:attrName>ppt_w</p:attrName>
                                        </p:attrNameLst>
                                      </p:cBhvr>
                                      <p:tavLst>
                                        <p:tav tm="0" fmla="#ppt_w*sin(2.5*pi*$)">
                                          <p:val>
                                            <p:fltVal val="0"/>
                                          </p:val>
                                        </p:tav>
                                        <p:tav tm="100000">
                                          <p:val>
                                            <p:fltVal val="1"/>
                                          </p:val>
                                        </p:tav>
                                      </p:tavLst>
                                    </p:anim>
                                    <p:anim calcmode="lin" valueType="num">
                                      <p:cBhvr>
                                        <p:cTn id="280" dur="1000" fill="hold"/>
                                        <p:tgtEl>
                                          <p:spTgt spid="17"/>
                                        </p:tgtEl>
                                        <p:attrNameLst>
                                          <p:attrName>ppt_h</p:attrName>
                                        </p:attrNameLst>
                                      </p:cBhvr>
                                      <p:tavLst>
                                        <p:tav tm="0">
                                          <p:val>
                                            <p:strVal val="#ppt_h"/>
                                          </p:val>
                                        </p:tav>
                                        <p:tav tm="100000">
                                          <p:val>
                                            <p:strVal val="#ppt_h"/>
                                          </p:val>
                                        </p:tav>
                                      </p:tavLst>
                                    </p:anim>
                                  </p:childTnLst>
                                </p:cTn>
                              </p:par>
                              <p:par>
                                <p:cTn id="281" presetID="45" presetClass="entr" presetSubtype="0" fill="hold" grpId="0" nodeType="withEffect">
                                  <p:stCondLst>
                                    <p:cond delay="0"/>
                                  </p:stCondLst>
                                  <p:childTnLst>
                                    <p:set>
                                      <p:cBhvr>
                                        <p:cTn id="282" dur="1" fill="hold">
                                          <p:stCondLst>
                                            <p:cond delay="0"/>
                                          </p:stCondLst>
                                        </p:cTn>
                                        <p:tgtEl>
                                          <p:spTgt spid="53"/>
                                        </p:tgtEl>
                                        <p:attrNameLst>
                                          <p:attrName>style.visibility</p:attrName>
                                        </p:attrNameLst>
                                      </p:cBhvr>
                                      <p:to>
                                        <p:strVal val="visible"/>
                                      </p:to>
                                    </p:set>
                                    <p:animEffect transition="in" filter="fade">
                                      <p:cBhvr>
                                        <p:cTn id="283" dur="1000"/>
                                        <p:tgtEl>
                                          <p:spTgt spid="53"/>
                                        </p:tgtEl>
                                      </p:cBhvr>
                                    </p:animEffect>
                                    <p:anim calcmode="lin" valueType="num">
                                      <p:cBhvr>
                                        <p:cTn id="284" dur="1000" fill="hold"/>
                                        <p:tgtEl>
                                          <p:spTgt spid="53"/>
                                        </p:tgtEl>
                                        <p:attrNameLst>
                                          <p:attrName>ppt_w</p:attrName>
                                        </p:attrNameLst>
                                      </p:cBhvr>
                                      <p:tavLst>
                                        <p:tav tm="0" fmla="#ppt_w*sin(2.5*pi*$)">
                                          <p:val>
                                            <p:fltVal val="0"/>
                                          </p:val>
                                        </p:tav>
                                        <p:tav tm="100000">
                                          <p:val>
                                            <p:fltVal val="1"/>
                                          </p:val>
                                        </p:tav>
                                      </p:tavLst>
                                    </p:anim>
                                    <p:anim calcmode="lin" valueType="num">
                                      <p:cBhvr>
                                        <p:cTn id="285" dur="1000" fill="hold"/>
                                        <p:tgtEl>
                                          <p:spTgt spid="5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54"/>
                                        </p:tgtEl>
                                        <p:attrNameLst>
                                          <p:attrName>style.visibility</p:attrName>
                                        </p:attrNameLst>
                                      </p:cBhvr>
                                      <p:to>
                                        <p:strVal val="visible"/>
                                      </p:to>
                                    </p:set>
                                    <p:animEffect transition="in" filter="fade">
                                      <p:cBhvr>
                                        <p:cTn id="288" dur="1000"/>
                                        <p:tgtEl>
                                          <p:spTgt spid="54"/>
                                        </p:tgtEl>
                                      </p:cBhvr>
                                    </p:animEffect>
                                    <p:anim calcmode="lin" valueType="num">
                                      <p:cBhvr>
                                        <p:cTn id="289" dur="1000" fill="hold"/>
                                        <p:tgtEl>
                                          <p:spTgt spid="54"/>
                                        </p:tgtEl>
                                        <p:attrNameLst>
                                          <p:attrName>ppt_w</p:attrName>
                                        </p:attrNameLst>
                                      </p:cBhvr>
                                      <p:tavLst>
                                        <p:tav tm="0" fmla="#ppt_w*sin(2.5*pi*$)">
                                          <p:val>
                                            <p:fltVal val="0"/>
                                          </p:val>
                                        </p:tav>
                                        <p:tav tm="100000">
                                          <p:val>
                                            <p:fltVal val="1"/>
                                          </p:val>
                                        </p:tav>
                                      </p:tavLst>
                                    </p:anim>
                                    <p:anim calcmode="lin" valueType="num">
                                      <p:cBhvr>
                                        <p:cTn id="290" dur="1000" fill="hold"/>
                                        <p:tgtEl>
                                          <p:spTgt spid="54"/>
                                        </p:tgtEl>
                                        <p:attrNameLst>
                                          <p:attrName>ppt_h</p:attrName>
                                        </p:attrNameLst>
                                      </p:cBhvr>
                                      <p:tavLst>
                                        <p:tav tm="0">
                                          <p:val>
                                            <p:strVal val="#ppt_h"/>
                                          </p:val>
                                        </p:tav>
                                        <p:tav tm="100000">
                                          <p:val>
                                            <p:strVal val="#ppt_h"/>
                                          </p:val>
                                        </p:tav>
                                      </p:tavLst>
                                    </p:anim>
                                  </p:childTnLst>
                                </p:cTn>
                              </p:par>
                              <p:par>
                                <p:cTn id="291" presetID="45" presetClass="entr" presetSubtype="0" fill="hold" grpId="0" nodeType="withEffect">
                                  <p:stCondLst>
                                    <p:cond delay="0"/>
                                  </p:stCondLst>
                                  <p:childTnLst>
                                    <p:set>
                                      <p:cBhvr>
                                        <p:cTn id="292" dur="1" fill="hold">
                                          <p:stCondLst>
                                            <p:cond delay="0"/>
                                          </p:stCondLst>
                                        </p:cTn>
                                        <p:tgtEl>
                                          <p:spTgt spid="55"/>
                                        </p:tgtEl>
                                        <p:attrNameLst>
                                          <p:attrName>style.visibility</p:attrName>
                                        </p:attrNameLst>
                                      </p:cBhvr>
                                      <p:to>
                                        <p:strVal val="visible"/>
                                      </p:to>
                                    </p:set>
                                    <p:animEffect transition="in" filter="fade">
                                      <p:cBhvr>
                                        <p:cTn id="293" dur="1000"/>
                                        <p:tgtEl>
                                          <p:spTgt spid="55"/>
                                        </p:tgtEl>
                                      </p:cBhvr>
                                    </p:animEffect>
                                    <p:anim calcmode="lin" valueType="num">
                                      <p:cBhvr>
                                        <p:cTn id="294" dur="1000" fill="hold"/>
                                        <p:tgtEl>
                                          <p:spTgt spid="55"/>
                                        </p:tgtEl>
                                        <p:attrNameLst>
                                          <p:attrName>ppt_w</p:attrName>
                                        </p:attrNameLst>
                                      </p:cBhvr>
                                      <p:tavLst>
                                        <p:tav tm="0" fmla="#ppt_w*sin(2.5*pi*$)">
                                          <p:val>
                                            <p:fltVal val="0"/>
                                          </p:val>
                                        </p:tav>
                                        <p:tav tm="100000">
                                          <p:val>
                                            <p:fltVal val="1"/>
                                          </p:val>
                                        </p:tav>
                                      </p:tavLst>
                                    </p:anim>
                                    <p:anim calcmode="lin" valueType="num">
                                      <p:cBhvr>
                                        <p:cTn id="295" dur="1000" fill="hold"/>
                                        <p:tgtEl>
                                          <p:spTgt spid="55"/>
                                        </p:tgtEl>
                                        <p:attrNameLst>
                                          <p:attrName>ppt_h</p:attrName>
                                        </p:attrNameLst>
                                      </p:cBhvr>
                                      <p:tavLst>
                                        <p:tav tm="0">
                                          <p:val>
                                            <p:strVal val="#ppt_h"/>
                                          </p:val>
                                        </p:tav>
                                        <p:tav tm="100000">
                                          <p:val>
                                            <p:strVal val="#ppt_h"/>
                                          </p:val>
                                        </p:tav>
                                      </p:tavLst>
                                    </p:anim>
                                  </p:childTnLst>
                                </p:cTn>
                              </p:par>
                              <p:par>
                                <p:cTn id="296" presetID="45" presetClass="entr" presetSubtype="0" fill="hold" grpId="0" nodeType="withEffect">
                                  <p:stCondLst>
                                    <p:cond delay="0"/>
                                  </p:stCondLst>
                                  <p:childTnLst>
                                    <p:set>
                                      <p:cBhvr>
                                        <p:cTn id="297" dur="1" fill="hold">
                                          <p:stCondLst>
                                            <p:cond delay="0"/>
                                          </p:stCondLst>
                                        </p:cTn>
                                        <p:tgtEl>
                                          <p:spTgt spid="56"/>
                                        </p:tgtEl>
                                        <p:attrNameLst>
                                          <p:attrName>style.visibility</p:attrName>
                                        </p:attrNameLst>
                                      </p:cBhvr>
                                      <p:to>
                                        <p:strVal val="visible"/>
                                      </p:to>
                                    </p:set>
                                    <p:animEffect transition="in" filter="fade">
                                      <p:cBhvr>
                                        <p:cTn id="298" dur="1000"/>
                                        <p:tgtEl>
                                          <p:spTgt spid="56"/>
                                        </p:tgtEl>
                                      </p:cBhvr>
                                    </p:animEffect>
                                    <p:anim calcmode="lin" valueType="num">
                                      <p:cBhvr>
                                        <p:cTn id="299" dur="1000" fill="hold"/>
                                        <p:tgtEl>
                                          <p:spTgt spid="56"/>
                                        </p:tgtEl>
                                        <p:attrNameLst>
                                          <p:attrName>ppt_w</p:attrName>
                                        </p:attrNameLst>
                                      </p:cBhvr>
                                      <p:tavLst>
                                        <p:tav tm="0" fmla="#ppt_w*sin(2.5*pi*$)">
                                          <p:val>
                                            <p:fltVal val="0"/>
                                          </p:val>
                                        </p:tav>
                                        <p:tav tm="100000">
                                          <p:val>
                                            <p:fltVal val="1"/>
                                          </p:val>
                                        </p:tav>
                                      </p:tavLst>
                                    </p:anim>
                                    <p:anim calcmode="lin" valueType="num">
                                      <p:cBhvr>
                                        <p:cTn id="300" dur="1000" fill="hold"/>
                                        <p:tgtEl>
                                          <p:spTgt spid="56"/>
                                        </p:tgtEl>
                                        <p:attrNameLst>
                                          <p:attrName>ppt_h</p:attrName>
                                        </p:attrNameLst>
                                      </p:cBhvr>
                                      <p:tavLst>
                                        <p:tav tm="0">
                                          <p:val>
                                            <p:strVal val="#ppt_h"/>
                                          </p:val>
                                        </p:tav>
                                        <p:tav tm="100000">
                                          <p:val>
                                            <p:strVal val="#ppt_h"/>
                                          </p:val>
                                        </p:tav>
                                      </p:tavLst>
                                    </p:anim>
                                  </p:childTnLst>
                                </p:cTn>
                              </p:par>
                              <p:par>
                                <p:cTn id="301" presetID="45" presetClass="entr" presetSubtype="0" fill="hold" grpId="0" nodeType="withEffect">
                                  <p:stCondLst>
                                    <p:cond delay="0"/>
                                  </p:stCondLst>
                                  <p:childTnLst>
                                    <p:set>
                                      <p:cBhvr>
                                        <p:cTn id="302" dur="1" fill="hold">
                                          <p:stCondLst>
                                            <p:cond delay="0"/>
                                          </p:stCondLst>
                                        </p:cTn>
                                        <p:tgtEl>
                                          <p:spTgt spid="57"/>
                                        </p:tgtEl>
                                        <p:attrNameLst>
                                          <p:attrName>style.visibility</p:attrName>
                                        </p:attrNameLst>
                                      </p:cBhvr>
                                      <p:to>
                                        <p:strVal val="visible"/>
                                      </p:to>
                                    </p:set>
                                    <p:animEffect transition="in" filter="fade">
                                      <p:cBhvr>
                                        <p:cTn id="303" dur="1000"/>
                                        <p:tgtEl>
                                          <p:spTgt spid="57"/>
                                        </p:tgtEl>
                                      </p:cBhvr>
                                    </p:animEffect>
                                    <p:anim calcmode="lin" valueType="num">
                                      <p:cBhvr>
                                        <p:cTn id="304" dur="1000" fill="hold"/>
                                        <p:tgtEl>
                                          <p:spTgt spid="57"/>
                                        </p:tgtEl>
                                        <p:attrNameLst>
                                          <p:attrName>ppt_w</p:attrName>
                                        </p:attrNameLst>
                                      </p:cBhvr>
                                      <p:tavLst>
                                        <p:tav tm="0" fmla="#ppt_w*sin(2.5*pi*$)">
                                          <p:val>
                                            <p:fltVal val="0"/>
                                          </p:val>
                                        </p:tav>
                                        <p:tav tm="100000">
                                          <p:val>
                                            <p:fltVal val="1"/>
                                          </p:val>
                                        </p:tav>
                                      </p:tavLst>
                                    </p:anim>
                                    <p:anim calcmode="lin" valueType="num">
                                      <p:cBhvr>
                                        <p:cTn id="305" dur="1000" fill="hold"/>
                                        <p:tgtEl>
                                          <p:spTgt spid="57"/>
                                        </p:tgtEl>
                                        <p:attrNameLst>
                                          <p:attrName>ppt_h</p:attrName>
                                        </p:attrNameLst>
                                      </p:cBhvr>
                                      <p:tavLst>
                                        <p:tav tm="0">
                                          <p:val>
                                            <p:strVal val="#ppt_h"/>
                                          </p:val>
                                        </p:tav>
                                        <p:tav tm="100000">
                                          <p:val>
                                            <p:strVal val="#ppt_h"/>
                                          </p:val>
                                        </p:tav>
                                      </p:tavLst>
                                    </p:anim>
                                  </p:childTnLst>
                                </p:cTn>
                              </p:par>
                              <p:par>
                                <p:cTn id="306" presetID="45" presetClass="entr" presetSubtype="0" fill="hold" nodeType="withEffect">
                                  <p:stCondLst>
                                    <p:cond delay="0"/>
                                  </p:stCondLst>
                                  <p:childTnLst>
                                    <p:set>
                                      <p:cBhvr>
                                        <p:cTn id="307" dur="1" fill="hold">
                                          <p:stCondLst>
                                            <p:cond delay="0"/>
                                          </p:stCondLst>
                                        </p:cTn>
                                        <p:tgtEl>
                                          <p:spTgt spid="71"/>
                                        </p:tgtEl>
                                        <p:attrNameLst>
                                          <p:attrName>style.visibility</p:attrName>
                                        </p:attrNameLst>
                                      </p:cBhvr>
                                      <p:to>
                                        <p:strVal val="visible"/>
                                      </p:to>
                                    </p:set>
                                    <p:animEffect transition="in" filter="fade">
                                      <p:cBhvr>
                                        <p:cTn id="308" dur="1000"/>
                                        <p:tgtEl>
                                          <p:spTgt spid="71"/>
                                        </p:tgtEl>
                                      </p:cBhvr>
                                    </p:animEffect>
                                    <p:anim calcmode="lin" valueType="num">
                                      <p:cBhvr>
                                        <p:cTn id="309" dur="1000" fill="hold"/>
                                        <p:tgtEl>
                                          <p:spTgt spid="71"/>
                                        </p:tgtEl>
                                        <p:attrNameLst>
                                          <p:attrName>ppt_w</p:attrName>
                                        </p:attrNameLst>
                                      </p:cBhvr>
                                      <p:tavLst>
                                        <p:tav tm="0" fmla="#ppt_w*sin(2.5*pi*$)">
                                          <p:val>
                                            <p:fltVal val="0"/>
                                          </p:val>
                                        </p:tav>
                                        <p:tav tm="100000">
                                          <p:val>
                                            <p:fltVal val="1"/>
                                          </p:val>
                                        </p:tav>
                                      </p:tavLst>
                                    </p:anim>
                                    <p:anim calcmode="lin" valueType="num">
                                      <p:cBhvr>
                                        <p:cTn id="310" dur="1000" fill="hold"/>
                                        <p:tgtEl>
                                          <p:spTgt spid="71"/>
                                        </p:tgtEl>
                                        <p:attrNameLst>
                                          <p:attrName>ppt_h</p:attrName>
                                        </p:attrNameLst>
                                      </p:cBhvr>
                                      <p:tavLst>
                                        <p:tav tm="0">
                                          <p:val>
                                            <p:strVal val="#ppt_h"/>
                                          </p:val>
                                        </p:tav>
                                        <p:tav tm="100000">
                                          <p:val>
                                            <p:strVal val="#ppt_h"/>
                                          </p:val>
                                        </p:tav>
                                      </p:tavLst>
                                    </p:anim>
                                  </p:childTnLst>
                                </p:cTn>
                              </p:par>
                              <p:par>
                                <p:cTn id="311" presetID="45" presetClass="entr" presetSubtype="0" fill="hold" nodeType="withEffect">
                                  <p:stCondLst>
                                    <p:cond delay="0"/>
                                  </p:stCondLst>
                                  <p:childTnLst>
                                    <p:set>
                                      <p:cBhvr>
                                        <p:cTn id="312" dur="1" fill="hold">
                                          <p:stCondLst>
                                            <p:cond delay="0"/>
                                          </p:stCondLst>
                                        </p:cTn>
                                        <p:tgtEl>
                                          <p:spTgt spid="72"/>
                                        </p:tgtEl>
                                        <p:attrNameLst>
                                          <p:attrName>style.visibility</p:attrName>
                                        </p:attrNameLst>
                                      </p:cBhvr>
                                      <p:to>
                                        <p:strVal val="visible"/>
                                      </p:to>
                                    </p:set>
                                    <p:animEffect transition="in" filter="fade">
                                      <p:cBhvr>
                                        <p:cTn id="313" dur="1000"/>
                                        <p:tgtEl>
                                          <p:spTgt spid="72"/>
                                        </p:tgtEl>
                                      </p:cBhvr>
                                    </p:animEffect>
                                    <p:anim calcmode="lin" valueType="num">
                                      <p:cBhvr>
                                        <p:cTn id="314" dur="1000" fill="hold"/>
                                        <p:tgtEl>
                                          <p:spTgt spid="72"/>
                                        </p:tgtEl>
                                        <p:attrNameLst>
                                          <p:attrName>ppt_w</p:attrName>
                                        </p:attrNameLst>
                                      </p:cBhvr>
                                      <p:tavLst>
                                        <p:tav tm="0" fmla="#ppt_w*sin(2.5*pi*$)">
                                          <p:val>
                                            <p:fltVal val="0"/>
                                          </p:val>
                                        </p:tav>
                                        <p:tav tm="100000">
                                          <p:val>
                                            <p:fltVal val="1"/>
                                          </p:val>
                                        </p:tav>
                                      </p:tavLst>
                                    </p:anim>
                                    <p:anim calcmode="lin" valueType="num">
                                      <p:cBhvr>
                                        <p:cTn id="315" dur="1000" fill="hold"/>
                                        <p:tgtEl>
                                          <p:spTgt spid="72"/>
                                        </p:tgtEl>
                                        <p:attrNameLst>
                                          <p:attrName>ppt_h</p:attrName>
                                        </p:attrNameLst>
                                      </p:cBhvr>
                                      <p:tavLst>
                                        <p:tav tm="0">
                                          <p:val>
                                            <p:strVal val="#ppt_h"/>
                                          </p:val>
                                        </p:tav>
                                        <p:tav tm="100000">
                                          <p:val>
                                            <p:strVal val="#ppt_h"/>
                                          </p:val>
                                        </p:tav>
                                      </p:tavLst>
                                    </p:anim>
                                  </p:childTnLst>
                                </p:cTn>
                              </p:par>
                              <p:par>
                                <p:cTn id="316" presetID="45" presetClass="entr" presetSubtype="0" fill="hold" nodeType="withEffect">
                                  <p:stCondLst>
                                    <p:cond delay="0"/>
                                  </p:stCondLst>
                                  <p:childTnLst>
                                    <p:set>
                                      <p:cBhvr>
                                        <p:cTn id="317" dur="1" fill="hold">
                                          <p:stCondLst>
                                            <p:cond delay="0"/>
                                          </p:stCondLst>
                                        </p:cTn>
                                        <p:tgtEl>
                                          <p:spTgt spid="73"/>
                                        </p:tgtEl>
                                        <p:attrNameLst>
                                          <p:attrName>style.visibility</p:attrName>
                                        </p:attrNameLst>
                                      </p:cBhvr>
                                      <p:to>
                                        <p:strVal val="visible"/>
                                      </p:to>
                                    </p:set>
                                    <p:animEffect transition="in" filter="fade">
                                      <p:cBhvr>
                                        <p:cTn id="318" dur="1000"/>
                                        <p:tgtEl>
                                          <p:spTgt spid="73"/>
                                        </p:tgtEl>
                                      </p:cBhvr>
                                    </p:animEffect>
                                    <p:anim calcmode="lin" valueType="num">
                                      <p:cBhvr>
                                        <p:cTn id="319" dur="1000" fill="hold"/>
                                        <p:tgtEl>
                                          <p:spTgt spid="73"/>
                                        </p:tgtEl>
                                        <p:attrNameLst>
                                          <p:attrName>ppt_w</p:attrName>
                                        </p:attrNameLst>
                                      </p:cBhvr>
                                      <p:tavLst>
                                        <p:tav tm="0" fmla="#ppt_w*sin(2.5*pi*$)">
                                          <p:val>
                                            <p:fltVal val="0"/>
                                          </p:val>
                                        </p:tav>
                                        <p:tav tm="100000">
                                          <p:val>
                                            <p:fltVal val="1"/>
                                          </p:val>
                                        </p:tav>
                                      </p:tavLst>
                                    </p:anim>
                                    <p:anim calcmode="lin" valueType="num">
                                      <p:cBhvr>
                                        <p:cTn id="320" dur="1000" fill="hold"/>
                                        <p:tgtEl>
                                          <p:spTgt spid="73"/>
                                        </p:tgtEl>
                                        <p:attrNameLst>
                                          <p:attrName>ppt_h</p:attrName>
                                        </p:attrNameLst>
                                      </p:cBhvr>
                                      <p:tavLst>
                                        <p:tav tm="0">
                                          <p:val>
                                            <p:strVal val="#ppt_h"/>
                                          </p:val>
                                        </p:tav>
                                        <p:tav tm="100000">
                                          <p:val>
                                            <p:strVal val="#ppt_h"/>
                                          </p:val>
                                        </p:tav>
                                      </p:tavLst>
                                    </p:anim>
                                  </p:childTnLst>
                                </p:cTn>
                              </p:par>
                              <p:par>
                                <p:cTn id="321" presetID="45" presetClass="entr" presetSubtype="0" fill="hold" nodeType="withEffect">
                                  <p:stCondLst>
                                    <p:cond delay="0"/>
                                  </p:stCondLst>
                                  <p:childTnLst>
                                    <p:set>
                                      <p:cBhvr>
                                        <p:cTn id="322" dur="1" fill="hold">
                                          <p:stCondLst>
                                            <p:cond delay="0"/>
                                          </p:stCondLst>
                                        </p:cTn>
                                        <p:tgtEl>
                                          <p:spTgt spid="74"/>
                                        </p:tgtEl>
                                        <p:attrNameLst>
                                          <p:attrName>style.visibility</p:attrName>
                                        </p:attrNameLst>
                                      </p:cBhvr>
                                      <p:to>
                                        <p:strVal val="visible"/>
                                      </p:to>
                                    </p:set>
                                    <p:animEffect transition="in" filter="fade">
                                      <p:cBhvr>
                                        <p:cTn id="323" dur="1000"/>
                                        <p:tgtEl>
                                          <p:spTgt spid="74"/>
                                        </p:tgtEl>
                                      </p:cBhvr>
                                    </p:animEffect>
                                    <p:anim calcmode="lin" valueType="num">
                                      <p:cBhvr>
                                        <p:cTn id="324" dur="1000" fill="hold"/>
                                        <p:tgtEl>
                                          <p:spTgt spid="74"/>
                                        </p:tgtEl>
                                        <p:attrNameLst>
                                          <p:attrName>ppt_w</p:attrName>
                                        </p:attrNameLst>
                                      </p:cBhvr>
                                      <p:tavLst>
                                        <p:tav tm="0" fmla="#ppt_w*sin(2.5*pi*$)">
                                          <p:val>
                                            <p:fltVal val="0"/>
                                          </p:val>
                                        </p:tav>
                                        <p:tav tm="100000">
                                          <p:val>
                                            <p:fltVal val="1"/>
                                          </p:val>
                                        </p:tav>
                                      </p:tavLst>
                                    </p:anim>
                                    <p:anim calcmode="lin" valueType="num">
                                      <p:cBhvr>
                                        <p:cTn id="325" dur="1000" fill="hold"/>
                                        <p:tgtEl>
                                          <p:spTgt spid="74"/>
                                        </p:tgtEl>
                                        <p:attrNameLst>
                                          <p:attrName>ppt_h</p:attrName>
                                        </p:attrNameLst>
                                      </p:cBhvr>
                                      <p:tavLst>
                                        <p:tav tm="0">
                                          <p:val>
                                            <p:strVal val="#ppt_h"/>
                                          </p:val>
                                        </p:tav>
                                        <p:tav tm="100000">
                                          <p:val>
                                            <p:strVal val="#ppt_h"/>
                                          </p:val>
                                        </p:tav>
                                      </p:tavLst>
                                    </p:anim>
                                  </p:childTnLst>
                                </p:cTn>
                              </p:par>
                              <p:par>
                                <p:cTn id="326" presetID="45" presetClass="entr" presetSubtype="0" fill="hold" nodeType="withEffect">
                                  <p:stCondLst>
                                    <p:cond delay="0"/>
                                  </p:stCondLst>
                                  <p:childTnLst>
                                    <p:set>
                                      <p:cBhvr>
                                        <p:cTn id="327" dur="1" fill="hold">
                                          <p:stCondLst>
                                            <p:cond delay="0"/>
                                          </p:stCondLst>
                                        </p:cTn>
                                        <p:tgtEl>
                                          <p:spTgt spid="89"/>
                                        </p:tgtEl>
                                        <p:attrNameLst>
                                          <p:attrName>style.visibility</p:attrName>
                                        </p:attrNameLst>
                                      </p:cBhvr>
                                      <p:to>
                                        <p:strVal val="visible"/>
                                      </p:to>
                                    </p:set>
                                    <p:animEffect transition="in" filter="fade">
                                      <p:cBhvr>
                                        <p:cTn id="328" dur="1000"/>
                                        <p:tgtEl>
                                          <p:spTgt spid="89"/>
                                        </p:tgtEl>
                                      </p:cBhvr>
                                    </p:animEffect>
                                    <p:anim calcmode="lin" valueType="num">
                                      <p:cBhvr>
                                        <p:cTn id="329" dur="1000" fill="hold"/>
                                        <p:tgtEl>
                                          <p:spTgt spid="89"/>
                                        </p:tgtEl>
                                        <p:attrNameLst>
                                          <p:attrName>ppt_w</p:attrName>
                                        </p:attrNameLst>
                                      </p:cBhvr>
                                      <p:tavLst>
                                        <p:tav tm="0" fmla="#ppt_w*sin(2.5*pi*$)">
                                          <p:val>
                                            <p:fltVal val="0"/>
                                          </p:val>
                                        </p:tav>
                                        <p:tav tm="100000">
                                          <p:val>
                                            <p:fltVal val="1"/>
                                          </p:val>
                                        </p:tav>
                                      </p:tavLst>
                                    </p:anim>
                                    <p:anim calcmode="lin" valueType="num">
                                      <p:cBhvr>
                                        <p:cTn id="330" dur="1000" fill="hold"/>
                                        <p:tgtEl>
                                          <p:spTgt spid="89"/>
                                        </p:tgtEl>
                                        <p:attrNameLst>
                                          <p:attrName>ppt_h</p:attrName>
                                        </p:attrNameLst>
                                      </p:cBhvr>
                                      <p:tavLst>
                                        <p:tav tm="0">
                                          <p:val>
                                            <p:strVal val="#ppt_h"/>
                                          </p:val>
                                        </p:tav>
                                        <p:tav tm="100000">
                                          <p:val>
                                            <p:strVal val="#ppt_h"/>
                                          </p:val>
                                        </p:tav>
                                      </p:tavLst>
                                    </p:anim>
                                  </p:childTnLst>
                                </p:cTn>
                              </p:par>
                            </p:childTnLst>
                          </p:cTn>
                        </p:par>
                        <p:par>
                          <p:cTn id="331" fill="hold">
                            <p:stCondLst>
                              <p:cond delay="1000"/>
                            </p:stCondLst>
                            <p:childTnLst>
                              <p:par>
                                <p:cTn id="332" presetID="6" presetClass="entr" presetSubtype="16" fill="hold" grpId="0" nodeType="afterEffect">
                                  <p:stCondLst>
                                    <p:cond delay="0"/>
                                  </p:stCondLst>
                                  <p:childTnLst>
                                    <p:set>
                                      <p:cBhvr>
                                        <p:cTn id="333" dur="1" fill="hold">
                                          <p:stCondLst>
                                            <p:cond delay="0"/>
                                          </p:stCondLst>
                                        </p:cTn>
                                        <p:tgtEl>
                                          <p:spTgt spid="16"/>
                                        </p:tgtEl>
                                        <p:attrNameLst>
                                          <p:attrName>style.visibility</p:attrName>
                                        </p:attrNameLst>
                                      </p:cBhvr>
                                      <p:to>
                                        <p:strVal val="visible"/>
                                      </p:to>
                                    </p:set>
                                    <p:animEffect transition="in" filter="circle(in)">
                                      <p:cBhvr>
                                        <p:cTn id="3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23" grpId="0" animBg="1"/>
      <p:bldP spid="24" grpId="0" animBg="1"/>
      <p:bldP spid="25" grpId="0" animBg="1"/>
      <p:bldP spid="26" grpId="0" animBg="1"/>
      <p:bldP spid="27" grpId="0" animBg="1"/>
      <p:bldP spid="28" grpId="0"/>
      <p:bldP spid="29" grpId="0"/>
      <p:bldP spid="30" grpId="0"/>
      <p:bldP spid="39" grpId="0" animBg="1"/>
      <p:bldP spid="41" grpId="0" animBg="1"/>
      <p:bldP spid="43" grpId="0" animBg="1"/>
      <p:bldP spid="45" grpId="0" animBg="1"/>
      <p:bldP spid="46" grpId="0" animBg="1"/>
      <p:bldP spid="53" grpId="0" animBg="1"/>
      <p:bldP spid="54" grpId="0" animBg="1"/>
      <p:bldP spid="55" grpId="0" animBg="1"/>
      <p:bldP spid="56" grpId="0" animBg="1"/>
      <p:bldP spid="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solidFill>
                  <a:srgbClr val="003E6C"/>
                </a:solidFill>
              </a:rPr>
              <a:t>WIPO*Translate /Google*Translate</a:t>
            </a:r>
            <a:endParaRPr lang="en-US" altLang="en-US" sz="3200" dirty="0" smtClean="0">
              <a:solidFill>
                <a:srgbClr val="0070C0"/>
              </a:solidFill>
            </a:endParaRPr>
          </a:p>
        </p:txBody>
      </p:sp>
      <p:sp>
        <p:nvSpPr>
          <p:cNvPr id="9" name="TextBox 8"/>
          <p:cNvSpPr txBox="1">
            <a:spLocks noChangeArrowheads="1"/>
          </p:cNvSpPr>
          <p:nvPr/>
        </p:nvSpPr>
        <p:spPr bwMode="auto">
          <a:xfrm rot="1862572">
            <a:off x="5727117" y="1689385"/>
            <a:ext cx="1758815" cy="830997"/>
          </a:xfrm>
          <a:prstGeom prst="rect">
            <a:avLst/>
          </a:prstGeom>
          <a:solidFill>
            <a:schemeClr val="bg1"/>
          </a:solidFill>
          <a:ln>
            <a:solidFill>
              <a:schemeClr val="tx2"/>
            </a:solidFill>
          </a:ln>
        </p:spPr>
        <p:txBody>
          <a:bodyPr wrap="none">
            <a:spAutoFit/>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ts val="0"/>
              </a:spcBef>
              <a:buFontTx/>
              <a:buNone/>
            </a:pPr>
            <a:r>
              <a:rPr lang="en-US" altLang="en-US" dirty="0" smtClean="0">
                <a:solidFill>
                  <a:srgbClr val="FF0000"/>
                </a:solidFill>
              </a:rPr>
              <a:t>Patent data</a:t>
            </a:r>
          </a:p>
          <a:p>
            <a:pPr algn="ctr" eaLnBrk="1" hangingPunct="1">
              <a:spcBef>
                <a:spcPts val="0"/>
              </a:spcBef>
              <a:buFontTx/>
              <a:buNone/>
            </a:pPr>
            <a:r>
              <a:rPr lang="en-US" altLang="en-US" dirty="0" smtClean="0">
                <a:solidFill>
                  <a:srgbClr val="FF0000"/>
                </a:solidFill>
              </a:rPr>
              <a:t>2016</a:t>
            </a:r>
            <a:endParaRPr lang="en-US" altLang="en-US" dirty="0">
              <a:solidFill>
                <a:srgbClr val="FF0000"/>
              </a:solidFill>
            </a:endParaRPr>
          </a:p>
        </p:txBody>
      </p:sp>
      <p:graphicFrame>
        <p:nvGraphicFramePr>
          <p:cNvPr id="12" name="Content Placeholder 3"/>
          <p:cNvGraphicFramePr>
            <a:graphicFrameLocks noGrp="1"/>
          </p:cNvGraphicFramePr>
          <p:nvPr>
            <p:ph idx="4294967295"/>
            <p:extLst>
              <p:ext uri="{D42A27DB-BD31-4B8C-83A1-F6EECF244321}">
                <p14:modId xmlns:p14="http://schemas.microsoft.com/office/powerpoint/2010/main" val="39055044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331812" y="4882540"/>
            <a:ext cx="2920708" cy="523220"/>
          </a:xfrm>
          <a:prstGeom prst="rect">
            <a:avLst/>
          </a:prstGeom>
          <a:noFill/>
        </p:spPr>
        <p:txBody>
          <a:bodyPr wrap="square" rtlCol="0">
            <a:spAutoFit/>
          </a:bodyPr>
          <a:lstStyle/>
          <a:p>
            <a:r>
              <a:rPr lang="en-US" sz="1400" b="1" dirty="0" smtClean="0"/>
              <a:t>WIPO PBSMT</a:t>
            </a:r>
            <a:r>
              <a:rPr lang="en-US" sz="1400" dirty="0" smtClean="0"/>
              <a:t>: </a:t>
            </a:r>
            <a:r>
              <a:rPr lang="en-US" sz="1400" dirty="0" err="1" smtClean="0"/>
              <a:t>Wipo</a:t>
            </a:r>
            <a:r>
              <a:rPr lang="en-US" sz="1400" dirty="0" smtClean="0"/>
              <a:t> translate using phrase-based SMT (Moses)</a:t>
            </a:r>
            <a:endParaRPr lang="en-US" sz="1400" dirty="0"/>
          </a:p>
        </p:txBody>
      </p:sp>
      <p:grpSp>
        <p:nvGrpSpPr>
          <p:cNvPr id="10" name="Group 9"/>
          <p:cNvGrpSpPr/>
          <p:nvPr/>
        </p:nvGrpSpPr>
        <p:grpSpPr>
          <a:xfrm>
            <a:off x="8061377" y="116632"/>
            <a:ext cx="975119" cy="934844"/>
            <a:chOff x="323528" y="4176000"/>
            <a:chExt cx="2472881" cy="2758651"/>
          </a:xfrm>
        </p:grpSpPr>
        <p:pic>
          <p:nvPicPr>
            <p:cNvPr id="11" name="Picture 2" descr="https://upload.wikimedia.org/wikipedia/commons/thumb/4/46/Colored_neural_network.svg/300px-Colored_neural_network.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221088"/>
              <a:ext cx="2255038" cy="27135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23528" y="4509120"/>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8998" y="4176000"/>
              <a:ext cx="672681"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23728" y="4869160"/>
              <a:ext cx="672681"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3275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chemical search</a:t>
            </a:r>
            <a:endParaRPr lang="en-US" dirty="0"/>
          </a:p>
        </p:txBody>
      </p:sp>
      <p:sp>
        <p:nvSpPr>
          <p:cNvPr id="3" name="Content Placeholder 2"/>
          <p:cNvSpPr>
            <a:spLocks noGrp="1"/>
          </p:cNvSpPr>
          <p:nvPr>
            <p:ph idx="1"/>
          </p:nvPr>
        </p:nvSpPr>
        <p:spPr/>
        <p:txBody>
          <a:bodyPr/>
          <a:lstStyle/>
          <a:p>
            <a:r>
              <a:rPr lang="en-US" altLang="de-DE" dirty="0">
                <a:solidFill>
                  <a:srgbClr val="0070C0"/>
                </a:solidFill>
              </a:rPr>
              <a:t>Theobromine</a:t>
            </a:r>
            <a:r>
              <a:rPr lang="en-US" altLang="de-DE" dirty="0">
                <a:solidFill>
                  <a:srgbClr val="5F5F5F"/>
                </a:solidFill>
              </a:rPr>
              <a:t> </a:t>
            </a:r>
            <a:r>
              <a:rPr lang="en-US" altLang="de-DE" dirty="0" smtClean="0">
                <a:solidFill>
                  <a:srgbClr val="5F5F5F"/>
                </a:solidFill>
              </a:rPr>
              <a:t>= </a:t>
            </a:r>
            <a:r>
              <a:rPr lang="en-US" altLang="de-DE" dirty="0" smtClean="0">
                <a:solidFill>
                  <a:srgbClr val="0070C0"/>
                </a:solidFill>
              </a:rPr>
              <a:t>C7H8N4O2</a:t>
            </a:r>
            <a:r>
              <a:rPr lang="en-US" altLang="de-DE" dirty="0" smtClean="0">
                <a:solidFill>
                  <a:srgbClr val="5F5F5F"/>
                </a:solidFill>
              </a:rPr>
              <a:t> = </a:t>
            </a:r>
            <a:r>
              <a:rPr lang="en-US" altLang="de-DE" dirty="0" smtClean="0">
                <a:solidFill>
                  <a:srgbClr val="0070C0"/>
                </a:solidFill>
              </a:rPr>
              <a:t>3,7-dimethyl-1H-purine-2,6-dione </a:t>
            </a:r>
          </a:p>
          <a:p>
            <a:pPr marL="0" indent="0">
              <a:buNone/>
            </a:pPr>
            <a:endParaRPr lang="en-US" altLang="de-DE" dirty="0" smtClean="0">
              <a:solidFill>
                <a:srgbClr val="0070C0"/>
              </a:solidFill>
            </a:endParaRPr>
          </a:p>
          <a:p>
            <a:r>
              <a:rPr lang="de-DE" altLang="de-DE" dirty="0" smtClean="0">
                <a:solidFill>
                  <a:srgbClr val="5F5F5F"/>
                </a:solidFill>
              </a:rPr>
              <a:t> PCTs including Theobromine and </a:t>
            </a:r>
            <a:r>
              <a:rPr lang="de-DE" altLang="de-DE" dirty="0" smtClean="0">
                <a:solidFill>
                  <a:srgbClr val="5F5F5F"/>
                </a:solidFill>
              </a:rPr>
              <a:t>chocolate</a:t>
            </a:r>
            <a:endParaRPr lang="de-DE" altLang="de-DE" dirty="0">
              <a:solidFill>
                <a:srgbClr val="5F5F5F"/>
              </a:solidFill>
            </a:endParaRPr>
          </a:p>
          <a:p>
            <a:pPr marL="0" indent="0">
              <a:buNone/>
            </a:pPr>
            <a:endParaRPr lang="en-US" dirty="0"/>
          </a:p>
        </p:txBody>
      </p:sp>
    </p:spTree>
    <p:extLst>
      <p:ext uri="{BB962C8B-B14F-4D97-AF65-F5344CB8AC3E}">
        <p14:creationId xmlns:p14="http://schemas.microsoft.com/office/powerpoint/2010/main" val="373375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US" dirty="0"/>
          </a:p>
        </p:txBody>
      </p:sp>
      <p:sp>
        <p:nvSpPr>
          <p:cNvPr id="3" name="Rectangle 2"/>
          <p:cNvSpPr/>
          <p:nvPr/>
        </p:nvSpPr>
        <p:spPr>
          <a:xfrm>
            <a:off x="381000" y="1447800"/>
            <a:ext cx="3368230" cy="461665"/>
          </a:xfrm>
          <a:prstGeom prst="rect">
            <a:avLst/>
          </a:prstGeom>
        </p:spPr>
        <p:txBody>
          <a:bodyPr wrap="none">
            <a:spAutoFit/>
          </a:bodyPr>
          <a:lstStyle/>
          <a:p>
            <a:r>
              <a:rPr lang="en-US" dirty="0" smtClean="0"/>
              <a:t>2. </a:t>
            </a:r>
            <a:r>
              <a:rPr lang="en-US" dirty="0" smtClean="0"/>
              <a:t>Select relevant fields</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88132"/>
            <a:ext cx="3905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2" y="1981200"/>
            <a:ext cx="864870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27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12259"/>
            <a:ext cx="8229600" cy="387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93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2</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7781" y="1773238"/>
            <a:ext cx="5468437"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2123728" y="2924944"/>
            <a:ext cx="2448272" cy="432048"/>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7735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3</a:t>
            </a:r>
            <a:endParaRPr lang="en-US" dirty="0"/>
          </a:p>
        </p:txBody>
      </p:sp>
      <p:sp>
        <p:nvSpPr>
          <p:cNvPr id="3" name="Content Placeholder 2"/>
          <p:cNvSpPr>
            <a:spLocks noGrp="1"/>
          </p:cNvSpPr>
          <p:nvPr>
            <p:ph idx="1"/>
          </p:nvPr>
        </p:nvSpPr>
        <p:spPr/>
        <p:txBody>
          <a:bodyPr/>
          <a:lstStyle/>
          <a:p>
            <a:r>
              <a:rPr lang="en-US" dirty="0" smtClean="0"/>
              <a:t>Search strategy</a:t>
            </a:r>
            <a:endParaRPr lang="en-US" dirty="0" smtClean="0"/>
          </a:p>
          <a:p>
            <a:pPr marL="0" indent="0">
              <a:buNone/>
            </a:pPr>
            <a:endParaRPr lang="en-US" dirty="0" smtClean="0"/>
          </a:p>
          <a:p>
            <a:pPr lvl="1"/>
            <a:r>
              <a:rPr lang="en-US" dirty="0"/>
              <a:t>CHEM:(YAPQBXQYLJRXSA-UHFFFAOYSA-N)</a:t>
            </a:r>
          </a:p>
          <a:p>
            <a:pPr lvl="1"/>
            <a:r>
              <a:rPr lang="en-US" dirty="0"/>
              <a:t>AND CTR:WO</a:t>
            </a:r>
          </a:p>
          <a:p>
            <a:pPr lvl="1"/>
            <a:r>
              <a:rPr lang="en-US" dirty="0"/>
              <a:t>AND </a:t>
            </a:r>
            <a:r>
              <a:rPr lang="en-US" dirty="0" err="1"/>
              <a:t>EN_AB:chocolate</a:t>
            </a:r>
            <a:endParaRPr lang="en-US" dirty="0"/>
          </a:p>
        </p:txBody>
      </p:sp>
    </p:spTree>
    <p:extLst>
      <p:ext uri="{BB962C8B-B14F-4D97-AF65-F5344CB8AC3E}">
        <p14:creationId xmlns:p14="http://schemas.microsoft.com/office/powerpoint/2010/main" val="322884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4</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62" y="1556792"/>
            <a:ext cx="6697662" cy="51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documents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52" y="2924854"/>
            <a:ext cx="85439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7956377" y="3349582"/>
            <a:ext cx="720080" cy="601985"/>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22514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witch crystal ball clip art"/>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076846" y="1371600"/>
            <a:ext cx="4566010" cy="5124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Future?</a:t>
            </a:r>
            <a:endParaRPr lang="en-GB" dirty="0"/>
          </a:p>
        </p:txBody>
      </p:sp>
    </p:spTree>
    <p:extLst>
      <p:ext uri="{BB962C8B-B14F-4D97-AF65-F5344CB8AC3E}">
        <p14:creationId xmlns:p14="http://schemas.microsoft.com/office/powerpoint/2010/main" val="146646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Look &amp; Feel</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528763"/>
            <a:ext cx="88773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28600" y="2362200"/>
            <a:ext cx="3581400" cy="3810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8077200" y="2320225"/>
            <a:ext cx="838200" cy="3810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1035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reports</a:t>
            </a:r>
            <a:endParaRPr lang="en-GB" dirty="0"/>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171"/>
          <a:stretch/>
        </p:blipFill>
        <p:spPr bwMode="auto">
          <a:xfrm>
            <a:off x="539552" y="1124744"/>
            <a:ext cx="7635240" cy="48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bwMode="auto">
          <a:xfrm>
            <a:off x="3419872" y="1976155"/>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9508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Sub-structure search</a:t>
            </a:r>
            <a:endParaRPr lang="en-GB" dirty="0"/>
          </a:p>
        </p:txBody>
      </p:sp>
      <p:grpSp>
        <p:nvGrpSpPr>
          <p:cNvPr id="4" name="Gruppieren 3"/>
          <p:cNvGrpSpPr>
            <a:grpSpLocks/>
          </p:cNvGrpSpPr>
          <p:nvPr/>
        </p:nvGrpSpPr>
        <p:grpSpPr bwMode="auto">
          <a:xfrm>
            <a:off x="1508125" y="1400175"/>
            <a:ext cx="5440363" cy="5065713"/>
            <a:chOff x="1508125" y="404813"/>
            <a:chExt cx="6127750" cy="6061075"/>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404813"/>
              <a:ext cx="6127750" cy="606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1" y="2757488"/>
              <a:ext cx="2130425" cy="180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Oval 2"/>
          <p:cNvSpPr/>
          <p:nvPr/>
        </p:nvSpPr>
        <p:spPr bwMode="auto">
          <a:xfrm>
            <a:off x="5580112" y="5661248"/>
            <a:ext cx="936104" cy="432048"/>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4598855" y="3710320"/>
            <a:ext cx="468052" cy="432048"/>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1817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Sub-structure search</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1390650"/>
            <a:ext cx="7235825" cy="527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52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r>
              <a:rPr lang="en-US" dirty="0" smtClean="0"/>
              <a:t/>
            </a:r>
            <a:br>
              <a:rPr lang="en-US" dirty="0" smtClean="0"/>
            </a:br>
            <a:endParaRPr lang="en-US" sz="2400" dirty="0">
              <a:latin typeface="+mn-lt"/>
            </a:endParaRPr>
          </a:p>
        </p:txBody>
      </p:sp>
      <p:sp>
        <p:nvSpPr>
          <p:cNvPr id="4" name="Rectangle 3"/>
          <p:cNvSpPr/>
          <p:nvPr/>
        </p:nvSpPr>
        <p:spPr>
          <a:xfrm>
            <a:off x="573437" y="1219200"/>
            <a:ext cx="3366627" cy="461665"/>
          </a:xfrm>
          <a:prstGeom prst="rect">
            <a:avLst/>
          </a:prstGeom>
        </p:spPr>
        <p:txBody>
          <a:bodyPr wrap="none">
            <a:spAutoFit/>
          </a:bodyPr>
          <a:lstStyle/>
          <a:p>
            <a:r>
              <a:rPr lang="en-US" dirty="0" smtClean="0"/>
              <a:t>3. Select search syntax</a:t>
            </a:r>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14" y="1259532"/>
            <a:ext cx="3905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 y="2514600"/>
            <a:ext cx="9077172" cy="295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37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Sub-structure search</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5696"/>
          <a:stretch>
            <a:fillRect/>
          </a:stretch>
        </p:blipFill>
        <p:spPr bwMode="auto">
          <a:xfrm>
            <a:off x="912723" y="1773238"/>
            <a:ext cx="7318553"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96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Sub-structure search</a:t>
            </a:r>
            <a:endParaRPr lang="en-US"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5689600" cy="508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3">
            <a:extLst>
              <a:ext uri="{FF2B5EF4-FFF2-40B4-BE49-F238E27FC236}"/>
            </a:extLst>
          </p:cNvPr>
          <p:cNvSpPr/>
          <p:nvPr/>
        </p:nvSpPr>
        <p:spPr>
          <a:xfrm>
            <a:off x="675507" y="2842990"/>
            <a:ext cx="793750" cy="782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1" hangingPunct="1">
              <a:defRPr/>
            </a:pPr>
            <a:endParaRPr lang="de-DE"/>
          </a:p>
        </p:txBody>
      </p:sp>
    </p:spTree>
    <p:extLst>
      <p:ext uri="{BB962C8B-B14F-4D97-AF65-F5344CB8AC3E}">
        <p14:creationId xmlns:p14="http://schemas.microsoft.com/office/powerpoint/2010/main" val="385807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
        <p:nvSpPr>
          <p:cNvPr id="3" name="Content Placeholder 2"/>
          <p:cNvSpPr>
            <a:spLocks noGrp="1"/>
          </p:cNvSpPr>
          <p:nvPr>
            <p:ph idx="1"/>
          </p:nvPr>
        </p:nvSpPr>
        <p:spPr/>
        <p:txBody>
          <a:bodyPr/>
          <a:lstStyle/>
          <a:p>
            <a:r>
              <a:rPr lang="en-US" dirty="0" smtClean="0"/>
              <a:t>New search fields</a:t>
            </a:r>
            <a:endParaRPr lang="en-US" dirty="0" smtClean="0"/>
          </a:p>
          <a:p>
            <a:pPr lvl="1"/>
            <a:r>
              <a:rPr lang="en-US" dirty="0" smtClean="0"/>
              <a:t>CPC codes</a:t>
            </a:r>
            <a:endParaRPr lang="en-US" dirty="0" smtClean="0"/>
          </a:p>
          <a:p>
            <a:pPr lvl="1"/>
            <a:r>
              <a:rPr lang="en-US" dirty="0" smtClean="0"/>
              <a:t>Kind c</a:t>
            </a:r>
            <a:r>
              <a:rPr lang="en-US" dirty="0" smtClean="0"/>
              <a:t>odes</a:t>
            </a:r>
            <a:endParaRPr lang="en-US" dirty="0" smtClean="0"/>
          </a:p>
          <a:p>
            <a:pPr marL="0" lvl="0" indent="0">
              <a:buNone/>
            </a:pPr>
            <a:endParaRPr lang="en-US" dirty="0" smtClean="0"/>
          </a:p>
        </p:txBody>
      </p:sp>
    </p:spTree>
    <p:extLst>
      <p:ext uri="{BB962C8B-B14F-4D97-AF65-F5344CB8AC3E}">
        <p14:creationId xmlns:p14="http://schemas.microsoft.com/office/powerpoint/2010/main" val="373050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H" dirty="0" smtClean="0"/>
              <a:t/>
            </a:r>
            <a:br>
              <a:rPr lang="fr-CH" dirty="0" smtClean="0"/>
            </a:br>
            <a:r>
              <a:rPr lang="fr-CH" dirty="0" err="1" smtClean="0"/>
              <a:t>Next</a:t>
            </a:r>
            <a:r>
              <a:rPr lang="fr-CH" dirty="0" smtClean="0"/>
              <a:t> </a:t>
            </a:r>
            <a:r>
              <a:rPr lang="fr-CH" dirty="0" err="1" smtClean="0"/>
              <a:t>webinar</a:t>
            </a:r>
            <a:r>
              <a:rPr lang="fr-CH" dirty="0"/>
              <a:t>: </a:t>
            </a:r>
            <a:r>
              <a:rPr lang="fr-CH" dirty="0" smtClean="0"/>
              <a:t>July 17 or 19</a:t>
            </a:r>
            <a:r>
              <a:rPr lang="fr-CH" dirty="0" smtClean="0"/>
              <a:t/>
            </a:r>
            <a:br>
              <a:rPr lang="fr-CH" dirty="0" smtClean="0"/>
            </a:br>
            <a:endParaRPr lang="en-US" dirty="0"/>
          </a:p>
        </p:txBody>
      </p:sp>
      <p:sp>
        <p:nvSpPr>
          <p:cNvPr id="9" name="Content Placeholder 8"/>
          <p:cNvSpPr>
            <a:spLocks noGrp="1"/>
          </p:cNvSpPr>
          <p:nvPr>
            <p:ph idx="1"/>
          </p:nvPr>
        </p:nvSpPr>
        <p:spPr>
          <a:xfrm>
            <a:off x="457200" y="914400"/>
            <a:ext cx="8229600" cy="4572000"/>
          </a:xfrm>
        </p:spPr>
        <p:txBody>
          <a:bodyPr/>
          <a:lstStyle/>
          <a:p>
            <a:endParaRPr lang="fr-CH" sz="3200" b="1" dirty="0" smtClean="0"/>
          </a:p>
          <a:p>
            <a:r>
              <a:rPr lang="fr-CH" sz="3200" dirty="0" smtClean="0"/>
              <a:t>Chemical Structure </a:t>
            </a:r>
            <a:r>
              <a:rPr lang="fr-CH" sz="3200" dirty="0" err="1" smtClean="0"/>
              <a:t>Search</a:t>
            </a:r>
            <a:endParaRPr lang="fr-CH" dirty="0" smtClean="0"/>
          </a:p>
          <a:p>
            <a:pPr marL="0" indent="0">
              <a:buNone/>
            </a:pPr>
            <a:endParaRPr lang="fr-CH" dirty="0" smtClean="0"/>
          </a:p>
          <a:p>
            <a:pPr marL="0" indent="0">
              <a:buNone/>
            </a:pPr>
            <a:r>
              <a:rPr lang="fr-CH" dirty="0" smtClean="0"/>
              <a:t>To </a:t>
            </a:r>
            <a:r>
              <a:rPr lang="fr-CH" dirty="0" err="1" smtClean="0"/>
              <a:t>register</a:t>
            </a:r>
            <a:r>
              <a:rPr lang="fr-CH" dirty="0" smtClean="0"/>
              <a:t>: </a:t>
            </a:r>
          </a:p>
          <a:p>
            <a:pPr marL="0" indent="0">
              <a:buNone/>
            </a:pPr>
            <a:r>
              <a:rPr lang="en-US" sz="2000" dirty="0">
                <a:hlinkClick r:id="rId2"/>
              </a:rPr>
              <a:t>https://attendee.gotowebinar.com/rt/3241594862538409217</a:t>
            </a:r>
            <a:endParaRPr lang="en-US" sz="2200" dirty="0"/>
          </a:p>
        </p:txBody>
      </p:sp>
    </p:spTree>
    <p:extLst>
      <p:ext uri="{BB962C8B-B14F-4D97-AF65-F5344CB8AC3E}">
        <p14:creationId xmlns:p14="http://schemas.microsoft.com/office/powerpoint/2010/main" val="2052939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Future/</a:t>
            </a:r>
            <a:r>
              <a:rPr lang="fr-CH" dirty="0" err="1"/>
              <a:t>past</a:t>
            </a:r>
            <a:r>
              <a:rPr lang="fr-CH" dirty="0"/>
              <a:t> </a:t>
            </a:r>
            <a:r>
              <a:rPr lang="fr-CH" dirty="0" err="1"/>
              <a:t>webinars</a:t>
            </a:r>
            <a:r>
              <a:rPr lang="fr-CH" dirty="0"/>
              <a:t>:</a:t>
            </a:r>
            <a:br>
              <a:rPr lang="fr-CH"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3348"/>
            <a:ext cx="8153399" cy="597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6061" y="1077951"/>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sp>
        <p:nvSpPr>
          <p:cNvPr id="6" name="Rounded Rectangle 5"/>
          <p:cNvSpPr/>
          <p:nvPr/>
        </p:nvSpPr>
        <p:spPr bwMode="auto">
          <a:xfrm>
            <a:off x="762000" y="5486400"/>
            <a:ext cx="7848601" cy="13716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ounded Rectangle 6"/>
          <p:cNvSpPr/>
          <p:nvPr/>
        </p:nvSpPr>
        <p:spPr bwMode="auto">
          <a:xfrm>
            <a:off x="838201" y="3276600"/>
            <a:ext cx="3657600" cy="1066800"/>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101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Design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smtClean="0"/>
              <a:t>How to </a:t>
            </a:r>
            <a:r>
              <a:rPr lang="fr-CH" dirty="0" err="1" smtClean="0"/>
              <a:t>perform</a:t>
            </a:r>
            <a:r>
              <a:rPr lang="fr-CH" dirty="0" smtClean="0"/>
              <a:t> a </a:t>
            </a:r>
            <a:r>
              <a:rPr lang="fr-CH" dirty="0" err="1" smtClean="0"/>
              <a:t>search</a:t>
            </a:r>
            <a:r>
              <a:rPr lang="fr-CH" dirty="0" smtClean="0"/>
              <a:t> in the </a:t>
            </a:r>
            <a:r>
              <a:rPr lang="fr-CH" dirty="0" smtClean="0"/>
              <a:t>Global Design </a:t>
            </a:r>
            <a:r>
              <a:rPr lang="fr-CH" dirty="0" err="1" smtClean="0"/>
              <a:t>Database</a:t>
            </a:r>
            <a:endParaRPr lang="fr-CH" dirty="0"/>
          </a:p>
          <a:p>
            <a:pPr marL="0" indent="0">
              <a:buNone/>
            </a:pPr>
            <a:endParaRPr lang="fr-CH" dirty="0" smtClean="0"/>
          </a:p>
          <a:p>
            <a:pPr lvl="1"/>
            <a:r>
              <a:rPr lang="fr-CH" dirty="0" smtClean="0"/>
              <a:t>July 11 at 4:30pm </a:t>
            </a:r>
            <a:r>
              <a:rPr lang="fr-CH" dirty="0" smtClean="0"/>
              <a:t>CET</a:t>
            </a:r>
          </a:p>
          <a:p>
            <a:pPr marL="457200" lvl="1" indent="0">
              <a:buNone/>
            </a:pPr>
            <a:r>
              <a:rPr lang="en-US" dirty="0">
                <a:hlinkClick r:id="rId2"/>
              </a:rPr>
              <a:t>https://attendee.gotowebinar.com/register/2162408810209184771</a:t>
            </a:r>
            <a:endParaRPr lang="en-US" dirty="0" smtClean="0"/>
          </a:p>
        </p:txBody>
      </p:sp>
    </p:spTree>
    <p:extLst>
      <p:ext uri="{BB962C8B-B14F-4D97-AF65-F5344CB8AC3E}">
        <p14:creationId xmlns:p14="http://schemas.microsoft.com/office/powerpoint/2010/main" val="2731604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Brand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err="1" smtClean="0"/>
              <a:t>Performing</a:t>
            </a:r>
            <a:r>
              <a:rPr lang="fr-CH" dirty="0" smtClean="0"/>
              <a:t> effective </a:t>
            </a:r>
            <a:r>
              <a:rPr lang="fr-CH" dirty="0" err="1" smtClean="0"/>
              <a:t>searches</a:t>
            </a:r>
            <a:r>
              <a:rPr lang="fr-CH" dirty="0" smtClean="0"/>
              <a:t> in the </a:t>
            </a:r>
            <a:r>
              <a:rPr lang="fr-CH" dirty="0" smtClean="0"/>
              <a:t>Global Brand </a:t>
            </a:r>
            <a:r>
              <a:rPr lang="fr-CH" dirty="0" err="1" smtClean="0"/>
              <a:t>Database</a:t>
            </a:r>
            <a:endParaRPr lang="fr-CH" dirty="0"/>
          </a:p>
          <a:p>
            <a:pPr marL="457200" lvl="1" indent="0">
              <a:buNone/>
            </a:pPr>
            <a:r>
              <a:rPr lang="fr-CH" dirty="0" smtClean="0"/>
              <a:t>July 18 </a:t>
            </a:r>
            <a:r>
              <a:rPr lang="fr-CH" dirty="0" smtClean="0"/>
              <a:t>at </a:t>
            </a:r>
            <a:r>
              <a:rPr lang="fr-CH" dirty="0" smtClean="0"/>
              <a:t>4:30pm </a:t>
            </a:r>
            <a:r>
              <a:rPr lang="fr-CH" dirty="0" smtClean="0"/>
              <a:t>CET</a:t>
            </a:r>
          </a:p>
          <a:p>
            <a:pPr marL="457200" lvl="1" indent="0">
              <a:buNone/>
            </a:pPr>
            <a:r>
              <a:rPr lang="en-US" dirty="0">
                <a:hlinkClick r:id="rId2"/>
              </a:rPr>
              <a:t>https://attendee.gotowebinar.com/rt/2978426757944878081</a:t>
            </a:r>
            <a:endParaRPr lang="en-US" dirty="0" smtClean="0"/>
          </a:p>
        </p:txBody>
      </p:sp>
    </p:spTree>
    <p:extLst>
      <p:ext uri="{BB962C8B-B14F-4D97-AF65-F5344CB8AC3E}">
        <p14:creationId xmlns:p14="http://schemas.microsoft.com/office/powerpoint/2010/main" val="2635465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1026"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6563"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n-US" sz="4000" b="1">
                <a:solidFill>
                  <a:srgbClr val="0033CC"/>
                </a:solidFill>
              </a:rPr>
              <a:t>patentscope@wipo.int</a:t>
            </a:r>
          </a:p>
        </p:txBody>
      </p:sp>
      <p:graphicFrame>
        <p:nvGraphicFramePr>
          <p:cNvPr id="66564"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1027"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35818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Tree>
    <p:extLst>
      <p:ext uri="{BB962C8B-B14F-4D97-AF65-F5344CB8AC3E}">
        <p14:creationId xmlns:p14="http://schemas.microsoft.com/office/powerpoint/2010/main" val="790603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8"/>
            <a:ext cx="8507288" cy="4352925"/>
          </a:xfrm>
        </p:spPr>
        <p:txBody>
          <a:bodyPr/>
          <a:lstStyle/>
          <a:p>
            <a:r>
              <a:rPr lang="en-US" dirty="0"/>
              <a:t>Documents from the Japanese National Collection</a:t>
            </a:r>
          </a:p>
          <a:p>
            <a:pPr marL="457200" lvl="1" indent="0">
              <a:buNone/>
            </a:pPr>
            <a:r>
              <a:rPr lang="en-US" b="1" dirty="0"/>
              <a:t>CTR: J</a:t>
            </a:r>
            <a:r>
              <a:rPr lang="en-GB" b="1" dirty="0"/>
              <a:t>P</a:t>
            </a:r>
          </a:p>
          <a:p>
            <a:pPr marL="457200" lvl="1" indent="0">
              <a:buNone/>
            </a:pPr>
            <a:endParaRPr lang="en-US" sz="1600" dirty="0" smtClean="0"/>
          </a:p>
          <a:p>
            <a:r>
              <a:rPr lang="en-US" dirty="0" smtClean="0"/>
              <a:t>Documents published after 2010</a:t>
            </a:r>
          </a:p>
          <a:p>
            <a:pPr marL="457200" lvl="1" indent="0">
              <a:buNone/>
            </a:pPr>
            <a:r>
              <a:rPr lang="en-US" b="1" dirty="0" smtClean="0"/>
              <a:t>DP: [2010 TO 2018]</a:t>
            </a:r>
          </a:p>
          <a:p>
            <a:pPr marL="457200" lvl="1" indent="0">
              <a:buNone/>
            </a:pPr>
            <a:endParaRPr lang="en-US" b="1" dirty="0" smtClean="0"/>
          </a:p>
          <a:p>
            <a:r>
              <a:rPr lang="en-US" dirty="0"/>
              <a:t>Documents relating to biomarkers for cancer</a:t>
            </a:r>
          </a:p>
          <a:p>
            <a:pPr marL="457200" lvl="1" indent="0">
              <a:buNone/>
            </a:pPr>
            <a:r>
              <a:rPr lang="en-US" b="1" dirty="0"/>
              <a:t>JA_CL:( (</a:t>
            </a:r>
            <a:r>
              <a:rPr lang="en-US" b="1" i="1" dirty="0"/>
              <a:t>biomarker</a:t>
            </a:r>
            <a:r>
              <a:rPr lang="en-US" b="1" dirty="0"/>
              <a:t>) NEAR10 (</a:t>
            </a:r>
            <a:r>
              <a:rPr lang="en-US" b="1" i="1" dirty="0"/>
              <a:t>cancer</a:t>
            </a:r>
            <a:r>
              <a:rPr lang="en-US" b="1" dirty="0"/>
              <a:t>))</a:t>
            </a:r>
            <a:endParaRPr lang="en-US" b="1" dirty="0" smtClean="0"/>
          </a:p>
        </p:txBody>
      </p:sp>
    </p:spTree>
    <p:extLst>
      <p:ext uri="{BB962C8B-B14F-4D97-AF65-F5344CB8AC3E}">
        <p14:creationId xmlns:p14="http://schemas.microsoft.com/office/powerpoint/2010/main" val="50110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 y="2133600"/>
            <a:ext cx="90868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a:t>Search strategy</a:t>
            </a:r>
            <a:r>
              <a:rPr lang="en-US" dirty="0" smtClean="0"/>
              <a:t/>
            </a:r>
            <a:br>
              <a:rPr lang="en-US" dirty="0" smtClean="0"/>
            </a:br>
            <a:endParaRPr lang="en-US" sz="2400" dirty="0">
              <a:latin typeface="+mn-lt"/>
            </a:endParaRPr>
          </a:p>
        </p:txBody>
      </p:sp>
      <p:sp>
        <p:nvSpPr>
          <p:cNvPr id="4" name="Content Placeholder 3"/>
          <p:cNvSpPr>
            <a:spLocks noGrp="1"/>
          </p:cNvSpPr>
          <p:nvPr>
            <p:ph idx="1"/>
          </p:nvPr>
        </p:nvSpPr>
        <p:spPr>
          <a:xfrm>
            <a:off x="304800" y="990600"/>
            <a:ext cx="8229600" cy="4352925"/>
          </a:xfrm>
        </p:spPr>
        <p:txBody>
          <a:bodyPr/>
          <a:lstStyle/>
          <a:p>
            <a:endParaRPr lang="en-US" dirty="0" smtClean="0"/>
          </a:p>
          <a:p>
            <a:r>
              <a:rPr lang="en-US" dirty="0" smtClean="0"/>
              <a:t>4. </a:t>
            </a:r>
            <a:r>
              <a:rPr lang="en-US" dirty="0" smtClean="0"/>
              <a:t>Write the search in the Notepad</a:t>
            </a:r>
            <a:endParaRPr lang="en-US" dirty="0"/>
          </a:p>
        </p:txBody>
      </p:sp>
    </p:spTree>
    <p:extLst>
      <p:ext uri="{BB962C8B-B14F-4D97-AF65-F5344CB8AC3E}">
        <p14:creationId xmlns:p14="http://schemas.microsoft.com/office/powerpoint/2010/main" val="254892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strategy</a:t>
            </a:r>
          </a:p>
        </p:txBody>
      </p:sp>
      <p:sp>
        <p:nvSpPr>
          <p:cNvPr id="3" name="Content Placeholder 2"/>
          <p:cNvSpPr>
            <a:spLocks noGrp="1"/>
          </p:cNvSpPr>
          <p:nvPr>
            <p:ph idx="1"/>
          </p:nvPr>
        </p:nvSpPr>
        <p:spPr/>
        <p:txBody>
          <a:bodyPr/>
          <a:lstStyle/>
          <a:p>
            <a:r>
              <a:rPr lang="en-US" dirty="0" smtClean="0"/>
              <a:t>Open CLIR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704975"/>
            <a:ext cx="89154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0" y="3391303"/>
            <a:ext cx="2667000"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 y="1524000"/>
            <a:ext cx="87725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50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6937"/>
          <a:stretch/>
        </p:blipFill>
        <p:spPr bwMode="auto">
          <a:xfrm>
            <a:off x="1115616" y="2636912"/>
            <a:ext cx="5921288"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Search strategy</a:t>
            </a:r>
            <a:endParaRPr lang="en-GB" dirty="0"/>
          </a:p>
        </p:txBody>
      </p:sp>
      <p:sp>
        <p:nvSpPr>
          <p:cNvPr id="3" name="Content Placeholder 2"/>
          <p:cNvSpPr>
            <a:spLocks noGrp="1"/>
          </p:cNvSpPr>
          <p:nvPr>
            <p:ph idx="1"/>
          </p:nvPr>
        </p:nvSpPr>
        <p:spPr>
          <a:xfrm>
            <a:off x="457200" y="1773239"/>
            <a:ext cx="8229600" cy="647650"/>
          </a:xfrm>
        </p:spPr>
        <p:txBody>
          <a:bodyPr/>
          <a:lstStyle/>
          <a:p>
            <a:r>
              <a:rPr lang="en-US" dirty="0" smtClean="0"/>
              <a:t>5a. </a:t>
            </a:r>
            <a:r>
              <a:rPr lang="en-US" dirty="0" smtClean="0"/>
              <a:t>Enter keywords</a:t>
            </a:r>
            <a:endParaRPr lang="en-GB" dirty="0"/>
          </a:p>
        </p:txBody>
      </p:sp>
      <p:sp>
        <p:nvSpPr>
          <p:cNvPr id="4" name="Left Arrow 3"/>
          <p:cNvSpPr/>
          <p:nvPr/>
        </p:nvSpPr>
        <p:spPr bwMode="auto">
          <a:xfrm>
            <a:off x="6084168" y="3694537"/>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cs typeface="Arial" charset="0"/>
            </a:endParaRPr>
          </a:p>
        </p:txBody>
      </p:sp>
      <p:sp>
        <p:nvSpPr>
          <p:cNvPr id="8" name="Left Arrow 7"/>
          <p:cNvSpPr/>
          <p:nvPr/>
        </p:nvSpPr>
        <p:spPr bwMode="auto">
          <a:xfrm>
            <a:off x="3637858" y="4849160"/>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cs typeface="Arial" charset="0"/>
            </a:endParaRPr>
          </a:p>
        </p:txBody>
      </p:sp>
      <p:sp>
        <p:nvSpPr>
          <p:cNvPr id="9" name="Left Arrow 8"/>
          <p:cNvSpPr/>
          <p:nvPr/>
        </p:nvSpPr>
        <p:spPr bwMode="auto">
          <a:xfrm>
            <a:off x="3637858" y="5283886"/>
            <a:ext cx="288032" cy="216024"/>
          </a:xfrm>
          <a:prstGeom prst="lef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6345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theme1.xml><?xml version="1.0" encoding="utf-8"?>
<a:theme xmlns:a="http://schemas.openxmlformats.org/drawingml/2006/main" name="template_english-12">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template_english-12</Template>
  <TotalTime>1</TotalTime>
  <Words>1383</Words>
  <Application>Microsoft Office PowerPoint</Application>
  <PresentationFormat>On-screen Show (4:3)</PresentationFormat>
  <Paragraphs>291</Paragraphs>
  <Slides>58</Slides>
  <Notes>33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58</vt:i4>
      </vt:variant>
    </vt:vector>
  </HeadingPairs>
  <TitlesOfParts>
    <vt:vector size="59" baseType="lpstr">
      <vt:lpstr>template_english-12</vt:lpstr>
      <vt:lpstr>PowerPoint Presentation</vt:lpstr>
      <vt:lpstr>Case study</vt:lpstr>
      <vt:lpstr>Search strategy</vt:lpstr>
      <vt:lpstr>Search strategy</vt:lpstr>
      <vt:lpstr>Search strategy </vt:lpstr>
      <vt:lpstr>Search strategy</vt:lpstr>
      <vt:lpstr>Search strategy </vt:lpstr>
      <vt:lpstr>Search strategy</vt:lpstr>
      <vt:lpstr>Search strategy</vt:lpstr>
      <vt:lpstr>Search strategy</vt:lpstr>
      <vt:lpstr>Search strategy</vt:lpstr>
      <vt:lpstr>Search strategy</vt:lpstr>
      <vt:lpstr>Search strategy</vt:lpstr>
      <vt:lpstr>Search strategy </vt:lpstr>
      <vt:lpstr>Search strategy</vt:lpstr>
      <vt:lpstr>Search strategy </vt:lpstr>
      <vt:lpstr>Search strategy</vt:lpstr>
      <vt:lpstr>Search strategy</vt:lpstr>
      <vt:lpstr>Search strategy </vt:lpstr>
      <vt:lpstr>Search strategy</vt:lpstr>
      <vt:lpstr>Search strategy</vt:lpstr>
      <vt:lpstr>1 step alternative </vt:lpstr>
      <vt:lpstr>1 step alternative </vt:lpstr>
      <vt:lpstr>1 step alternative </vt:lpstr>
      <vt:lpstr>Results Analysis</vt:lpstr>
      <vt:lpstr>News</vt:lpstr>
      <vt:lpstr>Wipocase   Centralized Access to Search &amp; Examination</vt:lpstr>
      <vt:lpstr>Wipocase coverage</vt:lpstr>
      <vt:lpstr>New national collections ASEAN+ India</vt:lpstr>
      <vt:lpstr>National phase entries</vt:lpstr>
      <vt:lpstr>“Authority Files”</vt:lpstr>
      <vt:lpstr>New captcha</vt:lpstr>
      <vt:lpstr>PowerPoint Presentation</vt:lpstr>
      <vt:lpstr>PowerPoint Presentation</vt:lpstr>
      <vt:lpstr>PowerPoint Presentation</vt:lpstr>
      <vt:lpstr>Language pairs</vt:lpstr>
      <vt:lpstr> How different is NMT? </vt:lpstr>
      <vt:lpstr>WIPO*Translate /Google*Translate</vt:lpstr>
      <vt:lpstr>Advanced chemical search</vt:lpstr>
      <vt:lpstr>Step 1</vt:lpstr>
      <vt:lpstr>Step 2</vt:lpstr>
      <vt:lpstr>Step 3</vt:lpstr>
      <vt:lpstr>Step 4</vt:lpstr>
      <vt:lpstr>Color documents</vt:lpstr>
      <vt:lpstr>Future?</vt:lpstr>
      <vt:lpstr>New Look &amp; Feel</vt:lpstr>
      <vt:lpstr>Search reports</vt:lpstr>
      <vt:lpstr>Sub-structure search</vt:lpstr>
      <vt:lpstr>Sub-structure search</vt:lpstr>
      <vt:lpstr>Sub-structure search</vt:lpstr>
      <vt:lpstr>Sub-structure search</vt:lpstr>
      <vt:lpstr>Other</vt:lpstr>
      <vt:lpstr> Next webinar: July 17 or 19 </vt:lpstr>
      <vt:lpstr>Future/past webinars: </vt:lpstr>
      <vt:lpstr>Global Design Database: webinar</vt:lpstr>
      <vt:lpstr>Global Brand Database: webinar</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2018-06-29T09:46:46Z</dcterms:created>
  <dcterms:modified xsi:type="dcterms:W3CDTF">2018-06-29T09:48:13Z</dcterms:modified>
</cp:coreProperties>
</file>