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3492F-684B-4A5B-AA1C-0824150318D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22A2D-C63C-4862-B442-4A9F836CB45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00DE1-65C9-46FC-B308-26801B996F01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6337-7358-4741-B30B-6A9D0E75D27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A22ED-4C50-4ED2-9761-4B0E82A1DD36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43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8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attendee.gotowebinar.com/rt/2544881623016771329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gotowebinar.com/manageWebinar.tmpl?webinar=5030889511120021250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gotowebinar.com/manageWebinar.tmpl?webinar=1953427932748107265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2095"/>
            <a:ext cx="7080250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For </a:t>
            </a:r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Beginners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7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</a:t>
            </a:r>
            <a:r>
              <a:rPr lang="fr-CH" dirty="0" smtClean="0"/>
              <a:t> </a:t>
            </a:r>
            <a:r>
              <a:rPr lang="fr-CH" dirty="0"/>
              <a:t>i</a:t>
            </a:r>
            <a:r>
              <a:rPr lang="fr-CH" dirty="0" smtClean="0"/>
              <a:t>nterface - </a:t>
            </a:r>
            <a:r>
              <a:rPr lang="fr-CH" dirty="0" err="1" smtClean="0"/>
              <a:t>Numbers</a:t>
            </a:r>
            <a:endParaRPr lang="es-BO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" y="2133601"/>
            <a:ext cx="844142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895999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53200" y="3367511"/>
            <a:ext cx="990600" cy="737638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52400" y="2947438"/>
            <a:ext cx="1676400" cy="557762"/>
          </a:xfrm>
          <a:prstGeom prst="ellipse">
            <a:avLst/>
          </a:prstGeom>
          <a:solidFill>
            <a:srgbClr val="00FF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range </a:t>
            </a:r>
            <a:r>
              <a:rPr lang="fr-CH" dirty="0" err="1" smtClean="0"/>
              <a:t>using</a:t>
            </a:r>
            <a:r>
              <a:rPr lang="fr-CH" dirty="0" smtClean="0"/>
              <a:t> […TO…]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43138"/>
            <a:ext cx="8858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66825"/>
            <a:ext cx="88677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2133600"/>
            <a:ext cx="914400" cy="1295400"/>
          </a:xfrm>
          <a:prstGeom prst="rect">
            <a:avLst/>
          </a:prstGeom>
          <a:solidFill>
            <a:srgbClr val="0070C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Interface: Field combination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63613" cy="29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-22303" y="2590800"/>
            <a:ext cx="2613103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Interface : Field Combination - Structured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9600" y="4724400"/>
            <a:ext cx="4572000" cy="83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5800"/>
            <a:ext cx="1193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Stemming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altLang="en-US" dirty="0" err="1" smtClean="0"/>
              <a:t>Process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removes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common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ending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from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words</a:t>
            </a:r>
            <a:r>
              <a:rPr lang="fr-CH" altLang="en-US" dirty="0" smtClean="0"/>
              <a:t> by English </a:t>
            </a:r>
            <a:r>
              <a:rPr lang="fr-CH" altLang="en-US" dirty="0" err="1" smtClean="0"/>
              <a:t>Snowball</a:t>
            </a:r>
            <a:r>
              <a:rPr lang="fr-CH" altLang="en-US" dirty="0" smtClean="0"/>
              <a:t> </a:t>
            </a:r>
            <a:r>
              <a:rPr lang="en-US" altLang="en-US" dirty="0" smtClean="0"/>
              <a:t>algorithm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</a:t>
            </a:r>
            <a:r>
              <a:rPr lang="fr-CH" altLang="en-US" dirty="0" err="1" smtClean="0"/>
              <a:t>electric¦al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     </a:t>
            </a:r>
            <a:r>
              <a:rPr lang="fr-CH" altLang="en-US" dirty="0" err="1" smtClean="0"/>
              <a:t>electric¦ity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  <a:r>
              <a:rPr lang="fr-CH" altLang="en-US" dirty="0" err="1" smtClean="0"/>
              <a:t>electron¦ics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electron</a:t>
            </a:r>
            <a:r>
              <a:rPr lang="fr-CH" altLang="en-US" dirty="0" smtClean="0"/>
              <a:t>   </a:t>
            </a:r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More </a:t>
            </a:r>
            <a:r>
              <a:rPr lang="fr-CH" altLang="en-US" dirty="0" err="1" smtClean="0"/>
              <a:t>accurate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results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wildcards</a:t>
            </a:r>
            <a:r>
              <a:rPr lang="fr-CH" alt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 </a:t>
            </a:r>
            <a:r>
              <a:rPr lang="fr-CH" altLang="en-US" dirty="0" err="1" smtClean="0"/>
              <a:t>elect</a:t>
            </a:r>
            <a:r>
              <a:rPr lang="fr-CH" altLang="en-US" dirty="0" smtClean="0"/>
              <a:t>*             </a:t>
            </a:r>
            <a:r>
              <a:rPr lang="fr-CH" altLang="en-US" dirty="0" err="1" smtClean="0"/>
              <a:t>electoral</a:t>
            </a:r>
            <a:r>
              <a:rPr lang="fr-CH" altLang="en-US" dirty="0" smtClean="0"/>
              <a:t>, etc.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657600" y="5334000"/>
            <a:ext cx="1143000" cy="381000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Interface : Field Combination - Structured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56406"/>
              </p:ext>
            </p:extLst>
          </p:nvPr>
        </p:nvGraphicFramePr>
        <p:xfrm>
          <a:off x="598449" y="1219200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49" y="1219200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09600" y="4724400"/>
            <a:ext cx="4572000" cy="83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69580" y="4859144"/>
            <a:ext cx="1778620" cy="304800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25"/>
            <a:ext cx="7639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81400" y="5163944"/>
            <a:ext cx="1219200" cy="474856"/>
          </a:xfrm>
          <a:prstGeom prst="ellipse">
            <a:avLst/>
          </a:prstGeom>
          <a:solidFill>
            <a:srgbClr val="00FF00">
              <a:alpha val="5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0" y="4204320"/>
            <a:ext cx="3441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4984595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2971800"/>
            <a:ext cx="6324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8839" y="2965557"/>
            <a:ext cx="5643613" cy="163028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743200"/>
            <a:ext cx="5643613" cy="179872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8187" y="3124200"/>
            <a:ext cx="5643613" cy="179872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31482" y="2316379"/>
            <a:ext cx="5643245" cy="17970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2" y="710406"/>
            <a:ext cx="8789988" cy="865187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Novartis as inventor and published in 2010</a:t>
            </a:r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76338"/>
            <a:ext cx="8924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2286000"/>
            <a:ext cx="6553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2498" y="2895600"/>
            <a:ext cx="6553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638800" y="4953000"/>
            <a:ext cx="838200" cy="381000"/>
          </a:xfrm>
          <a:prstGeom prst="ellipse">
            <a:avLst/>
          </a:prstGeom>
          <a:solidFill>
            <a:srgbClr val="FF0000">
              <a:alpha val="48000"/>
            </a:srgbClr>
          </a:solidFill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Empty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76338"/>
            <a:ext cx="8801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4267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4267200"/>
            <a:ext cx="739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4267200"/>
            <a:ext cx="6172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1" indent="457200" eaLnBrk="1" hangingPunct="1"/>
            <a:r>
              <a:rPr lang="fr-CH" altLang="en-US" dirty="0" smtClean="0"/>
              <a:t>Interfaces</a:t>
            </a:r>
          </a:p>
          <a:p>
            <a:pPr marL="400050" lvl="2" indent="457200"/>
            <a:r>
              <a:rPr lang="fr-CH" altLang="en-US" i="1" dirty="0" smtClean="0"/>
              <a:t>Simple </a:t>
            </a:r>
            <a:r>
              <a:rPr lang="fr-CH" altLang="en-US" dirty="0" smtClean="0"/>
              <a:t>interface</a:t>
            </a:r>
            <a:endParaRPr lang="fr-CH" altLang="en-US" i="1" dirty="0"/>
          </a:p>
          <a:p>
            <a:pPr marL="400050" lvl="2" indent="457200"/>
            <a:r>
              <a:rPr lang="fr-CH" altLang="en-US" i="1" dirty="0" smtClean="0"/>
              <a:t>Field </a:t>
            </a:r>
            <a:r>
              <a:rPr lang="fr-CH" altLang="en-US" i="1" dirty="0" err="1" smtClean="0"/>
              <a:t>Combination</a:t>
            </a:r>
            <a:r>
              <a:rPr lang="fr-CH" altLang="en-US" i="1" dirty="0" smtClean="0"/>
              <a:t> </a:t>
            </a:r>
            <a:r>
              <a:rPr lang="fr-CH" altLang="en-US" dirty="0" smtClean="0"/>
              <a:t>interface</a:t>
            </a:r>
          </a:p>
          <a:p>
            <a:pPr marL="400050" lvl="2" indent="457200"/>
            <a:r>
              <a:rPr lang="fr-CH" altLang="en-US" i="1" dirty="0" smtClean="0"/>
              <a:t>Advanced </a:t>
            </a:r>
            <a:r>
              <a:rPr lang="fr-CH" altLang="en-US" dirty="0" smtClean="0"/>
              <a:t> </a:t>
            </a:r>
            <a:r>
              <a:rPr lang="fr-CH" altLang="en-US" dirty="0" smtClean="0"/>
              <a:t>interface</a:t>
            </a:r>
            <a:endParaRPr lang="fr-CH" altLang="en-US" i="1" dirty="0" smtClean="0"/>
          </a:p>
          <a:p>
            <a:pPr marL="285750" lvl="1"/>
            <a:r>
              <a:rPr lang="fr-CH" altLang="en-US" dirty="0" smtClean="0"/>
              <a:t>User </a:t>
            </a:r>
            <a:r>
              <a:rPr lang="fr-CH" altLang="en-US" dirty="0" err="1" smtClean="0"/>
              <a:t>account</a:t>
            </a:r>
            <a:endParaRPr lang="fr-CH" altLang="en-US" dirty="0" smtClean="0"/>
          </a:p>
          <a:p>
            <a:pPr marL="285750" lvl="1"/>
            <a:r>
              <a:rPr lang="fr-CH" altLang="en-US" dirty="0" smtClean="0"/>
              <a:t>Quiz</a:t>
            </a:r>
          </a:p>
          <a:p>
            <a:pPr marL="285750" lvl="1"/>
            <a:r>
              <a:rPr lang="fr-CH" altLang="en-US" dirty="0" smtClean="0"/>
              <a:t>New </a:t>
            </a:r>
            <a:r>
              <a:rPr lang="fr-CH" altLang="en-US" dirty="0" err="1" smtClean="0"/>
              <a:t>features</a:t>
            </a:r>
            <a:endParaRPr lang="fr-CH" altLang="en-US" dirty="0" smtClean="0"/>
          </a:p>
          <a:p>
            <a:pPr marL="285750" lvl="1"/>
            <a:r>
              <a:rPr lang="fr-CH" altLang="en-US" dirty="0" err="1" smtClean="0"/>
              <a:t>Webinars</a:t>
            </a:r>
            <a:endParaRPr lang="fr-CH" altLang="en-US" dirty="0" smtClean="0"/>
          </a:p>
          <a:p>
            <a:pPr marL="0" lvl="1" indent="0" eaLnBrk="1" hangingPunct="1">
              <a:buNone/>
            </a:pPr>
            <a:endParaRPr lang="fr-CH" altLang="en-US" i="1" dirty="0" smtClean="0"/>
          </a:p>
          <a:p>
            <a:pPr marL="285750" lvl="1" eaLnBrk="1" hangingPunct="1"/>
            <a:r>
              <a:rPr lang="fr-CH" altLang="en-US" dirty="0" smtClean="0"/>
              <a:t>Q 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2286000"/>
            <a:ext cx="773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5181600"/>
            <a:ext cx="4267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41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81125"/>
            <a:ext cx="77819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4" y="1066800"/>
            <a:ext cx="8827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248400" y="5105400"/>
            <a:ext cx="457200" cy="2286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3810000" y="1463668"/>
            <a:ext cx="838200" cy="389021"/>
          </a:xfrm>
          <a:prstGeom prst="wedgeRectCallout">
            <a:avLst>
              <a:gd name="adj1" fmla="val -12412"/>
              <a:gd name="adj2" fmla="val 17197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617" y="14470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 space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002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247775"/>
            <a:ext cx="90201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315200" y="2066925"/>
            <a:ext cx="1066800" cy="1143000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bar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447800"/>
            <a:ext cx="8734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971800"/>
            <a:ext cx="8710613" cy="381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38250"/>
            <a:ext cx="89630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2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1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" y="1295400"/>
            <a:ext cx="9036393" cy="34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058" y="0"/>
            <a:ext cx="8915400" cy="1143000"/>
          </a:xfrm>
        </p:spPr>
        <p:txBody>
          <a:bodyPr/>
          <a:lstStyle/>
          <a:p>
            <a:r>
              <a:rPr lang="en-US" sz="3200" dirty="0"/>
              <a:t>https://patentscope.wipo.int/search/en/search.jsf</a:t>
            </a:r>
          </a:p>
        </p:txBody>
      </p:sp>
      <p:sp>
        <p:nvSpPr>
          <p:cNvPr id="6" name="Bent-Up Arrow 5"/>
          <p:cNvSpPr/>
          <p:nvPr/>
        </p:nvSpPr>
        <p:spPr bwMode="auto">
          <a:xfrm>
            <a:off x="3886200" y="914400"/>
            <a:ext cx="1219200" cy="609600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1295400"/>
            <a:ext cx="1981200" cy="304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2438400"/>
            <a:ext cx="647700" cy="3048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0065" y="228600"/>
            <a:ext cx="1261535" cy="685800"/>
          </a:xfrm>
          <a:prstGeom prst="ellipse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7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menu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5" y="1886919"/>
            <a:ext cx="8658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638800" y="3657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1200" y="22098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14475"/>
            <a:ext cx="8039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4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5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Downloading the results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547813" y="1196975"/>
          <a:ext cx="53594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53594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029200" y="1524000"/>
            <a:ext cx="5334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7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PATENTSCOPE: how to 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1752600"/>
            <a:ext cx="5486400" cy="4352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patent documents:</a:t>
            </a:r>
          </a:p>
          <a:p>
            <a:pPr marL="522288" lvl="1" indent="-65088" eaLnBrk="1" hangingPunct="1"/>
            <a:r>
              <a:rPr lang="en-US" altLang="en-US" dirty="0" smtClean="0"/>
              <a:t>Simple</a:t>
            </a:r>
          </a:p>
          <a:p>
            <a:pPr marL="522288" lvl="1" indent="-65088" eaLnBrk="1" hangingPunct="1"/>
            <a:r>
              <a:rPr lang="en-US" altLang="en-US" dirty="0" smtClean="0"/>
              <a:t>Field combination</a:t>
            </a:r>
          </a:p>
          <a:p>
            <a:pPr marL="522288" lvl="1" indent="-65088" eaLnBrk="1" hangingPunct="1"/>
            <a:r>
              <a:rPr lang="en-US" altLang="en-US" dirty="0"/>
              <a:t> </a:t>
            </a:r>
            <a:r>
              <a:rPr lang="en-US" altLang="en-US" dirty="0" smtClean="0"/>
              <a:t>Advanced</a:t>
            </a:r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863"/>
            <a:ext cx="3378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263" y="1905000"/>
            <a:ext cx="3208337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263" y="2526565"/>
            <a:ext cx="3208337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262" y="2867526"/>
            <a:ext cx="3208337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25538"/>
          <a:ext cx="78486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10336508" imgH="7288889" progId="">
                  <p:embed/>
                </p:oleObj>
              </mc:Choice>
              <mc:Fallback>
                <p:oleObj r:id="rId3" imgW="10336508" imgH="72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8486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6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are not </a:t>
            </a:r>
            <a:r>
              <a:rPr lang="fr-CH" sz="2800" dirty="0" err="1" smtClean="0">
                <a:solidFill>
                  <a:srgbClr val="0070C0"/>
                </a:solidFill>
              </a:rPr>
              <a:t>pre-defined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in the Simple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interface?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Applicant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38503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Filing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are not </a:t>
            </a:r>
            <a:r>
              <a:rPr lang="fr-CH" sz="2800" dirty="0" err="1">
                <a:solidFill>
                  <a:srgbClr val="0070C0"/>
                </a:solidFill>
              </a:rPr>
              <a:t>pre-defined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in the Simple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interface?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52391" y="46482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64659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Applicant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3634338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45339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64658" y="3694496"/>
            <a:ext cx="362174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864659" y="269146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Filing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Q.2: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select a collection,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selecting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PCT national phase entry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162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Collection </a:t>
            </a:r>
            <a:r>
              <a:rPr lang="fr-CH" sz="2800" dirty="0" err="1" smtClean="0">
                <a:solidFill>
                  <a:srgbClr val="0070C0"/>
                </a:solidFill>
              </a:rPr>
              <a:t>from</a:t>
            </a:r>
            <a:r>
              <a:rPr lang="fr-CH" sz="2800" dirty="0" smtClean="0">
                <a:solidFill>
                  <a:srgbClr val="0070C0"/>
                </a:solidFill>
              </a:rPr>
              <a:t> a national/</a:t>
            </a:r>
            <a:r>
              <a:rPr lang="fr-CH" sz="2800" dirty="0" err="1" smtClean="0">
                <a:solidFill>
                  <a:srgbClr val="0070C0"/>
                </a:solidFill>
              </a:rPr>
              <a:t>regional</a:t>
            </a:r>
            <a:r>
              <a:rPr lang="fr-CH" sz="2800" dirty="0" smtClean="0">
                <a:solidFill>
                  <a:srgbClr val="0070C0"/>
                </a:solidFill>
              </a:rPr>
              <a:t> office</a:t>
            </a:r>
            <a:endParaRPr lang="es-BO" sz="2800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7" y="3505200"/>
            <a:ext cx="5147986" cy="30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select a collection,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selecting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PCT national phase entry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6858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Collection </a:t>
            </a:r>
            <a:r>
              <a:rPr lang="fr-CH" sz="2800" dirty="0" err="1">
                <a:solidFill>
                  <a:srgbClr val="0070C0"/>
                </a:solidFill>
              </a:rPr>
              <a:t>from</a:t>
            </a:r>
            <a:r>
              <a:rPr lang="fr-CH" sz="2800" dirty="0">
                <a:solidFill>
                  <a:srgbClr val="0070C0"/>
                </a:solidFill>
              </a:rPr>
              <a:t> a national/</a:t>
            </a:r>
            <a:r>
              <a:rPr lang="fr-CH" sz="2800" dirty="0" err="1">
                <a:solidFill>
                  <a:srgbClr val="0070C0"/>
                </a:solidFill>
              </a:rPr>
              <a:t>regional</a:t>
            </a:r>
            <a:r>
              <a:rPr lang="fr-CH" sz="2800" dirty="0">
                <a:solidFill>
                  <a:srgbClr val="0070C0"/>
                </a:solidFill>
              </a:rPr>
              <a:t> office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the 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Q.3</a:t>
            </a:r>
            <a:r>
              <a:rPr lang="fr-CH" sz="2800" dirty="0">
                <a:solidFill>
                  <a:srgbClr val="0070C0"/>
                </a:solidFill>
              </a:rPr>
              <a:t>: </a:t>
            </a:r>
            <a:r>
              <a:rPr lang="fr-CH" sz="2800" dirty="0" err="1" smtClean="0">
                <a:solidFill>
                  <a:srgbClr val="0070C0"/>
                </a:solidFill>
              </a:rPr>
              <a:t>Using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the PATENTSCOPE </a:t>
            </a:r>
            <a:r>
              <a:rPr lang="fr-CH" sz="2800" dirty="0" err="1">
                <a:solidFill>
                  <a:srgbClr val="0070C0"/>
                </a:solidFill>
              </a:rPr>
              <a:t>account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download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entire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1" y="1143000"/>
            <a:ext cx="7315200" cy="53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1243734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0" y="3276600"/>
            <a:ext cx="3907857" cy="12192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16543" y="5562600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153"/>
            <a:ext cx="6324600" cy="56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Simple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116013" y="3573463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0" y="2029464"/>
            <a:ext cx="9457623" cy="30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3010" y="1981200"/>
            <a:ext cx="2832410" cy="609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09725"/>
            <a:ext cx="89630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19753" y="1981200"/>
            <a:ext cx="2819400" cy="1524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362200"/>
            <a:ext cx="2057400" cy="381000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 Archive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2600"/>
            <a:ext cx="9058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national phase entries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747838"/>
            <a:ext cx="45053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166813"/>
            <a:ext cx="9248776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lvl="1"/>
            <a:r>
              <a:rPr lang="fr-CH" dirty="0" err="1" smtClean="0"/>
              <a:t>June</a:t>
            </a:r>
            <a:r>
              <a:rPr lang="fr-CH" dirty="0" smtClean="0"/>
              <a:t> 26 </a:t>
            </a:r>
            <a:r>
              <a:rPr lang="fr-CH" dirty="0" smtClean="0"/>
              <a:t>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r>
              <a:rPr lang="fr-CH" dirty="0" smtClean="0"/>
              <a:t> 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attendee.gotowebinar.com/rt/2544881623016771329</a:t>
            </a:r>
            <a:endParaRPr lang="en-US" dirty="0" smtClean="0"/>
          </a:p>
          <a:p>
            <a:pPr marL="457200" lvl="1" indent="0">
              <a:buNone/>
            </a:pPr>
            <a:r>
              <a:rPr lang="fr-CH" dirty="0" smtClean="0"/>
              <a:t>   </a:t>
            </a:r>
            <a:r>
              <a:rPr lang="fr-CH" dirty="0" err="1" smtClean="0"/>
              <a:t>June</a:t>
            </a:r>
            <a:r>
              <a:rPr lang="fr-CH" dirty="0" smtClean="0"/>
              <a:t> 28 at </a:t>
            </a:r>
            <a:r>
              <a:rPr lang="fr-CH" smtClean="0"/>
              <a:t>5:30 pm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https://attendee.gotowebinar.com/rt/2544881623016771329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5" y="4009298"/>
            <a:ext cx="280132" cy="29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in the Global </a:t>
            </a:r>
            <a:r>
              <a:rPr lang="fr-CH" dirty="0" smtClean="0"/>
              <a:t>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err="1" smtClean="0"/>
              <a:t>June</a:t>
            </a:r>
            <a:r>
              <a:rPr lang="fr-CH" dirty="0" smtClean="0"/>
              <a:t> 19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global.gotowebinar.com/manageWebinar.tmpl?webinar=5030889511120021250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9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Image </a:t>
            </a:r>
            <a:r>
              <a:rPr lang="fr-CH" dirty="0" err="1" smtClean="0"/>
              <a:t>searching</a:t>
            </a:r>
            <a:r>
              <a:rPr lang="fr-CH" dirty="0" smtClean="0"/>
              <a:t> in The </a:t>
            </a:r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June</a:t>
            </a:r>
            <a:r>
              <a:rPr lang="fr-CH" dirty="0" smtClean="0"/>
              <a:t> 20 </a:t>
            </a:r>
            <a:r>
              <a:rPr lang="fr-CH" dirty="0" smtClean="0"/>
              <a:t>at </a:t>
            </a:r>
            <a:r>
              <a:rPr lang="fr-CH" dirty="0" smtClean="0"/>
              <a:t>4:30pm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global.gotowebinar.com/manageWebinar.tmpl?webinar=1953427932748107265</a:t>
            </a:r>
            <a:r>
              <a:rPr lang="en-US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5331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63376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91600" cy="38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534400" y="2971800"/>
            <a:ext cx="76200" cy="2983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43900" y="29718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007"/>
            <a:ext cx="8955752" cy="35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7" y="3270124"/>
            <a:ext cx="2146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3" y="1064013"/>
            <a:ext cx="307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263268" y="3073118"/>
            <a:ext cx="508000" cy="25138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Collections </a:t>
            </a:r>
            <a:r>
              <a:rPr lang="fr-CH" dirty="0" err="1" smtClean="0"/>
              <a:t>selection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239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19400" y="2362200"/>
            <a:ext cx="6858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31272" y="3055434"/>
            <a:ext cx="2378927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77"/>
            <a:ext cx="9239250" cy="491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851102" y="1676400"/>
            <a:ext cx="457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16077"/>
            <a:ext cx="9220200" cy="54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42746"/>
            <a:ext cx="8229600" cy="1143000"/>
          </a:xfrm>
        </p:spPr>
        <p:txBody>
          <a:bodyPr/>
          <a:lstStyle/>
          <a:p>
            <a:r>
              <a:rPr lang="fr-CH" dirty="0" err="1" smtClean="0"/>
              <a:t>Coverage</a:t>
            </a:r>
            <a:r>
              <a:rPr lang="fr-CH" dirty="0" smtClean="0"/>
              <a:t>: collections-national phase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7246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013502"/>
            <a:ext cx="86106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https://patentscope.wipo.int/search/en/help/data_coverage.jsf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7" y="1219200"/>
            <a:ext cx="9934576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33400" y="3244334"/>
            <a:ext cx="8610599" cy="461665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https://patentscope.wipo.int/search/en/nationalphase.jsf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219200"/>
            <a:ext cx="3067514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1981200"/>
            <a:ext cx="1981200" cy="304800"/>
          </a:xfrm>
          <a:prstGeom prst="rect">
            <a:avLst/>
          </a:prstGeom>
          <a:solidFill>
            <a:srgbClr val="00FF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2608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21621"/>
            <a:ext cx="8410575" cy="69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english-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16</TotalTime>
  <Words>409</Words>
  <Application>Microsoft Office PowerPoint</Application>
  <PresentationFormat>On-screen Show (4:3)</PresentationFormat>
  <Paragraphs>174</Paragraphs>
  <Slides>57</Slides>
  <Notes>8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template_english-7</vt:lpstr>
      <vt:lpstr>PowerPoint Presentation</vt:lpstr>
      <vt:lpstr>Agenda</vt:lpstr>
      <vt:lpstr>https://patentscope.wipo.int/search/en/search.jsf</vt:lpstr>
      <vt:lpstr>PATENTSCOPE: how to search</vt:lpstr>
      <vt:lpstr>Interface : Simple</vt:lpstr>
      <vt:lpstr>Interface</vt:lpstr>
      <vt:lpstr>Collections selection</vt:lpstr>
      <vt:lpstr>Coverage: collections-national phase</vt:lpstr>
      <vt:lpstr>Interface simple - keywords</vt:lpstr>
      <vt:lpstr>Simple interface - Numbers</vt:lpstr>
      <vt:lpstr>Date range using […TO…]</vt:lpstr>
      <vt:lpstr>Interface: Field combination</vt:lpstr>
      <vt:lpstr>Interface : Field Combination - Structured</vt:lpstr>
      <vt:lpstr>Stemming</vt:lpstr>
      <vt:lpstr>Interface : Field Combination - Structured</vt:lpstr>
      <vt:lpstr>Field Combination</vt:lpstr>
      <vt:lpstr>Interface Field Combination</vt:lpstr>
      <vt:lpstr>Search examples</vt:lpstr>
      <vt:lpstr>Empty fields</vt:lpstr>
      <vt:lpstr>Search examples</vt:lpstr>
      <vt:lpstr>In the Publication Date field:</vt:lpstr>
      <vt:lpstr>PowerPoint Presentation</vt:lpstr>
      <vt:lpstr>PowerPoint Presentation</vt:lpstr>
      <vt:lpstr>PowerPoint Presentation</vt:lpstr>
      <vt:lpstr>Analysis bar</vt:lpstr>
      <vt:lpstr>Interface: Advanced search</vt:lpstr>
      <vt:lpstr>Instant help</vt:lpstr>
      <vt:lpstr>PowerPoint Presentation</vt:lpstr>
      <vt:lpstr>PowerPoint Presentation</vt:lpstr>
      <vt:lpstr>Help</vt:lpstr>
      <vt:lpstr>Tooltip help</vt:lpstr>
      <vt:lpstr>Question mark help</vt:lpstr>
      <vt:lpstr>Help menu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Account customization</vt:lpstr>
      <vt:lpstr>PowerPoint Presentation</vt:lpstr>
      <vt:lpstr>Q.1: which fields are not pre-defined fields in the Simple search interface?</vt:lpstr>
      <vt:lpstr>Q.1: which fields are not pre-defined fields in the Simple search interface?</vt:lpstr>
      <vt:lpstr>Q.2: when you select a collection, you are selecting:</vt:lpstr>
      <vt:lpstr>Q 2: when you select a collection, you are selecting:</vt:lpstr>
      <vt:lpstr>Q:3: Using the PATENTSCOPE account, can you download the entire result list?</vt:lpstr>
      <vt:lpstr>Q.3: Using the PATENTSCOPE account, can you download the entire result list?</vt:lpstr>
      <vt:lpstr>Future/past webinars:</vt:lpstr>
      <vt:lpstr>PowerPoint Presentation</vt:lpstr>
      <vt:lpstr>Browse</vt:lpstr>
      <vt:lpstr>Gazette Archive</vt:lpstr>
      <vt:lpstr>Download national phase entries</vt:lpstr>
      <vt:lpstr>Next webinar</vt:lpstr>
      <vt:lpstr>Global Design Database: webinar</vt:lpstr>
      <vt:lpstr>Global Brand Database: webinar</vt:lpstr>
      <vt:lpstr>Forum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2</cp:revision>
  <dcterms:created xsi:type="dcterms:W3CDTF">2018-06-01T14:11:29Z</dcterms:created>
  <dcterms:modified xsi:type="dcterms:W3CDTF">2018-06-01T14:27:32Z</dcterms:modified>
</cp:coreProperties>
</file>